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4"/>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5" r:id="rId16"/>
    <p:sldId id="622" r:id="rId17"/>
    <p:sldId id="623" r:id="rId18"/>
    <p:sldId id="624" r:id="rId19"/>
    <p:sldId id="600" r:id="rId20"/>
    <p:sldId id="601" r:id="rId21"/>
    <p:sldId id="588" r:id="rId22"/>
    <p:sldId id="589" r:id="rId23"/>
    <p:sldId id="602" r:id="rId24"/>
    <p:sldId id="554" r:id="rId25"/>
    <p:sldId id="557" r:id="rId26"/>
    <p:sldId id="559" r:id="rId27"/>
    <p:sldId id="556" r:id="rId28"/>
    <p:sldId id="560" r:id="rId29"/>
    <p:sldId id="561" r:id="rId30"/>
    <p:sldId id="608" r:id="rId31"/>
    <p:sldId id="609" r:id="rId32"/>
    <p:sldId id="613" r:id="rId3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0FF47-5D02-BE42-82DB-1C73A03F4240}" v="22" dt="2021-06-10T13:08:07.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916"/>
    <p:restoredTop sz="93692"/>
  </p:normalViewPr>
  <p:slideViewPr>
    <p:cSldViewPr snapToGrid="0" snapToObjects="1">
      <p:cViewPr varScale="1">
        <p:scale>
          <a:sx n="107" d="100"/>
          <a:sy n="107" d="100"/>
        </p:scale>
        <p:origin x="184"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pChg chg="mod">
          <ac:chgData name="Long B Nguyen" userId="f59fb8f3-a021-417a-8bc1-65c8d471c621" providerId="ADAL" clId="{D8E0FF47-5D02-BE42-82DB-1C73A03F4240}" dt="2021-06-10T13:08:01.279" v="20" actId="20577"/>
          <ac:spMkLst>
            <pc:docMk/>
            <pc:sldMk cId="2431525960" sldId="557"/>
            <ac:spMk id="6146" creationId="{EAA042DF-FAF2-DA4B-9FB9-A8E93FAB0389}"/>
          </ac:spMkLst>
        </pc:spChg>
      </pc:sldChg>
      <pc:sldChg chg="modSp add del modAnim">
        <pc:chgData name="Long B Nguyen" userId="f59fb8f3-a021-417a-8bc1-65c8d471c621" providerId="ADAL" clId="{D8E0FF47-5D02-BE42-82DB-1C73A03F4240}" dt="2021-06-10T13:08:25.817" v="23" actId="2696"/>
        <pc:sldMkLst>
          <pc:docMk/>
          <pc:sldMk cId="2545936015" sldId="626"/>
        </pc:sldMkLst>
        <pc:spChg chg="mod">
          <ac:chgData name="Long B Nguyen" userId="f59fb8f3-a021-417a-8bc1-65c8d471c621" providerId="ADAL" clId="{D8E0FF47-5D02-BE42-82DB-1C73A03F4240}" dt="2021-06-10T13:08:07.118" v="22" actId="20577"/>
          <ac:spMkLst>
            <pc:docMk/>
            <pc:sldMk cId="2545936015" sldId="626"/>
            <ac:spMk id="6146" creationId="{EAA042DF-FAF2-DA4B-9FB9-A8E93FAB0389}"/>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6/10/21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30</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31</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32</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38201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19</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20</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23</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6/10/21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6/10/21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6/10/21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6/10/21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6/10/21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6/10/21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6/10/21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6/10/21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6/10/21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6/10/21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6/10/21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6/10/21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556" y="304271"/>
            <a:ext cx="5755992" cy="506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6CCA-21D1-9545-92AC-3E57D49952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297" y="493276"/>
            <a:ext cx="5588140" cy="491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16F3-D491-6E40-A2B3-1AFDA10C65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401976"/>
            <a:ext cx="5580860" cy="491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 determines the content of a file based on a certain number of bytes in the beginning of the file. This is an approximate solution since only a few bytes are examined. But it </a:t>
            </a:r>
            <a:r>
              <a:rPr lang="en-US" sz="2000"/>
              <a:t>is more practical </a:t>
            </a:r>
            <a:r>
              <a:rPr lang="en-US" sz="2000" dirty="0"/>
              <a:t>and faster to run than examining </a:t>
            </a:r>
            <a:r>
              <a:rPr lang="en-US" sz="2000"/>
              <a:t>every byte of every file. </a:t>
            </a:r>
            <a:endParaRPr lang="en-US" sz="2000" dirty="0"/>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3936472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a:t>
            </a:r>
            <a:endParaRPr lang="en-US" i="1" dirty="0"/>
          </a:p>
          <a:p>
            <a:pPr marL="0" indent="0">
              <a:buNone/>
            </a:pPr>
            <a:r>
              <a:rPr lang="en-US" b="1" i="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i="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22</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Top-Down Design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b="1" dirty="0"/>
              <a:t>Top-down design </a:t>
            </a:r>
            <a:r>
              <a:rPr lang="en-US" dirty="0"/>
              <a:t>is the name given to breaking a problem down into smaller and more manageable parts(also known as </a:t>
            </a:r>
            <a:r>
              <a:rPr lang="en-US" b="1" dirty="0"/>
              <a:t>decomposition</a:t>
            </a:r>
            <a:r>
              <a:rPr lang="en-US" dirty="0"/>
              <a:t>).</a:t>
            </a:r>
          </a:p>
          <a:p>
            <a:pPr marL="0" indent="0">
              <a:buNone/>
            </a:pPr>
            <a:endParaRPr lang="en-US" sz="2000" dirty="0"/>
          </a:p>
          <a:p>
            <a:pPr marL="0" indent="0">
              <a:buNone/>
            </a:pPr>
            <a:r>
              <a:rPr lang="en-US" dirty="0"/>
              <a:t>If any of these subproblems is not easier to solve, we further divide the subproblem into smaller parts. The subdivision of a computer program into separate subprograms is called </a:t>
            </a:r>
            <a:r>
              <a:rPr lang="en-US" b="1" dirty="0"/>
              <a:t>modularity.</a:t>
            </a:r>
            <a:r>
              <a:rPr lang="en-US" dirty="0"/>
              <a:t> </a:t>
            </a:r>
          </a:p>
          <a:p>
            <a:pPr marL="0" indent="0">
              <a:buNone/>
            </a:pPr>
            <a:endParaRPr lang="en-US" dirty="0"/>
          </a:p>
          <a:p>
            <a:pPr marL="0" indent="0">
              <a:buNone/>
            </a:pPr>
            <a:r>
              <a:rPr lang="en-US" dirty="0"/>
              <a:t>We repeat the subdividing process until all small parts are not dividable. Then, we can use a few lines of code to solve every trivial problem. In the end, we put all these little pieces together as a solution to the original problem. </a:t>
            </a:r>
          </a:p>
          <a:p>
            <a:pPr marL="0" indent="0">
              <a:buNone/>
            </a:pPr>
            <a:endParaRPr lang="en-US" dirty="0"/>
          </a:p>
          <a:p>
            <a:pPr marL="0" indent="0">
              <a:buNone/>
            </a:pPr>
            <a:r>
              <a:rPr lang="en-US" dirty="0"/>
              <a:t>This approach makes it easy to think about the problem, code the solution, read the code, and identify bugs.</a:t>
            </a: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422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b="1" dirty="0"/>
              <a:t>Abstraction</a:t>
            </a:r>
            <a:r>
              <a:rPr lang="en-US" i="1" dirty="0"/>
              <a:t> </a:t>
            </a:r>
            <a:r>
              <a:rPr lang="en-US" dirty="0"/>
              <a:t>is the process of reducing complexity by focusing on the main idea. </a:t>
            </a:r>
          </a:p>
          <a:p>
            <a:pPr marL="0" indent="0">
              <a:buNone/>
            </a:pPr>
            <a:r>
              <a:rPr lang="en-US" dirty="0"/>
              <a:t>By hiding details irrelevant to the question at hand and bringing together related and useful details, abstraction reduces complexity and allows one to focus on the idea.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random.randrange</a:t>
            </a:r>
            <a:r>
              <a:rPr lang="en-US" sz="2000" b="1" dirty="0">
                <a:latin typeface="INCONSOLATA" panose="020B0609030003000000" pitchFamily="49" charset="77"/>
              </a:rPr>
              <a:t>(10)) </a:t>
            </a:r>
            <a:r>
              <a:rPr lang="en-US" sz="2000" b="1" dirty="0">
                <a:solidFill>
                  <a:schemeClr val="accent6"/>
                </a:solidFill>
                <a:latin typeface="INCONSOLATA" panose="020B0609030003000000" pitchFamily="49" charset="77"/>
              </a:rPr>
              <a:t>#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We don't need to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use it. </a:t>
            </a:r>
          </a:p>
          <a:p>
            <a:pPr marL="0" indent="0">
              <a:buNone/>
            </a:pPr>
            <a:endParaRPr lang="en-US" sz="2000" dirty="0">
              <a:latin typeface="Gill Sans MT" panose="020B0502020104020203" pitchFamily="34" charset="77"/>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4315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p>
          <a:p>
            <a:pPr marL="0" indent="0">
              <a:buNone/>
            </a:pPr>
            <a:r>
              <a:rPr lang="en-US" sz="2000" dirty="0"/>
              <a:t>We'll implement two algorithms to solve the above problem. We'll use top-down design by first using pseudocode and break down problems into smaller and smaller parts until the pseudocode is easily translated into Python code.</a:t>
            </a:r>
          </a:p>
          <a:p>
            <a:pPr marL="0" indent="0">
              <a:buNone/>
            </a:pPr>
            <a:endParaRPr lang="en-US" sz="2000" dirty="0"/>
          </a:p>
          <a:p>
            <a:pPr marL="0" indent="0">
              <a:buNone/>
            </a:pPr>
            <a:r>
              <a:rPr lang="en-US" sz="2000" dirty="0"/>
              <a:t>We'll use both built-in functions(</a:t>
            </a:r>
            <a:r>
              <a:rPr lang="en-US" sz="2000" b="1" dirty="0"/>
              <a:t>min, sorted</a:t>
            </a:r>
            <a:r>
              <a:rPr lang="en-US" sz="2000" dirty="0"/>
              <a:t>) and list methods(</a:t>
            </a:r>
            <a:r>
              <a:rPr lang="en-US" sz="2000" b="1" dirty="0">
                <a:latin typeface="INCONSOLATA" panose="020B0609030003000000" pitchFamily="49" charset="77"/>
              </a:rPr>
              <a:t>index, </a:t>
            </a:r>
            <a:r>
              <a:rPr lang="en-US" sz="2000" b="1" dirty="0" err="1">
                <a:latin typeface="INCONSOLATA" panose="020B0609030003000000" pitchFamily="49" charset="77"/>
              </a:rPr>
              <a:t>remove,insert</a:t>
            </a:r>
            <a:r>
              <a:rPr lang="en-US" sz="2000" dirty="0"/>
              <a:t>) to abstract away some of the smaller tasks in the problem(procedure abstraction).</a:t>
            </a:r>
          </a:p>
          <a:p>
            <a:pPr marL="0" indent="0">
              <a:buNone/>
            </a:pPr>
            <a:endParaRPr lang="en-US" altLang="en-US" sz="2000" dirty="0">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C3CA69A-9F9B-CC4B-BBCA-6F6F89332FC4}"/>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678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3" y="104519"/>
            <a:ext cx="8003569"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Jumping right into coding this problem without planning will be tricky.</a:t>
            </a:r>
          </a:p>
          <a:p>
            <a:pPr marL="0" indent="0">
              <a:buNone/>
            </a:pPr>
            <a:r>
              <a:rPr lang="en-US" sz="2000" dirty="0">
                <a:latin typeface="Gill Sans MT" panose="020B0502020104020203" pitchFamily="34" charset="77"/>
              </a:rPr>
              <a:t>Let's think carefully how we would solve this by writing out the pseudocode.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err="1">
                <a:solidFill>
                  <a:srgbClr val="3C9FF2"/>
                </a:solidFill>
                <a:latin typeface="Inconsolata" panose="020B0609030003000000" pitchFamily="49" charset="77"/>
              </a:rPr>
              <a:t>two_smallest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Find the index of the minimum item in </a:t>
            </a:r>
            <a:r>
              <a:rPr lang="en-US" sz="2000" b="1" dirty="0" err="1">
                <a:solidFill>
                  <a:srgbClr val="006699"/>
                </a:solidFill>
                <a:latin typeface="Inconsolata" panose="020B0609030003000000" pitchFamily="49" charset="77"/>
              </a:rPr>
              <a:t>lst</a:t>
            </a:r>
            <a:r>
              <a:rPr lang="en-US" sz="2000" b="1" dirty="0">
                <a:solidFill>
                  <a:srgbClr val="006699"/>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Remove that item from the list </a:t>
            </a:r>
          </a:p>
          <a:p>
            <a:pPr marL="0" indent="0">
              <a:buNone/>
            </a:pPr>
            <a:r>
              <a:rPr lang="en-US" sz="2000" b="1" dirty="0">
                <a:solidFill>
                  <a:srgbClr val="006699"/>
                </a:solidFill>
                <a:latin typeface="Inconsolata" panose="020B0609030003000000" pitchFamily="49" charset="77"/>
              </a:rPr>
              <a:t>	# Find the index of the new minimum item in the list </a:t>
            </a:r>
          </a:p>
          <a:p>
            <a:pPr marL="0" indent="0">
              <a:buNone/>
            </a:pPr>
            <a:r>
              <a:rPr lang="en-US" sz="2000" b="1" dirty="0">
                <a:solidFill>
                  <a:srgbClr val="006699"/>
                </a:solidFill>
                <a:latin typeface="Inconsolata" panose="020B0609030003000000" pitchFamily="49" charset="77"/>
              </a:rPr>
              <a:t>	# Put the smallest item back in the list </a:t>
            </a:r>
          </a:p>
          <a:p>
            <a:pPr marL="0" indent="0">
              <a:buNone/>
            </a:pPr>
            <a:r>
              <a:rPr lang="en-US" sz="2000" b="1" dirty="0">
                <a:solidFill>
                  <a:srgbClr val="006699"/>
                </a:solidFill>
                <a:latin typeface="Inconsolata" panose="020B0609030003000000" pitchFamily="49" charset="77"/>
              </a:rPr>
              <a:t>	# If necessary, adjust the second index </a:t>
            </a:r>
          </a:p>
          <a:p>
            <a:pPr marL="0" indent="0">
              <a:buNone/>
            </a:pPr>
            <a:r>
              <a:rPr lang="en-US" sz="2000" b="1" dirty="0">
                <a:solidFill>
                  <a:srgbClr val="006699"/>
                </a:solidFill>
                <a:latin typeface="Inconsolata" panose="020B0609030003000000" pitchFamily="49" charset="77"/>
              </a:rPr>
              <a:t>	# Return the two indices </a:t>
            </a:r>
          </a:p>
        </p:txBody>
      </p:sp>
      <p:sp>
        <p:nvSpPr>
          <p:cNvPr id="2" name="Slide Number Placeholder 1">
            <a:extLst>
              <a:ext uri="{FF2B5EF4-FFF2-40B4-BE49-F238E27FC236}">
                <a16:creationId xmlns:a16="http://schemas.microsoft.com/office/drawing/2014/main" id="{B20B7105-DF5A-C340-AECE-D8A3C15DF162}"/>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11424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43838" y="0"/>
            <a:ext cx="8527551" cy="5591710"/>
          </a:xfrm>
        </p:spPr>
        <p:txBody>
          <a:bodyPr>
            <a:normAutofit/>
          </a:bodyPr>
          <a:lstStyle/>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Find the index of the minimum item in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a:t>
            </a:r>
            <a:r>
              <a:rPr lang="en-US" sz="1600" b="1" dirty="0">
                <a:latin typeface="Inconsolata" panose="020B0609030003000000" pitchFamily="49" charset="77"/>
              </a:rPr>
              <a:t>smallest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min1 = </a:t>
            </a:r>
            <a:r>
              <a:rPr lang="en-US" sz="1600" b="1" dirty="0" err="1">
                <a:latin typeface="Inconsolata" panose="020B0609030003000000" pitchFamily="49" charset="77"/>
              </a:rPr>
              <a:t>lst.index</a:t>
            </a:r>
            <a:r>
              <a:rPr lang="en-US" sz="1600" b="1" dirty="0">
                <a:latin typeface="Inconsolata" panose="020B0609030003000000" pitchFamily="49" charset="77"/>
              </a:rPr>
              <a:t>(smallest)</a:t>
            </a:r>
          </a:p>
          <a:p>
            <a:pPr marL="0" indent="0">
              <a:buNone/>
            </a:pPr>
            <a:r>
              <a:rPr lang="en-US" sz="1600" b="1" dirty="0">
                <a:solidFill>
                  <a:srgbClr val="006699"/>
                </a:solidFill>
                <a:latin typeface="Inconsolata" panose="020B0609030003000000" pitchFamily="49" charset="77"/>
              </a:rPr>
              <a:t>	# Remove that item from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lst.remove</a:t>
            </a:r>
            <a:r>
              <a:rPr lang="en-US" sz="1600" b="1" dirty="0">
                <a:latin typeface="Inconsolata" panose="020B0609030003000000" pitchFamily="49" charset="77"/>
              </a:rPr>
              <a:t>(smallest)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Find the index of the new minimum item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next_smallest</a:t>
            </a:r>
            <a:r>
              <a:rPr lang="en-US" sz="1600" b="1" dirty="0">
                <a:latin typeface="Inconsolata" panose="020B0609030003000000" pitchFamily="49" charset="77"/>
              </a:rPr>
              <a: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min2 = </a:t>
            </a:r>
            <a:r>
              <a:rPr lang="en-US" sz="1600" b="1" dirty="0" err="1">
                <a:latin typeface="Inconsolata" panose="020B0609030003000000" pitchFamily="49" charset="77"/>
              </a:rPr>
              <a:t>lst.index</a:t>
            </a:r>
            <a:r>
              <a:rPr lang="en-US" sz="1600" b="1" dirty="0">
                <a:latin typeface="Inconsolata" panose="020B0609030003000000" pitchFamily="49" charset="77"/>
              </a:rPr>
              <a:t>(</a:t>
            </a:r>
            <a:r>
              <a:rPr lang="en-US" sz="1600" b="1" dirty="0" err="1">
                <a:latin typeface="Inconsolata" panose="020B0609030003000000" pitchFamily="49" charset="77"/>
              </a:rPr>
              <a:t>next_smallest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Put the smallest item back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lst.insert</a:t>
            </a:r>
            <a:r>
              <a:rPr lang="en-US" sz="1600" b="1" dirty="0">
                <a:latin typeface="Inconsolata" panose="020B0609030003000000" pitchFamily="49" charset="77"/>
              </a:rPr>
              <a:t>(min1, smallest)</a:t>
            </a:r>
          </a:p>
          <a:p>
            <a:pPr marL="0" indent="0">
              <a:buNone/>
            </a:pPr>
            <a:r>
              <a:rPr lang="en-US" sz="1600" b="1" dirty="0">
                <a:solidFill>
                  <a:srgbClr val="006699"/>
                </a:solidFill>
                <a:latin typeface="Inconsolata" panose="020B0609030003000000" pitchFamily="49" charset="77"/>
              </a:rPr>
              <a:t>	# If necessary, adjust the second index</a:t>
            </a:r>
          </a:p>
          <a:p>
            <a:pPr marL="0" indent="0">
              <a:buNone/>
            </a:pPr>
            <a:r>
              <a:rPr lang="en-US" sz="1600" b="1" dirty="0">
                <a:latin typeface="Inconsolata" panose="020B0609030003000000" pitchFamily="49" charset="77"/>
              </a:rPr>
              <a:t>	if min1 &lt;= min2:</a:t>
            </a:r>
          </a:p>
          <a:p>
            <a:pPr marL="0" indent="0">
              <a:buNone/>
            </a:pPr>
            <a:r>
              <a:rPr lang="en-US" sz="1600" b="1" dirty="0">
                <a:latin typeface="Inconsolata" panose="020B0609030003000000" pitchFamily="49" charset="77"/>
              </a:rPr>
              <a:t>		min2 += 1</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(min1, min2)</a:t>
            </a:r>
          </a:p>
        </p:txBody>
      </p:sp>
      <p:sp>
        <p:nvSpPr>
          <p:cNvPr id="2" name="Slide Number Placeholder 1">
            <a:extLst>
              <a:ext uri="{FF2B5EF4-FFF2-40B4-BE49-F238E27FC236}">
                <a16:creationId xmlns:a16="http://schemas.microsoft.com/office/drawing/2014/main" id="{3F3777BB-3610-4B44-80AB-6B366FF42E17}"/>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65941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4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4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236306"/>
            <a:ext cx="8527551" cy="5088276"/>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Here's another algorithm to find the indices of the two smallest numbers.</a:t>
            </a:r>
          </a:p>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Sort a copy of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sorted_list</a:t>
            </a:r>
            <a:r>
              <a:rPr lang="en-US" sz="1600" b="1" dirty="0">
                <a:latin typeface="Inconsolata" panose="020B0609030003000000" pitchFamily="49" charset="77"/>
              </a:rPr>
              <a:t> = sorted(</a:t>
            </a:r>
            <a:r>
              <a:rPr lang="en-US" sz="1600" b="1" dirty="0" err="1">
                <a:latin typeface="Inconsolata" panose="020B0609030003000000" pitchFamily="49" charset="77"/>
              </a:rPr>
              <a:t>lst</a:t>
            </a:r>
            <a:r>
              <a:rPr lang="en-US" sz="1600" b="1" dirty="0">
                <a:latin typeface="Inconsolata" panose="020B0609030003000000" pitchFamily="49" charset="77"/>
              </a:rPr>
              <a:t>)</a:t>
            </a:r>
          </a:p>
          <a:p>
            <a:pPr marL="0" indent="0">
              <a:buNone/>
            </a:pPr>
            <a:r>
              <a:rPr lang="en-US" sz="1600" b="1" dirty="0">
                <a:solidFill>
                  <a:srgbClr val="006699"/>
                </a:solidFill>
                <a:latin typeface="Inconsolata" panose="020B0609030003000000" pitchFamily="49" charset="77"/>
              </a:rPr>
              <a:t>	# Get the two smallest numbers </a:t>
            </a:r>
          </a:p>
          <a:p>
            <a:pPr marL="0" indent="0">
              <a:buNone/>
            </a:pPr>
            <a:r>
              <a:rPr lang="en-US" sz="1600" b="1" dirty="0">
                <a:latin typeface="Inconsolata" panose="020B0609030003000000" pitchFamily="49" charset="77"/>
              </a:rPr>
              <a:t>	small1 = </a:t>
            </a:r>
            <a:r>
              <a:rPr lang="en-US" sz="1600" b="1" dirty="0" err="1">
                <a:latin typeface="Inconsolata" panose="020B0609030003000000" pitchFamily="49" charset="77"/>
              </a:rPr>
              <a:t>sorted_list</a:t>
            </a:r>
            <a:r>
              <a:rPr lang="en-US" sz="1600" b="1" dirty="0">
                <a:latin typeface="Inconsolata" panose="020B0609030003000000" pitchFamily="49" charset="77"/>
              </a:rPr>
              <a:t>[0]</a:t>
            </a:r>
          </a:p>
          <a:p>
            <a:pPr marL="0" indent="0">
              <a:buNone/>
            </a:pPr>
            <a:r>
              <a:rPr lang="en-US" sz="1600" b="1" dirty="0">
                <a:latin typeface="Inconsolata" panose="020B0609030003000000" pitchFamily="49" charset="77"/>
              </a:rPr>
              <a:t>	small2 = </a:t>
            </a:r>
            <a:r>
              <a:rPr lang="en-US" sz="1600" b="1" dirty="0" err="1">
                <a:latin typeface="Inconsolata" panose="020B0609030003000000" pitchFamily="49" charset="77"/>
              </a:rPr>
              <a:t>sorted_list</a:t>
            </a:r>
            <a:r>
              <a:rPr lang="en-US" sz="1600" b="1" dirty="0">
                <a:latin typeface="Inconsolata" panose="020B0609030003000000" pitchFamily="49" charset="77"/>
              </a:rPr>
              <a:t>[1]</a:t>
            </a:r>
          </a:p>
          <a:p>
            <a:pPr marL="0" indent="0">
              <a:buNone/>
            </a:pPr>
            <a:r>
              <a:rPr lang="en-US" sz="1600" b="1" dirty="0">
                <a:solidFill>
                  <a:srgbClr val="006699"/>
                </a:solidFill>
                <a:latin typeface="Inconsolata" panose="020B0609030003000000" pitchFamily="49" charset="77"/>
              </a:rPr>
              <a:t>	# Find their indices in the original list </a:t>
            </a:r>
            <a:r>
              <a:rPr lang="en-US" sz="1600" b="1" dirty="0" err="1">
                <a:solidFill>
                  <a:srgbClr val="006699"/>
                </a:solidFill>
                <a:latin typeface="Inconsolata" panose="020B0609030003000000" pitchFamily="49" charset="77"/>
              </a:rPr>
              <a:t>lst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index1 = </a:t>
            </a:r>
            <a:r>
              <a:rPr lang="en-US" sz="1600" b="1" dirty="0" err="1">
                <a:latin typeface="Inconsolata" panose="020B0609030003000000" pitchFamily="49" charset="77"/>
              </a:rPr>
              <a:t>lst.index</a:t>
            </a:r>
            <a:r>
              <a:rPr lang="en-US" sz="1600" b="1" dirty="0">
                <a:latin typeface="Inconsolata" panose="020B0609030003000000" pitchFamily="49" charset="77"/>
              </a:rPr>
              <a:t>(small1)</a:t>
            </a:r>
          </a:p>
          <a:p>
            <a:pPr marL="0" indent="0">
              <a:buNone/>
            </a:pPr>
            <a:r>
              <a:rPr lang="en-US" sz="1600" b="1" dirty="0">
                <a:latin typeface="Inconsolata" panose="020B0609030003000000" pitchFamily="49" charset="77"/>
              </a:rPr>
              <a:t>	index2 = </a:t>
            </a:r>
            <a:r>
              <a:rPr lang="en-US" sz="1600" b="1" dirty="0" err="1">
                <a:latin typeface="Inconsolata" panose="020B0609030003000000" pitchFamily="49" charset="77"/>
              </a:rPr>
              <a:t>lst.index</a:t>
            </a:r>
            <a:r>
              <a:rPr lang="en-US" sz="1600" b="1" dirty="0">
                <a:latin typeface="Inconsolata" panose="020B0609030003000000" pitchFamily="49" charset="77"/>
              </a:rPr>
              <a:t>(small2)</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index1, index2</a:t>
            </a:r>
          </a:p>
          <a:p>
            <a:pPr marL="0" indent="0">
              <a:buNone/>
            </a:pPr>
            <a:endParaRPr lang="en-US" sz="1600" b="1" dirty="0">
              <a:latin typeface="Inconsolata" panose="020B0609030003000000" pitchFamily="49" charset="77"/>
            </a:endParaRPr>
          </a:p>
        </p:txBody>
      </p:sp>
      <p:sp>
        <p:nvSpPr>
          <p:cNvPr id="2" name="Slide Number Placeholder 1">
            <a:extLst>
              <a:ext uri="{FF2B5EF4-FFF2-40B4-BE49-F238E27FC236}">
                <a16:creationId xmlns:a16="http://schemas.microsoft.com/office/drawing/2014/main" id="{8FBD42D2-FB35-334B-9DC6-7C44CA59319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61020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undecidable problem 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function that takes the source code of another function and some input and returns whether the function will terminate(not go into an infinite loop) with the given input?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lstStyle/>
          <a:p>
            <a:r>
              <a:rPr lang="en-US" dirty="0"/>
              <a:t>Sorting</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7760</TotalTime>
  <Words>2828</Words>
  <Application>Microsoft Macintosh PowerPoint</Application>
  <PresentationFormat>On-screen Show (16:10)</PresentationFormat>
  <Paragraphs>358</Paragraphs>
  <Slides>32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vt:lpstr>
      <vt:lpstr>PowerPoint Presentation</vt:lpstr>
      <vt:lpstr>PowerPoint Presentation</vt:lpstr>
      <vt:lpstr>PowerPoint Presentation</vt:lpstr>
      <vt:lpstr>Algorithmic Efficiency</vt:lpstr>
      <vt:lpstr>Algorithmic Efficiency</vt:lpstr>
      <vt:lpstr>Algorithmic Efficiency</vt:lpstr>
      <vt:lpstr>Example 1 of Algorithmic Efficiency</vt:lpstr>
      <vt:lpstr>Example 2 of Algorithmic Efficiency</vt:lpstr>
      <vt:lpstr>Example 3 of Algorithmic Efficiency</vt:lpstr>
      <vt:lpstr>Efficiency for Searching</vt:lpstr>
      <vt:lpstr>Computational Complexity for Sorting</vt:lpstr>
      <vt:lpstr>Selection sort runtime </vt:lpstr>
      <vt:lpstr>Merge sort runtime</vt:lpstr>
      <vt:lpstr>Exponential Complexity Problems</vt:lpstr>
      <vt:lpstr>Top-Down Design</vt:lpstr>
      <vt:lpstr>Abstraction</vt:lpstr>
      <vt:lpstr>Index of Two Smallest Values</vt:lpstr>
      <vt:lpstr>Index of Two Smallest Values</vt:lpstr>
      <vt:lpstr>PowerPoint Presentation</vt:lpstr>
      <vt:lpstr>PowerPoint Presentation</vt:lpstr>
      <vt:lpstr>Decidability</vt:lpstr>
      <vt:lpstr>The Halting Problem</vt:lpstr>
      <vt:lpstr>The Halting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2021-06-10T13:08:31Z</dcterms:modified>
</cp:coreProperties>
</file>