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2" r:id="rId12"/>
    <p:sldId id="27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9"/>
  </p:normalViewPr>
  <p:slideViewPr>
    <p:cSldViewPr>
      <p:cViewPr varScale="1">
        <p:scale>
          <a:sx n="90" d="100"/>
          <a:sy n="90" d="100"/>
        </p:scale>
        <p:origin x="202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10058400" y="0"/>
                </a:moveTo>
                <a:lnTo>
                  <a:pt x="0" y="0"/>
                </a:lnTo>
                <a:lnTo>
                  <a:pt x="0" y="5664200"/>
                </a:lnTo>
                <a:lnTo>
                  <a:pt x="10058400" y="5664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4100"/>
            <a:ext cx="10058400" cy="5664200"/>
          </a:xfrm>
          <a:custGeom>
            <a:avLst/>
            <a:gdLst/>
            <a:ahLst/>
            <a:cxnLst/>
            <a:rect l="l" t="t" r="r" b="b"/>
            <a:pathLst>
              <a:path w="10058400" h="5664200">
                <a:moveTo>
                  <a:pt x="10058400" y="0"/>
                </a:moveTo>
                <a:lnTo>
                  <a:pt x="0" y="0"/>
                </a:lnTo>
                <a:lnTo>
                  <a:pt x="0" y="5664200"/>
                </a:lnTo>
                <a:lnTo>
                  <a:pt x="10058400" y="5664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F3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2130" y="1250334"/>
            <a:ext cx="7595234" cy="290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8810" y="3118192"/>
            <a:ext cx="5217795" cy="1853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56533" y="6455328"/>
            <a:ext cx="214629" cy="17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‹#›</a:t>
            </a:fld>
            <a:endParaRPr spc="-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13" Type="http://schemas.openxmlformats.org/officeDocument/2006/relationships/image" Target="../media/image23.jpg"/><Relationship Id="rId18" Type="http://schemas.openxmlformats.org/officeDocument/2006/relationships/image" Target="../media/image28.jpg"/><Relationship Id="rId3" Type="http://schemas.openxmlformats.org/officeDocument/2006/relationships/image" Target="../media/image13.png"/><Relationship Id="rId21" Type="http://schemas.openxmlformats.org/officeDocument/2006/relationships/image" Target="../media/image31.jpg"/><Relationship Id="rId7" Type="http://schemas.openxmlformats.org/officeDocument/2006/relationships/image" Target="../media/image17.jpg"/><Relationship Id="rId12" Type="http://schemas.openxmlformats.org/officeDocument/2006/relationships/image" Target="../media/image22.jp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12.png"/><Relationship Id="rId16" Type="http://schemas.openxmlformats.org/officeDocument/2006/relationships/image" Target="../media/image26.jpg"/><Relationship Id="rId20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21.jp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jpg"/><Relationship Id="rId23" Type="http://schemas.openxmlformats.org/officeDocument/2006/relationships/image" Target="../media/image33.png"/><Relationship Id="rId10" Type="http://schemas.openxmlformats.org/officeDocument/2006/relationships/image" Target="../media/image20.jpg"/><Relationship Id="rId19" Type="http://schemas.openxmlformats.org/officeDocument/2006/relationships/image" Target="../media/image29.jpg"/><Relationship Id="rId4" Type="http://schemas.openxmlformats.org/officeDocument/2006/relationships/image" Target="../media/image14.png"/><Relationship Id="rId9" Type="http://schemas.openxmlformats.org/officeDocument/2006/relationships/image" Target="../media/image19.jpg"/><Relationship Id="rId14" Type="http://schemas.openxmlformats.org/officeDocument/2006/relationships/image" Target="../media/image24.jpg"/><Relationship Id="rId2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37.jpg"/><Relationship Id="rId7" Type="http://schemas.openxmlformats.org/officeDocument/2006/relationships/image" Target="../media/image4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sz="1850" b="1" spc="150" dirty="0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sz="1850" b="1" dirty="0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sz="1850" b="1" spc="75" dirty="0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sz="1150" b="1" dirty="0">
                <a:latin typeface="Verdana"/>
                <a:cs typeface="Verdana"/>
              </a:rPr>
              <a:t>S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E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D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G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E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W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spc="-260" dirty="0">
                <a:latin typeface="Verdana"/>
                <a:cs typeface="Verdana"/>
              </a:rPr>
              <a:t>I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C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K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/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W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A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Y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N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spc="-50" dirty="0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sz="1200" spc="-16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sz="1200" spc="390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sz="1200" spc="390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-170" dirty="0">
                <a:solidFill>
                  <a:srgbClr val="005493"/>
                </a:solidFill>
                <a:latin typeface="Arial"/>
                <a:cs typeface="Arial"/>
              </a:rPr>
              <a:t>P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sz="1200" spc="-17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005493"/>
                </a:solidFill>
                <a:latin typeface="Arial"/>
                <a:cs typeface="Arial"/>
              </a:rPr>
              <a:t>O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R </a:t>
            </a:r>
            <a:r>
              <a:rPr sz="1200" spc="80" dirty="0">
                <a:solidFill>
                  <a:srgbClr val="005493"/>
                </a:solidFill>
                <a:latin typeface="Arial"/>
                <a:cs typeface="Arial"/>
              </a:rPr>
              <a:t>A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sz="1200" spc="-14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sz="1200" spc="390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sz="1200" spc="390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005493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135" dirty="0">
                <a:latin typeface="Trebuchet MS"/>
                <a:cs typeface="Trebuchet MS"/>
              </a:rPr>
              <a:t>http://</a:t>
            </a:r>
            <a:r>
              <a:rPr sz="1000" b="1" spc="-170" dirty="0">
                <a:latin typeface="Trebuchet MS"/>
                <a:cs typeface="Trebuchet MS"/>
              </a:rPr>
              <a:t> </a:t>
            </a:r>
            <a:r>
              <a:rPr sz="1000" b="1" spc="110" dirty="0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24991" y="5566924"/>
            <a:ext cx="1176020" cy="2292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27305" algn="r">
              <a:lnSpc>
                <a:spcPct val="100000"/>
              </a:lnSpc>
              <a:spcBef>
                <a:spcPts val="180"/>
              </a:spcBef>
            </a:pPr>
            <a:r>
              <a:rPr sz="600" b="1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6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6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600" b="1" spc="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600" b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1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80"/>
              </a:spcBef>
            </a:pPr>
            <a:r>
              <a:rPr sz="600" b="1" spc="90" dirty="0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sz="600" b="1" spc="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6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275" b="1" spc="-15" baseline="-10309" dirty="0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sz="4050" spc="-10" dirty="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275" b="1" spc="292" baseline="-10882" dirty="0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sz="4050" spc="195" dirty="0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7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75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50" spc="50" dirty="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sz="75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50" spc="65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2369" y="3869437"/>
            <a:ext cx="5085715" cy="1389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2565" marR="5080" indent="-1460500">
              <a:lnSpc>
                <a:spcPct val="110500"/>
              </a:lnSpc>
              <a:spcBef>
                <a:spcPts val="95"/>
              </a:spcBef>
            </a:pPr>
            <a:r>
              <a:rPr sz="4050" dirty="0">
                <a:solidFill>
                  <a:srgbClr val="005493"/>
                </a:solidFill>
                <a:latin typeface="Arial"/>
                <a:cs typeface="Arial"/>
              </a:rPr>
              <a:t>1.</a:t>
            </a:r>
            <a:r>
              <a:rPr sz="4050" spc="-2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4050" spc="-40" dirty="0">
                <a:solidFill>
                  <a:srgbClr val="005493"/>
                </a:solidFill>
                <a:latin typeface="Arial"/>
                <a:cs typeface="Arial"/>
              </a:rPr>
              <a:t>Basic</a:t>
            </a:r>
            <a:r>
              <a:rPr sz="4050" spc="-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4050" spc="-10" dirty="0">
                <a:solidFill>
                  <a:srgbClr val="005493"/>
                </a:solidFill>
                <a:latin typeface="Arial"/>
                <a:cs typeface="Arial"/>
              </a:rPr>
              <a:t>Programming Concepts</a:t>
            </a:r>
            <a:endParaRPr sz="4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0832" y="5606556"/>
            <a:ext cx="66484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10" dirty="0">
                <a:solidFill>
                  <a:srgbClr val="FFFFFF"/>
                </a:solidFill>
                <a:latin typeface="Meiryo"/>
                <a:cs typeface="Meiryo"/>
              </a:rPr>
              <a:t>1.1–1.2</a:t>
            </a:r>
            <a:endParaRPr sz="12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Anatomy</a:t>
            </a:r>
            <a:r>
              <a:rPr spc="85" dirty="0"/>
              <a:t> </a:t>
            </a:r>
            <a:r>
              <a:rPr spc="65" dirty="0"/>
              <a:t>of</a:t>
            </a:r>
            <a:r>
              <a:rPr spc="85" dirty="0"/>
              <a:t> </a:t>
            </a:r>
            <a:r>
              <a:rPr spc="50" dirty="0"/>
              <a:t>your</a:t>
            </a:r>
            <a:r>
              <a:rPr spc="90" dirty="0"/>
              <a:t> </a:t>
            </a:r>
            <a:r>
              <a:rPr dirty="0"/>
              <a:t>next</a:t>
            </a:r>
            <a:r>
              <a:rPr spc="85" dirty="0"/>
              <a:t> </a:t>
            </a:r>
            <a:r>
              <a:rPr dirty="0"/>
              <a:t>several</a:t>
            </a:r>
            <a:r>
              <a:rPr spc="90" dirty="0"/>
              <a:t> </a:t>
            </a:r>
            <a:r>
              <a:rPr spc="-10" dirty="0"/>
              <a:t>programs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301087" y="2901492"/>
            <a:ext cx="5501005" cy="2769235"/>
            <a:chOff x="2301087" y="2901492"/>
            <a:chExt cx="5501005" cy="27692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1087" y="2901492"/>
              <a:ext cx="5500687" cy="27691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36800" y="2935808"/>
              <a:ext cx="5384800" cy="2657475"/>
            </a:xfrm>
            <a:custGeom>
              <a:avLst/>
              <a:gdLst/>
              <a:ahLst/>
              <a:cxnLst/>
              <a:rect l="l" t="t" r="r" b="b"/>
              <a:pathLst>
                <a:path w="5384800" h="2657475">
                  <a:moveTo>
                    <a:pt x="0" y="0"/>
                  </a:moveTo>
                  <a:lnTo>
                    <a:pt x="5384800" y="0"/>
                  </a:lnTo>
                  <a:lnTo>
                    <a:pt x="5384800" y="2657284"/>
                  </a:lnTo>
                  <a:lnTo>
                    <a:pt x="0" y="2657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5361" y="3071410"/>
            <a:ext cx="1388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Lucida Console"/>
                <a:cs typeface="Lucida Console"/>
              </a:rPr>
              <a:t>public</a:t>
            </a:r>
            <a:r>
              <a:rPr sz="1450" spc="120" dirty="0">
                <a:latin typeface="Lucida Console"/>
                <a:cs typeface="Lucida Console"/>
              </a:rPr>
              <a:t> </a:t>
            </a:r>
            <a:r>
              <a:rPr sz="1450" spc="-10" dirty="0">
                <a:latin typeface="Lucida Console"/>
                <a:cs typeface="Lucida Console"/>
              </a:rPr>
              <a:t>class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3350" y="3069312"/>
            <a:ext cx="1270000" cy="292735"/>
          </a:xfrm>
          <a:prstGeom prst="rect">
            <a:avLst/>
          </a:prstGeom>
          <a:solidFill>
            <a:srgbClr val="FFFFFF"/>
          </a:solidFill>
          <a:ln w="10488">
            <a:solidFill>
              <a:srgbClr val="005493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50"/>
              </a:spcBef>
            </a:pPr>
            <a:r>
              <a:rPr sz="1450" spc="-10" dirty="0">
                <a:latin typeface="Lucida Console"/>
                <a:cs typeface="Lucida Console"/>
              </a:rPr>
              <a:t>MyProgram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361" y="3297978"/>
            <a:ext cx="4794250" cy="7886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20" dirty="0">
                <a:latin typeface="Lucida Console"/>
                <a:cs typeface="Lucida Console"/>
              </a:rPr>
              <a:t>{</a:t>
            </a:r>
            <a:endParaRPr sz="1450">
              <a:latin typeface="Lucida Console"/>
              <a:cs typeface="Lucida Console"/>
            </a:endParaRPr>
          </a:p>
          <a:p>
            <a:pPr marL="466725">
              <a:lnSpc>
                <a:spcPct val="100000"/>
              </a:lnSpc>
              <a:spcBef>
                <a:spcPts val="260"/>
              </a:spcBef>
            </a:pPr>
            <a:r>
              <a:rPr sz="1450" dirty="0">
                <a:latin typeface="Lucida Console"/>
                <a:cs typeface="Lucida Console"/>
              </a:rPr>
              <a:t>public</a:t>
            </a:r>
            <a:r>
              <a:rPr sz="1450" spc="1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static</a:t>
            </a:r>
            <a:r>
              <a:rPr sz="1450" spc="1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void</a:t>
            </a:r>
            <a:r>
              <a:rPr sz="1450" spc="15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main(String[]</a:t>
            </a:r>
            <a:r>
              <a:rPr sz="1450" spc="145" dirty="0">
                <a:latin typeface="Lucida Console"/>
                <a:cs typeface="Lucida Console"/>
              </a:rPr>
              <a:t> </a:t>
            </a:r>
            <a:r>
              <a:rPr sz="1450" spc="-10" dirty="0">
                <a:latin typeface="Lucida Console"/>
                <a:cs typeface="Lucida Console"/>
              </a:rPr>
              <a:t>args)</a:t>
            </a:r>
            <a:endParaRPr sz="1450">
              <a:latin typeface="Lucida Console"/>
              <a:cs typeface="Lucida Console"/>
            </a:endParaRPr>
          </a:p>
          <a:p>
            <a:pPr marL="466725">
              <a:lnSpc>
                <a:spcPct val="100000"/>
              </a:lnSpc>
              <a:spcBef>
                <a:spcPts val="265"/>
              </a:spcBef>
            </a:pPr>
            <a:r>
              <a:rPr sz="1450" spc="20" dirty="0">
                <a:latin typeface="Lucida Console"/>
                <a:cs typeface="Lucida Console"/>
              </a:rPr>
              <a:t>{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8350" y="4061024"/>
            <a:ext cx="4127500" cy="788670"/>
          </a:xfrm>
          <a:prstGeom prst="rect">
            <a:avLst/>
          </a:prstGeom>
          <a:solidFill>
            <a:srgbClr val="FFFFFF"/>
          </a:solidFill>
          <a:ln w="10488">
            <a:solidFill>
              <a:srgbClr val="00549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55"/>
              </a:spcBef>
            </a:pPr>
            <a:r>
              <a:rPr sz="1450" spc="-25" dirty="0">
                <a:latin typeface="Lucida Console"/>
                <a:cs typeface="Lucida Console"/>
              </a:rPr>
              <a:t>...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15361" y="4824277"/>
            <a:ext cx="593090" cy="5346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355"/>
              </a:spcBef>
            </a:pPr>
            <a:r>
              <a:rPr sz="1450" spc="20" dirty="0">
                <a:latin typeface="Lucida Console"/>
                <a:cs typeface="Lucida Console"/>
              </a:rPr>
              <a:t>}</a:t>
            </a:r>
            <a:endParaRPr sz="14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450" spc="20" dirty="0">
                <a:latin typeface="Lucida Console"/>
                <a:cs typeface="Lucida Console"/>
              </a:rPr>
              <a:t>}</a:t>
            </a:r>
            <a:endParaRPr sz="1450">
              <a:latin typeface="Lucida Console"/>
              <a:cs typeface="Lucida Consol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08214" y="3160280"/>
            <a:ext cx="567055" cy="365125"/>
            <a:chOff x="7608214" y="3160280"/>
            <a:chExt cx="567055" cy="365125"/>
          </a:xfrm>
        </p:grpSpPr>
        <p:sp>
          <p:nvSpPr>
            <p:cNvPr id="13" name="object 13"/>
            <p:cNvSpPr/>
            <p:nvPr/>
          </p:nvSpPr>
          <p:spPr>
            <a:xfrm>
              <a:off x="7645406" y="3166948"/>
              <a:ext cx="522605" cy="334645"/>
            </a:xfrm>
            <a:custGeom>
              <a:avLst/>
              <a:gdLst/>
              <a:ahLst/>
              <a:cxnLst/>
              <a:rect l="l" t="t" r="r" b="b"/>
              <a:pathLst>
                <a:path w="522604" h="334645">
                  <a:moveTo>
                    <a:pt x="522575" y="0"/>
                  </a:moveTo>
                  <a:lnTo>
                    <a:pt x="10344" y="321931"/>
                  </a:lnTo>
                  <a:lnTo>
                    <a:pt x="0" y="334645"/>
                  </a:lnTo>
                </a:path>
              </a:pathLst>
            </a:custGeom>
            <a:ln w="1271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08214" y="3458883"/>
              <a:ext cx="77470" cy="66675"/>
            </a:xfrm>
            <a:custGeom>
              <a:avLst/>
              <a:gdLst/>
              <a:ahLst/>
              <a:cxnLst/>
              <a:rect l="l" t="t" r="r" b="b"/>
              <a:pathLst>
                <a:path w="77470" h="66675">
                  <a:moveTo>
                    <a:pt x="39954" y="0"/>
                  </a:moveTo>
                  <a:lnTo>
                    <a:pt x="0" y="66255"/>
                  </a:lnTo>
                  <a:lnTo>
                    <a:pt x="76923" y="58508"/>
                  </a:lnTo>
                  <a:lnTo>
                    <a:pt x="43827" y="38506"/>
                  </a:lnTo>
                  <a:lnTo>
                    <a:pt x="39954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128000" y="2923095"/>
            <a:ext cx="1092200" cy="254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75"/>
              </a:spcBef>
            </a:pPr>
            <a:r>
              <a:rPr sz="1000" spc="-20" dirty="0">
                <a:solidFill>
                  <a:srgbClr val="005493"/>
                </a:solidFill>
                <a:latin typeface="Lucida Console"/>
                <a:cs typeface="Lucida Console"/>
              </a:rPr>
              <a:t>main()</a:t>
            </a:r>
            <a:r>
              <a:rPr sz="1000" spc="-24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method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854" y="3024858"/>
            <a:ext cx="1085215" cy="332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text</a:t>
            </a:r>
            <a:r>
              <a:rPr sz="100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file</a:t>
            </a:r>
            <a:r>
              <a:rPr sz="100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named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00" spc="-10" dirty="0">
                <a:solidFill>
                  <a:srgbClr val="005493"/>
                </a:solidFill>
                <a:latin typeface="Lucida Console"/>
                <a:cs typeface="Lucida Console"/>
              </a:rPr>
              <a:t>MyProgram.java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33238" y="3161842"/>
            <a:ext cx="546100" cy="69850"/>
            <a:chOff x="1733238" y="3161842"/>
            <a:chExt cx="546100" cy="69850"/>
          </a:xfrm>
        </p:grpSpPr>
        <p:sp>
          <p:nvSpPr>
            <p:cNvPr id="18" name="object 18"/>
            <p:cNvSpPr/>
            <p:nvPr/>
          </p:nvSpPr>
          <p:spPr>
            <a:xfrm>
              <a:off x="1739906" y="3196452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81196" y="0"/>
                  </a:lnTo>
                  <a:lnTo>
                    <a:pt x="495300" y="0"/>
                  </a:lnTo>
                </a:path>
              </a:pathLst>
            </a:custGeom>
            <a:ln w="12714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10054" y="316184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000500" y="2516238"/>
            <a:ext cx="1143000" cy="254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235"/>
              </a:spcBef>
            </a:pPr>
            <a:r>
              <a:rPr sz="1100" dirty="0">
                <a:solidFill>
                  <a:srgbClr val="005493"/>
                </a:solidFill>
                <a:latin typeface="Lucida Sans Unicode"/>
                <a:cs typeface="Lucida Sans Unicode"/>
              </a:rPr>
              <a:t>program</a:t>
            </a:r>
            <a:r>
              <a:rPr sz="1100" spc="4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name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33212" y="2783236"/>
            <a:ext cx="4747895" cy="3153410"/>
            <a:chOff x="2833212" y="2783236"/>
            <a:chExt cx="4747895" cy="3153410"/>
          </a:xfrm>
        </p:grpSpPr>
        <p:sp>
          <p:nvSpPr>
            <p:cNvPr id="22" name="object 22"/>
            <p:cNvSpPr/>
            <p:nvPr/>
          </p:nvSpPr>
          <p:spPr>
            <a:xfrm>
              <a:off x="4565650" y="2783236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0"/>
                  </a:moveTo>
                  <a:lnTo>
                    <a:pt x="0" y="214769"/>
                  </a:lnTo>
                  <a:lnTo>
                    <a:pt x="0" y="228856"/>
                  </a:lnTo>
                </a:path>
              </a:pathLst>
            </a:custGeom>
            <a:ln w="12714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31080" y="298692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34569" y="69227"/>
                  </a:lnTo>
                  <a:lnTo>
                    <a:pt x="60510" y="17297"/>
                  </a:lnTo>
                  <a:lnTo>
                    <a:pt x="34569" y="17297"/>
                  </a:lnTo>
                  <a:lnTo>
                    <a:pt x="0" y="0"/>
                  </a:lnTo>
                  <a:close/>
                </a:path>
                <a:path w="69214" h="69850">
                  <a:moveTo>
                    <a:pt x="69151" y="0"/>
                  </a:moveTo>
                  <a:lnTo>
                    <a:pt x="34569" y="17297"/>
                  </a:lnTo>
                  <a:lnTo>
                    <a:pt x="60510" y="1729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38456" y="3552446"/>
              <a:ext cx="4737100" cy="1614805"/>
            </a:xfrm>
            <a:custGeom>
              <a:avLst/>
              <a:gdLst/>
              <a:ahLst/>
              <a:cxnLst/>
              <a:rect l="l" t="t" r="r" b="b"/>
              <a:pathLst>
                <a:path w="4737100" h="1614804">
                  <a:moveTo>
                    <a:pt x="0" y="0"/>
                  </a:moveTo>
                  <a:lnTo>
                    <a:pt x="4737101" y="0"/>
                  </a:lnTo>
                  <a:lnTo>
                    <a:pt x="4737101" y="1614708"/>
                  </a:lnTo>
                  <a:lnTo>
                    <a:pt x="0" y="1614708"/>
                  </a:lnTo>
                  <a:lnTo>
                    <a:pt x="0" y="0"/>
                  </a:lnTo>
                  <a:close/>
                </a:path>
              </a:pathLst>
            </a:custGeom>
            <a:ln w="1048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78450" y="4893801"/>
              <a:ext cx="0" cy="1042669"/>
            </a:xfrm>
            <a:custGeom>
              <a:avLst/>
              <a:gdLst/>
              <a:ahLst/>
              <a:cxnLst/>
              <a:rect l="l" t="t" r="r" b="b"/>
              <a:pathLst>
                <a:path h="1042670">
                  <a:moveTo>
                    <a:pt x="0" y="0"/>
                  </a:moveTo>
                  <a:lnTo>
                    <a:pt x="0" y="1042572"/>
                  </a:lnTo>
                </a:path>
              </a:pathLst>
            </a:custGeom>
            <a:ln w="1269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3880" y="4849748"/>
              <a:ext cx="69151" cy="6922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483100" y="5936373"/>
            <a:ext cx="1778000" cy="4070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0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body</a:t>
            </a:r>
            <a:r>
              <a:rPr sz="10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0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Console"/>
                <a:cs typeface="Lucida Console"/>
              </a:rPr>
              <a:t>main()</a:t>
            </a:r>
            <a:endParaRPr sz="1000">
              <a:latin typeface="Lucida Console"/>
              <a:cs typeface="Lucida Console"/>
            </a:endParaRPr>
          </a:p>
          <a:p>
            <a:pPr marL="635" algn="ctr">
              <a:lnSpc>
                <a:spcPct val="100000"/>
              </a:lnSpc>
              <a:spcBef>
                <a:spcPts val="2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(a</a:t>
            </a:r>
            <a:r>
              <a:rPr sz="10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sequence</a:t>
            </a:r>
            <a:r>
              <a:rPr sz="10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statements)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82937" y="3272819"/>
            <a:ext cx="4831080" cy="2192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6400" indent="-39433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07034" algn="l"/>
              </a:tabLst>
            </a:pPr>
            <a:r>
              <a:rPr sz="2650" spc="-35" dirty="0">
                <a:solidFill>
                  <a:srgbClr val="A9A9A9"/>
                </a:solidFill>
                <a:latin typeface="Arial"/>
                <a:cs typeface="Arial"/>
              </a:rPr>
              <a:t>Basic</a:t>
            </a:r>
            <a:r>
              <a:rPr sz="2650" spc="-6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A9A9A9"/>
                </a:solidFill>
                <a:latin typeface="Arial"/>
                <a:cs typeface="Arial"/>
              </a:rPr>
              <a:t>Programming</a:t>
            </a:r>
            <a:r>
              <a:rPr sz="2650" spc="-55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2650" spc="-10" dirty="0">
                <a:solidFill>
                  <a:srgbClr val="A9A9A9"/>
                </a:solidFill>
                <a:latin typeface="Arial"/>
                <a:cs typeface="Arial"/>
              </a:rPr>
              <a:t>Concepts</a:t>
            </a:r>
            <a:endParaRPr sz="26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sz="1950" spc="105" dirty="0">
                <a:solidFill>
                  <a:srgbClr val="A9A9A9"/>
                </a:solidFill>
                <a:latin typeface="Arial"/>
                <a:cs typeface="Arial"/>
              </a:rPr>
              <a:t>Why</a:t>
            </a:r>
            <a:r>
              <a:rPr sz="1950" spc="65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A9A9A9"/>
                </a:solidFill>
                <a:latin typeface="Arial"/>
                <a:cs typeface="Arial"/>
              </a:rPr>
              <a:t>programming?</a:t>
            </a:r>
            <a:endParaRPr sz="19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sz="1950" dirty="0">
                <a:latin typeface="Arial"/>
                <a:cs typeface="Arial"/>
              </a:rPr>
              <a:t>Program</a:t>
            </a:r>
            <a:r>
              <a:rPr sz="1950" spc="18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development</a:t>
            </a:r>
            <a:endParaRPr sz="19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sz="1950" spc="-50" dirty="0">
                <a:solidFill>
                  <a:srgbClr val="A9A9A9"/>
                </a:solidFill>
                <a:latin typeface="Arial"/>
                <a:cs typeface="Arial"/>
              </a:rPr>
              <a:t>Built-</a:t>
            </a:r>
            <a:r>
              <a:rPr sz="1950" dirty="0">
                <a:solidFill>
                  <a:srgbClr val="A9A9A9"/>
                </a:solidFill>
                <a:latin typeface="Arial"/>
                <a:cs typeface="Arial"/>
              </a:rPr>
              <a:t>in</a:t>
            </a:r>
            <a:r>
              <a:rPr sz="1950" spc="12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75" dirty="0">
                <a:solidFill>
                  <a:srgbClr val="A9A9A9"/>
                </a:solidFill>
                <a:latin typeface="Arial"/>
                <a:cs typeface="Arial"/>
              </a:rPr>
              <a:t>data</a:t>
            </a:r>
            <a:r>
              <a:rPr sz="1950" spc="12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A9A9A9"/>
                </a:solidFill>
                <a:latin typeface="Arial"/>
                <a:cs typeface="Arial"/>
              </a:rPr>
              <a:t>types</a:t>
            </a:r>
            <a:endParaRPr sz="19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sz="1950" dirty="0">
                <a:solidFill>
                  <a:srgbClr val="A9A9A9"/>
                </a:solidFill>
                <a:latin typeface="Arial"/>
                <a:cs typeface="Arial"/>
              </a:rPr>
              <a:t>Type</a:t>
            </a:r>
            <a:r>
              <a:rPr sz="1950" spc="-6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A9A9A9"/>
                </a:solidFill>
                <a:latin typeface="Arial"/>
                <a:cs typeface="Arial"/>
              </a:rPr>
              <a:t>conversion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sz="1850" b="1" spc="150" dirty="0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sz="1850" b="1" dirty="0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sz="1850" b="1" spc="75" dirty="0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spc="-260" dirty="0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spc="-50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sz="1200" spc="-16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-170" dirty="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sz="1200" spc="-17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sz="1200" spc="80" dirty="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sz="1200" spc="-14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sz="1000" spc="75" dirty="0">
                <a:solidFill>
                  <a:srgbClr val="797979"/>
                </a:solidFill>
                <a:latin typeface="Lucida Console"/>
                <a:cs typeface="Lucida Console"/>
              </a:rPr>
              <a:t>CS.1.B.Basics.Develop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4500" y="4715802"/>
            <a:ext cx="6083300" cy="1310005"/>
          </a:xfrm>
          <a:custGeom>
            <a:avLst/>
            <a:gdLst/>
            <a:ahLst/>
            <a:cxnLst/>
            <a:rect l="l" t="t" r="r" b="b"/>
            <a:pathLst>
              <a:path w="6083300" h="1310004">
                <a:moveTo>
                  <a:pt x="0" y="0"/>
                </a:moveTo>
                <a:lnTo>
                  <a:pt x="6083300" y="0"/>
                </a:lnTo>
                <a:lnTo>
                  <a:pt x="6083300" y="1309573"/>
                </a:lnTo>
                <a:lnTo>
                  <a:pt x="0" y="130957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4500" y="3279089"/>
            <a:ext cx="6083300" cy="1297305"/>
          </a:xfrm>
          <a:custGeom>
            <a:avLst/>
            <a:gdLst/>
            <a:ahLst/>
            <a:cxnLst/>
            <a:rect l="l" t="t" r="r" b="b"/>
            <a:pathLst>
              <a:path w="6083300" h="1297304">
                <a:moveTo>
                  <a:pt x="0" y="0"/>
                </a:moveTo>
                <a:lnTo>
                  <a:pt x="6083300" y="0"/>
                </a:lnTo>
                <a:lnTo>
                  <a:pt x="6083300" y="1296860"/>
                </a:lnTo>
                <a:lnTo>
                  <a:pt x="0" y="1296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4500" y="2198382"/>
            <a:ext cx="6096000" cy="966469"/>
          </a:xfrm>
          <a:custGeom>
            <a:avLst/>
            <a:gdLst/>
            <a:ahLst/>
            <a:cxnLst/>
            <a:rect l="l" t="t" r="r" b="b"/>
            <a:pathLst>
              <a:path w="6096000" h="966469">
                <a:moveTo>
                  <a:pt x="0" y="0"/>
                </a:moveTo>
                <a:lnTo>
                  <a:pt x="6096000" y="0"/>
                </a:lnTo>
                <a:lnTo>
                  <a:pt x="6096000" y="966279"/>
                </a:lnTo>
                <a:lnTo>
                  <a:pt x="0" y="9662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2130" y="1250334"/>
            <a:ext cx="4848225" cy="1832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latin typeface="Arial"/>
                <a:cs typeface="Arial"/>
              </a:rPr>
              <a:t>Program</a:t>
            </a:r>
            <a:r>
              <a:rPr sz="1700" spc="19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development</a:t>
            </a:r>
            <a:r>
              <a:rPr sz="1700" spc="20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20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Java</a:t>
            </a:r>
            <a:endParaRPr sz="17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1110"/>
              </a:spcBef>
            </a:pP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4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spc="-30" dirty="0">
                <a:latin typeface="Lucida Sans Unicode"/>
                <a:cs typeface="Lucida Sans Unicode"/>
              </a:rPr>
              <a:t>three-</a:t>
            </a:r>
            <a:r>
              <a:rPr sz="1450" dirty="0">
                <a:latin typeface="Lucida Sans Unicode"/>
                <a:cs typeface="Lucida Sans Unicode"/>
              </a:rPr>
              <a:t>step</a:t>
            </a:r>
            <a:r>
              <a:rPr sz="1450" spc="4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process,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solidFill>
                  <a:srgbClr val="005493"/>
                </a:solidFill>
                <a:latin typeface="Lucida Sans Italic"/>
                <a:cs typeface="Lucida Sans Italic"/>
              </a:rPr>
              <a:t>with</a:t>
            </a:r>
            <a:r>
              <a:rPr sz="1450" i="1" spc="4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450" i="1" spc="-10" dirty="0">
                <a:solidFill>
                  <a:srgbClr val="005493"/>
                </a:solidFill>
                <a:latin typeface="Lucida Sans Italic"/>
                <a:cs typeface="Lucida Sans Italic"/>
              </a:rPr>
              <a:t>feedback</a:t>
            </a:r>
            <a:endParaRPr sz="1450">
              <a:latin typeface="Lucida Sans Italic"/>
              <a:cs typeface="Lucida Sans Italic"/>
            </a:endParaRPr>
          </a:p>
          <a:p>
            <a:pPr>
              <a:lnSpc>
                <a:spcPct val="100000"/>
              </a:lnSpc>
            </a:pPr>
            <a:endParaRPr sz="2400">
              <a:latin typeface="Lucida Sans Italic"/>
              <a:cs typeface="Lucida Sans Italic"/>
            </a:endParaRPr>
          </a:p>
          <a:p>
            <a:pPr marL="266700" indent="-2393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7335" algn="l"/>
              </a:tabLst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EDIT</a:t>
            </a:r>
            <a:r>
              <a:rPr sz="1450" spc="10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your</a:t>
            </a:r>
            <a:r>
              <a:rPr sz="1450" spc="10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program</a:t>
            </a:r>
            <a:endParaRPr sz="1450">
              <a:latin typeface="Lucida Sans Unicode"/>
              <a:cs typeface="Lucida Sans Unicode"/>
            </a:endParaRPr>
          </a:p>
          <a:p>
            <a:pPr marL="304800" lvl="1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30543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Create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it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spc="75" baseline="1915" dirty="0">
                <a:latin typeface="Lucida Sans Unicode"/>
                <a:cs typeface="Lucida Sans Unicode"/>
              </a:rPr>
              <a:t>by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typing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on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your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computer's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keyboard.</a:t>
            </a:r>
            <a:endParaRPr sz="2175" baseline="1915">
              <a:latin typeface="Lucida Sans Unicode"/>
              <a:cs typeface="Lucida Sans Unicode"/>
            </a:endParaRPr>
          </a:p>
          <a:p>
            <a:pPr marL="304800" lvl="1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30543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Result:</a:t>
            </a:r>
            <a:r>
              <a:rPr sz="2175" spc="8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</a:t>
            </a:r>
            <a:r>
              <a:rPr sz="2175" spc="8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text</a:t>
            </a:r>
            <a:r>
              <a:rPr sz="2175" spc="8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file</a:t>
            </a:r>
            <a:r>
              <a:rPr sz="2175" spc="8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such</a:t>
            </a:r>
            <a:r>
              <a:rPr sz="2175" spc="9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as</a:t>
            </a:r>
            <a:r>
              <a:rPr sz="2175" spc="89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Console"/>
                <a:cs typeface="Lucida Console"/>
              </a:rPr>
              <a:t>HelloWorld.java</a:t>
            </a:r>
            <a:r>
              <a:rPr sz="2175" spc="-15" baseline="1915" dirty="0">
                <a:latin typeface="Lucida Sans Unicode"/>
                <a:cs typeface="Lucida Sans Unicode"/>
              </a:rPr>
              <a:t>.</a:t>
            </a:r>
            <a:endParaRPr sz="2175" baseline="1915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4017" y="5880722"/>
            <a:ext cx="229535" cy="15248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7846" y="4694753"/>
            <a:ext cx="4829810" cy="141859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610"/>
              </a:spcBef>
              <a:buAutoNum type="arabicPeriod" startAt="3"/>
              <a:tabLst>
                <a:tab pos="251460" algn="l"/>
              </a:tabLst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RUN</a:t>
            </a:r>
            <a:r>
              <a:rPr sz="1450" spc="10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your</a:t>
            </a:r>
            <a:r>
              <a:rPr sz="1450" spc="10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program</a:t>
            </a:r>
            <a:endParaRPr sz="1450">
              <a:latin typeface="Lucida Sans Unicode"/>
              <a:cs typeface="Lucida Sans Unicode"/>
            </a:endParaRPr>
          </a:p>
          <a:p>
            <a:pPr marL="289560" lvl="1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Use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the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Java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runtime.</a:t>
            </a:r>
            <a:endParaRPr sz="2175" baseline="1915">
              <a:latin typeface="Lucida Sans Unicode"/>
              <a:cs typeface="Lucida Sans Unicode"/>
            </a:endParaRPr>
          </a:p>
          <a:p>
            <a:pPr marL="289560" lvl="1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Result: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your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program’s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output.</a:t>
            </a:r>
            <a:endParaRPr sz="2175" baseline="1915">
              <a:latin typeface="Lucida Sans Unicode"/>
              <a:cs typeface="Lucida Sans Unicode"/>
            </a:endParaRPr>
          </a:p>
          <a:p>
            <a:pPr marL="289560" lvl="1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Mistake?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Go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back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to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1.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to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fix,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recompile,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and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spc="-30" baseline="1915" dirty="0">
                <a:latin typeface="Lucida Sans Unicode"/>
                <a:cs typeface="Lucida Sans Unicode"/>
              </a:rPr>
              <a:t>run.</a:t>
            </a:r>
            <a:endParaRPr sz="2175" baseline="1915">
              <a:latin typeface="Lucida Sans Unicode"/>
              <a:cs typeface="Lucida Sans Unicode"/>
            </a:endParaRPr>
          </a:p>
          <a:p>
            <a:pPr marL="1332865">
              <a:lnSpc>
                <a:spcPct val="100000"/>
              </a:lnSpc>
              <a:spcBef>
                <a:spcPts val="550"/>
              </a:spcBef>
            </a:pPr>
            <a:r>
              <a:rPr sz="1000" dirty="0">
                <a:solidFill>
                  <a:srgbClr val="8D3124"/>
                </a:solidFill>
                <a:latin typeface="Lucida Sans Unicode"/>
                <a:cs typeface="Lucida Sans Unicode"/>
              </a:rPr>
              <a:t>a</a:t>
            </a:r>
            <a:r>
              <a:rPr sz="10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8D3124"/>
                </a:solidFill>
                <a:latin typeface="Lucida Sans Unicode"/>
                <a:cs typeface="Lucida Sans Unicode"/>
              </a:rPr>
              <a:t>legal</a:t>
            </a:r>
            <a:r>
              <a:rPr sz="10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8D3124"/>
                </a:solidFill>
                <a:latin typeface="Lucida Sans Unicode"/>
                <a:cs typeface="Lucida Sans Unicode"/>
              </a:rPr>
              <a:t>Java</a:t>
            </a:r>
            <a:r>
              <a:rPr sz="10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program</a:t>
            </a:r>
            <a:r>
              <a:rPr sz="10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8D3124"/>
                </a:solidFill>
                <a:latin typeface="Lucida Sans Unicode"/>
                <a:cs typeface="Lucida Sans Unicode"/>
              </a:rPr>
              <a:t>that</a:t>
            </a:r>
            <a:r>
              <a:rPr sz="10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8D3124"/>
                </a:solidFill>
                <a:latin typeface="Lucida Sans Unicode"/>
                <a:cs typeface="Lucida Sans Unicode"/>
              </a:rPr>
              <a:t>does</a:t>
            </a:r>
            <a:r>
              <a:rPr sz="10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8D3124"/>
                </a:solidFill>
                <a:latin typeface="Lucida Sans Unicode"/>
                <a:cs typeface="Lucida Sans Unicode"/>
              </a:rPr>
              <a:t>the</a:t>
            </a:r>
            <a:r>
              <a:rPr sz="1000" spc="-1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8D3124"/>
                </a:solidFill>
                <a:latin typeface="Lucida Sans Unicode"/>
                <a:cs typeface="Lucida Sans Unicode"/>
              </a:rPr>
              <a:t>wrong</a:t>
            </a:r>
            <a:r>
              <a:rPr sz="10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thing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614017" y="2155086"/>
            <a:ext cx="5655310" cy="3644265"/>
            <a:chOff x="1614017" y="2155086"/>
            <a:chExt cx="5655310" cy="3644265"/>
          </a:xfrm>
        </p:grpSpPr>
        <p:sp>
          <p:nvSpPr>
            <p:cNvPr id="10" name="object 10"/>
            <p:cNvSpPr/>
            <p:nvPr/>
          </p:nvSpPr>
          <p:spPr>
            <a:xfrm>
              <a:off x="3149600" y="2168103"/>
              <a:ext cx="4106545" cy="3618229"/>
            </a:xfrm>
            <a:custGeom>
              <a:avLst/>
              <a:gdLst/>
              <a:ahLst/>
              <a:cxnLst/>
              <a:rect l="l" t="t" r="r" b="b"/>
              <a:pathLst>
                <a:path w="4106545" h="3618229">
                  <a:moveTo>
                    <a:pt x="2645986" y="3617828"/>
                  </a:moveTo>
                  <a:lnTo>
                    <a:pt x="2700141" y="3595607"/>
                  </a:lnTo>
                  <a:lnTo>
                    <a:pt x="2753266" y="3572808"/>
                  </a:lnTo>
                  <a:lnTo>
                    <a:pt x="2805362" y="3549436"/>
                  </a:lnTo>
                  <a:lnTo>
                    <a:pt x="2856429" y="3525497"/>
                  </a:lnTo>
                  <a:lnTo>
                    <a:pt x="2906466" y="3500994"/>
                  </a:lnTo>
                  <a:lnTo>
                    <a:pt x="2955476" y="3475934"/>
                  </a:lnTo>
                  <a:lnTo>
                    <a:pt x="3003458" y="3450321"/>
                  </a:lnTo>
                  <a:lnTo>
                    <a:pt x="3050412" y="3424160"/>
                  </a:lnTo>
                  <a:lnTo>
                    <a:pt x="3096338" y="3397456"/>
                  </a:lnTo>
                  <a:lnTo>
                    <a:pt x="3141238" y="3370214"/>
                  </a:lnTo>
                  <a:lnTo>
                    <a:pt x="3185112" y="3342439"/>
                  </a:lnTo>
                  <a:lnTo>
                    <a:pt x="3227960" y="3314135"/>
                  </a:lnTo>
                  <a:lnTo>
                    <a:pt x="3269781" y="3285309"/>
                  </a:lnTo>
                  <a:lnTo>
                    <a:pt x="3310578" y="3255964"/>
                  </a:lnTo>
                  <a:lnTo>
                    <a:pt x="3350350" y="3226106"/>
                  </a:lnTo>
                  <a:lnTo>
                    <a:pt x="3389097" y="3195740"/>
                  </a:lnTo>
                  <a:lnTo>
                    <a:pt x="3426820" y="3164870"/>
                  </a:lnTo>
                  <a:lnTo>
                    <a:pt x="3463519" y="3133502"/>
                  </a:lnTo>
                  <a:lnTo>
                    <a:pt x="3499195" y="3101640"/>
                  </a:lnTo>
                  <a:lnTo>
                    <a:pt x="3533848" y="3069290"/>
                  </a:lnTo>
                  <a:lnTo>
                    <a:pt x="3567478" y="3036456"/>
                  </a:lnTo>
                  <a:lnTo>
                    <a:pt x="3600086" y="3003143"/>
                  </a:lnTo>
                  <a:lnTo>
                    <a:pt x="3631672" y="2969357"/>
                  </a:lnTo>
                  <a:lnTo>
                    <a:pt x="3662236" y="2935102"/>
                  </a:lnTo>
                  <a:lnTo>
                    <a:pt x="3691779" y="2900384"/>
                  </a:lnTo>
                  <a:lnTo>
                    <a:pt x="3720302" y="2865206"/>
                  </a:lnTo>
                  <a:lnTo>
                    <a:pt x="3747804" y="2829574"/>
                  </a:lnTo>
                  <a:lnTo>
                    <a:pt x="3774287" y="2793494"/>
                  </a:lnTo>
                  <a:lnTo>
                    <a:pt x="3799749" y="2756970"/>
                  </a:lnTo>
                  <a:lnTo>
                    <a:pt x="3824193" y="2720006"/>
                  </a:lnTo>
                  <a:lnTo>
                    <a:pt x="3847617" y="2682609"/>
                  </a:lnTo>
                  <a:lnTo>
                    <a:pt x="3870023" y="2644782"/>
                  </a:lnTo>
                  <a:lnTo>
                    <a:pt x="3891412" y="2606531"/>
                  </a:lnTo>
                  <a:lnTo>
                    <a:pt x="3911782" y="2567861"/>
                  </a:lnTo>
                  <a:lnTo>
                    <a:pt x="3931135" y="2528776"/>
                  </a:lnTo>
                  <a:lnTo>
                    <a:pt x="3949471" y="2489282"/>
                  </a:lnTo>
                  <a:lnTo>
                    <a:pt x="3966790" y="2449384"/>
                  </a:lnTo>
                  <a:lnTo>
                    <a:pt x="3983094" y="2409087"/>
                  </a:lnTo>
                  <a:lnTo>
                    <a:pt x="3998381" y="2368395"/>
                  </a:lnTo>
                  <a:lnTo>
                    <a:pt x="4012653" y="2327313"/>
                  </a:lnTo>
                  <a:lnTo>
                    <a:pt x="4025910" y="2285847"/>
                  </a:lnTo>
                  <a:lnTo>
                    <a:pt x="4038153" y="2244001"/>
                  </a:lnTo>
                  <a:lnTo>
                    <a:pt x="4049381" y="2201780"/>
                  </a:lnTo>
                  <a:lnTo>
                    <a:pt x="4059595" y="2159190"/>
                  </a:lnTo>
                  <a:lnTo>
                    <a:pt x="4068795" y="2116234"/>
                  </a:lnTo>
                  <a:lnTo>
                    <a:pt x="4076983" y="2072919"/>
                  </a:lnTo>
                  <a:lnTo>
                    <a:pt x="4084157" y="2029250"/>
                  </a:lnTo>
                  <a:lnTo>
                    <a:pt x="4090319" y="1985230"/>
                  </a:lnTo>
                  <a:lnTo>
                    <a:pt x="4095470" y="1940865"/>
                  </a:lnTo>
                  <a:lnTo>
                    <a:pt x="4099608" y="1896160"/>
                  </a:lnTo>
                  <a:lnTo>
                    <a:pt x="4102735" y="1851120"/>
                  </a:lnTo>
                  <a:lnTo>
                    <a:pt x="4104852" y="1805750"/>
                  </a:lnTo>
                  <a:lnTo>
                    <a:pt x="4105958" y="1760055"/>
                  </a:lnTo>
                  <a:lnTo>
                    <a:pt x="4106135" y="1728556"/>
                  </a:lnTo>
                  <a:lnTo>
                    <a:pt x="4105835" y="1697207"/>
                  </a:lnTo>
                  <a:lnTo>
                    <a:pt x="4103781" y="1634978"/>
                  </a:lnTo>
                  <a:lnTo>
                    <a:pt x="4099755" y="1573399"/>
                  </a:lnTo>
                  <a:lnTo>
                    <a:pt x="4093711" y="1512503"/>
                  </a:lnTo>
                  <a:lnTo>
                    <a:pt x="4085606" y="1452321"/>
                  </a:lnTo>
                  <a:lnTo>
                    <a:pt x="4075397" y="1392888"/>
                  </a:lnTo>
                  <a:lnTo>
                    <a:pt x="4063040" y="1334234"/>
                  </a:lnTo>
                  <a:lnTo>
                    <a:pt x="4048492" y="1276393"/>
                  </a:lnTo>
                  <a:lnTo>
                    <a:pt x="4031709" y="1219397"/>
                  </a:lnTo>
                  <a:lnTo>
                    <a:pt x="4012647" y="1163278"/>
                  </a:lnTo>
                  <a:lnTo>
                    <a:pt x="3991264" y="1108069"/>
                  </a:lnTo>
                  <a:lnTo>
                    <a:pt x="3967515" y="1053802"/>
                  </a:lnTo>
                  <a:lnTo>
                    <a:pt x="3941358" y="1000509"/>
                  </a:lnTo>
                  <a:lnTo>
                    <a:pt x="3912748" y="948224"/>
                  </a:lnTo>
                  <a:lnTo>
                    <a:pt x="3881641" y="896978"/>
                  </a:lnTo>
                  <a:lnTo>
                    <a:pt x="3847995" y="846804"/>
                  </a:lnTo>
                  <a:lnTo>
                    <a:pt x="3811766" y="797734"/>
                  </a:lnTo>
                  <a:lnTo>
                    <a:pt x="3772911" y="749801"/>
                  </a:lnTo>
                  <a:lnTo>
                    <a:pt x="3731385" y="703037"/>
                  </a:lnTo>
                  <a:lnTo>
                    <a:pt x="3687145" y="657475"/>
                  </a:lnTo>
                  <a:lnTo>
                    <a:pt x="3640149" y="613147"/>
                  </a:lnTo>
                  <a:lnTo>
                    <a:pt x="3590351" y="570085"/>
                  </a:lnTo>
                  <a:lnTo>
                    <a:pt x="3537709" y="528322"/>
                  </a:lnTo>
                  <a:lnTo>
                    <a:pt x="3482180" y="487891"/>
                  </a:lnTo>
                  <a:lnTo>
                    <a:pt x="3423718" y="448823"/>
                  </a:lnTo>
                  <a:lnTo>
                    <a:pt x="3362282" y="411152"/>
                  </a:lnTo>
                  <a:lnTo>
                    <a:pt x="3297828" y="374909"/>
                  </a:lnTo>
                  <a:lnTo>
                    <a:pt x="3230311" y="340127"/>
                  </a:lnTo>
                  <a:lnTo>
                    <a:pt x="3195391" y="323294"/>
                  </a:lnTo>
                  <a:lnTo>
                    <a:pt x="3159689" y="306838"/>
                  </a:lnTo>
                  <a:lnTo>
                    <a:pt x="3123200" y="290764"/>
                  </a:lnTo>
                  <a:lnTo>
                    <a:pt x="3085918" y="275076"/>
                  </a:lnTo>
                  <a:lnTo>
                    <a:pt x="3047838" y="259777"/>
                  </a:lnTo>
                  <a:lnTo>
                    <a:pt x="3008955" y="244871"/>
                  </a:lnTo>
                  <a:lnTo>
                    <a:pt x="2969262" y="230364"/>
                  </a:lnTo>
                  <a:lnTo>
                    <a:pt x="2928755" y="216258"/>
                  </a:lnTo>
                  <a:lnTo>
                    <a:pt x="2887428" y="202558"/>
                  </a:lnTo>
                  <a:lnTo>
                    <a:pt x="2845276" y="189268"/>
                  </a:lnTo>
                  <a:lnTo>
                    <a:pt x="2802292" y="176391"/>
                  </a:lnTo>
                  <a:lnTo>
                    <a:pt x="2758473" y="163933"/>
                  </a:lnTo>
                  <a:lnTo>
                    <a:pt x="2713812" y="151897"/>
                  </a:lnTo>
                  <a:lnTo>
                    <a:pt x="2668304" y="140287"/>
                  </a:lnTo>
                  <a:lnTo>
                    <a:pt x="2621943" y="129106"/>
                  </a:lnTo>
                  <a:lnTo>
                    <a:pt x="2574724" y="118360"/>
                  </a:lnTo>
                  <a:lnTo>
                    <a:pt x="2526642" y="108053"/>
                  </a:lnTo>
                  <a:lnTo>
                    <a:pt x="2477691" y="98187"/>
                  </a:lnTo>
                  <a:lnTo>
                    <a:pt x="2427865" y="88768"/>
                  </a:lnTo>
                  <a:lnTo>
                    <a:pt x="2377160" y="79799"/>
                  </a:lnTo>
                  <a:lnTo>
                    <a:pt x="2325570" y="71285"/>
                  </a:lnTo>
                  <a:lnTo>
                    <a:pt x="2273089" y="63229"/>
                  </a:lnTo>
                  <a:lnTo>
                    <a:pt x="2219711" y="55636"/>
                  </a:lnTo>
                  <a:lnTo>
                    <a:pt x="2165433" y="48509"/>
                  </a:lnTo>
                  <a:lnTo>
                    <a:pt x="2110247" y="41853"/>
                  </a:lnTo>
                  <a:lnTo>
                    <a:pt x="2054149" y="35672"/>
                  </a:lnTo>
                  <a:lnTo>
                    <a:pt x="1997133" y="29969"/>
                  </a:lnTo>
                  <a:lnTo>
                    <a:pt x="1939194" y="24750"/>
                  </a:lnTo>
                  <a:lnTo>
                    <a:pt x="1880326" y="20017"/>
                  </a:lnTo>
                  <a:lnTo>
                    <a:pt x="1820523" y="15775"/>
                  </a:lnTo>
                  <a:lnTo>
                    <a:pt x="1759782" y="12028"/>
                  </a:lnTo>
                  <a:lnTo>
                    <a:pt x="1698095" y="8780"/>
                  </a:lnTo>
                  <a:lnTo>
                    <a:pt x="1635457" y="6035"/>
                  </a:lnTo>
                  <a:lnTo>
                    <a:pt x="1571864" y="3798"/>
                  </a:lnTo>
                  <a:lnTo>
                    <a:pt x="1507309" y="2071"/>
                  </a:lnTo>
                  <a:lnTo>
                    <a:pt x="1441787" y="860"/>
                  </a:lnTo>
                  <a:lnTo>
                    <a:pt x="1375293" y="168"/>
                  </a:lnTo>
                  <a:lnTo>
                    <a:pt x="1307822" y="0"/>
                  </a:lnTo>
                  <a:lnTo>
                    <a:pt x="1239367" y="358"/>
                  </a:lnTo>
                  <a:lnTo>
                    <a:pt x="1169924" y="1249"/>
                  </a:lnTo>
                  <a:lnTo>
                    <a:pt x="1099486" y="2674"/>
                  </a:lnTo>
                  <a:lnTo>
                    <a:pt x="1028049" y="4640"/>
                  </a:lnTo>
                  <a:lnTo>
                    <a:pt x="955607" y="7149"/>
                  </a:lnTo>
                  <a:lnTo>
                    <a:pt x="882155" y="10206"/>
                  </a:lnTo>
                  <a:lnTo>
                    <a:pt x="807687" y="13814"/>
                  </a:lnTo>
                  <a:lnTo>
                    <a:pt x="732198" y="17978"/>
                  </a:lnTo>
                  <a:lnTo>
                    <a:pt x="655682" y="22702"/>
                  </a:lnTo>
                  <a:lnTo>
                    <a:pt x="578134" y="27990"/>
                  </a:lnTo>
                  <a:lnTo>
                    <a:pt x="499548" y="33846"/>
                  </a:lnTo>
                  <a:lnTo>
                    <a:pt x="419919" y="40274"/>
                  </a:lnTo>
                  <a:lnTo>
                    <a:pt x="339242" y="47278"/>
                  </a:lnTo>
                  <a:lnTo>
                    <a:pt x="257511" y="54862"/>
                  </a:lnTo>
                  <a:lnTo>
                    <a:pt x="174720" y="63030"/>
                  </a:lnTo>
                  <a:lnTo>
                    <a:pt x="90865" y="71786"/>
                  </a:lnTo>
                  <a:lnTo>
                    <a:pt x="5940" y="81135"/>
                  </a:lnTo>
                  <a:lnTo>
                    <a:pt x="0" y="81135"/>
                  </a:lnTo>
                </a:path>
              </a:pathLst>
            </a:custGeom>
            <a:ln w="25416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4431" y="2201760"/>
              <a:ext cx="92710" cy="87630"/>
            </a:xfrm>
            <a:custGeom>
              <a:avLst/>
              <a:gdLst/>
              <a:ahLst/>
              <a:cxnLst/>
              <a:rect l="l" t="t" r="r" b="b"/>
              <a:pathLst>
                <a:path w="92710" h="87630">
                  <a:moveTo>
                    <a:pt x="82410" y="0"/>
                  </a:moveTo>
                  <a:lnTo>
                    <a:pt x="0" y="53822"/>
                  </a:lnTo>
                  <a:lnTo>
                    <a:pt x="92456" y="87541"/>
                  </a:lnTo>
                  <a:lnTo>
                    <a:pt x="65582" y="46278"/>
                  </a:lnTo>
                  <a:lnTo>
                    <a:pt x="8241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4017" y="4469434"/>
              <a:ext cx="231059" cy="14772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47846" y="3289193"/>
            <a:ext cx="5387340" cy="14084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610"/>
              </a:spcBef>
              <a:buAutoNum type="arabicPeriod" startAt="2"/>
              <a:tabLst>
                <a:tab pos="251460" algn="l"/>
              </a:tabLst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COMPILE</a:t>
            </a:r>
            <a:r>
              <a:rPr sz="1450" spc="8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it</a:t>
            </a:r>
            <a:r>
              <a:rPr sz="1450" spc="8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sz="1450" spc="8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create</a:t>
            </a:r>
            <a:r>
              <a:rPr sz="1450" spc="8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sz="1450" spc="8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executable</a:t>
            </a:r>
            <a:r>
              <a:rPr sz="1450" spc="8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file</a:t>
            </a:r>
            <a:endParaRPr sz="1450">
              <a:latin typeface="Lucida Sans Unicode"/>
              <a:cs typeface="Lucida Sans Unicode"/>
            </a:endParaRPr>
          </a:p>
          <a:p>
            <a:pPr marL="289560" lvl="1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Use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the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Java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compiler</a:t>
            </a:r>
            <a:endParaRPr sz="2175" baseline="1915">
              <a:latin typeface="Lucida Sans Unicode"/>
              <a:cs typeface="Lucida Sans Unicode"/>
            </a:endParaRPr>
          </a:p>
          <a:p>
            <a:pPr marL="289560" lvl="1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Result: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Java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bytecode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file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such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as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Console"/>
                <a:cs typeface="Lucida Console"/>
              </a:rPr>
              <a:t>HelloWorld.class</a:t>
            </a:r>
            <a:endParaRPr sz="2175" baseline="1915">
              <a:latin typeface="Lucida Console"/>
              <a:cs typeface="Lucida Console"/>
            </a:endParaRPr>
          </a:p>
          <a:p>
            <a:pPr marL="289560" lvl="1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1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Mistake?</a:t>
            </a:r>
            <a:r>
              <a:rPr sz="2175" spc="8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Go</a:t>
            </a:r>
            <a:r>
              <a:rPr sz="2175" spc="8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back</a:t>
            </a:r>
            <a:r>
              <a:rPr sz="2175" spc="8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to</a:t>
            </a:r>
            <a:r>
              <a:rPr sz="2175" spc="8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1.</a:t>
            </a:r>
            <a:r>
              <a:rPr sz="2175" spc="8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to</a:t>
            </a:r>
            <a:r>
              <a:rPr sz="2175" spc="8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fix</a:t>
            </a:r>
            <a:r>
              <a:rPr sz="2175" spc="8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and</a:t>
            </a:r>
            <a:r>
              <a:rPr sz="2175" spc="89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recompile.</a:t>
            </a:r>
            <a:endParaRPr sz="2175" baseline="1915">
              <a:latin typeface="Lucida Sans Unicode"/>
              <a:cs typeface="Lucida Sans Unicode"/>
            </a:endParaRPr>
          </a:p>
          <a:p>
            <a:pPr marL="1332865">
              <a:lnSpc>
                <a:spcPct val="100000"/>
              </a:lnSpc>
              <a:spcBef>
                <a:spcPts val="465"/>
              </a:spcBef>
            </a:pPr>
            <a:r>
              <a:rPr sz="1000" dirty="0">
                <a:solidFill>
                  <a:srgbClr val="8D3124"/>
                </a:solidFill>
                <a:latin typeface="Lucida Sans Unicode"/>
                <a:cs typeface="Lucida Sans Unicode"/>
              </a:rPr>
              <a:t>not</a:t>
            </a:r>
            <a:r>
              <a:rPr sz="1000" spc="-2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8D3124"/>
                </a:solidFill>
                <a:latin typeface="Lucida Sans Unicode"/>
                <a:cs typeface="Lucida Sans Unicode"/>
              </a:rPr>
              <a:t>a</a:t>
            </a:r>
            <a:r>
              <a:rPr sz="1000" spc="-2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8D3124"/>
                </a:solidFill>
                <a:latin typeface="Lucida Sans Unicode"/>
                <a:cs typeface="Lucida Sans Unicode"/>
              </a:rPr>
              <a:t>legal</a:t>
            </a:r>
            <a:r>
              <a:rPr sz="1000" spc="-2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8D3124"/>
                </a:solidFill>
                <a:latin typeface="Lucida Sans Unicode"/>
                <a:cs typeface="Lucida Sans Unicode"/>
              </a:rPr>
              <a:t>Java</a:t>
            </a:r>
            <a:r>
              <a:rPr sz="1000" spc="-2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program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94431" y="2175972"/>
            <a:ext cx="3739515" cy="2207260"/>
            <a:chOff x="3094431" y="2175972"/>
            <a:chExt cx="3739515" cy="2207260"/>
          </a:xfrm>
        </p:grpSpPr>
        <p:sp>
          <p:nvSpPr>
            <p:cNvPr id="15" name="object 15"/>
            <p:cNvSpPr/>
            <p:nvPr/>
          </p:nvSpPr>
          <p:spPr>
            <a:xfrm>
              <a:off x="3149599" y="2188683"/>
              <a:ext cx="3671570" cy="2181860"/>
            </a:xfrm>
            <a:custGeom>
              <a:avLst/>
              <a:gdLst/>
              <a:ahLst/>
              <a:cxnLst/>
              <a:rect l="l" t="t" r="r" b="b"/>
              <a:pathLst>
                <a:path w="3671570" h="2181860">
                  <a:moveTo>
                    <a:pt x="2167432" y="2181608"/>
                  </a:moveTo>
                  <a:lnTo>
                    <a:pt x="2238840" y="2181061"/>
                  </a:lnTo>
                  <a:lnTo>
                    <a:pt x="2308239" y="2179525"/>
                  </a:lnTo>
                  <a:lnTo>
                    <a:pt x="2375649" y="2176999"/>
                  </a:lnTo>
                  <a:lnTo>
                    <a:pt x="2441091" y="2173483"/>
                  </a:lnTo>
                  <a:lnTo>
                    <a:pt x="2504584" y="2168978"/>
                  </a:lnTo>
                  <a:lnTo>
                    <a:pt x="2566147" y="2163484"/>
                  </a:lnTo>
                  <a:lnTo>
                    <a:pt x="2625801" y="2157000"/>
                  </a:lnTo>
                  <a:lnTo>
                    <a:pt x="2683565" y="2149527"/>
                  </a:lnTo>
                  <a:lnTo>
                    <a:pt x="2739459" y="2141065"/>
                  </a:lnTo>
                  <a:lnTo>
                    <a:pt x="2793502" y="2131614"/>
                  </a:lnTo>
                  <a:lnTo>
                    <a:pt x="2845715" y="2121174"/>
                  </a:lnTo>
                  <a:lnTo>
                    <a:pt x="2896117" y="2109745"/>
                  </a:lnTo>
                  <a:lnTo>
                    <a:pt x="2944727" y="2097327"/>
                  </a:lnTo>
                  <a:lnTo>
                    <a:pt x="2991567" y="2083919"/>
                  </a:lnTo>
                  <a:lnTo>
                    <a:pt x="3036654" y="2069523"/>
                  </a:lnTo>
                  <a:lnTo>
                    <a:pt x="3080010" y="2054139"/>
                  </a:lnTo>
                  <a:lnTo>
                    <a:pt x="3121653" y="2037765"/>
                  </a:lnTo>
                  <a:lnTo>
                    <a:pt x="3161603" y="2020403"/>
                  </a:lnTo>
                  <a:lnTo>
                    <a:pt x="3199881" y="2002052"/>
                  </a:lnTo>
                  <a:lnTo>
                    <a:pt x="3236506" y="1982713"/>
                  </a:lnTo>
                  <a:lnTo>
                    <a:pt x="3271497" y="1962385"/>
                  </a:lnTo>
                  <a:lnTo>
                    <a:pt x="3304875" y="1941069"/>
                  </a:lnTo>
                  <a:lnTo>
                    <a:pt x="3336659" y="1918764"/>
                  </a:lnTo>
                  <a:lnTo>
                    <a:pt x="3366868" y="1895471"/>
                  </a:lnTo>
                  <a:lnTo>
                    <a:pt x="3422644" y="1845920"/>
                  </a:lnTo>
                  <a:lnTo>
                    <a:pt x="3472360" y="1792416"/>
                  </a:lnTo>
                  <a:lnTo>
                    <a:pt x="3516173" y="1734960"/>
                  </a:lnTo>
                  <a:lnTo>
                    <a:pt x="3554243" y="1673552"/>
                  </a:lnTo>
                  <a:lnTo>
                    <a:pt x="3586726" y="1608192"/>
                  </a:lnTo>
                  <a:lnTo>
                    <a:pt x="3613780" y="1538882"/>
                  </a:lnTo>
                  <a:lnTo>
                    <a:pt x="3635564" y="1465621"/>
                  </a:lnTo>
                  <a:lnTo>
                    <a:pt x="3644529" y="1427509"/>
                  </a:lnTo>
                  <a:lnTo>
                    <a:pt x="3652235" y="1388410"/>
                  </a:lnTo>
                  <a:lnTo>
                    <a:pt x="3658703" y="1348324"/>
                  </a:lnTo>
                  <a:lnTo>
                    <a:pt x="3663951" y="1307250"/>
                  </a:lnTo>
                  <a:lnTo>
                    <a:pt x="3668000" y="1265188"/>
                  </a:lnTo>
                  <a:lnTo>
                    <a:pt x="3670870" y="1222140"/>
                  </a:lnTo>
                  <a:lnTo>
                    <a:pt x="3671076" y="1214369"/>
                  </a:lnTo>
                  <a:lnTo>
                    <a:pt x="3670906" y="1205906"/>
                  </a:lnTo>
                  <a:lnTo>
                    <a:pt x="3666154" y="1165518"/>
                  </a:lnTo>
                  <a:lnTo>
                    <a:pt x="3654160" y="1115603"/>
                  </a:lnTo>
                  <a:lnTo>
                    <a:pt x="3639828" y="1072660"/>
                  </a:lnTo>
                  <a:lnTo>
                    <a:pt x="3620464" y="1025578"/>
                  </a:lnTo>
                  <a:lnTo>
                    <a:pt x="3595659" y="974880"/>
                  </a:lnTo>
                  <a:lnTo>
                    <a:pt x="3575897" y="939329"/>
                  </a:lnTo>
                  <a:lnTo>
                    <a:pt x="3553412" y="902559"/>
                  </a:lnTo>
                  <a:lnTo>
                    <a:pt x="3528083" y="864722"/>
                  </a:lnTo>
                  <a:lnTo>
                    <a:pt x="3499789" y="825975"/>
                  </a:lnTo>
                  <a:lnTo>
                    <a:pt x="3468408" y="786473"/>
                  </a:lnTo>
                  <a:lnTo>
                    <a:pt x="3433819" y="746369"/>
                  </a:lnTo>
                  <a:lnTo>
                    <a:pt x="3395899" y="705819"/>
                  </a:lnTo>
                  <a:lnTo>
                    <a:pt x="3354527" y="664978"/>
                  </a:lnTo>
                  <a:lnTo>
                    <a:pt x="3309582" y="624001"/>
                  </a:lnTo>
                  <a:lnTo>
                    <a:pt x="3260942" y="583041"/>
                  </a:lnTo>
                  <a:lnTo>
                    <a:pt x="3208486" y="542256"/>
                  </a:lnTo>
                  <a:lnTo>
                    <a:pt x="3152091" y="501798"/>
                  </a:lnTo>
                  <a:lnTo>
                    <a:pt x="3091637" y="461823"/>
                  </a:lnTo>
                  <a:lnTo>
                    <a:pt x="3027001" y="422486"/>
                  </a:lnTo>
                  <a:lnTo>
                    <a:pt x="2993078" y="403105"/>
                  </a:lnTo>
                  <a:lnTo>
                    <a:pt x="2958063" y="383941"/>
                  </a:lnTo>
                  <a:lnTo>
                    <a:pt x="2921943" y="365015"/>
                  </a:lnTo>
                  <a:lnTo>
                    <a:pt x="2884701" y="346344"/>
                  </a:lnTo>
                  <a:lnTo>
                    <a:pt x="2846322" y="327950"/>
                  </a:lnTo>
                  <a:lnTo>
                    <a:pt x="2806792" y="309850"/>
                  </a:lnTo>
                  <a:lnTo>
                    <a:pt x="2766095" y="292064"/>
                  </a:lnTo>
                  <a:lnTo>
                    <a:pt x="2724216" y="274612"/>
                  </a:lnTo>
                  <a:lnTo>
                    <a:pt x="2681139" y="257513"/>
                  </a:lnTo>
                  <a:lnTo>
                    <a:pt x="2636850" y="240787"/>
                  </a:lnTo>
                  <a:lnTo>
                    <a:pt x="2591334" y="224452"/>
                  </a:lnTo>
                  <a:lnTo>
                    <a:pt x="2544574" y="208528"/>
                  </a:lnTo>
                  <a:lnTo>
                    <a:pt x="2496557" y="193035"/>
                  </a:lnTo>
                  <a:lnTo>
                    <a:pt x="2447266" y="177991"/>
                  </a:lnTo>
                  <a:lnTo>
                    <a:pt x="2396687" y="163416"/>
                  </a:lnTo>
                  <a:lnTo>
                    <a:pt x="2344804" y="149330"/>
                  </a:lnTo>
                  <a:lnTo>
                    <a:pt x="2291602" y="135752"/>
                  </a:lnTo>
                  <a:lnTo>
                    <a:pt x="2237066" y="122701"/>
                  </a:lnTo>
                  <a:lnTo>
                    <a:pt x="2181181" y="110197"/>
                  </a:lnTo>
                  <a:lnTo>
                    <a:pt x="2123932" y="98258"/>
                  </a:lnTo>
                  <a:lnTo>
                    <a:pt x="2065303" y="86905"/>
                  </a:lnTo>
                  <a:lnTo>
                    <a:pt x="2005279" y="76156"/>
                  </a:lnTo>
                  <a:lnTo>
                    <a:pt x="1943844" y="66032"/>
                  </a:lnTo>
                  <a:lnTo>
                    <a:pt x="1880985" y="56550"/>
                  </a:lnTo>
                  <a:lnTo>
                    <a:pt x="1816685" y="47732"/>
                  </a:lnTo>
                  <a:lnTo>
                    <a:pt x="1750930" y="39595"/>
                  </a:lnTo>
                  <a:lnTo>
                    <a:pt x="1683704" y="32160"/>
                  </a:lnTo>
                  <a:lnTo>
                    <a:pt x="1614992" y="25445"/>
                  </a:lnTo>
                  <a:lnTo>
                    <a:pt x="1544778" y="19471"/>
                  </a:lnTo>
                  <a:lnTo>
                    <a:pt x="1473048" y="14256"/>
                  </a:lnTo>
                  <a:lnTo>
                    <a:pt x="1399787" y="9820"/>
                  </a:lnTo>
                  <a:lnTo>
                    <a:pt x="1324978" y="6182"/>
                  </a:lnTo>
                  <a:lnTo>
                    <a:pt x="1248608" y="3362"/>
                  </a:lnTo>
                  <a:lnTo>
                    <a:pt x="1170661" y="1378"/>
                  </a:lnTo>
                  <a:lnTo>
                    <a:pt x="1091121" y="251"/>
                  </a:lnTo>
                  <a:lnTo>
                    <a:pt x="1009973" y="0"/>
                  </a:lnTo>
                  <a:lnTo>
                    <a:pt x="927203" y="643"/>
                  </a:lnTo>
                  <a:lnTo>
                    <a:pt x="842794" y="2200"/>
                  </a:lnTo>
                  <a:lnTo>
                    <a:pt x="756733" y="4692"/>
                  </a:lnTo>
                  <a:lnTo>
                    <a:pt x="669003" y="8136"/>
                  </a:lnTo>
                  <a:lnTo>
                    <a:pt x="579589" y="12553"/>
                  </a:lnTo>
                  <a:lnTo>
                    <a:pt x="488477" y="17961"/>
                  </a:lnTo>
                  <a:lnTo>
                    <a:pt x="395651" y="24380"/>
                  </a:lnTo>
                  <a:lnTo>
                    <a:pt x="301095" y="31830"/>
                  </a:lnTo>
                  <a:lnTo>
                    <a:pt x="204795" y="40330"/>
                  </a:lnTo>
                  <a:lnTo>
                    <a:pt x="106736" y="49899"/>
                  </a:lnTo>
                  <a:lnTo>
                    <a:pt x="6902" y="60556"/>
                  </a:lnTo>
                  <a:lnTo>
                    <a:pt x="0" y="60556"/>
                  </a:lnTo>
                </a:path>
              </a:pathLst>
            </a:custGeom>
            <a:ln w="25421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94431" y="2201786"/>
              <a:ext cx="92710" cy="87630"/>
            </a:xfrm>
            <a:custGeom>
              <a:avLst/>
              <a:gdLst/>
              <a:ahLst/>
              <a:cxnLst/>
              <a:rect l="l" t="t" r="r" b="b"/>
              <a:pathLst>
                <a:path w="92710" h="87630">
                  <a:moveTo>
                    <a:pt x="82448" y="0"/>
                  </a:moveTo>
                  <a:lnTo>
                    <a:pt x="0" y="53746"/>
                  </a:lnTo>
                  <a:lnTo>
                    <a:pt x="92430" y="87541"/>
                  </a:lnTo>
                  <a:lnTo>
                    <a:pt x="65582" y="46266"/>
                  </a:lnTo>
                  <a:lnTo>
                    <a:pt x="82448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374055" y="3026198"/>
            <a:ext cx="2082800" cy="1823085"/>
            <a:chOff x="7374055" y="3026198"/>
            <a:chExt cx="2082800" cy="1823085"/>
          </a:xfrm>
        </p:grpSpPr>
        <p:sp>
          <p:nvSpPr>
            <p:cNvPr id="18" name="object 18"/>
            <p:cNvSpPr/>
            <p:nvPr/>
          </p:nvSpPr>
          <p:spPr>
            <a:xfrm>
              <a:off x="8058128" y="3032865"/>
              <a:ext cx="735965" cy="736600"/>
            </a:xfrm>
            <a:custGeom>
              <a:avLst/>
              <a:gdLst/>
              <a:ahLst/>
              <a:cxnLst/>
              <a:rect l="l" t="t" r="r" b="b"/>
              <a:pathLst>
                <a:path w="735965" h="736600">
                  <a:moveTo>
                    <a:pt x="389489" y="0"/>
                  </a:moveTo>
                  <a:lnTo>
                    <a:pt x="345998" y="0"/>
                  </a:lnTo>
                  <a:lnTo>
                    <a:pt x="302751" y="5113"/>
                  </a:lnTo>
                  <a:lnTo>
                    <a:pt x="260236" y="15339"/>
                  </a:lnTo>
                  <a:lnTo>
                    <a:pt x="218941" y="30678"/>
                  </a:lnTo>
                  <a:lnTo>
                    <a:pt x="179355" y="51130"/>
                  </a:lnTo>
                  <a:lnTo>
                    <a:pt x="141965" y="76695"/>
                  </a:lnTo>
                  <a:lnTo>
                    <a:pt x="107260" y="107374"/>
                  </a:lnTo>
                  <a:lnTo>
                    <a:pt x="76614" y="142116"/>
                  </a:lnTo>
                  <a:lnTo>
                    <a:pt x="51076" y="179547"/>
                  </a:lnTo>
                  <a:lnTo>
                    <a:pt x="30645" y="219177"/>
                  </a:lnTo>
                  <a:lnTo>
                    <a:pt x="15322" y="260519"/>
                  </a:lnTo>
                  <a:lnTo>
                    <a:pt x="5107" y="303082"/>
                  </a:lnTo>
                  <a:lnTo>
                    <a:pt x="0" y="346379"/>
                  </a:lnTo>
                  <a:lnTo>
                    <a:pt x="0" y="389920"/>
                  </a:lnTo>
                  <a:lnTo>
                    <a:pt x="5107" y="433217"/>
                  </a:lnTo>
                  <a:lnTo>
                    <a:pt x="15322" y="475780"/>
                  </a:lnTo>
                  <a:lnTo>
                    <a:pt x="30645" y="517121"/>
                  </a:lnTo>
                  <a:lnTo>
                    <a:pt x="51076" y="556752"/>
                  </a:lnTo>
                  <a:lnTo>
                    <a:pt x="76614" y="594183"/>
                  </a:lnTo>
                  <a:lnTo>
                    <a:pt x="107260" y="628925"/>
                  </a:lnTo>
                  <a:lnTo>
                    <a:pt x="141965" y="659606"/>
                  </a:lnTo>
                  <a:lnTo>
                    <a:pt x="179355" y="685173"/>
                  </a:lnTo>
                  <a:lnTo>
                    <a:pt x="218941" y="705628"/>
                  </a:lnTo>
                  <a:lnTo>
                    <a:pt x="260236" y="720968"/>
                  </a:lnTo>
                  <a:lnTo>
                    <a:pt x="302751" y="731195"/>
                  </a:lnTo>
                  <a:lnTo>
                    <a:pt x="345998" y="736309"/>
                  </a:lnTo>
                  <a:lnTo>
                    <a:pt x="389489" y="736309"/>
                  </a:lnTo>
                  <a:lnTo>
                    <a:pt x="432737" y="731195"/>
                  </a:lnTo>
                  <a:lnTo>
                    <a:pt x="475252" y="720968"/>
                  </a:lnTo>
                  <a:lnTo>
                    <a:pt x="516546" y="705628"/>
                  </a:lnTo>
                  <a:lnTo>
                    <a:pt x="556132" y="685173"/>
                  </a:lnTo>
                  <a:lnTo>
                    <a:pt x="593522" y="659606"/>
                  </a:lnTo>
                  <a:lnTo>
                    <a:pt x="628227" y="628925"/>
                  </a:lnTo>
                  <a:lnTo>
                    <a:pt x="658873" y="594183"/>
                  </a:lnTo>
                  <a:lnTo>
                    <a:pt x="684411" y="556752"/>
                  </a:lnTo>
                  <a:lnTo>
                    <a:pt x="704842" y="517121"/>
                  </a:lnTo>
                  <a:lnTo>
                    <a:pt x="720165" y="475780"/>
                  </a:lnTo>
                  <a:lnTo>
                    <a:pt x="730380" y="433217"/>
                  </a:lnTo>
                  <a:lnTo>
                    <a:pt x="735488" y="389920"/>
                  </a:lnTo>
                  <a:lnTo>
                    <a:pt x="735488" y="346379"/>
                  </a:lnTo>
                  <a:lnTo>
                    <a:pt x="730380" y="303082"/>
                  </a:lnTo>
                  <a:lnTo>
                    <a:pt x="720165" y="260519"/>
                  </a:lnTo>
                  <a:lnTo>
                    <a:pt x="704842" y="219177"/>
                  </a:lnTo>
                  <a:lnTo>
                    <a:pt x="684411" y="179547"/>
                  </a:lnTo>
                  <a:lnTo>
                    <a:pt x="658873" y="142116"/>
                  </a:lnTo>
                  <a:lnTo>
                    <a:pt x="628227" y="107374"/>
                  </a:lnTo>
                  <a:lnTo>
                    <a:pt x="593522" y="76695"/>
                  </a:lnTo>
                  <a:lnTo>
                    <a:pt x="556132" y="51130"/>
                  </a:lnTo>
                  <a:lnTo>
                    <a:pt x="516546" y="30678"/>
                  </a:lnTo>
                  <a:lnTo>
                    <a:pt x="475252" y="15339"/>
                  </a:lnTo>
                  <a:lnTo>
                    <a:pt x="432737" y="5113"/>
                  </a:lnTo>
                  <a:lnTo>
                    <a:pt x="3894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8128" y="3032865"/>
              <a:ext cx="735965" cy="736600"/>
            </a:xfrm>
            <a:custGeom>
              <a:avLst/>
              <a:gdLst/>
              <a:ahLst/>
              <a:cxnLst/>
              <a:rect l="l" t="t" r="r" b="b"/>
              <a:pathLst>
                <a:path w="735965" h="736600">
                  <a:moveTo>
                    <a:pt x="628231" y="107378"/>
                  </a:moveTo>
                  <a:lnTo>
                    <a:pt x="658876" y="142121"/>
                  </a:lnTo>
                  <a:lnTo>
                    <a:pt x="684414" y="179553"/>
                  </a:lnTo>
                  <a:lnTo>
                    <a:pt x="704844" y="219184"/>
                  </a:lnTo>
                  <a:lnTo>
                    <a:pt x="720166" y="260525"/>
                  </a:lnTo>
                  <a:lnTo>
                    <a:pt x="730381" y="303089"/>
                  </a:lnTo>
                  <a:lnTo>
                    <a:pt x="735489" y="346386"/>
                  </a:lnTo>
                  <a:lnTo>
                    <a:pt x="735489" y="389927"/>
                  </a:lnTo>
                  <a:lnTo>
                    <a:pt x="730381" y="433224"/>
                  </a:lnTo>
                  <a:lnTo>
                    <a:pt x="720166" y="475787"/>
                  </a:lnTo>
                  <a:lnTo>
                    <a:pt x="704844" y="517129"/>
                  </a:lnTo>
                  <a:lnTo>
                    <a:pt x="684414" y="556761"/>
                  </a:lnTo>
                  <a:lnTo>
                    <a:pt x="658876" y="594192"/>
                  </a:lnTo>
                  <a:lnTo>
                    <a:pt x="628231" y="628936"/>
                  </a:lnTo>
                  <a:lnTo>
                    <a:pt x="593526" y="659616"/>
                  </a:lnTo>
                  <a:lnTo>
                    <a:pt x="556136" y="685182"/>
                  </a:lnTo>
                  <a:lnTo>
                    <a:pt x="516550" y="705635"/>
                  </a:lnTo>
                  <a:lnTo>
                    <a:pt x="475254" y="720974"/>
                  </a:lnTo>
                  <a:lnTo>
                    <a:pt x="432738" y="731201"/>
                  </a:lnTo>
                  <a:lnTo>
                    <a:pt x="389490" y="736314"/>
                  </a:lnTo>
                  <a:lnTo>
                    <a:pt x="345998" y="736314"/>
                  </a:lnTo>
                  <a:lnTo>
                    <a:pt x="302749" y="731201"/>
                  </a:lnTo>
                  <a:lnTo>
                    <a:pt x="260233" y="720974"/>
                  </a:lnTo>
                  <a:lnTo>
                    <a:pt x="218938" y="705635"/>
                  </a:lnTo>
                  <a:lnTo>
                    <a:pt x="179352" y="685182"/>
                  </a:lnTo>
                  <a:lnTo>
                    <a:pt x="141962" y="659616"/>
                  </a:lnTo>
                  <a:lnTo>
                    <a:pt x="107258" y="628936"/>
                  </a:lnTo>
                  <a:lnTo>
                    <a:pt x="76613" y="594192"/>
                  </a:lnTo>
                  <a:lnTo>
                    <a:pt x="51075" y="556761"/>
                  </a:lnTo>
                  <a:lnTo>
                    <a:pt x="30645" y="517129"/>
                  </a:lnTo>
                  <a:lnTo>
                    <a:pt x="15322" y="475787"/>
                  </a:lnTo>
                  <a:lnTo>
                    <a:pt x="5107" y="433224"/>
                  </a:lnTo>
                  <a:lnTo>
                    <a:pt x="0" y="389927"/>
                  </a:lnTo>
                  <a:lnTo>
                    <a:pt x="0" y="346386"/>
                  </a:lnTo>
                  <a:lnTo>
                    <a:pt x="5107" y="303089"/>
                  </a:lnTo>
                  <a:lnTo>
                    <a:pt x="15322" y="260525"/>
                  </a:lnTo>
                  <a:lnTo>
                    <a:pt x="30645" y="219184"/>
                  </a:lnTo>
                  <a:lnTo>
                    <a:pt x="51075" y="179553"/>
                  </a:lnTo>
                  <a:lnTo>
                    <a:pt x="76613" y="142121"/>
                  </a:lnTo>
                  <a:lnTo>
                    <a:pt x="107258" y="107378"/>
                  </a:lnTo>
                  <a:lnTo>
                    <a:pt x="141962" y="76699"/>
                  </a:lnTo>
                  <a:lnTo>
                    <a:pt x="179352" y="51132"/>
                  </a:lnTo>
                  <a:lnTo>
                    <a:pt x="218938" y="30679"/>
                  </a:lnTo>
                  <a:lnTo>
                    <a:pt x="260233" y="15339"/>
                  </a:lnTo>
                  <a:lnTo>
                    <a:pt x="302749" y="5113"/>
                  </a:lnTo>
                  <a:lnTo>
                    <a:pt x="345998" y="0"/>
                  </a:lnTo>
                  <a:lnTo>
                    <a:pt x="389490" y="0"/>
                  </a:lnTo>
                  <a:lnTo>
                    <a:pt x="432738" y="5113"/>
                  </a:lnTo>
                  <a:lnTo>
                    <a:pt x="475254" y="15339"/>
                  </a:lnTo>
                  <a:lnTo>
                    <a:pt x="516550" y="30679"/>
                  </a:lnTo>
                  <a:lnTo>
                    <a:pt x="556136" y="51132"/>
                  </a:lnTo>
                  <a:lnTo>
                    <a:pt x="593526" y="76699"/>
                  </a:lnTo>
                  <a:lnTo>
                    <a:pt x="628231" y="107378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14578" y="4071081"/>
              <a:ext cx="735965" cy="736600"/>
            </a:xfrm>
            <a:custGeom>
              <a:avLst/>
              <a:gdLst/>
              <a:ahLst/>
              <a:cxnLst/>
              <a:rect l="l" t="t" r="r" b="b"/>
              <a:pathLst>
                <a:path w="735965" h="736600">
                  <a:moveTo>
                    <a:pt x="389494" y="0"/>
                  </a:moveTo>
                  <a:lnTo>
                    <a:pt x="346002" y="0"/>
                  </a:lnTo>
                  <a:lnTo>
                    <a:pt x="302754" y="5113"/>
                  </a:lnTo>
                  <a:lnTo>
                    <a:pt x="260238" y="15340"/>
                  </a:lnTo>
                  <a:lnTo>
                    <a:pt x="218942" y="30681"/>
                  </a:lnTo>
                  <a:lnTo>
                    <a:pt x="179355" y="51135"/>
                  </a:lnTo>
                  <a:lnTo>
                    <a:pt x="141965" y="76702"/>
                  </a:lnTo>
                  <a:lnTo>
                    <a:pt x="107260" y="107383"/>
                  </a:lnTo>
                  <a:lnTo>
                    <a:pt x="76614" y="142125"/>
                  </a:lnTo>
                  <a:lnTo>
                    <a:pt x="51076" y="179556"/>
                  </a:lnTo>
                  <a:lnTo>
                    <a:pt x="30645" y="219187"/>
                  </a:lnTo>
                  <a:lnTo>
                    <a:pt x="15322" y="260528"/>
                  </a:lnTo>
                  <a:lnTo>
                    <a:pt x="5107" y="303092"/>
                  </a:lnTo>
                  <a:lnTo>
                    <a:pt x="0" y="346388"/>
                  </a:lnTo>
                  <a:lnTo>
                    <a:pt x="0" y="389929"/>
                  </a:lnTo>
                  <a:lnTo>
                    <a:pt x="5107" y="433226"/>
                  </a:lnTo>
                  <a:lnTo>
                    <a:pt x="15322" y="475790"/>
                  </a:lnTo>
                  <a:lnTo>
                    <a:pt x="30645" y="517131"/>
                  </a:lnTo>
                  <a:lnTo>
                    <a:pt x="51076" y="556761"/>
                  </a:lnTo>
                  <a:lnTo>
                    <a:pt x="76614" y="594192"/>
                  </a:lnTo>
                  <a:lnTo>
                    <a:pt x="107260" y="628934"/>
                  </a:lnTo>
                  <a:lnTo>
                    <a:pt x="141965" y="659615"/>
                  </a:lnTo>
                  <a:lnTo>
                    <a:pt x="179355" y="685183"/>
                  </a:lnTo>
                  <a:lnTo>
                    <a:pt x="218942" y="705637"/>
                  </a:lnTo>
                  <a:lnTo>
                    <a:pt x="260238" y="720978"/>
                  </a:lnTo>
                  <a:lnTo>
                    <a:pt x="302754" y="731205"/>
                  </a:lnTo>
                  <a:lnTo>
                    <a:pt x="346002" y="736318"/>
                  </a:lnTo>
                  <a:lnTo>
                    <a:pt x="389494" y="736318"/>
                  </a:lnTo>
                  <a:lnTo>
                    <a:pt x="432742" y="731205"/>
                  </a:lnTo>
                  <a:lnTo>
                    <a:pt x="475257" y="720978"/>
                  </a:lnTo>
                  <a:lnTo>
                    <a:pt x="516551" y="705637"/>
                  </a:lnTo>
                  <a:lnTo>
                    <a:pt x="556137" y="685183"/>
                  </a:lnTo>
                  <a:lnTo>
                    <a:pt x="593525" y="659615"/>
                  </a:lnTo>
                  <a:lnTo>
                    <a:pt x="628227" y="628934"/>
                  </a:lnTo>
                  <a:lnTo>
                    <a:pt x="658873" y="594192"/>
                  </a:lnTo>
                  <a:lnTo>
                    <a:pt x="684411" y="556761"/>
                  </a:lnTo>
                  <a:lnTo>
                    <a:pt x="704842" y="517131"/>
                  </a:lnTo>
                  <a:lnTo>
                    <a:pt x="720165" y="475790"/>
                  </a:lnTo>
                  <a:lnTo>
                    <a:pt x="730380" y="433226"/>
                  </a:lnTo>
                  <a:lnTo>
                    <a:pt x="735488" y="389929"/>
                  </a:lnTo>
                  <a:lnTo>
                    <a:pt x="735488" y="346388"/>
                  </a:lnTo>
                  <a:lnTo>
                    <a:pt x="730380" y="303092"/>
                  </a:lnTo>
                  <a:lnTo>
                    <a:pt x="720165" y="260528"/>
                  </a:lnTo>
                  <a:lnTo>
                    <a:pt x="704842" y="219187"/>
                  </a:lnTo>
                  <a:lnTo>
                    <a:pt x="684411" y="179556"/>
                  </a:lnTo>
                  <a:lnTo>
                    <a:pt x="658873" y="142125"/>
                  </a:lnTo>
                  <a:lnTo>
                    <a:pt x="628227" y="107383"/>
                  </a:lnTo>
                  <a:lnTo>
                    <a:pt x="593525" y="76702"/>
                  </a:lnTo>
                  <a:lnTo>
                    <a:pt x="556137" y="51135"/>
                  </a:lnTo>
                  <a:lnTo>
                    <a:pt x="516551" y="30681"/>
                  </a:lnTo>
                  <a:lnTo>
                    <a:pt x="475257" y="15340"/>
                  </a:lnTo>
                  <a:lnTo>
                    <a:pt x="432742" y="5113"/>
                  </a:lnTo>
                  <a:lnTo>
                    <a:pt x="389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14578" y="4071078"/>
              <a:ext cx="735965" cy="736600"/>
            </a:xfrm>
            <a:custGeom>
              <a:avLst/>
              <a:gdLst/>
              <a:ahLst/>
              <a:cxnLst/>
              <a:rect l="l" t="t" r="r" b="b"/>
              <a:pathLst>
                <a:path w="735965" h="736600">
                  <a:moveTo>
                    <a:pt x="628231" y="107378"/>
                  </a:moveTo>
                  <a:lnTo>
                    <a:pt x="658876" y="142121"/>
                  </a:lnTo>
                  <a:lnTo>
                    <a:pt x="684414" y="179553"/>
                  </a:lnTo>
                  <a:lnTo>
                    <a:pt x="704844" y="219184"/>
                  </a:lnTo>
                  <a:lnTo>
                    <a:pt x="720166" y="260525"/>
                  </a:lnTo>
                  <a:lnTo>
                    <a:pt x="730381" y="303089"/>
                  </a:lnTo>
                  <a:lnTo>
                    <a:pt x="735489" y="346386"/>
                  </a:lnTo>
                  <a:lnTo>
                    <a:pt x="735489" y="389927"/>
                  </a:lnTo>
                  <a:lnTo>
                    <a:pt x="730381" y="433224"/>
                  </a:lnTo>
                  <a:lnTo>
                    <a:pt x="720166" y="475787"/>
                  </a:lnTo>
                  <a:lnTo>
                    <a:pt x="704844" y="517129"/>
                  </a:lnTo>
                  <a:lnTo>
                    <a:pt x="684414" y="556761"/>
                  </a:lnTo>
                  <a:lnTo>
                    <a:pt x="658876" y="594192"/>
                  </a:lnTo>
                  <a:lnTo>
                    <a:pt x="628231" y="628936"/>
                  </a:lnTo>
                  <a:lnTo>
                    <a:pt x="593526" y="659616"/>
                  </a:lnTo>
                  <a:lnTo>
                    <a:pt x="556136" y="685182"/>
                  </a:lnTo>
                  <a:lnTo>
                    <a:pt x="516550" y="705635"/>
                  </a:lnTo>
                  <a:lnTo>
                    <a:pt x="475254" y="720974"/>
                  </a:lnTo>
                  <a:lnTo>
                    <a:pt x="432738" y="731201"/>
                  </a:lnTo>
                  <a:lnTo>
                    <a:pt x="389490" y="736314"/>
                  </a:lnTo>
                  <a:lnTo>
                    <a:pt x="345998" y="736314"/>
                  </a:lnTo>
                  <a:lnTo>
                    <a:pt x="302749" y="731201"/>
                  </a:lnTo>
                  <a:lnTo>
                    <a:pt x="260233" y="720974"/>
                  </a:lnTo>
                  <a:lnTo>
                    <a:pt x="218938" y="705635"/>
                  </a:lnTo>
                  <a:lnTo>
                    <a:pt x="179352" y="685182"/>
                  </a:lnTo>
                  <a:lnTo>
                    <a:pt x="141962" y="659616"/>
                  </a:lnTo>
                  <a:lnTo>
                    <a:pt x="107258" y="628936"/>
                  </a:lnTo>
                  <a:lnTo>
                    <a:pt x="76613" y="594192"/>
                  </a:lnTo>
                  <a:lnTo>
                    <a:pt x="51075" y="556761"/>
                  </a:lnTo>
                  <a:lnTo>
                    <a:pt x="30645" y="517129"/>
                  </a:lnTo>
                  <a:lnTo>
                    <a:pt x="15322" y="475787"/>
                  </a:lnTo>
                  <a:lnTo>
                    <a:pt x="5107" y="433224"/>
                  </a:lnTo>
                  <a:lnTo>
                    <a:pt x="0" y="389927"/>
                  </a:lnTo>
                  <a:lnTo>
                    <a:pt x="0" y="346386"/>
                  </a:lnTo>
                  <a:lnTo>
                    <a:pt x="5107" y="303089"/>
                  </a:lnTo>
                  <a:lnTo>
                    <a:pt x="15322" y="260525"/>
                  </a:lnTo>
                  <a:lnTo>
                    <a:pt x="30645" y="219184"/>
                  </a:lnTo>
                  <a:lnTo>
                    <a:pt x="51075" y="179553"/>
                  </a:lnTo>
                  <a:lnTo>
                    <a:pt x="76613" y="142121"/>
                  </a:lnTo>
                  <a:lnTo>
                    <a:pt x="107258" y="107378"/>
                  </a:lnTo>
                  <a:lnTo>
                    <a:pt x="141962" y="76699"/>
                  </a:lnTo>
                  <a:lnTo>
                    <a:pt x="179352" y="51132"/>
                  </a:lnTo>
                  <a:lnTo>
                    <a:pt x="218938" y="30679"/>
                  </a:lnTo>
                  <a:lnTo>
                    <a:pt x="260233" y="15339"/>
                  </a:lnTo>
                  <a:lnTo>
                    <a:pt x="302749" y="5113"/>
                  </a:lnTo>
                  <a:lnTo>
                    <a:pt x="345998" y="0"/>
                  </a:lnTo>
                  <a:lnTo>
                    <a:pt x="389490" y="0"/>
                  </a:lnTo>
                  <a:lnTo>
                    <a:pt x="432738" y="5113"/>
                  </a:lnTo>
                  <a:lnTo>
                    <a:pt x="475254" y="15339"/>
                  </a:lnTo>
                  <a:lnTo>
                    <a:pt x="516550" y="30679"/>
                  </a:lnTo>
                  <a:lnTo>
                    <a:pt x="556136" y="51132"/>
                  </a:lnTo>
                  <a:lnTo>
                    <a:pt x="593526" y="76699"/>
                  </a:lnTo>
                  <a:lnTo>
                    <a:pt x="628231" y="107378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80722" y="4106041"/>
              <a:ext cx="735965" cy="736600"/>
            </a:xfrm>
            <a:custGeom>
              <a:avLst/>
              <a:gdLst/>
              <a:ahLst/>
              <a:cxnLst/>
              <a:rect l="l" t="t" r="r" b="b"/>
              <a:pathLst>
                <a:path w="735965" h="736600">
                  <a:moveTo>
                    <a:pt x="389494" y="0"/>
                  </a:moveTo>
                  <a:lnTo>
                    <a:pt x="346002" y="0"/>
                  </a:lnTo>
                  <a:lnTo>
                    <a:pt x="302754" y="5113"/>
                  </a:lnTo>
                  <a:lnTo>
                    <a:pt x="260238" y="15339"/>
                  </a:lnTo>
                  <a:lnTo>
                    <a:pt x="218942" y="30678"/>
                  </a:lnTo>
                  <a:lnTo>
                    <a:pt x="179355" y="51130"/>
                  </a:lnTo>
                  <a:lnTo>
                    <a:pt x="141965" y="76695"/>
                  </a:lnTo>
                  <a:lnTo>
                    <a:pt x="107260" y="107374"/>
                  </a:lnTo>
                  <a:lnTo>
                    <a:pt x="76614" y="142119"/>
                  </a:lnTo>
                  <a:lnTo>
                    <a:pt x="51076" y="179551"/>
                  </a:lnTo>
                  <a:lnTo>
                    <a:pt x="30645" y="219183"/>
                  </a:lnTo>
                  <a:lnTo>
                    <a:pt x="15322" y="260525"/>
                  </a:lnTo>
                  <a:lnTo>
                    <a:pt x="5107" y="303088"/>
                  </a:lnTo>
                  <a:lnTo>
                    <a:pt x="0" y="346385"/>
                  </a:lnTo>
                  <a:lnTo>
                    <a:pt x="0" y="389926"/>
                  </a:lnTo>
                  <a:lnTo>
                    <a:pt x="5107" y="433223"/>
                  </a:lnTo>
                  <a:lnTo>
                    <a:pt x="15322" y="475787"/>
                  </a:lnTo>
                  <a:lnTo>
                    <a:pt x="30645" y="517129"/>
                  </a:lnTo>
                  <a:lnTo>
                    <a:pt x="51076" y="556760"/>
                  </a:lnTo>
                  <a:lnTo>
                    <a:pt x="76614" y="594193"/>
                  </a:lnTo>
                  <a:lnTo>
                    <a:pt x="107260" y="628937"/>
                  </a:lnTo>
                  <a:lnTo>
                    <a:pt x="141965" y="659616"/>
                  </a:lnTo>
                  <a:lnTo>
                    <a:pt x="179355" y="685181"/>
                  </a:lnTo>
                  <a:lnTo>
                    <a:pt x="218942" y="705633"/>
                  </a:lnTo>
                  <a:lnTo>
                    <a:pt x="260238" y="720973"/>
                  </a:lnTo>
                  <a:lnTo>
                    <a:pt x="302754" y="731199"/>
                  </a:lnTo>
                  <a:lnTo>
                    <a:pt x="346002" y="736312"/>
                  </a:lnTo>
                  <a:lnTo>
                    <a:pt x="389494" y="736312"/>
                  </a:lnTo>
                  <a:lnTo>
                    <a:pt x="432742" y="731199"/>
                  </a:lnTo>
                  <a:lnTo>
                    <a:pt x="475257" y="720973"/>
                  </a:lnTo>
                  <a:lnTo>
                    <a:pt x="516551" y="705633"/>
                  </a:lnTo>
                  <a:lnTo>
                    <a:pt x="556137" y="685181"/>
                  </a:lnTo>
                  <a:lnTo>
                    <a:pt x="593525" y="659616"/>
                  </a:lnTo>
                  <a:lnTo>
                    <a:pt x="628227" y="628937"/>
                  </a:lnTo>
                  <a:lnTo>
                    <a:pt x="658873" y="594193"/>
                  </a:lnTo>
                  <a:lnTo>
                    <a:pt x="684411" y="556760"/>
                  </a:lnTo>
                  <a:lnTo>
                    <a:pt x="704842" y="517129"/>
                  </a:lnTo>
                  <a:lnTo>
                    <a:pt x="720165" y="475787"/>
                  </a:lnTo>
                  <a:lnTo>
                    <a:pt x="730380" y="433223"/>
                  </a:lnTo>
                  <a:lnTo>
                    <a:pt x="735488" y="389926"/>
                  </a:lnTo>
                  <a:lnTo>
                    <a:pt x="735488" y="346385"/>
                  </a:lnTo>
                  <a:lnTo>
                    <a:pt x="730380" y="303088"/>
                  </a:lnTo>
                  <a:lnTo>
                    <a:pt x="720165" y="260525"/>
                  </a:lnTo>
                  <a:lnTo>
                    <a:pt x="704842" y="219183"/>
                  </a:lnTo>
                  <a:lnTo>
                    <a:pt x="684411" y="179551"/>
                  </a:lnTo>
                  <a:lnTo>
                    <a:pt x="658873" y="142119"/>
                  </a:lnTo>
                  <a:lnTo>
                    <a:pt x="628227" y="107374"/>
                  </a:lnTo>
                  <a:lnTo>
                    <a:pt x="593525" y="76695"/>
                  </a:lnTo>
                  <a:lnTo>
                    <a:pt x="556137" y="51130"/>
                  </a:lnTo>
                  <a:lnTo>
                    <a:pt x="516551" y="30678"/>
                  </a:lnTo>
                  <a:lnTo>
                    <a:pt x="475257" y="15339"/>
                  </a:lnTo>
                  <a:lnTo>
                    <a:pt x="432742" y="5113"/>
                  </a:lnTo>
                  <a:lnTo>
                    <a:pt x="389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80722" y="4106041"/>
              <a:ext cx="735965" cy="736600"/>
            </a:xfrm>
            <a:custGeom>
              <a:avLst/>
              <a:gdLst/>
              <a:ahLst/>
              <a:cxnLst/>
              <a:rect l="l" t="t" r="r" b="b"/>
              <a:pathLst>
                <a:path w="735965" h="736600">
                  <a:moveTo>
                    <a:pt x="628231" y="107378"/>
                  </a:moveTo>
                  <a:lnTo>
                    <a:pt x="658876" y="142121"/>
                  </a:lnTo>
                  <a:lnTo>
                    <a:pt x="684414" y="179553"/>
                  </a:lnTo>
                  <a:lnTo>
                    <a:pt x="704844" y="219184"/>
                  </a:lnTo>
                  <a:lnTo>
                    <a:pt x="720166" y="260525"/>
                  </a:lnTo>
                  <a:lnTo>
                    <a:pt x="730381" y="303089"/>
                  </a:lnTo>
                  <a:lnTo>
                    <a:pt x="735489" y="346386"/>
                  </a:lnTo>
                  <a:lnTo>
                    <a:pt x="735489" y="389927"/>
                  </a:lnTo>
                  <a:lnTo>
                    <a:pt x="730381" y="433224"/>
                  </a:lnTo>
                  <a:lnTo>
                    <a:pt x="720166" y="475787"/>
                  </a:lnTo>
                  <a:lnTo>
                    <a:pt x="704844" y="517129"/>
                  </a:lnTo>
                  <a:lnTo>
                    <a:pt x="684414" y="556761"/>
                  </a:lnTo>
                  <a:lnTo>
                    <a:pt x="658876" y="594192"/>
                  </a:lnTo>
                  <a:lnTo>
                    <a:pt x="628231" y="628936"/>
                  </a:lnTo>
                  <a:lnTo>
                    <a:pt x="593526" y="659616"/>
                  </a:lnTo>
                  <a:lnTo>
                    <a:pt x="556136" y="685182"/>
                  </a:lnTo>
                  <a:lnTo>
                    <a:pt x="516550" y="705635"/>
                  </a:lnTo>
                  <a:lnTo>
                    <a:pt x="475254" y="720974"/>
                  </a:lnTo>
                  <a:lnTo>
                    <a:pt x="432738" y="731201"/>
                  </a:lnTo>
                  <a:lnTo>
                    <a:pt x="389490" y="736314"/>
                  </a:lnTo>
                  <a:lnTo>
                    <a:pt x="345998" y="736314"/>
                  </a:lnTo>
                  <a:lnTo>
                    <a:pt x="302749" y="731201"/>
                  </a:lnTo>
                  <a:lnTo>
                    <a:pt x="260233" y="720974"/>
                  </a:lnTo>
                  <a:lnTo>
                    <a:pt x="218938" y="705635"/>
                  </a:lnTo>
                  <a:lnTo>
                    <a:pt x="179352" y="685182"/>
                  </a:lnTo>
                  <a:lnTo>
                    <a:pt x="141962" y="659616"/>
                  </a:lnTo>
                  <a:lnTo>
                    <a:pt x="107258" y="628936"/>
                  </a:lnTo>
                  <a:lnTo>
                    <a:pt x="76613" y="594192"/>
                  </a:lnTo>
                  <a:lnTo>
                    <a:pt x="51075" y="556761"/>
                  </a:lnTo>
                  <a:lnTo>
                    <a:pt x="30645" y="517129"/>
                  </a:lnTo>
                  <a:lnTo>
                    <a:pt x="15322" y="475787"/>
                  </a:lnTo>
                  <a:lnTo>
                    <a:pt x="5107" y="433224"/>
                  </a:lnTo>
                  <a:lnTo>
                    <a:pt x="0" y="389927"/>
                  </a:lnTo>
                  <a:lnTo>
                    <a:pt x="0" y="346386"/>
                  </a:lnTo>
                  <a:lnTo>
                    <a:pt x="5107" y="303089"/>
                  </a:lnTo>
                  <a:lnTo>
                    <a:pt x="15322" y="260525"/>
                  </a:lnTo>
                  <a:lnTo>
                    <a:pt x="30645" y="219184"/>
                  </a:lnTo>
                  <a:lnTo>
                    <a:pt x="51075" y="179553"/>
                  </a:lnTo>
                  <a:lnTo>
                    <a:pt x="76613" y="142121"/>
                  </a:lnTo>
                  <a:lnTo>
                    <a:pt x="107258" y="107378"/>
                  </a:lnTo>
                  <a:lnTo>
                    <a:pt x="141962" y="76699"/>
                  </a:lnTo>
                  <a:lnTo>
                    <a:pt x="179352" y="51132"/>
                  </a:lnTo>
                  <a:lnTo>
                    <a:pt x="218938" y="30679"/>
                  </a:lnTo>
                  <a:lnTo>
                    <a:pt x="260233" y="15339"/>
                  </a:lnTo>
                  <a:lnTo>
                    <a:pt x="302749" y="5113"/>
                  </a:lnTo>
                  <a:lnTo>
                    <a:pt x="345998" y="0"/>
                  </a:lnTo>
                  <a:lnTo>
                    <a:pt x="389490" y="0"/>
                  </a:lnTo>
                  <a:lnTo>
                    <a:pt x="432738" y="5113"/>
                  </a:lnTo>
                  <a:lnTo>
                    <a:pt x="475254" y="15339"/>
                  </a:lnTo>
                  <a:lnTo>
                    <a:pt x="516550" y="30679"/>
                  </a:lnTo>
                  <a:lnTo>
                    <a:pt x="556136" y="51132"/>
                  </a:lnTo>
                  <a:lnTo>
                    <a:pt x="593526" y="76699"/>
                  </a:lnTo>
                  <a:lnTo>
                    <a:pt x="628231" y="107378"/>
                  </a:lnTo>
                </a:path>
              </a:pathLst>
            </a:custGeom>
            <a:ln w="127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248332" y="3271267"/>
            <a:ext cx="37338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EDIT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01457" y="3554356"/>
            <a:ext cx="1452880" cy="1207135"/>
            <a:chOff x="7701457" y="3554356"/>
            <a:chExt cx="1452880" cy="1207135"/>
          </a:xfrm>
        </p:grpSpPr>
        <p:sp>
          <p:nvSpPr>
            <p:cNvPr id="26" name="object 26"/>
            <p:cNvSpPr/>
            <p:nvPr/>
          </p:nvSpPr>
          <p:spPr>
            <a:xfrm>
              <a:off x="8804703" y="3586827"/>
              <a:ext cx="339090" cy="478790"/>
            </a:xfrm>
            <a:custGeom>
              <a:avLst/>
              <a:gdLst/>
              <a:ahLst/>
              <a:cxnLst/>
              <a:rect l="l" t="t" r="r" b="b"/>
              <a:pathLst>
                <a:path w="339090" h="478789">
                  <a:moveTo>
                    <a:pt x="338814" y="478513"/>
                  </a:moveTo>
                  <a:lnTo>
                    <a:pt x="315844" y="410022"/>
                  </a:lnTo>
                  <a:lnTo>
                    <a:pt x="290862" y="348209"/>
                  </a:lnTo>
                  <a:lnTo>
                    <a:pt x="264225" y="292658"/>
                  </a:lnTo>
                  <a:lnTo>
                    <a:pt x="236288" y="242953"/>
                  </a:lnTo>
                  <a:lnTo>
                    <a:pt x="207407" y="198679"/>
                  </a:lnTo>
                  <a:lnTo>
                    <a:pt x="177939" y="159418"/>
                  </a:lnTo>
                  <a:lnTo>
                    <a:pt x="148240" y="124754"/>
                  </a:lnTo>
                  <a:lnTo>
                    <a:pt x="118664" y="94271"/>
                  </a:lnTo>
                  <a:lnTo>
                    <a:pt x="89569" y="67553"/>
                  </a:lnTo>
                  <a:lnTo>
                    <a:pt x="34244" y="23748"/>
                  </a:lnTo>
                  <a:lnTo>
                    <a:pt x="8725" y="5828"/>
                  </a:lnTo>
                  <a:lnTo>
                    <a:pt x="0" y="0"/>
                  </a:lnTo>
                </a:path>
              </a:pathLst>
            </a:custGeom>
            <a:ln w="2097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58504" y="3555974"/>
              <a:ext cx="97790" cy="85725"/>
            </a:xfrm>
            <a:custGeom>
              <a:avLst/>
              <a:gdLst/>
              <a:ahLst/>
              <a:cxnLst/>
              <a:rect l="l" t="t" r="r" b="b"/>
              <a:pathLst>
                <a:path w="97790" h="85725">
                  <a:moveTo>
                    <a:pt x="0" y="0"/>
                  </a:moveTo>
                  <a:lnTo>
                    <a:pt x="48793" y="85547"/>
                  </a:lnTo>
                  <a:lnTo>
                    <a:pt x="54914" y="36677"/>
                  </a:lnTo>
                  <a:lnTo>
                    <a:pt x="97637" y="12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34305" y="3567061"/>
              <a:ext cx="354965" cy="462280"/>
            </a:xfrm>
            <a:custGeom>
              <a:avLst/>
              <a:gdLst/>
              <a:ahLst/>
              <a:cxnLst/>
              <a:rect l="l" t="t" r="r" b="b"/>
              <a:pathLst>
                <a:path w="354965" h="462279">
                  <a:moveTo>
                    <a:pt x="354615" y="0"/>
                  </a:moveTo>
                  <a:lnTo>
                    <a:pt x="295938" y="42059"/>
                  </a:lnTo>
                  <a:lnTo>
                    <a:pt x="244230" y="84087"/>
                  </a:lnTo>
                  <a:lnTo>
                    <a:pt x="198991" y="125864"/>
                  </a:lnTo>
                  <a:lnTo>
                    <a:pt x="159716" y="167171"/>
                  </a:lnTo>
                  <a:lnTo>
                    <a:pt x="125905" y="207790"/>
                  </a:lnTo>
                  <a:lnTo>
                    <a:pt x="97054" y="247503"/>
                  </a:lnTo>
                  <a:lnTo>
                    <a:pt x="72662" y="286089"/>
                  </a:lnTo>
                  <a:lnTo>
                    <a:pt x="52227" y="323332"/>
                  </a:lnTo>
                  <a:lnTo>
                    <a:pt x="35245" y="359011"/>
                  </a:lnTo>
                  <a:lnTo>
                    <a:pt x="9633" y="424805"/>
                  </a:lnTo>
                  <a:lnTo>
                    <a:pt x="0" y="454482"/>
                  </a:lnTo>
                  <a:lnTo>
                    <a:pt x="0" y="462171"/>
                  </a:lnTo>
                </a:path>
              </a:pathLst>
            </a:custGeom>
            <a:ln w="2541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1457" y="3985450"/>
              <a:ext cx="84315" cy="9704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83037" y="4647876"/>
              <a:ext cx="670560" cy="99060"/>
            </a:xfrm>
            <a:custGeom>
              <a:avLst/>
              <a:gdLst/>
              <a:ahLst/>
              <a:cxnLst/>
              <a:rect l="l" t="t" r="r" b="b"/>
              <a:pathLst>
                <a:path w="670559" h="99060">
                  <a:moveTo>
                    <a:pt x="0" y="0"/>
                  </a:moveTo>
                  <a:lnTo>
                    <a:pt x="66744" y="27684"/>
                  </a:lnTo>
                  <a:lnTo>
                    <a:pt x="130227" y="50165"/>
                  </a:lnTo>
                  <a:lnTo>
                    <a:pt x="190512" y="67858"/>
                  </a:lnTo>
                  <a:lnTo>
                    <a:pt x="247660" y="81178"/>
                  </a:lnTo>
                  <a:lnTo>
                    <a:pt x="301732" y="90540"/>
                  </a:lnTo>
                  <a:lnTo>
                    <a:pt x="352792" y="96357"/>
                  </a:lnTo>
                  <a:lnTo>
                    <a:pt x="400901" y="99044"/>
                  </a:lnTo>
                  <a:lnTo>
                    <a:pt x="446121" y="99017"/>
                  </a:lnTo>
                  <a:lnTo>
                    <a:pt x="488515" y="96689"/>
                  </a:lnTo>
                  <a:lnTo>
                    <a:pt x="528143" y="92475"/>
                  </a:lnTo>
                  <a:lnTo>
                    <a:pt x="599353" y="80049"/>
                  </a:lnTo>
                  <a:lnTo>
                    <a:pt x="660247" y="65056"/>
                  </a:lnTo>
                  <a:lnTo>
                    <a:pt x="670356" y="62255"/>
                  </a:lnTo>
                </a:path>
              </a:pathLst>
            </a:custGeom>
            <a:ln w="20961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10345" y="4676343"/>
              <a:ext cx="97155" cy="85090"/>
            </a:xfrm>
            <a:custGeom>
              <a:avLst/>
              <a:gdLst/>
              <a:ahLst/>
              <a:cxnLst/>
              <a:rect l="l" t="t" r="r" b="b"/>
              <a:pathLst>
                <a:path w="97154" h="85089">
                  <a:moveTo>
                    <a:pt x="0" y="0"/>
                  </a:moveTo>
                  <a:lnTo>
                    <a:pt x="32943" y="36588"/>
                  </a:lnTo>
                  <a:lnTo>
                    <a:pt x="23482" y="84912"/>
                  </a:lnTo>
                  <a:lnTo>
                    <a:pt x="96570" y="189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78044" y="3837129"/>
              <a:ext cx="382270" cy="445134"/>
            </a:xfrm>
            <a:custGeom>
              <a:avLst/>
              <a:gdLst/>
              <a:ahLst/>
              <a:cxnLst/>
              <a:rect l="l" t="t" r="r" b="b"/>
              <a:pathLst>
                <a:path w="382270" h="445135">
                  <a:moveTo>
                    <a:pt x="0" y="444675"/>
                  </a:moveTo>
                  <a:lnTo>
                    <a:pt x="60846" y="405826"/>
                  </a:lnTo>
                  <a:lnTo>
                    <a:pt x="114733" y="366634"/>
                  </a:lnTo>
                  <a:lnTo>
                    <a:pt x="162150" y="327345"/>
                  </a:lnTo>
                  <a:lnTo>
                    <a:pt x="203587" y="288206"/>
                  </a:lnTo>
                  <a:lnTo>
                    <a:pt x="239532" y="249460"/>
                  </a:lnTo>
                  <a:lnTo>
                    <a:pt x="270476" y="211354"/>
                  </a:lnTo>
                  <a:lnTo>
                    <a:pt x="296908" y="174132"/>
                  </a:lnTo>
                  <a:lnTo>
                    <a:pt x="319316" y="138041"/>
                  </a:lnTo>
                  <a:lnTo>
                    <a:pt x="338191" y="103325"/>
                  </a:lnTo>
                  <a:lnTo>
                    <a:pt x="367298" y="39001"/>
                  </a:lnTo>
                  <a:lnTo>
                    <a:pt x="378509" y="9884"/>
                  </a:lnTo>
                  <a:lnTo>
                    <a:pt x="382052" y="0"/>
                  </a:lnTo>
                </a:path>
              </a:pathLst>
            </a:custGeom>
            <a:ln w="2096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07717" y="3784815"/>
              <a:ext cx="83185" cy="98425"/>
            </a:xfrm>
            <a:custGeom>
              <a:avLst/>
              <a:gdLst/>
              <a:ahLst/>
              <a:cxnLst/>
              <a:rect l="l" t="t" r="r" b="b"/>
              <a:pathLst>
                <a:path w="83184" h="98425">
                  <a:moveTo>
                    <a:pt x="71145" y="0"/>
                  </a:moveTo>
                  <a:lnTo>
                    <a:pt x="0" y="68046"/>
                  </a:lnTo>
                  <a:lnTo>
                    <a:pt x="48844" y="62191"/>
                  </a:lnTo>
                  <a:lnTo>
                    <a:pt x="82829" y="97802"/>
                  </a:lnTo>
                  <a:lnTo>
                    <a:pt x="71145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401077" y="4343655"/>
            <a:ext cx="69278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COMPILE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5" name="object 35"/>
          <p:cNvSpPr txBox="1"/>
          <p:nvPr/>
        </p:nvSpPr>
        <p:spPr>
          <a:xfrm>
            <a:off x="8905341" y="4304653"/>
            <a:ext cx="35052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RUN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82937" y="3272819"/>
            <a:ext cx="4831080" cy="2192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6400" indent="-39433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07034" algn="l"/>
              </a:tabLst>
            </a:pPr>
            <a:r>
              <a:rPr sz="2650" spc="-35" dirty="0">
                <a:solidFill>
                  <a:srgbClr val="A9A9A9"/>
                </a:solidFill>
                <a:latin typeface="Arial"/>
                <a:cs typeface="Arial"/>
              </a:rPr>
              <a:t>Basic</a:t>
            </a:r>
            <a:r>
              <a:rPr sz="2650" spc="-6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A9A9A9"/>
                </a:solidFill>
                <a:latin typeface="Arial"/>
                <a:cs typeface="Arial"/>
              </a:rPr>
              <a:t>Programming</a:t>
            </a:r>
            <a:r>
              <a:rPr sz="2650" spc="-55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2650" spc="-10" dirty="0">
                <a:solidFill>
                  <a:srgbClr val="A9A9A9"/>
                </a:solidFill>
                <a:latin typeface="Arial"/>
                <a:cs typeface="Arial"/>
              </a:rPr>
              <a:t>Concepts</a:t>
            </a:r>
            <a:endParaRPr sz="26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sz="1950" spc="105" dirty="0">
                <a:solidFill>
                  <a:srgbClr val="A9A9A9"/>
                </a:solidFill>
                <a:latin typeface="Arial"/>
                <a:cs typeface="Arial"/>
              </a:rPr>
              <a:t>Why</a:t>
            </a:r>
            <a:r>
              <a:rPr sz="1950" spc="65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A9A9A9"/>
                </a:solidFill>
                <a:latin typeface="Arial"/>
                <a:cs typeface="Arial"/>
              </a:rPr>
              <a:t>programming?</a:t>
            </a:r>
            <a:endParaRPr sz="19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sz="1950" dirty="0">
                <a:solidFill>
                  <a:srgbClr val="A9A9A9"/>
                </a:solidFill>
                <a:latin typeface="Arial"/>
                <a:cs typeface="Arial"/>
              </a:rPr>
              <a:t>Program</a:t>
            </a:r>
            <a:r>
              <a:rPr sz="1950" spc="18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A9A9A9"/>
                </a:solidFill>
                <a:latin typeface="Arial"/>
                <a:cs typeface="Arial"/>
              </a:rPr>
              <a:t>development</a:t>
            </a:r>
            <a:endParaRPr sz="19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sz="1950" spc="-50" dirty="0">
                <a:latin typeface="Arial"/>
                <a:cs typeface="Arial"/>
              </a:rPr>
              <a:t>Built-</a:t>
            </a:r>
            <a:r>
              <a:rPr sz="1950" dirty="0">
                <a:latin typeface="Arial"/>
                <a:cs typeface="Arial"/>
              </a:rPr>
              <a:t>in</a:t>
            </a:r>
            <a:r>
              <a:rPr sz="1950" spc="120" dirty="0">
                <a:latin typeface="Arial"/>
                <a:cs typeface="Arial"/>
              </a:rPr>
              <a:t> </a:t>
            </a:r>
            <a:r>
              <a:rPr sz="1950" spc="75" dirty="0">
                <a:latin typeface="Arial"/>
                <a:cs typeface="Arial"/>
              </a:rPr>
              <a:t>data</a:t>
            </a:r>
            <a:r>
              <a:rPr sz="1950" spc="120" dirty="0">
                <a:latin typeface="Arial"/>
                <a:cs typeface="Arial"/>
              </a:rPr>
              <a:t> </a:t>
            </a:r>
            <a:r>
              <a:rPr sz="1950" spc="-20" dirty="0">
                <a:latin typeface="Arial"/>
                <a:cs typeface="Arial"/>
              </a:rPr>
              <a:t>types</a:t>
            </a:r>
            <a:endParaRPr sz="19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sz="1950" dirty="0">
                <a:solidFill>
                  <a:srgbClr val="A9A9A9"/>
                </a:solidFill>
                <a:latin typeface="Arial"/>
                <a:cs typeface="Arial"/>
              </a:rPr>
              <a:t>Type</a:t>
            </a:r>
            <a:r>
              <a:rPr sz="1950" spc="-6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A9A9A9"/>
                </a:solidFill>
                <a:latin typeface="Arial"/>
                <a:cs typeface="Arial"/>
              </a:rPr>
              <a:t>conversion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sz="1850" b="1" spc="150" dirty="0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sz="1850" b="1" dirty="0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sz="1850" b="1" spc="75" dirty="0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spc="-260" dirty="0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spc="-50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sz="1200" spc="-16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-170" dirty="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sz="1200" spc="-17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sz="1200" spc="80" dirty="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sz="1200" spc="-14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sz="1000" spc="75" dirty="0">
                <a:solidFill>
                  <a:srgbClr val="797979"/>
                </a:solidFill>
                <a:latin typeface="Lucida Console"/>
                <a:cs typeface="Lucida Console"/>
              </a:rPr>
              <a:t>CS.1.C.Basics.Types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130" y="1250334"/>
            <a:ext cx="178498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45" dirty="0">
                <a:latin typeface="Arial"/>
                <a:cs typeface="Arial"/>
              </a:rPr>
              <a:t>Built-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114" dirty="0">
                <a:latin typeface="Arial"/>
                <a:cs typeface="Arial"/>
              </a:rPr>
              <a:t> </a:t>
            </a:r>
            <a:r>
              <a:rPr sz="1700" spc="65" dirty="0">
                <a:latin typeface="Arial"/>
                <a:cs typeface="Arial"/>
              </a:rPr>
              <a:t>data</a:t>
            </a:r>
            <a:r>
              <a:rPr sz="1700" spc="12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types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20700" y="1791525"/>
            <a:ext cx="67564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72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55" dirty="0"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data</a:t>
            </a:r>
            <a:r>
              <a:rPr sz="1450" spc="7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type</a:t>
            </a:r>
            <a:r>
              <a:rPr sz="1450" spc="7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set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values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set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operations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on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those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values.</a:t>
            </a:r>
            <a:endParaRPr sz="1450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85733"/>
              </p:ext>
            </p:extLst>
          </p:nvPr>
        </p:nvGraphicFramePr>
        <p:xfrm>
          <a:off x="827434" y="2468771"/>
          <a:ext cx="8409304" cy="2927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2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8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5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i="1" spc="-20" dirty="0">
                          <a:latin typeface="Lucida Sans Italic"/>
                          <a:cs typeface="Lucida Sans Italic"/>
                        </a:rPr>
                        <a:t>type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i="1" dirty="0">
                          <a:latin typeface="Lucida Sans Italic"/>
                          <a:cs typeface="Lucida Sans Italic"/>
                        </a:rPr>
                        <a:t>set</a:t>
                      </a:r>
                      <a:r>
                        <a:rPr sz="1300" i="1" spc="20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300" i="1" dirty="0">
                          <a:latin typeface="Lucida Sans Italic"/>
                          <a:cs typeface="Lucida Sans Italic"/>
                        </a:rPr>
                        <a:t>of</a:t>
                      </a:r>
                      <a:r>
                        <a:rPr sz="1300" i="1" spc="20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300" i="1" spc="-10" dirty="0">
                          <a:latin typeface="Lucida Sans Italic"/>
                          <a:cs typeface="Lucida Sans Italic"/>
                        </a:rPr>
                        <a:t>values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i="1" dirty="0">
                          <a:latin typeface="Lucida Sans Italic"/>
                          <a:cs typeface="Lucida Sans Italic"/>
                        </a:rPr>
                        <a:t>examples</a:t>
                      </a:r>
                      <a:r>
                        <a:rPr sz="1300" i="1" spc="45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300" i="1" dirty="0">
                          <a:latin typeface="Lucida Sans Italic"/>
                          <a:cs typeface="Lucida Sans Italic"/>
                        </a:rPr>
                        <a:t>of</a:t>
                      </a:r>
                      <a:r>
                        <a:rPr sz="1300" i="1" spc="45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300" i="1" spc="-145" dirty="0">
                          <a:latin typeface="Lucida Sans Italic"/>
                          <a:cs typeface="Lucida Sans Italic"/>
                        </a:rPr>
                        <a:t>values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00" i="1" dirty="0">
                          <a:latin typeface="Lucida Sans Italic"/>
                          <a:cs typeface="Lucida Sans Italic"/>
                        </a:rPr>
                        <a:t>examples</a:t>
                      </a:r>
                      <a:r>
                        <a:rPr sz="1300" i="1" spc="45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300" i="1" dirty="0">
                          <a:latin typeface="Lucida Sans Italic"/>
                          <a:cs typeface="Lucida Sans Italic"/>
                        </a:rPr>
                        <a:t>of</a:t>
                      </a:r>
                      <a:r>
                        <a:rPr sz="1300" i="1" spc="45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300" i="1" spc="-10" dirty="0">
                          <a:latin typeface="Lucida Sans Italic"/>
                          <a:cs typeface="Lucida Sans Italic"/>
                        </a:rPr>
                        <a:t>operations</a:t>
                      </a:r>
                      <a:endParaRPr sz="13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50" spc="-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String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50" dirty="0">
                          <a:latin typeface="Lucida Sans Unicode"/>
                          <a:cs typeface="Lucida Sans Unicode"/>
                        </a:rPr>
                        <a:t>sequences</a:t>
                      </a:r>
                      <a:r>
                        <a:rPr sz="1450" spc="9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1450" spc="10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spc="-10" dirty="0">
                          <a:latin typeface="Lucida Sans Unicode"/>
                          <a:cs typeface="Lucida Sans Unicode"/>
                        </a:rPr>
                        <a:t>characters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6055" marB="0">
                    <a:lnL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4325" marR="193040" indent="-113664">
                        <a:lnSpc>
                          <a:spcPct val="104400"/>
                        </a:lnSpc>
                        <a:spcBef>
                          <a:spcPts val="475"/>
                        </a:spcBef>
                      </a:pPr>
                      <a:r>
                        <a:rPr sz="1450" dirty="0">
                          <a:latin typeface="Lucida Console"/>
                          <a:cs typeface="Lucida Console"/>
                        </a:rPr>
                        <a:t>"Hello</a:t>
                      </a:r>
                      <a:r>
                        <a:rPr sz="1450" spc="12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50" spc="-10" dirty="0">
                          <a:latin typeface="Lucida Console"/>
                          <a:cs typeface="Lucida Console"/>
                        </a:rPr>
                        <a:t>World" </a:t>
                      </a:r>
                      <a:r>
                        <a:rPr sz="1450" dirty="0">
                          <a:latin typeface="Lucida Console"/>
                          <a:cs typeface="Lucida Console"/>
                        </a:rPr>
                        <a:t>"CS</a:t>
                      </a:r>
                      <a:r>
                        <a:rPr sz="1450" spc="6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50" dirty="0">
                          <a:latin typeface="Lucida Console"/>
                          <a:cs typeface="Lucida Console"/>
                        </a:rPr>
                        <a:t>is</a:t>
                      </a:r>
                      <a:r>
                        <a:rPr sz="1450" spc="6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450" spc="-20" dirty="0">
                          <a:latin typeface="Lucida Console"/>
                          <a:cs typeface="Lucida Console"/>
                        </a:rPr>
                        <a:t>fun"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T="60325" marB="0">
                    <a:lnL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50" spc="-10" dirty="0">
                          <a:latin typeface="Lucida Sans Unicode"/>
                          <a:cs typeface="Lucida Sans Unicode"/>
                        </a:rPr>
                        <a:t>concatenate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6055" marB="0">
                    <a:lnL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 cap="flat" cmpd="sng" algn="ctr">
                      <a:solidFill>
                        <a:srgbClr val="EBEB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50" spc="-2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50" spc="-10" dirty="0">
                          <a:latin typeface="Lucida Sans Unicode"/>
                          <a:cs typeface="Lucida Sans Unicode"/>
                        </a:rPr>
                        <a:t>integers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50" spc="-25" dirty="0">
                          <a:latin typeface="Lucida Console"/>
                          <a:cs typeface="Lucida Console"/>
                        </a:rPr>
                        <a:t>17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50" spc="-10" dirty="0">
                          <a:latin typeface="Lucida Console"/>
                          <a:cs typeface="Lucida Console"/>
                        </a:rPr>
                        <a:t>12345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T="7048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50" dirty="0">
                          <a:latin typeface="Lucida Sans Unicode"/>
                          <a:cs typeface="Lucida Sans Unicode"/>
                        </a:rPr>
                        <a:t>add,</a:t>
                      </a:r>
                      <a:r>
                        <a:rPr sz="1450" spc="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subtract,</a:t>
                      </a:r>
                      <a:r>
                        <a:rPr sz="1450" spc="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multiply,</a:t>
                      </a:r>
                      <a:r>
                        <a:rPr sz="1450" spc="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spc="-10" dirty="0">
                          <a:latin typeface="Lucida Sans Unicode"/>
                          <a:cs typeface="Lucida Sans Unicode"/>
                        </a:rPr>
                        <a:t>divide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50" spc="-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double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50" spc="-20" dirty="0">
                          <a:latin typeface="Lucida Sans Unicode"/>
                          <a:cs typeface="Lucida Sans Unicode"/>
                        </a:rPr>
                        <a:t>floating-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point</a:t>
                      </a:r>
                      <a:r>
                        <a:rPr sz="1450" spc="-10" dirty="0">
                          <a:latin typeface="Lucida Sans Unicode"/>
                          <a:cs typeface="Lucida Sans Unicode"/>
                        </a:rPr>
                        <a:t> numbers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50" spc="-10" dirty="0">
                          <a:latin typeface="Lucida Console"/>
                          <a:cs typeface="Lucida Console"/>
                        </a:rPr>
                        <a:t>3.1415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50" spc="-10" dirty="0">
                          <a:latin typeface="Lucida Console"/>
                          <a:cs typeface="Lucida Console"/>
                        </a:rPr>
                        <a:t>6.022e23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T="7048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50" dirty="0">
                          <a:latin typeface="Lucida Sans Unicode"/>
                          <a:cs typeface="Lucida Sans Unicode"/>
                        </a:rPr>
                        <a:t>add,</a:t>
                      </a:r>
                      <a:r>
                        <a:rPr sz="1450" spc="13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subtract,</a:t>
                      </a:r>
                      <a:r>
                        <a:rPr sz="1450" spc="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multiply,</a:t>
                      </a:r>
                      <a:r>
                        <a:rPr sz="1450" spc="13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spc="-10" dirty="0">
                          <a:latin typeface="Lucida Sans Unicode"/>
                          <a:cs typeface="Lucida Sans Unicode"/>
                        </a:rPr>
                        <a:t>divide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50" spc="-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boolean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50" dirty="0">
                          <a:latin typeface="Lucida Sans Unicode"/>
                          <a:cs typeface="Lucida Sans Unicode"/>
                        </a:rPr>
                        <a:t>truth</a:t>
                      </a:r>
                      <a:r>
                        <a:rPr sz="145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spc="-10" dirty="0">
                          <a:latin typeface="Lucida Sans Unicode"/>
                          <a:cs typeface="Lucida Sans Unicode"/>
                        </a:rPr>
                        <a:t>values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654685" marR="647065" algn="ctr">
                        <a:lnSpc>
                          <a:spcPct val="104400"/>
                        </a:lnSpc>
                        <a:spcBef>
                          <a:spcPts val="475"/>
                        </a:spcBef>
                      </a:pPr>
                      <a:r>
                        <a:rPr sz="1450" spc="-20" dirty="0">
                          <a:latin typeface="Lucida Console"/>
                          <a:cs typeface="Lucida Console"/>
                        </a:rPr>
                        <a:t>true </a:t>
                      </a:r>
                      <a:r>
                        <a:rPr sz="145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450">
                        <a:latin typeface="Lucida Console"/>
                        <a:cs typeface="Lucida Console"/>
                      </a:endParaRPr>
                    </a:p>
                  </a:txBody>
                  <a:tcPr marL="0" marR="0" marT="6032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sz="1450" dirty="0">
                          <a:latin typeface="Lucida Sans Unicode"/>
                          <a:cs typeface="Lucida Sans Unicode"/>
                        </a:rPr>
                        <a:t>and,</a:t>
                      </a:r>
                      <a:r>
                        <a:rPr sz="1450" spc="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dirty="0">
                          <a:latin typeface="Lucida Sans Unicode"/>
                          <a:cs typeface="Lucida Sans Unicode"/>
                        </a:rPr>
                        <a:t>or,</a:t>
                      </a:r>
                      <a:r>
                        <a:rPr sz="1450" spc="6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450" spc="-25" dirty="0">
                          <a:latin typeface="Lucida Sans Unicode"/>
                          <a:cs typeface="Lucida Sans Unicode"/>
                        </a:rPr>
                        <a:t>not</a:t>
                      </a:r>
                      <a:endParaRPr sz="1450">
                        <a:latin typeface="Lucida Sans Unicode"/>
                        <a:cs typeface="Lucida Sans Unicode"/>
                      </a:endParaRPr>
                    </a:p>
                  </a:txBody>
                  <a:tcPr marL="0" marR="0" marT="1860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01325" y="6060850"/>
            <a:ext cx="22618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Java's</a:t>
            </a:r>
            <a:r>
              <a:rPr sz="1450" spc="7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built-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sz="1450" spc="7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data</a:t>
            </a:r>
            <a:r>
              <a:rPr sz="1450" spc="7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types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130" y="1250334"/>
            <a:ext cx="233489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latin typeface="Arial"/>
                <a:cs typeface="Arial"/>
              </a:rPr>
              <a:t>Pop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spc="55" dirty="0">
                <a:latin typeface="Arial"/>
                <a:cs typeface="Arial"/>
              </a:rPr>
              <a:t>quiz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on</a:t>
            </a:r>
            <a:r>
              <a:rPr sz="1700" spc="65" dirty="0">
                <a:latin typeface="Arial"/>
                <a:cs typeface="Arial"/>
              </a:rPr>
              <a:t> data </a:t>
            </a:r>
            <a:r>
              <a:rPr sz="1700" spc="-10" dirty="0">
                <a:latin typeface="Arial"/>
                <a:cs typeface="Arial"/>
              </a:rPr>
              <a:t>types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20700" y="1842389"/>
            <a:ext cx="24892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69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8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sz="1450" spc="5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What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data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type?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130" y="1250334"/>
            <a:ext cx="233489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latin typeface="Arial"/>
                <a:cs typeface="Arial"/>
              </a:rPr>
              <a:t>Pop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spc="55" dirty="0">
                <a:latin typeface="Arial"/>
                <a:cs typeface="Arial"/>
              </a:rPr>
              <a:t>quiz</a:t>
            </a:r>
            <a:r>
              <a:rPr sz="1700" spc="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on</a:t>
            </a:r>
            <a:r>
              <a:rPr sz="1700" spc="65" dirty="0">
                <a:latin typeface="Arial"/>
                <a:cs typeface="Arial"/>
              </a:rPr>
              <a:t> data </a:t>
            </a:r>
            <a:r>
              <a:rPr sz="1700" spc="-10" dirty="0">
                <a:latin typeface="Arial"/>
                <a:cs typeface="Arial"/>
              </a:rPr>
              <a:t>types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20700" y="1842389"/>
            <a:ext cx="24892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69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8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sz="1450" spc="5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What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data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type?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700" y="2414523"/>
            <a:ext cx="5676900" cy="4451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207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725"/>
              </a:spcBef>
            </a:pP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A.</a:t>
            </a:r>
            <a:r>
              <a:rPr sz="1450" spc="6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A</a:t>
            </a:r>
            <a:r>
              <a:rPr sz="1450" spc="7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set</a:t>
            </a:r>
            <a:r>
              <a:rPr sz="1450" spc="6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sz="1450" spc="7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values</a:t>
            </a:r>
            <a:r>
              <a:rPr sz="1450" spc="7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and</a:t>
            </a:r>
            <a:r>
              <a:rPr sz="1450" spc="6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a</a:t>
            </a:r>
            <a:r>
              <a:rPr sz="1450" spc="7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set</a:t>
            </a:r>
            <a:r>
              <a:rPr sz="1450" spc="7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sz="1450" spc="6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operations</a:t>
            </a:r>
            <a:r>
              <a:rPr sz="1450" spc="7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on</a:t>
            </a:r>
            <a:r>
              <a:rPr sz="1450" spc="6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those</a:t>
            </a:r>
            <a:r>
              <a:rPr sz="1450" spc="7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values.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836034" y="3724884"/>
            <a:ext cx="2095500" cy="1704975"/>
            <a:chOff x="3836034" y="3724884"/>
            <a:chExt cx="2095500" cy="1704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6034" y="3724884"/>
              <a:ext cx="2095500" cy="17045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60799" y="3749522"/>
              <a:ext cx="1993900" cy="1602105"/>
            </a:xfrm>
            <a:custGeom>
              <a:avLst/>
              <a:gdLst/>
              <a:ahLst/>
              <a:cxnLst/>
              <a:rect l="l" t="t" r="r" b="b"/>
              <a:pathLst>
                <a:path w="1993900" h="1602104">
                  <a:moveTo>
                    <a:pt x="0" y="0"/>
                  </a:moveTo>
                  <a:lnTo>
                    <a:pt x="1993900" y="0"/>
                  </a:lnTo>
                  <a:lnTo>
                    <a:pt x="1993900" y="1601990"/>
                  </a:lnTo>
                  <a:lnTo>
                    <a:pt x="0" y="1601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45077" y="3861756"/>
            <a:ext cx="1615440" cy="12979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913130">
              <a:lnSpc>
                <a:spcPct val="115100"/>
              </a:lnSpc>
              <a:spcBef>
                <a:spcPts val="90"/>
              </a:spcBef>
            </a:pPr>
            <a:r>
              <a:rPr sz="1450" dirty="0">
                <a:latin typeface="Lucida Console"/>
                <a:cs typeface="Lucida Console"/>
              </a:rPr>
              <a:t>int</a:t>
            </a:r>
            <a:r>
              <a:rPr sz="1450" spc="70" dirty="0">
                <a:latin typeface="Lucida Console"/>
                <a:cs typeface="Lucida Console"/>
              </a:rPr>
              <a:t> </a:t>
            </a:r>
            <a:r>
              <a:rPr sz="1450" spc="-25" dirty="0">
                <a:latin typeface="Lucida Console"/>
                <a:cs typeface="Lucida Console"/>
              </a:rPr>
              <a:t>a; </a:t>
            </a:r>
            <a:r>
              <a:rPr sz="1450" dirty="0">
                <a:latin typeface="Lucida Console"/>
                <a:cs typeface="Lucida Console"/>
              </a:rPr>
              <a:t>int</a:t>
            </a:r>
            <a:r>
              <a:rPr sz="1450" spc="70" dirty="0">
                <a:latin typeface="Lucida Console"/>
                <a:cs typeface="Lucida Console"/>
              </a:rPr>
              <a:t> </a:t>
            </a:r>
            <a:r>
              <a:rPr sz="1450" spc="-25" dirty="0">
                <a:latin typeface="Lucida Console"/>
                <a:cs typeface="Lucida Console"/>
              </a:rPr>
              <a:t>b;</a:t>
            </a:r>
            <a:endParaRPr sz="14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50" dirty="0">
                <a:latin typeface="Lucida Console"/>
                <a:cs typeface="Lucida Console"/>
              </a:rPr>
              <a:t>a</a:t>
            </a:r>
            <a:r>
              <a:rPr sz="1450" spc="3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=</a:t>
            </a:r>
            <a:r>
              <a:rPr sz="1450" spc="35" dirty="0">
                <a:latin typeface="Lucida Console"/>
                <a:cs typeface="Lucida Console"/>
              </a:rPr>
              <a:t> </a:t>
            </a:r>
            <a:r>
              <a:rPr sz="1450" spc="-10" dirty="0">
                <a:latin typeface="Lucida Console"/>
                <a:cs typeface="Lucida Console"/>
              </a:rPr>
              <a:t>1234;</a:t>
            </a:r>
            <a:endParaRPr sz="14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450" dirty="0">
                <a:latin typeface="Lucida Console"/>
                <a:cs typeface="Lucida Console"/>
              </a:rPr>
              <a:t>b</a:t>
            </a:r>
            <a:r>
              <a:rPr sz="1450" spc="3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=</a:t>
            </a:r>
            <a:r>
              <a:rPr sz="1450" spc="35" dirty="0">
                <a:latin typeface="Lucida Console"/>
                <a:cs typeface="Lucida Console"/>
              </a:rPr>
              <a:t> </a:t>
            </a:r>
            <a:r>
              <a:rPr sz="1450" spc="-25" dirty="0">
                <a:latin typeface="Lucida Console"/>
                <a:cs typeface="Lucida Console"/>
              </a:rPr>
              <a:t>99;</a:t>
            </a:r>
            <a:endParaRPr sz="14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50" dirty="0">
                <a:latin typeface="Lucida Console"/>
                <a:cs typeface="Lucida Console"/>
              </a:rPr>
              <a:t>int</a:t>
            </a:r>
            <a:r>
              <a:rPr sz="1450" spc="4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c</a:t>
            </a:r>
            <a:r>
              <a:rPr sz="1450" spc="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=</a:t>
            </a:r>
            <a:r>
              <a:rPr sz="1450" spc="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a</a:t>
            </a:r>
            <a:r>
              <a:rPr sz="1450" spc="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+</a:t>
            </a:r>
            <a:r>
              <a:rPr sz="1450" spc="45" dirty="0">
                <a:latin typeface="Lucida Console"/>
                <a:cs typeface="Lucida Console"/>
              </a:rPr>
              <a:t> </a:t>
            </a:r>
            <a:r>
              <a:rPr sz="1450" spc="-25" dirty="0">
                <a:latin typeface="Lucida Console"/>
                <a:cs typeface="Lucida Console"/>
              </a:rPr>
              <a:t>b;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-100" dirty="0"/>
              <a:t> </a:t>
            </a:r>
            <a:r>
              <a:rPr spc="-10" dirty="0"/>
              <a:t>Definitions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461384" y="5054625"/>
            <a:ext cx="580390" cy="228600"/>
            <a:chOff x="3461384" y="5054625"/>
            <a:chExt cx="580390" cy="228600"/>
          </a:xfrm>
        </p:grpSpPr>
        <p:sp>
          <p:nvSpPr>
            <p:cNvPr id="9" name="object 9"/>
            <p:cNvSpPr/>
            <p:nvPr/>
          </p:nvSpPr>
          <p:spPr>
            <a:xfrm>
              <a:off x="3468052" y="5078165"/>
              <a:ext cx="532765" cy="198120"/>
            </a:xfrm>
            <a:custGeom>
              <a:avLst/>
              <a:gdLst/>
              <a:ahLst/>
              <a:cxnLst/>
              <a:rect l="l" t="t" r="r" b="b"/>
              <a:pathLst>
                <a:path w="532764" h="198120">
                  <a:moveTo>
                    <a:pt x="0" y="197865"/>
                  </a:moveTo>
                  <a:lnTo>
                    <a:pt x="522468" y="0"/>
                  </a:lnTo>
                  <a:lnTo>
                    <a:pt x="532445" y="0"/>
                  </a:lnTo>
                </a:path>
              </a:pathLst>
            </a:custGeom>
            <a:ln w="1271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64787" y="5054625"/>
              <a:ext cx="77470" cy="65405"/>
            </a:xfrm>
            <a:custGeom>
              <a:avLst/>
              <a:gdLst/>
              <a:ahLst/>
              <a:cxnLst/>
              <a:rect l="l" t="t" r="r" b="b"/>
              <a:pathLst>
                <a:path w="77470" h="65404">
                  <a:moveTo>
                    <a:pt x="0" y="0"/>
                  </a:moveTo>
                  <a:lnTo>
                    <a:pt x="28359" y="26301"/>
                  </a:lnTo>
                  <a:lnTo>
                    <a:pt x="24345" y="64795"/>
                  </a:lnTo>
                  <a:lnTo>
                    <a:pt x="76898" y="80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904822" y="5160072"/>
            <a:ext cx="1644650" cy="2838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indent="147955">
              <a:lnSpc>
                <a:spcPct val="70200"/>
              </a:lnSpc>
              <a:spcBef>
                <a:spcPts val="445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combined</a:t>
            </a:r>
            <a:r>
              <a:rPr sz="1000" spc="-5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declaration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assignment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700" y="1791525"/>
            <a:ext cx="6934200" cy="15259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72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variable</a:t>
            </a:r>
            <a:r>
              <a:rPr sz="1450" spc="6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name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that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refers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value.</a:t>
            </a:r>
            <a:endParaRPr sz="1450">
              <a:latin typeface="Lucida Sans Unicode"/>
              <a:cs typeface="Lucida Sans Unicode"/>
            </a:endParaRPr>
          </a:p>
          <a:p>
            <a:pPr marL="128270" marR="1094740">
              <a:lnSpc>
                <a:spcPct val="151900"/>
              </a:lnSpc>
            </a:pP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55" dirty="0"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literal</a:t>
            </a:r>
            <a:r>
              <a:rPr sz="1450" spc="6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5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programming-language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representation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5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value.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declaration</a:t>
            </a:r>
            <a:r>
              <a:rPr sz="1450" spc="1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r>
              <a:rPr sz="1450" spc="1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associates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variable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with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type.</a:t>
            </a:r>
            <a:endParaRPr sz="1450">
              <a:latin typeface="Lucida Sans Unicode"/>
              <a:cs typeface="Lucida Sans Unicode"/>
            </a:endParaRPr>
          </a:p>
          <a:p>
            <a:pPr marL="128270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latin typeface="Lucida Sans Unicode"/>
                <a:cs typeface="Lucida Sans Unicode"/>
              </a:rPr>
              <a:t>An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assignment</a:t>
            </a:r>
            <a:r>
              <a:rPr sz="1450" spc="1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statement</a:t>
            </a:r>
            <a:r>
              <a:rPr sz="1450" spc="114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associates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value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with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variable.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5382" y="3441965"/>
            <a:ext cx="57404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variables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23892" y="3623068"/>
            <a:ext cx="553720" cy="2113915"/>
            <a:chOff x="4623892" y="3623068"/>
            <a:chExt cx="553720" cy="2113915"/>
          </a:xfrm>
        </p:grpSpPr>
        <p:sp>
          <p:nvSpPr>
            <p:cNvPr id="15" name="object 15"/>
            <p:cNvSpPr/>
            <p:nvPr/>
          </p:nvSpPr>
          <p:spPr>
            <a:xfrm>
              <a:off x="4679955" y="3635489"/>
              <a:ext cx="491490" cy="559435"/>
            </a:xfrm>
            <a:custGeom>
              <a:avLst/>
              <a:gdLst/>
              <a:ahLst/>
              <a:cxnLst/>
              <a:rect l="l" t="t" r="r" b="b"/>
              <a:pathLst>
                <a:path w="491489" h="559435">
                  <a:moveTo>
                    <a:pt x="491269" y="0"/>
                  </a:moveTo>
                  <a:lnTo>
                    <a:pt x="0" y="558747"/>
                  </a:lnTo>
                  <a:lnTo>
                    <a:pt x="0" y="559025"/>
                  </a:lnTo>
                </a:path>
              </a:pathLst>
            </a:custGeom>
            <a:ln w="12706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0981" y="4152785"/>
              <a:ext cx="71755" cy="74930"/>
            </a:xfrm>
            <a:custGeom>
              <a:avLst/>
              <a:gdLst/>
              <a:ahLst/>
              <a:cxnLst/>
              <a:rect l="l" t="t" r="r" b="b"/>
              <a:pathLst>
                <a:path w="71754" h="74929">
                  <a:moveTo>
                    <a:pt x="19494" y="0"/>
                  </a:moveTo>
                  <a:lnTo>
                    <a:pt x="0" y="74904"/>
                  </a:lnTo>
                  <a:lnTo>
                    <a:pt x="71551" y="45567"/>
                  </a:lnTo>
                  <a:lnTo>
                    <a:pt x="34137" y="35813"/>
                  </a:lnTo>
                  <a:lnTo>
                    <a:pt x="19494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60900" y="3629736"/>
              <a:ext cx="504190" cy="330200"/>
            </a:xfrm>
            <a:custGeom>
              <a:avLst/>
              <a:gdLst/>
              <a:ahLst/>
              <a:cxnLst/>
              <a:rect l="l" t="t" r="r" b="b"/>
              <a:pathLst>
                <a:path w="504189" h="330200">
                  <a:moveTo>
                    <a:pt x="504014" y="0"/>
                  </a:moveTo>
                  <a:lnTo>
                    <a:pt x="7884" y="316860"/>
                  </a:lnTo>
                  <a:lnTo>
                    <a:pt x="0" y="329574"/>
                  </a:lnTo>
                </a:path>
              </a:pathLst>
            </a:custGeom>
            <a:ln w="12709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23892" y="3916578"/>
              <a:ext cx="77470" cy="66675"/>
            </a:xfrm>
            <a:custGeom>
              <a:avLst/>
              <a:gdLst/>
              <a:ahLst/>
              <a:cxnLst/>
              <a:rect l="l" t="t" r="r" b="b"/>
              <a:pathLst>
                <a:path w="77470" h="66675">
                  <a:moveTo>
                    <a:pt x="39446" y="0"/>
                  </a:moveTo>
                  <a:lnTo>
                    <a:pt x="0" y="66560"/>
                  </a:lnTo>
                  <a:lnTo>
                    <a:pt x="76860" y="58216"/>
                  </a:lnTo>
                  <a:lnTo>
                    <a:pt x="43611" y="38468"/>
                  </a:lnTo>
                  <a:lnTo>
                    <a:pt x="39446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56022" y="4639517"/>
              <a:ext cx="89535" cy="1090930"/>
            </a:xfrm>
            <a:custGeom>
              <a:avLst/>
              <a:gdLst/>
              <a:ahLst/>
              <a:cxnLst/>
              <a:rect l="l" t="t" r="r" b="b"/>
              <a:pathLst>
                <a:path w="89535" h="1090929">
                  <a:moveTo>
                    <a:pt x="0" y="1090497"/>
                  </a:moveTo>
                  <a:lnTo>
                    <a:pt x="89029" y="6305"/>
                  </a:lnTo>
                  <a:lnTo>
                    <a:pt x="89029" y="0"/>
                  </a:lnTo>
                </a:path>
              </a:pathLst>
            </a:custGeom>
            <a:ln w="127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8473" y="4595622"/>
              <a:ext cx="68897" cy="7190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512525" y="5758457"/>
            <a:ext cx="43688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literals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456463" y="4018851"/>
            <a:ext cx="1298575" cy="1717675"/>
            <a:chOff x="3456463" y="4018851"/>
            <a:chExt cx="1298575" cy="1717675"/>
          </a:xfrm>
        </p:grpSpPr>
        <p:sp>
          <p:nvSpPr>
            <p:cNvPr id="23" name="object 23"/>
            <p:cNvSpPr/>
            <p:nvPr/>
          </p:nvSpPr>
          <p:spPr>
            <a:xfrm>
              <a:off x="4654554" y="4881095"/>
              <a:ext cx="93980" cy="849630"/>
            </a:xfrm>
            <a:custGeom>
              <a:avLst/>
              <a:gdLst/>
              <a:ahLst/>
              <a:cxnLst/>
              <a:rect l="l" t="t" r="r" b="b"/>
              <a:pathLst>
                <a:path w="93979" h="849629">
                  <a:moveTo>
                    <a:pt x="93721" y="849059"/>
                  </a:moveTo>
                  <a:lnTo>
                    <a:pt x="0" y="4036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3053" y="4837315"/>
              <a:ext cx="68707" cy="7270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463251" y="4569588"/>
              <a:ext cx="448945" cy="78740"/>
            </a:xfrm>
            <a:custGeom>
              <a:avLst/>
              <a:gdLst/>
              <a:ahLst/>
              <a:cxnLst/>
              <a:rect l="l" t="t" r="r" b="b"/>
              <a:pathLst>
                <a:path w="448945" h="78739">
                  <a:moveTo>
                    <a:pt x="0" y="78227"/>
                  </a:moveTo>
                  <a:lnTo>
                    <a:pt x="435767" y="0"/>
                  </a:lnTo>
                  <a:lnTo>
                    <a:pt x="448349" y="0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80573" y="4540148"/>
              <a:ext cx="74295" cy="68580"/>
            </a:xfrm>
            <a:custGeom>
              <a:avLst/>
              <a:gdLst/>
              <a:ahLst/>
              <a:cxnLst/>
              <a:rect l="l" t="t" r="r" b="b"/>
              <a:pathLst>
                <a:path w="74295" h="68579">
                  <a:moveTo>
                    <a:pt x="0" y="0"/>
                  </a:moveTo>
                  <a:lnTo>
                    <a:pt x="23304" y="30873"/>
                  </a:lnTo>
                  <a:lnTo>
                    <a:pt x="12598" y="68059"/>
                  </a:lnTo>
                  <a:lnTo>
                    <a:pt x="74294" y="21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62819" y="4651911"/>
              <a:ext cx="448945" cy="83185"/>
            </a:xfrm>
            <a:custGeom>
              <a:avLst/>
              <a:gdLst/>
              <a:ahLst/>
              <a:cxnLst/>
              <a:rect l="l" t="t" r="r" b="b"/>
              <a:pathLst>
                <a:path w="448945" h="83185">
                  <a:moveTo>
                    <a:pt x="0" y="0"/>
                  </a:moveTo>
                  <a:lnTo>
                    <a:pt x="435767" y="82960"/>
                  </a:lnTo>
                  <a:lnTo>
                    <a:pt x="448786" y="82960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80573" y="4696256"/>
              <a:ext cx="74295" cy="68580"/>
            </a:xfrm>
            <a:custGeom>
              <a:avLst/>
              <a:gdLst/>
              <a:ahLst/>
              <a:cxnLst/>
              <a:rect l="l" t="t" r="r" b="b"/>
              <a:pathLst>
                <a:path w="74295" h="68579">
                  <a:moveTo>
                    <a:pt x="12598" y="0"/>
                  </a:moveTo>
                  <a:lnTo>
                    <a:pt x="23304" y="37185"/>
                  </a:lnTo>
                  <a:lnTo>
                    <a:pt x="0" y="68072"/>
                  </a:lnTo>
                  <a:lnTo>
                    <a:pt x="74294" y="46647"/>
                  </a:lnTo>
                  <a:lnTo>
                    <a:pt x="12598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63251" y="4048308"/>
              <a:ext cx="448945" cy="85725"/>
            </a:xfrm>
            <a:custGeom>
              <a:avLst/>
              <a:gdLst/>
              <a:ahLst/>
              <a:cxnLst/>
              <a:rect l="l" t="t" r="r" b="b"/>
              <a:pathLst>
                <a:path w="448945" h="85725">
                  <a:moveTo>
                    <a:pt x="0" y="85537"/>
                  </a:moveTo>
                  <a:lnTo>
                    <a:pt x="435767" y="0"/>
                  </a:lnTo>
                  <a:lnTo>
                    <a:pt x="448349" y="0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80573" y="4018851"/>
              <a:ext cx="74295" cy="68580"/>
            </a:xfrm>
            <a:custGeom>
              <a:avLst/>
              <a:gdLst/>
              <a:ahLst/>
              <a:cxnLst/>
              <a:rect l="l" t="t" r="r" b="b"/>
              <a:pathLst>
                <a:path w="74295" h="68579">
                  <a:moveTo>
                    <a:pt x="0" y="0"/>
                  </a:moveTo>
                  <a:lnTo>
                    <a:pt x="23304" y="30886"/>
                  </a:lnTo>
                  <a:lnTo>
                    <a:pt x="12598" y="68072"/>
                  </a:lnTo>
                  <a:lnTo>
                    <a:pt x="74294" y="21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62819" y="4137942"/>
              <a:ext cx="448945" cy="88900"/>
            </a:xfrm>
            <a:custGeom>
              <a:avLst/>
              <a:gdLst/>
              <a:ahLst/>
              <a:cxnLst/>
              <a:rect l="l" t="t" r="r" b="b"/>
              <a:pathLst>
                <a:path w="448945" h="88900">
                  <a:moveTo>
                    <a:pt x="0" y="0"/>
                  </a:moveTo>
                  <a:lnTo>
                    <a:pt x="435767" y="75650"/>
                  </a:lnTo>
                  <a:lnTo>
                    <a:pt x="448786" y="88364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80573" y="4187685"/>
              <a:ext cx="74295" cy="68580"/>
            </a:xfrm>
            <a:custGeom>
              <a:avLst/>
              <a:gdLst/>
              <a:ahLst/>
              <a:cxnLst/>
              <a:rect l="l" t="t" r="r" b="b"/>
              <a:pathLst>
                <a:path w="74295" h="68579">
                  <a:moveTo>
                    <a:pt x="12598" y="0"/>
                  </a:moveTo>
                  <a:lnTo>
                    <a:pt x="23304" y="37185"/>
                  </a:lnTo>
                  <a:lnTo>
                    <a:pt x="0" y="68072"/>
                  </a:lnTo>
                  <a:lnTo>
                    <a:pt x="74294" y="46647"/>
                  </a:lnTo>
                  <a:lnTo>
                    <a:pt x="12598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975485" y="4535308"/>
            <a:ext cx="144208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assignment</a:t>
            </a:r>
            <a:r>
              <a:rPr sz="10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statements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4" name="object 34"/>
          <p:cNvSpPr txBox="1"/>
          <p:nvPr/>
        </p:nvSpPr>
        <p:spPr>
          <a:xfrm>
            <a:off x="1987118" y="4021339"/>
            <a:ext cx="141922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declaration</a:t>
            </a:r>
            <a:r>
              <a:rPr sz="1000" spc="-6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statements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Variables,</a:t>
            </a:r>
            <a:r>
              <a:rPr spc="260" dirty="0"/>
              <a:t> </a:t>
            </a:r>
            <a:r>
              <a:rPr dirty="0"/>
              <a:t>literals,</a:t>
            </a:r>
            <a:r>
              <a:rPr spc="260" dirty="0"/>
              <a:t> </a:t>
            </a:r>
            <a:r>
              <a:rPr dirty="0"/>
              <a:t>declarations,</a:t>
            </a:r>
            <a:r>
              <a:rPr spc="260" dirty="0"/>
              <a:t> </a:t>
            </a:r>
            <a:r>
              <a:rPr spc="55" dirty="0"/>
              <a:t>and</a:t>
            </a:r>
            <a:r>
              <a:rPr spc="260" dirty="0"/>
              <a:t> </a:t>
            </a:r>
            <a:r>
              <a:rPr spc="-20" dirty="0"/>
              <a:t>assignments</a:t>
            </a:r>
            <a:r>
              <a:rPr spc="265" dirty="0"/>
              <a:t> </a:t>
            </a:r>
            <a:r>
              <a:rPr dirty="0"/>
              <a:t>example:</a:t>
            </a:r>
            <a:r>
              <a:rPr spc="260" dirty="0"/>
              <a:t> </a:t>
            </a:r>
            <a:r>
              <a:rPr dirty="0"/>
              <a:t>exchange</a:t>
            </a:r>
            <a:r>
              <a:rPr spc="260" dirty="0"/>
              <a:t> </a:t>
            </a:r>
            <a:r>
              <a:rPr spc="-10" dirty="0"/>
              <a:t>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7547" y="1905000"/>
            <a:ext cx="4500245" cy="3173095"/>
            <a:chOff x="687547" y="1905000"/>
            <a:chExt cx="4500245" cy="3173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547" y="1905000"/>
              <a:ext cx="4500092" cy="31730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3900" y="1931377"/>
              <a:ext cx="4394200" cy="3077210"/>
            </a:xfrm>
            <a:custGeom>
              <a:avLst/>
              <a:gdLst/>
              <a:ahLst/>
              <a:cxnLst/>
              <a:rect l="l" t="t" r="r" b="b"/>
              <a:pathLst>
                <a:path w="4394200" h="3077210">
                  <a:moveTo>
                    <a:pt x="0" y="0"/>
                  </a:moveTo>
                  <a:lnTo>
                    <a:pt x="4394200" y="0"/>
                  </a:lnTo>
                  <a:lnTo>
                    <a:pt x="4394200" y="3076854"/>
                  </a:lnTo>
                  <a:lnTo>
                    <a:pt x="0" y="3076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71417" y="3780964"/>
            <a:ext cx="580390" cy="5302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Lucida Console"/>
                <a:cs typeface="Lucida Console"/>
              </a:rPr>
              <a:t>a</a:t>
            </a:r>
            <a:r>
              <a:rPr sz="1200" spc="4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40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b;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sz="1200" dirty="0">
                <a:latin typeface="Lucida Console"/>
                <a:cs typeface="Lucida Console"/>
              </a:rPr>
              <a:t>b</a:t>
            </a:r>
            <a:r>
              <a:rPr sz="1200" spc="4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40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t;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523" y="4285561"/>
            <a:ext cx="485775" cy="5302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635"/>
              </a:spcBef>
            </a:pPr>
            <a:r>
              <a:rPr sz="1200" spc="20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sz="1200" spc="20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630784" y="2607687"/>
          <a:ext cx="3642995" cy="2204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a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b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t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r>
                        <a:rPr sz="1100" spc="1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100" spc="1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100" spc="1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spc="-2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1234;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64769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1234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r>
                        <a:rPr sz="1100" spc="1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</a:t>
                      </a:r>
                      <a:r>
                        <a:rPr sz="1100" spc="1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100" spc="1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spc="-2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99;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64769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0" dirty="0">
                          <a:solidFill>
                            <a:srgbClr val="CBCBCB"/>
                          </a:solidFill>
                          <a:latin typeface="Lucida Console"/>
                          <a:cs typeface="Lucida Console"/>
                        </a:rPr>
                        <a:t>1234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5" dirty="0">
                          <a:latin typeface="Lucida Console"/>
                          <a:cs typeface="Lucida Console"/>
                        </a:rPr>
                        <a:t>99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7937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int</a:t>
                      </a:r>
                      <a:r>
                        <a:rPr sz="1100" spc="1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</a:t>
                      </a:r>
                      <a:r>
                        <a:rPr sz="1100" spc="1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100" spc="1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spc="-3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64769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0" dirty="0">
                          <a:solidFill>
                            <a:srgbClr val="CBCBCB"/>
                          </a:solidFill>
                          <a:latin typeface="Lucida Console"/>
                          <a:cs typeface="Lucida Console"/>
                        </a:rPr>
                        <a:t>1234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5" dirty="0">
                          <a:solidFill>
                            <a:srgbClr val="CBCBCB"/>
                          </a:solidFill>
                          <a:latin typeface="Lucida Console"/>
                          <a:cs typeface="Lucida Console"/>
                        </a:rPr>
                        <a:t>99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1234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100" spc="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100" spc="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spc="-2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64769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5" dirty="0">
                          <a:latin typeface="Lucida Console"/>
                          <a:cs typeface="Lucida Console"/>
                        </a:rPr>
                        <a:t>99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5" dirty="0">
                          <a:solidFill>
                            <a:srgbClr val="CBCBCB"/>
                          </a:solidFill>
                          <a:latin typeface="Lucida Console"/>
                          <a:cs typeface="Lucida Console"/>
                        </a:rPr>
                        <a:t>99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0" dirty="0">
                          <a:solidFill>
                            <a:srgbClr val="CBCBCB"/>
                          </a:solidFill>
                          <a:latin typeface="Lucida Console"/>
                          <a:cs typeface="Lucida Console"/>
                        </a:rPr>
                        <a:t>1234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1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b</a:t>
                      </a:r>
                      <a:r>
                        <a:rPr sz="1100" spc="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sz="1100" spc="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spc="-2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64769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5" dirty="0">
                          <a:solidFill>
                            <a:srgbClr val="CBCBCB"/>
                          </a:solidFill>
                          <a:latin typeface="Lucida Console"/>
                          <a:cs typeface="Lucida Console"/>
                        </a:rPr>
                        <a:t>99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1234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0" dirty="0">
                          <a:solidFill>
                            <a:srgbClr val="CBCBCB"/>
                          </a:solidFill>
                          <a:latin typeface="Lucida Console"/>
                          <a:cs typeface="Lucida Console"/>
                        </a:rPr>
                        <a:t>1234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969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3245294" y="3798318"/>
            <a:ext cx="1758314" cy="456565"/>
            <a:chOff x="3245294" y="3798318"/>
            <a:chExt cx="1758314" cy="456565"/>
          </a:xfrm>
        </p:grpSpPr>
        <p:sp>
          <p:nvSpPr>
            <p:cNvPr id="11" name="object 11"/>
            <p:cNvSpPr/>
            <p:nvPr/>
          </p:nvSpPr>
          <p:spPr>
            <a:xfrm>
              <a:off x="3289306" y="3997452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7165" y="0"/>
                  </a:lnTo>
                  <a:lnTo>
                    <a:pt x="2286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5294" y="3962831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8042" y="3798318"/>
              <a:ext cx="1515503" cy="45628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17900" y="3825811"/>
              <a:ext cx="1409700" cy="356235"/>
            </a:xfrm>
            <a:custGeom>
              <a:avLst/>
              <a:gdLst/>
              <a:ahLst/>
              <a:cxnLst/>
              <a:rect l="l" t="t" r="r" b="b"/>
              <a:pathLst>
                <a:path w="1409700" h="356235">
                  <a:moveTo>
                    <a:pt x="0" y="0"/>
                  </a:moveTo>
                  <a:lnTo>
                    <a:pt x="1409700" y="0"/>
                  </a:lnTo>
                  <a:lnTo>
                    <a:pt x="1409700" y="355993"/>
                  </a:lnTo>
                  <a:lnTo>
                    <a:pt x="0" y="355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4523" y="2014877"/>
            <a:ext cx="3986529" cy="199008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1200" dirty="0">
                <a:latin typeface="Lucida Console"/>
                <a:cs typeface="Lucida Console"/>
              </a:rPr>
              <a:t>public</a:t>
            </a:r>
            <a:r>
              <a:rPr sz="1200" spc="13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class</a:t>
            </a:r>
            <a:r>
              <a:rPr sz="1200" spc="140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Exchange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r>
              <a:rPr sz="1200" spc="20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77825">
              <a:lnSpc>
                <a:spcPct val="100000"/>
              </a:lnSpc>
              <a:spcBef>
                <a:spcPts val="545"/>
              </a:spcBef>
            </a:pPr>
            <a:r>
              <a:rPr sz="1200" dirty="0">
                <a:latin typeface="Lucida Console"/>
                <a:cs typeface="Lucida Console"/>
              </a:rPr>
              <a:t>public</a:t>
            </a:r>
            <a:r>
              <a:rPr sz="1200" spc="1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static</a:t>
            </a:r>
            <a:r>
              <a:rPr sz="1200" spc="1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void</a:t>
            </a:r>
            <a:r>
              <a:rPr sz="1200" spc="1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main(String[]</a:t>
            </a:r>
            <a:r>
              <a:rPr sz="1200" spc="17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377825">
              <a:lnSpc>
                <a:spcPct val="100000"/>
              </a:lnSpc>
              <a:spcBef>
                <a:spcPts val="545"/>
              </a:spcBef>
            </a:pPr>
            <a:r>
              <a:rPr sz="1200" spc="20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56285" marR="1991360">
              <a:lnSpc>
                <a:spcPct val="138000"/>
              </a:lnSpc>
            </a:pPr>
            <a:r>
              <a:rPr sz="1200" dirty="0">
                <a:latin typeface="Lucida Console"/>
                <a:cs typeface="Lucida Console"/>
              </a:rPr>
              <a:t>int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a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1234; </a:t>
            </a:r>
            <a:r>
              <a:rPr sz="1200" dirty="0">
                <a:latin typeface="Lucida Console"/>
                <a:cs typeface="Lucida Console"/>
              </a:rPr>
              <a:t>int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b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99; </a:t>
            </a:r>
            <a:r>
              <a:rPr sz="1200" dirty="0">
                <a:latin typeface="Lucida Console"/>
                <a:cs typeface="Lucida Console"/>
              </a:rPr>
              <a:t>int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t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a;</a:t>
            </a:r>
            <a:endParaRPr sz="1200">
              <a:latin typeface="Lucida Console"/>
              <a:cs typeface="Lucida Console"/>
            </a:endParaRPr>
          </a:p>
          <a:p>
            <a:pPr marL="2645410">
              <a:lnSpc>
                <a:spcPct val="100000"/>
              </a:lnSpc>
              <a:spcBef>
                <a:spcPts val="375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This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code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i="1" spc="-100" dirty="0">
                <a:solidFill>
                  <a:srgbClr val="005493"/>
                </a:solidFill>
                <a:latin typeface="Lucida Sans Italic"/>
                <a:cs typeface="Lucida Sans Italic"/>
              </a:rPr>
              <a:t>exchanges</a:t>
            </a:r>
            <a:endParaRPr sz="1000">
              <a:latin typeface="Lucida Sans Italic"/>
              <a:cs typeface="Lucida Sans It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0114" y="3975124"/>
            <a:ext cx="133477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values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b.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44856" y="3673230"/>
            <a:ext cx="0" cy="648970"/>
          </a:xfrm>
          <a:custGeom>
            <a:avLst/>
            <a:gdLst/>
            <a:ahLst/>
            <a:cxnLst/>
            <a:rect l="l" t="t" r="r" b="b"/>
            <a:pathLst>
              <a:path h="648970">
                <a:moveTo>
                  <a:pt x="0" y="0"/>
                </a:moveTo>
                <a:lnTo>
                  <a:pt x="0" y="648425"/>
                </a:lnTo>
              </a:path>
            </a:pathLst>
          </a:custGeom>
          <a:ln w="12714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618962" y="2234806"/>
            <a:ext cx="393192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005493"/>
                </a:solidFill>
                <a:latin typeface="Lucida Sans Unicode"/>
                <a:cs typeface="Lucida Sans Unicode"/>
              </a:rPr>
              <a:t>trace</a:t>
            </a:r>
            <a:r>
              <a:rPr sz="1100" spc="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is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table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of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variable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values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after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each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statement.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520700" y="5402376"/>
            <a:ext cx="3213100" cy="4451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33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73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sz="1450" spc="7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What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does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this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program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spc="-25" dirty="0">
                <a:latin typeface="Lucida Sans Unicode"/>
                <a:cs typeface="Lucida Sans Unicode"/>
              </a:rPr>
              <a:t>do?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0700" y="5987224"/>
            <a:ext cx="87122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72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sz="1450" spc="6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No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spc="70" dirty="0">
                <a:latin typeface="Lucida Sans Unicode"/>
                <a:cs typeface="Lucida Sans Unicode"/>
              </a:rPr>
              <a:t>way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us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confirm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that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it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does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exchange!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(Need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output,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stay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tuned).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Data</a:t>
            </a:r>
            <a:r>
              <a:rPr spc="160" dirty="0"/>
              <a:t> </a:t>
            </a:r>
            <a:r>
              <a:rPr dirty="0"/>
              <a:t>type</a:t>
            </a:r>
            <a:r>
              <a:rPr spc="165" dirty="0"/>
              <a:t> </a:t>
            </a:r>
            <a:r>
              <a:rPr spc="75" dirty="0"/>
              <a:t>for</a:t>
            </a:r>
            <a:r>
              <a:rPr spc="160" dirty="0"/>
              <a:t> </a:t>
            </a:r>
            <a:r>
              <a:rPr dirty="0"/>
              <a:t>computing</a:t>
            </a:r>
            <a:r>
              <a:rPr spc="165" dirty="0"/>
              <a:t> </a:t>
            </a:r>
            <a:r>
              <a:rPr dirty="0"/>
              <a:t>with</a:t>
            </a:r>
            <a:r>
              <a:rPr spc="160" dirty="0"/>
              <a:t> </a:t>
            </a:r>
            <a:r>
              <a:rPr dirty="0"/>
              <a:t>strings:</a:t>
            </a:r>
            <a:r>
              <a:rPr spc="165" dirty="0"/>
              <a:t> </a:t>
            </a:r>
            <a:r>
              <a:rPr sz="1600" spc="-10" dirty="0">
                <a:latin typeface="Lucida Console"/>
                <a:cs typeface="Lucida Console"/>
              </a:rPr>
              <a:t>String</a:t>
            </a:r>
            <a:endParaRPr sz="1600">
              <a:latin typeface="Lucida Console"/>
              <a:cs typeface="Lucida Consol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0806" y="2209653"/>
          <a:ext cx="4065270" cy="128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values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sequences</a:t>
                      </a:r>
                      <a:r>
                        <a:rPr sz="1200" spc="114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of</a:t>
                      </a:r>
                      <a:r>
                        <a:rPr sz="1200" spc="12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characters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dirty="0">
                          <a:latin typeface="Lucida Sans Italic"/>
                          <a:cs typeface="Lucida Sans Italic"/>
                        </a:rPr>
                        <a:t>typical</a:t>
                      </a:r>
                      <a:r>
                        <a:rPr sz="1200" i="1" spc="170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literals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1363980" algn="l"/>
                          <a:tab pos="2026285" algn="l"/>
                        </a:tabLst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"Hello,</a:t>
                      </a:r>
                      <a:r>
                        <a:rPr sz="1200" spc="17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	"1</a:t>
                      </a:r>
                      <a:r>
                        <a:rPr sz="1200" spc="6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	"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*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"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operation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8667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concatenate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operator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+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20725" y="1907426"/>
            <a:ext cx="135890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005493"/>
                </a:solidFill>
                <a:latin typeface="Lucida Console"/>
                <a:cs typeface="Lucida Console"/>
              </a:rPr>
              <a:t>String</a:t>
            </a:r>
            <a:r>
              <a:rPr sz="1200" spc="-23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data</a:t>
            </a:r>
            <a:r>
              <a:rPr sz="1200" spc="114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type</a:t>
            </a:r>
            <a:endParaRPr sz="12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8186" y="4136008"/>
          <a:ext cx="4060825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8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expression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value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"Hi,</a:t>
                      </a:r>
                      <a:r>
                        <a:rPr sz="1200" spc="6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200" spc="6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200" spc="6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10" dirty="0">
                          <a:latin typeface="Lucida Console"/>
                          <a:cs typeface="Lucida Console"/>
                        </a:rPr>
                        <a:t>"Bob"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"Hi,</a:t>
                      </a:r>
                      <a:r>
                        <a:rPr sz="1200" spc="10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20" dirty="0">
                          <a:latin typeface="Lucida Console"/>
                          <a:cs typeface="Lucida Console"/>
                        </a:rPr>
                        <a:t>Bob"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"1"</a:t>
                      </a:r>
                      <a:r>
                        <a:rPr sz="1200" spc="4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200" spc="5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200" spc="5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sz="1200" spc="5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200" spc="4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200" spc="5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25" dirty="0">
                          <a:latin typeface="Lucida Console"/>
                          <a:cs typeface="Lucida Console"/>
                        </a:rPr>
                        <a:t>"1"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"1</a:t>
                      </a:r>
                      <a:r>
                        <a:rPr sz="1200" spc="5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sz="1200" spc="5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25" dirty="0">
                          <a:latin typeface="Lucida Console"/>
                          <a:cs typeface="Lucida Console"/>
                        </a:rPr>
                        <a:t>1"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"1234"</a:t>
                      </a:r>
                      <a:r>
                        <a:rPr sz="1200" spc="5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200" spc="6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200" spc="6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200" spc="6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200" spc="6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200" spc="6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20" dirty="0">
                          <a:latin typeface="Lucida Console"/>
                          <a:cs typeface="Lucida Console"/>
                        </a:rPr>
                        <a:t>"99"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"1234</a:t>
                      </a:r>
                      <a:r>
                        <a:rPr sz="1200" spc="8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200" spc="8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25" dirty="0">
                          <a:latin typeface="Lucida Console"/>
                          <a:cs typeface="Lucida Console"/>
                        </a:rPr>
                        <a:t>99"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860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"1234"</a:t>
                      </a:r>
                      <a:r>
                        <a:rPr sz="1200" spc="9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200" spc="9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20" dirty="0">
                          <a:latin typeface="Lucida Console"/>
                          <a:cs typeface="Lucida Console"/>
                        </a:rPr>
                        <a:t>"99"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10" dirty="0">
                          <a:latin typeface="Lucida Console"/>
                          <a:cs typeface="Lucida Console"/>
                        </a:rPr>
                        <a:t>"123499"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8037283" y="4850104"/>
            <a:ext cx="110489" cy="224154"/>
            <a:chOff x="8037283" y="4850104"/>
            <a:chExt cx="110489" cy="224154"/>
          </a:xfrm>
        </p:grpSpPr>
        <p:sp>
          <p:nvSpPr>
            <p:cNvPr id="8" name="object 8"/>
            <p:cNvSpPr/>
            <p:nvPr/>
          </p:nvSpPr>
          <p:spPr>
            <a:xfrm>
              <a:off x="8058151" y="4856454"/>
              <a:ext cx="83185" cy="177800"/>
            </a:xfrm>
            <a:custGeom>
              <a:avLst/>
              <a:gdLst/>
              <a:ahLst/>
              <a:cxnLst/>
              <a:rect l="l" t="t" r="r" b="b"/>
              <a:pathLst>
                <a:path w="83184" h="177800">
                  <a:moveTo>
                    <a:pt x="82867" y="0"/>
                  </a:moveTo>
                  <a:lnTo>
                    <a:pt x="0" y="169508"/>
                  </a:lnTo>
                  <a:lnTo>
                    <a:pt x="0" y="177205"/>
                  </a:lnTo>
                </a:path>
              </a:pathLst>
            </a:custGeom>
            <a:ln w="1270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37283" y="4996307"/>
              <a:ext cx="62865" cy="77470"/>
            </a:xfrm>
            <a:custGeom>
              <a:avLst/>
              <a:gdLst/>
              <a:ahLst/>
              <a:cxnLst/>
              <a:rect l="l" t="t" r="r" b="b"/>
              <a:pathLst>
                <a:path w="62865" h="77470">
                  <a:moveTo>
                    <a:pt x="0" y="0"/>
                  </a:moveTo>
                  <a:lnTo>
                    <a:pt x="2438" y="77355"/>
                  </a:lnTo>
                  <a:lnTo>
                    <a:pt x="61279" y="30213"/>
                  </a:lnTo>
                  <a:lnTo>
                    <a:pt x="24155" y="30213"/>
                  </a:lnTo>
                  <a:lnTo>
                    <a:pt x="0" y="0"/>
                  </a:lnTo>
                  <a:close/>
                </a:path>
                <a:path w="62865" h="77470">
                  <a:moveTo>
                    <a:pt x="62801" y="28994"/>
                  </a:moveTo>
                  <a:lnTo>
                    <a:pt x="24155" y="30213"/>
                  </a:lnTo>
                  <a:lnTo>
                    <a:pt x="61279" y="30213"/>
                  </a:lnTo>
                  <a:lnTo>
                    <a:pt x="62801" y="28994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55686" y="4564746"/>
            <a:ext cx="373380" cy="2870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5080">
              <a:lnSpc>
                <a:spcPct val="72300"/>
              </a:lnSpc>
              <a:spcBef>
                <a:spcPts val="420"/>
              </a:spcBef>
            </a:pP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white </a:t>
            </a:r>
            <a:r>
              <a:rPr sz="10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space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131059" y="4854612"/>
            <a:ext cx="100965" cy="219710"/>
            <a:chOff x="8131059" y="4854612"/>
            <a:chExt cx="100965" cy="219710"/>
          </a:xfrm>
        </p:grpSpPr>
        <p:sp>
          <p:nvSpPr>
            <p:cNvPr id="12" name="object 12"/>
            <p:cNvSpPr/>
            <p:nvPr/>
          </p:nvSpPr>
          <p:spPr>
            <a:xfrm>
              <a:off x="8137410" y="4860963"/>
              <a:ext cx="73660" cy="172720"/>
            </a:xfrm>
            <a:custGeom>
              <a:avLst/>
              <a:gdLst/>
              <a:ahLst/>
              <a:cxnLst/>
              <a:rect l="l" t="t" r="r" b="b"/>
              <a:pathLst>
                <a:path w="73659" h="172720">
                  <a:moveTo>
                    <a:pt x="0" y="0"/>
                  </a:moveTo>
                  <a:lnTo>
                    <a:pt x="73134" y="166978"/>
                  </a:lnTo>
                  <a:lnTo>
                    <a:pt x="73134" y="172697"/>
                  </a:lnTo>
                </a:path>
              </a:pathLst>
            </a:custGeom>
            <a:ln w="12702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68677" y="4996459"/>
              <a:ext cx="63500" cy="77470"/>
            </a:xfrm>
            <a:custGeom>
              <a:avLst/>
              <a:gdLst/>
              <a:ahLst/>
              <a:cxnLst/>
              <a:rect l="l" t="t" r="r" b="b"/>
              <a:pathLst>
                <a:path w="63500" h="77470">
                  <a:moveTo>
                    <a:pt x="0" y="28536"/>
                  </a:moveTo>
                  <a:lnTo>
                    <a:pt x="60020" y="77342"/>
                  </a:lnTo>
                  <a:lnTo>
                    <a:pt x="61845" y="30035"/>
                  </a:lnTo>
                  <a:lnTo>
                    <a:pt x="38633" y="30035"/>
                  </a:lnTo>
                  <a:lnTo>
                    <a:pt x="0" y="28536"/>
                  </a:lnTo>
                  <a:close/>
                </a:path>
                <a:path w="63500" h="77470">
                  <a:moveTo>
                    <a:pt x="63004" y="0"/>
                  </a:moveTo>
                  <a:lnTo>
                    <a:pt x="38633" y="30035"/>
                  </a:lnTo>
                  <a:lnTo>
                    <a:pt x="61845" y="30035"/>
                  </a:lnTo>
                  <a:lnTo>
                    <a:pt x="63004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176894" y="5374511"/>
            <a:ext cx="656590" cy="30289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 indent="140970">
              <a:lnSpc>
                <a:spcPts val="990"/>
              </a:lnSpc>
              <a:spcBef>
                <a:spcPts val="300"/>
              </a:spcBef>
            </a:pP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space characters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0930" y="5208473"/>
            <a:ext cx="191249" cy="20846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20700" y="5898235"/>
            <a:ext cx="34671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080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715"/>
              </a:spcBef>
            </a:pPr>
            <a:r>
              <a:rPr sz="1450" dirty="0">
                <a:latin typeface="Lucida Sans Unicode"/>
                <a:cs typeface="Lucida Sans Unicode"/>
              </a:rPr>
              <a:t>Typical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use: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Input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output.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0725" y="3830067"/>
            <a:ext cx="366014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Examples</a:t>
            </a:r>
            <a:r>
              <a:rPr sz="1200" spc="1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200" spc="14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Console"/>
                <a:cs typeface="Lucida Console"/>
              </a:rPr>
              <a:t>String</a:t>
            </a:r>
            <a:r>
              <a:rPr sz="1200" spc="-204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operations</a:t>
            </a:r>
            <a:r>
              <a:rPr sz="1200" spc="14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(concatenation)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1000" y="2490812"/>
            <a:ext cx="4064000" cy="712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763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690"/>
              </a:spcBef>
            </a:pP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Important</a:t>
            </a:r>
            <a:r>
              <a:rPr sz="1200" spc="18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note:</a:t>
            </a:r>
            <a:endParaRPr sz="1200">
              <a:latin typeface="Lucida Sans Unicode"/>
              <a:cs typeface="Lucida Sans Unicode"/>
            </a:endParaRPr>
          </a:p>
          <a:p>
            <a:pPr marL="474345">
              <a:lnSpc>
                <a:spcPct val="100000"/>
              </a:lnSpc>
              <a:spcBef>
                <a:spcPts val="585"/>
              </a:spcBef>
            </a:pPr>
            <a:r>
              <a:rPr sz="1200" dirty="0">
                <a:latin typeface="Lucida Sans Unicode"/>
                <a:cs typeface="Lucida Sans Unicode"/>
              </a:rPr>
              <a:t>Character</a:t>
            </a:r>
            <a:r>
              <a:rPr sz="1200" spc="16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interpretation</a:t>
            </a:r>
            <a:r>
              <a:rPr sz="1200" spc="16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depends</a:t>
            </a:r>
            <a:r>
              <a:rPr sz="1200" spc="16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on</a:t>
            </a:r>
            <a:r>
              <a:rPr sz="1200" spc="160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context!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08950" y="3321760"/>
            <a:ext cx="59245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character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480780" y="3507944"/>
            <a:ext cx="69215" cy="209550"/>
            <a:chOff x="8480780" y="3507944"/>
            <a:chExt cx="69215" cy="209550"/>
          </a:xfrm>
        </p:grpSpPr>
        <p:sp>
          <p:nvSpPr>
            <p:cNvPr id="21" name="object 21"/>
            <p:cNvSpPr/>
            <p:nvPr/>
          </p:nvSpPr>
          <p:spPr>
            <a:xfrm>
              <a:off x="8515356" y="3507944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h="165735">
                  <a:moveTo>
                    <a:pt x="0" y="0"/>
                  </a:moveTo>
                  <a:lnTo>
                    <a:pt x="0" y="158499"/>
                  </a:lnTo>
                  <a:lnTo>
                    <a:pt x="0" y="165285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80780" y="364806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34569" y="69227"/>
                  </a:lnTo>
                  <a:lnTo>
                    <a:pt x="60504" y="17310"/>
                  </a:lnTo>
                  <a:lnTo>
                    <a:pt x="34569" y="17310"/>
                  </a:lnTo>
                  <a:lnTo>
                    <a:pt x="0" y="0"/>
                  </a:lnTo>
                  <a:close/>
                </a:path>
                <a:path w="69215" h="69850">
                  <a:moveTo>
                    <a:pt x="69151" y="0"/>
                  </a:moveTo>
                  <a:lnTo>
                    <a:pt x="34569" y="17310"/>
                  </a:lnTo>
                  <a:lnTo>
                    <a:pt x="60504" y="1731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62600" y="3609670"/>
            <a:ext cx="1549400" cy="381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652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760"/>
              </a:spcBef>
            </a:pPr>
            <a:r>
              <a:rPr sz="1200" dirty="0">
                <a:latin typeface="Lucida Sans Unicode"/>
                <a:cs typeface="Lucida Sans Unicode"/>
              </a:rPr>
              <a:t>Ex</a:t>
            </a:r>
            <a:r>
              <a:rPr sz="1200" spc="5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1:</a:t>
            </a:r>
            <a:r>
              <a:rPr sz="1200" spc="6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plus</a:t>
            </a:r>
            <a:r>
              <a:rPr sz="1200" spc="60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signs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112480" y="3908894"/>
            <a:ext cx="69215" cy="209550"/>
            <a:chOff x="8112480" y="3908894"/>
            <a:chExt cx="69215" cy="209550"/>
          </a:xfrm>
        </p:grpSpPr>
        <p:sp>
          <p:nvSpPr>
            <p:cNvPr id="25" name="object 25"/>
            <p:cNvSpPr/>
            <p:nvPr/>
          </p:nvSpPr>
          <p:spPr>
            <a:xfrm>
              <a:off x="8147050" y="3952943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h="165735">
                  <a:moveTo>
                    <a:pt x="0" y="165285"/>
                  </a:moveTo>
                  <a:lnTo>
                    <a:pt x="0" y="615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12480" y="390889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34569" y="0"/>
                  </a:moveTo>
                  <a:lnTo>
                    <a:pt x="0" y="69227"/>
                  </a:lnTo>
                  <a:lnTo>
                    <a:pt x="34569" y="51917"/>
                  </a:lnTo>
                  <a:lnTo>
                    <a:pt x="60504" y="51917"/>
                  </a:lnTo>
                  <a:lnTo>
                    <a:pt x="34569" y="0"/>
                  </a:lnTo>
                  <a:close/>
                </a:path>
                <a:path w="69215" h="69850">
                  <a:moveTo>
                    <a:pt x="60504" y="51917"/>
                  </a:moveTo>
                  <a:lnTo>
                    <a:pt x="34569" y="51917"/>
                  </a:lnTo>
                  <a:lnTo>
                    <a:pt x="69151" y="69227"/>
                  </a:lnTo>
                  <a:lnTo>
                    <a:pt x="60504" y="51917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8874480" y="3908894"/>
            <a:ext cx="69215" cy="209550"/>
            <a:chOff x="8874480" y="3908894"/>
            <a:chExt cx="69215" cy="209550"/>
          </a:xfrm>
        </p:grpSpPr>
        <p:sp>
          <p:nvSpPr>
            <p:cNvPr id="28" name="object 28"/>
            <p:cNvSpPr/>
            <p:nvPr/>
          </p:nvSpPr>
          <p:spPr>
            <a:xfrm>
              <a:off x="8909050" y="3952943"/>
              <a:ext cx="0" cy="165735"/>
            </a:xfrm>
            <a:custGeom>
              <a:avLst/>
              <a:gdLst/>
              <a:ahLst/>
              <a:cxnLst/>
              <a:rect l="l" t="t" r="r" b="b"/>
              <a:pathLst>
                <a:path h="165735">
                  <a:moveTo>
                    <a:pt x="0" y="165285"/>
                  </a:moveTo>
                  <a:lnTo>
                    <a:pt x="0" y="615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74480" y="390889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34569" y="0"/>
                  </a:moveTo>
                  <a:lnTo>
                    <a:pt x="0" y="69227"/>
                  </a:lnTo>
                  <a:lnTo>
                    <a:pt x="34569" y="51917"/>
                  </a:lnTo>
                  <a:lnTo>
                    <a:pt x="60504" y="51917"/>
                  </a:lnTo>
                  <a:lnTo>
                    <a:pt x="34569" y="0"/>
                  </a:lnTo>
                  <a:close/>
                </a:path>
                <a:path w="69215" h="69850">
                  <a:moveTo>
                    <a:pt x="60504" y="51917"/>
                  </a:moveTo>
                  <a:lnTo>
                    <a:pt x="34569" y="51917"/>
                  </a:lnTo>
                  <a:lnTo>
                    <a:pt x="69151" y="69227"/>
                  </a:lnTo>
                  <a:lnTo>
                    <a:pt x="60504" y="51917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414641" y="3677984"/>
            <a:ext cx="2012314" cy="6019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"1234"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spc="-20" dirty="0">
                <a:latin typeface="Lucida Console"/>
                <a:cs typeface="Lucida Console"/>
              </a:rPr>
              <a:t>"99"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Lucida Console"/>
              <a:cs typeface="Lucida Console"/>
            </a:endParaRPr>
          </a:p>
          <a:p>
            <a:pPr marL="460375">
              <a:lnSpc>
                <a:spcPct val="100000"/>
              </a:lnSpc>
              <a:spcBef>
                <a:spcPts val="5"/>
              </a:spcBef>
              <a:tabLst>
                <a:tab pos="1231265" algn="l"/>
              </a:tabLst>
            </a:pP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operator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	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operator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412177" y="4989132"/>
            <a:ext cx="2012314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"1234"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spc="-20" dirty="0">
                <a:latin typeface="Lucida Console"/>
                <a:cs typeface="Lucida Console"/>
              </a:rPr>
              <a:t>"99"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62600" y="4919230"/>
            <a:ext cx="1549400" cy="381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779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latin typeface="Lucida Sans Unicode"/>
                <a:cs typeface="Lucida Sans Unicode"/>
              </a:rPr>
              <a:t>Ex</a:t>
            </a:r>
            <a:r>
              <a:rPr sz="1200" spc="4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2:</a:t>
            </a:r>
            <a:r>
              <a:rPr sz="1200" spc="50" dirty="0">
                <a:latin typeface="Lucida Sans Unicode"/>
                <a:cs typeface="Lucida Sans Unicod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spaces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13990" y="4569991"/>
            <a:ext cx="373380" cy="2870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5080">
              <a:lnSpc>
                <a:spcPct val="72300"/>
              </a:lnSpc>
              <a:spcBef>
                <a:spcPts val="420"/>
              </a:spcBef>
            </a:pP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white </a:t>
            </a:r>
            <a:r>
              <a:rPr sz="10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space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9283" y="4850103"/>
            <a:ext cx="207098" cy="223699"/>
          </a:xfrm>
          <a:prstGeom prst="rect">
            <a:avLst/>
          </a:prstGeom>
        </p:spPr>
      </p:pic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82937" y="3272819"/>
            <a:ext cx="4831080" cy="2192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6400" indent="-39433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07034" algn="l"/>
              </a:tabLst>
            </a:pPr>
            <a:r>
              <a:rPr sz="2650" spc="-35" dirty="0">
                <a:solidFill>
                  <a:srgbClr val="A9A9A9"/>
                </a:solidFill>
                <a:latin typeface="Arial"/>
                <a:cs typeface="Arial"/>
              </a:rPr>
              <a:t>Basic</a:t>
            </a:r>
            <a:r>
              <a:rPr sz="2650" spc="-6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A9A9A9"/>
                </a:solidFill>
                <a:latin typeface="Arial"/>
                <a:cs typeface="Arial"/>
              </a:rPr>
              <a:t>Programming</a:t>
            </a:r>
            <a:r>
              <a:rPr sz="2650" spc="-55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2650" spc="-10" dirty="0">
                <a:solidFill>
                  <a:srgbClr val="A9A9A9"/>
                </a:solidFill>
                <a:latin typeface="Arial"/>
                <a:cs typeface="Arial"/>
              </a:rPr>
              <a:t>Concepts</a:t>
            </a:r>
            <a:endParaRPr sz="26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sz="1950" spc="105" dirty="0">
                <a:solidFill>
                  <a:srgbClr val="212121"/>
                </a:solidFill>
                <a:latin typeface="Arial"/>
                <a:cs typeface="Arial"/>
              </a:rPr>
              <a:t>Why</a:t>
            </a:r>
            <a:r>
              <a:rPr sz="1950" spc="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programming?</a:t>
            </a:r>
            <a:endParaRPr sz="19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sz="1950" dirty="0">
                <a:solidFill>
                  <a:srgbClr val="A9A9A9"/>
                </a:solidFill>
                <a:latin typeface="Arial"/>
                <a:cs typeface="Arial"/>
              </a:rPr>
              <a:t>Program</a:t>
            </a:r>
            <a:r>
              <a:rPr sz="1950" spc="18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A9A9A9"/>
                </a:solidFill>
                <a:latin typeface="Arial"/>
                <a:cs typeface="Arial"/>
              </a:rPr>
              <a:t>development</a:t>
            </a:r>
            <a:endParaRPr sz="19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sz="1950" spc="-50" dirty="0">
                <a:solidFill>
                  <a:srgbClr val="A9A9A9"/>
                </a:solidFill>
                <a:latin typeface="Arial"/>
                <a:cs typeface="Arial"/>
              </a:rPr>
              <a:t>Built-</a:t>
            </a:r>
            <a:r>
              <a:rPr sz="1950" dirty="0">
                <a:solidFill>
                  <a:srgbClr val="A9A9A9"/>
                </a:solidFill>
                <a:latin typeface="Arial"/>
                <a:cs typeface="Arial"/>
              </a:rPr>
              <a:t>in</a:t>
            </a:r>
            <a:r>
              <a:rPr sz="1950" spc="12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75" dirty="0">
                <a:solidFill>
                  <a:srgbClr val="A9A9A9"/>
                </a:solidFill>
                <a:latin typeface="Arial"/>
                <a:cs typeface="Arial"/>
              </a:rPr>
              <a:t>data</a:t>
            </a:r>
            <a:r>
              <a:rPr sz="1950" spc="12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A9A9A9"/>
                </a:solidFill>
                <a:latin typeface="Arial"/>
                <a:cs typeface="Arial"/>
              </a:rPr>
              <a:t>types</a:t>
            </a:r>
            <a:endParaRPr sz="19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sz="1950" dirty="0">
                <a:solidFill>
                  <a:srgbClr val="A9A9A9"/>
                </a:solidFill>
                <a:latin typeface="Arial"/>
                <a:cs typeface="Arial"/>
              </a:rPr>
              <a:t>Type</a:t>
            </a:r>
            <a:r>
              <a:rPr sz="1950" spc="-6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A9A9A9"/>
                </a:solidFill>
                <a:latin typeface="Arial"/>
                <a:cs typeface="Arial"/>
              </a:rPr>
              <a:t>conversion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sz="1850" b="1" spc="150" dirty="0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sz="1850" b="1" dirty="0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sz="1850" b="1" spc="75" dirty="0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spc="-260" dirty="0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spc="-50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sz="1200" spc="-16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-170" dirty="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sz="1200" spc="-17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sz="1200" spc="80" dirty="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sz="1200" spc="-14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sz="1000" spc="75" dirty="0">
                <a:solidFill>
                  <a:srgbClr val="797979"/>
                </a:solidFill>
                <a:latin typeface="Lucida Console"/>
                <a:cs typeface="Lucida Console"/>
              </a:rPr>
              <a:t>CS.1.A.Basics.Why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120" dirty="0"/>
              <a:t> </a:t>
            </a:r>
            <a:r>
              <a:rPr spc="65" dirty="0"/>
              <a:t>of</a:t>
            </a:r>
            <a:r>
              <a:rPr spc="125" dirty="0"/>
              <a:t> </a:t>
            </a:r>
            <a:r>
              <a:rPr dirty="0"/>
              <a:t>computing</a:t>
            </a:r>
            <a:r>
              <a:rPr spc="125" dirty="0"/>
              <a:t> </a:t>
            </a:r>
            <a:r>
              <a:rPr dirty="0"/>
              <a:t>with</a:t>
            </a:r>
            <a:r>
              <a:rPr spc="125" dirty="0"/>
              <a:t> </a:t>
            </a:r>
            <a:r>
              <a:rPr dirty="0"/>
              <a:t>strings:</a:t>
            </a:r>
            <a:r>
              <a:rPr spc="125" dirty="0"/>
              <a:t> </a:t>
            </a:r>
            <a:r>
              <a:rPr dirty="0"/>
              <a:t>subdivisions</a:t>
            </a:r>
            <a:r>
              <a:rPr spc="120" dirty="0"/>
              <a:t> </a:t>
            </a:r>
            <a:r>
              <a:rPr spc="65" dirty="0"/>
              <a:t>of</a:t>
            </a:r>
            <a:r>
              <a:rPr spc="125" dirty="0"/>
              <a:t> </a:t>
            </a:r>
            <a:r>
              <a:rPr spc="85" dirty="0"/>
              <a:t>a</a:t>
            </a:r>
            <a:r>
              <a:rPr spc="125" dirty="0"/>
              <a:t> </a:t>
            </a:r>
            <a:r>
              <a:rPr spc="-10" dirty="0"/>
              <a:t>ruler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87547" y="1800110"/>
            <a:ext cx="4909185" cy="2733040"/>
            <a:chOff x="687547" y="1800110"/>
            <a:chExt cx="4909185" cy="27330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7547" y="1800110"/>
              <a:ext cx="4908715" cy="27324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3900" y="1829663"/>
              <a:ext cx="4800600" cy="2632075"/>
            </a:xfrm>
            <a:custGeom>
              <a:avLst/>
              <a:gdLst/>
              <a:ahLst/>
              <a:cxnLst/>
              <a:rect l="l" t="t" r="r" b="b"/>
              <a:pathLst>
                <a:path w="4800600" h="2632075">
                  <a:moveTo>
                    <a:pt x="0" y="0"/>
                  </a:moveTo>
                  <a:lnTo>
                    <a:pt x="4800600" y="0"/>
                  </a:lnTo>
                  <a:lnTo>
                    <a:pt x="4800600" y="2631859"/>
                  </a:lnTo>
                  <a:lnTo>
                    <a:pt x="0" y="2631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4523" y="1954845"/>
            <a:ext cx="3891915" cy="6483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Lucida Console"/>
                <a:cs typeface="Lucida Console"/>
              </a:rPr>
              <a:t>public</a:t>
            </a:r>
            <a:r>
              <a:rPr sz="1200" spc="13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class</a:t>
            </a:r>
            <a:r>
              <a:rPr sz="1200" spc="140" dirty="0">
                <a:latin typeface="Lucida Console"/>
                <a:cs typeface="Lucida Console"/>
              </a:rPr>
              <a:t> </a:t>
            </a:r>
            <a:r>
              <a:rPr sz="1200" spc="-20" dirty="0">
                <a:latin typeface="Lucida Console"/>
                <a:cs typeface="Lucida Console"/>
              </a:rPr>
              <a:t>Ruler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1200" spc="20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83210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latin typeface="Lucida Console"/>
                <a:cs typeface="Lucida Console"/>
              </a:rPr>
              <a:t>public</a:t>
            </a:r>
            <a:r>
              <a:rPr sz="1200" spc="1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static</a:t>
            </a:r>
            <a:r>
              <a:rPr sz="1200" spc="1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void</a:t>
            </a:r>
            <a:r>
              <a:rPr sz="1200" spc="1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main(String[]</a:t>
            </a:r>
            <a:r>
              <a:rPr sz="1200" spc="17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8358" y="2595792"/>
            <a:ext cx="107314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spc="20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194" y="2784599"/>
            <a:ext cx="3797300" cy="10629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Lucida Console"/>
                <a:cs typeface="Lucida Console"/>
              </a:rPr>
              <a:t>String</a:t>
            </a:r>
            <a:r>
              <a:rPr sz="1200" spc="11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ruler1</a:t>
            </a:r>
            <a:r>
              <a:rPr sz="1200" spc="114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114" dirty="0">
                <a:latin typeface="Lucida Console"/>
                <a:cs typeface="Lucida Console"/>
              </a:rPr>
              <a:t> </a:t>
            </a:r>
            <a:r>
              <a:rPr sz="1200" spc="-20" dirty="0">
                <a:latin typeface="Lucida Console"/>
                <a:cs typeface="Lucida Console"/>
              </a:rPr>
              <a:t>"1";</a:t>
            </a:r>
            <a:endParaRPr sz="1200">
              <a:latin typeface="Lucida Console"/>
              <a:cs typeface="Lucida Console"/>
            </a:endParaRPr>
          </a:p>
          <a:p>
            <a:pPr marR="5080" algn="just">
              <a:lnSpc>
                <a:spcPct val="113399"/>
              </a:lnSpc>
            </a:pPr>
            <a:r>
              <a:rPr sz="1200" dirty="0">
                <a:latin typeface="Lucida Console"/>
                <a:cs typeface="Lucida Console"/>
              </a:rPr>
              <a:t>String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ruler2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ruler1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2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ruler1; </a:t>
            </a:r>
            <a:r>
              <a:rPr sz="1200" dirty="0">
                <a:latin typeface="Lucida Console"/>
                <a:cs typeface="Lucida Console"/>
              </a:rPr>
              <a:t>String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ruler3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ruler2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3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ruler2; </a:t>
            </a:r>
            <a:r>
              <a:rPr sz="1200" dirty="0">
                <a:latin typeface="Lucida Console"/>
                <a:cs typeface="Lucida Console"/>
              </a:rPr>
              <a:t>String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ruler4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ruler3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4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ruler3; System.out.println(ruler4);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8358" y="3840443"/>
            <a:ext cx="107314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spc="20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523" y="4047885"/>
            <a:ext cx="107314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spc="20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924099" y="4823675"/>
          <a:ext cx="8481684" cy="1445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1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70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701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7081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081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09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1981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ruler1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92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ruler2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40513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ruler3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ruler4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571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55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-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ruler1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EBEBEB"/>
                      </a:solidFill>
                      <a:prstDash val="solid"/>
                    </a:lnL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-2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"1";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-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ruler2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EBEBEB"/>
                      </a:solidFill>
                      <a:prstDash val="solid"/>
                    </a:lnL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ruler1</a:t>
                      </a:r>
                      <a:r>
                        <a:rPr sz="1000" spc="-3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000" spc="-3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000" spc="-3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r>
                        <a:rPr sz="1000" spc="-3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000" spc="-3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000" spc="-3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ruler1;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solidFill>
                            <a:srgbClr val="A9A9A9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EBEBEB"/>
                      </a:solidFill>
                      <a:prstDash val="solid"/>
                    </a:lnL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1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-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ruler3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EBEBEB"/>
                      </a:solidFill>
                      <a:prstDash val="solid"/>
                    </a:lnL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ruler2</a:t>
                      </a:r>
                      <a:r>
                        <a:rPr sz="1000" spc="-3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000" spc="-3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000" spc="-3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3</a:t>
                      </a:r>
                      <a:r>
                        <a:rPr sz="1000" spc="-3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000" spc="-3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000" spc="-3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ruler2;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solidFill>
                            <a:srgbClr val="A9A9A9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3492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solidFill>
                            <a:srgbClr val="A9A9A9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EBEBEB"/>
                      </a:solidFill>
                      <a:prstDash val="solid"/>
                    </a:lnL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solidFill>
                            <a:srgbClr val="A9A9A9"/>
                          </a:solidFill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solidFill>
                            <a:srgbClr val="A9A9A9"/>
                          </a:solidFill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EBEBEB"/>
                      </a:solidFill>
                      <a:prstDash val="solid"/>
                    </a:lnL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3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1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850" i="1" spc="-10" dirty="0">
                          <a:solidFill>
                            <a:srgbClr val="CBCBCB"/>
                          </a:solidFill>
                          <a:latin typeface="Courier New"/>
                          <a:cs typeface="Courier New"/>
                        </a:rPr>
                        <a:t>undeclared</a:t>
                      </a:r>
                      <a:endParaRPr sz="850">
                        <a:latin typeface="Courier New"/>
                        <a:cs typeface="Courier New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R="298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spc="-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ruler4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EBEBEB"/>
                      </a:solidFill>
                      <a:prstDash val="solid"/>
                    </a:lnL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ruler3</a:t>
                      </a:r>
                      <a:r>
                        <a:rPr sz="1000" spc="-3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000" spc="-3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000" spc="-3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4</a:t>
                      </a:r>
                      <a:r>
                        <a:rPr sz="1000" spc="-3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000" spc="-3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000" spc="-3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1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ruler3;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EBEBEB"/>
                      </a:solidFill>
                      <a:prstDash val="solid"/>
                    </a:lnL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3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3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633457" y="2679698"/>
            <a:ext cx="166243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all</a:t>
            </a:r>
            <a:r>
              <a:rPr sz="100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80" dirty="0">
                <a:solidFill>
                  <a:srgbClr val="005493"/>
                </a:solidFill>
                <a:latin typeface="Lucida Sans Unicode"/>
                <a:cs typeface="Lucida Sans Unicode"/>
              </a:rPr>
              <a:t>+</a:t>
            </a:r>
            <a:r>
              <a:rPr sz="10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ops</a:t>
            </a:r>
            <a:r>
              <a:rPr sz="10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are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concatenation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29480" y="2859523"/>
            <a:ext cx="69215" cy="171450"/>
            <a:chOff x="4429480" y="2859523"/>
            <a:chExt cx="69215" cy="171450"/>
          </a:xfrm>
        </p:grpSpPr>
        <p:sp>
          <p:nvSpPr>
            <p:cNvPr id="15" name="object 15"/>
            <p:cNvSpPr/>
            <p:nvPr/>
          </p:nvSpPr>
          <p:spPr>
            <a:xfrm>
              <a:off x="4464055" y="2859523"/>
              <a:ext cx="0" cy="127635"/>
            </a:xfrm>
            <a:custGeom>
              <a:avLst/>
              <a:gdLst/>
              <a:ahLst/>
              <a:cxnLst/>
              <a:rect l="l" t="t" r="r" b="b"/>
              <a:pathLst>
                <a:path h="127635">
                  <a:moveTo>
                    <a:pt x="0" y="127142"/>
                  </a:moveTo>
                  <a:lnTo>
                    <a:pt x="0" y="12435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9480" y="2961487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34569" y="69227"/>
                  </a:lnTo>
                  <a:lnTo>
                    <a:pt x="60504" y="17310"/>
                  </a:lnTo>
                  <a:lnTo>
                    <a:pt x="34569" y="17310"/>
                  </a:lnTo>
                  <a:lnTo>
                    <a:pt x="0" y="0"/>
                  </a:lnTo>
                  <a:close/>
                </a:path>
                <a:path w="69214" h="69850">
                  <a:moveTo>
                    <a:pt x="69151" y="0"/>
                  </a:moveTo>
                  <a:lnTo>
                    <a:pt x="34569" y="17310"/>
                  </a:lnTo>
                  <a:lnTo>
                    <a:pt x="60504" y="1731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4904" y="3693423"/>
            <a:ext cx="3022765" cy="81291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261100" y="3724097"/>
            <a:ext cx="2908300" cy="712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1100" dirty="0">
                <a:latin typeface="Lucida Console"/>
                <a:cs typeface="Lucida Console"/>
              </a:rPr>
              <a:t>%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java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Ruler</a:t>
            </a:r>
            <a:endParaRPr sz="1100">
              <a:latin typeface="Lucida Console"/>
              <a:cs typeface="Lucida Console"/>
            </a:endParaRPr>
          </a:p>
          <a:p>
            <a:pPr marL="190500"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2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3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2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4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2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3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2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spc="-50" dirty="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5700" y="2186944"/>
            <a:ext cx="2958312" cy="77096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470612" y="2969056"/>
            <a:ext cx="249491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2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3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2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4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2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3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2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spc="-50" dirty="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130" y="1250334"/>
            <a:ext cx="8482330" cy="652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latin typeface="Arial"/>
                <a:cs typeface="Arial"/>
              </a:rPr>
              <a:t>Input</a:t>
            </a:r>
            <a:r>
              <a:rPr sz="1700" spc="130" dirty="0">
                <a:latin typeface="Arial"/>
                <a:cs typeface="Arial"/>
              </a:rPr>
              <a:t> </a:t>
            </a:r>
            <a:r>
              <a:rPr sz="1700" spc="55" dirty="0">
                <a:latin typeface="Arial"/>
                <a:cs typeface="Arial"/>
              </a:rPr>
              <a:t>and</a:t>
            </a:r>
            <a:r>
              <a:rPr sz="1700" spc="1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output</a:t>
            </a:r>
            <a:endParaRPr sz="170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  <a:spcBef>
                <a:spcPts val="1110"/>
              </a:spcBef>
            </a:pP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necessary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us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provide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data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our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programs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learn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result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computations.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2160244"/>
            <a:ext cx="4699000" cy="7886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660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Humans</a:t>
            </a:r>
            <a:r>
              <a:rPr sz="1450" spc="1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prefer</a:t>
            </a:r>
            <a:r>
              <a:rPr sz="1450" spc="12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12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work</a:t>
            </a:r>
            <a:r>
              <a:rPr sz="1450" spc="12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with</a:t>
            </a:r>
            <a:r>
              <a:rPr sz="1450" spc="12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strings.</a:t>
            </a:r>
            <a:endParaRPr sz="1450">
              <a:latin typeface="Lucida Sans Unicode"/>
              <a:cs typeface="Lucida Sans Unicode"/>
            </a:endParaRPr>
          </a:p>
          <a:p>
            <a:pPr marL="128270">
              <a:lnSpc>
                <a:spcPct val="100000"/>
              </a:lnSpc>
              <a:spcBef>
                <a:spcPts val="57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Programs</a:t>
            </a:r>
            <a:r>
              <a:rPr sz="1450" spc="15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work</a:t>
            </a:r>
            <a:r>
              <a:rPr sz="1450" spc="15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more</a:t>
            </a:r>
            <a:r>
              <a:rPr sz="1450" spc="1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efficiently</a:t>
            </a:r>
            <a:r>
              <a:rPr sz="1450" spc="15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with</a:t>
            </a:r>
            <a:r>
              <a:rPr sz="1450" spc="15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numbers.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4512373"/>
            <a:ext cx="8953500" cy="13735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207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25"/>
              </a:spcBef>
            </a:pPr>
            <a:r>
              <a:rPr sz="145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Command-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line</a:t>
            </a:r>
            <a:r>
              <a:rPr sz="145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input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0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sz="1450" dirty="0">
                <a:latin typeface="Lucida Sans Unicode"/>
                <a:cs typeface="Lucida Sans Unicode"/>
              </a:rPr>
              <a:t>Strings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you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type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after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program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name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are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available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as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350" dirty="0">
                <a:latin typeface="Lucida Console"/>
                <a:cs typeface="Lucida Console"/>
              </a:rPr>
              <a:t>args[0],</a:t>
            </a:r>
            <a:r>
              <a:rPr sz="1350" spc="120" dirty="0">
                <a:latin typeface="Lucida Console"/>
                <a:cs typeface="Lucida Console"/>
              </a:rPr>
              <a:t> </a:t>
            </a:r>
            <a:r>
              <a:rPr sz="1350" dirty="0">
                <a:latin typeface="Lucida Console"/>
                <a:cs typeface="Lucida Console"/>
              </a:rPr>
              <a:t>args[1]</a:t>
            </a:r>
            <a:r>
              <a:rPr sz="1450" dirty="0">
                <a:latin typeface="Lucida Sans Unicode"/>
                <a:cs typeface="Lucida Sans Unicode"/>
              </a:rPr>
              <a:t>,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...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at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run</a:t>
            </a:r>
            <a:r>
              <a:rPr sz="1450" i="1" spc="75" dirty="0">
                <a:latin typeface="Lucida Sans Italic"/>
                <a:cs typeface="Lucida Sans Italic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time.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5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sz="1450" dirty="0">
                <a:latin typeface="Lucida Sans Unicode"/>
                <a:cs typeface="Lucida Sans Unicode"/>
              </a:rPr>
              <a:t>Q.</a:t>
            </a:r>
            <a:r>
              <a:rPr sz="1450" spc="50" dirty="0">
                <a:latin typeface="Lucida Sans Unicode"/>
                <a:cs typeface="Lucida Sans Unicode"/>
              </a:rPr>
              <a:t> How </a:t>
            </a:r>
            <a:r>
              <a:rPr sz="1450" dirty="0">
                <a:latin typeface="Lucida Sans Unicode"/>
                <a:cs typeface="Lucida Sans Unicode"/>
              </a:rPr>
              <a:t>do</a:t>
            </a:r>
            <a:r>
              <a:rPr sz="1450" spc="55" dirty="0">
                <a:latin typeface="Lucida Sans Unicode"/>
                <a:cs typeface="Lucida Sans Unicode"/>
              </a:rPr>
              <a:t> </a:t>
            </a:r>
            <a:r>
              <a:rPr sz="1450" spc="65" dirty="0">
                <a:latin typeface="Lucida Sans Unicode"/>
                <a:cs typeface="Lucida Sans Unicode"/>
              </a:rPr>
              <a:t>we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give</a:t>
            </a:r>
            <a:r>
              <a:rPr sz="1450" spc="5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integer</a:t>
            </a:r>
            <a:r>
              <a:rPr sz="1450" i="1" spc="50" dirty="0">
                <a:latin typeface="Lucida Sans Italic"/>
                <a:cs typeface="Lucida Sans Italic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as</a:t>
            </a:r>
            <a:r>
              <a:rPr sz="1450" spc="55" dirty="0">
                <a:latin typeface="Lucida Sans Unicode"/>
                <a:cs typeface="Lucida Sans Unicode"/>
              </a:rPr>
              <a:t> </a:t>
            </a:r>
            <a:r>
              <a:rPr sz="1450" spc="-25" dirty="0">
                <a:latin typeface="Lucida Sans Unicode"/>
                <a:cs typeface="Lucida Sans Unicode"/>
              </a:rPr>
              <a:t>command-</a:t>
            </a:r>
            <a:r>
              <a:rPr sz="1450" dirty="0">
                <a:latin typeface="Lucida Sans Unicode"/>
                <a:cs typeface="Lucida Sans Unicode"/>
              </a:rPr>
              <a:t>line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input?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0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sz="1450" dirty="0">
                <a:latin typeface="Lucida Sans Unicode"/>
                <a:cs typeface="Lucida Sans Unicode"/>
              </a:rPr>
              <a:t>A.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Need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call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system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method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005493"/>
                </a:solidFill>
                <a:latin typeface="Lucida Console"/>
                <a:cs typeface="Lucida Console"/>
              </a:rPr>
              <a:t>Integer.parseInt()</a:t>
            </a:r>
            <a:r>
              <a:rPr sz="1300" spc="-23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convert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strings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integers.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6063513"/>
            <a:ext cx="90297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255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50"/>
              </a:spcBef>
            </a:pPr>
            <a:r>
              <a:rPr sz="1450" dirty="0">
                <a:latin typeface="Lucida Sans Unicode"/>
                <a:cs typeface="Lucida Sans Unicode"/>
              </a:rPr>
              <a:t>Stay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tuned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many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more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options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input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output,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more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details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on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type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conversion.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13128" y="2367978"/>
            <a:ext cx="367665" cy="214629"/>
            <a:chOff x="7813128" y="2367978"/>
            <a:chExt cx="367665" cy="214629"/>
          </a:xfrm>
        </p:grpSpPr>
        <p:sp>
          <p:nvSpPr>
            <p:cNvPr id="8" name="object 8"/>
            <p:cNvSpPr/>
            <p:nvPr/>
          </p:nvSpPr>
          <p:spPr>
            <a:xfrm>
              <a:off x="7861306" y="2380996"/>
              <a:ext cx="306070" cy="173990"/>
            </a:xfrm>
            <a:custGeom>
              <a:avLst/>
              <a:gdLst/>
              <a:ahLst/>
              <a:cxnLst/>
              <a:rect l="l" t="t" r="r" b="b"/>
              <a:pathLst>
                <a:path w="306070" h="173989">
                  <a:moveTo>
                    <a:pt x="305910" y="0"/>
                  </a:moveTo>
                  <a:lnTo>
                    <a:pt x="6949" y="173390"/>
                  </a:lnTo>
                  <a:lnTo>
                    <a:pt x="0" y="173390"/>
                  </a:lnTo>
                </a:path>
              </a:pathLst>
            </a:custGeom>
            <a:ln w="25421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13128" y="2499982"/>
              <a:ext cx="98425" cy="82550"/>
            </a:xfrm>
            <a:custGeom>
              <a:avLst/>
              <a:gdLst/>
              <a:ahLst/>
              <a:cxnLst/>
              <a:rect l="l" t="t" r="r" b="b"/>
              <a:pathLst>
                <a:path w="98425" h="82550">
                  <a:moveTo>
                    <a:pt x="54457" y="0"/>
                  </a:moveTo>
                  <a:lnTo>
                    <a:pt x="0" y="82054"/>
                  </a:lnTo>
                  <a:lnTo>
                    <a:pt x="98234" y="76441"/>
                  </a:lnTo>
                  <a:lnTo>
                    <a:pt x="57264" y="49174"/>
                  </a:lnTo>
                  <a:lnTo>
                    <a:pt x="54457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136546" y="2178315"/>
            <a:ext cx="890905" cy="32004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8110" marR="5080" indent="-106045">
              <a:lnSpc>
                <a:spcPts val="1130"/>
              </a:lnSpc>
              <a:spcBef>
                <a:spcPts val="185"/>
              </a:spcBef>
            </a:pPr>
            <a:r>
              <a:rPr sz="100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command-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line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arguments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400" y="3151949"/>
            <a:ext cx="5892800" cy="11703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00"/>
              </a:spcBef>
            </a:pP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Output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SzPct val="103846"/>
              <a:buFont typeface="Calibri"/>
              <a:buChar char="•"/>
              <a:tabLst>
                <a:tab pos="288925" algn="l"/>
              </a:tabLst>
            </a:pPr>
            <a:r>
              <a:rPr sz="1300" dirty="0">
                <a:solidFill>
                  <a:srgbClr val="005493"/>
                </a:solidFill>
                <a:latin typeface="Lucida Console"/>
                <a:cs typeface="Lucida Console"/>
              </a:rPr>
              <a:t>System.out.println()</a:t>
            </a:r>
            <a:r>
              <a:rPr sz="1300" spc="-21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method</a:t>
            </a:r>
            <a:r>
              <a:rPr sz="1450" spc="12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prints</a:t>
            </a:r>
            <a:r>
              <a:rPr sz="1450" spc="12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given</a:t>
            </a:r>
            <a:r>
              <a:rPr sz="1450" spc="12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string.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5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sz="1450" dirty="0">
                <a:latin typeface="Lucida Sans Unicode"/>
                <a:cs typeface="Lucida Sans Unicode"/>
              </a:rPr>
              <a:t>Java</a:t>
            </a:r>
            <a:r>
              <a:rPr sz="1450" spc="13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automatically</a:t>
            </a:r>
            <a:r>
              <a:rPr sz="1450" spc="13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converts</a:t>
            </a:r>
            <a:r>
              <a:rPr sz="1450" spc="14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numbers</a:t>
            </a:r>
            <a:r>
              <a:rPr sz="1450" spc="13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14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strings</a:t>
            </a:r>
            <a:r>
              <a:rPr sz="1450" spc="13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14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output.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9401" y="3494708"/>
            <a:ext cx="142240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standard</a:t>
            </a:r>
            <a:r>
              <a:rPr sz="1000" spc="-5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output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28146" y="2584854"/>
            <a:ext cx="2300605" cy="1114425"/>
            <a:chOff x="7028146" y="2584854"/>
            <a:chExt cx="2300605" cy="1114425"/>
          </a:xfrm>
        </p:grpSpPr>
        <p:sp>
          <p:nvSpPr>
            <p:cNvPr id="14" name="object 14"/>
            <p:cNvSpPr/>
            <p:nvPr/>
          </p:nvSpPr>
          <p:spPr>
            <a:xfrm>
              <a:off x="7893044" y="3476167"/>
              <a:ext cx="1428750" cy="216535"/>
            </a:xfrm>
            <a:custGeom>
              <a:avLst/>
              <a:gdLst/>
              <a:ahLst/>
              <a:cxnLst/>
              <a:rect l="l" t="t" r="r" b="b"/>
              <a:pathLst>
                <a:path w="1428750" h="216535">
                  <a:moveTo>
                    <a:pt x="1428752" y="0"/>
                  </a:moveTo>
                  <a:lnTo>
                    <a:pt x="0" y="0"/>
                  </a:lnTo>
                  <a:lnTo>
                    <a:pt x="0" y="216142"/>
                  </a:lnTo>
                  <a:lnTo>
                    <a:pt x="1422402" y="216142"/>
                  </a:lnTo>
                </a:path>
              </a:pathLst>
            </a:custGeom>
            <a:ln w="127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0006" y="3355379"/>
              <a:ext cx="203200" cy="229235"/>
            </a:xfrm>
            <a:custGeom>
              <a:avLst/>
              <a:gdLst/>
              <a:ahLst/>
              <a:cxnLst/>
              <a:rect l="l" t="t" r="r" b="b"/>
              <a:pathLst>
                <a:path w="203200" h="229235">
                  <a:moveTo>
                    <a:pt x="0" y="0"/>
                  </a:moveTo>
                  <a:lnTo>
                    <a:pt x="0" y="228856"/>
                  </a:lnTo>
                  <a:lnTo>
                    <a:pt x="195738" y="228856"/>
                  </a:lnTo>
                  <a:lnTo>
                    <a:pt x="203199" y="228856"/>
                  </a:lnTo>
                </a:path>
              </a:pathLst>
            </a:custGeom>
            <a:ln w="2541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90726" y="3540175"/>
              <a:ext cx="88265" cy="88265"/>
            </a:xfrm>
            <a:custGeom>
              <a:avLst/>
              <a:gdLst/>
              <a:ahLst/>
              <a:cxnLst/>
              <a:rect l="l" t="t" r="r" b="b"/>
              <a:pathLst>
                <a:path w="88265" h="88264">
                  <a:moveTo>
                    <a:pt x="0" y="0"/>
                  </a:moveTo>
                  <a:lnTo>
                    <a:pt x="21996" y="44056"/>
                  </a:lnTo>
                  <a:lnTo>
                    <a:pt x="0" y="88112"/>
                  </a:lnTo>
                  <a:lnTo>
                    <a:pt x="88011" y="440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29450" y="2586164"/>
              <a:ext cx="762000" cy="775970"/>
            </a:xfrm>
            <a:custGeom>
              <a:avLst/>
              <a:gdLst/>
              <a:ahLst/>
              <a:cxnLst/>
              <a:rect l="l" t="t" r="r" b="b"/>
              <a:pathLst>
                <a:path w="762000" h="775970">
                  <a:moveTo>
                    <a:pt x="0" y="0"/>
                  </a:moveTo>
                  <a:lnTo>
                    <a:pt x="762000" y="0"/>
                  </a:lnTo>
                  <a:lnTo>
                    <a:pt x="762000" y="775576"/>
                  </a:lnTo>
                  <a:lnTo>
                    <a:pt x="0" y="775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29456" y="2586164"/>
              <a:ext cx="762000" cy="775970"/>
            </a:xfrm>
            <a:custGeom>
              <a:avLst/>
              <a:gdLst/>
              <a:ahLst/>
              <a:cxnLst/>
              <a:rect l="l" t="t" r="r" b="b"/>
              <a:pathLst>
                <a:path w="762000" h="775970">
                  <a:moveTo>
                    <a:pt x="0" y="0"/>
                  </a:moveTo>
                  <a:lnTo>
                    <a:pt x="762001" y="0"/>
                  </a:lnTo>
                  <a:lnTo>
                    <a:pt x="762001" y="775569"/>
                  </a:lnTo>
                  <a:lnTo>
                    <a:pt x="0" y="77556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74128" y="3828274"/>
            <a:ext cx="205867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latin typeface="Lucida Sans Unicode"/>
                <a:cs typeface="Lucida Sans Unicode"/>
              </a:rPr>
              <a:t>Bird's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eye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view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of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a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Java</a:t>
            </a:r>
            <a:r>
              <a:rPr sz="1000" spc="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program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Input</a:t>
            </a:r>
            <a:r>
              <a:rPr spc="165" dirty="0"/>
              <a:t> </a:t>
            </a:r>
            <a:r>
              <a:rPr spc="55" dirty="0"/>
              <a:t>and</a:t>
            </a:r>
            <a:r>
              <a:rPr spc="165" dirty="0"/>
              <a:t> </a:t>
            </a:r>
            <a:r>
              <a:rPr dirty="0"/>
              <a:t>output</a:t>
            </a:r>
            <a:r>
              <a:rPr spc="165" dirty="0"/>
              <a:t> </a:t>
            </a:r>
            <a:r>
              <a:rPr spc="50" dirty="0"/>
              <a:t>warmup:</a:t>
            </a:r>
            <a:r>
              <a:rPr spc="170" dirty="0"/>
              <a:t> </a:t>
            </a:r>
            <a:r>
              <a:rPr dirty="0"/>
              <a:t>exchange</a:t>
            </a:r>
            <a:r>
              <a:rPr spc="165" dirty="0"/>
              <a:t> </a:t>
            </a:r>
            <a:r>
              <a:rPr spc="-10" dirty="0"/>
              <a:t>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49485" y="1905000"/>
            <a:ext cx="4500245" cy="3173095"/>
            <a:chOff x="949485" y="1905000"/>
            <a:chExt cx="4500245" cy="31730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485" y="1905000"/>
              <a:ext cx="4500092" cy="31730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7900" y="1931377"/>
              <a:ext cx="4394200" cy="3077210"/>
            </a:xfrm>
            <a:custGeom>
              <a:avLst/>
              <a:gdLst/>
              <a:ahLst/>
              <a:cxnLst/>
              <a:rect l="l" t="t" r="r" b="b"/>
              <a:pathLst>
                <a:path w="4394200" h="3077210">
                  <a:moveTo>
                    <a:pt x="0" y="0"/>
                  </a:moveTo>
                  <a:lnTo>
                    <a:pt x="4394200" y="0"/>
                  </a:lnTo>
                  <a:lnTo>
                    <a:pt x="4394200" y="3076854"/>
                  </a:lnTo>
                  <a:lnTo>
                    <a:pt x="0" y="30768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76460" y="2059734"/>
            <a:ext cx="3986529" cy="25152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Lucida Console"/>
                <a:cs typeface="Lucida Console"/>
              </a:rPr>
              <a:t>public</a:t>
            </a:r>
            <a:r>
              <a:rPr sz="1200" spc="13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class</a:t>
            </a:r>
            <a:r>
              <a:rPr sz="1200" spc="140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Exchange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1200" spc="20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377825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latin typeface="Lucida Console"/>
                <a:cs typeface="Lucida Console"/>
              </a:rPr>
              <a:t>public</a:t>
            </a:r>
            <a:r>
              <a:rPr sz="1200" spc="1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static</a:t>
            </a:r>
            <a:r>
              <a:rPr sz="1200" spc="1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void</a:t>
            </a:r>
            <a:r>
              <a:rPr sz="1200" spc="1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main(String[]</a:t>
            </a:r>
            <a:r>
              <a:rPr sz="1200" spc="17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377825">
              <a:lnSpc>
                <a:spcPct val="100000"/>
              </a:lnSpc>
              <a:spcBef>
                <a:spcPts val="195"/>
              </a:spcBef>
            </a:pPr>
            <a:r>
              <a:rPr sz="1200" spc="20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756285" marR="5080" algn="just">
              <a:lnSpc>
                <a:spcPct val="113399"/>
              </a:lnSpc>
            </a:pPr>
            <a:r>
              <a:rPr sz="1200" dirty="0">
                <a:latin typeface="Lucida Console"/>
                <a:cs typeface="Lucida Console"/>
              </a:rPr>
              <a:t>int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a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Integer.parseInt(args[0]); </a:t>
            </a:r>
            <a:r>
              <a:rPr sz="1200" dirty="0">
                <a:latin typeface="Lucida Console"/>
                <a:cs typeface="Lucida Console"/>
              </a:rPr>
              <a:t>int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b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Integer.parseInt(args[1]); </a:t>
            </a:r>
            <a:r>
              <a:rPr sz="1200" dirty="0">
                <a:latin typeface="Lucida Console"/>
                <a:cs typeface="Lucida Console"/>
              </a:rPr>
              <a:t>int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t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a;</a:t>
            </a:r>
            <a:endParaRPr sz="1200">
              <a:latin typeface="Lucida Console"/>
              <a:cs typeface="Lucida Console"/>
            </a:endParaRPr>
          </a:p>
          <a:p>
            <a:pPr marL="756285" algn="just">
              <a:lnSpc>
                <a:spcPct val="100000"/>
              </a:lnSpc>
              <a:spcBef>
                <a:spcPts val="195"/>
              </a:spcBef>
            </a:pPr>
            <a:r>
              <a:rPr sz="1200" dirty="0">
                <a:latin typeface="Lucida Console"/>
                <a:cs typeface="Lucida Console"/>
              </a:rPr>
              <a:t>a</a:t>
            </a:r>
            <a:r>
              <a:rPr sz="1200" spc="4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40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b;</a:t>
            </a:r>
            <a:endParaRPr sz="1200">
              <a:latin typeface="Lucida Console"/>
              <a:cs typeface="Lucida Console"/>
            </a:endParaRPr>
          </a:p>
          <a:p>
            <a:pPr marL="756285" marR="1139825">
              <a:lnSpc>
                <a:spcPct val="113399"/>
              </a:lnSpc>
            </a:pPr>
            <a:r>
              <a:rPr sz="1200" dirty="0">
                <a:latin typeface="Lucida Console"/>
                <a:cs typeface="Lucida Console"/>
              </a:rPr>
              <a:t>b</a:t>
            </a:r>
            <a:r>
              <a:rPr sz="1200" spc="4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40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t; </a:t>
            </a:r>
            <a:r>
              <a:rPr sz="1200" spc="-10" dirty="0">
                <a:latin typeface="Lucida Console"/>
                <a:cs typeface="Lucida Console"/>
              </a:rPr>
              <a:t>System.out.println(a); System.out.println(b);</a:t>
            </a:r>
            <a:endParaRPr sz="1200">
              <a:latin typeface="Lucida Console"/>
              <a:cs typeface="Lucida Console"/>
            </a:endParaRPr>
          </a:p>
          <a:p>
            <a:pPr marL="377825">
              <a:lnSpc>
                <a:spcPct val="100000"/>
              </a:lnSpc>
              <a:spcBef>
                <a:spcPts val="190"/>
              </a:spcBef>
            </a:pPr>
            <a:r>
              <a:rPr sz="1200" spc="20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6460" y="4567658"/>
            <a:ext cx="107314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spc="20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00" y="5402376"/>
            <a:ext cx="3213100" cy="4451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33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73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sz="1450" spc="7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What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does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this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program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spc="-25" dirty="0">
                <a:latin typeface="Lucida Sans Unicode"/>
                <a:cs typeface="Lucida Sans Unicode"/>
              </a:rPr>
              <a:t>do?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700" y="5987224"/>
            <a:ext cx="86233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72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sz="1450" spc="7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Reads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spc="50" dirty="0">
                <a:latin typeface="Lucida Sans Unicode"/>
                <a:cs typeface="Lucida Sans Unicode"/>
              </a:rPr>
              <a:t>two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integers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from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command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line,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then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prints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them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out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in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opposite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order.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1555" y="2613025"/>
            <a:ext cx="2577465" cy="1762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070600" y="2643377"/>
            <a:ext cx="2476500" cy="16529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97485">
              <a:lnSpc>
                <a:spcPct val="100000"/>
              </a:lnSpc>
            </a:pPr>
            <a:r>
              <a:rPr sz="1100" dirty="0">
                <a:latin typeface="Lucida Console"/>
                <a:cs typeface="Lucida Console"/>
              </a:rPr>
              <a:t>%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java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Exchange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5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spc="-50" dirty="0">
                <a:latin typeface="Lucida Console"/>
                <a:cs typeface="Lucida Console"/>
              </a:rPr>
              <a:t>2</a:t>
            </a:r>
            <a:endParaRPr sz="1100">
              <a:latin typeface="Lucida Console"/>
              <a:cs typeface="Lucida Console"/>
            </a:endParaRPr>
          </a:p>
          <a:p>
            <a:pPr marL="197485">
              <a:lnSpc>
                <a:spcPct val="100000"/>
              </a:lnSpc>
              <a:spcBef>
                <a:spcPts val="155"/>
              </a:spcBef>
            </a:pPr>
            <a:r>
              <a:rPr sz="1100" spc="5" dirty="0">
                <a:latin typeface="Lucida Console"/>
                <a:cs typeface="Lucida Console"/>
              </a:rPr>
              <a:t>2</a:t>
            </a:r>
            <a:endParaRPr sz="1100">
              <a:latin typeface="Lucida Console"/>
              <a:cs typeface="Lucida Console"/>
            </a:endParaRPr>
          </a:p>
          <a:p>
            <a:pPr marL="197485">
              <a:lnSpc>
                <a:spcPct val="100000"/>
              </a:lnSpc>
              <a:spcBef>
                <a:spcPts val="155"/>
              </a:spcBef>
            </a:pPr>
            <a:r>
              <a:rPr sz="1100" spc="5" dirty="0">
                <a:latin typeface="Lucida Console"/>
                <a:cs typeface="Lucida Console"/>
              </a:rPr>
              <a:t>5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Lucida Console"/>
              <a:cs typeface="Lucida Console"/>
            </a:endParaRPr>
          </a:p>
          <a:p>
            <a:pPr marL="197485">
              <a:lnSpc>
                <a:spcPct val="100000"/>
              </a:lnSpc>
            </a:pPr>
            <a:r>
              <a:rPr sz="1100" dirty="0">
                <a:latin typeface="Lucida Console"/>
                <a:cs typeface="Lucida Console"/>
              </a:rPr>
              <a:t>%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java</a:t>
            </a:r>
            <a:r>
              <a:rPr sz="1100" spc="3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Exchange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1234</a:t>
            </a:r>
            <a:r>
              <a:rPr sz="1100" spc="35" dirty="0">
                <a:latin typeface="Lucida Console"/>
                <a:cs typeface="Lucida Console"/>
              </a:rPr>
              <a:t> </a:t>
            </a:r>
            <a:r>
              <a:rPr sz="1100" spc="-25" dirty="0">
                <a:latin typeface="Lucida Console"/>
                <a:cs typeface="Lucida Console"/>
              </a:rPr>
              <a:t>99</a:t>
            </a:r>
            <a:endParaRPr sz="1100">
              <a:latin typeface="Lucida Console"/>
              <a:cs typeface="Lucida Console"/>
            </a:endParaRPr>
          </a:p>
          <a:p>
            <a:pPr marL="197485">
              <a:lnSpc>
                <a:spcPct val="100000"/>
              </a:lnSpc>
              <a:spcBef>
                <a:spcPts val="155"/>
              </a:spcBef>
            </a:pPr>
            <a:r>
              <a:rPr sz="1100" spc="-25" dirty="0">
                <a:latin typeface="Lucida Console"/>
                <a:cs typeface="Lucida Console"/>
              </a:rPr>
              <a:t>99</a:t>
            </a:r>
            <a:endParaRPr sz="1100">
              <a:latin typeface="Lucida Console"/>
              <a:cs typeface="Lucida Console"/>
            </a:endParaRPr>
          </a:p>
          <a:p>
            <a:pPr marL="197485">
              <a:lnSpc>
                <a:spcPct val="100000"/>
              </a:lnSpc>
              <a:spcBef>
                <a:spcPts val="155"/>
              </a:spcBef>
            </a:pPr>
            <a:r>
              <a:rPr sz="1100" spc="-20" dirty="0">
                <a:latin typeface="Lucida Console"/>
                <a:cs typeface="Lucida Console"/>
              </a:rPr>
              <a:t>1234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2254" y="4635942"/>
            <a:ext cx="370205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Java</a:t>
            </a:r>
            <a:r>
              <a:rPr sz="10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automatically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converts</a:t>
            </a:r>
            <a:r>
              <a:rPr sz="10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005493"/>
                </a:solidFill>
                <a:latin typeface="Lucida Console"/>
                <a:cs typeface="Lucida Console"/>
              </a:rPr>
              <a:t>int</a:t>
            </a:r>
            <a:r>
              <a:rPr sz="1000" spc="-29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values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sz="10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005493"/>
                </a:solidFill>
                <a:latin typeface="Lucida Console"/>
                <a:cs typeface="Lucida Console"/>
              </a:rPr>
              <a:t>String</a:t>
            </a:r>
            <a:r>
              <a:rPr sz="1000" spc="-29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 output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62680" y="4392040"/>
            <a:ext cx="69215" cy="260350"/>
            <a:chOff x="3362680" y="4392040"/>
            <a:chExt cx="69215" cy="260350"/>
          </a:xfrm>
        </p:grpSpPr>
        <p:sp>
          <p:nvSpPr>
            <p:cNvPr id="15" name="object 15"/>
            <p:cNvSpPr/>
            <p:nvPr/>
          </p:nvSpPr>
          <p:spPr>
            <a:xfrm>
              <a:off x="3397255" y="4436088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1613"/>
                  </a:lnTo>
                  <a:lnTo>
                    <a:pt x="0" y="216142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62680" y="4392040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34569" y="0"/>
                  </a:moveTo>
                  <a:lnTo>
                    <a:pt x="0" y="69227"/>
                  </a:lnTo>
                  <a:lnTo>
                    <a:pt x="34569" y="51917"/>
                  </a:lnTo>
                  <a:lnTo>
                    <a:pt x="60504" y="51917"/>
                  </a:lnTo>
                  <a:lnTo>
                    <a:pt x="34569" y="0"/>
                  </a:lnTo>
                  <a:close/>
                </a:path>
                <a:path w="69214" h="69850">
                  <a:moveTo>
                    <a:pt x="60504" y="51917"/>
                  </a:moveTo>
                  <a:lnTo>
                    <a:pt x="34569" y="51917"/>
                  </a:lnTo>
                  <a:lnTo>
                    <a:pt x="69151" y="69227"/>
                  </a:lnTo>
                  <a:lnTo>
                    <a:pt x="60504" y="51917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781933" y="6455328"/>
            <a:ext cx="151130" cy="1701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25" dirty="0">
                <a:latin typeface="Calibri"/>
                <a:cs typeface="Calibri"/>
              </a:rPr>
              <a:t>38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Data</a:t>
            </a:r>
            <a:r>
              <a:rPr spc="190" dirty="0"/>
              <a:t> </a:t>
            </a:r>
            <a:r>
              <a:rPr dirty="0"/>
              <a:t>type</a:t>
            </a:r>
            <a:r>
              <a:rPr spc="190" dirty="0"/>
              <a:t> </a:t>
            </a:r>
            <a:r>
              <a:rPr spc="75" dirty="0"/>
              <a:t>for</a:t>
            </a:r>
            <a:r>
              <a:rPr spc="190" dirty="0"/>
              <a:t> </a:t>
            </a:r>
            <a:r>
              <a:rPr dirty="0"/>
              <a:t>computing</a:t>
            </a:r>
            <a:r>
              <a:rPr spc="190" dirty="0"/>
              <a:t> </a:t>
            </a:r>
            <a:r>
              <a:rPr dirty="0"/>
              <a:t>with</a:t>
            </a:r>
            <a:r>
              <a:rPr spc="190" dirty="0"/>
              <a:t> </a:t>
            </a:r>
            <a:r>
              <a:rPr dirty="0"/>
              <a:t>integers:</a:t>
            </a:r>
            <a:r>
              <a:rPr spc="190" dirty="0"/>
              <a:t> </a:t>
            </a:r>
            <a:r>
              <a:rPr sz="1600" spc="-25" dirty="0">
                <a:latin typeface="Lucida Console"/>
                <a:cs typeface="Lucida Console"/>
              </a:rPr>
              <a:t>int</a:t>
            </a:r>
            <a:endParaRPr sz="1600">
              <a:latin typeface="Lucida Console"/>
              <a:cs typeface="Lucida Consol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0806" y="2157205"/>
          <a:ext cx="5552440" cy="128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3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3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values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0741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integers</a:t>
                      </a:r>
                      <a:r>
                        <a:rPr sz="1200" spc="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between</a:t>
                      </a:r>
                      <a:r>
                        <a:rPr sz="1200" spc="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−2</a:t>
                      </a:r>
                      <a:r>
                        <a:rPr sz="1200" baseline="20833" dirty="0">
                          <a:latin typeface="Lucida Sans Unicode"/>
                          <a:cs typeface="Lucida Sans Unicode"/>
                        </a:rPr>
                        <a:t>31</a:t>
                      </a:r>
                      <a:r>
                        <a:rPr sz="1200" spc="300" baseline="20833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1200" spc="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spc="-20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200" spc="-30" baseline="20833" dirty="0">
                          <a:latin typeface="Lucida Sans Unicode"/>
                          <a:cs typeface="Lucida Sans Unicode"/>
                        </a:rPr>
                        <a:t>31</a:t>
                      </a:r>
                      <a:r>
                        <a:rPr sz="1200" spc="-20" dirty="0">
                          <a:latin typeface="Lucida Sans Unicode"/>
                          <a:cs typeface="Lucida Sans Unicode"/>
                        </a:rPr>
                        <a:t>−1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dirty="0">
                          <a:latin typeface="Lucida Sans Italic"/>
                          <a:cs typeface="Lucida Sans Italic"/>
                        </a:rPr>
                        <a:t>typical</a:t>
                      </a:r>
                      <a:r>
                        <a:rPr sz="1200" i="1" spc="170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200" i="1" spc="-65" dirty="0">
                          <a:latin typeface="Lucida Sans Italic"/>
                          <a:cs typeface="Lucida Sans Italic"/>
                        </a:rPr>
                        <a:t>literals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8763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20" dirty="0">
                          <a:latin typeface="Lucida Console"/>
                          <a:cs typeface="Lucida Console"/>
                        </a:rPr>
                        <a:t>1234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53340" marB="0"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472440" algn="l"/>
                        </a:tabLst>
                      </a:pPr>
                      <a:r>
                        <a:rPr sz="1200" spc="-25" dirty="0">
                          <a:latin typeface="Lucida Console"/>
                          <a:cs typeface="Lucida Console"/>
                        </a:rPr>
                        <a:t>99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0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53340" marB="0"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10" dirty="0">
                          <a:latin typeface="Lucida Console"/>
                          <a:cs typeface="Lucida Console"/>
                        </a:rPr>
                        <a:t>1000000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5334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operations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25" dirty="0">
                          <a:latin typeface="Lucida Sans Unicode"/>
                          <a:cs typeface="Lucida Sans Unicode"/>
                        </a:rPr>
                        <a:t>add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11760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subtract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multiply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962025" algn="l"/>
                        </a:tabLst>
                      </a:pP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divide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remainder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operator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+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879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−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545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*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53340" marB="0"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1371600" algn="l"/>
                        </a:tabLst>
                      </a:pPr>
                      <a:r>
                        <a:rPr sz="1200" spc="-50" dirty="0">
                          <a:latin typeface="Lucida Console"/>
                          <a:cs typeface="Lucida Console"/>
                        </a:rPr>
                        <a:t>/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%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53340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1200" y="1766100"/>
            <a:ext cx="1422400" cy="381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00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005493"/>
                </a:solidFill>
                <a:latin typeface="Lucida Console"/>
                <a:cs typeface="Lucida Console"/>
              </a:rPr>
              <a:t>int</a:t>
            </a:r>
            <a:r>
              <a:rPr sz="1200" spc="-26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data</a:t>
            </a:r>
            <a:r>
              <a:rPr sz="1200" spc="8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type</a:t>
            </a:r>
            <a:endParaRPr sz="1200">
              <a:latin typeface="Lucida Sans Unicode"/>
              <a:cs typeface="Lucida Sans Unicod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8186" y="4083570"/>
          <a:ext cx="3907154" cy="182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4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5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expression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value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comment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5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3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8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5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-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3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5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*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3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25" dirty="0">
                          <a:latin typeface="Lucida Console"/>
                          <a:cs typeface="Lucida Console"/>
                        </a:rPr>
                        <a:t>15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5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/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3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1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i="1" dirty="0">
                          <a:latin typeface="Lucida Sans Italic"/>
                          <a:cs typeface="Lucida Sans Italic"/>
                        </a:rPr>
                        <a:t>drop</a:t>
                      </a:r>
                      <a:r>
                        <a:rPr sz="1200" i="1" spc="155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200" i="1" dirty="0">
                          <a:latin typeface="Lucida Sans Italic"/>
                          <a:cs typeface="Lucida Sans Italic"/>
                        </a:rPr>
                        <a:t>fractional</a:t>
                      </a:r>
                      <a:r>
                        <a:rPr sz="1200" i="1" spc="160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200" i="1" spc="-100" dirty="0">
                          <a:latin typeface="Lucida Sans Italic"/>
                          <a:cs typeface="Lucida Sans Italic"/>
                        </a:rPr>
                        <a:t>part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5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3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remainder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4679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1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/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0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i="1" dirty="0">
                          <a:latin typeface="Lucida Sans Italic"/>
                          <a:cs typeface="Lucida Sans Italic"/>
                        </a:rPr>
                        <a:t>runtime</a:t>
                      </a:r>
                      <a:r>
                        <a:rPr sz="1200" i="1" spc="160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error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20700" y="6063513"/>
            <a:ext cx="65405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255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50"/>
              </a:spcBef>
            </a:pPr>
            <a:r>
              <a:rPr sz="1450" dirty="0">
                <a:latin typeface="Lucida Sans Unicode"/>
                <a:cs typeface="Lucida Sans Unicode"/>
              </a:rPr>
              <a:t>Typical</a:t>
            </a:r>
            <a:r>
              <a:rPr sz="1450" spc="14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usage:</a:t>
            </a:r>
            <a:r>
              <a:rPr sz="1450" spc="1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Math</a:t>
            </a:r>
            <a:r>
              <a:rPr sz="1450" spc="1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calculations;</a:t>
            </a:r>
            <a:r>
              <a:rPr sz="1450" spc="14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specifying</a:t>
            </a:r>
            <a:r>
              <a:rPr sz="1450" spc="1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programs</a:t>
            </a:r>
            <a:r>
              <a:rPr sz="1450" spc="1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(stay</a:t>
            </a:r>
            <a:r>
              <a:rPr sz="1450" spc="14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tuned).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600" y="3685946"/>
            <a:ext cx="2489200" cy="381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18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655"/>
              </a:spcBef>
            </a:pP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Examples</a:t>
            </a:r>
            <a:r>
              <a:rPr sz="1200" spc="9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200" spc="10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Console"/>
                <a:cs typeface="Lucida Console"/>
              </a:rPr>
              <a:t>int</a:t>
            </a:r>
            <a:r>
              <a:rPr sz="1200" spc="-24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operations</a:t>
            </a:r>
            <a:endParaRPr sz="1200">
              <a:latin typeface="Lucida Sans Unicode"/>
              <a:cs typeface="Lucida Sans Unicode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495448" y="4394923"/>
          <a:ext cx="3908422" cy="133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8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8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7970">
                <a:tc gridSpan="5"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expression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value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5518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comment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3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*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5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-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25" dirty="0">
                          <a:latin typeface="Lucida Console"/>
                          <a:cs typeface="Lucida Console"/>
                        </a:rPr>
                        <a:t>13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*</a:t>
                      </a:r>
                      <a:r>
                        <a:rPr sz="1200" spc="-29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i="1" dirty="0">
                          <a:latin typeface="Lucida Sans Italic"/>
                          <a:cs typeface="Lucida Sans Italic"/>
                        </a:rPr>
                        <a:t>has</a:t>
                      </a:r>
                      <a:r>
                        <a:rPr sz="1200" i="1" spc="60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200" i="1" spc="-30" dirty="0">
                          <a:latin typeface="Lucida Sans Italic"/>
                          <a:cs typeface="Lucida Sans Italic"/>
                        </a:rPr>
                        <a:t>precedence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3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+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5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/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5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/</a:t>
                      </a:r>
                      <a:r>
                        <a:rPr sz="1200" spc="-29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i="1" dirty="0">
                          <a:latin typeface="Lucida Sans Italic"/>
                          <a:cs typeface="Lucida Sans Italic"/>
                        </a:rPr>
                        <a:t>has</a:t>
                      </a:r>
                      <a:r>
                        <a:rPr sz="1200" i="1" spc="60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200" i="1" spc="-30" dirty="0">
                          <a:latin typeface="Lucida Sans Italic"/>
                          <a:cs typeface="Lucida Sans Italic"/>
                        </a:rPr>
                        <a:t>precedence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3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-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5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-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-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4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i="1" dirty="0">
                          <a:latin typeface="Lucida Sans Italic"/>
                          <a:cs typeface="Lucida Sans Italic"/>
                        </a:rPr>
                        <a:t>left</a:t>
                      </a:r>
                      <a:r>
                        <a:rPr sz="1200" i="1" spc="65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associative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3937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(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3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-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5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)</a:t>
                      </a:r>
                      <a:r>
                        <a:rPr sz="1200" spc="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-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2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Lucida Console"/>
                          <a:cs typeface="Lucida Console"/>
                        </a:rPr>
                        <a:t>-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4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i="1" dirty="0">
                          <a:latin typeface="Lucida Sans Italic"/>
                          <a:cs typeface="Lucida Sans Italic"/>
                        </a:rPr>
                        <a:t>better</a:t>
                      </a:r>
                      <a:r>
                        <a:rPr sz="1200" i="1" spc="125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style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487987" y="4118522"/>
            <a:ext cx="88646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Precedence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91300" y="2452662"/>
            <a:ext cx="2933700" cy="712470"/>
          </a:xfrm>
          <a:custGeom>
            <a:avLst/>
            <a:gdLst/>
            <a:ahLst/>
            <a:cxnLst/>
            <a:rect l="l" t="t" r="r" b="b"/>
            <a:pathLst>
              <a:path w="2933700" h="712469">
                <a:moveTo>
                  <a:pt x="0" y="0"/>
                </a:moveTo>
                <a:lnTo>
                  <a:pt x="2933700" y="0"/>
                </a:lnTo>
                <a:lnTo>
                  <a:pt x="2933700" y="712000"/>
                </a:lnTo>
                <a:lnTo>
                  <a:pt x="0" y="712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91300" y="2452662"/>
            <a:ext cx="2933700" cy="71247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740"/>
              </a:spcBef>
            </a:pP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Important</a:t>
            </a:r>
            <a:r>
              <a:rPr sz="1200" spc="18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note:</a:t>
            </a:r>
            <a:endParaRPr sz="1200">
              <a:latin typeface="Lucida Sans Unicode"/>
              <a:cs typeface="Lucida Sans Unicode"/>
            </a:endParaRPr>
          </a:p>
          <a:p>
            <a:pPr marL="475615">
              <a:lnSpc>
                <a:spcPct val="100000"/>
              </a:lnSpc>
              <a:spcBef>
                <a:spcPts val="585"/>
              </a:spcBef>
            </a:pPr>
            <a:r>
              <a:rPr sz="1200" dirty="0">
                <a:latin typeface="Lucida Sans Unicode"/>
                <a:cs typeface="Lucida Sans Unicode"/>
              </a:rPr>
              <a:t>Only</a:t>
            </a:r>
            <a:r>
              <a:rPr sz="1200" spc="110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2</a:t>
            </a:r>
            <a:r>
              <a:rPr sz="1200" baseline="20833" dirty="0">
                <a:latin typeface="Lucida Sans Unicode"/>
                <a:cs typeface="Lucida Sans Unicode"/>
              </a:rPr>
              <a:t>32</a:t>
            </a:r>
            <a:r>
              <a:rPr sz="1200" spc="337" baseline="20833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different</a:t>
            </a:r>
            <a:r>
              <a:rPr sz="1200" spc="114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Console"/>
                <a:cs typeface="Lucida Console"/>
              </a:rPr>
              <a:t>int</a:t>
            </a:r>
            <a:r>
              <a:rPr sz="1200" spc="-23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Sans Unicode"/>
                <a:cs typeface="Lucida Sans Unicode"/>
              </a:rPr>
              <a:t>values.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3577" y="3298557"/>
            <a:ext cx="187642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not</a:t>
            </a:r>
            <a:r>
              <a:rPr sz="10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solidFill>
                  <a:srgbClr val="005493"/>
                </a:solidFill>
                <a:latin typeface="Lucida Sans Italic"/>
                <a:cs typeface="Lucida Sans Italic"/>
              </a:rPr>
              <a:t>quite</a:t>
            </a:r>
            <a:r>
              <a:rPr sz="1000" i="1" spc="-3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sz="10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same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as</a:t>
            </a:r>
            <a:r>
              <a:rPr sz="10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95" dirty="0">
                <a:solidFill>
                  <a:srgbClr val="005493"/>
                </a:solidFill>
                <a:latin typeface="Lucida Sans Unicode"/>
                <a:cs typeface="Lucida Sans Unicode"/>
              </a:rPr>
              <a:t>integers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985480" y="3044329"/>
            <a:ext cx="69215" cy="260350"/>
            <a:chOff x="7985480" y="3044329"/>
            <a:chExt cx="69215" cy="260350"/>
          </a:xfrm>
        </p:grpSpPr>
        <p:sp>
          <p:nvSpPr>
            <p:cNvPr id="15" name="object 15"/>
            <p:cNvSpPr/>
            <p:nvPr/>
          </p:nvSpPr>
          <p:spPr>
            <a:xfrm>
              <a:off x="8020055" y="3088383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1454"/>
                  </a:lnTo>
                  <a:lnTo>
                    <a:pt x="0" y="216142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85480" y="3044329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34569" y="0"/>
                  </a:moveTo>
                  <a:lnTo>
                    <a:pt x="0" y="69227"/>
                  </a:lnTo>
                  <a:lnTo>
                    <a:pt x="34569" y="51917"/>
                  </a:lnTo>
                  <a:lnTo>
                    <a:pt x="60504" y="51917"/>
                  </a:lnTo>
                  <a:lnTo>
                    <a:pt x="34569" y="0"/>
                  </a:lnTo>
                  <a:close/>
                </a:path>
                <a:path w="69215" h="69850">
                  <a:moveTo>
                    <a:pt x="60504" y="51917"/>
                  </a:moveTo>
                  <a:lnTo>
                    <a:pt x="34569" y="51917"/>
                  </a:lnTo>
                  <a:lnTo>
                    <a:pt x="69151" y="69227"/>
                  </a:lnTo>
                  <a:lnTo>
                    <a:pt x="60504" y="51917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170" dirty="0"/>
              <a:t> </a:t>
            </a:r>
            <a:r>
              <a:rPr spc="65" dirty="0"/>
              <a:t>of</a:t>
            </a:r>
            <a:r>
              <a:rPr spc="170" dirty="0"/>
              <a:t> </a:t>
            </a:r>
            <a:r>
              <a:rPr dirty="0"/>
              <a:t>computing</a:t>
            </a:r>
            <a:r>
              <a:rPr spc="175" dirty="0"/>
              <a:t> </a:t>
            </a:r>
            <a:r>
              <a:rPr dirty="0"/>
              <a:t>with</a:t>
            </a:r>
            <a:r>
              <a:rPr spc="170" dirty="0"/>
              <a:t> </a:t>
            </a:r>
            <a:r>
              <a:rPr dirty="0"/>
              <a:t>integers</a:t>
            </a:r>
            <a:r>
              <a:rPr spc="175" dirty="0"/>
              <a:t> </a:t>
            </a:r>
            <a:r>
              <a:rPr spc="55" dirty="0"/>
              <a:t>and</a:t>
            </a:r>
            <a:r>
              <a:rPr spc="170" dirty="0"/>
              <a:t> </a:t>
            </a:r>
            <a:r>
              <a:rPr dirty="0"/>
              <a:t>strings,</a:t>
            </a:r>
            <a:r>
              <a:rPr spc="175" dirty="0"/>
              <a:t> </a:t>
            </a:r>
            <a:r>
              <a:rPr dirty="0"/>
              <a:t>with</a:t>
            </a:r>
            <a:r>
              <a:rPr spc="170" dirty="0"/>
              <a:t> </a:t>
            </a:r>
            <a:r>
              <a:rPr dirty="0"/>
              <a:t>type</a:t>
            </a:r>
            <a:r>
              <a:rPr spc="175" dirty="0"/>
              <a:t> </a:t>
            </a:r>
            <a:r>
              <a:rPr spc="-10" dirty="0"/>
              <a:t>conversion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2800" y="2177732"/>
            <a:ext cx="5726430" cy="3776345"/>
            <a:chOff x="802800" y="2177732"/>
            <a:chExt cx="5726430" cy="37763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800" y="2177732"/>
              <a:ext cx="5725960" cy="37761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38200" y="2211095"/>
              <a:ext cx="5613400" cy="3674745"/>
            </a:xfrm>
            <a:custGeom>
              <a:avLst/>
              <a:gdLst/>
              <a:ahLst/>
              <a:cxnLst/>
              <a:rect l="l" t="t" r="r" b="b"/>
              <a:pathLst>
                <a:path w="5613400" h="3674745">
                  <a:moveTo>
                    <a:pt x="0" y="0"/>
                  </a:moveTo>
                  <a:lnTo>
                    <a:pt x="5613400" y="0"/>
                  </a:lnTo>
                  <a:lnTo>
                    <a:pt x="5613400" y="3674414"/>
                  </a:lnTo>
                  <a:lnTo>
                    <a:pt x="0" y="3674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9775" y="2332454"/>
            <a:ext cx="5216525" cy="313753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</a:pPr>
            <a:r>
              <a:rPr sz="1200" dirty="0">
                <a:latin typeface="Lucida Console"/>
                <a:cs typeface="Lucida Console"/>
              </a:rPr>
              <a:t>public</a:t>
            </a:r>
            <a:r>
              <a:rPr sz="1200" spc="13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class</a:t>
            </a:r>
            <a:r>
              <a:rPr sz="1200" spc="140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IntOps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r>
              <a:rPr sz="1200" spc="20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283210">
              <a:lnSpc>
                <a:spcPct val="100000"/>
              </a:lnSpc>
              <a:spcBef>
                <a:spcPts val="190"/>
              </a:spcBef>
            </a:pPr>
            <a:r>
              <a:rPr sz="1200" dirty="0">
                <a:latin typeface="Lucida Console"/>
                <a:cs typeface="Lucida Console"/>
              </a:rPr>
              <a:t>public</a:t>
            </a:r>
            <a:r>
              <a:rPr sz="1200" spc="1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static</a:t>
            </a:r>
            <a:r>
              <a:rPr sz="1200" spc="1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void</a:t>
            </a:r>
            <a:r>
              <a:rPr sz="1200" spc="1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main(String[]</a:t>
            </a:r>
            <a:r>
              <a:rPr sz="1200" spc="17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args)</a:t>
            </a:r>
            <a:endParaRPr sz="1200">
              <a:latin typeface="Lucida Console"/>
              <a:cs typeface="Lucida Console"/>
            </a:endParaRPr>
          </a:p>
          <a:p>
            <a:pPr marL="283210">
              <a:lnSpc>
                <a:spcPct val="100000"/>
              </a:lnSpc>
              <a:spcBef>
                <a:spcPts val="195"/>
              </a:spcBef>
            </a:pPr>
            <a:r>
              <a:rPr sz="1200" spc="20" dirty="0">
                <a:latin typeface="Lucida Console"/>
                <a:cs typeface="Lucida Console"/>
              </a:rPr>
              <a:t>{</a:t>
            </a:r>
            <a:endParaRPr sz="1200">
              <a:latin typeface="Lucida Console"/>
              <a:cs typeface="Lucida Console"/>
            </a:endParaRPr>
          </a:p>
          <a:p>
            <a:pPr marL="567055" marR="1423670" algn="just">
              <a:lnSpc>
                <a:spcPct val="113399"/>
              </a:lnSpc>
            </a:pPr>
            <a:r>
              <a:rPr sz="1200" dirty="0">
                <a:latin typeface="Lucida Console"/>
                <a:cs typeface="Lucida Console"/>
              </a:rPr>
              <a:t>int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a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Integer.parseInt(args[0]); </a:t>
            </a:r>
            <a:r>
              <a:rPr sz="1200" dirty="0">
                <a:latin typeface="Lucida Console"/>
                <a:cs typeface="Lucida Console"/>
              </a:rPr>
              <a:t>int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b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Integer.parseInt(args[1]); </a:t>
            </a:r>
            <a:r>
              <a:rPr sz="1200" dirty="0">
                <a:latin typeface="Lucida Console"/>
                <a:cs typeface="Lucida Console"/>
              </a:rPr>
              <a:t>int</a:t>
            </a:r>
            <a:r>
              <a:rPr sz="1200" spc="5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sum</a:t>
            </a:r>
            <a:r>
              <a:rPr sz="1200" spc="50" dirty="0">
                <a:latin typeface="Lucida Console"/>
                <a:cs typeface="Lucida Console"/>
              </a:rPr>
              <a:t> 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a</a:t>
            </a:r>
            <a:r>
              <a:rPr sz="1200" spc="5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spc="-35" dirty="0">
                <a:latin typeface="Lucida Console"/>
                <a:cs typeface="Lucida Console"/>
              </a:rPr>
              <a:t>b;</a:t>
            </a:r>
            <a:endParaRPr sz="1200">
              <a:latin typeface="Lucida Console"/>
              <a:cs typeface="Lucida Console"/>
            </a:endParaRPr>
          </a:p>
          <a:p>
            <a:pPr marL="567055" marR="3032125" algn="just">
              <a:lnSpc>
                <a:spcPct val="113399"/>
              </a:lnSpc>
            </a:pPr>
            <a:r>
              <a:rPr sz="1200" dirty="0">
                <a:latin typeface="Lucida Console"/>
                <a:cs typeface="Lucida Console"/>
              </a:rPr>
              <a:t>int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prod</a:t>
            </a:r>
            <a:r>
              <a:rPr sz="1200" spc="6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6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a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*</a:t>
            </a:r>
            <a:r>
              <a:rPr sz="1200" spc="65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b; </a:t>
            </a:r>
            <a:r>
              <a:rPr sz="1200" dirty="0">
                <a:latin typeface="Lucida Console"/>
                <a:cs typeface="Lucida Console"/>
              </a:rPr>
              <a:t>int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quot</a:t>
            </a:r>
            <a:r>
              <a:rPr sz="1200" spc="6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6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a</a:t>
            </a:r>
            <a:r>
              <a:rPr sz="1200" spc="6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/</a:t>
            </a:r>
            <a:r>
              <a:rPr sz="1200" spc="65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b; </a:t>
            </a:r>
            <a:r>
              <a:rPr sz="1200" dirty="0">
                <a:latin typeface="Lucida Console"/>
                <a:cs typeface="Lucida Console"/>
              </a:rPr>
              <a:t>int</a:t>
            </a:r>
            <a:r>
              <a:rPr sz="1200" spc="5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rem</a:t>
            </a:r>
            <a:r>
              <a:rPr sz="1200" spc="50" dirty="0">
                <a:latin typeface="Lucida Console"/>
                <a:cs typeface="Lucida Console"/>
              </a:rPr>
              <a:t> 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a</a:t>
            </a:r>
            <a:r>
              <a:rPr sz="1200" spc="5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%</a:t>
            </a:r>
            <a:r>
              <a:rPr sz="1200" spc="55" dirty="0">
                <a:latin typeface="Lucida Console"/>
                <a:cs typeface="Lucida Console"/>
              </a:rPr>
              <a:t> </a:t>
            </a:r>
            <a:r>
              <a:rPr sz="1200" spc="-35" dirty="0">
                <a:latin typeface="Lucida Console"/>
                <a:cs typeface="Lucida Console"/>
              </a:rPr>
              <a:t>b;</a:t>
            </a:r>
            <a:endParaRPr sz="1200">
              <a:latin typeface="Lucida Console"/>
              <a:cs typeface="Lucida Console"/>
            </a:endParaRPr>
          </a:p>
          <a:p>
            <a:pPr marL="567055" marR="5080">
              <a:lnSpc>
                <a:spcPct val="113399"/>
              </a:lnSpc>
            </a:pPr>
            <a:r>
              <a:rPr sz="1200" dirty="0">
                <a:latin typeface="Lucida Console"/>
                <a:cs typeface="Lucida Console"/>
              </a:rPr>
              <a:t>System.out.println(a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b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sum); </a:t>
            </a:r>
            <a:r>
              <a:rPr sz="1200" dirty="0">
                <a:latin typeface="Lucida Console"/>
                <a:cs typeface="Lucida Console"/>
              </a:rPr>
              <a:t>System.out.println(a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*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b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prod); </a:t>
            </a:r>
            <a:r>
              <a:rPr sz="1200" dirty="0">
                <a:latin typeface="Lucida Console"/>
                <a:cs typeface="Lucida Console"/>
              </a:rPr>
              <a:t>System.out.println(a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/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b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quot); </a:t>
            </a:r>
            <a:r>
              <a:rPr sz="1200" dirty="0">
                <a:latin typeface="Lucida Console"/>
                <a:cs typeface="Lucida Console"/>
              </a:rPr>
              <a:t>System.out.println(a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%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b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=</a:t>
            </a:r>
            <a:r>
              <a:rPr sz="1200" spc="8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"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+</a:t>
            </a:r>
            <a:r>
              <a:rPr sz="1200" spc="7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rem);</a:t>
            </a:r>
            <a:endParaRPr sz="1200">
              <a:latin typeface="Lucida Console"/>
              <a:cs typeface="Lucida Console"/>
            </a:endParaRPr>
          </a:p>
          <a:p>
            <a:pPr marL="283210">
              <a:lnSpc>
                <a:spcPct val="100000"/>
              </a:lnSpc>
              <a:spcBef>
                <a:spcPts val="195"/>
              </a:spcBef>
            </a:pPr>
            <a:r>
              <a:rPr sz="1200" spc="20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29775" y="5462702"/>
            <a:ext cx="107314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spc="20" dirty="0">
                <a:latin typeface="Lucida Console"/>
                <a:cs typeface="Lucida Console"/>
              </a:rPr>
              <a:t>}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32600" y="2822816"/>
            <a:ext cx="2341880" cy="2486025"/>
            <a:chOff x="6832600" y="2822816"/>
            <a:chExt cx="2341880" cy="248602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2600" y="2822816"/>
              <a:ext cx="2341727" cy="24859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58000" y="2846806"/>
              <a:ext cx="2247900" cy="2390775"/>
            </a:xfrm>
            <a:custGeom>
              <a:avLst/>
              <a:gdLst/>
              <a:ahLst/>
              <a:cxnLst/>
              <a:rect l="l" t="t" r="r" b="b"/>
              <a:pathLst>
                <a:path w="2247900" h="2390775">
                  <a:moveTo>
                    <a:pt x="0" y="0"/>
                  </a:moveTo>
                  <a:lnTo>
                    <a:pt x="2247900" y="0"/>
                  </a:lnTo>
                  <a:lnTo>
                    <a:pt x="2247900" y="2390279"/>
                  </a:lnTo>
                  <a:lnTo>
                    <a:pt x="0" y="2390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46874" y="2983052"/>
            <a:ext cx="1473200" cy="9626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100" dirty="0">
                <a:latin typeface="Lucida Console"/>
                <a:cs typeface="Lucida Console"/>
              </a:rPr>
              <a:t>%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java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IntOps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5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spc="-50" dirty="0">
                <a:latin typeface="Lucida Console"/>
                <a:cs typeface="Lucida Console"/>
              </a:rPr>
              <a:t>2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latin typeface="Lucida Console"/>
                <a:cs typeface="Lucida Console"/>
              </a:rPr>
              <a:t>5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+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2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spc="-50" dirty="0">
                <a:latin typeface="Lucida Console"/>
                <a:cs typeface="Lucida Console"/>
              </a:rPr>
              <a:t>7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latin typeface="Lucida Console"/>
                <a:cs typeface="Lucida Console"/>
              </a:rPr>
              <a:t>5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*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2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spc="-25" dirty="0">
                <a:latin typeface="Lucida Console"/>
                <a:cs typeface="Lucida Console"/>
              </a:rPr>
              <a:t>10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00" dirty="0">
                <a:latin typeface="Lucida Console"/>
                <a:cs typeface="Lucida Console"/>
              </a:rPr>
              <a:t>5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/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2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spc="-50" dirty="0">
                <a:latin typeface="Lucida Console"/>
                <a:cs typeface="Lucida Console"/>
              </a:rPr>
              <a:t>2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100" dirty="0">
                <a:latin typeface="Lucida Console"/>
                <a:cs typeface="Lucida Console"/>
              </a:rPr>
              <a:t>5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%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2</a:t>
            </a:r>
            <a:r>
              <a:rPr sz="1100" spc="1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spc="-50" dirty="0">
                <a:latin typeface="Lucida Console"/>
                <a:cs typeface="Lucida Console"/>
              </a:rPr>
              <a:t>1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46874" y="4124795"/>
            <a:ext cx="1813560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dirty="0">
                <a:latin typeface="Lucida Console"/>
                <a:cs typeface="Lucida Console"/>
              </a:rPr>
              <a:t>%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java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IntOps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1234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spc="-25" dirty="0">
                <a:latin typeface="Lucida Console"/>
                <a:cs typeface="Lucida Console"/>
              </a:rPr>
              <a:t>99</a:t>
            </a:r>
            <a:endParaRPr sz="1100">
              <a:latin typeface="Lucida Console"/>
              <a:cs typeface="Lucida Console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027824" y="4335066"/>
          <a:ext cx="1595119" cy="727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6370">
                <a:tc>
                  <a:txBody>
                    <a:bodyPr/>
                    <a:lstStyle/>
                    <a:p>
                      <a:pPr marR="3175" algn="ctr">
                        <a:lnSpc>
                          <a:spcPts val="1215"/>
                        </a:lnSpc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1234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15"/>
                        </a:lnSpc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+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spc="-25" dirty="0">
                          <a:latin typeface="Lucida Console"/>
                          <a:cs typeface="Lucida Console"/>
                        </a:rPr>
                        <a:t>99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=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15"/>
                        </a:lnSpc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1333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1234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*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25" dirty="0">
                          <a:latin typeface="Lucida Console"/>
                          <a:cs typeface="Lucida Console"/>
                        </a:rPr>
                        <a:t>99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=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122166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1234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/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25" dirty="0">
                          <a:latin typeface="Lucida Console"/>
                          <a:cs typeface="Lucida Console"/>
                        </a:rPr>
                        <a:t>99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=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100" spc="-25" dirty="0">
                          <a:latin typeface="Lucida Console"/>
                          <a:cs typeface="Lucida Console"/>
                        </a:rPr>
                        <a:t>12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R="3175" algn="ctr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1234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%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sz="1100" spc="-25" dirty="0">
                          <a:latin typeface="Lucida Console"/>
                          <a:cs typeface="Lucida Console"/>
                        </a:rPr>
                        <a:t>99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=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ts val="1280"/>
                        </a:lnSpc>
                        <a:spcBef>
                          <a:spcPts val="15"/>
                        </a:spcBef>
                      </a:pPr>
                      <a:r>
                        <a:rPr sz="1100" spc="-25" dirty="0">
                          <a:latin typeface="Lucida Console"/>
                          <a:cs typeface="Lucida Console"/>
                        </a:rPr>
                        <a:t>46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6902450" y="5317742"/>
            <a:ext cx="160718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Note:</a:t>
            </a:r>
            <a:r>
              <a:rPr sz="1000" spc="254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1234</a:t>
            </a:r>
            <a:r>
              <a:rPr sz="10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80" dirty="0">
                <a:solidFill>
                  <a:srgbClr val="005493"/>
                </a:solidFill>
                <a:latin typeface="Lucida Sans Unicode"/>
                <a:cs typeface="Lucida Sans Unicode"/>
              </a:rPr>
              <a:t>=</a:t>
            </a:r>
            <a:r>
              <a:rPr sz="10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12*99</a:t>
            </a:r>
            <a:r>
              <a:rPr sz="10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80" dirty="0">
                <a:solidFill>
                  <a:srgbClr val="005493"/>
                </a:solidFill>
                <a:latin typeface="Lucida Sans Unicode"/>
                <a:cs typeface="Lucida Sans Unicode"/>
              </a:rPr>
              <a:t>+</a:t>
            </a:r>
            <a:r>
              <a:rPr sz="10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46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2247" y="5527533"/>
            <a:ext cx="415353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Java</a:t>
            </a:r>
            <a:r>
              <a:rPr sz="10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automatically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converts</a:t>
            </a:r>
            <a:r>
              <a:rPr sz="10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005493"/>
                </a:solidFill>
                <a:latin typeface="Lucida Console"/>
                <a:cs typeface="Lucida Console"/>
              </a:rPr>
              <a:t>int</a:t>
            </a:r>
            <a:r>
              <a:rPr sz="1000" spc="-29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values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sz="10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005493"/>
                </a:solidFill>
                <a:latin typeface="Lucida Console"/>
                <a:cs typeface="Lucida Console"/>
              </a:rPr>
              <a:t>String</a:t>
            </a:r>
            <a:r>
              <a:rPr sz="1000" spc="-29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 concatenation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413480" y="5282031"/>
            <a:ext cx="69215" cy="260350"/>
            <a:chOff x="3413480" y="5282031"/>
            <a:chExt cx="69215" cy="260350"/>
          </a:xfrm>
        </p:grpSpPr>
        <p:sp>
          <p:nvSpPr>
            <p:cNvPr id="18" name="object 18"/>
            <p:cNvSpPr/>
            <p:nvPr/>
          </p:nvSpPr>
          <p:spPr>
            <a:xfrm>
              <a:off x="3448049" y="5326089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h="216535">
                  <a:moveTo>
                    <a:pt x="0" y="0"/>
                  </a:moveTo>
                  <a:lnTo>
                    <a:pt x="0" y="3202"/>
                  </a:lnTo>
                  <a:lnTo>
                    <a:pt x="0" y="216142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13480" y="5282031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34569" y="0"/>
                  </a:moveTo>
                  <a:lnTo>
                    <a:pt x="0" y="69227"/>
                  </a:lnTo>
                  <a:lnTo>
                    <a:pt x="34569" y="51930"/>
                  </a:lnTo>
                  <a:lnTo>
                    <a:pt x="60510" y="51930"/>
                  </a:lnTo>
                  <a:lnTo>
                    <a:pt x="34569" y="0"/>
                  </a:lnTo>
                  <a:close/>
                </a:path>
                <a:path w="69214" h="69850">
                  <a:moveTo>
                    <a:pt x="60510" y="51930"/>
                  </a:moveTo>
                  <a:lnTo>
                    <a:pt x="34569" y="51930"/>
                  </a:lnTo>
                  <a:lnTo>
                    <a:pt x="69151" y="69227"/>
                  </a:lnTo>
                  <a:lnTo>
                    <a:pt x="60510" y="5193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86600" y="2935808"/>
            <a:ext cx="2667000" cy="1297305"/>
          </a:xfrm>
          <a:custGeom>
            <a:avLst/>
            <a:gdLst/>
            <a:ahLst/>
            <a:cxnLst/>
            <a:rect l="l" t="t" r="r" b="b"/>
            <a:pathLst>
              <a:path w="2667000" h="1297304">
                <a:moveTo>
                  <a:pt x="0" y="0"/>
                </a:moveTo>
                <a:lnTo>
                  <a:pt x="2667000" y="0"/>
                </a:lnTo>
                <a:lnTo>
                  <a:pt x="2667000" y="1296860"/>
                </a:lnTo>
                <a:lnTo>
                  <a:pt x="0" y="12968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Data</a:t>
            </a:r>
            <a:r>
              <a:rPr spc="215" dirty="0"/>
              <a:t> </a:t>
            </a:r>
            <a:r>
              <a:rPr dirty="0"/>
              <a:t>type</a:t>
            </a:r>
            <a:r>
              <a:rPr spc="220" dirty="0"/>
              <a:t> </a:t>
            </a:r>
            <a:r>
              <a:rPr spc="75" dirty="0"/>
              <a:t>for</a:t>
            </a:r>
            <a:r>
              <a:rPr spc="215" dirty="0"/>
              <a:t> </a:t>
            </a:r>
            <a:r>
              <a:rPr dirty="0"/>
              <a:t>computing</a:t>
            </a:r>
            <a:r>
              <a:rPr spc="220" dirty="0"/>
              <a:t> </a:t>
            </a:r>
            <a:r>
              <a:rPr dirty="0"/>
              <a:t>with</a:t>
            </a:r>
            <a:r>
              <a:rPr spc="220" dirty="0"/>
              <a:t> </a:t>
            </a:r>
            <a:r>
              <a:rPr dirty="0"/>
              <a:t>floating</a:t>
            </a:r>
            <a:r>
              <a:rPr spc="215" dirty="0"/>
              <a:t> </a:t>
            </a:r>
            <a:r>
              <a:rPr dirty="0"/>
              <a:t>point</a:t>
            </a:r>
            <a:r>
              <a:rPr spc="220" dirty="0"/>
              <a:t> </a:t>
            </a:r>
            <a:r>
              <a:rPr dirty="0"/>
              <a:t>numbers:</a:t>
            </a:r>
            <a:r>
              <a:rPr spc="215" dirty="0"/>
              <a:t> </a:t>
            </a:r>
            <a:r>
              <a:rPr sz="1600" spc="-10" dirty="0">
                <a:latin typeface="Lucida Console"/>
                <a:cs typeface="Lucida Console"/>
              </a:rPr>
              <a:t>double</a:t>
            </a:r>
            <a:endParaRPr sz="1600">
              <a:latin typeface="Lucida Console"/>
              <a:cs typeface="Lucida Consol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30806" y="2157205"/>
          <a:ext cx="6160770" cy="1287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values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real</a:t>
                      </a:r>
                      <a:r>
                        <a:rPr sz="12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numbers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dirty="0">
                          <a:latin typeface="Lucida Sans Italic"/>
                          <a:cs typeface="Lucida Sans Italic"/>
                        </a:rPr>
                        <a:t>typical</a:t>
                      </a:r>
                      <a:r>
                        <a:rPr sz="1200" i="1" spc="170" dirty="0">
                          <a:latin typeface="Lucida Sans Italic"/>
                          <a:cs typeface="Lucida Sans Italic"/>
                        </a:rPr>
                        <a:t> </a:t>
                      </a: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literals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499109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1350645" algn="l"/>
                          <a:tab pos="1823720" algn="l"/>
                        </a:tabLst>
                      </a:pPr>
                      <a:r>
                        <a:rPr sz="1200" spc="-10" dirty="0">
                          <a:latin typeface="Lucida Console"/>
                          <a:cs typeface="Lucida Console"/>
                        </a:rPr>
                        <a:t>3.14159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sz="1200" spc="-25" dirty="0">
                          <a:latin typeface="Lucida Console"/>
                          <a:cs typeface="Lucida Console"/>
                        </a:rPr>
                        <a:t>2.0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	1.4142135623730951</a:t>
                      </a:r>
                      <a:r>
                        <a:rPr sz="1200" spc="409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10" dirty="0">
                          <a:latin typeface="Lucida Console"/>
                          <a:cs typeface="Lucida Console"/>
                        </a:rPr>
                        <a:t>6.022e23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operations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1219200" algn="l"/>
                          <a:tab pos="2094230" algn="l"/>
                          <a:tab pos="2920365" algn="l"/>
                          <a:tab pos="3684904" algn="l"/>
                        </a:tabLst>
                      </a:pPr>
                      <a:r>
                        <a:rPr sz="1200" spc="-25" dirty="0">
                          <a:latin typeface="Lucida Sans Unicode"/>
                          <a:cs typeface="Lucida Sans Unicode"/>
                        </a:rPr>
                        <a:t>add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subtract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multiply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divide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remainder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operator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420"/>
                        </a:spcBef>
                        <a:tabLst>
                          <a:tab pos="925830" algn="l"/>
                          <a:tab pos="1777364" algn="l"/>
                          <a:tab pos="2628900" algn="l"/>
                          <a:tab pos="3480435" algn="l"/>
                        </a:tabLst>
                      </a:pPr>
                      <a:r>
                        <a:rPr sz="1200" spc="-50" dirty="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sz="1200" spc="-50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*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/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%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53340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11200" y="1766100"/>
            <a:ext cx="1689100" cy="381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00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005493"/>
                </a:solidFill>
                <a:latin typeface="Lucida Console"/>
                <a:cs typeface="Lucida Console"/>
              </a:rPr>
              <a:t>double</a:t>
            </a:r>
            <a:r>
              <a:rPr sz="1200" spc="-23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data</a:t>
            </a:r>
            <a:r>
              <a:rPr sz="1200" spc="114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type</a:t>
            </a:r>
            <a:endParaRPr sz="1200">
              <a:latin typeface="Lucida Sans Unicode"/>
              <a:cs typeface="Lucida Sans Unicode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28186" y="4083570"/>
          <a:ext cx="4206875" cy="1826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985">
                <a:tc>
                  <a:txBody>
                    <a:bodyPr/>
                    <a:lstStyle/>
                    <a:p>
                      <a:pPr marL="505459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expression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value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3.141</a:t>
                      </a:r>
                      <a:r>
                        <a:rPr sz="1100" spc="2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100" spc="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spc="-25" dirty="0">
                          <a:latin typeface="Lucida Console"/>
                          <a:cs typeface="Lucida Console"/>
                        </a:rPr>
                        <a:t>.03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3.171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478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3.141</a:t>
                      </a:r>
                      <a:r>
                        <a:rPr sz="1100" spc="2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latin typeface="Lucida Console"/>
                          <a:cs typeface="Lucida Console"/>
                        </a:rPr>
                        <a:t>-</a:t>
                      </a:r>
                      <a:r>
                        <a:rPr sz="1100" spc="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spc="-25" dirty="0">
                          <a:latin typeface="Lucida Console"/>
                          <a:cs typeface="Lucida Console"/>
                        </a:rPr>
                        <a:t>.03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3.111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6.02e23/2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3.01e23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56388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5.0</a:t>
                      </a:r>
                      <a:r>
                        <a:rPr sz="1100" spc="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latin typeface="Lucida Console"/>
                          <a:cs typeface="Lucida Console"/>
                        </a:rPr>
                        <a:t>/</a:t>
                      </a:r>
                      <a:r>
                        <a:rPr sz="1100" spc="2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spc="-25" dirty="0">
                          <a:latin typeface="Lucida Console"/>
                          <a:cs typeface="Lucida Console"/>
                        </a:rPr>
                        <a:t>3.0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1.6666666666666667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10.0</a:t>
                      </a:r>
                      <a:r>
                        <a:rPr sz="1100" spc="2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sz="1100" spc="2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spc="-10" dirty="0">
                          <a:latin typeface="Lucida Console"/>
                          <a:cs typeface="Lucida Console"/>
                        </a:rPr>
                        <a:t>3.141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0.577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Math.sqrt(2.0)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735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1.4142135623730951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20700" y="6063513"/>
            <a:ext cx="34798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255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50"/>
              </a:spcBef>
            </a:pPr>
            <a:r>
              <a:rPr sz="1450" dirty="0">
                <a:latin typeface="Lucida Sans Unicode"/>
                <a:cs typeface="Lucida Sans Unicode"/>
              </a:rPr>
              <a:t>Typical</a:t>
            </a:r>
            <a:r>
              <a:rPr sz="1450" spc="12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use:</a:t>
            </a:r>
            <a:r>
              <a:rPr sz="1450" spc="12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Scientific</a:t>
            </a:r>
            <a:r>
              <a:rPr sz="1450" spc="12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calculations.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600" y="3685946"/>
            <a:ext cx="2768600" cy="381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18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655"/>
              </a:spcBef>
            </a:pP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Examples</a:t>
            </a:r>
            <a:r>
              <a:rPr sz="1200" spc="1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200" spc="1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Console"/>
                <a:cs typeface="Lucida Console"/>
              </a:rPr>
              <a:t>double</a:t>
            </a:r>
            <a:r>
              <a:rPr sz="1200" spc="-22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operations</a:t>
            </a:r>
            <a:endParaRPr sz="1200">
              <a:latin typeface="Lucida Sans Unicode"/>
              <a:cs typeface="Lucida Sans Unicode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95448" y="4709604"/>
          <a:ext cx="3253738" cy="1130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1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expression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value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1.0</a:t>
                      </a:r>
                      <a:r>
                        <a:rPr sz="1100" spc="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latin typeface="Lucida Console"/>
                          <a:cs typeface="Lucida Console"/>
                        </a:rPr>
                        <a:t>/</a:t>
                      </a:r>
                      <a:r>
                        <a:rPr sz="1100" spc="2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spc="-25" dirty="0">
                          <a:latin typeface="Lucida Console"/>
                          <a:cs typeface="Lucida Console"/>
                        </a:rPr>
                        <a:t>0.0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92759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Infinity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Math.sqrt(-</a:t>
                      </a:r>
                      <a:r>
                        <a:rPr sz="1100" spc="-20" dirty="0">
                          <a:latin typeface="Lucida Console"/>
                          <a:cs typeface="Lucida Console"/>
                        </a:rPr>
                        <a:t>1.0)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100" spc="-25" dirty="0">
                          <a:latin typeface="Lucida Console"/>
                          <a:cs typeface="Lucida Console"/>
                        </a:rPr>
                        <a:t>NaN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5493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493"/>
                      </a:solidFill>
                      <a:prstDash val="solid"/>
                    </a:lnL>
                    <a:lnT w="12700">
                      <a:solidFill>
                        <a:srgbClr val="EBEBEB"/>
                      </a:solidFill>
                      <a:prstDash val="solid"/>
                    </a:lnT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5487987" y="4433203"/>
            <a:ext cx="109283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Special</a:t>
            </a:r>
            <a:r>
              <a:rPr sz="1200" spc="1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values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13154" y="5873672"/>
            <a:ext cx="944244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"not</a:t>
            </a:r>
            <a:r>
              <a:rPr sz="10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number"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47380" y="5587174"/>
            <a:ext cx="69215" cy="69850"/>
          </a:xfrm>
          <a:custGeom>
            <a:avLst/>
            <a:gdLst/>
            <a:ahLst/>
            <a:cxnLst/>
            <a:rect l="l" t="t" r="r" b="b"/>
            <a:pathLst>
              <a:path w="69215" h="69850">
                <a:moveTo>
                  <a:pt x="34569" y="0"/>
                </a:moveTo>
                <a:lnTo>
                  <a:pt x="0" y="69227"/>
                </a:lnTo>
                <a:lnTo>
                  <a:pt x="34569" y="51917"/>
                </a:lnTo>
                <a:lnTo>
                  <a:pt x="60504" y="51917"/>
                </a:lnTo>
                <a:lnTo>
                  <a:pt x="34569" y="0"/>
                </a:lnTo>
                <a:close/>
              </a:path>
              <a:path w="69215" h="69850">
                <a:moveTo>
                  <a:pt x="60504" y="51917"/>
                </a:moveTo>
                <a:lnTo>
                  <a:pt x="34569" y="51917"/>
                </a:lnTo>
                <a:lnTo>
                  <a:pt x="69151" y="69227"/>
                </a:lnTo>
                <a:lnTo>
                  <a:pt x="60504" y="51917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40232" y="2259110"/>
            <a:ext cx="2653030" cy="1255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30"/>
              </a:spcBef>
            </a:pPr>
            <a:r>
              <a:rPr sz="1450" spc="65" dirty="0">
                <a:latin typeface="Calibri"/>
                <a:cs typeface="Calibri"/>
              </a:rPr>
              <a:t>6</a:t>
            </a:r>
            <a:r>
              <a:rPr sz="1450" i="1" spc="65" dirty="0">
                <a:latin typeface="Arial"/>
                <a:cs typeface="Arial"/>
              </a:rPr>
              <a:t>.</a:t>
            </a:r>
            <a:r>
              <a:rPr sz="1450" spc="65" dirty="0">
                <a:latin typeface="Calibri"/>
                <a:cs typeface="Calibri"/>
              </a:rPr>
              <a:t>022</a:t>
            </a:r>
            <a:r>
              <a:rPr sz="1450" dirty="0">
                <a:latin typeface="Calibri"/>
                <a:cs typeface="Calibri"/>
              </a:rPr>
              <a:t> </a:t>
            </a:r>
            <a:r>
              <a:rPr sz="1450" i="1" spc="-30" dirty="0">
                <a:latin typeface="Meiryo"/>
                <a:cs typeface="Meiryo"/>
              </a:rPr>
              <a:t>×</a:t>
            </a:r>
            <a:r>
              <a:rPr sz="1450" i="1" spc="-160" dirty="0">
                <a:latin typeface="Meiryo"/>
                <a:cs typeface="Meiryo"/>
              </a:rPr>
              <a:t> </a:t>
            </a:r>
            <a:r>
              <a:rPr sz="1450" spc="50" dirty="0">
                <a:latin typeface="Calibri"/>
                <a:cs typeface="Calibri"/>
              </a:rPr>
              <a:t>10</a:t>
            </a:r>
            <a:r>
              <a:rPr sz="1500" spc="75" baseline="33333" dirty="0">
                <a:latin typeface="Calibri"/>
                <a:cs typeface="Calibri"/>
              </a:rPr>
              <a:t>23</a:t>
            </a:r>
            <a:endParaRPr sz="1500" baseline="33333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Typical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double</a:t>
            </a:r>
            <a:r>
              <a:rPr sz="10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values</a:t>
            </a:r>
            <a:r>
              <a:rPr sz="10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are</a:t>
            </a:r>
            <a:r>
              <a:rPr sz="10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i="1" spc="-70" dirty="0">
                <a:solidFill>
                  <a:srgbClr val="005493"/>
                </a:solidFill>
                <a:latin typeface="Lucida Sans Italic"/>
                <a:cs typeface="Lucida Sans Italic"/>
              </a:rPr>
              <a:t>approximations</a:t>
            </a:r>
            <a:endParaRPr sz="1000">
              <a:latin typeface="Lucida Sans Italic"/>
              <a:cs typeface="Lucida Sans Ital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Lucida Sans Italic"/>
              <a:cs typeface="Lucida Sans Italic"/>
            </a:endParaRPr>
          </a:p>
          <a:p>
            <a:pPr marL="236220">
              <a:lnSpc>
                <a:spcPct val="100000"/>
              </a:lnSpc>
            </a:pPr>
            <a:r>
              <a:rPr sz="1200" spc="-10" dirty="0">
                <a:latin typeface="Lucida Sans Unicode"/>
                <a:cs typeface="Lucida Sans Unicode"/>
              </a:rPr>
              <a:t>Examples:</a:t>
            </a:r>
            <a:endParaRPr sz="1200">
              <a:latin typeface="Lucida Sans Unicode"/>
              <a:cs typeface="Lucida Sans Unicode"/>
            </a:endParaRPr>
          </a:p>
          <a:p>
            <a:pPr marL="518795">
              <a:lnSpc>
                <a:spcPct val="100000"/>
              </a:lnSpc>
              <a:spcBef>
                <a:spcPts val="830"/>
              </a:spcBef>
            </a:pPr>
            <a:r>
              <a:rPr sz="1200" dirty="0">
                <a:latin typeface="Lucida Sans Unicode"/>
                <a:cs typeface="Lucida Sans Unicode"/>
              </a:rPr>
              <a:t>no</a:t>
            </a:r>
            <a:r>
              <a:rPr sz="1200" spc="100" dirty="0"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Console"/>
                <a:cs typeface="Lucida Console"/>
              </a:rPr>
              <a:t>double</a:t>
            </a:r>
            <a:r>
              <a:rPr sz="1200" spc="-24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value</a:t>
            </a:r>
            <a:r>
              <a:rPr sz="1200" spc="10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for</a:t>
            </a:r>
            <a:r>
              <a:rPr sz="1200" spc="105" dirty="0">
                <a:latin typeface="Lucida Sans Unicode"/>
                <a:cs typeface="Lucida Sans Unicode"/>
              </a:rPr>
              <a:t> </a:t>
            </a:r>
            <a:r>
              <a:rPr sz="1200" spc="45" dirty="0">
                <a:latin typeface="Arial"/>
                <a:cs typeface="Arial"/>
              </a:rPr>
              <a:t>π</a:t>
            </a:r>
            <a:r>
              <a:rPr sz="1200" spc="45" dirty="0"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78594" y="2440609"/>
            <a:ext cx="508000" cy="171450"/>
          </a:xfrm>
          <a:custGeom>
            <a:avLst/>
            <a:gdLst/>
            <a:ahLst/>
            <a:cxnLst/>
            <a:rect l="l" t="t" r="r" b="b"/>
            <a:pathLst>
              <a:path w="508000" h="171450">
                <a:moveTo>
                  <a:pt x="0" y="170988"/>
                </a:moveTo>
                <a:lnTo>
                  <a:pt x="1491" y="170988"/>
                </a:lnTo>
                <a:lnTo>
                  <a:pt x="507589" y="0"/>
                </a:lnTo>
              </a:path>
            </a:pathLst>
          </a:custGeom>
          <a:ln w="12712">
            <a:solidFill>
              <a:srgbClr val="0054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6829" y="2570810"/>
            <a:ext cx="76835" cy="66040"/>
          </a:xfrm>
          <a:custGeom>
            <a:avLst/>
            <a:gdLst/>
            <a:ahLst/>
            <a:cxnLst/>
            <a:rect l="l" t="t" r="r" b="b"/>
            <a:pathLst>
              <a:path w="76834" h="66039">
                <a:moveTo>
                  <a:pt x="54749" y="0"/>
                </a:moveTo>
                <a:lnTo>
                  <a:pt x="0" y="54660"/>
                </a:lnTo>
                <a:lnTo>
                  <a:pt x="76530" y="65709"/>
                </a:lnTo>
                <a:lnTo>
                  <a:pt x="49225" y="38303"/>
                </a:lnTo>
                <a:lnTo>
                  <a:pt x="54749" y="0"/>
                </a:lnTo>
                <a:close/>
              </a:path>
            </a:pathLst>
          </a:custGeom>
          <a:solidFill>
            <a:srgbClr val="005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300716" y="355125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481" y="0"/>
                </a:lnTo>
              </a:path>
            </a:pathLst>
          </a:custGeom>
          <a:ln w="75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534122" y="3455002"/>
            <a:ext cx="1976120" cy="57658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15"/>
              </a:spcBef>
            </a:pPr>
            <a:r>
              <a:rPr sz="1200" dirty="0">
                <a:latin typeface="Lucida Sans Unicode"/>
                <a:cs typeface="Lucida Sans Unicode"/>
              </a:rPr>
              <a:t>no</a:t>
            </a:r>
            <a:r>
              <a:rPr sz="1200" spc="100" dirty="0"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Console"/>
                <a:cs typeface="Lucida Console"/>
              </a:rPr>
              <a:t>double</a:t>
            </a:r>
            <a:r>
              <a:rPr sz="1200" spc="-24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value</a:t>
            </a:r>
            <a:r>
              <a:rPr sz="1200" spc="10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for</a:t>
            </a:r>
            <a:r>
              <a:rPr sz="1200" spc="95" dirty="0">
                <a:latin typeface="Lucida Sans Unicode"/>
                <a:cs typeface="Lucida Sans Unicode"/>
              </a:rPr>
              <a:t> </a:t>
            </a:r>
            <a:r>
              <a:rPr sz="2175" i="1" spc="577" baseline="53639" dirty="0">
                <a:latin typeface="Adobe Text Pro"/>
                <a:cs typeface="Adobe Text Pro"/>
              </a:rPr>
              <a:t>√</a:t>
            </a:r>
            <a:r>
              <a:rPr sz="2175" spc="577" baseline="1915" dirty="0">
                <a:latin typeface="Calibri"/>
                <a:cs typeface="Calibri"/>
              </a:rPr>
              <a:t> </a:t>
            </a:r>
            <a:endParaRPr sz="2175" baseline="1915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30"/>
              </a:spcBef>
            </a:pPr>
            <a:r>
              <a:rPr sz="1200" dirty="0">
                <a:latin typeface="Lucida Sans Unicode"/>
                <a:cs typeface="Lucida Sans Unicode"/>
              </a:rPr>
              <a:t>no</a:t>
            </a:r>
            <a:r>
              <a:rPr sz="1200" spc="100" dirty="0"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Console"/>
                <a:cs typeface="Lucida Console"/>
              </a:rPr>
              <a:t>double</a:t>
            </a:r>
            <a:r>
              <a:rPr sz="1200" spc="-24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value</a:t>
            </a:r>
            <a:r>
              <a:rPr sz="1200" spc="105" dirty="0">
                <a:latin typeface="Lucida Sans Unicode"/>
                <a:cs typeface="Lucida Sans Unicode"/>
              </a:rPr>
              <a:t> </a:t>
            </a:r>
            <a:r>
              <a:rPr sz="1200" dirty="0">
                <a:latin typeface="Lucida Sans Unicode"/>
                <a:cs typeface="Lucida Sans Unicode"/>
              </a:rPr>
              <a:t>for</a:t>
            </a:r>
            <a:r>
              <a:rPr sz="1200" spc="105" dirty="0">
                <a:latin typeface="Lucida Sans Unicode"/>
                <a:cs typeface="Lucida Sans Unicode"/>
              </a:rPr>
              <a:t> </a:t>
            </a:r>
            <a:r>
              <a:rPr sz="1200" spc="-20" dirty="0">
                <a:latin typeface="Lucida Sans Unicode"/>
                <a:cs typeface="Lucida Sans Unicode"/>
              </a:rPr>
              <a:t>1/3.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5" dirty="0"/>
              <a:t>Other</a:t>
            </a:r>
            <a:r>
              <a:rPr spc="114" dirty="0"/>
              <a:t> </a:t>
            </a:r>
            <a:r>
              <a:rPr spc="-10" dirty="0"/>
              <a:t>built-</a:t>
            </a:r>
            <a:r>
              <a:rPr dirty="0"/>
              <a:t>in</a:t>
            </a:r>
            <a:r>
              <a:rPr spc="120" dirty="0"/>
              <a:t> </a:t>
            </a:r>
            <a:r>
              <a:rPr dirty="0"/>
              <a:t>numeric</a:t>
            </a:r>
            <a:r>
              <a:rPr spc="114" dirty="0"/>
              <a:t> </a:t>
            </a:r>
            <a:r>
              <a:rPr spc="-20" dirty="0"/>
              <a:t>types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0805" y="1763477"/>
          <a:ext cx="4201795" cy="1154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97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2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short</a:t>
                      </a:r>
                      <a:r>
                        <a:rPr sz="1200" spc="-24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data</a:t>
                      </a:r>
                      <a:r>
                        <a:rPr sz="1200" spc="100" dirty="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spc="-20" dirty="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type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0010" marB="0"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values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integers</a:t>
                      </a:r>
                      <a:r>
                        <a:rPr sz="1200" spc="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between</a:t>
                      </a:r>
                      <a:r>
                        <a:rPr sz="1200" spc="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−2</a:t>
                      </a:r>
                      <a:r>
                        <a:rPr sz="1200" baseline="20833" dirty="0">
                          <a:latin typeface="Lucida Sans Unicode"/>
                          <a:cs typeface="Lucida Sans Unicode"/>
                        </a:rPr>
                        <a:t>15</a:t>
                      </a:r>
                      <a:r>
                        <a:rPr sz="1200" spc="300" baseline="20833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1200" spc="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spc="-20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200" spc="-30" baseline="20833" dirty="0">
                          <a:latin typeface="Lucida Sans Unicode"/>
                          <a:cs typeface="Lucida Sans Unicode"/>
                        </a:rPr>
                        <a:t>15</a:t>
                      </a:r>
                      <a:r>
                        <a:rPr sz="1200" spc="-20" dirty="0">
                          <a:latin typeface="Lucida Sans Unicode"/>
                          <a:cs typeface="Lucida Sans Unicode"/>
                        </a:rPr>
                        <a:t>−1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operations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1200" spc="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same</a:t>
                      </a:r>
                      <a:r>
                        <a:rPr sz="1200" spc="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as</a:t>
                      </a:r>
                      <a:r>
                        <a:rPr sz="1200" spc="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int</a:t>
                      </a:r>
                      <a:r>
                        <a:rPr sz="1200" spc="10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Sans Unicode"/>
                          <a:cs typeface="Lucida Sans Unicode"/>
                        </a:rPr>
                        <a:t>]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88518" y="1776190"/>
          <a:ext cx="4201795" cy="1151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long</a:t>
                      </a:r>
                      <a:r>
                        <a:rPr sz="1200" spc="-254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data</a:t>
                      </a:r>
                      <a:r>
                        <a:rPr sz="1200" spc="90" dirty="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spc="-20" dirty="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type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75565" marB="0"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values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integers</a:t>
                      </a:r>
                      <a:r>
                        <a:rPr sz="1200" spc="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between</a:t>
                      </a:r>
                      <a:r>
                        <a:rPr sz="1200" spc="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−2</a:t>
                      </a:r>
                      <a:r>
                        <a:rPr sz="1200" baseline="20833" dirty="0">
                          <a:latin typeface="Lucida Sans Unicode"/>
                          <a:cs typeface="Lucida Sans Unicode"/>
                        </a:rPr>
                        <a:t>63</a:t>
                      </a:r>
                      <a:r>
                        <a:rPr sz="1200" spc="300" baseline="20833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and</a:t>
                      </a:r>
                      <a:r>
                        <a:rPr sz="1200" spc="8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spc="-20" dirty="0">
                          <a:latin typeface="Lucida Sans Unicode"/>
                          <a:cs typeface="Lucida Sans Unicode"/>
                        </a:rPr>
                        <a:t>2</a:t>
                      </a:r>
                      <a:r>
                        <a:rPr sz="1200" spc="-30" baseline="20833" dirty="0">
                          <a:latin typeface="Lucida Sans Unicode"/>
                          <a:cs typeface="Lucida Sans Unicode"/>
                        </a:rPr>
                        <a:t>63</a:t>
                      </a:r>
                      <a:r>
                        <a:rPr sz="1200" spc="-20" dirty="0">
                          <a:latin typeface="Lucida Sans Unicode"/>
                          <a:cs typeface="Lucida Sans Unicode"/>
                        </a:rPr>
                        <a:t>−1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operations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1200" spc="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same</a:t>
                      </a:r>
                      <a:r>
                        <a:rPr sz="1200" spc="50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as</a:t>
                      </a:r>
                      <a:r>
                        <a:rPr sz="1200" spc="5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int</a:t>
                      </a:r>
                      <a:r>
                        <a:rPr sz="1200" spc="10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Sans Unicode"/>
                          <a:cs typeface="Lucida Sans Unicode"/>
                        </a:rPr>
                        <a:t>]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0805" y="3174752"/>
          <a:ext cx="4201795" cy="115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float</a:t>
                      </a:r>
                      <a:r>
                        <a:rPr sz="1200" spc="-245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dirty="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data</a:t>
                      </a:r>
                      <a:r>
                        <a:rPr sz="1200" spc="100" dirty="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spc="-20" dirty="0">
                          <a:solidFill>
                            <a:srgbClr val="005493"/>
                          </a:solidFill>
                          <a:latin typeface="Lucida Sans Unicode"/>
                          <a:cs typeface="Lucida Sans Unicode"/>
                        </a:rPr>
                        <a:t>type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2550" marB="0"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values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real</a:t>
                      </a:r>
                      <a:r>
                        <a:rPr sz="1200" spc="7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numbers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operations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latin typeface="Lucida Sans Unicode"/>
                          <a:cs typeface="Lucida Sans Unicode"/>
                        </a:rPr>
                        <a:t>[</a:t>
                      </a:r>
                      <a:r>
                        <a:rPr sz="12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same</a:t>
                      </a:r>
                      <a:r>
                        <a:rPr sz="12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as</a:t>
                      </a:r>
                      <a:r>
                        <a:rPr sz="1200" spc="65" dirty="0">
                          <a:latin typeface="Lucida Sans Unicode"/>
                          <a:cs typeface="Lucida Sans Unicode"/>
                        </a:rPr>
                        <a:t> 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double</a:t>
                      </a:r>
                      <a:r>
                        <a:rPr sz="1200" spc="12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200" spc="-50" dirty="0">
                          <a:latin typeface="Lucida Sans Unicode"/>
                          <a:cs typeface="Lucida Sans Unicode"/>
                        </a:rPr>
                        <a:t>]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20700" y="4563236"/>
            <a:ext cx="6375400" cy="11703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33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735"/>
              </a:spcBef>
            </a:pPr>
            <a:r>
              <a:rPr sz="1450" dirty="0">
                <a:latin typeface="Lucida Sans Unicode"/>
                <a:cs typeface="Lucida Sans Unicode"/>
              </a:rPr>
              <a:t>Why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different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numeric</a:t>
            </a:r>
            <a:r>
              <a:rPr sz="1450" spc="13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types?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Tradeoff</a:t>
            </a:r>
            <a:r>
              <a:rPr sz="2175" spc="15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between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memory</a:t>
            </a:r>
            <a:r>
              <a:rPr sz="2175" spc="17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use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and</a:t>
            </a:r>
            <a:r>
              <a:rPr sz="2175" spc="17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range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for</a:t>
            </a:r>
            <a:r>
              <a:rPr sz="2175" spc="179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integers.</a:t>
            </a:r>
            <a:endParaRPr sz="2175" baseline="191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Tradeoff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between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memory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use</a:t>
            </a:r>
            <a:r>
              <a:rPr sz="2175" spc="17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and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precision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for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real</a:t>
            </a:r>
            <a:r>
              <a:rPr sz="2175" spc="179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numbers.</a:t>
            </a:r>
            <a:endParaRPr sz="2175" baseline="1915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91829" y="6014407"/>
            <a:ext cx="1521460" cy="107314"/>
          </a:xfrm>
          <a:custGeom>
            <a:avLst/>
            <a:gdLst/>
            <a:ahLst/>
            <a:cxnLst/>
            <a:rect l="l" t="t" r="r" b="b"/>
            <a:pathLst>
              <a:path w="1521460" h="107314">
                <a:moveTo>
                  <a:pt x="100647" y="0"/>
                </a:moveTo>
                <a:lnTo>
                  <a:pt x="100647" y="107117"/>
                </a:lnTo>
              </a:path>
              <a:path w="1521460" h="107314">
                <a:moveTo>
                  <a:pt x="194944" y="0"/>
                </a:moveTo>
                <a:lnTo>
                  <a:pt x="194944" y="107117"/>
                </a:lnTo>
              </a:path>
              <a:path w="1521460" h="107314">
                <a:moveTo>
                  <a:pt x="289242" y="0"/>
                </a:moveTo>
                <a:lnTo>
                  <a:pt x="289242" y="107117"/>
                </a:lnTo>
              </a:path>
              <a:path w="1521460" h="107314">
                <a:moveTo>
                  <a:pt x="383539" y="0"/>
                </a:moveTo>
                <a:lnTo>
                  <a:pt x="383539" y="107117"/>
                </a:lnTo>
              </a:path>
              <a:path w="1521460" h="107314">
                <a:moveTo>
                  <a:pt x="477837" y="0"/>
                </a:moveTo>
                <a:lnTo>
                  <a:pt x="477837" y="107117"/>
                </a:lnTo>
              </a:path>
              <a:path w="1521460" h="107314">
                <a:moveTo>
                  <a:pt x="572134" y="0"/>
                </a:moveTo>
                <a:lnTo>
                  <a:pt x="572134" y="107117"/>
                </a:lnTo>
              </a:path>
              <a:path w="1521460" h="107314">
                <a:moveTo>
                  <a:pt x="666432" y="0"/>
                </a:moveTo>
                <a:lnTo>
                  <a:pt x="666432" y="107117"/>
                </a:lnTo>
              </a:path>
              <a:path w="1521460" h="107314">
                <a:moveTo>
                  <a:pt x="760729" y="0"/>
                </a:moveTo>
                <a:lnTo>
                  <a:pt x="760729" y="107117"/>
                </a:lnTo>
              </a:path>
              <a:path w="1521460" h="107314">
                <a:moveTo>
                  <a:pt x="855027" y="0"/>
                </a:moveTo>
                <a:lnTo>
                  <a:pt x="855027" y="107117"/>
                </a:lnTo>
              </a:path>
              <a:path w="1521460" h="107314">
                <a:moveTo>
                  <a:pt x="949324" y="0"/>
                </a:moveTo>
                <a:lnTo>
                  <a:pt x="949324" y="107117"/>
                </a:lnTo>
              </a:path>
              <a:path w="1521460" h="107314">
                <a:moveTo>
                  <a:pt x="1043622" y="0"/>
                </a:moveTo>
                <a:lnTo>
                  <a:pt x="1043622" y="107117"/>
                </a:lnTo>
              </a:path>
              <a:path w="1521460" h="107314">
                <a:moveTo>
                  <a:pt x="1137919" y="0"/>
                </a:moveTo>
                <a:lnTo>
                  <a:pt x="1137919" y="107117"/>
                </a:lnTo>
              </a:path>
              <a:path w="1521460" h="107314">
                <a:moveTo>
                  <a:pt x="1232217" y="0"/>
                </a:moveTo>
                <a:lnTo>
                  <a:pt x="1232217" y="107117"/>
                </a:lnTo>
              </a:path>
              <a:path w="1521460" h="107314">
                <a:moveTo>
                  <a:pt x="1326514" y="0"/>
                </a:moveTo>
                <a:lnTo>
                  <a:pt x="1326514" y="107117"/>
                </a:lnTo>
              </a:path>
              <a:path w="1521460" h="107314">
                <a:moveTo>
                  <a:pt x="1420812" y="0"/>
                </a:moveTo>
                <a:lnTo>
                  <a:pt x="1420812" y="107117"/>
                </a:lnTo>
              </a:path>
              <a:path w="1521460" h="107314">
                <a:moveTo>
                  <a:pt x="6349" y="0"/>
                </a:moveTo>
                <a:lnTo>
                  <a:pt x="6349" y="107117"/>
                </a:lnTo>
              </a:path>
              <a:path w="1521460" h="107314">
                <a:moveTo>
                  <a:pt x="1515109" y="0"/>
                </a:moveTo>
                <a:lnTo>
                  <a:pt x="1515109" y="107117"/>
                </a:lnTo>
              </a:path>
              <a:path w="1521460" h="107314">
                <a:moveTo>
                  <a:pt x="0" y="6357"/>
                </a:moveTo>
                <a:lnTo>
                  <a:pt x="1521459" y="6357"/>
                </a:lnTo>
              </a:path>
              <a:path w="1521460" h="107314">
                <a:moveTo>
                  <a:pt x="0" y="100760"/>
                </a:moveTo>
                <a:lnTo>
                  <a:pt x="1521459" y="10076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1499" y="6171747"/>
            <a:ext cx="3067685" cy="107314"/>
          </a:xfrm>
          <a:custGeom>
            <a:avLst/>
            <a:gdLst/>
            <a:ahLst/>
            <a:cxnLst/>
            <a:rect l="l" t="t" r="r" b="b"/>
            <a:pathLst>
              <a:path w="3067685" h="107314">
                <a:moveTo>
                  <a:pt x="101800" y="0"/>
                </a:moveTo>
                <a:lnTo>
                  <a:pt x="101800" y="107117"/>
                </a:lnTo>
              </a:path>
              <a:path w="3067685" h="107314">
                <a:moveTo>
                  <a:pt x="197250" y="0"/>
                </a:moveTo>
                <a:lnTo>
                  <a:pt x="197250" y="107117"/>
                </a:lnTo>
              </a:path>
              <a:path w="3067685" h="107314">
                <a:moveTo>
                  <a:pt x="292700" y="0"/>
                </a:moveTo>
                <a:lnTo>
                  <a:pt x="292700" y="107117"/>
                </a:lnTo>
              </a:path>
              <a:path w="3067685" h="107314">
                <a:moveTo>
                  <a:pt x="388150" y="0"/>
                </a:moveTo>
                <a:lnTo>
                  <a:pt x="388150" y="107117"/>
                </a:lnTo>
              </a:path>
              <a:path w="3067685" h="107314">
                <a:moveTo>
                  <a:pt x="483600" y="0"/>
                </a:moveTo>
                <a:lnTo>
                  <a:pt x="483600" y="107117"/>
                </a:lnTo>
              </a:path>
              <a:path w="3067685" h="107314">
                <a:moveTo>
                  <a:pt x="579050" y="0"/>
                </a:moveTo>
                <a:lnTo>
                  <a:pt x="579050" y="107117"/>
                </a:lnTo>
              </a:path>
              <a:path w="3067685" h="107314">
                <a:moveTo>
                  <a:pt x="674500" y="0"/>
                </a:moveTo>
                <a:lnTo>
                  <a:pt x="674500" y="107117"/>
                </a:lnTo>
              </a:path>
              <a:path w="3067685" h="107314">
                <a:moveTo>
                  <a:pt x="769950" y="0"/>
                </a:moveTo>
                <a:lnTo>
                  <a:pt x="769950" y="107117"/>
                </a:lnTo>
              </a:path>
              <a:path w="3067685" h="107314">
                <a:moveTo>
                  <a:pt x="865400" y="0"/>
                </a:moveTo>
                <a:lnTo>
                  <a:pt x="865400" y="107117"/>
                </a:lnTo>
              </a:path>
              <a:path w="3067685" h="107314">
                <a:moveTo>
                  <a:pt x="960850" y="0"/>
                </a:moveTo>
                <a:lnTo>
                  <a:pt x="960850" y="107117"/>
                </a:lnTo>
              </a:path>
              <a:path w="3067685" h="107314">
                <a:moveTo>
                  <a:pt x="1056300" y="0"/>
                </a:moveTo>
                <a:lnTo>
                  <a:pt x="1056300" y="107117"/>
                </a:lnTo>
              </a:path>
              <a:path w="3067685" h="107314">
                <a:moveTo>
                  <a:pt x="1151750" y="0"/>
                </a:moveTo>
                <a:lnTo>
                  <a:pt x="1151750" y="107117"/>
                </a:lnTo>
              </a:path>
              <a:path w="3067685" h="107314">
                <a:moveTo>
                  <a:pt x="1247200" y="0"/>
                </a:moveTo>
                <a:lnTo>
                  <a:pt x="1247200" y="107117"/>
                </a:lnTo>
              </a:path>
              <a:path w="3067685" h="107314">
                <a:moveTo>
                  <a:pt x="1342650" y="0"/>
                </a:moveTo>
                <a:lnTo>
                  <a:pt x="1342650" y="107117"/>
                </a:lnTo>
              </a:path>
              <a:path w="3067685" h="107314">
                <a:moveTo>
                  <a:pt x="1438100" y="0"/>
                </a:moveTo>
                <a:lnTo>
                  <a:pt x="1438100" y="107117"/>
                </a:lnTo>
              </a:path>
              <a:path w="3067685" h="107314">
                <a:moveTo>
                  <a:pt x="1533550" y="0"/>
                </a:moveTo>
                <a:lnTo>
                  <a:pt x="1533550" y="107117"/>
                </a:lnTo>
              </a:path>
              <a:path w="3067685" h="107314">
                <a:moveTo>
                  <a:pt x="1629000" y="0"/>
                </a:moveTo>
                <a:lnTo>
                  <a:pt x="1629000" y="107117"/>
                </a:lnTo>
              </a:path>
              <a:path w="3067685" h="107314">
                <a:moveTo>
                  <a:pt x="1724450" y="0"/>
                </a:moveTo>
                <a:lnTo>
                  <a:pt x="1724450" y="107117"/>
                </a:lnTo>
              </a:path>
              <a:path w="3067685" h="107314">
                <a:moveTo>
                  <a:pt x="1819900" y="0"/>
                </a:moveTo>
                <a:lnTo>
                  <a:pt x="1819900" y="107117"/>
                </a:lnTo>
              </a:path>
              <a:path w="3067685" h="107314">
                <a:moveTo>
                  <a:pt x="1915350" y="0"/>
                </a:moveTo>
                <a:lnTo>
                  <a:pt x="1915350" y="107117"/>
                </a:lnTo>
              </a:path>
              <a:path w="3067685" h="107314">
                <a:moveTo>
                  <a:pt x="2010800" y="0"/>
                </a:moveTo>
                <a:lnTo>
                  <a:pt x="2010800" y="107117"/>
                </a:lnTo>
              </a:path>
              <a:path w="3067685" h="107314">
                <a:moveTo>
                  <a:pt x="2106250" y="0"/>
                </a:moveTo>
                <a:lnTo>
                  <a:pt x="2106250" y="107117"/>
                </a:lnTo>
              </a:path>
              <a:path w="3067685" h="107314">
                <a:moveTo>
                  <a:pt x="2201700" y="0"/>
                </a:moveTo>
                <a:lnTo>
                  <a:pt x="2201700" y="107117"/>
                </a:lnTo>
              </a:path>
              <a:path w="3067685" h="107314">
                <a:moveTo>
                  <a:pt x="2297150" y="0"/>
                </a:moveTo>
                <a:lnTo>
                  <a:pt x="2297150" y="107117"/>
                </a:lnTo>
              </a:path>
              <a:path w="3067685" h="107314">
                <a:moveTo>
                  <a:pt x="2392600" y="0"/>
                </a:moveTo>
                <a:lnTo>
                  <a:pt x="2392600" y="107117"/>
                </a:lnTo>
              </a:path>
              <a:path w="3067685" h="107314">
                <a:moveTo>
                  <a:pt x="2488050" y="0"/>
                </a:moveTo>
                <a:lnTo>
                  <a:pt x="2488050" y="107117"/>
                </a:lnTo>
              </a:path>
              <a:path w="3067685" h="107314">
                <a:moveTo>
                  <a:pt x="2583500" y="0"/>
                </a:moveTo>
                <a:lnTo>
                  <a:pt x="2583500" y="107117"/>
                </a:lnTo>
              </a:path>
              <a:path w="3067685" h="107314">
                <a:moveTo>
                  <a:pt x="2678950" y="0"/>
                </a:moveTo>
                <a:lnTo>
                  <a:pt x="2678950" y="107117"/>
                </a:lnTo>
              </a:path>
              <a:path w="3067685" h="107314">
                <a:moveTo>
                  <a:pt x="2774400" y="0"/>
                </a:moveTo>
                <a:lnTo>
                  <a:pt x="2774400" y="107117"/>
                </a:lnTo>
              </a:path>
              <a:path w="3067685" h="107314">
                <a:moveTo>
                  <a:pt x="2869850" y="0"/>
                </a:moveTo>
                <a:lnTo>
                  <a:pt x="2869850" y="107117"/>
                </a:lnTo>
              </a:path>
              <a:path w="3067685" h="107314">
                <a:moveTo>
                  <a:pt x="2965300" y="0"/>
                </a:moveTo>
                <a:lnTo>
                  <a:pt x="2965300" y="107117"/>
                </a:lnTo>
              </a:path>
              <a:path w="3067685" h="107314">
                <a:moveTo>
                  <a:pt x="6349" y="0"/>
                </a:moveTo>
                <a:lnTo>
                  <a:pt x="6349" y="107117"/>
                </a:lnTo>
              </a:path>
              <a:path w="3067685" h="107314">
                <a:moveTo>
                  <a:pt x="3060750" y="0"/>
                </a:moveTo>
                <a:lnTo>
                  <a:pt x="3060750" y="107117"/>
                </a:lnTo>
              </a:path>
              <a:path w="3067685" h="107314">
                <a:moveTo>
                  <a:pt x="0" y="6357"/>
                </a:moveTo>
                <a:lnTo>
                  <a:pt x="3067100" y="6357"/>
                </a:lnTo>
              </a:path>
              <a:path w="3067685" h="107314">
                <a:moveTo>
                  <a:pt x="0" y="100760"/>
                </a:moveTo>
                <a:lnTo>
                  <a:pt x="3067100" y="10076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91499" y="6329087"/>
            <a:ext cx="6047740" cy="107314"/>
          </a:xfrm>
          <a:custGeom>
            <a:avLst/>
            <a:gdLst/>
            <a:ahLst/>
            <a:cxnLst/>
            <a:rect l="l" t="t" r="r" b="b"/>
            <a:pathLst>
              <a:path w="6047740" h="107314">
                <a:moveTo>
                  <a:pt x="100647" y="0"/>
                </a:moveTo>
                <a:lnTo>
                  <a:pt x="100647" y="107117"/>
                </a:lnTo>
              </a:path>
              <a:path w="6047740" h="107314">
                <a:moveTo>
                  <a:pt x="194944" y="0"/>
                </a:moveTo>
                <a:lnTo>
                  <a:pt x="194944" y="107117"/>
                </a:lnTo>
              </a:path>
              <a:path w="6047740" h="107314">
                <a:moveTo>
                  <a:pt x="289242" y="0"/>
                </a:moveTo>
                <a:lnTo>
                  <a:pt x="289242" y="107117"/>
                </a:lnTo>
              </a:path>
              <a:path w="6047740" h="107314">
                <a:moveTo>
                  <a:pt x="383539" y="0"/>
                </a:moveTo>
                <a:lnTo>
                  <a:pt x="383539" y="107117"/>
                </a:lnTo>
              </a:path>
              <a:path w="6047740" h="107314">
                <a:moveTo>
                  <a:pt x="477837" y="0"/>
                </a:moveTo>
                <a:lnTo>
                  <a:pt x="477837" y="107117"/>
                </a:lnTo>
              </a:path>
              <a:path w="6047740" h="107314">
                <a:moveTo>
                  <a:pt x="572134" y="0"/>
                </a:moveTo>
                <a:lnTo>
                  <a:pt x="572134" y="107117"/>
                </a:lnTo>
              </a:path>
              <a:path w="6047740" h="107314">
                <a:moveTo>
                  <a:pt x="666432" y="0"/>
                </a:moveTo>
                <a:lnTo>
                  <a:pt x="666432" y="107117"/>
                </a:lnTo>
              </a:path>
              <a:path w="6047740" h="107314">
                <a:moveTo>
                  <a:pt x="760729" y="0"/>
                </a:moveTo>
                <a:lnTo>
                  <a:pt x="760729" y="107117"/>
                </a:lnTo>
              </a:path>
              <a:path w="6047740" h="107314">
                <a:moveTo>
                  <a:pt x="855027" y="0"/>
                </a:moveTo>
                <a:lnTo>
                  <a:pt x="855027" y="107117"/>
                </a:lnTo>
              </a:path>
              <a:path w="6047740" h="107314">
                <a:moveTo>
                  <a:pt x="949324" y="0"/>
                </a:moveTo>
                <a:lnTo>
                  <a:pt x="949324" y="107117"/>
                </a:lnTo>
              </a:path>
              <a:path w="6047740" h="107314">
                <a:moveTo>
                  <a:pt x="1043622" y="0"/>
                </a:moveTo>
                <a:lnTo>
                  <a:pt x="1043622" y="107117"/>
                </a:lnTo>
              </a:path>
              <a:path w="6047740" h="107314">
                <a:moveTo>
                  <a:pt x="1137919" y="0"/>
                </a:moveTo>
                <a:lnTo>
                  <a:pt x="1137919" y="107117"/>
                </a:lnTo>
              </a:path>
              <a:path w="6047740" h="107314">
                <a:moveTo>
                  <a:pt x="1232217" y="0"/>
                </a:moveTo>
                <a:lnTo>
                  <a:pt x="1232217" y="107117"/>
                </a:lnTo>
              </a:path>
              <a:path w="6047740" h="107314">
                <a:moveTo>
                  <a:pt x="1326514" y="0"/>
                </a:moveTo>
                <a:lnTo>
                  <a:pt x="1326514" y="107117"/>
                </a:lnTo>
              </a:path>
              <a:path w="6047740" h="107314">
                <a:moveTo>
                  <a:pt x="1420812" y="0"/>
                </a:moveTo>
                <a:lnTo>
                  <a:pt x="1420812" y="107117"/>
                </a:lnTo>
              </a:path>
              <a:path w="6047740" h="107314">
                <a:moveTo>
                  <a:pt x="1515109" y="0"/>
                </a:moveTo>
                <a:lnTo>
                  <a:pt x="1515109" y="107117"/>
                </a:lnTo>
              </a:path>
              <a:path w="6047740" h="107314">
                <a:moveTo>
                  <a:pt x="1609407" y="0"/>
                </a:moveTo>
                <a:lnTo>
                  <a:pt x="1609407" y="107117"/>
                </a:lnTo>
              </a:path>
              <a:path w="6047740" h="107314">
                <a:moveTo>
                  <a:pt x="1703704" y="0"/>
                </a:moveTo>
                <a:lnTo>
                  <a:pt x="1703704" y="107117"/>
                </a:lnTo>
              </a:path>
              <a:path w="6047740" h="107314">
                <a:moveTo>
                  <a:pt x="1798002" y="0"/>
                </a:moveTo>
                <a:lnTo>
                  <a:pt x="1798002" y="107117"/>
                </a:lnTo>
              </a:path>
              <a:path w="6047740" h="107314">
                <a:moveTo>
                  <a:pt x="1892299" y="0"/>
                </a:moveTo>
                <a:lnTo>
                  <a:pt x="1892299" y="107117"/>
                </a:lnTo>
              </a:path>
              <a:path w="6047740" h="107314">
                <a:moveTo>
                  <a:pt x="1986597" y="0"/>
                </a:moveTo>
                <a:lnTo>
                  <a:pt x="1986597" y="107117"/>
                </a:lnTo>
              </a:path>
              <a:path w="6047740" h="107314">
                <a:moveTo>
                  <a:pt x="2080894" y="0"/>
                </a:moveTo>
                <a:lnTo>
                  <a:pt x="2080894" y="107117"/>
                </a:lnTo>
              </a:path>
              <a:path w="6047740" h="107314">
                <a:moveTo>
                  <a:pt x="2175192" y="0"/>
                </a:moveTo>
                <a:lnTo>
                  <a:pt x="2175192" y="107117"/>
                </a:lnTo>
              </a:path>
              <a:path w="6047740" h="107314">
                <a:moveTo>
                  <a:pt x="2269489" y="0"/>
                </a:moveTo>
                <a:lnTo>
                  <a:pt x="2269489" y="107117"/>
                </a:lnTo>
              </a:path>
              <a:path w="6047740" h="107314">
                <a:moveTo>
                  <a:pt x="2363787" y="0"/>
                </a:moveTo>
                <a:lnTo>
                  <a:pt x="2363787" y="107117"/>
                </a:lnTo>
              </a:path>
              <a:path w="6047740" h="107314">
                <a:moveTo>
                  <a:pt x="2458084" y="0"/>
                </a:moveTo>
                <a:lnTo>
                  <a:pt x="2458084" y="107117"/>
                </a:lnTo>
              </a:path>
              <a:path w="6047740" h="107314">
                <a:moveTo>
                  <a:pt x="2552382" y="0"/>
                </a:moveTo>
                <a:lnTo>
                  <a:pt x="2552382" y="107117"/>
                </a:lnTo>
              </a:path>
              <a:path w="6047740" h="107314">
                <a:moveTo>
                  <a:pt x="2646679" y="0"/>
                </a:moveTo>
                <a:lnTo>
                  <a:pt x="2646679" y="107117"/>
                </a:lnTo>
              </a:path>
              <a:path w="6047740" h="107314">
                <a:moveTo>
                  <a:pt x="2740977" y="0"/>
                </a:moveTo>
                <a:lnTo>
                  <a:pt x="2740977" y="107117"/>
                </a:lnTo>
              </a:path>
              <a:path w="6047740" h="107314">
                <a:moveTo>
                  <a:pt x="2835274" y="0"/>
                </a:moveTo>
                <a:lnTo>
                  <a:pt x="2835274" y="107117"/>
                </a:lnTo>
              </a:path>
              <a:path w="6047740" h="107314">
                <a:moveTo>
                  <a:pt x="2929572" y="0"/>
                </a:moveTo>
                <a:lnTo>
                  <a:pt x="2929572" y="107117"/>
                </a:lnTo>
              </a:path>
              <a:path w="6047740" h="107314">
                <a:moveTo>
                  <a:pt x="3023869" y="0"/>
                </a:moveTo>
                <a:lnTo>
                  <a:pt x="3023869" y="107117"/>
                </a:lnTo>
              </a:path>
              <a:path w="6047740" h="107314">
                <a:moveTo>
                  <a:pt x="3118167" y="0"/>
                </a:moveTo>
                <a:lnTo>
                  <a:pt x="3118167" y="107117"/>
                </a:lnTo>
              </a:path>
              <a:path w="6047740" h="107314">
                <a:moveTo>
                  <a:pt x="3212464" y="0"/>
                </a:moveTo>
                <a:lnTo>
                  <a:pt x="3212464" y="107117"/>
                </a:lnTo>
              </a:path>
              <a:path w="6047740" h="107314">
                <a:moveTo>
                  <a:pt x="3306762" y="0"/>
                </a:moveTo>
                <a:lnTo>
                  <a:pt x="3306762" y="107117"/>
                </a:lnTo>
              </a:path>
              <a:path w="6047740" h="107314">
                <a:moveTo>
                  <a:pt x="3401059" y="0"/>
                </a:moveTo>
                <a:lnTo>
                  <a:pt x="3401059" y="107117"/>
                </a:lnTo>
              </a:path>
              <a:path w="6047740" h="107314">
                <a:moveTo>
                  <a:pt x="3495357" y="0"/>
                </a:moveTo>
                <a:lnTo>
                  <a:pt x="3495357" y="107117"/>
                </a:lnTo>
              </a:path>
              <a:path w="6047740" h="107314">
                <a:moveTo>
                  <a:pt x="3589654" y="0"/>
                </a:moveTo>
                <a:lnTo>
                  <a:pt x="3589654" y="107117"/>
                </a:lnTo>
              </a:path>
              <a:path w="6047740" h="107314">
                <a:moveTo>
                  <a:pt x="3683952" y="0"/>
                </a:moveTo>
                <a:lnTo>
                  <a:pt x="3683952" y="107117"/>
                </a:lnTo>
              </a:path>
              <a:path w="6047740" h="107314">
                <a:moveTo>
                  <a:pt x="3778249" y="0"/>
                </a:moveTo>
                <a:lnTo>
                  <a:pt x="3778249" y="107117"/>
                </a:lnTo>
              </a:path>
              <a:path w="6047740" h="107314">
                <a:moveTo>
                  <a:pt x="3872547" y="0"/>
                </a:moveTo>
                <a:lnTo>
                  <a:pt x="3872547" y="107117"/>
                </a:lnTo>
              </a:path>
              <a:path w="6047740" h="107314">
                <a:moveTo>
                  <a:pt x="3966844" y="0"/>
                </a:moveTo>
                <a:lnTo>
                  <a:pt x="3966844" y="107117"/>
                </a:lnTo>
              </a:path>
              <a:path w="6047740" h="107314">
                <a:moveTo>
                  <a:pt x="4061142" y="0"/>
                </a:moveTo>
                <a:lnTo>
                  <a:pt x="4061142" y="107117"/>
                </a:lnTo>
              </a:path>
              <a:path w="6047740" h="107314">
                <a:moveTo>
                  <a:pt x="4155439" y="0"/>
                </a:moveTo>
                <a:lnTo>
                  <a:pt x="4155439" y="107117"/>
                </a:lnTo>
              </a:path>
              <a:path w="6047740" h="107314">
                <a:moveTo>
                  <a:pt x="4249737" y="0"/>
                </a:moveTo>
                <a:lnTo>
                  <a:pt x="4249737" y="107117"/>
                </a:lnTo>
              </a:path>
              <a:path w="6047740" h="107314">
                <a:moveTo>
                  <a:pt x="4344034" y="0"/>
                </a:moveTo>
                <a:lnTo>
                  <a:pt x="4344034" y="107117"/>
                </a:lnTo>
              </a:path>
              <a:path w="6047740" h="107314">
                <a:moveTo>
                  <a:pt x="4438332" y="0"/>
                </a:moveTo>
                <a:lnTo>
                  <a:pt x="4438332" y="107117"/>
                </a:lnTo>
              </a:path>
              <a:path w="6047740" h="107314">
                <a:moveTo>
                  <a:pt x="4532629" y="0"/>
                </a:moveTo>
                <a:lnTo>
                  <a:pt x="4532629" y="107117"/>
                </a:lnTo>
              </a:path>
              <a:path w="6047740" h="107314">
                <a:moveTo>
                  <a:pt x="4626927" y="0"/>
                </a:moveTo>
                <a:lnTo>
                  <a:pt x="4626927" y="107117"/>
                </a:lnTo>
              </a:path>
              <a:path w="6047740" h="107314">
                <a:moveTo>
                  <a:pt x="4721224" y="0"/>
                </a:moveTo>
                <a:lnTo>
                  <a:pt x="4721224" y="107117"/>
                </a:lnTo>
              </a:path>
              <a:path w="6047740" h="107314">
                <a:moveTo>
                  <a:pt x="4815522" y="0"/>
                </a:moveTo>
                <a:lnTo>
                  <a:pt x="4815522" y="107117"/>
                </a:lnTo>
              </a:path>
              <a:path w="6047740" h="107314">
                <a:moveTo>
                  <a:pt x="4909819" y="0"/>
                </a:moveTo>
                <a:lnTo>
                  <a:pt x="4909819" y="107117"/>
                </a:lnTo>
              </a:path>
              <a:path w="6047740" h="107314">
                <a:moveTo>
                  <a:pt x="5004117" y="0"/>
                </a:moveTo>
                <a:lnTo>
                  <a:pt x="5004117" y="107117"/>
                </a:lnTo>
              </a:path>
              <a:path w="6047740" h="107314">
                <a:moveTo>
                  <a:pt x="5098414" y="0"/>
                </a:moveTo>
                <a:lnTo>
                  <a:pt x="5098414" y="107117"/>
                </a:lnTo>
              </a:path>
              <a:path w="6047740" h="107314">
                <a:moveTo>
                  <a:pt x="5192712" y="0"/>
                </a:moveTo>
                <a:lnTo>
                  <a:pt x="5192712" y="107117"/>
                </a:lnTo>
              </a:path>
              <a:path w="6047740" h="107314">
                <a:moveTo>
                  <a:pt x="5287009" y="0"/>
                </a:moveTo>
                <a:lnTo>
                  <a:pt x="5287009" y="107117"/>
                </a:lnTo>
              </a:path>
              <a:path w="6047740" h="107314">
                <a:moveTo>
                  <a:pt x="5381307" y="0"/>
                </a:moveTo>
                <a:lnTo>
                  <a:pt x="5381307" y="107117"/>
                </a:lnTo>
              </a:path>
              <a:path w="6047740" h="107314">
                <a:moveTo>
                  <a:pt x="5475604" y="0"/>
                </a:moveTo>
                <a:lnTo>
                  <a:pt x="5475604" y="107117"/>
                </a:lnTo>
              </a:path>
              <a:path w="6047740" h="107314">
                <a:moveTo>
                  <a:pt x="5569902" y="0"/>
                </a:moveTo>
                <a:lnTo>
                  <a:pt x="5569902" y="107117"/>
                </a:lnTo>
              </a:path>
              <a:path w="6047740" h="107314">
                <a:moveTo>
                  <a:pt x="5664199" y="0"/>
                </a:moveTo>
                <a:lnTo>
                  <a:pt x="5664199" y="107117"/>
                </a:lnTo>
              </a:path>
              <a:path w="6047740" h="107314">
                <a:moveTo>
                  <a:pt x="5758497" y="0"/>
                </a:moveTo>
                <a:lnTo>
                  <a:pt x="5758497" y="107117"/>
                </a:lnTo>
              </a:path>
              <a:path w="6047740" h="107314">
                <a:moveTo>
                  <a:pt x="5852794" y="0"/>
                </a:moveTo>
                <a:lnTo>
                  <a:pt x="5852794" y="107117"/>
                </a:lnTo>
              </a:path>
              <a:path w="6047740" h="107314">
                <a:moveTo>
                  <a:pt x="5947092" y="0"/>
                </a:moveTo>
                <a:lnTo>
                  <a:pt x="5947092" y="107117"/>
                </a:lnTo>
              </a:path>
              <a:path w="6047740" h="107314">
                <a:moveTo>
                  <a:pt x="6349" y="0"/>
                </a:moveTo>
                <a:lnTo>
                  <a:pt x="6349" y="107117"/>
                </a:lnTo>
              </a:path>
              <a:path w="6047740" h="107314">
                <a:moveTo>
                  <a:pt x="6041389" y="0"/>
                </a:moveTo>
                <a:lnTo>
                  <a:pt x="6041389" y="107117"/>
                </a:lnTo>
              </a:path>
              <a:path w="6047740" h="107314">
                <a:moveTo>
                  <a:pt x="0" y="6357"/>
                </a:moveTo>
                <a:lnTo>
                  <a:pt x="6047728" y="6357"/>
                </a:lnTo>
              </a:path>
              <a:path w="6047740" h="107314">
                <a:moveTo>
                  <a:pt x="0" y="100760"/>
                </a:moveTo>
                <a:lnTo>
                  <a:pt x="6047728" y="10076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0030" y="5962839"/>
            <a:ext cx="934085" cy="4914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63525">
              <a:lnSpc>
                <a:spcPct val="103200"/>
              </a:lnSpc>
              <a:spcBef>
                <a:spcPts val="50"/>
              </a:spcBef>
            </a:pPr>
            <a:r>
              <a:rPr sz="1000" spc="-10" dirty="0">
                <a:latin typeface="Lucida Console"/>
                <a:cs typeface="Lucida Console"/>
              </a:rPr>
              <a:t>short </a:t>
            </a:r>
            <a:r>
              <a:rPr sz="1000" dirty="0">
                <a:latin typeface="Lucida Console"/>
                <a:cs typeface="Lucida Console"/>
              </a:rPr>
              <a:t>int,</a:t>
            </a:r>
            <a:r>
              <a:rPr sz="1000" spc="-60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float </a:t>
            </a:r>
            <a:r>
              <a:rPr sz="1000" dirty="0">
                <a:latin typeface="Lucida Console"/>
                <a:cs typeface="Lucida Console"/>
              </a:rPr>
              <a:t>long,</a:t>
            </a:r>
            <a:r>
              <a:rPr sz="1000" spc="-75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double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Excerpts</a:t>
            </a:r>
            <a:r>
              <a:rPr spc="100" dirty="0"/>
              <a:t> </a:t>
            </a:r>
            <a:r>
              <a:rPr dirty="0"/>
              <a:t>from</a:t>
            </a:r>
            <a:r>
              <a:rPr spc="105" dirty="0"/>
              <a:t> </a:t>
            </a:r>
            <a:r>
              <a:rPr dirty="0"/>
              <a:t>Java’s</a:t>
            </a:r>
            <a:r>
              <a:rPr spc="100" dirty="0"/>
              <a:t> </a:t>
            </a:r>
            <a:r>
              <a:rPr spc="85" dirty="0"/>
              <a:t>Math</a:t>
            </a:r>
            <a:r>
              <a:rPr spc="105" dirty="0"/>
              <a:t> </a:t>
            </a:r>
            <a:r>
              <a:rPr spc="35" dirty="0"/>
              <a:t>Library</a:t>
            </a:r>
          </a:p>
        </p:txBody>
      </p:sp>
      <p:sp>
        <p:nvSpPr>
          <p:cNvPr id="4" name="object 4"/>
          <p:cNvSpPr/>
          <p:nvPr/>
        </p:nvSpPr>
        <p:spPr>
          <a:xfrm>
            <a:off x="1040079" y="2108021"/>
            <a:ext cx="5739130" cy="4478020"/>
          </a:xfrm>
          <a:custGeom>
            <a:avLst/>
            <a:gdLst/>
            <a:ahLst/>
            <a:cxnLst/>
            <a:rect l="l" t="t" r="r" b="b"/>
            <a:pathLst>
              <a:path w="5739130" h="4478020">
                <a:moveTo>
                  <a:pt x="5738800" y="3897630"/>
                </a:moveTo>
                <a:lnTo>
                  <a:pt x="3377577" y="3897630"/>
                </a:lnTo>
                <a:lnTo>
                  <a:pt x="0" y="3897630"/>
                </a:lnTo>
                <a:lnTo>
                  <a:pt x="0" y="4168546"/>
                </a:lnTo>
                <a:lnTo>
                  <a:pt x="0" y="4477982"/>
                </a:lnTo>
                <a:lnTo>
                  <a:pt x="3377577" y="4477982"/>
                </a:lnTo>
                <a:lnTo>
                  <a:pt x="5738800" y="4477982"/>
                </a:lnTo>
                <a:lnTo>
                  <a:pt x="5738800" y="4168546"/>
                </a:lnTo>
                <a:lnTo>
                  <a:pt x="5738800" y="3897630"/>
                </a:lnTo>
                <a:close/>
              </a:path>
              <a:path w="5739130" h="4478020">
                <a:moveTo>
                  <a:pt x="5738800" y="2944634"/>
                </a:moveTo>
                <a:lnTo>
                  <a:pt x="3377577" y="2944634"/>
                </a:lnTo>
                <a:lnTo>
                  <a:pt x="0" y="2944634"/>
                </a:lnTo>
                <a:lnTo>
                  <a:pt x="0" y="3215551"/>
                </a:lnTo>
                <a:lnTo>
                  <a:pt x="0" y="3486467"/>
                </a:lnTo>
                <a:lnTo>
                  <a:pt x="0" y="3757384"/>
                </a:lnTo>
                <a:lnTo>
                  <a:pt x="3377577" y="3757384"/>
                </a:lnTo>
                <a:lnTo>
                  <a:pt x="5738800" y="3757384"/>
                </a:lnTo>
                <a:lnTo>
                  <a:pt x="5738800" y="3486467"/>
                </a:lnTo>
                <a:lnTo>
                  <a:pt x="5738800" y="3215551"/>
                </a:lnTo>
                <a:lnTo>
                  <a:pt x="5738800" y="2944634"/>
                </a:lnTo>
                <a:close/>
              </a:path>
              <a:path w="5739130" h="4478020">
                <a:moveTo>
                  <a:pt x="5738800" y="1991652"/>
                </a:moveTo>
                <a:lnTo>
                  <a:pt x="3377577" y="1991652"/>
                </a:lnTo>
                <a:lnTo>
                  <a:pt x="0" y="1991652"/>
                </a:lnTo>
                <a:lnTo>
                  <a:pt x="0" y="2262555"/>
                </a:lnTo>
                <a:lnTo>
                  <a:pt x="0" y="2533472"/>
                </a:lnTo>
                <a:lnTo>
                  <a:pt x="0" y="2804388"/>
                </a:lnTo>
                <a:lnTo>
                  <a:pt x="3377577" y="2804388"/>
                </a:lnTo>
                <a:lnTo>
                  <a:pt x="5738800" y="2804388"/>
                </a:lnTo>
                <a:lnTo>
                  <a:pt x="5738800" y="2533472"/>
                </a:lnTo>
                <a:lnTo>
                  <a:pt x="5738800" y="2262555"/>
                </a:lnTo>
                <a:lnTo>
                  <a:pt x="5738800" y="1991652"/>
                </a:lnTo>
                <a:close/>
              </a:path>
              <a:path w="5739130" h="4478020">
                <a:moveTo>
                  <a:pt x="5738800" y="955370"/>
                </a:moveTo>
                <a:lnTo>
                  <a:pt x="3377577" y="955370"/>
                </a:lnTo>
                <a:lnTo>
                  <a:pt x="0" y="955370"/>
                </a:lnTo>
                <a:lnTo>
                  <a:pt x="0" y="1220419"/>
                </a:lnTo>
                <a:lnTo>
                  <a:pt x="0" y="1491335"/>
                </a:lnTo>
                <a:lnTo>
                  <a:pt x="0" y="1762252"/>
                </a:lnTo>
                <a:lnTo>
                  <a:pt x="3377577" y="1762252"/>
                </a:lnTo>
                <a:lnTo>
                  <a:pt x="5738800" y="1762252"/>
                </a:lnTo>
                <a:lnTo>
                  <a:pt x="5738800" y="1491335"/>
                </a:lnTo>
                <a:lnTo>
                  <a:pt x="5738800" y="1220419"/>
                </a:lnTo>
                <a:lnTo>
                  <a:pt x="5738800" y="955370"/>
                </a:lnTo>
                <a:close/>
              </a:path>
              <a:path w="5739130" h="4478020">
                <a:moveTo>
                  <a:pt x="5738800" y="0"/>
                </a:moveTo>
                <a:lnTo>
                  <a:pt x="3377577" y="0"/>
                </a:lnTo>
                <a:lnTo>
                  <a:pt x="0" y="0"/>
                </a:lnTo>
                <a:lnTo>
                  <a:pt x="0" y="270916"/>
                </a:lnTo>
                <a:lnTo>
                  <a:pt x="0" y="541832"/>
                </a:lnTo>
                <a:lnTo>
                  <a:pt x="0" y="812749"/>
                </a:lnTo>
                <a:lnTo>
                  <a:pt x="3377577" y="812749"/>
                </a:lnTo>
                <a:lnTo>
                  <a:pt x="5738800" y="812749"/>
                </a:lnTo>
                <a:lnTo>
                  <a:pt x="5738800" y="541832"/>
                </a:lnTo>
                <a:lnTo>
                  <a:pt x="5738800" y="270916"/>
                </a:lnTo>
                <a:lnTo>
                  <a:pt x="573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5875" y="1792174"/>
            <a:ext cx="163385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public</a:t>
            </a:r>
            <a:r>
              <a:rPr sz="1200" spc="135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class</a:t>
            </a:r>
            <a:r>
              <a:rPr sz="1200" spc="140" dirty="0">
                <a:latin typeface="Lucida Console"/>
                <a:cs typeface="Lucida Console"/>
              </a:rPr>
              <a:t> </a:t>
            </a:r>
            <a:r>
              <a:rPr sz="1200" spc="-20" dirty="0">
                <a:latin typeface="Lucida Console"/>
                <a:cs typeface="Lucida Console"/>
              </a:rPr>
              <a:t>Math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9710" y="2117459"/>
            <a:ext cx="191770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9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abs(double</a:t>
            </a:r>
            <a:r>
              <a:rPr sz="1200" spc="195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a)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7821" y="2122703"/>
            <a:ext cx="161480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absolute</a:t>
            </a:r>
            <a:r>
              <a:rPr sz="1200" i="1" spc="15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value</a:t>
            </a:r>
            <a:r>
              <a:rPr lang="en-US" sz="1200" i="1" spc="160" dirty="0">
                <a:solidFill>
                  <a:srgbClr val="005493"/>
                </a:solidFill>
                <a:latin typeface="Lucida Sans Italic"/>
                <a:cs typeface="Lucida Sans Italic"/>
              </a:rPr>
              <a:t> of 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9710" y="2390992"/>
            <a:ext cx="286385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max(double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a,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b)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7821" y="2390992"/>
            <a:ext cx="161480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maximum</a:t>
            </a:r>
            <a:r>
              <a:rPr sz="1200" i="1" spc="9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of</a:t>
            </a:r>
            <a:r>
              <a:rPr sz="1200" i="1" spc="9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Console"/>
                <a:cs typeface="Lucida Console"/>
              </a:rPr>
              <a:t>a</a:t>
            </a:r>
            <a:r>
              <a:rPr sz="1200" spc="-24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200" i="1" spc="-85" dirty="0">
                <a:solidFill>
                  <a:srgbClr val="005493"/>
                </a:solidFill>
                <a:latin typeface="Lucida Sans Italic"/>
                <a:cs typeface="Lucida Sans Italic"/>
              </a:rPr>
              <a:t>and </a:t>
            </a:r>
            <a:r>
              <a:rPr sz="1200" spc="-50" dirty="0">
                <a:solidFill>
                  <a:srgbClr val="005493"/>
                </a:solidFill>
                <a:latin typeface="Lucida Console"/>
                <a:cs typeface="Lucida Console"/>
              </a:rPr>
              <a:t>b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9710" y="2661908"/>
            <a:ext cx="286385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min(double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a,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b)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7821" y="2661908"/>
            <a:ext cx="157734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minimum</a:t>
            </a:r>
            <a:r>
              <a:rPr sz="1200" i="1" spc="8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of</a:t>
            </a:r>
            <a:r>
              <a:rPr sz="1200" i="1" spc="9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Console"/>
                <a:cs typeface="Lucida Console"/>
              </a:rPr>
              <a:t>a</a:t>
            </a:r>
            <a:r>
              <a:rPr sz="1200" spc="-254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200" i="1" spc="-25" dirty="0">
                <a:solidFill>
                  <a:srgbClr val="005493"/>
                </a:solidFill>
                <a:latin typeface="Lucida Sans Italic"/>
                <a:cs typeface="Lucida Sans Italic"/>
              </a:rPr>
              <a:t>and</a:t>
            </a:r>
            <a:r>
              <a:rPr sz="1200" i="1" spc="50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spc="-480" dirty="0">
                <a:solidFill>
                  <a:srgbClr val="005493"/>
                </a:solidFill>
                <a:latin typeface="Lucida Console"/>
                <a:cs typeface="Lucida Console"/>
              </a:rPr>
              <a:t>b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9710" y="3070200"/>
            <a:ext cx="229616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9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sin(double</a:t>
            </a:r>
            <a:r>
              <a:rPr sz="1200" spc="19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theta)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67821" y="3075445"/>
            <a:ext cx="1004569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sine</a:t>
            </a:r>
            <a:r>
              <a:rPr sz="1200" i="1" spc="7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spc="-114" dirty="0">
                <a:solidFill>
                  <a:srgbClr val="005493"/>
                </a:solidFill>
                <a:latin typeface="Lucida Sans Italic"/>
                <a:cs typeface="Lucida Sans Italic"/>
              </a:rPr>
              <a:t>function</a:t>
            </a:r>
            <a:endParaRPr sz="1200">
              <a:latin typeface="Lucida Sans Italic"/>
              <a:cs typeface="Lucida Sans It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9710" y="3340495"/>
            <a:ext cx="229616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9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cos(double</a:t>
            </a:r>
            <a:r>
              <a:rPr sz="1200" spc="19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theta)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67821" y="3340495"/>
            <a:ext cx="117221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cosine</a:t>
            </a:r>
            <a:r>
              <a:rPr sz="1200" i="1" spc="13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spc="-190" dirty="0">
                <a:solidFill>
                  <a:srgbClr val="005493"/>
                </a:solidFill>
                <a:latin typeface="Lucida Sans Italic"/>
                <a:cs typeface="Lucida Sans Italic"/>
              </a:rPr>
              <a:t>function</a:t>
            </a:r>
            <a:endParaRPr sz="1200">
              <a:latin typeface="Lucida Sans Italic"/>
              <a:cs typeface="Lucida Sans Ital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9710" y="3611411"/>
            <a:ext cx="229616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9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tan(double</a:t>
            </a:r>
            <a:r>
              <a:rPr sz="1200" spc="195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theta)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67821" y="3611411"/>
            <a:ext cx="129095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tangent</a:t>
            </a:r>
            <a:r>
              <a:rPr sz="1200" i="1" spc="14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spc="-114" dirty="0">
                <a:solidFill>
                  <a:srgbClr val="005493"/>
                </a:solidFill>
                <a:latin typeface="Lucida Sans Italic"/>
                <a:cs typeface="Lucida Sans Italic"/>
              </a:rPr>
              <a:t>function</a:t>
            </a:r>
            <a:endParaRPr sz="1200">
              <a:latin typeface="Lucida Sans Italic"/>
              <a:cs typeface="Lucida Sans Ital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09710" y="4111728"/>
            <a:ext cx="191770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9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exp(double</a:t>
            </a:r>
            <a:r>
              <a:rPr sz="1200" spc="195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a)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42421" y="4111728"/>
            <a:ext cx="125158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200" i="1" spc="-10" dirty="0">
                <a:solidFill>
                  <a:srgbClr val="005493"/>
                </a:solidFill>
                <a:latin typeface="Lucida Sans Italic"/>
                <a:cs typeface="Lucida Sans Italic"/>
              </a:rPr>
              <a:t>exponential</a:t>
            </a:r>
            <a:r>
              <a:rPr sz="1200" i="1" spc="50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spc="-585" dirty="0">
                <a:solidFill>
                  <a:srgbClr val="005493"/>
                </a:solidFill>
                <a:latin typeface="Lucida Sans Italic"/>
                <a:cs typeface="Lucida Sans Italic"/>
              </a:rPr>
              <a:t>(e</a:t>
            </a:r>
            <a:r>
              <a:rPr sz="1200" spc="-877" baseline="20833" dirty="0">
                <a:solidFill>
                  <a:srgbClr val="005493"/>
                </a:solidFill>
                <a:latin typeface="Lucida Console"/>
                <a:cs typeface="Lucida Console"/>
              </a:rPr>
              <a:t>a</a:t>
            </a:r>
            <a:r>
              <a:rPr sz="1200" i="1" spc="-585" dirty="0">
                <a:solidFill>
                  <a:srgbClr val="005493"/>
                </a:solidFill>
                <a:latin typeface="Lucida Sans Italic"/>
                <a:cs typeface="Lucida Sans Italic"/>
              </a:rPr>
              <a:t>)</a:t>
            </a:r>
            <a:endParaRPr sz="1200">
              <a:latin typeface="Lucida Sans Italic"/>
              <a:cs typeface="Lucida Sans Ital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09710" y="4382631"/>
            <a:ext cx="191770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9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log(double</a:t>
            </a:r>
            <a:r>
              <a:rPr sz="1200" spc="195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a)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67821" y="4392753"/>
            <a:ext cx="210312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i="1" baseline="4629" dirty="0">
                <a:solidFill>
                  <a:srgbClr val="005493"/>
                </a:solidFill>
                <a:latin typeface="Lucida Sans Italic"/>
                <a:cs typeface="Lucida Sans Italic"/>
              </a:rPr>
              <a:t>natural</a:t>
            </a:r>
            <a:r>
              <a:rPr sz="1800" i="1" spc="104" baseline="4629" dirty="0">
                <a:solidFill>
                  <a:srgbClr val="005493"/>
                </a:solidFill>
                <a:latin typeface="Lucida Sans Italic"/>
                <a:cs typeface="Lucida Sans Italic"/>
              </a:rPr>
              <a:t>  </a:t>
            </a:r>
            <a:r>
              <a:rPr sz="1800" i="1" baseline="4629" dirty="0">
                <a:solidFill>
                  <a:srgbClr val="005493"/>
                </a:solidFill>
                <a:latin typeface="Lucida Sans Italic"/>
                <a:cs typeface="Lucida Sans Italic"/>
              </a:rPr>
              <a:t>log</a:t>
            </a:r>
            <a:r>
              <a:rPr sz="1800" i="1" spc="120" baseline="4629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800" i="1" baseline="4629" dirty="0">
                <a:solidFill>
                  <a:srgbClr val="005493"/>
                </a:solidFill>
                <a:latin typeface="Lucida Sans Italic"/>
                <a:cs typeface="Lucida Sans Italic"/>
              </a:rPr>
              <a:t>(log</a:t>
            </a:r>
            <a:r>
              <a:rPr sz="800" i="1" dirty="0">
                <a:solidFill>
                  <a:srgbClr val="005493"/>
                </a:solidFill>
                <a:latin typeface="Lucida Sans Italic"/>
                <a:cs typeface="Lucida Sans Italic"/>
              </a:rPr>
              <a:t>e</a:t>
            </a:r>
            <a:r>
              <a:rPr sz="800" i="1" spc="20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800" baseline="4629" dirty="0">
                <a:solidFill>
                  <a:srgbClr val="005493"/>
                </a:solidFill>
                <a:latin typeface="Lucida Console"/>
                <a:cs typeface="Lucida Console"/>
              </a:rPr>
              <a:t>a</a:t>
            </a:r>
            <a:r>
              <a:rPr sz="1800" i="1" baseline="4629" dirty="0">
                <a:solidFill>
                  <a:srgbClr val="005493"/>
                </a:solidFill>
                <a:latin typeface="Lucida Sans Italic"/>
                <a:cs typeface="Lucida Sans Italic"/>
              </a:rPr>
              <a:t>,</a:t>
            </a:r>
            <a:r>
              <a:rPr sz="1800" i="1" spc="112" baseline="4629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800" i="1" baseline="4629" dirty="0">
                <a:solidFill>
                  <a:srgbClr val="005493"/>
                </a:solidFill>
                <a:latin typeface="Lucida Sans Italic"/>
                <a:cs typeface="Lucida Sans Italic"/>
              </a:rPr>
              <a:t>or</a:t>
            </a:r>
            <a:r>
              <a:rPr sz="1800" i="1" spc="112" baseline="4629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800" i="1" spc="-434" baseline="4629" dirty="0">
                <a:solidFill>
                  <a:srgbClr val="005493"/>
                </a:solidFill>
                <a:latin typeface="Lucida Sans Italic"/>
                <a:cs typeface="Lucida Sans Italic"/>
              </a:rPr>
              <a:t>ln</a:t>
            </a:r>
            <a:r>
              <a:rPr sz="1800" i="1" spc="-37" baseline="4629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800" spc="-37" baseline="4629" dirty="0">
                <a:solidFill>
                  <a:srgbClr val="005493"/>
                </a:solidFill>
                <a:latin typeface="Lucida Console"/>
                <a:cs typeface="Lucida Console"/>
              </a:rPr>
              <a:t>a</a:t>
            </a:r>
            <a:r>
              <a:rPr sz="1800" i="1" spc="-37" baseline="4629" dirty="0">
                <a:solidFill>
                  <a:srgbClr val="005493"/>
                </a:solidFill>
                <a:latin typeface="Lucida Sans Italic"/>
                <a:cs typeface="Lucida Sans Italic"/>
              </a:rPr>
              <a:t>)</a:t>
            </a:r>
            <a:endParaRPr sz="1800" baseline="4629">
              <a:latin typeface="Lucida Sans Italic"/>
              <a:cs typeface="Lucida Sans Ital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09710" y="4653548"/>
            <a:ext cx="286385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pow(double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a,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b)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42421" y="4653548"/>
            <a:ext cx="221678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raise</a:t>
            </a:r>
            <a:r>
              <a:rPr sz="1200" i="1" spc="6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a</a:t>
            </a:r>
            <a:r>
              <a:rPr sz="1200" i="1" spc="7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to</a:t>
            </a:r>
            <a:r>
              <a:rPr sz="1200" i="1" spc="7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the</a:t>
            </a:r>
            <a:r>
              <a:rPr sz="1200" i="1" spc="7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bth</a:t>
            </a:r>
            <a:r>
              <a:rPr sz="1200" i="1" spc="7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spc="-20" dirty="0">
                <a:solidFill>
                  <a:srgbClr val="005493"/>
                </a:solidFill>
                <a:latin typeface="Lucida Sans Italic"/>
                <a:cs typeface="Lucida Sans Italic"/>
              </a:rPr>
              <a:t>power </a:t>
            </a:r>
            <a:r>
              <a:rPr sz="1200" i="1" spc="-765" dirty="0">
                <a:solidFill>
                  <a:srgbClr val="005493"/>
                </a:solidFill>
                <a:latin typeface="Lucida Sans Italic"/>
                <a:cs typeface="Lucida Sans Italic"/>
              </a:rPr>
              <a:t>(</a:t>
            </a:r>
            <a:r>
              <a:rPr sz="1200" spc="-765" dirty="0">
                <a:solidFill>
                  <a:srgbClr val="005493"/>
                </a:solidFill>
                <a:latin typeface="Lucida Console"/>
                <a:cs typeface="Lucida Console"/>
              </a:rPr>
              <a:t>a</a:t>
            </a:r>
            <a:r>
              <a:rPr sz="1200" spc="-1147" baseline="20833" dirty="0">
                <a:solidFill>
                  <a:srgbClr val="005493"/>
                </a:solidFill>
                <a:latin typeface="Lucida Console"/>
                <a:cs typeface="Lucida Console"/>
              </a:rPr>
              <a:t>b</a:t>
            </a:r>
            <a:r>
              <a:rPr sz="1200" i="1" spc="-765" dirty="0">
                <a:solidFill>
                  <a:srgbClr val="005493"/>
                </a:solidFill>
                <a:latin typeface="Lucida Sans Italic"/>
                <a:cs typeface="Lucida Sans Italic"/>
              </a:rPr>
              <a:t>)</a:t>
            </a:r>
            <a:endParaRPr sz="1200">
              <a:latin typeface="Lucida Sans Italic"/>
              <a:cs typeface="Lucida Sans Ital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98934" y="5064710"/>
            <a:ext cx="191770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long</a:t>
            </a:r>
            <a:r>
              <a:rPr sz="1200" spc="190" dirty="0">
                <a:latin typeface="Lucida Console"/>
                <a:cs typeface="Lucida Console"/>
              </a:rPr>
              <a:t> </a:t>
            </a:r>
            <a:r>
              <a:rPr sz="1200" dirty="0">
                <a:latin typeface="Lucida Console"/>
                <a:cs typeface="Lucida Console"/>
              </a:rPr>
              <a:t>round(double</a:t>
            </a:r>
            <a:r>
              <a:rPr sz="1200" spc="195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a)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67821" y="5064710"/>
            <a:ext cx="217995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round</a:t>
            </a:r>
            <a:r>
              <a:rPr sz="1200" i="1" spc="10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to</a:t>
            </a:r>
            <a:r>
              <a:rPr sz="1200" i="1" spc="10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the</a:t>
            </a:r>
            <a:r>
              <a:rPr sz="1200" i="1" spc="10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nearest</a:t>
            </a:r>
            <a:r>
              <a:rPr sz="1200" i="1" spc="10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spc="-180" dirty="0">
                <a:solidFill>
                  <a:srgbClr val="005493"/>
                </a:solidFill>
                <a:latin typeface="Lucida Sans Italic"/>
                <a:cs typeface="Lucida Sans Italic"/>
              </a:rPr>
              <a:t>integer</a:t>
            </a:r>
            <a:endParaRPr sz="1200">
              <a:latin typeface="Lucida Sans Italic"/>
              <a:cs typeface="Lucida Sans Ital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09710" y="5335627"/>
            <a:ext cx="144462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spc="-10" dirty="0">
                <a:latin typeface="Lucida Console"/>
                <a:cs typeface="Lucida Console"/>
              </a:rPr>
              <a:t>random()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67821" y="5335627"/>
            <a:ext cx="191262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random</a:t>
            </a:r>
            <a:r>
              <a:rPr sz="1200" i="1" spc="12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number</a:t>
            </a:r>
            <a:r>
              <a:rPr sz="1200" i="1" spc="12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in</a:t>
            </a:r>
            <a:r>
              <a:rPr sz="1200" i="1" spc="12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spc="-640" dirty="0">
                <a:solidFill>
                  <a:srgbClr val="005493"/>
                </a:solidFill>
                <a:latin typeface="Lucida Sans Italic"/>
                <a:cs typeface="Lucida Sans Italic"/>
              </a:rPr>
              <a:t>[0.</a:t>
            </a:r>
            <a:r>
              <a:rPr sz="1200" i="1" spc="-25" dirty="0">
                <a:solidFill>
                  <a:srgbClr val="005493"/>
                </a:solidFill>
                <a:latin typeface="Lucida Sans Italic"/>
                <a:cs typeface="Lucida Sans Italic"/>
              </a:rPr>
              <a:t> 1)</a:t>
            </a:r>
            <a:endParaRPr sz="1200">
              <a:latin typeface="Lucida Sans Italic"/>
              <a:cs typeface="Lucida Sans Ital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409710" y="5606543"/>
            <a:ext cx="2012314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8D3124"/>
                </a:solidFill>
                <a:latin typeface="Lucida Console"/>
                <a:cs typeface="Lucida Console"/>
              </a:rPr>
              <a:t>double</a:t>
            </a:r>
            <a:r>
              <a:rPr sz="1200" spc="200" dirty="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Console"/>
                <a:cs typeface="Lucida Console"/>
              </a:rPr>
              <a:t>sqrt(double</a:t>
            </a:r>
            <a:r>
              <a:rPr sz="1200" spc="204" dirty="0">
                <a:solidFill>
                  <a:srgbClr val="8D3124"/>
                </a:solidFill>
                <a:latin typeface="Lucida Console"/>
                <a:cs typeface="Lucida Console"/>
              </a:rPr>
              <a:t> </a:t>
            </a:r>
            <a:r>
              <a:rPr sz="1200" spc="-25" dirty="0">
                <a:solidFill>
                  <a:srgbClr val="8D3124"/>
                </a:solidFill>
                <a:latin typeface="Lucida Console"/>
                <a:cs typeface="Lucida Console"/>
              </a:rPr>
              <a:t>a)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67821" y="5606543"/>
            <a:ext cx="125539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square</a:t>
            </a:r>
            <a:r>
              <a:rPr sz="1200" i="1" spc="114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root</a:t>
            </a:r>
            <a:r>
              <a:rPr sz="1200" i="1" spc="12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spc="-25" dirty="0">
                <a:solidFill>
                  <a:srgbClr val="005493"/>
                </a:solidFill>
                <a:latin typeface="Lucida Sans Italic"/>
                <a:cs typeface="Lucida Sans Italic"/>
              </a:rPr>
              <a:t>of </a:t>
            </a:r>
            <a:r>
              <a:rPr sz="1200" spc="-480" dirty="0">
                <a:solidFill>
                  <a:srgbClr val="005493"/>
                </a:solidFill>
                <a:latin typeface="Lucida Console"/>
                <a:cs typeface="Lucida Console"/>
              </a:rPr>
              <a:t>a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409710" y="6017705"/>
            <a:ext cx="78232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spc="-50" dirty="0">
                <a:latin typeface="Lucida Console"/>
                <a:cs typeface="Lucida Console"/>
              </a:rPr>
              <a:t>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67821" y="6017705"/>
            <a:ext cx="157226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value</a:t>
            </a:r>
            <a:r>
              <a:rPr sz="1200" i="1" spc="6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of</a:t>
            </a:r>
            <a:r>
              <a:rPr sz="1200" i="1" spc="7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e</a:t>
            </a:r>
            <a:r>
              <a:rPr sz="1200" i="1" spc="7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spc="-320" dirty="0">
                <a:solidFill>
                  <a:srgbClr val="005493"/>
                </a:solidFill>
                <a:latin typeface="Lucida Sans Italic"/>
                <a:cs typeface="Lucida Sans Italic"/>
              </a:rPr>
              <a:t>(constant)</a:t>
            </a:r>
            <a:endParaRPr sz="1200">
              <a:latin typeface="Lucida Sans Italic"/>
              <a:cs typeface="Lucida Sans Ital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409710" y="6304357"/>
            <a:ext cx="87693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Lucida Console"/>
                <a:cs typeface="Lucida Console"/>
              </a:rPr>
              <a:t>double</a:t>
            </a:r>
            <a:r>
              <a:rPr sz="1200" spc="150" dirty="0">
                <a:latin typeface="Lucida Console"/>
                <a:cs typeface="Lucida Console"/>
              </a:rPr>
              <a:t> </a:t>
            </a:r>
            <a:r>
              <a:rPr sz="1200" spc="-25" dirty="0">
                <a:latin typeface="Lucida Console"/>
                <a:cs typeface="Lucida Console"/>
              </a:rPr>
              <a:t>PI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67821" y="6319839"/>
            <a:ext cx="161163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value</a:t>
            </a:r>
            <a:r>
              <a:rPr sz="1200" i="1" spc="5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i="1" dirty="0">
                <a:solidFill>
                  <a:srgbClr val="005493"/>
                </a:solidFill>
                <a:latin typeface="Lucida Sans Italic"/>
                <a:cs typeface="Lucida Sans Italic"/>
              </a:rPr>
              <a:t>of</a:t>
            </a:r>
            <a:r>
              <a:rPr sz="1200" i="1" spc="6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200" spc="130" dirty="0">
                <a:solidFill>
                  <a:srgbClr val="005493"/>
                </a:solidFill>
                <a:latin typeface="Arial"/>
                <a:cs typeface="Arial"/>
              </a:rPr>
              <a:t>π</a:t>
            </a:r>
            <a:r>
              <a:rPr sz="1200" spc="110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i="1" spc="-320" dirty="0">
                <a:solidFill>
                  <a:srgbClr val="005493"/>
                </a:solidFill>
                <a:latin typeface="Lucida Sans Italic"/>
                <a:cs typeface="Lucida Sans Italic"/>
              </a:rPr>
              <a:t>(constant)</a:t>
            </a:r>
            <a:endParaRPr sz="1200">
              <a:latin typeface="Lucida Sans Italic"/>
              <a:cs typeface="Lucida Sans Italic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28339" y="1721159"/>
            <a:ext cx="6475095" cy="4876800"/>
            <a:chOff x="1028339" y="1721159"/>
            <a:chExt cx="6475095" cy="4876800"/>
          </a:xfrm>
        </p:grpSpPr>
        <p:sp>
          <p:nvSpPr>
            <p:cNvPr id="35" name="object 35"/>
            <p:cNvSpPr/>
            <p:nvPr/>
          </p:nvSpPr>
          <p:spPr>
            <a:xfrm>
              <a:off x="4417650" y="1726556"/>
              <a:ext cx="0" cy="4866005"/>
            </a:xfrm>
            <a:custGeom>
              <a:avLst/>
              <a:gdLst/>
              <a:ahLst/>
              <a:cxnLst/>
              <a:rect l="l" t="t" r="r" b="b"/>
              <a:pathLst>
                <a:path h="4866005">
                  <a:moveTo>
                    <a:pt x="0" y="0"/>
                  </a:moveTo>
                  <a:lnTo>
                    <a:pt x="0" y="381469"/>
                  </a:lnTo>
                </a:path>
                <a:path h="4866005">
                  <a:moveTo>
                    <a:pt x="0" y="381469"/>
                  </a:moveTo>
                  <a:lnTo>
                    <a:pt x="0" y="652385"/>
                  </a:lnTo>
                </a:path>
                <a:path h="4866005">
                  <a:moveTo>
                    <a:pt x="0" y="652385"/>
                  </a:moveTo>
                  <a:lnTo>
                    <a:pt x="0" y="1194213"/>
                  </a:lnTo>
                </a:path>
                <a:path h="4866005">
                  <a:moveTo>
                    <a:pt x="0" y="1194213"/>
                  </a:moveTo>
                  <a:lnTo>
                    <a:pt x="0" y="1336841"/>
                  </a:lnTo>
                </a:path>
                <a:path h="4866005">
                  <a:moveTo>
                    <a:pt x="0" y="1336841"/>
                  </a:moveTo>
                  <a:lnTo>
                    <a:pt x="0" y="2143711"/>
                  </a:lnTo>
                </a:path>
                <a:path h="4866005">
                  <a:moveTo>
                    <a:pt x="0" y="2143711"/>
                  </a:moveTo>
                  <a:lnTo>
                    <a:pt x="0" y="2373111"/>
                  </a:lnTo>
                </a:path>
                <a:path h="4866005">
                  <a:moveTo>
                    <a:pt x="0" y="2373111"/>
                  </a:moveTo>
                  <a:lnTo>
                    <a:pt x="0" y="3185856"/>
                  </a:lnTo>
                </a:path>
                <a:path h="4866005">
                  <a:moveTo>
                    <a:pt x="0" y="3185856"/>
                  </a:moveTo>
                  <a:lnTo>
                    <a:pt x="0" y="3326103"/>
                  </a:lnTo>
                </a:path>
                <a:path h="4866005">
                  <a:moveTo>
                    <a:pt x="0" y="3326103"/>
                  </a:moveTo>
                  <a:lnTo>
                    <a:pt x="0" y="4138847"/>
                  </a:lnTo>
                </a:path>
                <a:path h="4866005">
                  <a:moveTo>
                    <a:pt x="0" y="4138847"/>
                  </a:moveTo>
                  <a:lnTo>
                    <a:pt x="0" y="4279094"/>
                  </a:lnTo>
                </a:path>
                <a:path h="4866005">
                  <a:moveTo>
                    <a:pt x="0" y="4279094"/>
                  </a:moveTo>
                  <a:lnTo>
                    <a:pt x="0" y="4865800"/>
                  </a:lnTo>
                </a:path>
              </a:pathLst>
            </a:custGeom>
            <a:ln w="10483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3729" y="2100160"/>
              <a:ext cx="5751830" cy="15875"/>
            </a:xfrm>
            <a:custGeom>
              <a:avLst/>
              <a:gdLst/>
              <a:ahLst/>
              <a:cxnLst/>
              <a:rect l="l" t="t" r="r" b="b"/>
              <a:pathLst>
                <a:path w="5751830" h="15875">
                  <a:moveTo>
                    <a:pt x="5751474" y="0"/>
                  </a:moveTo>
                  <a:lnTo>
                    <a:pt x="3383915" y="0"/>
                  </a:lnTo>
                  <a:lnTo>
                    <a:pt x="0" y="0"/>
                  </a:lnTo>
                  <a:lnTo>
                    <a:pt x="0" y="15735"/>
                  </a:lnTo>
                  <a:lnTo>
                    <a:pt x="3383915" y="15735"/>
                  </a:lnTo>
                  <a:lnTo>
                    <a:pt x="5751474" y="15735"/>
                  </a:lnTo>
                  <a:lnTo>
                    <a:pt x="57514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33736" y="1726556"/>
              <a:ext cx="5751830" cy="4866005"/>
            </a:xfrm>
            <a:custGeom>
              <a:avLst/>
              <a:gdLst/>
              <a:ahLst/>
              <a:cxnLst/>
              <a:rect l="l" t="t" r="r" b="b"/>
              <a:pathLst>
                <a:path w="5751830" h="4866005">
                  <a:moveTo>
                    <a:pt x="0" y="652385"/>
                  </a:moveTo>
                  <a:lnTo>
                    <a:pt x="3383913" y="652385"/>
                  </a:lnTo>
                </a:path>
                <a:path w="5751830" h="4866005">
                  <a:moveTo>
                    <a:pt x="3383913" y="652385"/>
                  </a:moveTo>
                  <a:lnTo>
                    <a:pt x="5751477" y="652385"/>
                  </a:lnTo>
                </a:path>
                <a:path w="5751830" h="4866005">
                  <a:moveTo>
                    <a:pt x="0" y="923302"/>
                  </a:moveTo>
                  <a:lnTo>
                    <a:pt x="3383913" y="923302"/>
                  </a:lnTo>
                </a:path>
                <a:path w="5751830" h="4866005">
                  <a:moveTo>
                    <a:pt x="3383913" y="923302"/>
                  </a:moveTo>
                  <a:lnTo>
                    <a:pt x="5751477" y="923302"/>
                  </a:lnTo>
                </a:path>
                <a:path w="5751830" h="4866005">
                  <a:moveTo>
                    <a:pt x="0" y="1194213"/>
                  </a:moveTo>
                  <a:lnTo>
                    <a:pt x="3383913" y="1194213"/>
                  </a:lnTo>
                </a:path>
                <a:path w="5751830" h="4866005">
                  <a:moveTo>
                    <a:pt x="3383913" y="1194213"/>
                  </a:moveTo>
                  <a:lnTo>
                    <a:pt x="5751477" y="1194213"/>
                  </a:lnTo>
                </a:path>
                <a:path w="5751830" h="4866005">
                  <a:moveTo>
                    <a:pt x="0" y="1336841"/>
                  </a:moveTo>
                  <a:lnTo>
                    <a:pt x="3383913" y="1336841"/>
                  </a:lnTo>
                </a:path>
                <a:path w="5751830" h="4866005">
                  <a:moveTo>
                    <a:pt x="3383913" y="1336841"/>
                  </a:moveTo>
                  <a:lnTo>
                    <a:pt x="5751477" y="1336841"/>
                  </a:lnTo>
                </a:path>
                <a:path w="5751830" h="4866005">
                  <a:moveTo>
                    <a:pt x="0" y="1601883"/>
                  </a:moveTo>
                  <a:lnTo>
                    <a:pt x="3383913" y="1601883"/>
                  </a:lnTo>
                </a:path>
                <a:path w="5751830" h="4866005">
                  <a:moveTo>
                    <a:pt x="3383913" y="1601883"/>
                  </a:moveTo>
                  <a:lnTo>
                    <a:pt x="5751477" y="1601883"/>
                  </a:lnTo>
                </a:path>
                <a:path w="5751830" h="4866005">
                  <a:moveTo>
                    <a:pt x="0" y="1872800"/>
                  </a:moveTo>
                  <a:lnTo>
                    <a:pt x="3383913" y="1872800"/>
                  </a:lnTo>
                </a:path>
                <a:path w="5751830" h="4866005">
                  <a:moveTo>
                    <a:pt x="3383913" y="1872800"/>
                  </a:moveTo>
                  <a:lnTo>
                    <a:pt x="5751477" y="1872800"/>
                  </a:lnTo>
                </a:path>
                <a:path w="5751830" h="4866005">
                  <a:moveTo>
                    <a:pt x="0" y="2143711"/>
                  </a:moveTo>
                  <a:lnTo>
                    <a:pt x="3383913" y="2143711"/>
                  </a:lnTo>
                </a:path>
                <a:path w="5751830" h="4866005">
                  <a:moveTo>
                    <a:pt x="3383913" y="2143711"/>
                  </a:moveTo>
                  <a:lnTo>
                    <a:pt x="5751477" y="2143711"/>
                  </a:lnTo>
                </a:path>
                <a:path w="5751830" h="4866005">
                  <a:moveTo>
                    <a:pt x="0" y="2373111"/>
                  </a:moveTo>
                  <a:lnTo>
                    <a:pt x="3383913" y="2373111"/>
                  </a:lnTo>
                </a:path>
                <a:path w="5751830" h="4866005">
                  <a:moveTo>
                    <a:pt x="3383913" y="2373111"/>
                  </a:moveTo>
                  <a:lnTo>
                    <a:pt x="5751477" y="2373111"/>
                  </a:lnTo>
                </a:path>
                <a:path w="5751830" h="4866005">
                  <a:moveTo>
                    <a:pt x="0" y="2644028"/>
                  </a:moveTo>
                  <a:lnTo>
                    <a:pt x="3383913" y="2644028"/>
                  </a:lnTo>
                </a:path>
                <a:path w="5751830" h="4866005">
                  <a:moveTo>
                    <a:pt x="3383913" y="2644028"/>
                  </a:moveTo>
                  <a:lnTo>
                    <a:pt x="5751477" y="2644028"/>
                  </a:lnTo>
                </a:path>
                <a:path w="5751830" h="4866005">
                  <a:moveTo>
                    <a:pt x="0" y="2914945"/>
                  </a:moveTo>
                  <a:lnTo>
                    <a:pt x="3383913" y="2914945"/>
                  </a:lnTo>
                </a:path>
                <a:path w="5751830" h="4866005">
                  <a:moveTo>
                    <a:pt x="3383913" y="2914945"/>
                  </a:moveTo>
                  <a:lnTo>
                    <a:pt x="5751477" y="2914945"/>
                  </a:lnTo>
                </a:path>
                <a:path w="5751830" h="4866005">
                  <a:moveTo>
                    <a:pt x="0" y="3185856"/>
                  </a:moveTo>
                  <a:lnTo>
                    <a:pt x="3383913" y="3185856"/>
                  </a:lnTo>
                </a:path>
                <a:path w="5751830" h="4866005">
                  <a:moveTo>
                    <a:pt x="3383913" y="3185856"/>
                  </a:moveTo>
                  <a:lnTo>
                    <a:pt x="5751477" y="3185856"/>
                  </a:lnTo>
                </a:path>
                <a:path w="5751830" h="4866005">
                  <a:moveTo>
                    <a:pt x="0" y="3326103"/>
                  </a:moveTo>
                  <a:lnTo>
                    <a:pt x="3383913" y="3326103"/>
                  </a:lnTo>
                </a:path>
                <a:path w="5751830" h="4866005">
                  <a:moveTo>
                    <a:pt x="3383913" y="3326103"/>
                  </a:moveTo>
                  <a:lnTo>
                    <a:pt x="5751477" y="3326103"/>
                  </a:lnTo>
                </a:path>
                <a:path w="5751830" h="4866005">
                  <a:moveTo>
                    <a:pt x="0" y="3597019"/>
                  </a:moveTo>
                  <a:lnTo>
                    <a:pt x="3383913" y="3597019"/>
                  </a:lnTo>
                </a:path>
                <a:path w="5751830" h="4866005">
                  <a:moveTo>
                    <a:pt x="3383913" y="3597019"/>
                  </a:moveTo>
                  <a:lnTo>
                    <a:pt x="5751477" y="3597019"/>
                  </a:lnTo>
                </a:path>
                <a:path w="5751830" h="4866005">
                  <a:moveTo>
                    <a:pt x="0" y="3867931"/>
                  </a:moveTo>
                  <a:lnTo>
                    <a:pt x="3383913" y="3867931"/>
                  </a:lnTo>
                </a:path>
                <a:path w="5751830" h="4866005">
                  <a:moveTo>
                    <a:pt x="3383913" y="3867931"/>
                  </a:moveTo>
                  <a:lnTo>
                    <a:pt x="5751477" y="3867931"/>
                  </a:lnTo>
                </a:path>
                <a:path w="5751830" h="4866005">
                  <a:moveTo>
                    <a:pt x="0" y="4138847"/>
                  </a:moveTo>
                  <a:lnTo>
                    <a:pt x="3383913" y="4138847"/>
                  </a:lnTo>
                </a:path>
                <a:path w="5751830" h="4866005">
                  <a:moveTo>
                    <a:pt x="3383913" y="4138847"/>
                  </a:moveTo>
                  <a:lnTo>
                    <a:pt x="5751477" y="4138847"/>
                  </a:lnTo>
                </a:path>
                <a:path w="5751830" h="4866005">
                  <a:moveTo>
                    <a:pt x="0" y="4279094"/>
                  </a:moveTo>
                  <a:lnTo>
                    <a:pt x="3383913" y="4279094"/>
                  </a:lnTo>
                </a:path>
                <a:path w="5751830" h="4866005">
                  <a:moveTo>
                    <a:pt x="3383913" y="4279094"/>
                  </a:moveTo>
                  <a:lnTo>
                    <a:pt x="5751477" y="4279094"/>
                  </a:lnTo>
                </a:path>
                <a:path w="5751830" h="4866005">
                  <a:moveTo>
                    <a:pt x="0" y="4550005"/>
                  </a:moveTo>
                  <a:lnTo>
                    <a:pt x="3383913" y="4550005"/>
                  </a:lnTo>
                </a:path>
                <a:path w="5751830" h="4866005">
                  <a:moveTo>
                    <a:pt x="3383913" y="4550005"/>
                  </a:moveTo>
                  <a:lnTo>
                    <a:pt x="5751477" y="4550005"/>
                  </a:lnTo>
                </a:path>
                <a:path w="5751830" h="4866005">
                  <a:moveTo>
                    <a:pt x="6349" y="0"/>
                  </a:moveTo>
                  <a:lnTo>
                    <a:pt x="6349" y="381469"/>
                  </a:lnTo>
                </a:path>
                <a:path w="5751830" h="4866005">
                  <a:moveTo>
                    <a:pt x="6349" y="381469"/>
                  </a:moveTo>
                  <a:lnTo>
                    <a:pt x="6349" y="652385"/>
                  </a:lnTo>
                </a:path>
                <a:path w="5751830" h="4866005">
                  <a:moveTo>
                    <a:pt x="6349" y="652385"/>
                  </a:moveTo>
                  <a:lnTo>
                    <a:pt x="6349" y="1194213"/>
                  </a:lnTo>
                </a:path>
                <a:path w="5751830" h="4866005">
                  <a:moveTo>
                    <a:pt x="6349" y="1194213"/>
                  </a:moveTo>
                  <a:lnTo>
                    <a:pt x="6349" y="1336841"/>
                  </a:lnTo>
                </a:path>
                <a:path w="5751830" h="4866005">
                  <a:moveTo>
                    <a:pt x="6349" y="1336841"/>
                  </a:moveTo>
                  <a:lnTo>
                    <a:pt x="6349" y="2143711"/>
                  </a:lnTo>
                </a:path>
                <a:path w="5751830" h="4866005">
                  <a:moveTo>
                    <a:pt x="6349" y="2143711"/>
                  </a:moveTo>
                  <a:lnTo>
                    <a:pt x="6349" y="2373111"/>
                  </a:lnTo>
                </a:path>
                <a:path w="5751830" h="4866005">
                  <a:moveTo>
                    <a:pt x="6349" y="2373111"/>
                  </a:moveTo>
                  <a:lnTo>
                    <a:pt x="6349" y="3185856"/>
                  </a:lnTo>
                </a:path>
                <a:path w="5751830" h="4866005">
                  <a:moveTo>
                    <a:pt x="6349" y="3185856"/>
                  </a:moveTo>
                  <a:lnTo>
                    <a:pt x="6349" y="3326103"/>
                  </a:lnTo>
                </a:path>
                <a:path w="5751830" h="4866005">
                  <a:moveTo>
                    <a:pt x="6349" y="3326103"/>
                  </a:moveTo>
                  <a:lnTo>
                    <a:pt x="6349" y="4138847"/>
                  </a:lnTo>
                </a:path>
                <a:path w="5751830" h="4866005">
                  <a:moveTo>
                    <a:pt x="6349" y="4138847"/>
                  </a:moveTo>
                  <a:lnTo>
                    <a:pt x="6349" y="4279094"/>
                  </a:lnTo>
                </a:path>
                <a:path w="5751830" h="4866005">
                  <a:moveTo>
                    <a:pt x="6349" y="4279094"/>
                  </a:moveTo>
                  <a:lnTo>
                    <a:pt x="6349" y="4865800"/>
                  </a:lnTo>
                </a:path>
                <a:path w="5751830" h="4866005">
                  <a:moveTo>
                    <a:pt x="5745138" y="0"/>
                  </a:moveTo>
                  <a:lnTo>
                    <a:pt x="5745138" y="381469"/>
                  </a:lnTo>
                </a:path>
                <a:path w="5751830" h="4866005">
                  <a:moveTo>
                    <a:pt x="5745138" y="381469"/>
                  </a:moveTo>
                  <a:lnTo>
                    <a:pt x="5745138" y="652385"/>
                  </a:lnTo>
                </a:path>
                <a:path w="5751830" h="4866005">
                  <a:moveTo>
                    <a:pt x="5745138" y="652385"/>
                  </a:moveTo>
                  <a:lnTo>
                    <a:pt x="5745138" y="1194213"/>
                  </a:lnTo>
                </a:path>
                <a:path w="5751830" h="4866005">
                  <a:moveTo>
                    <a:pt x="5745138" y="1194213"/>
                  </a:moveTo>
                  <a:lnTo>
                    <a:pt x="5745138" y="1336841"/>
                  </a:lnTo>
                </a:path>
                <a:path w="5751830" h="4866005">
                  <a:moveTo>
                    <a:pt x="5745138" y="1336841"/>
                  </a:moveTo>
                  <a:lnTo>
                    <a:pt x="5745138" y="2143711"/>
                  </a:lnTo>
                </a:path>
                <a:path w="5751830" h="4866005">
                  <a:moveTo>
                    <a:pt x="5745138" y="2143711"/>
                  </a:moveTo>
                  <a:lnTo>
                    <a:pt x="5745138" y="2373111"/>
                  </a:lnTo>
                </a:path>
                <a:path w="5751830" h="4866005">
                  <a:moveTo>
                    <a:pt x="5745138" y="2373111"/>
                  </a:moveTo>
                  <a:lnTo>
                    <a:pt x="5745138" y="3185856"/>
                  </a:lnTo>
                </a:path>
                <a:path w="5751830" h="4866005">
                  <a:moveTo>
                    <a:pt x="5745138" y="3185856"/>
                  </a:moveTo>
                  <a:lnTo>
                    <a:pt x="5745138" y="3326103"/>
                  </a:lnTo>
                </a:path>
                <a:path w="5751830" h="4866005">
                  <a:moveTo>
                    <a:pt x="5745138" y="3326103"/>
                  </a:moveTo>
                  <a:lnTo>
                    <a:pt x="5745138" y="4138847"/>
                  </a:lnTo>
                </a:path>
                <a:path w="5751830" h="4866005">
                  <a:moveTo>
                    <a:pt x="5745138" y="4138847"/>
                  </a:moveTo>
                  <a:lnTo>
                    <a:pt x="5745138" y="4279094"/>
                  </a:lnTo>
                </a:path>
                <a:path w="5751830" h="4866005">
                  <a:moveTo>
                    <a:pt x="5745138" y="4279094"/>
                  </a:moveTo>
                  <a:lnTo>
                    <a:pt x="5745138" y="4865800"/>
                  </a:lnTo>
                </a:path>
                <a:path w="5751830" h="4866005">
                  <a:moveTo>
                    <a:pt x="0" y="6357"/>
                  </a:moveTo>
                  <a:lnTo>
                    <a:pt x="5751477" y="6357"/>
                  </a:lnTo>
                </a:path>
                <a:path w="5751830" h="4866005">
                  <a:moveTo>
                    <a:pt x="0" y="4859438"/>
                  </a:moveTo>
                  <a:lnTo>
                    <a:pt x="3383913" y="4859438"/>
                  </a:lnTo>
                </a:path>
                <a:path w="5751830" h="4866005">
                  <a:moveTo>
                    <a:pt x="3383913" y="4859438"/>
                  </a:moveTo>
                  <a:lnTo>
                    <a:pt x="5751477" y="4859438"/>
                  </a:lnTo>
                </a:path>
              </a:pathLst>
            </a:custGeom>
            <a:ln w="10483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26206" y="2293736"/>
              <a:ext cx="1070610" cy="245110"/>
            </a:xfrm>
            <a:custGeom>
              <a:avLst/>
              <a:gdLst/>
              <a:ahLst/>
              <a:cxnLst/>
              <a:rect l="l" t="t" r="r" b="b"/>
              <a:pathLst>
                <a:path w="1070609" h="245110">
                  <a:moveTo>
                    <a:pt x="1070451" y="244590"/>
                  </a:moveTo>
                  <a:lnTo>
                    <a:pt x="10425" y="0"/>
                  </a:lnTo>
                  <a:lnTo>
                    <a:pt x="0" y="0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83286" y="2265540"/>
              <a:ext cx="75565" cy="67945"/>
            </a:xfrm>
            <a:custGeom>
              <a:avLst/>
              <a:gdLst/>
              <a:ahLst/>
              <a:cxnLst/>
              <a:rect l="l" t="t" r="r" b="b"/>
              <a:pathLst>
                <a:path w="75564" h="67944">
                  <a:moveTo>
                    <a:pt x="75069" y="0"/>
                  </a:moveTo>
                  <a:lnTo>
                    <a:pt x="0" y="18465"/>
                  </a:lnTo>
                  <a:lnTo>
                    <a:pt x="59804" y="67513"/>
                  </a:lnTo>
                  <a:lnTo>
                    <a:pt x="50584" y="29933"/>
                  </a:lnTo>
                  <a:lnTo>
                    <a:pt x="75069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514615" y="2366199"/>
            <a:ext cx="1358900" cy="318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155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also</a:t>
            </a:r>
            <a:r>
              <a:rPr sz="1000" spc="-6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defined</a:t>
            </a:r>
            <a:r>
              <a:rPr sz="1000" spc="-6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for</a:t>
            </a:r>
            <a:endParaRPr sz="1000">
              <a:latin typeface="Lucida Sans Unicode"/>
              <a:cs typeface="Lucida Sans Unicode"/>
            </a:endParaRPr>
          </a:p>
          <a:p>
            <a:pPr algn="ctr">
              <a:lnSpc>
                <a:spcPts val="1155"/>
              </a:lnSpc>
            </a:pPr>
            <a:r>
              <a:rPr sz="1000" dirty="0">
                <a:solidFill>
                  <a:srgbClr val="005493"/>
                </a:solidFill>
                <a:latin typeface="Lucida Console"/>
                <a:cs typeface="Lucida Console"/>
              </a:rPr>
              <a:t>int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,</a:t>
            </a:r>
            <a:r>
              <a:rPr sz="1000" spc="-5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Console"/>
                <a:cs typeface="Lucida Console"/>
              </a:rPr>
              <a:t>long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,</a:t>
            </a:r>
            <a:r>
              <a:rPr sz="1000" spc="-5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sz="1000" spc="-5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Console"/>
                <a:cs typeface="Lucida Console"/>
              </a:rPr>
              <a:t>float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383286" y="2488476"/>
            <a:ext cx="1120140" cy="1021715"/>
            <a:chOff x="6383286" y="2488476"/>
            <a:chExt cx="1120140" cy="1021715"/>
          </a:xfrm>
        </p:grpSpPr>
        <p:sp>
          <p:nvSpPr>
            <p:cNvPr id="42" name="object 42"/>
            <p:cNvSpPr/>
            <p:nvPr/>
          </p:nvSpPr>
          <p:spPr>
            <a:xfrm>
              <a:off x="6438898" y="2541854"/>
              <a:ext cx="1053465" cy="197485"/>
            </a:xfrm>
            <a:custGeom>
              <a:avLst/>
              <a:gdLst/>
              <a:ahLst/>
              <a:cxnLst/>
              <a:rect l="l" t="t" r="r" b="b"/>
              <a:pathLst>
                <a:path w="1053465" h="197485">
                  <a:moveTo>
                    <a:pt x="1052841" y="0"/>
                  </a:moveTo>
                  <a:lnTo>
                    <a:pt x="10873" y="196884"/>
                  </a:lnTo>
                  <a:lnTo>
                    <a:pt x="0" y="196884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95681" y="2700007"/>
              <a:ext cx="74930" cy="68580"/>
            </a:xfrm>
            <a:custGeom>
              <a:avLst/>
              <a:gdLst/>
              <a:ahLst/>
              <a:cxnLst/>
              <a:rect l="l" t="t" r="r" b="b"/>
              <a:pathLst>
                <a:path w="74929" h="68580">
                  <a:moveTo>
                    <a:pt x="61404" y="0"/>
                  </a:moveTo>
                  <a:lnTo>
                    <a:pt x="0" y="47028"/>
                  </a:lnTo>
                  <a:lnTo>
                    <a:pt x="74422" y="67983"/>
                  </a:lnTo>
                  <a:lnTo>
                    <a:pt x="50939" y="37249"/>
                  </a:lnTo>
                  <a:lnTo>
                    <a:pt x="61404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38906" y="2522600"/>
              <a:ext cx="1047750" cy="15875"/>
            </a:xfrm>
            <a:custGeom>
              <a:avLst/>
              <a:gdLst/>
              <a:ahLst/>
              <a:cxnLst/>
              <a:rect l="l" t="t" r="r" b="b"/>
              <a:pathLst>
                <a:path w="1047750" h="15875">
                  <a:moveTo>
                    <a:pt x="1047273" y="15733"/>
                  </a:moveTo>
                  <a:lnTo>
                    <a:pt x="9467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94907" y="2488476"/>
              <a:ext cx="69850" cy="69215"/>
            </a:xfrm>
            <a:custGeom>
              <a:avLst/>
              <a:gdLst/>
              <a:ahLst/>
              <a:cxnLst/>
              <a:rect l="l" t="t" r="r" b="b"/>
              <a:pathLst>
                <a:path w="69850" h="69214">
                  <a:moveTo>
                    <a:pt x="69799" y="0"/>
                  </a:moveTo>
                  <a:lnTo>
                    <a:pt x="0" y="33274"/>
                  </a:lnTo>
                  <a:lnTo>
                    <a:pt x="68465" y="69214"/>
                  </a:lnTo>
                  <a:lnTo>
                    <a:pt x="51854" y="34264"/>
                  </a:lnTo>
                  <a:lnTo>
                    <a:pt x="69799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426206" y="3260016"/>
              <a:ext cx="1070610" cy="243840"/>
            </a:xfrm>
            <a:custGeom>
              <a:avLst/>
              <a:gdLst/>
              <a:ahLst/>
              <a:cxnLst/>
              <a:rect l="l" t="t" r="r" b="b"/>
              <a:pathLst>
                <a:path w="1070609" h="243839">
                  <a:moveTo>
                    <a:pt x="1070451" y="243319"/>
                  </a:moveTo>
                  <a:lnTo>
                    <a:pt x="10425" y="0"/>
                  </a:lnTo>
                  <a:lnTo>
                    <a:pt x="0" y="0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83286" y="3231819"/>
              <a:ext cx="75565" cy="67945"/>
            </a:xfrm>
            <a:custGeom>
              <a:avLst/>
              <a:gdLst/>
              <a:ahLst/>
              <a:cxnLst/>
              <a:rect l="l" t="t" r="r" b="b"/>
              <a:pathLst>
                <a:path w="75564" h="67945">
                  <a:moveTo>
                    <a:pt x="75069" y="0"/>
                  </a:moveTo>
                  <a:lnTo>
                    <a:pt x="0" y="18478"/>
                  </a:lnTo>
                  <a:lnTo>
                    <a:pt x="59804" y="67525"/>
                  </a:lnTo>
                  <a:lnTo>
                    <a:pt x="50584" y="29933"/>
                  </a:lnTo>
                  <a:lnTo>
                    <a:pt x="75069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501978" y="3325963"/>
            <a:ext cx="1981835" cy="318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155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inverse</a:t>
            </a:r>
            <a:r>
              <a:rPr sz="10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functions</a:t>
            </a:r>
            <a:r>
              <a:rPr sz="10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also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available:</a:t>
            </a:r>
            <a:endParaRPr sz="1000">
              <a:latin typeface="Lucida Sans Unicode"/>
              <a:cs typeface="Lucida Sans Unicode"/>
            </a:endParaRPr>
          </a:p>
          <a:p>
            <a:pPr algn="ctr">
              <a:lnSpc>
                <a:spcPts val="1155"/>
              </a:lnSpc>
            </a:pPr>
            <a:r>
              <a:rPr sz="1000" spc="-10" dirty="0">
                <a:solidFill>
                  <a:srgbClr val="005493"/>
                </a:solidFill>
                <a:latin typeface="Lucida Console"/>
                <a:cs typeface="Lucida Console"/>
              </a:rPr>
              <a:t>asin()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,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Console"/>
                <a:cs typeface="Lucida Console"/>
              </a:rPr>
              <a:t>acos()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,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sz="10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Console"/>
                <a:cs typeface="Lucida Console"/>
              </a:rPr>
              <a:t>atan()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455517" y="3454755"/>
            <a:ext cx="4043045" cy="507365"/>
            <a:chOff x="3455517" y="3454755"/>
            <a:chExt cx="4043045" cy="507365"/>
          </a:xfrm>
        </p:grpSpPr>
        <p:sp>
          <p:nvSpPr>
            <p:cNvPr id="50" name="object 50"/>
            <p:cNvSpPr/>
            <p:nvPr/>
          </p:nvSpPr>
          <p:spPr>
            <a:xfrm>
              <a:off x="6438898" y="3506863"/>
              <a:ext cx="1053465" cy="198755"/>
            </a:xfrm>
            <a:custGeom>
              <a:avLst/>
              <a:gdLst/>
              <a:ahLst/>
              <a:cxnLst/>
              <a:rect l="l" t="t" r="r" b="b"/>
              <a:pathLst>
                <a:path w="1053465" h="198754">
                  <a:moveTo>
                    <a:pt x="1052841" y="0"/>
                  </a:moveTo>
                  <a:lnTo>
                    <a:pt x="10873" y="198156"/>
                  </a:lnTo>
                  <a:lnTo>
                    <a:pt x="0" y="198156"/>
                  </a:lnTo>
                </a:path>
              </a:pathLst>
            </a:custGeom>
            <a:ln w="12713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95682" y="3666286"/>
              <a:ext cx="74930" cy="68580"/>
            </a:xfrm>
            <a:custGeom>
              <a:avLst/>
              <a:gdLst/>
              <a:ahLst/>
              <a:cxnLst/>
              <a:rect l="l" t="t" r="r" b="b"/>
              <a:pathLst>
                <a:path w="74929" h="68579">
                  <a:moveTo>
                    <a:pt x="61404" y="0"/>
                  </a:moveTo>
                  <a:lnTo>
                    <a:pt x="0" y="47028"/>
                  </a:lnTo>
                  <a:lnTo>
                    <a:pt x="74422" y="67995"/>
                  </a:lnTo>
                  <a:lnTo>
                    <a:pt x="50939" y="37249"/>
                  </a:lnTo>
                  <a:lnTo>
                    <a:pt x="61404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38906" y="3488881"/>
              <a:ext cx="1047750" cy="14604"/>
            </a:xfrm>
            <a:custGeom>
              <a:avLst/>
              <a:gdLst/>
              <a:ahLst/>
              <a:cxnLst/>
              <a:rect l="l" t="t" r="r" b="b"/>
              <a:pathLst>
                <a:path w="1047750" h="14604">
                  <a:moveTo>
                    <a:pt x="1047273" y="14462"/>
                  </a:moveTo>
                  <a:lnTo>
                    <a:pt x="9467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94907" y="3454755"/>
              <a:ext cx="69850" cy="69215"/>
            </a:xfrm>
            <a:custGeom>
              <a:avLst/>
              <a:gdLst/>
              <a:ahLst/>
              <a:cxnLst/>
              <a:rect l="l" t="t" r="r" b="b"/>
              <a:pathLst>
                <a:path w="69850" h="69214">
                  <a:moveTo>
                    <a:pt x="69799" y="0"/>
                  </a:moveTo>
                  <a:lnTo>
                    <a:pt x="0" y="33274"/>
                  </a:lnTo>
                  <a:lnTo>
                    <a:pt x="68465" y="69214"/>
                  </a:lnTo>
                  <a:lnTo>
                    <a:pt x="51854" y="34277"/>
                  </a:lnTo>
                  <a:lnTo>
                    <a:pt x="69799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5517" y="3808298"/>
              <a:ext cx="238832" cy="153289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3734320" y="3863007"/>
            <a:ext cx="3797935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solidFill>
                  <a:srgbClr val="005493"/>
                </a:solidFill>
                <a:latin typeface="Lucida Sans Unicode"/>
                <a:cs typeface="Lucida Sans Unicode"/>
              </a:rPr>
              <a:t>Degrees</a:t>
            </a:r>
            <a:r>
              <a:rPr sz="90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sz="90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005493"/>
                </a:solidFill>
                <a:latin typeface="Lucida Sans Unicode"/>
                <a:cs typeface="Lucida Sans Unicode"/>
              </a:rPr>
              <a:t>radians.</a:t>
            </a:r>
            <a:r>
              <a:rPr sz="90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900" dirty="0">
                <a:solidFill>
                  <a:srgbClr val="005493"/>
                </a:solidFill>
                <a:latin typeface="Lucida Sans Unicode"/>
                <a:cs typeface="Lucida Sans Unicode"/>
              </a:rPr>
              <a:t>Use</a:t>
            </a:r>
            <a:r>
              <a:rPr sz="90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00" dirty="0">
                <a:solidFill>
                  <a:srgbClr val="005493"/>
                </a:solidFill>
                <a:latin typeface="Lucida Console"/>
                <a:cs typeface="Lucida Console"/>
              </a:rPr>
              <a:t>toDegrees()</a:t>
            </a:r>
            <a:r>
              <a:rPr sz="800" spc="-16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900" dirty="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sz="90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00" dirty="0">
                <a:solidFill>
                  <a:srgbClr val="005493"/>
                </a:solidFill>
                <a:latin typeface="Lucida Console"/>
                <a:cs typeface="Lucida Console"/>
              </a:rPr>
              <a:t>toRadians()</a:t>
            </a:r>
            <a:r>
              <a:rPr sz="900" b="1" dirty="0">
                <a:solidFill>
                  <a:srgbClr val="005493"/>
                </a:solidFill>
                <a:latin typeface="Courier New"/>
                <a:cs typeface="Courier New"/>
              </a:rPr>
              <a:t>)</a:t>
            </a:r>
            <a:r>
              <a:rPr sz="900" b="1" spc="70" dirty="0">
                <a:solidFill>
                  <a:srgbClr val="005493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sz="90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convert.</a:t>
            </a:r>
            <a:endParaRPr sz="90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727442" y="6229385"/>
            <a:ext cx="1351280" cy="2901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2390">
              <a:lnSpc>
                <a:spcPts val="990"/>
              </a:lnSpc>
              <a:spcBef>
                <a:spcPts val="215"/>
              </a:spcBef>
            </a:pPr>
            <a:r>
              <a:rPr sz="900" dirty="0">
                <a:latin typeface="Lucida Sans Unicode"/>
                <a:cs typeface="Lucida Sans Unicode"/>
              </a:rPr>
              <a:t>You</a:t>
            </a:r>
            <a:r>
              <a:rPr sz="900" spc="1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can</a:t>
            </a:r>
            <a:r>
              <a:rPr sz="900" spc="1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discard</a:t>
            </a:r>
            <a:r>
              <a:rPr sz="900" spc="15" dirty="0">
                <a:latin typeface="Lucida Sans Unicode"/>
                <a:cs typeface="Lucida Sans Unicode"/>
              </a:rPr>
              <a:t> </a:t>
            </a:r>
            <a:r>
              <a:rPr sz="900" spc="-20" dirty="0">
                <a:latin typeface="Lucida Sans Unicode"/>
                <a:cs typeface="Lucida Sans Unicode"/>
              </a:rPr>
              <a:t>your </a:t>
            </a:r>
            <a:r>
              <a:rPr sz="900" dirty="0">
                <a:latin typeface="Lucida Sans Unicode"/>
                <a:cs typeface="Lucida Sans Unicode"/>
              </a:rPr>
              <a:t>calculator</a:t>
            </a:r>
            <a:r>
              <a:rPr sz="900" spc="55" dirty="0">
                <a:latin typeface="Lucida Sans Unicode"/>
                <a:cs typeface="Lucida Sans Unicode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now</a:t>
            </a:r>
            <a:r>
              <a:rPr sz="900" spc="55" dirty="0">
                <a:latin typeface="Lucida Sans Unicode"/>
                <a:cs typeface="Lucida Sans Unicode"/>
              </a:rPr>
              <a:t> </a:t>
            </a:r>
            <a:r>
              <a:rPr sz="900" spc="-10" dirty="0">
                <a:latin typeface="Lucida Sans Unicode"/>
                <a:cs typeface="Lucida Sans Unicode"/>
              </a:rPr>
              <a:t>(please).</a:t>
            </a:r>
            <a:endParaRPr sz="900">
              <a:latin typeface="Lucida Sans Unicode"/>
              <a:cs typeface="Lucida Sans Unicode"/>
            </a:endParaRPr>
          </a:p>
        </p:txBody>
      </p:sp>
      <p:pic>
        <p:nvPicPr>
          <p:cNvPr id="57" name="object 5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6514" y="4419600"/>
            <a:ext cx="1173637" cy="1763358"/>
          </a:xfrm>
          <a:prstGeom prst="rect">
            <a:avLst/>
          </a:prstGeom>
        </p:spPr>
      </p:pic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210" dirty="0"/>
              <a:t> </a:t>
            </a:r>
            <a:r>
              <a:rPr spc="65" dirty="0"/>
              <a:t>of</a:t>
            </a:r>
            <a:r>
              <a:rPr spc="210" dirty="0"/>
              <a:t> </a:t>
            </a:r>
            <a:r>
              <a:rPr dirty="0"/>
              <a:t>computing</a:t>
            </a:r>
            <a:r>
              <a:rPr spc="215" dirty="0"/>
              <a:t> </a:t>
            </a:r>
            <a:r>
              <a:rPr dirty="0"/>
              <a:t>with</a:t>
            </a:r>
            <a:r>
              <a:rPr spc="210" dirty="0"/>
              <a:t> </a:t>
            </a:r>
            <a:r>
              <a:rPr dirty="0"/>
              <a:t>floating</a:t>
            </a:r>
            <a:r>
              <a:rPr spc="215" dirty="0"/>
              <a:t> </a:t>
            </a:r>
            <a:r>
              <a:rPr dirty="0"/>
              <a:t>point</a:t>
            </a:r>
            <a:r>
              <a:rPr spc="210" dirty="0"/>
              <a:t> </a:t>
            </a:r>
            <a:r>
              <a:rPr dirty="0"/>
              <a:t>numbers:</a:t>
            </a:r>
            <a:r>
              <a:rPr spc="215" dirty="0"/>
              <a:t> </a:t>
            </a:r>
            <a:r>
              <a:rPr spc="45" dirty="0"/>
              <a:t>quadratic</a:t>
            </a:r>
            <a:r>
              <a:rPr spc="210" dirty="0"/>
              <a:t> </a:t>
            </a:r>
            <a:r>
              <a:rPr spc="-10" dirty="0"/>
              <a:t>equation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64" y="2418981"/>
            <a:ext cx="4468660" cy="39492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1700" y="2452662"/>
            <a:ext cx="4356100" cy="383984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sz="1100" dirty="0">
                <a:latin typeface="Lucida Console"/>
                <a:cs typeface="Lucida Console"/>
              </a:rPr>
              <a:t>public</a:t>
            </a:r>
            <a:r>
              <a:rPr sz="1100" spc="4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class</a:t>
            </a:r>
            <a:r>
              <a:rPr sz="1100" spc="40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Quadratic</a:t>
            </a:r>
            <a:endParaRPr sz="1100">
              <a:latin typeface="Lucida Console"/>
              <a:cs typeface="Lucida Console"/>
            </a:endParaRPr>
          </a:p>
          <a:p>
            <a:pPr marL="190500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45770">
              <a:lnSpc>
                <a:spcPct val="100000"/>
              </a:lnSpc>
              <a:spcBef>
                <a:spcPts val="50"/>
              </a:spcBef>
            </a:pPr>
            <a:r>
              <a:rPr sz="1100" dirty="0">
                <a:latin typeface="Lucida Console"/>
                <a:cs typeface="Lucida Console"/>
              </a:rPr>
              <a:t>public</a:t>
            </a:r>
            <a:r>
              <a:rPr sz="1100" spc="5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static</a:t>
            </a:r>
            <a:r>
              <a:rPr sz="1100" spc="5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void</a:t>
            </a:r>
            <a:r>
              <a:rPr sz="1100" spc="5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main(String[]</a:t>
            </a:r>
            <a:r>
              <a:rPr sz="1100" spc="5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45770">
              <a:lnSpc>
                <a:spcPct val="100000"/>
              </a:lnSpc>
              <a:spcBef>
                <a:spcPts val="45"/>
              </a:spcBef>
            </a:pPr>
            <a:r>
              <a:rPr sz="1100" spc="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Lucida Console"/>
              <a:cs typeface="Lucida Console"/>
            </a:endParaRPr>
          </a:p>
          <a:p>
            <a:pPr marL="701675" marR="240029">
              <a:lnSpc>
                <a:spcPct val="103699"/>
              </a:lnSpc>
            </a:pPr>
            <a:r>
              <a:rPr sz="1100" dirty="0">
                <a:latin typeface="Lucida Console"/>
                <a:cs typeface="Lucida Console"/>
              </a:rPr>
              <a:t>//</a:t>
            </a:r>
            <a:r>
              <a:rPr sz="1100" spc="5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Parse</a:t>
            </a:r>
            <a:r>
              <a:rPr sz="1100" spc="5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coefficients</a:t>
            </a:r>
            <a:r>
              <a:rPr sz="1100" spc="5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from</a:t>
            </a:r>
            <a:r>
              <a:rPr sz="1100" spc="6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command-</a:t>
            </a:r>
            <a:r>
              <a:rPr sz="1100" spc="-10" dirty="0">
                <a:latin typeface="Lucida Console"/>
                <a:cs typeface="Lucida Console"/>
              </a:rPr>
              <a:t>line. </a:t>
            </a:r>
            <a:r>
              <a:rPr sz="1100" dirty="0">
                <a:latin typeface="Lucida Console"/>
                <a:cs typeface="Lucida Console"/>
              </a:rPr>
              <a:t>double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b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Double.parseDouble(args[0]); </a:t>
            </a:r>
            <a:r>
              <a:rPr sz="1100" dirty="0">
                <a:latin typeface="Lucida Console"/>
                <a:cs typeface="Lucida Console"/>
              </a:rPr>
              <a:t>double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c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Double.parseDouble(args[1]);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Lucida Console"/>
              <a:cs typeface="Lucida Console"/>
            </a:endParaRPr>
          </a:p>
          <a:p>
            <a:pPr marL="701675" marR="581025">
              <a:lnSpc>
                <a:spcPct val="103699"/>
              </a:lnSpc>
            </a:pPr>
            <a:r>
              <a:rPr sz="1100" dirty="0">
                <a:latin typeface="Lucida Console"/>
                <a:cs typeface="Lucida Console"/>
              </a:rPr>
              <a:t>//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Calculate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roots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of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x*x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+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b*x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+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spc="-25" dirty="0">
                <a:latin typeface="Lucida Console"/>
                <a:cs typeface="Lucida Console"/>
              </a:rPr>
              <a:t>c. </a:t>
            </a:r>
            <a:r>
              <a:rPr sz="1100" dirty="0">
                <a:latin typeface="Lucida Console"/>
                <a:cs typeface="Lucida Console"/>
              </a:rPr>
              <a:t>double</a:t>
            </a:r>
            <a:r>
              <a:rPr sz="1100" spc="3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discriminant</a:t>
            </a:r>
            <a:r>
              <a:rPr sz="1100" spc="3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3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b*b</a:t>
            </a:r>
            <a:r>
              <a:rPr sz="1100" spc="3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-</a:t>
            </a:r>
            <a:r>
              <a:rPr sz="1100" spc="3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4.0*c; </a:t>
            </a:r>
            <a:r>
              <a:rPr sz="1100" dirty="0">
                <a:latin typeface="Lucida Console"/>
                <a:cs typeface="Lucida Console"/>
              </a:rPr>
              <a:t>double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d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Math.sqrt(discriminant); </a:t>
            </a:r>
            <a:r>
              <a:rPr sz="1100" dirty="0">
                <a:latin typeface="Lucida Console"/>
                <a:cs typeface="Lucida Console"/>
              </a:rPr>
              <a:t>double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root1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(-b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+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d)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/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spc="-20" dirty="0">
                <a:latin typeface="Lucida Console"/>
                <a:cs typeface="Lucida Console"/>
              </a:rPr>
              <a:t>2.0; </a:t>
            </a:r>
            <a:r>
              <a:rPr sz="1100" dirty="0">
                <a:latin typeface="Lucida Console"/>
                <a:cs typeface="Lucida Console"/>
              </a:rPr>
              <a:t>double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root2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(-b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-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d)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/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spc="-20" dirty="0">
                <a:latin typeface="Lucida Console"/>
                <a:cs typeface="Lucida Console"/>
              </a:rPr>
              <a:t>2.0;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Lucida Console"/>
              <a:cs typeface="Lucida Console"/>
            </a:endParaRPr>
          </a:p>
          <a:p>
            <a:pPr marL="701675" marR="1432560">
              <a:lnSpc>
                <a:spcPct val="103699"/>
              </a:lnSpc>
            </a:pPr>
            <a:r>
              <a:rPr sz="1100" dirty="0">
                <a:latin typeface="Lucida Console"/>
                <a:cs typeface="Lucida Console"/>
              </a:rPr>
              <a:t>//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Print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them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spc="-20" dirty="0">
                <a:latin typeface="Lucida Console"/>
                <a:cs typeface="Lucida Console"/>
              </a:rPr>
              <a:t>out. </a:t>
            </a:r>
            <a:r>
              <a:rPr sz="1100" spc="-10" dirty="0">
                <a:latin typeface="Lucida Console"/>
                <a:cs typeface="Lucida Console"/>
              </a:rPr>
              <a:t>System.out.println(root1); System.out.println(root2);</a:t>
            </a:r>
            <a:endParaRPr sz="1100">
              <a:latin typeface="Lucida Console"/>
              <a:cs typeface="Lucida Console"/>
            </a:endParaRPr>
          </a:p>
          <a:p>
            <a:pPr marL="445770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0500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69597" y="2602534"/>
            <a:ext cx="3662045" cy="3404235"/>
            <a:chOff x="5669597" y="2602534"/>
            <a:chExt cx="3662045" cy="34042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9597" y="2602534"/>
              <a:ext cx="3661892" cy="340376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02299" y="2630665"/>
              <a:ext cx="3556000" cy="3305810"/>
            </a:xfrm>
            <a:custGeom>
              <a:avLst/>
              <a:gdLst/>
              <a:ahLst/>
              <a:cxnLst/>
              <a:rect l="l" t="t" r="r" b="b"/>
              <a:pathLst>
                <a:path w="3556000" h="3305810">
                  <a:moveTo>
                    <a:pt x="0" y="0"/>
                  </a:moveTo>
                  <a:lnTo>
                    <a:pt x="3556000" y="0"/>
                  </a:lnTo>
                  <a:lnTo>
                    <a:pt x="3556000" y="3305708"/>
                  </a:lnTo>
                  <a:lnTo>
                    <a:pt x="0" y="33057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83871" y="2766476"/>
            <a:ext cx="1997075" cy="5480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000" dirty="0">
                <a:latin typeface="Lucida Console"/>
                <a:cs typeface="Lucida Console"/>
              </a:rPr>
              <a:t>%</a:t>
            </a:r>
            <a:r>
              <a:rPr sz="1000" spc="9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java</a:t>
            </a:r>
            <a:r>
              <a:rPr sz="1000" spc="9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Quadratic</a:t>
            </a:r>
            <a:r>
              <a:rPr sz="1000" spc="9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–3.0</a:t>
            </a:r>
            <a:r>
              <a:rPr sz="1000" spc="100" dirty="0">
                <a:latin typeface="Lucida Console"/>
                <a:cs typeface="Lucida Console"/>
              </a:rPr>
              <a:t> </a:t>
            </a:r>
            <a:r>
              <a:rPr sz="1000" spc="-25" dirty="0">
                <a:latin typeface="Lucida Console"/>
                <a:cs typeface="Lucida Console"/>
              </a:rPr>
              <a:t>2.0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25" dirty="0">
                <a:solidFill>
                  <a:srgbClr val="005493"/>
                </a:solidFill>
                <a:latin typeface="Lucida Console"/>
                <a:cs typeface="Lucida Console"/>
              </a:rPr>
              <a:t>2.0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25" dirty="0">
                <a:solidFill>
                  <a:srgbClr val="005493"/>
                </a:solidFill>
                <a:latin typeface="Lucida Console"/>
                <a:cs typeface="Lucida Console"/>
              </a:rPr>
              <a:t>1.0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3871" y="3462487"/>
            <a:ext cx="2075814" cy="5480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000" dirty="0">
                <a:latin typeface="Lucida Console"/>
                <a:cs typeface="Lucida Console"/>
              </a:rPr>
              <a:t>%</a:t>
            </a:r>
            <a:r>
              <a:rPr sz="1000" spc="9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java</a:t>
            </a:r>
            <a:r>
              <a:rPr sz="1000" spc="9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Quadratic</a:t>
            </a:r>
            <a:r>
              <a:rPr sz="1000" spc="9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–1.0</a:t>
            </a:r>
            <a:r>
              <a:rPr sz="1000" spc="100" dirty="0">
                <a:latin typeface="Lucida Console"/>
                <a:cs typeface="Lucida Console"/>
              </a:rPr>
              <a:t> </a:t>
            </a:r>
            <a:r>
              <a:rPr sz="1000" spc="-20" dirty="0">
                <a:latin typeface="Lucida Console"/>
                <a:cs typeface="Lucida Console"/>
              </a:rPr>
              <a:t>–1.0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10" dirty="0">
                <a:solidFill>
                  <a:srgbClr val="005493"/>
                </a:solidFill>
                <a:latin typeface="Lucida Console"/>
                <a:cs typeface="Lucida Console"/>
              </a:rPr>
              <a:t>1.618033988749895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solidFill>
                  <a:srgbClr val="005493"/>
                </a:solidFill>
                <a:latin typeface="Lucida Console"/>
                <a:cs typeface="Lucida Console"/>
              </a:rPr>
              <a:t>-</a:t>
            </a:r>
            <a:r>
              <a:rPr sz="1000" spc="-10" dirty="0">
                <a:solidFill>
                  <a:srgbClr val="005493"/>
                </a:solidFill>
                <a:latin typeface="Lucida Console"/>
                <a:cs typeface="Lucida Console"/>
              </a:rPr>
              <a:t>0.6180339887498949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83871" y="4158511"/>
            <a:ext cx="1917700" cy="548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90"/>
              </a:spcBef>
            </a:pPr>
            <a:r>
              <a:rPr sz="1000" dirty="0">
                <a:latin typeface="Lucida Console"/>
                <a:cs typeface="Lucida Console"/>
              </a:rPr>
              <a:t>%</a:t>
            </a:r>
            <a:r>
              <a:rPr sz="1000" spc="9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java</a:t>
            </a:r>
            <a:r>
              <a:rPr sz="1000" spc="9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Quadratic</a:t>
            </a:r>
            <a:r>
              <a:rPr sz="1000" spc="9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1.0</a:t>
            </a:r>
            <a:r>
              <a:rPr sz="1000" spc="90" dirty="0">
                <a:latin typeface="Lucida Console"/>
                <a:cs typeface="Lucida Console"/>
              </a:rPr>
              <a:t> </a:t>
            </a:r>
            <a:r>
              <a:rPr sz="1000" spc="-25" dirty="0">
                <a:latin typeface="Lucida Console"/>
                <a:cs typeface="Lucida Console"/>
              </a:rPr>
              <a:t>1.0 </a:t>
            </a:r>
            <a:r>
              <a:rPr sz="1000" spc="-25" dirty="0">
                <a:solidFill>
                  <a:srgbClr val="005493"/>
                </a:solidFill>
                <a:latin typeface="Lucida Console"/>
                <a:cs typeface="Lucida Console"/>
              </a:rPr>
              <a:t>NaN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spc="-25" dirty="0">
                <a:solidFill>
                  <a:srgbClr val="005493"/>
                </a:solidFill>
                <a:latin typeface="Lucida Console"/>
                <a:cs typeface="Lucida Console"/>
              </a:rPr>
              <a:t>NaN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871" y="4854521"/>
            <a:ext cx="3021965" cy="374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90"/>
              </a:spcBef>
            </a:pPr>
            <a:r>
              <a:rPr sz="1000" dirty="0">
                <a:latin typeface="Lucida Console"/>
                <a:cs typeface="Lucida Console"/>
              </a:rPr>
              <a:t>%</a:t>
            </a:r>
            <a:r>
              <a:rPr sz="1000" spc="9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java</a:t>
            </a:r>
            <a:r>
              <a:rPr sz="1000" spc="9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Quadratic</a:t>
            </a:r>
            <a:r>
              <a:rPr sz="1000" spc="9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1.0</a:t>
            </a:r>
            <a:r>
              <a:rPr sz="1000" spc="90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hello </a:t>
            </a:r>
            <a:r>
              <a:rPr sz="1000" dirty="0">
                <a:solidFill>
                  <a:srgbClr val="8D3124"/>
                </a:solidFill>
                <a:latin typeface="Lucida Console"/>
                <a:cs typeface="Lucida Console"/>
              </a:rPr>
              <a:t>java.lang.NumberFormatException:</a:t>
            </a:r>
            <a:r>
              <a:rPr sz="1000" spc="-5" dirty="0">
                <a:solidFill>
                  <a:srgbClr val="8D3124"/>
                </a:solidFill>
                <a:latin typeface="Lucida Console"/>
                <a:cs typeface="Lucida Console"/>
              </a:rPr>
              <a:t>  </a:t>
            </a:r>
            <a:r>
              <a:rPr sz="1000" spc="-10" dirty="0">
                <a:solidFill>
                  <a:srgbClr val="8D3124"/>
                </a:solidFill>
                <a:latin typeface="Lucida Console"/>
                <a:cs typeface="Lucida Console"/>
              </a:rPr>
              <a:t>hello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3871" y="5376529"/>
            <a:ext cx="3179445" cy="3740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90"/>
              </a:spcBef>
            </a:pPr>
            <a:r>
              <a:rPr sz="1000" dirty="0">
                <a:latin typeface="Lucida Console"/>
                <a:cs typeface="Lucida Console"/>
              </a:rPr>
              <a:t>%</a:t>
            </a:r>
            <a:r>
              <a:rPr sz="1000" spc="9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java</a:t>
            </a:r>
            <a:r>
              <a:rPr sz="1000" spc="10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Quadratic</a:t>
            </a:r>
            <a:r>
              <a:rPr sz="1000" spc="100" dirty="0">
                <a:latin typeface="Lucida Console"/>
                <a:cs typeface="Lucida Console"/>
              </a:rPr>
              <a:t> </a:t>
            </a:r>
            <a:r>
              <a:rPr sz="1000" spc="-25" dirty="0">
                <a:latin typeface="Lucida Console"/>
                <a:cs typeface="Lucida Console"/>
              </a:rPr>
              <a:t>1.0 </a:t>
            </a:r>
            <a:r>
              <a:rPr sz="1000" spc="-10" dirty="0">
                <a:solidFill>
                  <a:srgbClr val="8D3124"/>
                </a:solidFill>
                <a:latin typeface="Lucida Console"/>
                <a:cs typeface="Lucida Console"/>
              </a:rPr>
              <a:t>java.lang.ArrayIndexOutOfBoundsException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0700" y="1740674"/>
            <a:ext cx="6756400" cy="546735"/>
          </a:xfrm>
          <a:custGeom>
            <a:avLst/>
            <a:gdLst/>
            <a:ahLst/>
            <a:cxnLst/>
            <a:rect l="l" t="t" r="r" b="b"/>
            <a:pathLst>
              <a:path w="6756400" h="546735">
                <a:moveTo>
                  <a:pt x="0" y="0"/>
                </a:moveTo>
                <a:lnTo>
                  <a:pt x="6756400" y="0"/>
                </a:lnTo>
                <a:lnTo>
                  <a:pt x="6756400" y="546709"/>
                </a:lnTo>
                <a:lnTo>
                  <a:pt x="0" y="5467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3415" y="1844916"/>
            <a:ext cx="354901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50" dirty="0">
                <a:latin typeface="Lucida Sans Unicode"/>
                <a:cs typeface="Lucida Sans Unicode"/>
              </a:rPr>
              <a:t>From</a:t>
            </a:r>
            <a:r>
              <a:rPr sz="1450" spc="4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algebra: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4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roots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254" dirty="0">
                <a:latin typeface="Lucida Sans Unicode"/>
                <a:cs typeface="Lucida Sans Unicode"/>
              </a:rPr>
              <a:t> </a:t>
            </a:r>
            <a:r>
              <a:rPr sz="1600" i="1" dirty="0">
                <a:latin typeface="Trebuchet MS"/>
                <a:cs typeface="Trebuchet MS"/>
              </a:rPr>
              <a:t>x</a:t>
            </a:r>
            <a:r>
              <a:rPr sz="1650" baseline="35353" dirty="0">
                <a:latin typeface="Calibri"/>
                <a:cs typeface="Calibri"/>
              </a:rPr>
              <a:t>2</a:t>
            </a:r>
            <a:r>
              <a:rPr sz="1650" spc="330" baseline="35353" dirty="0">
                <a:latin typeface="Calibri"/>
                <a:cs typeface="Calibri"/>
              </a:rPr>
              <a:t> </a:t>
            </a:r>
            <a:r>
              <a:rPr sz="1600" spc="-45" dirty="0">
                <a:latin typeface="Lucida Sans Unicode"/>
                <a:cs typeface="Lucida Sans Unicode"/>
              </a:rPr>
              <a:t>+</a:t>
            </a:r>
            <a:r>
              <a:rPr sz="1600" spc="-120" dirty="0">
                <a:latin typeface="Lucida Sans Unicode"/>
                <a:cs typeface="Lucida Sans Unicode"/>
              </a:rPr>
              <a:t> </a:t>
            </a:r>
            <a:r>
              <a:rPr sz="1600" i="1" spc="-40" dirty="0">
                <a:latin typeface="Trebuchet MS"/>
                <a:cs typeface="Trebuchet MS"/>
              </a:rPr>
              <a:t>bx</a:t>
            </a:r>
            <a:r>
              <a:rPr sz="1600" i="1" spc="-9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Lucida Sans Unicode"/>
                <a:cs typeface="Lucida Sans Unicode"/>
              </a:rPr>
              <a:t>+</a:t>
            </a:r>
            <a:r>
              <a:rPr sz="1600" spc="-125" dirty="0">
                <a:latin typeface="Lucida Sans Unicode"/>
                <a:cs typeface="Lucida Sans Unicode"/>
              </a:rPr>
              <a:t> </a:t>
            </a:r>
            <a:r>
              <a:rPr sz="1600" i="1" spc="5" dirty="0">
                <a:latin typeface="Trebuchet MS"/>
                <a:cs typeface="Trebuchet MS"/>
              </a:rPr>
              <a:t>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33252" y="1772308"/>
            <a:ext cx="670560" cy="0"/>
          </a:xfrm>
          <a:custGeom>
            <a:avLst/>
            <a:gdLst/>
            <a:ahLst/>
            <a:cxnLst/>
            <a:rect l="l" t="t" r="r" b="b"/>
            <a:pathLst>
              <a:path w="670560">
                <a:moveTo>
                  <a:pt x="0" y="0"/>
                </a:moveTo>
                <a:lnTo>
                  <a:pt x="669936" y="0"/>
                </a:lnTo>
              </a:path>
            </a:pathLst>
          </a:custGeom>
          <a:ln w="8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07254" y="1731729"/>
            <a:ext cx="18338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75" baseline="-34482" dirty="0">
                <a:latin typeface="Lucida Sans Unicode"/>
                <a:cs typeface="Lucida Sans Unicode"/>
              </a:rPr>
              <a:t>are</a:t>
            </a:r>
            <a:r>
              <a:rPr sz="2175" spc="622" baseline="-34482" dirty="0">
                <a:latin typeface="Lucida Sans Unicode"/>
                <a:cs typeface="Lucida Sans Unicode"/>
              </a:rPr>
              <a:t> </a:t>
            </a:r>
            <a:r>
              <a:rPr sz="1600" i="1" spc="685" dirty="0">
                <a:latin typeface="Adobe Clean"/>
                <a:cs typeface="Adobe Clean"/>
              </a:rPr>
              <a:t>-</a:t>
            </a:r>
            <a:r>
              <a:rPr sz="1600" i="1" dirty="0">
                <a:latin typeface="Trebuchet MS"/>
                <a:cs typeface="Trebuchet MS"/>
              </a:rPr>
              <a:t>b</a:t>
            </a:r>
            <a:r>
              <a:rPr sz="1600" i="1" spc="-110" dirty="0">
                <a:latin typeface="Trebuchet MS"/>
                <a:cs typeface="Trebuchet MS"/>
              </a:rPr>
              <a:t> </a:t>
            </a:r>
            <a:r>
              <a:rPr sz="1600" i="1" spc="-60" dirty="0">
                <a:latin typeface="Meiryo"/>
                <a:cs typeface="Meiryo"/>
              </a:rPr>
              <a:t>±</a:t>
            </a:r>
            <a:r>
              <a:rPr sz="1600" i="1" spc="-175" dirty="0">
                <a:latin typeface="Meiryo"/>
                <a:cs typeface="Meiryo"/>
              </a:rPr>
              <a:t> </a:t>
            </a:r>
            <a:r>
              <a:rPr sz="2400" i="1" spc="195" baseline="46875" dirty="0">
                <a:latin typeface="Adobe Clean"/>
                <a:cs typeface="Adobe Clean"/>
              </a:rPr>
              <a:t>✓</a:t>
            </a:r>
            <a:r>
              <a:rPr sz="1600" i="1" spc="130" dirty="0">
                <a:latin typeface="Trebuchet MS"/>
                <a:cs typeface="Trebuchet MS"/>
              </a:rPr>
              <a:t>b</a:t>
            </a:r>
            <a:r>
              <a:rPr sz="1650" spc="195" baseline="22727" dirty="0">
                <a:latin typeface="Calibri"/>
                <a:cs typeface="Calibri"/>
              </a:rPr>
              <a:t>2</a:t>
            </a:r>
            <a:r>
              <a:rPr sz="1650" spc="300" baseline="22727" dirty="0">
                <a:latin typeface="Calibri"/>
                <a:cs typeface="Calibri"/>
              </a:rPr>
              <a:t> </a:t>
            </a:r>
            <a:r>
              <a:rPr sz="1600" i="1" spc="690" dirty="0">
                <a:latin typeface="Adobe Clean"/>
                <a:cs typeface="Adobe Clean"/>
              </a:rPr>
              <a:t>-</a:t>
            </a:r>
            <a:r>
              <a:rPr sz="1600" i="1" dirty="0">
                <a:latin typeface="Adobe Clean"/>
                <a:cs typeface="Adobe Clean"/>
              </a:rPr>
              <a:t> </a:t>
            </a:r>
            <a:r>
              <a:rPr sz="1600" spc="40" dirty="0">
                <a:latin typeface="Calibri"/>
                <a:cs typeface="Calibri"/>
              </a:rPr>
              <a:t>4</a:t>
            </a:r>
            <a:r>
              <a:rPr sz="1600" i="1" spc="40" dirty="0">
                <a:latin typeface="Trebuchet MS"/>
                <a:cs typeface="Trebuchet MS"/>
              </a:rPr>
              <a:t>c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39819" y="2035143"/>
            <a:ext cx="1363980" cy="0"/>
          </a:xfrm>
          <a:custGeom>
            <a:avLst/>
            <a:gdLst/>
            <a:ahLst/>
            <a:cxnLst/>
            <a:rect l="l" t="t" r="r" b="b"/>
            <a:pathLst>
              <a:path w="1363979">
                <a:moveTo>
                  <a:pt x="0" y="0"/>
                </a:moveTo>
                <a:lnTo>
                  <a:pt x="1363368" y="0"/>
                </a:lnTo>
              </a:path>
            </a:pathLst>
          </a:custGeom>
          <a:ln w="81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352108" y="2010068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75" dirty="0"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35537" y="2967095"/>
            <a:ext cx="99377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50" i="1" dirty="0">
                <a:latin typeface="Trebuchet MS"/>
                <a:cs typeface="Trebuchet MS"/>
              </a:rPr>
              <a:t>_</a:t>
            </a:r>
            <a:r>
              <a:rPr sz="1450" spc="459" dirty="0">
                <a:latin typeface="Calibri"/>
                <a:cs typeface="Calibri"/>
              </a:rPr>
              <a:t>    </a:t>
            </a:r>
            <a:r>
              <a:rPr sz="1450" i="1" spc="-114" dirty="0">
                <a:latin typeface="Trebuchet MS"/>
                <a:cs typeface="Trebuchet MS"/>
              </a:rPr>
              <a:t>_</a:t>
            </a:r>
            <a:r>
              <a:rPr sz="1450" i="1" spc="-110" dirty="0">
                <a:latin typeface="Trebuchet MS"/>
                <a:cs typeface="Trebuchet MS"/>
              </a:rPr>
              <a:t> </a:t>
            </a:r>
            <a:r>
              <a:rPr sz="1450" spc="-50" dirty="0">
                <a:latin typeface="Lucida Sans Unicode"/>
                <a:cs typeface="Lucida Sans Unicode"/>
              </a:rPr>
              <a:t>+</a:t>
            </a:r>
            <a:r>
              <a:rPr sz="1450" spc="-50" dirty="0">
                <a:latin typeface="Calibri"/>
                <a:cs typeface="Calibri"/>
              </a:rPr>
              <a:t> 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44826" y="3587747"/>
            <a:ext cx="23241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175" i="1" spc="-75" baseline="-22988" dirty="0">
                <a:latin typeface="Trebuchet MS"/>
                <a:cs typeface="Trebuchet MS"/>
              </a:rPr>
              <a:t>_</a:t>
            </a:r>
            <a:r>
              <a:rPr sz="1000" dirty="0">
                <a:latin typeface="Calibri"/>
                <a:cs typeface="Calibri"/>
              </a:rPr>
              <a:t> 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65710" y="3665347"/>
            <a:ext cx="44259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5120" algn="l"/>
              </a:tabLst>
            </a:pPr>
            <a:r>
              <a:rPr sz="1450" i="1" spc="-50" dirty="0">
                <a:latin typeface="Trebuchet MS"/>
                <a:cs typeface="Trebuchet MS"/>
              </a:rPr>
              <a:t>_</a:t>
            </a:r>
            <a:r>
              <a:rPr sz="1450" i="1" dirty="0">
                <a:latin typeface="Trebuchet MS"/>
                <a:cs typeface="Trebuchet MS"/>
              </a:rPr>
              <a:t>	</a:t>
            </a:r>
            <a:r>
              <a:rPr sz="1450" dirty="0">
                <a:latin typeface="Calibri"/>
                <a:cs typeface="Calibri"/>
              </a:rPr>
              <a:t> 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44826" y="4346429"/>
            <a:ext cx="88900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450" i="1" dirty="0">
                <a:latin typeface="Trebuchet MS"/>
                <a:cs typeface="Trebuchet MS"/>
              </a:rPr>
              <a:t>_</a:t>
            </a:r>
            <a:r>
              <a:rPr sz="1500" spc="315" baseline="33333" dirty="0">
                <a:latin typeface="Calibri"/>
                <a:cs typeface="Calibri"/>
              </a:rPr>
              <a:t>  </a:t>
            </a:r>
            <a:r>
              <a:rPr sz="1450" spc="-20" dirty="0">
                <a:latin typeface="Lucida Sans Unicode"/>
                <a:cs typeface="Lucida Sans Unicode"/>
              </a:rPr>
              <a:t>+</a:t>
            </a:r>
            <a:r>
              <a:rPr sz="1450" spc="-125" dirty="0">
                <a:latin typeface="Lucida Sans Unicode"/>
                <a:cs typeface="Lucida Sans Unicode"/>
              </a:rPr>
              <a:t> </a:t>
            </a:r>
            <a:r>
              <a:rPr sz="1450" i="1" spc="-114" dirty="0">
                <a:latin typeface="Trebuchet MS"/>
                <a:cs typeface="Trebuchet MS"/>
              </a:rPr>
              <a:t>_</a:t>
            </a:r>
            <a:r>
              <a:rPr sz="1450" i="1" spc="-110" dirty="0">
                <a:latin typeface="Trebuchet MS"/>
                <a:cs typeface="Trebuchet MS"/>
              </a:rPr>
              <a:t> </a:t>
            </a:r>
            <a:r>
              <a:rPr sz="1450" spc="-50" dirty="0">
                <a:latin typeface="Lucida Sans Unicode"/>
                <a:cs typeface="Lucida Sans Unicode"/>
              </a:rPr>
              <a:t>+</a:t>
            </a:r>
            <a:r>
              <a:rPr sz="1450" spc="-50" dirty="0">
                <a:latin typeface="Calibri"/>
                <a:cs typeface="Calibri"/>
              </a:rPr>
              <a:t> 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05322" y="6078218"/>
            <a:ext cx="3252470" cy="323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Need two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arguments.</a:t>
            </a:r>
            <a:endParaRPr sz="1000">
              <a:latin typeface="Lucida Sans Unicode"/>
              <a:cs typeface="Lucida Sans Unicode"/>
            </a:endParaRPr>
          </a:p>
          <a:p>
            <a:pPr marL="12700">
              <a:lnSpc>
                <a:spcPts val="1180"/>
              </a:lnSpc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(Fact</a:t>
            </a:r>
            <a:r>
              <a:rPr sz="10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life:</a:t>
            </a:r>
            <a:r>
              <a:rPr sz="10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Not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all</a:t>
            </a:r>
            <a:r>
              <a:rPr sz="10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error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messages</a:t>
            </a:r>
            <a:r>
              <a:rPr sz="1000" spc="-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are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crystal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clear.)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39581" y="5762790"/>
            <a:ext cx="337820" cy="405765"/>
            <a:chOff x="7139581" y="5762790"/>
            <a:chExt cx="337820" cy="405765"/>
          </a:xfrm>
        </p:grpSpPr>
        <p:sp>
          <p:nvSpPr>
            <p:cNvPr id="25" name="object 25"/>
            <p:cNvSpPr/>
            <p:nvPr/>
          </p:nvSpPr>
          <p:spPr>
            <a:xfrm>
              <a:off x="7145934" y="5796510"/>
              <a:ext cx="302895" cy="365760"/>
            </a:xfrm>
            <a:custGeom>
              <a:avLst/>
              <a:gdLst/>
              <a:ahLst/>
              <a:cxnLst/>
              <a:rect l="l" t="t" r="r" b="b"/>
              <a:pathLst>
                <a:path w="302895" h="365760">
                  <a:moveTo>
                    <a:pt x="302622" y="0"/>
                  </a:moveTo>
                  <a:lnTo>
                    <a:pt x="302622" y="8348"/>
                  </a:lnTo>
                  <a:lnTo>
                    <a:pt x="0" y="365306"/>
                  </a:lnTo>
                </a:path>
              </a:pathLst>
            </a:custGeom>
            <a:ln w="12705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05903" y="5762790"/>
              <a:ext cx="71120" cy="75565"/>
            </a:xfrm>
            <a:custGeom>
              <a:avLst/>
              <a:gdLst/>
              <a:ahLst/>
              <a:cxnLst/>
              <a:rect l="l" t="t" r="r" b="b"/>
              <a:pathLst>
                <a:path w="71120" h="75564">
                  <a:moveTo>
                    <a:pt x="70967" y="0"/>
                  </a:moveTo>
                  <a:lnTo>
                    <a:pt x="0" y="30721"/>
                  </a:lnTo>
                  <a:lnTo>
                    <a:pt x="37591" y="39750"/>
                  </a:lnTo>
                  <a:lnTo>
                    <a:pt x="52933" y="75272"/>
                  </a:lnTo>
                  <a:lnTo>
                    <a:pt x="70967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130" y="1250334"/>
            <a:ext cx="538099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50" dirty="0">
                <a:latin typeface="Arial"/>
                <a:cs typeface="Arial"/>
              </a:rPr>
              <a:t>Data</a:t>
            </a:r>
            <a:r>
              <a:rPr sz="1700" spc="1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type</a:t>
            </a:r>
            <a:r>
              <a:rPr sz="1700" spc="165" dirty="0">
                <a:latin typeface="Arial"/>
                <a:cs typeface="Arial"/>
              </a:rPr>
              <a:t> </a:t>
            </a:r>
            <a:r>
              <a:rPr sz="1700" spc="75" dirty="0">
                <a:latin typeface="Arial"/>
                <a:cs typeface="Arial"/>
              </a:rPr>
              <a:t>for</a:t>
            </a:r>
            <a:r>
              <a:rPr sz="1700" spc="1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computing</a:t>
            </a:r>
            <a:r>
              <a:rPr sz="1700" spc="1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with</a:t>
            </a:r>
            <a:r>
              <a:rPr sz="1700" spc="1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true</a:t>
            </a:r>
            <a:r>
              <a:rPr sz="1700" spc="165" dirty="0">
                <a:latin typeface="Arial"/>
                <a:cs typeface="Arial"/>
              </a:rPr>
              <a:t> </a:t>
            </a:r>
            <a:r>
              <a:rPr sz="1700" spc="55" dirty="0">
                <a:latin typeface="Arial"/>
                <a:cs typeface="Arial"/>
              </a:rPr>
              <a:t>and</a:t>
            </a:r>
            <a:r>
              <a:rPr sz="1700" spc="16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false:</a:t>
            </a:r>
            <a:r>
              <a:rPr sz="1700" spc="165" dirty="0">
                <a:latin typeface="Arial"/>
                <a:cs typeface="Arial"/>
              </a:rPr>
              <a:t> </a:t>
            </a:r>
            <a:r>
              <a:rPr sz="1600" spc="-10" dirty="0">
                <a:latin typeface="Lucida Console"/>
                <a:cs typeface="Lucida Console"/>
              </a:rPr>
              <a:t>boolean</a:t>
            </a:r>
            <a:endParaRPr sz="1600">
              <a:latin typeface="Lucida Console"/>
              <a:cs typeface="Lucida Consol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0806" y="2157205"/>
          <a:ext cx="3415029" cy="153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9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values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20" dirty="0">
                          <a:latin typeface="Lucida Sans Unicode"/>
                          <a:cs typeface="Lucida Sans Unicode"/>
                        </a:rPr>
                        <a:t>true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10" dirty="0">
                          <a:latin typeface="Lucida Sans Unicode"/>
                          <a:cs typeface="Lucida Sans Unicode"/>
                        </a:rPr>
                        <a:t>false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4455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literals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84455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operations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4826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25" dirty="0">
                          <a:latin typeface="Lucida Sans Unicode"/>
                          <a:cs typeface="Lucida Sans Unicode"/>
                        </a:rPr>
                        <a:t>and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665"/>
                        </a:spcBef>
                        <a:tabLst>
                          <a:tab pos="672465" algn="l"/>
                        </a:tabLst>
                      </a:pPr>
                      <a:r>
                        <a:rPr sz="1200" spc="-25" dirty="0">
                          <a:latin typeface="Lucida Sans Unicode"/>
                          <a:cs typeface="Lucida Sans Unicode"/>
                        </a:rPr>
                        <a:t>or</a:t>
                      </a:r>
                      <a:r>
                        <a:rPr sz="1200" dirty="0">
                          <a:latin typeface="Lucida Sans Unicode"/>
                          <a:cs typeface="Lucida Sans Unicode"/>
                        </a:rPr>
                        <a:t>	</a:t>
                      </a:r>
                      <a:r>
                        <a:rPr sz="1200" spc="-25" dirty="0">
                          <a:latin typeface="Lucida Sans Unicode"/>
                          <a:cs typeface="Lucida Sans Unicode"/>
                        </a:rPr>
                        <a:t>not</a:t>
                      </a:r>
                      <a:endParaRPr sz="1200">
                        <a:latin typeface="Lucida Sans Unicode"/>
                        <a:cs typeface="Lucida Sans Unicode"/>
                      </a:endParaRPr>
                    </a:p>
                  </a:txBody>
                  <a:tcPr marL="0" marR="0" marT="84455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i="1" spc="-10" dirty="0">
                          <a:latin typeface="Lucida Sans Italic"/>
                          <a:cs typeface="Lucida Sans Italic"/>
                        </a:rPr>
                        <a:t>operator</a:t>
                      </a:r>
                      <a:endParaRPr sz="1200">
                        <a:latin typeface="Lucida Sans Italic"/>
                        <a:cs typeface="Lucida Sans Italic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5511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25" dirty="0">
                          <a:latin typeface="Lucida Console"/>
                          <a:cs typeface="Lucida Console"/>
                        </a:rPr>
                        <a:t>&amp;&amp;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84455" marB="0">
                    <a:lnL w="6350">
                      <a:solidFill>
                        <a:srgbClr val="EBEBEB"/>
                      </a:solidFill>
                      <a:prstDash val="solid"/>
                    </a:lnL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65"/>
                        </a:spcBef>
                        <a:tabLst>
                          <a:tab pos="732790" algn="l"/>
                        </a:tabLst>
                      </a:pPr>
                      <a:r>
                        <a:rPr sz="1200" spc="-25" dirty="0">
                          <a:latin typeface="Lucida Console"/>
                          <a:cs typeface="Lucida Console"/>
                        </a:rPr>
                        <a:t>||</a:t>
                      </a:r>
                      <a:r>
                        <a:rPr sz="1200" dirty="0"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sz="1200" spc="-50" dirty="0">
                          <a:latin typeface="Lucida Console"/>
                          <a:cs typeface="Lucida Console"/>
                        </a:rPr>
                        <a:t>!</a:t>
                      </a:r>
                      <a:endParaRPr sz="1200">
                        <a:latin typeface="Lucida Console"/>
                        <a:cs typeface="Lucida Console"/>
                      </a:endParaRPr>
                    </a:p>
                  </a:txBody>
                  <a:tcPr marL="0" marR="0" marT="84455" marB="0">
                    <a:lnR w="6350">
                      <a:solidFill>
                        <a:srgbClr val="EBEBEB"/>
                      </a:solidFill>
                      <a:prstDash val="solid"/>
                    </a:lnR>
                    <a:lnT w="6350">
                      <a:solidFill>
                        <a:srgbClr val="EBEBEB"/>
                      </a:solidFill>
                      <a:prstDash val="solid"/>
                    </a:lnT>
                    <a:lnB w="635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1200" y="1766100"/>
            <a:ext cx="1689100" cy="381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001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630"/>
              </a:spcBef>
            </a:pPr>
            <a:r>
              <a:rPr sz="1200" dirty="0">
                <a:solidFill>
                  <a:srgbClr val="005493"/>
                </a:solidFill>
                <a:latin typeface="Lucida Console"/>
                <a:cs typeface="Lucida Console"/>
              </a:rPr>
              <a:t>boolean</a:t>
            </a:r>
            <a:r>
              <a:rPr sz="1200" spc="-22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data</a:t>
            </a:r>
            <a:r>
              <a:rPr sz="1200" spc="1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type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5898235"/>
            <a:ext cx="63627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080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715"/>
              </a:spcBef>
            </a:pPr>
            <a:r>
              <a:rPr sz="1450" dirty="0">
                <a:latin typeface="Lucida Sans Unicode"/>
                <a:cs typeface="Lucida Sans Unicode"/>
              </a:rPr>
              <a:t>Typical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usage: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Control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logic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flow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program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(stay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tuned).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100" y="1766100"/>
            <a:ext cx="2768600" cy="381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18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655"/>
              </a:spcBef>
            </a:pPr>
            <a:r>
              <a:rPr sz="12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Truth-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table</a:t>
            </a: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 definitions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3047" y="4155238"/>
            <a:ext cx="42735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Proof</a:t>
            </a:r>
            <a:endParaRPr sz="1200">
              <a:latin typeface="Lucida Sans Unicode"/>
              <a:cs typeface="Lucida Sans Unicode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589151" y="2213165"/>
          <a:ext cx="4833618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9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97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a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100" spc="-25" dirty="0">
                          <a:latin typeface="Lucida Console"/>
                          <a:cs typeface="Lucida Console"/>
                        </a:rPr>
                        <a:t>!a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a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b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100" spc="1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latin typeface="Lucida Console"/>
                          <a:cs typeface="Lucida Console"/>
                        </a:rPr>
                        <a:t>&amp;&amp;</a:t>
                      </a:r>
                      <a:r>
                        <a:rPr sz="1100" spc="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spc="-50" dirty="0">
                          <a:latin typeface="Lucida Console"/>
                          <a:cs typeface="Lucida Console"/>
                        </a:rPr>
                        <a:t>b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100" dirty="0"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100" spc="1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dirty="0">
                          <a:latin typeface="Lucida Console"/>
                          <a:cs typeface="Lucida Console"/>
                        </a:rPr>
                        <a:t>||</a:t>
                      </a:r>
                      <a:r>
                        <a:rPr sz="1100" spc="1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100" spc="-50" dirty="0">
                          <a:latin typeface="Lucida Console"/>
                          <a:cs typeface="Lucida Console"/>
                        </a:rPr>
                        <a:t>b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8318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3144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65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20700" y="4156379"/>
            <a:ext cx="3251200" cy="775970"/>
          </a:xfrm>
          <a:custGeom>
            <a:avLst/>
            <a:gdLst/>
            <a:ahLst/>
            <a:cxnLst/>
            <a:rect l="l" t="t" r="r" b="b"/>
            <a:pathLst>
              <a:path w="3251200" h="775970">
                <a:moveTo>
                  <a:pt x="0" y="0"/>
                </a:moveTo>
                <a:lnTo>
                  <a:pt x="3251200" y="0"/>
                </a:lnTo>
                <a:lnTo>
                  <a:pt x="3251200" y="775563"/>
                </a:lnTo>
                <a:lnTo>
                  <a:pt x="0" y="7755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6905" y="4163356"/>
            <a:ext cx="2773045" cy="61277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sz="1450" spc="4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Console"/>
                <a:cs typeface="Lucida Console"/>
              </a:rPr>
              <a:t>a</a:t>
            </a:r>
            <a:r>
              <a:rPr sz="1450" spc="-37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XOR</a:t>
            </a:r>
            <a:r>
              <a:rPr sz="1450" spc="45" dirty="0">
                <a:latin typeface="Lucida Sans Unicode"/>
                <a:cs typeface="Lucida Sans Unicode"/>
              </a:rPr>
              <a:t> </a:t>
            </a:r>
            <a:r>
              <a:rPr sz="1450" spc="-25" dirty="0">
                <a:latin typeface="Lucida Console"/>
                <a:cs typeface="Lucida Console"/>
              </a:rPr>
              <a:t>b</a:t>
            </a:r>
            <a:r>
              <a:rPr sz="1450" spc="-25" dirty="0">
                <a:latin typeface="Lucida Sans Unicode"/>
                <a:cs typeface="Lucida Sans Unicode"/>
              </a:rPr>
              <a:t>?</a:t>
            </a: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sz="1450" spc="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Console"/>
                <a:cs typeface="Lucida Console"/>
              </a:rPr>
              <a:t>(!a</a:t>
            </a:r>
            <a:r>
              <a:rPr sz="1450" spc="5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&amp;&amp;</a:t>
            </a:r>
            <a:r>
              <a:rPr sz="1450" spc="6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b)</a:t>
            </a:r>
            <a:r>
              <a:rPr sz="1450" spc="6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||</a:t>
            </a:r>
            <a:r>
              <a:rPr sz="1450" spc="6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(a</a:t>
            </a:r>
            <a:r>
              <a:rPr sz="1450" spc="6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&amp;&amp;</a:t>
            </a:r>
            <a:r>
              <a:rPr sz="1450" spc="60" dirty="0">
                <a:latin typeface="Lucida Console"/>
                <a:cs typeface="Lucida Console"/>
              </a:rPr>
              <a:t> </a:t>
            </a:r>
            <a:r>
              <a:rPr sz="1450" spc="-25" dirty="0">
                <a:latin typeface="Lucida Console"/>
                <a:cs typeface="Lucida Console"/>
              </a:rPr>
              <a:t>!b)</a:t>
            </a:r>
            <a:endParaRPr sz="1450">
              <a:latin typeface="Lucida Console"/>
              <a:cs typeface="Lucida Console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4604861" y="4153674"/>
          <a:ext cx="5025389" cy="136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5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2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a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b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!a</a:t>
                      </a:r>
                      <a:r>
                        <a:rPr sz="1000" spc="-3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&amp;&amp;</a:t>
                      </a:r>
                      <a:r>
                        <a:rPr sz="1000" spc="-3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50" dirty="0">
                          <a:latin typeface="Lucida Console"/>
                          <a:cs typeface="Lucida Console"/>
                        </a:rPr>
                        <a:t>b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R="13970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a</a:t>
                      </a:r>
                      <a:r>
                        <a:rPr sz="1000" spc="-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&amp;&amp;</a:t>
                      </a:r>
                      <a:r>
                        <a:rPr sz="1000" spc="-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25" dirty="0">
                          <a:latin typeface="Lucida Console"/>
                          <a:cs typeface="Lucida Console"/>
                        </a:rPr>
                        <a:t>!b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(!a</a:t>
                      </a:r>
                      <a:r>
                        <a:rPr sz="1000" spc="-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&amp;&amp;</a:t>
                      </a:r>
                      <a:r>
                        <a:rPr sz="1000" spc="-3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b)</a:t>
                      </a:r>
                      <a:r>
                        <a:rPr sz="1000" spc="-3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||</a:t>
                      </a:r>
                      <a:r>
                        <a:rPr sz="1000" spc="-3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(a</a:t>
                      </a:r>
                      <a:r>
                        <a:rPr sz="1000" spc="-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&amp;&amp;</a:t>
                      </a:r>
                      <a:r>
                        <a:rPr sz="1000" spc="-3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25" dirty="0">
                          <a:latin typeface="Lucida Console"/>
                          <a:cs typeface="Lucida Console"/>
                        </a:rPr>
                        <a:t>!b)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2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2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R="21526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2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20" dirty="0">
                          <a:solidFill>
                            <a:srgbClr val="005493"/>
                          </a:solidFill>
                          <a:latin typeface="Lucida Console"/>
                          <a:cs typeface="Lucida Console"/>
                        </a:rPr>
                        <a:t>true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marR="215265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77800" algn="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1804149" y="4058076"/>
            <a:ext cx="481965" cy="306070"/>
            <a:chOff x="1804149" y="4058076"/>
            <a:chExt cx="481965" cy="306070"/>
          </a:xfrm>
        </p:grpSpPr>
        <p:sp>
          <p:nvSpPr>
            <p:cNvPr id="14" name="object 14"/>
            <p:cNvSpPr/>
            <p:nvPr/>
          </p:nvSpPr>
          <p:spPr>
            <a:xfrm>
              <a:off x="1841504" y="4064431"/>
              <a:ext cx="438150" cy="276860"/>
            </a:xfrm>
            <a:custGeom>
              <a:avLst/>
              <a:gdLst/>
              <a:ahLst/>
              <a:cxnLst/>
              <a:rect l="l" t="t" r="r" b="b"/>
              <a:pathLst>
                <a:path w="438150" h="276860">
                  <a:moveTo>
                    <a:pt x="0" y="276299"/>
                  </a:moveTo>
                  <a:lnTo>
                    <a:pt x="7165" y="263585"/>
                  </a:lnTo>
                  <a:lnTo>
                    <a:pt x="438120" y="0"/>
                  </a:lnTo>
                </a:path>
              </a:pathLst>
            </a:custGeom>
            <a:ln w="1271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04149" y="4298048"/>
              <a:ext cx="77470" cy="66040"/>
            </a:xfrm>
            <a:custGeom>
              <a:avLst/>
              <a:gdLst/>
              <a:ahLst/>
              <a:cxnLst/>
              <a:rect l="l" t="t" r="r" b="b"/>
              <a:pathLst>
                <a:path w="77469" h="66039">
                  <a:moveTo>
                    <a:pt x="40424" y="0"/>
                  </a:moveTo>
                  <a:lnTo>
                    <a:pt x="0" y="65976"/>
                  </a:lnTo>
                  <a:lnTo>
                    <a:pt x="76974" y="58762"/>
                  </a:lnTo>
                  <a:lnTo>
                    <a:pt x="44018" y="38531"/>
                  </a:lnTo>
                  <a:lnTo>
                    <a:pt x="40424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11069" y="3943653"/>
            <a:ext cx="112522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Recall</a:t>
            </a:r>
            <a:r>
              <a:rPr sz="100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first</a:t>
            </a:r>
            <a:r>
              <a:rPr sz="100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lecture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486" y="1446113"/>
            <a:ext cx="7814945" cy="50825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95275" marR="4665345" indent="-283210">
              <a:lnSpc>
                <a:spcPct val="105900"/>
              </a:lnSpc>
              <a:spcBef>
                <a:spcPts val="30"/>
              </a:spcBef>
            </a:pPr>
            <a:r>
              <a:rPr sz="1300" dirty="0">
                <a:latin typeface="Lucida Console"/>
                <a:cs typeface="Lucida Console"/>
              </a:rPr>
              <a:t>A</a:t>
            </a:r>
            <a:r>
              <a:rPr sz="1300" spc="40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human</a:t>
            </a:r>
            <a:r>
              <a:rPr sz="1300" spc="40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being</a:t>
            </a:r>
            <a:r>
              <a:rPr sz="1300" spc="40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should</a:t>
            </a:r>
            <a:r>
              <a:rPr sz="1300" spc="40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be</a:t>
            </a:r>
            <a:r>
              <a:rPr sz="1300" spc="40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able</a:t>
            </a:r>
            <a:r>
              <a:rPr sz="1300" spc="40" dirty="0">
                <a:latin typeface="Lucida Console"/>
                <a:cs typeface="Lucida Console"/>
              </a:rPr>
              <a:t> </a:t>
            </a:r>
            <a:r>
              <a:rPr sz="1300" spc="-25" dirty="0">
                <a:latin typeface="Lucida Console"/>
                <a:cs typeface="Lucida Console"/>
              </a:rPr>
              <a:t>to </a:t>
            </a:r>
            <a:r>
              <a:rPr sz="1300" dirty="0">
                <a:latin typeface="Lucida Console"/>
                <a:cs typeface="Lucida Console"/>
              </a:rPr>
              <a:t>change</a:t>
            </a:r>
            <a:r>
              <a:rPr sz="1300" spc="35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a</a:t>
            </a:r>
            <a:r>
              <a:rPr sz="1300" spc="35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diaper,</a:t>
            </a:r>
            <a:endParaRPr sz="1300">
              <a:latin typeface="Lucida Console"/>
              <a:cs typeface="Lucida Console"/>
            </a:endParaRPr>
          </a:p>
          <a:p>
            <a:pPr marL="840105" marR="5482590" indent="-267335" algn="r">
              <a:lnSpc>
                <a:spcPct val="103200"/>
              </a:lnSpc>
              <a:spcBef>
                <a:spcPts val="40"/>
              </a:spcBef>
            </a:pPr>
            <a:r>
              <a:rPr sz="1300" dirty="0">
                <a:latin typeface="Lucida Console"/>
                <a:cs typeface="Lucida Console"/>
              </a:rPr>
              <a:t>plan</a:t>
            </a:r>
            <a:r>
              <a:rPr sz="1300" spc="30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an</a:t>
            </a:r>
            <a:r>
              <a:rPr sz="1300" spc="35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invasion, </a:t>
            </a:r>
            <a:r>
              <a:rPr sz="1300" dirty="0">
                <a:latin typeface="Lucida Console"/>
                <a:cs typeface="Lucida Console"/>
              </a:rPr>
              <a:t>butcher</a:t>
            </a:r>
            <a:r>
              <a:rPr sz="1300" spc="40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a</a:t>
            </a:r>
            <a:r>
              <a:rPr sz="1300" spc="40" dirty="0">
                <a:latin typeface="Lucida Console"/>
                <a:cs typeface="Lucida Console"/>
              </a:rPr>
              <a:t> </a:t>
            </a:r>
            <a:r>
              <a:rPr sz="1300" spc="-20" dirty="0">
                <a:latin typeface="Lucida Console"/>
                <a:cs typeface="Lucida Console"/>
              </a:rPr>
              <a:t>hog, </a:t>
            </a:r>
            <a:r>
              <a:rPr sz="1300" dirty="0">
                <a:latin typeface="Lucida Console"/>
                <a:cs typeface="Lucida Console"/>
              </a:rPr>
              <a:t>conn</a:t>
            </a:r>
            <a:r>
              <a:rPr sz="1300" spc="25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a</a:t>
            </a:r>
            <a:r>
              <a:rPr sz="1300" spc="30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ship,</a:t>
            </a:r>
            <a:endParaRPr sz="1300">
              <a:latin typeface="Lucida Console"/>
              <a:cs typeface="Lucida Console"/>
            </a:endParaRPr>
          </a:p>
          <a:p>
            <a:pPr marL="1379855">
              <a:lnSpc>
                <a:spcPct val="100000"/>
              </a:lnSpc>
              <a:spcBef>
                <a:spcPts val="50"/>
              </a:spcBef>
            </a:pPr>
            <a:r>
              <a:rPr sz="1300" dirty="0">
                <a:latin typeface="Lucida Console"/>
                <a:cs typeface="Lucida Console"/>
              </a:rPr>
              <a:t>design</a:t>
            </a:r>
            <a:r>
              <a:rPr sz="1300" spc="35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a</a:t>
            </a:r>
            <a:r>
              <a:rPr sz="1300" spc="35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building,</a:t>
            </a:r>
            <a:endParaRPr sz="1300">
              <a:latin typeface="Lucida Console"/>
              <a:cs typeface="Lucida Console"/>
            </a:endParaRPr>
          </a:p>
          <a:p>
            <a:pPr marL="1919605" marR="4171315" indent="-267335">
              <a:lnSpc>
                <a:spcPct val="100000"/>
              </a:lnSpc>
              <a:spcBef>
                <a:spcPts val="135"/>
              </a:spcBef>
            </a:pPr>
            <a:r>
              <a:rPr sz="1300" dirty="0">
                <a:latin typeface="Lucida Console"/>
                <a:cs typeface="Lucida Console"/>
              </a:rPr>
              <a:t>write</a:t>
            </a:r>
            <a:r>
              <a:rPr sz="1300" spc="30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a</a:t>
            </a:r>
            <a:r>
              <a:rPr sz="1300" spc="35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sonnet, </a:t>
            </a:r>
            <a:r>
              <a:rPr sz="1300" dirty="0">
                <a:latin typeface="Lucida Console"/>
                <a:cs typeface="Lucida Console"/>
              </a:rPr>
              <a:t>balance</a:t>
            </a:r>
            <a:r>
              <a:rPr sz="1300" spc="60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accounts,</a:t>
            </a:r>
            <a:endParaRPr sz="1300">
              <a:latin typeface="Lucida Console"/>
              <a:cs typeface="Lucida Console"/>
            </a:endParaRPr>
          </a:p>
          <a:p>
            <a:pPr marL="2458720" marR="4237355" indent="-278130">
              <a:lnSpc>
                <a:spcPts val="1689"/>
              </a:lnSpc>
              <a:spcBef>
                <a:spcPts val="5"/>
              </a:spcBef>
            </a:pPr>
            <a:r>
              <a:rPr sz="1300" dirty="0">
                <a:latin typeface="Lucida Console"/>
                <a:cs typeface="Lucida Console"/>
              </a:rPr>
              <a:t>build</a:t>
            </a:r>
            <a:r>
              <a:rPr sz="1300" spc="30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a</a:t>
            </a:r>
            <a:r>
              <a:rPr sz="1300" spc="35" dirty="0">
                <a:latin typeface="Lucida Console"/>
                <a:cs typeface="Lucida Console"/>
              </a:rPr>
              <a:t> </a:t>
            </a:r>
            <a:r>
              <a:rPr sz="1300" spc="-20" dirty="0">
                <a:latin typeface="Lucida Console"/>
                <a:cs typeface="Lucida Console"/>
              </a:rPr>
              <a:t>wall, </a:t>
            </a:r>
            <a:r>
              <a:rPr sz="1300" dirty="0">
                <a:latin typeface="Lucida Console"/>
                <a:cs typeface="Lucida Console"/>
              </a:rPr>
              <a:t>set</a:t>
            </a:r>
            <a:r>
              <a:rPr sz="1300" spc="25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a</a:t>
            </a:r>
            <a:r>
              <a:rPr sz="1300" spc="25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bone,</a:t>
            </a:r>
            <a:endParaRPr sz="1300">
              <a:latin typeface="Lucida Console"/>
              <a:cs typeface="Lucida Console"/>
            </a:endParaRPr>
          </a:p>
          <a:p>
            <a:pPr marL="2731135">
              <a:lnSpc>
                <a:spcPts val="1535"/>
              </a:lnSpc>
            </a:pPr>
            <a:r>
              <a:rPr sz="1300" dirty="0">
                <a:latin typeface="Lucida Console"/>
                <a:cs typeface="Lucida Console"/>
              </a:rPr>
              <a:t>comfort</a:t>
            </a:r>
            <a:r>
              <a:rPr sz="1300" spc="45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the</a:t>
            </a:r>
            <a:r>
              <a:rPr sz="1300" spc="50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dying,</a:t>
            </a:r>
            <a:endParaRPr sz="1300">
              <a:latin typeface="Lucida Console"/>
              <a:cs typeface="Lucida Console"/>
            </a:endParaRPr>
          </a:p>
          <a:p>
            <a:pPr marL="3412490" marR="3182620" indent="-27813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Lucida Console"/>
                <a:cs typeface="Lucida Console"/>
              </a:rPr>
              <a:t>take</a:t>
            </a:r>
            <a:r>
              <a:rPr sz="1300" spc="40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or</a:t>
            </a:r>
            <a:r>
              <a:rPr lang="en-US" sz="1300" spc="-10" dirty="0">
                <a:latin typeface="Lucida Console"/>
                <a:cs typeface="Lucida Console"/>
              </a:rPr>
              <a:t>d</a:t>
            </a:r>
            <a:r>
              <a:rPr sz="1300" spc="-10" dirty="0">
                <a:latin typeface="Lucida Console"/>
                <a:cs typeface="Lucida Console"/>
              </a:rPr>
              <a:t>ers, </a:t>
            </a:r>
            <a:r>
              <a:rPr sz="1300" dirty="0">
                <a:latin typeface="Lucida Console"/>
                <a:cs typeface="Lucida Console"/>
              </a:rPr>
              <a:t>give</a:t>
            </a:r>
            <a:r>
              <a:rPr sz="1300" spc="40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orders,</a:t>
            </a:r>
            <a:endParaRPr sz="1300">
              <a:latin typeface="Lucida Console"/>
              <a:cs typeface="Lucida Console"/>
            </a:endParaRPr>
          </a:p>
          <a:p>
            <a:pPr marL="3962400" marR="2834640" indent="-278130">
              <a:lnSpc>
                <a:spcPct val="103200"/>
              </a:lnSpc>
              <a:spcBef>
                <a:spcPts val="10"/>
              </a:spcBef>
            </a:pPr>
            <a:r>
              <a:rPr sz="1300" spc="-10" dirty="0">
                <a:latin typeface="Lucida Console"/>
                <a:cs typeface="Lucida Console"/>
              </a:rPr>
              <a:t>cooperate, </a:t>
            </a:r>
            <a:r>
              <a:rPr sz="1300" dirty="0">
                <a:latin typeface="Lucida Console"/>
                <a:cs typeface="Lucida Console"/>
              </a:rPr>
              <a:t>act</a:t>
            </a:r>
            <a:r>
              <a:rPr sz="1300" spc="30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alone,</a:t>
            </a:r>
            <a:endParaRPr sz="1300">
              <a:latin typeface="Lucida Console"/>
              <a:cs typeface="Lucida Console"/>
            </a:endParaRPr>
          </a:p>
          <a:p>
            <a:pPr marL="4218940">
              <a:lnSpc>
                <a:spcPct val="100000"/>
              </a:lnSpc>
              <a:spcBef>
                <a:spcPts val="90"/>
              </a:spcBef>
            </a:pPr>
            <a:r>
              <a:rPr sz="1300" dirty="0">
                <a:latin typeface="Lucida Console"/>
                <a:cs typeface="Lucida Console"/>
              </a:rPr>
              <a:t>solve</a:t>
            </a:r>
            <a:r>
              <a:rPr sz="1300" spc="45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equations,</a:t>
            </a:r>
            <a:endParaRPr sz="1300">
              <a:latin typeface="Lucida Console"/>
              <a:cs typeface="Lucida Console"/>
            </a:endParaRPr>
          </a:p>
          <a:p>
            <a:pPr marL="4769485" marR="1083945" indent="-267335">
              <a:lnSpc>
                <a:spcPct val="103200"/>
              </a:lnSpc>
              <a:spcBef>
                <a:spcPts val="85"/>
              </a:spcBef>
            </a:pPr>
            <a:r>
              <a:rPr sz="1300" dirty="0">
                <a:latin typeface="Lucida Console"/>
                <a:cs typeface="Lucida Console"/>
              </a:rPr>
              <a:t>analyze</a:t>
            </a:r>
            <a:r>
              <a:rPr sz="1300" spc="35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a</a:t>
            </a:r>
            <a:r>
              <a:rPr sz="1300" spc="40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new</a:t>
            </a:r>
            <a:r>
              <a:rPr sz="1300" spc="40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problem, </a:t>
            </a:r>
            <a:r>
              <a:rPr sz="1300" dirty="0">
                <a:latin typeface="Lucida Console"/>
                <a:cs typeface="Lucida Console"/>
              </a:rPr>
              <a:t>pitch</a:t>
            </a:r>
            <a:r>
              <a:rPr sz="1300" spc="45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manure,</a:t>
            </a:r>
            <a:endParaRPr sz="1300">
              <a:latin typeface="Lucida Console"/>
              <a:cs typeface="Lucida Console"/>
            </a:endParaRPr>
          </a:p>
          <a:p>
            <a:pPr marL="5308600" marR="680720" indent="-267335">
              <a:lnSpc>
                <a:spcPts val="1610"/>
              </a:lnSpc>
              <a:spcBef>
                <a:spcPts val="20"/>
              </a:spcBef>
            </a:pPr>
            <a:r>
              <a:rPr sz="1300" dirty="0">
                <a:solidFill>
                  <a:srgbClr val="D81E00"/>
                </a:solidFill>
                <a:latin typeface="Lucida Console"/>
                <a:cs typeface="Lucida Console"/>
              </a:rPr>
              <a:t>program</a:t>
            </a:r>
            <a:r>
              <a:rPr sz="1300" spc="40" dirty="0">
                <a:solidFill>
                  <a:srgbClr val="D81E00"/>
                </a:solidFill>
                <a:latin typeface="Lucida Console"/>
                <a:cs typeface="Lucida Console"/>
              </a:rPr>
              <a:t> </a:t>
            </a:r>
            <a:r>
              <a:rPr sz="1300" dirty="0">
                <a:solidFill>
                  <a:srgbClr val="D81E00"/>
                </a:solidFill>
                <a:latin typeface="Lucida Console"/>
                <a:cs typeface="Lucida Console"/>
              </a:rPr>
              <a:t>a</a:t>
            </a:r>
            <a:r>
              <a:rPr sz="1300" spc="40" dirty="0">
                <a:solidFill>
                  <a:srgbClr val="D81E00"/>
                </a:solidFill>
                <a:latin typeface="Lucida Console"/>
                <a:cs typeface="Lucida Console"/>
              </a:rPr>
              <a:t> </a:t>
            </a:r>
            <a:r>
              <a:rPr sz="1300" spc="-10" dirty="0">
                <a:solidFill>
                  <a:srgbClr val="D81E00"/>
                </a:solidFill>
                <a:latin typeface="Lucida Console"/>
                <a:cs typeface="Lucida Console"/>
              </a:rPr>
              <a:t>computer, </a:t>
            </a:r>
            <a:r>
              <a:rPr sz="1300" dirty="0">
                <a:latin typeface="Lucida Console"/>
                <a:cs typeface="Lucida Console"/>
              </a:rPr>
              <a:t>cook</a:t>
            </a:r>
            <a:r>
              <a:rPr sz="1300" spc="35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a</a:t>
            </a:r>
            <a:r>
              <a:rPr sz="1300" spc="35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tasty</a:t>
            </a:r>
            <a:r>
              <a:rPr sz="1300" spc="35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meal,</a:t>
            </a:r>
            <a:endParaRPr sz="1300">
              <a:latin typeface="Lucida Console"/>
              <a:cs typeface="Lucida Console"/>
            </a:endParaRPr>
          </a:p>
          <a:p>
            <a:pPr marL="5848350" marR="5080" indent="-267335">
              <a:lnSpc>
                <a:spcPct val="103200"/>
              </a:lnSpc>
              <a:spcBef>
                <a:spcPts val="20"/>
              </a:spcBef>
            </a:pPr>
            <a:r>
              <a:rPr sz="1300" dirty="0">
                <a:latin typeface="Lucida Console"/>
                <a:cs typeface="Lucida Console"/>
              </a:rPr>
              <a:t>fight</a:t>
            </a:r>
            <a:r>
              <a:rPr sz="1300" spc="75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efficiently,</a:t>
            </a:r>
            <a:r>
              <a:rPr sz="1300" spc="75" dirty="0">
                <a:latin typeface="Lucida Console"/>
                <a:cs typeface="Lucida Console"/>
              </a:rPr>
              <a:t> </a:t>
            </a:r>
            <a:r>
              <a:rPr sz="1300" spc="-25" dirty="0">
                <a:latin typeface="Lucida Console"/>
                <a:cs typeface="Lucida Console"/>
              </a:rPr>
              <a:t>and </a:t>
            </a:r>
            <a:r>
              <a:rPr sz="1300" dirty="0">
                <a:latin typeface="Lucida Console"/>
                <a:cs typeface="Lucida Console"/>
              </a:rPr>
              <a:t>die</a:t>
            </a:r>
            <a:r>
              <a:rPr sz="1300" spc="30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gallantly.</a:t>
            </a:r>
            <a:endParaRPr sz="1300">
              <a:latin typeface="Lucida Console"/>
              <a:cs typeface="Lucida Console"/>
            </a:endParaRPr>
          </a:p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z="1300" dirty="0">
                <a:latin typeface="Lucida Console"/>
                <a:cs typeface="Lucida Console"/>
              </a:rPr>
              <a:t>Specialization</a:t>
            </a:r>
            <a:r>
              <a:rPr sz="1300" spc="55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is</a:t>
            </a:r>
            <a:r>
              <a:rPr sz="1300" spc="60" dirty="0">
                <a:latin typeface="Lucida Console"/>
                <a:cs typeface="Lucida Console"/>
              </a:rPr>
              <a:t> </a:t>
            </a:r>
            <a:r>
              <a:rPr sz="1300" dirty="0">
                <a:latin typeface="Lucida Console"/>
                <a:cs typeface="Lucida Console"/>
              </a:rPr>
              <a:t>for</a:t>
            </a:r>
            <a:r>
              <a:rPr sz="1300" spc="60" dirty="0">
                <a:latin typeface="Lucida Console"/>
                <a:cs typeface="Lucida Console"/>
              </a:rPr>
              <a:t> </a:t>
            </a:r>
            <a:r>
              <a:rPr sz="1300" spc="-10" dirty="0">
                <a:latin typeface="Lucida Console"/>
                <a:cs typeface="Lucida Console"/>
              </a:rPr>
              <a:t>insects.</a:t>
            </a:r>
            <a:endParaRPr sz="1300">
              <a:latin typeface="Lucida Console"/>
              <a:cs typeface="Lucida Console"/>
            </a:endParaRPr>
          </a:p>
          <a:p>
            <a:pPr marL="3354070">
              <a:lnSpc>
                <a:spcPts val="1015"/>
              </a:lnSpc>
              <a:spcBef>
                <a:spcPts val="355"/>
              </a:spcBef>
            </a:pPr>
            <a:r>
              <a:rPr sz="900" dirty="0">
                <a:solidFill>
                  <a:srgbClr val="797979"/>
                </a:solidFill>
                <a:latin typeface="Lucida Console"/>
                <a:cs typeface="Lucida Console"/>
              </a:rPr>
              <a:t>Robert A. </a:t>
            </a:r>
            <a:r>
              <a:rPr sz="900" spc="-10" dirty="0">
                <a:solidFill>
                  <a:srgbClr val="797979"/>
                </a:solidFill>
                <a:latin typeface="Lucida Console"/>
                <a:cs typeface="Lucida Console"/>
              </a:rPr>
              <a:t>Heinlein</a:t>
            </a:r>
            <a:endParaRPr sz="900">
              <a:latin typeface="Lucida Console"/>
              <a:cs typeface="Lucida Console"/>
            </a:endParaRPr>
          </a:p>
          <a:p>
            <a:pPr marL="3354070">
              <a:lnSpc>
                <a:spcPts val="1015"/>
              </a:lnSpc>
            </a:pPr>
            <a:r>
              <a:rPr sz="900" i="1" dirty="0">
                <a:solidFill>
                  <a:srgbClr val="797979"/>
                </a:solidFill>
                <a:latin typeface="Courier New"/>
                <a:cs typeface="Courier New"/>
              </a:rPr>
              <a:t>Time</a:t>
            </a:r>
            <a:r>
              <a:rPr sz="900" i="1" spc="25" dirty="0">
                <a:solidFill>
                  <a:srgbClr val="797979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797979"/>
                </a:solidFill>
                <a:latin typeface="Courier New"/>
                <a:cs typeface="Courier New"/>
              </a:rPr>
              <a:t>Enough</a:t>
            </a:r>
            <a:r>
              <a:rPr sz="900" i="1" spc="30" dirty="0">
                <a:solidFill>
                  <a:srgbClr val="797979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797979"/>
                </a:solidFill>
                <a:latin typeface="Courier New"/>
                <a:cs typeface="Courier New"/>
              </a:rPr>
              <a:t>for</a:t>
            </a:r>
            <a:r>
              <a:rPr sz="900" i="1" spc="25" dirty="0">
                <a:solidFill>
                  <a:srgbClr val="797979"/>
                </a:solidFill>
                <a:latin typeface="Courier New"/>
                <a:cs typeface="Courier New"/>
              </a:rPr>
              <a:t> </a:t>
            </a:r>
            <a:r>
              <a:rPr sz="900" i="1" dirty="0">
                <a:solidFill>
                  <a:srgbClr val="797979"/>
                </a:solidFill>
                <a:latin typeface="Courier New"/>
                <a:cs typeface="Courier New"/>
              </a:rPr>
              <a:t>Love</a:t>
            </a:r>
            <a:r>
              <a:rPr sz="900" i="1" spc="30" dirty="0">
                <a:solidFill>
                  <a:srgbClr val="797979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797979"/>
                </a:solidFill>
                <a:latin typeface="Lucida Console"/>
                <a:cs typeface="Lucida Console"/>
              </a:rPr>
              <a:t>(1973)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Comparison</a:t>
            </a:r>
            <a:r>
              <a:rPr spc="355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700" y="1791525"/>
            <a:ext cx="9004300" cy="10807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72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sz="1450" dirty="0">
                <a:latin typeface="Lucida Sans Unicode"/>
                <a:cs typeface="Lucida Sans Unicode"/>
              </a:rPr>
              <a:t>Fundamental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operations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that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are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defined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each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primitive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type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allow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us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solidFill>
                  <a:srgbClr val="005493"/>
                </a:solidFill>
                <a:latin typeface="Lucida Sans Italic"/>
                <a:cs typeface="Lucida Sans Italic"/>
              </a:rPr>
              <a:t>compare</a:t>
            </a:r>
            <a:r>
              <a:rPr sz="1450" i="1" spc="114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values.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Operands: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spc="75" baseline="1915" dirty="0">
                <a:latin typeface="Lucida Sans Unicode"/>
                <a:cs typeface="Lucida Sans Unicode"/>
              </a:rPr>
              <a:t>two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expressions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of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the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same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type.</a:t>
            </a:r>
            <a:endParaRPr sz="2175" baseline="191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Result: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value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of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type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1950" spc="-15" baseline="2136" dirty="0">
                <a:latin typeface="Lucida Console"/>
                <a:cs typeface="Lucida Console"/>
              </a:rPr>
              <a:t>boolean</a:t>
            </a:r>
            <a:r>
              <a:rPr sz="2175" spc="-15" baseline="1915" dirty="0">
                <a:latin typeface="Lucida Sans Unicode"/>
                <a:cs typeface="Lucida Sans Unicode"/>
              </a:rPr>
              <a:t>.</a:t>
            </a:r>
            <a:endParaRPr sz="2175" baseline="1915">
              <a:latin typeface="Lucida Sans Unicode"/>
              <a:cs typeface="Lucida Sans Unicod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18810" y="3118192"/>
          <a:ext cx="5207000" cy="1853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i="1" spc="-10" dirty="0">
                          <a:latin typeface="Lucida Sans Italic"/>
                          <a:cs typeface="Lucida Sans Italic"/>
                        </a:rPr>
                        <a:t>operator</a:t>
                      </a:r>
                      <a:endParaRPr sz="1150">
                        <a:latin typeface="Lucida Sans Italic"/>
                        <a:cs typeface="Lucida Sans Italic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i="1" spc="-10" dirty="0">
                          <a:latin typeface="Lucida Sans Italic"/>
                          <a:cs typeface="Lucida Sans Italic"/>
                        </a:rPr>
                        <a:t>meaning</a:t>
                      </a:r>
                      <a:endParaRPr sz="1150">
                        <a:latin typeface="Lucida Sans Italic"/>
                        <a:cs typeface="Lucida Sans Italic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spc="-20" dirty="0">
                          <a:latin typeface="Lucida Console"/>
                          <a:cs typeface="Lucida Console"/>
                        </a:rPr>
                        <a:t>true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50" spc="-25" dirty="0">
                          <a:latin typeface="Lucida Console"/>
                          <a:cs typeface="Lucida Console"/>
                        </a:rPr>
                        <a:t>==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50" spc="-10" dirty="0">
                          <a:latin typeface="Lucida Sans Unicode"/>
                          <a:cs typeface="Lucida Sans Unicode"/>
                        </a:rPr>
                        <a:t>equal</a:t>
                      </a:r>
                      <a:endParaRPr sz="1150">
                        <a:latin typeface="Lucida Sans Unicode"/>
                        <a:cs typeface="Lucida Sans Unicode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2 == </a:t>
                      </a:r>
                      <a:r>
                        <a:rPr sz="1150" spc="-50" dirty="0">
                          <a:latin typeface="Lucida Console"/>
                          <a:cs typeface="Lucida Console"/>
                        </a:rPr>
                        <a:t>2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2 == </a:t>
                      </a:r>
                      <a:r>
                        <a:rPr sz="1150" spc="-50" dirty="0">
                          <a:latin typeface="Lucida Console"/>
                          <a:cs typeface="Lucida Console"/>
                        </a:rPr>
                        <a:t>3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spc="-25" dirty="0">
                          <a:latin typeface="Lucida Console"/>
                          <a:cs typeface="Lucida Console"/>
                        </a:rPr>
                        <a:t>!=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Sans Unicode"/>
                          <a:cs typeface="Lucida Sans Unicode"/>
                        </a:rPr>
                        <a:t>not </a:t>
                      </a:r>
                      <a:r>
                        <a:rPr sz="1150" spc="-10" dirty="0">
                          <a:latin typeface="Lucida Sans Unicode"/>
                          <a:cs typeface="Lucida Sans Unicode"/>
                        </a:rPr>
                        <a:t>equal</a:t>
                      </a:r>
                      <a:endParaRPr sz="115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3 != </a:t>
                      </a:r>
                      <a:r>
                        <a:rPr sz="1150" spc="-50" dirty="0">
                          <a:latin typeface="Lucida Console"/>
                          <a:cs typeface="Lucida Console"/>
                        </a:rPr>
                        <a:t>2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2 != </a:t>
                      </a:r>
                      <a:r>
                        <a:rPr sz="1150" spc="-50" dirty="0">
                          <a:latin typeface="Lucida Console"/>
                          <a:cs typeface="Lucida Console"/>
                        </a:rPr>
                        <a:t>2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&lt;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Sans Unicode"/>
                          <a:cs typeface="Lucida Sans Unicode"/>
                        </a:rPr>
                        <a:t>less </a:t>
                      </a:r>
                      <a:r>
                        <a:rPr sz="1150" spc="-20" dirty="0">
                          <a:latin typeface="Lucida Sans Unicode"/>
                          <a:cs typeface="Lucida Sans Unicode"/>
                        </a:rPr>
                        <a:t>than</a:t>
                      </a:r>
                      <a:endParaRPr sz="115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2 &lt; </a:t>
                      </a:r>
                      <a:r>
                        <a:rPr sz="1150" spc="-25" dirty="0">
                          <a:latin typeface="Lucida Console"/>
                          <a:cs typeface="Lucida Console"/>
                        </a:rPr>
                        <a:t>13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2 &lt; </a:t>
                      </a:r>
                      <a:r>
                        <a:rPr sz="1150" spc="-50" dirty="0">
                          <a:latin typeface="Lucida Console"/>
                          <a:cs typeface="Lucida Console"/>
                        </a:rPr>
                        <a:t>2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spc="-25" dirty="0">
                          <a:latin typeface="Lucida Console"/>
                          <a:cs typeface="Lucida Console"/>
                        </a:rPr>
                        <a:t>&lt;=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Sans Unicode"/>
                          <a:cs typeface="Lucida Sans Unicode"/>
                        </a:rPr>
                        <a:t>less than or </a:t>
                      </a:r>
                      <a:r>
                        <a:rPr sz="1150" spc="-10" dirty="0">
                          <a:latin typeface="Lucida Sans Unicode"/>
                          <a:cs typeface="Lucida Sans Unicode"/>
                        </a:rPr>
                        <a:t>equal</a:t>
                      </a:r>
                      <a:endParaRPr sz="115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2 &lt;= </a:t>
                      </a:r>
                      <a:r>
                        <a:rPr sz="1150" spc="-50" dirty="0">
                          <a:latin typeface="Lucida Console"/>
                          <a:cs typeface="Lucida Console"/>
                        </a:rPr>
                        <a:t>2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3 &lt;= </a:t>
                      </a:r>
                      <a:r>
                        <a:rPr sz="1150" spc="-50" dirty="0">
                          <a:latin typeface="Lucida Console"/>
                          <a:cs typeface="Lucida Console"/>
                        </a:rPr>
                        <a:t>2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&gt;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Sans Unicode"/>
                          <a:cs typeface="Lucida Sans Unicode"/>
                        </a:rPr>
                        <a:t>greater </a:t>
                      </a:r>
                      <a:r>
                        <a:rPr sz="1150" spc="-20" dirty="0">
                          <a:latin typeface="Lucida Sans Unicode"/>
                          <a:cs typeface="Lucida Sans Unicode"/>
                        </a:rPr>
                        <a:t>than</a:t>
                      </a:r>
                      <a:endParaRPr sz="115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13 &gt; </a:t>
                      </a:r>
                      <a:r>
                        <a:rPr sz="1150" spc="-50" dirty="0">
                          <a:latin typeface="Lucida Console"/>
                          <a:cs typeface="Lucida Console"/>
                        </a:rPr>
                        <a:t>2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2 &lt; </a:t>
                      </a:r>
                      <a:r>
                        <a:rPr sz="1150" spc="-25" dirty="0">
                          <a:latin typeface="Lucida Console"/>
                          <a:cs typeface="Lucida Console"/>
                        </a:rPr>
                        <a:t>13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spc="-25" dirty="0">
                          <a:latin typeface="Lucida Console"/>
                          <a:cs typeface="Lucida Console"/>
                        </a:rPr>
                        <a:t>&gt;=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Sans Unicode"/>
                          <a:cs typeface="Lucida Sans Unicode"/>
                        </a:rPr>
                        <a:t>greater than or </a:t>
                      </a:r>
                      <a:r>
                        <a:rPr sz="1150" spc="-10" dirty="0">
                          <a:latin typeface="Lucida Sans Unicode"/>
                          <a:cs typeface="Lucida Sans Unicode"/>
                        </a:rPr>
                        <a:t>equal</a:t>
                      </a:r>
                      <a:endParaRPr sz="1150">
                        <a:latin typeface="Lucida Sans Unicode"/>
                        <a:cs typeface="Lucida Sans Unicod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3 &gt;= </a:t>
                      </a:r>
                      <a:r>
                        <a:rPr sz="1150" spc="-50" dirty="0">
                          <a:latin typeface="Lucida Console"/>
                          <a:cs typeface="Lucida Console"/>
                        </a:rPr>
                        <a:t>2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dirty="0">
                          <a:latin typeface="Lucida Console"/>
                          <a:cs typeface="Lucida Console"/>
                        </a:rPr>
                        <a:t>2 &gt;= </a:t>
                      </a:r>
                      <a:r>
                        <a:rPr sz="1150" spc="-50" dirty="0">
                          <a:latin typeface="Lucida Console"/>
                          <a:cs typeface="Lucida Console"/>
                        </a:rPr>
                        <a:t>3</a:t>
                      </a:r>
                      <a:endParaRPr sz="1150">
                        <a:latin typeface="Lucida Console"/>
                        <a:cs typeface="Lucida Console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767366" y="5251716"/>
            <a:ext cx="3075305" cy="356870"/>
          </a:xfrm>
          <a:custGeom>
            <a:avLst/>
            <a:gdLst/>
            <a:ahLst/>
            <a:cxnLst/>
            <a:rect l="l" t="t" r="r" b="b"/>
            <a:pathLst>
              <a:path w="3075304" h="356870">
                <a:moveTo>
                  <a:pt x="3074809" y="0"/>
                </a:moveTo>
                <a:lnTo>
                  <a:pt x="0" y="0"/>
                </a:lnTo>
                <a:lnTo>
                  <a:pt x="0" y="356641"/>
                </a:lnTo>
                <a:lnTo>
                  <a:pt x="3074809" y="356641"/>
                </a:lnTo>
                <a:lnTo>
                  <a:pt x="30748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1065" y="5251715"/>
            <a:ext cx="1996439" cy="356870"/>
          </a:xfrm>
          <a:prstGeom prst="rect">
            <a:avLst/>
          </a:prstGeom>
          <a:solidFill>
            <a:srgbClr val="F3F6F9"/>
          </a:solidFill>
          <a:ln w="10477">
            <a:solidFill>
              <a:srgbClr val="EBEBEB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595"/>
              </a:spcBef>
            </a:pPr>
            <a:r>
              <a:rPr sz="1150" i="1" dirty="0">
                <a:latin typeface="Lucida Sans Italic"/>
                <a:cs typeface="Lucida Sans Italic"/>
              </a:rPr>
              <a:t>non-negative </a:t>
            </a:r>
            <a:r>
              <a:rPr sz="1150" i="1" spc="-210" dirty="0">
                <a:latin typeface="Lucida Sans Italic"/>
                <a:cs typeface="Lucida Sans Italic"/>
              </a:rPr>
              <a:t>discriminant?</a:t>
            </a:r>
            <a:endParaRPr sz="1150">
              <a:latin typeface="Lucida Sans Italic"/>
              <a:cs typeface="Lucida Sans Ital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2427" y="5313870"/>
            <a:ext cx="2145030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dirty="0">
                <a:latin typeface="Lucida Console"/>
                <a:cs typeface="Lucida Console"/>
              </a:rPr>
              <a:t>( b*b - 4.0*a*c ) &gt;= </a:t>
            </a:r>
            <a:r>
              <a:rPr sz="1150" spc="-25" dirty="0">
                <a:latin typeface="Lucida Console"/>
                <a:cs typeface="Lucida Console"/>
              </a:rPr>
              <a:t>0.0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1065" y="5608350"/>
            <a:ext cx="1996439" cy="356870"/>
          </a:xfrm>
          <a:prstGeom prst="rect">
            <a:avLst/>
          </a:prstGeom>
          <a:solidFill>
            <a:srgbClr val="F3F6F9"/>
          </a:solidFill>
          <a:ln w="10477">
            <a:solidFill>
              <a:srgbClr val="EBEBEB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595"/>
              </a:spcBef>
            </a:pPr>
            <a:r>
              <a:rPr sz="1150" i="1" dirty="0">
                <a:latin typeface="Lucida Sans Italic"/>
                <a:cs typeface="Lucida Sans Italic"/>
              </a:rPr>
              <a:t>beginning of a </a:t>
            </a:r>
            <a:r>
              <a:rPr sz="1150" i="1" spc="-175" dirty="0">
                <a:latin typeface="Lucida Sans Italic"/>
                <a:cs typeface="Lucida Sans Italic"/>
              </a:rPr>
              <a:t>century?</a:t>
            </a:r>
            <a:endParaRPr sz="1150">
              <a:latin typeface="Lucida Sans Italic"/>
              <a:cs typeface="Lucida Sans Ital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67364" y="5608350"/>
            <a:ext cx="3075305" cy="356870"/>
          </a:xfrm>
          <a:prstGeom prst="rect">
            <a:avLst/>
          </a:prstGeom>
          <a:solidFill>
            <a:srgbClr val="FFFFFF"/>
          </a:solidFill>
          <a:ln w="10477">
            <a:solidFill>
              <a:srgbClr val="EBEBEB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698500">
              <a:lnSpc>
                <a:spcPct val="100000"/>
              </a:lnSpc>
              <a:spcBef>
                <a:spcPts val="595"/>
              </a:spcBef>
            </a:pPr>
            <a:r>
              <a:rPr sz="1150" dirty="0">
                <a:latin typeface="Lucida Console"/>
                <a:cs typeface="Lucida Console"/>
              </a:rPr>
              <a:t>( year % 100 ) == </a:t>
            </a:r>
            <a:r>
              <a:rPr sz="1150" spc="-50" dirty="0">
                <a:latin typeface="Lucida Console"/>
                <a:cs typeface="Lucida Console"/>
              </a:rPr>
              <a:t>0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1065" y="5964985"/>
            <a:ext cx="1996439" cy="356870"/>
          </a:xfrm>
          <a:prstGeom prst="rect">
            <a:avLst/>
          </a:prstGeom>
          <a:solidFill>
            <a:srgbClr val="F3F6F9"/>
          </a:solidFill>
          <a:ln w="10477">
            <a:solidFill>
              <a:srgbClr val="EBEBEB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541020">
              <a:lnSpc>
                <a:spcPct val="100000"/>
              </a:lnSpc>
              <a:spcBef>
                <a:spcPts val="595"/>
              </a:spcBef>
            </a:pPr>
            <a:r>
              <a:rPr sz="1150" i="1" dirty="0">
                <a:latin typeface="Lucida Sans Italic"/>
                <a:cs typeface="Lucida Sans Italic"/>
              </a:rPr>
              <a:t>legal </a:t>
            </a:r>
            <a:r>
              <a:rPr sz="1150" i="1" spc="-10" dirty="0">
                <a:latin typeface="Lucida Sans Italic"/>
                <a:cs typeface="Lucida Sans Italic"/>
              </a:rPr>
              <a:t>month?</a:t>
            </a:r>
            <a:endParaRPr sz="1150">
              <a:latin typeface="Lucida Sans Italic"/>
              <a:cs typeface="Lucida Sans It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7364" y="5964985"/>
            <a:ext cx="3075305" cy="356870"/>
          </a:xfrm>
          <a:prstGeom prst="rect">
            <a:avLst/>
          </a:prstGeom>
          <a:solidFill>
            <a:srgbClr val="FFFFFF"/>
          </a:solidFill>
          <a:ln w="10477">
            <a:solidFill>
              <a:srgbClr val="EBEBEB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595"/>
              </a:spcBef>
            </a:pPr>
            <a:r>
              <a:rPr sz="1150" dirty="0">
                <a:latin typeface="Lucida Console"/>
                <a:cs typeface="Lucida Console"/>
              </a:rPr>
              <a:t>( month &gt;= 1 ) &amp;&amp; ( month &lt;= 12 </a:t>
            </a:r>
            <a:r>
              <a:rPr sz="1150" spc="-50" dirty="0">
                <a:latin typeface="Lucida Console"/>
                <a:cs typeface="Lucida Console"/>
              </a:rPr>
              <a:t>)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71065" y="5245358"/>
            <a:ext cx="0" cy="1082675"/>
          </a:xfrm>
          <a:custGeom>
            <a:avLst/>
            <a:gdLst/>
            <a:ahLst/>
            <a:cxnLst/>
            <a:rect l="l" t="t" r="r" b="b"/>
            <a:pathLst>
              <a:path h="1082675">
                <a:moveTo>
                  <a:pt x="0" y="0"/>
                </a:moveTo>
                <a:lnTo>
                  <a:pt x="0" y="1082618"/>
                </a:lnTo>
              </a:path>
            </a:pathLst>
          </a:custGeom>
          <a:ln w="10477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67364" y="5245358"/>
            <a:ext cx="3081655" cy="1082675"/>
          </a:xfrm>
          <a:custGeom>
            <a:avLst/>
            <a:gdLst/>
            <a:ahLst/>
            <a:cxnLst/>
            <a:rect l="l" t="t" r="r" b="b"/>
            <a:pathLst>
              <a:path w="3081654" h="1082675">
                <a:moveTo>
                  <a:pt x="0" y="0"/>
                </a:moveTo>
                <a:lnTo>
                  <a:pt x="0" y="1082618"/>
                </a:lnTo>
              </a:path>
              <a:path w="3081654" h="1082675">
                <a:moveTo>
                  <a:pt x="3074810" y="0"/>
                </a:moveTo>
                <a:lnTo>
                  <a:pt x="3074810" y="1082618"/>
                </a:lnTo>
              </a:path>
              <a:path w="3081654" h="1082675">
                <a:moveTo>
                  <a:pt x="0" y="6357"/>
                </a:moveTo>
                <a:lnTo>
                  <a:pt x="3081160" y="6357"/>
                </a:lnTo>
              </a:path>
            </a:pathLst>
          </a:custGeom>
          <a:ln w="10483">
            <a:solidFill>
              <a:srgbClr val="EBEB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00" y="5211660"/>
            <a:ext cx="990600" cy="381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185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655"/>
              </a:spcBef>
            </a:pP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Examples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16800" y="5097233"/>
            <a:ext cx="1816100" cy="6108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2225" rIns="0" bIns="0" rtlCol="0">
            <a:spAutoFit/>
          </a:bodyPr>
          <a:lstStyle/>
          <a:p>
            <a:pPr marL="97155" marR="90170" algn="ctr">
              <a:lnSpc>
                <a:spcPct val="113599"/>
              </a:lnSpc>
              <a:spcBef>
                <a:spcPts val="175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Typical</a:t>
            </a:r>
            <a:r>
              <a:rPr sz="10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double</a:t>
            </a:r>
            <a:r>
              <a:rPr sz="10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values</a:t>
            </a:r>
            <a:r>
              <a:rPr sz="10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are </a:t>
            </a:r>
            <a:r>
              <a:rPr sz="1000" i="1" spc="-10" dirty="0">
                <a:solidFill>
                  <a:srgbClr val="005493"/>
                </a:solidFill>
                <a:latin typeface="Lucida Sans Italic"/>
                <a:cs typeface="Lucida Sans Italic"/>
              </a:rPr>
              <a:t>approximations</a:t>
            </a:r>
            <a:r>
              <a:rPr sz="1000" i="1" spc="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so</a:t>
            </a:r>
            <a:r>
              <a:rPr sz="10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210" dirty="0">
                <a:solidFill>
                  <a:srgbClr val="005493"/>
                </a:solidFill>
                <a:latin typeface="Lucida Sans Unicode"/>
                <a:cs typeface="Lucida Sans Unicode"/>
              </a:rPr>
              <a:t>beware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 of</a:t>
            </a:r>
            <a:r>
              <a:rPr sz="10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80" dirty="0">
                <a:solidFill>
                  <a:srgbClr val="005493"/>
                </a:solidFill>
                <a:latin typeface="Lucida Sans Unicode"/>
                <a:cs typeface="Lucida Sans Unicode"/>
              </a:rPr>
              <a:t>==</a:t>
            </a:r>
            <a:r>
              <a:rPr sz="10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comparisons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521894" y="5386832"/>
            <a:ext cx="882650" cy="69850"/>
            <a:chOff x="6521894" y="5386832"/>
            <a:chExt cx="882650" cy="69850"/>
          </a:xfrm>
        </p:grpSpPr>
        <p:sp>
          <p:nvSpPr>
            <p:cNvPr id="18" name="object 18"/>
            <p:cNvSpPr/>
            <p:nvPr/>
          </p:nvSpPr>
          <p:spPr>
            <a:xfrm>
              <a:off x="6565898" y="5421444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199" y="0"/>
                  </a:moveTo>
                  <a:lnTo>
                    <a:pt x="3567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21894" y="538683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07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190" dirty="0"/>
              <a:t> </a:t>
            </a:r>
            <a:r>
              <a:rPr spc="65" dirty="0"/>
              <a:t>of</a:t>
            </a:r>
            <a:r>
              <a:rPr spc="190" dirty="0"/>
              <a:t> </a:t>
            </a:r>
            <a:r>
              <a:rPr dirty="0"/>
              <a:t>computing</a:t>
            </a:r>
            <a:r>
              <a:rPr spc="190" dirty="0"/>
              <a:t> </a:t>
            </a:r>
            <a:r>
              <a:rPr dirty="0"/>
              <a:t>with</a:t>
            </a:r>
            <a:r>
              <a:rPr spc="190" dirty="0"/>
              <a:t> </a:t>
            </a:r>
            <a:r>
              <a:rPr dirty="0"/>
              <a:t>booleans:</a:t>
            </a:r>
            <a:r>
              <a:rPr spc="190" dirty="0"/>
              <a:t> </a:t>
            </a:r>
            <a:r>
              <a:rPr spc="55" dirty="0"/>
              <a:t>leap</a:t>
            </a:r>
            <a:r>
              <a:rPr spc="190" dirty="0"/>
              <a:t> </a:t>
            </a:r>
            <a:r>
              <a:rPr spc="55" dirty="0"/>
              <a:t>year</a:t>
            </a:r>
            <a:r>
              <a:rPr spc="190" dirty="0"/>
              <a:t> </a:t>
            </a:r>
            <a:r>
              <a:rPr spc="-20" dirty="0"/>
              <a:t>test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485" y="2880499"/>
            <a:ext cx="5348770" cy="32778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7900" y="2910382"/>
            <a:ext cx="5245100" cy="31788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9812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Lucida Console"/>
                <a:cs typeface="Lucida Console"/>
              </a:rPr>
              <a:t>public</a:t>
            </a:r>
            <a:r>
              <a:rPr sz="1100" spc="4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class</a:t>
            </a:r>
            <a:r>
              <a:rPr sz="1100" spc="40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LeapYear</a:t>
            </a:r>
            <a:endParaRPr sz="11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45"/>
              </a:spcBef>
            </a:pPr>
            <a:r>
              <a:rPr sz="1100" spc="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3390">
              <a:lnSpc>
                <a:spcPct val="100000"/>
              </a:lnSpc>
              <a:spcBef>
                <a:spcPts val="50"/>
              </a:spcBef>
            </a:pPr>
            <a:r>
              <a:rPr sz="1100" dirty="0">
                <a:latin typeface="Lucida Console"/>
                <a:cs typeface="Lucida Console"/>
              </a:rPr>
              <a:t>public</a:t>
            </a:r>
            <a:r>
              <a:rPr sz="1100" spc="5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static</a:t>
            </a:r>
            <a:r>
              <a:rPr sz="1100" spc="5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void</a:t>
            </a:r>
            <a:r>
              <a:rPr sz="1100" spc="5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main(String[]</a:t>
            </a:r>
            <a:r>
              <a:rPr sz="1100" spc="5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3390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09295" marR="1377315">
              <a:lnSpc>
                <a:spcPct val="103699"/>
              </a:lnSpc>
            </a:pPr>
            <a:r>
              <a:rPr sz="1100" dirty="0">
                <a:latin typeface="Lucida Console"/>
                <a:cs typeface="Lucida Console"/>
              </a:rPr>
              <a:t>int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year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Integer.parseInt(args[0]); </a:t>
            </a:r>
            <a:r>
              <a:rPr sz="1100" dirty="0">
                <a:latin typeface="Lucida Console"/>
                <a:cs typeface="Lucida Console"/>
              </a:rPr>
              <a:t>boolean</a:t>
            </a:r>
            <a:r>
              <a:rPr sz="1100" spc="50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isLeapYear;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Lucida Console"/>
              <a:cs typeface="Lucida Console"/>
            </a:endParaRPr>
          </a:p>
          <a:p>
            <a:pPr marL="70929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Lucida Console"/>
                <a:cs typeface="Lucida Console"/>
              </a:rPr>
              <a:t>//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divisible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by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4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but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not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spc="-25" dirty="0">
                <a:latin typeface="Lucida Console"/>
                <a:cs typeface="Lucida Console"/>
              </a:rPr>
              <a:t>100</a:t>
            </a:r>
            <a:endParaRPr sz="1100">
              <a:latin typeface="Lucida Console"/>
              <a:cs typeface="Lucida Console"/>
            </a:endParaRPr>
          </a:p>
          <a:p>
            <a:pPr marL="709295">
              <a:lnSpc>
                <a:spcPct val="100000"/>
              </a:lnSpc>
              <a:spcBef>
                <a:spcPts val="45"/>
              </a:spcBef>
            </a:pPr>
            <a:r>
              <a:rPr sz="1100" dirty="0">
                <a:latin typeface="Lucida Console"/>
                <a:cs typeface="Lucida Console"/>
              </a:rPr>
              <a:t>isLeapYear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(year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%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4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==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0)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&amp;&amp;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(year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%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100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!=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spc="-25" dirty="0">
                <a:latin typeface="Lucida Console"/>
                <a:cs typeface="Lucida Console"/>
              </a:rPr>
              <a:t>0);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Lucida Console"/>
              <a:cs typeface="Lucida Console"/>
            </a:endParaRPr>
          </a:p>
          <a:p>
            <a:pPr marL="709295">
              <a:lnSpc>
                <a:spcPct val="100000"/>
              </a:lnSpc>
            </a:pPr>
            <a:r>
              <a:rPr sz="1100" dirty="0">
                <a:latin typeface="Lucida Console"/>
                <a:cs typeface="Lucida Console"/>
              </a:rPr>
              <a:t>//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or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divisible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by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spc="-25" dirty="0">
                <a:latin typeface="Lucida Console"/>
                <a:cs typeface="Lucida Console"/>
              </a:rPr>
              <a:t>400</a:t>
            </a:r>
            <a:endParaRPr sz="1100">
              <a:latin typeface="Lucida Console"/>
              <a:cs typeface="Lucida Console"/>
            </a:endParaRPr>
          </a:p>
          <a:p>
            <a:pPr marL="709295">
              <a:lnSpc>
                <a:spcPct val="100000"/>
              </a:lnSpc>
              <a:spcBef>
                <a:spcPts val="50"/>
              </a:spcBef>
            </a:pPr>
            <a:r>
              <a:rPr sz="1100" dirty="0">
                <a:latin typeface="Lucida Console"/>
                <a:cs typeface="Lucida Console"/>
              </a:rPr>
              <a:t>isLeapYear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3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isLeapYear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||</a:t>
            </a:r>
            <a:r>
              <a:rPr sz="1100" spc="3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(year</a:t>
            </a:r>
            <a:r>
              <a:rPr sz="1100" spc="3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%</a:t>
            </a:r>
            <a:r>
              <a:rPr sz="1100" spc="3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400</a:t>
            </a:r>
            <a:r>
              <a:rPr sz="1100" spc="3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==</a:t>
            </a:r>
            <a:r>
              <a:rPr sz="1100" spc="35" dirty="0">
                <a:latin typeface="Lucida Console"/>
                <a:cs typeface="Lucida Console"/>
              </a:rPr>
              <a:t> </a:t>
            </a:r>
            <a:r>
              <a:rPr sz="1100" spc="-25" dirty="0">
                <a:latin typeface="Lucida Console"/>
                <a:cs typeface="Lucida Console"/>
              </a:rPr>
              <a:t>0);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Lucida Console"/>
              <a:cs typeface="Lucida Console"/>
            </a:endParaRPr>
          </a:p>
          <a:p>
            <a:pPr marL="709295">
              <a:lnSpc>
                <a:spcPct val="100000"/>
              </a:lnSpc>
            </a:pPr>
            <a:r>
              <a:rPr sz="1100" spc="-10" dirty="0">
                <a:latin typeface="Lucida Console"/>
                <a:cs typeface="Lucida Console"/>
              </a:rPr>
              <a:t>System.out.println(isLeapYear);</a:t>
            </a:r>
            <a:endParaRPr sz="1100">
              <a:latin typeface="Lucida Console"/>
              <a:cs typeface="Lucida Console"/>
            </a:endParaRPr>
          </a:p>
          <a:p>
            <a:pPr marL="453390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98120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097" y="3347275"/>
            <a:ext cx="2126932" cy="234434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985000" y="3380803"/>
            <a:ext cx="2019300" cy="2237740"/>
          </a:xfrm>
          <a:custGeom>
            <a:avLst/>
            <a:gdLst/>
            <a:ahLst/>
            <a:cxnLst/>
            <a:rect l="l" t="t" r="r" b="b"/>
            <a:pathLst>
              <a:path w="2019300" h="2237740">
                <a:moveTo>
                  <a:pt x="0" y="0"/>
                </a:moveTo>
                <a:lnTo>
                  <a:pt x="2019300" y="0"/>
                </a:lnTo>
                <a:lnTo>
                  <a:pt x="2019300" y="2237714"/>
                </a:lnTo>
                <a:lnTo>
                  <a:pt x="0" y="223771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985000" y="3380803"/>
          <a:ext cx="2018665" cy="2237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94945" marR="31750">
                        <a:lnSpc>
                          <a:spcPct val="114199"/>
                        </a:lnSpc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sz="1000" spc="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20" dirty="0">
                          <a:latin typeface="Lucida Console"/>
                          <a:cs typeface="Lucida Console"/>
                        </a:rPr>
                        <a:t>java true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31750" algn="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LeapYear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</a:pPr>
                      <a:r>
                        <a:rPr sz="1000" spc="-20" dirty="0">
                          <a:latin typeface="Lucida Console"/>
                          <a:cs typeface="Lucida Console"/>
                        </a:rPr>
                        <a:t>2016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194945" marR="31750">
                        <a:lnSpc>
                          <a:spcPct val="114199"/>
                        </a:lnSpc>
                        <a:spcBef>
                          <a:spcPts val="550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sz="1000" spc="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20" dirty="0">
                          <a:latin typeface="Lucida Console"/>
                          <a:cs typeface="Lucida Console"/>
                        </a:rPr>
                        <a:t>java </a:t>
                      </a: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LeapYear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20" dirty="0">
                          <a:latin typeface="Lucida Console"/>
                          <a:cs typeface="Lucida Console"/>
                        </a:rPr>
                        <a:t>1993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914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194945" marR="31750">
                        <a:lnSpc>
                          <a:spcPct val="114199"/>
                        </a:lnSpc>
                        <a:spcBef>
                          <a:spcPts val="550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sz="1000" spc="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20" dirty="0">
                          <a:latin typeface="Lucida Console"/>
                          <a:cs typeface="Lucida Console"/>
                        </a:rPr>
                        <a:t>java </a:t>
                      </a:r>
                      <a:r>
                        <a:rPr sz="1000" spc="-10" dirty="0">
                          <a:latin typeface="Lucida Console"/>
                          <a:cs typeface="Lucida Console"/>
                        </a:rPr>
                        <a:t>false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LeapYear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20" dirty="0">
                          <a:latin typeface="Lucida Console"/>
                          <a:cs typeface="Lucida Console"/>
                        </a:rPr>
                        <a:t>1900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914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marL="194945" marR="31750">
                        <a:lnSpc>
                          <a:spcPct val="114199"/>
                        </a:lnSpc>
                        <a:spcBef>
                          <a:spcPts val="550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%</a:t>
                      </a:r>
                      <a:r>
                        <a:rPr sz="1000" spc="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20" dirty="0">
                          <a:latin typeface="Lucida Console"/>
                          <a:cs typeface="Lucida Console"/>
                        </a:rPr>
                        <a:t>java true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LeapYear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spc="-20" dirty="0">
                          <a:latin typeface="Lucida Console"/>
                          <a:cs typeface="Lucida Console"/>
                        </a:rPr>
                        <a:t>2000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914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520700" y="1740674"/>
            <a:ext cx="6756400" cy="8140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461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4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sz="1450" spc="55" dirty="0">
                <a:solidFill>
                  <a:srgbClr val="005493"/>
                </a:solidFill>
                <a:latin typeface="Lucida Sans Unicode"/>
                <a:cs typeface="Lucida Sans Unicode"/>
              </a:rPr>
              <a:t>  </a:t>
            </a: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given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year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leap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year?</a:t>
            </a:r>
            <a:endParaRPr sz="1450">
              <a:latin typeface="Lucida Sans Unicode"/>
              <a:cs typeface="Lucida Sans Unicode"/>
            </a:endParaRPr>
          </a:p>
          <a:p>
            <a:pPr marL="128270">
              <a:lnSpc>
                <a:spcPct val="100000"/>
              </a:lnSpc>
              <a:spcBef>
                <a:spcPts val="570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sz="1450" spc="55" dirty="0">
                <a:solidFill>
                  <a:srgbClr val="005493"/>
                </a:solidFill>
                <a:latin typeface="Lucida Sans Unicode"/>
                <a:cs typeface="Lucida Sans Unicode"/>
              </a:rPr>
              <a:t>  </a:t>
            </a:r>
            <a:r>
              <a:rPr sz="1450" dirty="0">
                <a:latin typeface="Lucida Sans Unicode"/>
                <a:cs typeface="Lucida Sans Unicode"/>
              </a:rPr>
              <a:t>Yes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if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either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(i)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divisible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spc="50" dirty="0">
                <a:latin typeface="Lucida Sans Unicode"/>
                <a:cs typeface="Lucida Sans Unicode"/>
              </a:rPr>
              <a:t>by</a:t>
            </a:r>
            <a:r>
              <a:rPr sz="1450" spc="5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400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or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(ii)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divisible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spc="50" dirty="0">
                <a:latin typeface="Lucida Sans Unicode"/>
                <a:cs typeface="Lucida Sans Unicode"/>
              </a:rPr>
              <a:t>by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4</a:t>
            </a:r>
            <a:r>
              <a:rPr sz="1450" spc="5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but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not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spc="-20" dirty="0">
                <a:latin typeface="Lucida Sans Unicode"/>
                <a:cs typeface="Lucida Sans Unicode"/>
              </a:rPr>
              <a:t>100.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936" y="1206000"/>
            <a:ext cx="30988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sz="1850" b="1" spc="150" dirty="0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sz="1850" b="1" dirty="0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sz="1850" b="1" spc="75" dirty="0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0410" y="1394070"/>
            <a:ext cx="3020695" cy="58801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890"/>
              </a:spcBef>
            </a:pP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spc="-260" dirty="0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spc="-50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sz="1200" spc="-16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-170" dirty="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sz="1200" spc="-17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sz="1200" spc="80" dirty="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sz="1200" spc="-14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sz="1000" spc="75" dirty="0">
                <a:solidFill>
                  <a:srgbClr val="797979"/>
                </a:solidFill>
                <a:latin typeface="Lucida Console"/>
                <a:cs typeface="Lucida Console"/>
              </a:rPr>
              <a:t>CS.1.C.Basics.Types 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8700" y="2363673"/>
            <a:ext cx="7137400" cy="6489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09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670"/>
              </a:spcBef>
            </a:pPr>
            <a:r>
              <a:rPr sz="1100" i="1" dirty="0">
                <a:latin typeface="Lucida Sans Italic"/>
                <a:cs typeface="Lucida Sans Italic"/>
              </a:rPr>
              <a:t>Image</a:t>
            </a:r>
            <a:r>
              <a:rPr sz="1100" i="1" spc="40" dirty="0">
                <a:latin typeface="Lucida Sans Italic"/>
                <a:cs typeface="Lucida Sans Italic"/>
              </a:rPr>
              <a:t> </a:t>
            </a:r>
            <a:r>
              <a:rPr sz="1100" i="1" spc="-10" dirty="0">
                <a:latin typeface="Lucida Sans Italic"/>
                <a:cs typeface="Lucida Sans Italic"/>
              </a:rPr>
              <a:t>sources</a:t>
            </a:r>
            <a:endParaRPr sz="1100">
              <a:latin typeface="Lucida Sans Italic"/>
              <a:cs typeface="Lucida Sans Italic"/>
            </a:endParaRPr>
          </a:p>
          <a:p>
            <a:pPr marL="318770">
              <a:lnSpc>
                <a:spcPct val="100000"/>
              </a:lnSpc>
              <a:spcBef>
                <a:spcPts val="1165"/>
              </a:spcBef>
            </a:pPr>
            <a:r>
              <a:rPr sz="900" spc="-10" dirty="0">
                <a:latin typeface="Lucida Console"/>
                <a:cs typeface="Lucida Console"/>
              </a:rPr>
              <a:t>http://commons.wikimedia.org/wiki/File:Calculator_casio.jpg</a:t>
            </a:r>
            <a:endParaRPr sz="9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54100"/>
            <a:ext cx="5364486" cy="5664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182937" y="3272819"/>
            <a:ext cx="4831080" cy="2192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6400" indent="-394335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407034" algn="l"/>
              </a:tabLst>
            </a:pPr>
            <a:r>
              <a:rPr sz="2650" spc="-35" dirty="0">
                <a:solidFill>
                  <a:srgbClr val="A9A9A9"/>
                </a:solidFill>
                <a:latin typeface="Arial"/>
                <a:cs typeface="Arial"/>
              </a:rPr>
              <a:t>Basic</a:t>
            </a:r>
            <a:r>
              <a:rPr sz="2650" spc="-6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2650" dirty="0">
                <a:solidFill>
                  <a:srgbClr val="A9A9A9"/>
                </a:solidFill>
                <a:latin typeface="Arial"/>
                <a:cs typeface="Arial"/>
              </a:rPr>
              <a:t>Programming</a:t>
            </a:r>
            <a:r>
              <a:rPr sz="2650" spc="-55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2650" spc="-10" dirty="0">
                <a:solidFill>
                  <a:srgbClr val="A9A9A9"/>
                </a:solidFill>
                <a:latin typeface="Arial"/>
                <a:cs typeface="Arial"/>
              </a:rPr>
              <a:t>Concepts</a:t>
            </a:r>
            <a:endParaRPr sz="26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2625"/>
              </a:spcBef>
              <a:buChar char="•"/>
              <a:tabLst>
                <a:tab pos="1045210" algn="l"/>
              </a:tabLst>
            </a:pPr>
            <a:r>
              <a:rPr sz="1950" spc="105" dirty="0">
                <a:solidFill>
                  <a:srgbClr val="A9A9A9"/>
                </a:solidFill>
                <a:latin typeface="Arial"/>
                <a:cs typeface="Arial"/>
              </a:rPr>
              <a:t>Why</a:t>
            </a:r>
            <a:r>
              <a:rPr sz="1950" spc="65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A9A9A9"/>
                </a:solidFill>
                <a:latin typeface="Arial"/>
                <a:cs typeface="Arial"/>
              </a:rPr>
              <a:t>programming?</a:t>
            </a:r>
            <a:endParaRPr sz="19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sz="1950" dirty="0">
                <a:solidFill>
                  <a:srgbClr val="A9A9A9"/>
                </a:solidFill>
                <a:latin typeface="Arial"/>
                <a:cs typeface="Arial"/>
              </a:rPr>
              <a:t>Program</a:t>
            </a:r>
            <a:r>
              <a:rPr sz="1950" spc="18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A9A9A9"/>
                </a:solidFill>
                <a:latin typeface="Arial"/>
                <a:cs typeface="Arial"/>
              </a:rPr>
              <a:t>development</a:t>
            </a:r>
            <a:endParaRPr sz="19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635"/>
              </a:spcBef>
              <a:buChar char="•"/>
              <a:tabLst>
                <a:tab pos="1045210" algn="l"/>
              </a:tabLst>
            </a:pPr>
            <a:r>
              <a:rPr sz="1950" spc="-50" dirty="0">
                <a:solidFill>
                  <a:srgbClr val="A9A9A9"/>
                </a:solidFill>
                <a:latin typeface="Arial"/>
                <a:cs typeface="Arial"/>
              </a:rPr>
              <a:t>Built-</a:t>
            </a:r>
            <a:r>
              <a:rPr sz="1950" dirty="0">
                <a:solidFill>
                  <a:srgbClr val="A9A9A9"/>
                </a:solidFill>
                <a:latin typeface="Arial"/>
                <a:cs typeface="Arial"/>
              </a:rPr>
              <a:t>in</a:t>
            </a:r>
            <a:r>
              <a:rPr sz="1950" spc="12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75" dirty="0">
                <a:solidFill>
                  <a:srgbClr val="A9A9A9"/>
                </a:solidFill>
                <a:latin typeface="Arial"/>
                <a:cs typeface="Arial"/>
              </a:rPr>
              <a:t>data</a:t>
            </a:r>
            <a:r>
              <a:rPr sz="1950" spc="120" dirty="0">
                <a:solidFill>
                  <a:srgbClr val="A9A9A9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A9A9A9"/>
                </a:solidFill>
                <a:latin typeface="Arial"/>
                <a:cs typeface="Arial"/>
              </a:rPr>
              <a:t>types</a:t>
            </a:r>
            <a:endParaRPr sz="1950">
              <a:latin typeface="Arial"/>
              <a:cs typeface="Arial"/>
            </a:endParaRPr>
          </a:p>
          <a:p>
            <a:pPr marL="1044575" lvl="1" indent="-220979">
              <a:lnSpc>
                <a:spcPct val="100000"/>
              </a:lnSpc>
              <a:spcBef>
                <a:spcPts val="630"/>
              </a:spcBef>
              <a:buChar char="•"/>
              <a:tabLst>
                <a:tab pos="1045210" algn="l"/>
              </a:tabLst>
            </a:pPr>
            <a:r>
              <a:rPr sz="1950" dirty="0">
                <a:latin typeface="Arial"/>
                <a:cs typeface="Arial"/>
              </a:rPr>
              <a:t>Type</a:t>
            </a:r>
            <a:r>
              <a:rPr sz="1950" spc="-6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conversion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sz="1850" b="1" spc="150" dirty="0">
                <a:solidFill>
                  <a:srgbClr val="BABABA"/>
                </a:solidFill>
                <a:latin typeface="Verdana"/>
                <a:cs typeface="Verdana"/>
              </a:rPr>
              <a:t>COMPUTER</a:t>
            </a:r>
            <a:r>
              <a:rPr sz="1850" b="1" dirty="0">
                <a:solidFill>
                  <a:srgbClr val="BABABA"/>
                </a:solidFill>
                <a:latin typeface="Verdana"/>
                <a:cs typeface="Verdana"/>
              </a:rPr>
              <a:t>	</a:t>
            </a:r>
            <a:r>
              <a:rPr sz="1850" b="1" spc="75" dirty="0">
                <a:solidFill>
                  <a:srgbClr val="BABABA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S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D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G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spc="-260" dirty="0">
                <a:solidFill>
                  <a:srgbClr val="BABABA"/>
                </a:solidFill>
                <a:latin typeface="Verdana"/>
                <a:cs typeface="Verdana"/>
              </a:rPr>
              <a:t>I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C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K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/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W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A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Y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BABABA"/>
                </a:solidFill>
                <a:latin typeface="Verdana"/>
                <a:cs typeface="Verdana"/>
              </a:rPr>
              <a:t>N</a:t>
            </a:r>
            <a:r>
              <a:rPr sz="1150" b="1" spc="300" dirty="0">
                <a:solidFill>
                  <a:srgbClr val="BABABA"/>
                </a:solidFill>
                <a:latin typeface="Verdana"/>
                <a:cs typeface="Verdana"/>
              </a:rPr>
              <a:t> </a:t>
            </a:r>
            <a:r>
              <a:rPr sz="1150" b="1" spc="-50" dirty="0">
                <a:solidFill>
                  <a:srgbClr val="BABABA"/>
                </a:solidFill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PA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sz="1200" spc="-16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T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: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-170" dirty="0">
                <a:solidFill>
                  <a:srgbClr val="BABABA"/>
                </a:solidFill>
                <a:latin typeface="Arial"/>
                <a:cs typeface="Arial"/>
              </a:rPr>
              <a:t>P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</a:t>
            </a:r>
            <a:r>
              <a:rPr sz="1200" spc="-17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BABABA"/>
                </a:solidFill>
                <a:latin typeface="Arial"/>
                <a:cs typeface="Arial"/>
              </a:rPr>
              <a:t>O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R </a:t>
            </a:r>
            <a:r>
              <a:rPr sz="1200" spc="80" dirty="0">
                <a:solidFill>
                  <a:srgbClr val="BABABA"/>
                </a:solidFill>
                <a:latin typeface="Arial"/>
                <a:cs typeface="Arial"/>
              </a:rPr>
              <a:t>A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BABABA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sz="1200" spc="-14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BABABA"/>
                </a:solidFill>
                <a:latin typeface="Arial"/>
                <a:cs typeface="Arial"/>
              </a:rPr>
              <a:t>G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BABABA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BABABA"/>
                </a:solidFill>
                <a:latin typeface="Arial"/>
                <a:cs typeface="Arial"/>
              </a:rPr>
              <a:t>N</a:t>
            </a:r>
            <a:r>
              <a:rPr sz="1200" spc="390" dirty="0">
                <a:solidFill>
                  <a:srgbClr val="BABABA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BABABA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200" y="6394081"/>
            <a:ext cx="2870200" cy="2038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50"/>
              </a:spcBef>
            </a:pPr>
            <a:r>
              <a:rPr sz="1000" spc="75" dirty="0">
                <a:solidFill>
                  <a:srgbClr val="797979"/>
                </a:solidFill>
                <a:latin typeface="Lucida Console"/>
                <a:cs typeface="Lucida Console"/>
              </a:rPr>
              <a:t>CS.1.D.Basics.Conversion </a:t>
            </a:r>
            <a:endParaRPr sz="10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Type</a:t>
            </a:r>
            <a:r>
              <a:rPr spc="-50" dirty="0"/>
              <a:t> </a:t>
            </a:r>
            <a:r>
              <a:rPr spc="-10" dirty="0"/>
              <a:t>checking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0700" y="1766100"/>
            <a:ext cx="8978900" cy="4832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445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65"/>
              </a:spcBef>
            </a:pPr>
            <a:r>
              <a:rPr sz="1450" dirty="0">
                <a:latin typeface="Lucida Sans Unicode"/>
                <a:cs typeface="Lucida Sans Unicode"/>
              </a:rPr>
              <a:t>Types</a:t>
            </a:r>
            <a:r>
              <a:rPr sz="1450" spc="12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variables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involved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in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spc="-30" dirty="0">
                <a:latin typeface="Lucida Sans Unicode"/>
                <a:cs typeface="Lucida Sans Unicode"/>
              </a:rPr>
              <a:t>data-</a:t>
            </a:r>
            <a:r>
              <a:rPr sz="1450" dirty="0">
                <a:latin typeface="Lucida Sans Unicode"/>
                <a:cs typeface="Lucida Sans Unicode"/>
              </a:rPr>
              <a:t>type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operations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always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must</a:t>
            </a:r>
            <a:r>
              <a:rPr sz="1450" spc="12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match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definitions.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00" y="6012662"/>
            <a:ext cx="8661400" cy="4832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6360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80"/>
              </a:spcBef>
            </a:pPr>
            <a:r>
              <a:rPr sz="1450" dirty="0">
                <a:latin typeface="Lucida Sans Unicode"/>
                <a:cs typeface="Lucida Sans Unicode"/>
              </a:rPr>
              <a:t>When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appropriate,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spc="65" dirty="0">
                <a:latin typeface="Lucida Sans Unicode"/>
                <a:cs typeface="Lucida Sans Unicode"/>
              </a:rPr>
              <a:t>we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often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solidFill>
                  <a:srgbClr val="005493"/>
                </a:solidFill>
                <a:latin typeface="Lucida Sans Italic"/>
                <a:cs typeface="Lucida Sans Italic"/>
              </a:rPr>
              <a:t>convert</a:t>
            </a:r>
            <a:r>
              <a:rPr sz="1450" i="1" spc="90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value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from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one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type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another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make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types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spc="-20" dirty="0">
                <a:latin typeface="Lucida Sans Unicode"/>
                <a:cs typeface="Lucida Sans Unicode"/>
              </a:rPr>
              <a:t>match.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00" y="2363673"/>
            <a:ext cx="85344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017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10"/>
              </a:spcBef>
            </a:pP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8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Java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compiler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your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friend</a:t>
            </a:r>
            <a:r>
              <a:rPr sz="1450" i="1" spc="-285" dirty="0">
                <a:latin typeface="Lucida Sans Italic"/>
                <a:cs typeface="Lucida Sans Italic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:</a:t>
            </a:r>
            <a:r>
              <a:rPr sz="1450" spc="2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it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checks</a:t>
            </a:r>
            <a:r>
              <a:rPr sz="1450" spc="8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type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errors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in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your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spc="-20" dirty="0">
                <a:latin typeface="Lucida Sans Unicode"/>
                <a:cs typeface="Lucida Sans Unicode"/>
              </a:rPr>
              <a:t>code.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142" y="2948685"/>
            <a:ext cx="4065270" cy="16835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1700" y="2973946"/>
            <a:ext cx="3962400" cy="15894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sz="1100" dirty="0">
                <a:latin typeface="Lucida Console"/>
                <a:cs typeface="Lucida Console"/>
              </a:rPr>
              <a:t>public</a:t>
            </a:r>
            <a:r>
              <a:rPr sz="1100" spc="4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class</a:t>
            </a:r>
            <a:r>
              <a:rPr sz="1100" spc="40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BadCode</a:t>
            </a:r>
            <a:endParaRPr sz="1100">
              <a:latin typeface="Lucida Console"/>
              <a:cs typeface="Lucida Console"/>
            </a:endParaRPr>
          </a:p>
          <a:p>
            <a:pPr marL="201295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456565">
              <a:lnSpc>
                <a:spcPct val="100000"/>
              </a:lnSpc>
              <a:spcBef>
                <a:spcPts val="45"/>
              </a:spcBef>
            </a:pPr>
            <a:r>
              <a:rPr sz="1100" dirty="0">
                <a:latin typeface="Lucida Console"/>
                <a:cs typeface="Lucida Console"/>
              </a:rPr>
              <a:t>public</a:t>
            </a:r>
            <a:r>
              <a:rPr sz="1100" spc="5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static</a:t>
            </a:r>
            <a:r>
              <a:rPr sz="1100" spc="5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void</a:t>
            </a:r>
            <a:r>
              <a:rPr sz="1100" spc="5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main(String[]</a:t>
            </a:r>
            <a:r>
              <a:rPr sz="1100" spc="5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456565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711835">
              <a:lnSpc>
                <a:spcPct val="100000"/>
              </a:lnSpc>
              <a:spcBef>
                <a:spcPts val="50"/>
              </a:spcBef>
            </a:pPr>
            <a:r>
              <a:rPr sz="1100" dirty="0">
                <a:latin typeface="Lucida Console"/>
                <a:cs typeface="Lucida Console"/>
              </a:rPr>
              <a:t>String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s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"123"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*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spc="-25" dirty="0">
                <a:latin typeface="Lucida Console"/>
                <a:cs typeface="Lucida Console"/>
              </a:rPr>
              <a:t>2;</a:t>
            </a:r>
            <a:endParaRPr sz="1100">
              <a:latin typeface="Lucida Console"/>
              <a:cs typeface="Lucida Console"/>
            </a:endParaRPr>
          </a:p>
          <a:p>
            <a:pPr marL="456565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201295">
              <a:lnSpc>
                <a:spcPct val="100000"/>
              </a:lnSpc>
              <a:spcBef>
                <a:spcPts val="50"/>
              </a:spcBef>
            </a:pPr>
            <a:r>
              <a:rPr sz="1100" spc="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8845" y="4647946"/>
            <a:ext cx="5862167" cy="13111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92500" y="4677664"/>
            <a:ext cx="5753100" cy="12084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sz="1000" dirty="0">
                <a:latin typeface="Lucida Console"/>
                <a:cs typeface="Lucida Console"/>
              </a:rPr>
              <a:t>%</a:t>
            </a:r>
            <a:r>
              <a:rPr sz="1000" spc="6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javac</a:t>
            </a:r>
            <a:r>
              <a:rPr sz="1000" spc="70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BadCode.java</a:t>
            </a:r>
            <a:endParaRPr sz="1000">
              <a:latin typeface="Lucida Console"/>
              <a:cs typeface="Lucida Console"/>
            </a:endParaRPr>
          </a:p>
          <a:p>
            <a:pPr marL="823594" marR="190500" indent="-631190">
              <a:lnSpc>
                <a:spcPct val="114199"/>
              </a:lnSpc>
            </a:pPr>
            <a:r>
              <a:rPr sz="1000" dirty="0">
                <a:latin typeface="Lucida Console"/>
                <a:cs typeface="Lucida Console"/>
              </a:rPr>
              <a:t>BadCode.java:5:</a:t>
            </a:r>
            <a:r>
              <a:rPr sz="1000" spc="12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operator</a:t>
            </a:r>
            <a:r>
              <a:rPr sz="1000" spc="12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*</a:t>
            </a:r>
            <a:r>
              <a:rPr sz="1000" spc="12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cannot</a:t>
            </a:r>
            <a:r>
              <a:rPr sz="1000" spc="12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be</a:t>
            </a:r>
            <a:r>
              <a:rPr sz="1000" spc="12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applied</a:t>
            </a:r>
            <a:r>
              <a:rPr sz="1000" spc="12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to</a:t>
            </a:r>
            <a:r>
              <a:rPr sz="1000" spc="120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java.lang.String,int </a:t>
            </a:r>
            <a:r>
              <a:rPr sz="1000" dirty="0">
                <a:latin typeface="Lucida Console"/>
                <a:cs typeface="Lucida Console"/>
              </a:rPr>
              <a:t>String</a:t>
            </a:r>
            <a:r>
              <a:rPr sz="1000" spc="6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s</a:t>
            </a:r>
            <a:r>
              <a:rPr sz="1000" spc="6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=</a:t>
            </a:r>
            <a:r>
              <a:rPr sz="1000" spc="6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"123"</a:t>
            </a:r>
            <a:r>
              <a:rPr sz="1000" spc="6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*</a:t>
            </a:r>
            <a:r>
              <a:rPr sz="1000" spc="65" dirty="0">
                <a:latin typeface="Lucida Console"/>
                <a:cs typeface="Lucida Console"/>
              </a:rPr>
              <a:t> </a:t>
            </a:r>
            <a:r>
              <a:rPr sz="1000" spc="-25" dirty="0">
                <a:latin typeface="Lucida Console"/>
                <a:cs typeface="Lucida Console"/>
              </a:rPr>
              <a:t>2;</a:t>
            </a:r>
            <a:endParaRPr sz="1000">
              <a:latin typeface="Lucida Console"/>
              <a:cs typeface="Lucida Console"/>
            </a:endParaRPr>
          </a:p>
          <a:p>
            <a:pPr marL="2164080">
              <a:lnSpc>
                <a:spcPct val="100000"/>
              </a:lnSpc>
              <a:spcBef>
                <a:spcPts val="170"/>
              </a:spcBef>
            </a:pPr>
            <a:r>
              <a:rPr sz="1000" spc="15" dirty="0">
                <a:latin typeface="Lucida Console"/>
                <a:cs typeface="Lucida Console"/>
              </a:rPr>
              <a:t>^</a:t>
            </a:r>
            <a:endParaRPr sz="1000">
              <a:latin typeface="Lucida Console"/>
              <a:cs typeface="Lucida Console"/>
            </a:endParaRPr>
          </a:p>
          <a:p>
            <a:pPr marL="19304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latin typeface="Lucida Console"/>
                <a:cs typeface="Lucida Console"/>
              </a:rPr>
              <a:t>1</a:t>
            </a:r>
            <a:r>
              <a:rPr sz="1000" spc="30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error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130" y="1250334"/>
            <a:ext cx="340741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latin typeface="Arial"/>
                <a:cs typeface="Arial"/>
              </a:rPr>
              <a:t>Type</a:t>
            </a:r>
            <a:r>
              <a:rPr sz="1700" spc="1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conversion</a:t>
            </a:r>
            <a:r>
              <a:rPr sz="1700" spc="1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with</a:t>
            </a:r>
            <a:r>
              <a:rPr sz="1700" spc="1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built-</a:t>
            </a:r>
            <a:r>
              <a:rPr sz="1700" dirty="0">
                <a:latin typeface="Arial"/>
                <a:cs typeface="Arial"/>
              </a:rPr>
              <a:t>in</a:t>
            </a:r>
            <a:r>
              <a:rPr sz="1700" spc="13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types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500" y="1766100"/>
            <a:ext cx="5486400" cy="4832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445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665"/>
              </a:spcBef>
            </a:pPr>
            <a:r>
              <a:rPr sz="1450" dirty="0">
                <a:latin typeface="Lucida Sans Unicode"/>
                <a:cs typeface="Lucida Sans Unicode"/>
              </a:rPr>
              <a:t>Type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conversion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essential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aspect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programming.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2443" y="6041314"/>
            <a:ext cx="3669665" cy="3867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43840" marR="5080" indent="-231775">
              <a:lnSpc>
                <a:spcPts val="1400"/>
              </a:lnSpc>
              <a:spcBef>
                <a:spcPts val="175"/>
              </a:spcBef>
            </a:pP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Type</a:t>
            </a:r>
            <a:r>
              <a:rPr sz="1200" spc="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conversion</a:t>
            </a:r>
            <a:r>
              <a:rPr sz="1200" spc="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can</a:t>
            </a:r>
            <a:r>
              <a:rPr sz="1200" spc="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give</a:t>
            </a:r>
            <a:r>
              <a:rPr sz="1200" spc="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counterintuitive</a:t>
            </a:r>
            <a:r>
              <a:rPr sz="12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results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but</a:t>
            </a:r>
            <a:r>
              <a:rPr sz="12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gets</a:t>
            </a:r>
            <a:r>
              <a:rPr sz="12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easier</a:t>
            </a:r>
            <a:r>
              <a:rPr sz="12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sz="12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understand</a:t>
            </a:r>
            <a:r>
              <a:rPr sz="12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with</a:t>
            </a:r>
            <a:r>
              <a:rPr sz="12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practice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26394" y="6213360"/>
            <a:ext cx="685800" cy="69850"/>
            <a:chOff x="4426394" y="6213360"/>
            <a:chExt cx="685800" cy="69850"/>
          </a:xfrm>
        </p:grpSpPr>
        <p:sp>
          <p:nvSpPr>
            <p:cNvPr id="7" name="object 7"/>
            <p:cNvSpPr/>
            <p:nvPr/>
          </p:nvSpPr>
          <p:spPr>
            <a:xfrm>
              <a:off x="4470402" y="6247875"/>
              <a:ext cx="635000" cy="13335"/>
            </a:xfrm>
            <a:custGeom>
              <a:avLst/>
              <a:gdLst/>
              <a:ahLst/>
              <a:cxnLst/>
              <a:rect l="l" t="t" r="r" b="b"/>
              <a:pathLst>
                <a:path w="635000" h="13335">
                  <a:moveTo>
                    <a:pt x="635000" y="12714"/>
                  </a:moveTo>
                  <a:lnTo>
                    <a:pt x="2609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26394" y="6213360"/>
              <a:ext cx="69850" cy="69850"/>
            </a:xfrm>
            <a:custGeom>
              <a:avLst/>
              <a:gdLst/>
              <a:ahLst/>
              <a:cxnLst/>
              <a:rect l="l" t="t" r="r" b="b"/>
              <a:pathLst>
                <a:path w="69850" h="69850">
                  <a:moveTo>
                    <a:pt x="69291" y="0"/>
                  </a:moveTo>
                  <a:lnTo>
                    <a:pt x="0" y="34340"/>
                  </a:lnTo>
                  <a:lnTo>
                    <a:pt x="69011" y="69227"/>
                  </a:lnTo>
                  <a:lnTo>
                    <a:pt x="51866" y="34544"/>
                  </a:lnTo>
                  <a:lnTo>
                    <a:pt x="6929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4050" y="6113833"/>
            <a:ext cx="3134360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Pay</a:t>
            </a:r>
            <a:r>
              <a:rPr sz="1300" spc="5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attention</a:t>
            </a:r>
            <a:r>
              <a:rPr sz="1300" spc="5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sz="1300" spc="5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the</a:t>
            </a:r>
            <a:r>
              <a:rPr sz="1300" spc="5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type</a:t>
            </a:r>
            <a:r>
              <a:rPr sz="1300" spc="5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of</a:t>
            </a:r>
            <a:r>
              <a:rPr sz="1300" spc="5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8D3124"/>
                </a:solidFill>
                <a:latin typeface="Lucida Sans Unicode"/>
                <a:cs typeface="Lucida Sans Unicode"/>
              </a:rPr>
              <a:t>your</a:t>
            </a:r>
            <a:r>
              <a:rPr sz="1300" spc="55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30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data.</a:t>
            </a:r>
            <a:endParaRPr sz="130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131" y="6062724"/>
            <a:ext cx="455771" cy="3657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20700" y="2465387"/>
            <a:ext cx="5080000" cy="11061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334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35"/>
              </a:spcBef>
            </a:pP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Automatic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Convert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number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to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string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for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spc="-30" baseline="1915" dirty="0">
                <a:latin typeface="Lucida Sans Unicode"/>
                <a:cs typeface="Lucida Sans Unicode"/>
              </a:rPr>
              <a:t>"+".</a:t>
            </a:r>
            <a:endParaRPr sz="2175" baseline="191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Make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numeric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types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match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if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no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loss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of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precision.</a:t>
            </a:r>
            <a:endParaRPr sz="2175" baseline="1915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533400" y="3902087"/>
            <a:ext cx="42037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2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69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Explicitly</a:t>
            </a:r>
            <a:r>
              <a:rPr sz="1450" spc="12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defined</a:t>
            </a:r>
            <a:r>
              <a:rPr sz="1450" spc="1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12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function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call.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700" y="4677664"/>
            <a:ext cx="5080000" cy="1093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660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Cast</a:t>
            </a:r>
            <a:r>
              <a:rPr sz="1450" spc="9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values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that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belong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multiple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types.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Ex: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small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integers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can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be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Console"/>
                <a:cs typeface="Lucida Console"/>
              </a:rPr>
              <a:t>short</a:t>
            </a:r>
            <a:r>
              <a:rPr sz="2175" baseline="1915" dirty="0">
                <a:latin typeface="Lucida Sans Unicode"/>
                <a:cs typeface="Lucida Sans Unicode"/>
              </a:rPr>
              <a:t>,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Console"/>
                <a:cs typeface="Lucida Console"/>
              </a:rPr>
              <a:t>int</a:t>
            </a:r>
            <a:r>
              <a:rPr sz="2175" spc="-517" baseline="1915" dirty="0">
                <a:latin typeface="Lucida Console"/>
                <a:cs typeface="Lucida Consol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or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Console"/>
                <a:cs typeface="Lucida Console"/>
              </a:rPr>
              <a:t>long</a:t>
            </a:r>
            <a:r>
              <a:rPr sz="2175" spc="-15" baseline="1915" dirty="0">
                <a:latin typeface="Lucida Sans Unicode"/>
                <a:cs typeface="Lucida Sans Unicode"/>
              </a:rPr>
              <a:t>.</a:t>
            </a:r>
            <a:endParaRPr sz="2175" baseline="191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Ex: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Console"/>
                <a:cs typeface="Lucida Console"/>
              </a:rPr>
              <a:t>double</a:t>
            </a:r>
            <a:r>
              <a:rPr sz="2175" spc="-487" baseline="1915" dirty="0">
                <a:latin typeface="Lucida Console"/>
                <a:cs typeface="Lucida Consol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values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can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be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truncated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to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Console"/>
                <a:cs typeface="Lucida Console"/>
              </a:rPr>
              <a:t>int</a:t>
            </a:r>
            <a:r>
              <a:rPr sz="2175" spc="-494" baseline="1915" dirty="0">
                <a:latin typeface="Lucida Console"/>
                <a:cs typeface="Lucida Consol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values.</a:t>
            </a:r>
            <a:endParaRPr sz="2175" baseline="1915">
              <a:latin typeface="Lucida Sans Unicode"/>
              <a:cs typeface="Lucida Sans Unicode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874035" y="2478658"/>
          <a:ext cx="3520439" cy="80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0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i="1" spc="-10" dirty="0">
                          <a:solidFill>
                            <a:srgbClr val="797979"/>
                          </a:solidFill>
                          <a:latin typeface="Lucida Sans Italic"/>
                          <a:cs typeface="Lucida Sans Italic"/>
                        </a:rPr>
                        <a:t>expression</a:t>
                      </a:r>
                      <a:endParaRPr sz="1150">
                        <a:latin typeface="Lucida Sans Italic"/>
                        <a:cs typeface="Lucida Sans Italic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i="1" spc="-20" dirty="0">
                          <a:solidFill>
                            <a:srgbClr val="797979"/>
                          </a:solidFill>
                          <a:latin typeface="Lucida Sans Italic"/>
                          <a:cs typeface="Lucida Sans Italic"/>
                        </a:rPr>
                        <a:t>type</a:t>
                      </a:r>
                      <a:endParaRPr sz="1150">
                        <a:latin typeface="Lucida Sans Italic"/>
                        <a:cs typeface="Lucida Sans Italic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50" i="1" spc="-10" dirty="0">
                          <a:solidFill>
                            <a:srgbClr val="797979"/>
                          </a:solidFill>
                          <a:latin typeface="Lucida Sans Italic"/>
                          <a:cs typeface="Lucida Sans Italic"/>
                        </a:rPr>
                        <a:t>value</a:t>
                      </a:r>
                      <a:endParaRPr sz="1150">
                        <a:latin typeface="Lucida Sans Italic"/>
                        <a:cs typeface="Lucida Sans Italic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3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"x:</a:t>
                      </a:r>
                      <a:r>
                        <a:rPr sz="1000" spc="-3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sz="1000" spc="-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sz="1000" spc="-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25" dirty="0">
                          <a:latin typeface="Lucida Console"/>
                          <a:cs typeface="Lucida Console"/>
                        </a:rPr>
                        <a:t>99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String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"x:</a:t>
                      </a:r>
                      <a:r>
                        <a:rPr sz="1000" spc="-5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25" dirty="0">
                          <a:latin typeface="Lucida Console"/>
                          <a:cs typeface="Lucida Console"/>
                        </a:rPr>
                        <a:t>99"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7721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11</a:t>
                      </a:r>
                      <a:r>
                        <a:rPr sz="1000" spc="-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*</a:t>
                      </a:r>
                      <a:r>
                        <a:rPr sz="1000" spc="-3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20" dirty="0">
                          <a:latin typeface="Lucida Console"/>
                          <a:cs typeface="Lucida Console"/>
                        </a:rPr>
                        <a:t>0.25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double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20" dirty="0">
                          <a:latin typeface="Lucida Console"/>
                          <a:cs typeface="Lucida Console"/>
                        </a:rPr>
                        <a:t>2.75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865221" y="3838993"/>
          <a:ext cx="3540125" cy="523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4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Integer.parseInt("123")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spc="-25" dirty="0">
                          <a:latin typeface="Lucida Console"/>
                          <a:cs typeface="Lucida Console"/>
                        </a:rPr>
                        <a:t>int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spc="-25" dirty="0">
                          <a:latin typeface="Lucida Console"/>
                          <a:cs typeface="Lucida Console"/>
                        </a:rPr>
                        <a:t>123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spc="-10" dirty="0">
                          <a:latin typeface="Lucida Console"/>
                          <a:cs typeface="Lucida Console"/>
                        </a:rPr>
                        <a:t>Math.round(2.71828)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spc="-20" dirty="0">
                          <a:latin typeface="Lucida Console"/>
                          <a:cs typeface="Lucida Console"/>
                        </a:rPr>
                        <a:t>long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843225" y="4824983"/>
          <a:ext cx="3575049" cy="784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(int)</a:t>
                      </a:r>
                      <a:r>
                        <a:rPr sz="1000" spc="-7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10" dirty="0">
                          <a:latin typeface="Lucida Console"/>
                          <a:cs typeface="Lucida Console"/>
                        </a:rPr>
                        <a:t>2.71828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spc="-25" dirty="0">
                          <a:latin typeface="Lucida Console"/>
                          <a:cs typeface="Lucida Console"/>
                        </a:rPr>
                        <a:t>int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2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(int)</a:t>
                      </a:r>
                      <a:r>
                        <a:rPr sz="1000" spc="-7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10" dirty="0">
                          <a:latin typeface="Lucida Console"/>
                          <a:cs typeface="Lucida Console"/>
                        </a:rPr>
                        <a:t>Math.round(2.71828)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spc="-25" dirty="0">
                          <a:latin typeface="Lucida Console"/>
                          <a:cs typeface="Lucida Console"/>
                        </a:rPr>
                        <a:t>int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3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5537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11</a:t>
                      </a:r>
                      <a:r>
                        <a:rPr sz="1000" spc="-4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*</a:t>
                      </a:r>
                      <a:r>
                        <a:rPr sz="1000" spc="-40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dirty="0">
                          <a:latin typeface="Lucida Console"/>
                          <a:cs typeface="Lucida Console"/>
                        </a:rPr>
                        <a:t>(int)</a:t>
                      </a:r>
                      <a:r>
                        <a:rPr sz="1000" spc="-45" dirty="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000" spc="-20" dirty="0">
                          <a:latin typeface="Lucida Console"/>
                          <a:cs typeface="Lucida Console"/>
                        </a:rPr>
                        <a:t>0.25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6573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spc="-25" dirty="0">
                          <a:latin typeface="Lucida Console"/>
                          <a:cs typeface="Lucida Console"/>
                        </a:rPr>
                        <a:t>int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dirty="0">
                          <a:latin typeface="Lucida Console"/>
                          <a:cs typeface="Lucida Console"/>
                        </a:rPr>
                        <a:t>0</a:t>
                      </a:r>
                      <a:endParaRPr sz="1000">
                        <a:latin typeface="Lucida Console"/>
                        <a:cs typeface="Lucida Console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EBEBEB"/>
                      </a:solidFill>
                      <a:prstDash val="solid"/>
                    </a:lnL>
                    <a:lnR w="12700">
                      <a:solidFill>
                        <a:srgbClr val="EBEBEB"/>
                      </a:solidFill>
                      <a:prstDash val="solid"/>
                    </a:lnR>
                    <a:lnT w="12700">
                      <a:solidFill>
                        <a:srgbClr val="EBEBEB"/>
                      </a:solidFill>
                      <a:prstDash val="solid"/>
                    </a:lnT>
                    <a:lnB w="12700">
                      <a:solidFill>
                        <a:srgbClr val="EBEB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130" y="1250334"/>
            <a:ext cx="285115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latin typeface="Arial"/>
                <a:cs typeface="Arial"/>
              </a:rPr>
              <a:t>Pop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spc="55" dirty="0">
                <a:latin typeface="Arial"/>
                <a:cs typeface="Arial"/>
              </a:rPr>
              <a:t>quiz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on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type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conversion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20700" y="1842389"/>
            <a:ext cx="7035800" cy="4705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87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3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sz="1450" spc="9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Give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type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value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each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following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expressions</a:t>
            </a:r>
            <a:r>
              <a:rPr sz="1450" spc="-10" dirty="0">
                <a:latin typeface="Courier New"/>
                <a:cs typeface="Courier New"/>
              </a:rPr>
              <a:t>.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800" y="2783243"/>
            <a:ext cx="24892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017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710"/>
              </a:spcBef>
              <a:tabLst>
                <a:tab pos="567055" algn="l"/>
              </a:tabLst>
            </a:pPr>
            <a:r>
              <a:rPr sz="145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	</a:t>
            </a:r>
            <a:r>
              <a:rPr sz="1450" dirty="0">
                <a:latin typeface="Lucida Console"/>
                <a:cs typeface="Lucida Console"/>
              </a:rPr>
              <a:t>(</a:t>
            </a:r>
            <a:r>
              <a:rPr sz="1450" spc="3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7</a:t>
            </a:r>
            <a:r>
              <a:rPr sz="1450" spc="3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/</a:t>
            </a:r>
            <a:r>
              <a:rPr sz="1450" spc="4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2</a:t>
            </a:r>
            <a:r>
              <a:rPr sz="1450" spc="3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)</a:t>
            </a:r>
            <a:r>
              <a:rPr sz="1450" spc="4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*</a:t>
            </a:r>
            <a:r>
              <a:rPr sz="1450" spc="35" dirty="0">
                <a:latin typeface="Lucida Console"/>
                <a:cs typeface="Lucida Console"/>
              </a:rPr>
              <a:t> </a:t>
            </a:r>
            <a:r>
              <a:rPr sz="1450" spc="-25" dirty="0">
                <a:latin typeface="Lucida Console"/>
                <a:cs typeface="Lucida Console"/>
              </a:rPr>
              <a:t>2.0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3724097"/>
            <a:ext cx="2489200" cy="4451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33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735"/>
              </a:spcBef>
              <a:tabLst>
                <a:tab pos="582295" algn="l"/>
              </a:tabLst>
            </a:pPr>
            <a:r>
              <a:rPr sz="145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b.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	</a:t>
            </a:r>
            <a:r>
              <a:rPr sz="1450" dirty="0">
                <a:latin typeface="Lucida Console"/>
                <a:cs typeface="Lucida Console"/>
              </a:rPr>
              <a:t>(</a:t>
            </a:r>
            <a:r>
              <a:rPr sz="1450" spc="4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7</a:t>
            </a:r>
            <a:r>
              <a:rPr sz="1450" spc="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/</a:t>
            </a:r>
            <a:r>
              <a:rPr sz="1450" spc="4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2.0</a:t>
            </a:r>
            <a:r>
              <a:rPr sz="1450" spc="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)</a:t>
            </a:r>
            <a:r>
              <a:rPr sz="1450" spc="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*</a:t>
            </a:r>
            <a:r>
              <a:rPr sz="1450" spc="40" dirty="0">
                <a:latin typeface="Lucida Console"/>
                <a:cs typeface="Lucida Console"/>
              </a:rPr>
              <a:t> </a:t>
            </a:r>
            <a:r>
              <a:rPr sz="1450" spc="-50" dirty="0">
                <a:latin typeface="Lucida Console"/>
                <a:cs typeface="Lucida Console"/>
              </a:rPr>
              <a:t>2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800" y="4677664"/>
            <a:ext cx="15748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60"/>
              </a:spcBef>
              <a:tabLst>
                <a:tab pos="560705" algn="l"/>
              </a:tabLst>
            </a:pPr>
            <a:r>
              <a:rPr sz="145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c.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	</a:t>
            </a:r>
            <a:r>
              <a:rPr sz="1450" dirty="0">
                <a:latin typeface="Lucida Console"/>
                <a:cs typeface="Lucida Console"/>
              </a:rPr>
              <a:t>"2"</a:t>
            </a:r>
            <a:r>
              <a:rPr sz="1450" spc="5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+</a:t>
            </a:r>
            <a:r>
              <a:rPr sz="1450" spc="55" dirty="0">
                <a:latin typeface="Lucida Console"/>
                <a:cs typeface="Lucida Console"/>
              </a:rPr>
              <a:t> </a:t>
            </a:r>
            <a:r>
              <a:rPr sz="1450" spc="-50" dirty="0">
                <a:latin typeface="Lucida Console"/>
                <a:cs typeface="Lucida Console"/>
              </a:rPr>
              <a:t>2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5618518"/>
            <a:ext cx="18796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69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85"/>
              </a:spcBef>
              <a:tabLst>
                <a:tab pos="582295" algn="l"/>
              </a:tabLst>
            </a:pPr>
            <a:r>
              <a:rPr sz="145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d.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	</a:t>
            </a:r>
            <a:r>
              <a:rPr sz="1450" dirty="0">
                <a:latin typeface="Lucida Console"/>
                <a:cs typeface="Lucida Console"/>
              </a:rPr>
              <a:t>2.0</a:t>
            </a:r>
            <a:r>
              <a:rPr sz="1450" spc="5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+</a:t>
            </a:r>
            <a:r>
              <a:rPr sz="1450" spc="55" dirty="0">
                <a:latin typeface="Lucida Console"/>
                <a:cs typeface="Lucida Console"/>
              </a:rPr>
              <a:t> </a:t>
            </a:r>
            <a:r>
              <a:rPr sz="1450" spc="-25" dirty="0">
                <a:latin typeface="Lucida Console"/>
                <a:cs typeface="Lucida Console"/>
              </a:rPr>
              <a:t>"2"</a:t>
            </a:r>
            <a:endParaRPr sz="14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130" y="1250334"/>
            <a:ext cx="285115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latin typeface="Arial"/>
                <a:cs typeface="Arial"/>
              </a:rPr>
              <a:t>Pop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spc="55" dirty="0">
                <a:latin typeface="Arial"/>
                <a:cs typeface="Arial"/>
              </a:rPr>
              <a:t>quiz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on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type</a:t>
            </a:r>
            <a:r>
              <a:rPr sz="1700" spc="11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conversion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20700" y="1842389"/>
            <a:ext cx="7035800" cy="4705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87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3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Q.</a:t>
            </a:r>
            <a:r>
              <a:rPr sz="1450" spc="9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Give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type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value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each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following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expressions</a:t>
            </a:r>
            <a:r>
              <a:rPr sz="1450" spc="-10" dirty="0">
                <a:latin typeface="Courier New"/>
                <a:cs typeface="Courier New"/>
              </a:rPr>
              <a:t>.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800" y="2783243"/>
            <a:ext cx="24892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017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710"/>
              </a:spcBef>
              <a:tabLst>
                <a:tab pos="567055" algn="l"/>
              </a:tabLst>
            </a:pPr>
            <a:r>
              <a:rPr sz="145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a.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	</a:t>
            </a:r>
            <a:r>
              <a:rPr sz="1450" dirty="0">
                <a:latin typeface="Lucida Console"/>
                <a:cs typeface="Lucida Console"/>
              </a:rPr>
              <a:t>(</a:t>
            </a:r>
            <a:r>
              <a:rPr sz="1450" spc="3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7</a:t>
            </a:r>
            <a:r>
              <a:rPr sz="1450" spc="3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/</a:t>
            </a:r>
            <a:r>
              <a:rPr sz="1450" spc="4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2</a:t>
            </a:r>
            <a:r>
              <a:rPr sz="1450" spc="3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)</a:t>
            </a:r>
            <a:r>
              <a:rPr sz="1450" spc="4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*</a:t>
            </a:r>
            <a:r>
              <a:rPr sz="1450" spc="35" dirty="0">
                <a:latin typeface="Lucida Console"/>
                <a:cs typeface="Lucida Console"/>
              </a:rPr>
              <a:t> </a:t>
            </a:r>
            <a:r>
              <a:rPr sz="1450" spc="-25" dirty="0">
                <a:latin typeface="Lucida Console"/>
                <a:cs typeface="Lucida Console"/>
              </a:rPr>
              <a:t>2.0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9800" y="3724097"/>
            <a:ext cx="2489200" cy="4451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33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735"/>
              </a:spcBef>
              <a:tabLst>
                <a:tab pos="582295" algn="l"/>
              </a:tabLst>
            </a:pPr>
            <a:r>
              <a:rPr sz="145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b.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	</a:t>
            </a:r>
            <a:r>
              <a:rPr sz="1450" dirty="0">
                <a:latin typeface="Lucida Console"/>
                <a:cs typeface="Lucida Console"/>
              </a:rPr>
              <a:t>(</a:t>
            </a:r>
            <a:r>
              <a:rPr sz="1450" spc="4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7</a:t>
            </a:r>
            <a:r>
              <a:rPr sz="1450" spc="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/</a:t>
            </a:r>
            <a:r>
              <a:rPr sz="1450" spc="4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2.0</a:t>
            </a:r>
            <a:r>
              <a:rPr sz="1450" spc="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)</a:t>
            </a:r>
            <a:r>
              <a:rPr sz="1450" spc="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*</a:t>
            </a:r>
            <a:r>
              <a:rPr sz="1450" spc="40" dirty="0">
                <a:latin typeface="Lucida Console"/>
                <a:cs typeface="Lucida Console"/>
              </a:rPr>
              <a:t> </a:t>
            </a:r>
            <a:r>
              <a:rPr sz="1450" spc="-50" dirty="0">
                <a:latin typeface="Lucida Console"/>
                <a:cs typeface="Lucida Console"/>
              </a:rPr>
              <a:t>2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9800" y="4677664"/>
            <a:ext cx="15748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60"/>
              </a:spcBef>
              <a:tabLst>
                <a:tab pos="560705" algn="l"/>
              </a:tabLst>
            </a:pPr>
            <a:r>
              <a:rPr sz="145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c.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	</a:t>
            </a:r>
            <a:r>
              <a:rPr sz="1450" dirty="0">
                <a:latin typeface="Lucida Console"/>
                <a:cs typeface="Lucida Console"/>
              </a:rPr>
              <a:t>"2"</a:t>
            </a:r>
            <a:r>
              <a:rPr sz="1450" spc="5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+</a:t>
            </a:r>
            <a:r>
              <a:rPr sz="1450" spc="55" dirty="0">
                <a:latin typeface="Lucida Console"/>
                <a:cs typeface="Lucida Console"/>
              </a:rPr>
              <a:t> </a:t>
            </a:r>
            <a:r>
              <a:rPr sz="1450" spc="-50" dirty="0">
                <a:latin typeface="Lucida Console"/>
                <a:cs typeface="Lucida Console"/>
              </a:rPr>
              <a:t>2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5618518"/>
            <a:ext cx="18796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699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85"/>
              </a:spcBef>
              <a:tabLst>
                <a:tab pos="582295" algn="l"/>
              </a:tabLst>
            </a:pPr>
            <a:r>
              <a:rPr sz="145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d.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	</a:t>
            </a:r>
            <a:r>
              <a:rPr sz="1450" dirty="0">
                <a:latin typeface="Lucida Console"/>
                <a:cs typeface="Lucida Console"/>
              </a:rPr>
              <a:t>2.0</a:t>
            </a:r>
            <a:r>
              <a:rPr sz="1450" spc="5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+</a:t>
            </a:r>
            <a:r>
              <a:rPr sz="1450" spc="55" dirty="0">
                <a:latin typeface="Lucida Console"/>
                <a:cs typeface="Lucida Console"/>
              </a:rPr>
              <a:t> </a:t>
            </a:r>
            <a:r>
              <a:rPr sz="1450" spc="-25" dirty="0">
                <a:latin typeface="Lucida Console"/>
                <a:cs typeface="Lucida Console"/>
              </a:rPr>
              <a:t>"2"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1137" y="2856374"/>
            <a:ext cx="29317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Lucida Sans Unicode"/>
                <a:cs typeface="Lucida Sans Unicode"/>
              </a:rPr>
              <a:t>6.0,</a:t>
            </a:r>
            <a:r>
              <a:rPr sz="1450" spc="4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45" dirty="0"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Console"/>
                <a:cs typeface="Lucida Console"/>
              </a:rPr>
              <a:t>double</a:t>
            </a:r>
            <a:r>
              <a:rPr sz="1450" spc="-36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(7/2</a:t>
            </a:r>
            <a:r>
              <a:rPr sz="1450" spc="4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3,</a:t>
            </a:r>
            <a:r>
              <a:rPr sz="1450" spc="4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spc="-20" dirty="0">
                <a:solidFill>
                  <a:srgbClr val="005493"/>
                </a:solidFill>
                <a:latin typeface="Lucida Console"/>
                <a:cs typeface="Lucida Console"/>
              </a:rPr>
              <a:t>int</a:t>
            </a:r>
            <a:r>
              <a:rPr sz="1450" spc="-20" dirty="0">
                <a:latin typeface="Lucida Sans Unicode"/>
                <a:cs typeface="Lucida Sans Unicode"/>
              </a:rPr>
              <a:t>)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1137" y="3800415"/>
            <a:ext cx="128841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Lucida Sans Unicode"/>
                <a:cs typeface="Lucida Sans Unicode"/>
              </a:rPr>
              <a:t>7.0,</a:t>
            </a:r>
            <a:r>
              <a:rPr sz="1450" spc="4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4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Console"/>
                <a:cs typeface="Lucida Console"/>
              </a:rPr>
              <a:t>double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2570" y="4744444"/>
            <a:ext cx="12287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Lucida Sans Unicode"/>
                <a:cs typeface="Lucida Sans Unicode"/>
              </a:rPr>
              <a:t>22,</a:t>
            </a:r>
            <a:r>
              <a:rPr sz="1450" spc="4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4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Console"/>
                <a:cs typeface="Lucida Console"/>
              </a:rPr>
              <a:t>String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2570" y="5688474"/>
            <a:ext cx="14077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Lucida Sans Unicode"/>
                <a:cs typeface="Lucida Sans Unicode"/>
              </a:rPr>
              <a:t>2.02,</a:t>
            </a:r>
            <a:r>
              <a:rPr sz="1450" spc="5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5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Console"/>
                <a:cs typeface="Lucida Console"/>
              </a:rPr>
              <a:t>String</a:t>
            </a:r>
            <a:endParaRPr sz="145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130" y="1250334"/>
            <a:ext cx="4194175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70" dirty="0">
                <a:latin typeface="Arial"/>
                <a:cs typeface="Arial"/>
              </a:rPr>
              <a:t>An</a:t>
            </a:r>
            <a:r>
              <a:rPr sz="1700" spc="1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instructive</a:t>
            </a:r>
            <a:r>
              <a:rPr sz="1700" spc="1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story</a:t>
            </a:r>
            <a:r>
              <a:rPr sz="1700" spc="135" dirty="0">
                <a:latin typeface="Arial"/>
                <a:cs typeface="Arial"/>
              </a:rPr>
              <a:t> </a:t>
            </a:r>
            <a:r>
              <a:rPr sz="1700" spc="50" dirty="0">
                <a:latin typeface="Arial"/>
                <a:cs typeface="Arial"/>
              </a:rPr>
              <a:t>about</a:t>
            </a:r>
            <a:r>
              <a:rPr sz="1700" spc="1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type</a:t>
            </a:r>
            <a:r>
              <a:rPr sz="1700" spc="140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conversion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1791525"/>
            <a:ext cx="6375400" cy="1157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72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sz="1450" dirty="0">
                <a:latin typeface="Lucida Sans Unicode"/>
                <a:cs typeface="Lucida Sans Unicode"/>
              </a:rPr>
              <a:t>Why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different</a:t>
            </a:r>
            <a:r>
              <a:rPr sz="1450" spc="12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numeric</a:t>
            </a:r>
            <a:r>
              <a:rPr sz="1450" spc="13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types?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Tradeoff</a:t>
            </a:r>
            <a:r>
              <a:rPr sz="2175" spc="15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between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memory</a:t>
            </a:r>
            <a:r>
              <a:rPr sz="2175" spc="17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use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and</a:t>
            </a:r>
            <a:r>
              <a:rPr sz="2175" spc="17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range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for</a:t>
            </a:r>
            <a:r>
              <a:rPr sz="2175" spc="179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integers.</a:t>
            </a:r>
            <a:endParaRPr sz="2175" baseline="191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Tradeoff</a:t>
            </a:r>
            <a:r>
              <a:rPr sz="2175" spc="19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between</a:t>
            </a:r>
            <a:r>
              <a:rPr sz="2175" spc="19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memory</a:t>
            </a:r>
            <a:r>
              <a:rPr sz="2175" spc="20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use</a:t>
            </a:r>
            <a:r>
              <a:rPr sz="2175" spc="19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and</a:t>
            </a:r>
            <a:r>
              <a:rPr sz="2175" spc="19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precision</a:t>
            </a:r>
            <a:r>
              <a:rPr sz="2175" spc="20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for</a:t>
            </a:r>
            <a:r>
              <a:rPr sz="2175" spc="195" baseline="1915" dirty="0">
                <a:latin typeface="Lucida Sans Unicode"/>
                <a:cs typeface="Lucida Sans Unicode"/>
              </a:rPr>
              <a:t> </a:t>
            </a:r>
            <a:r>
              <a:rPr sz="2175" spc="-30" baseline="1915" dirty="0">
                <a:latin typeface="Lucida Sans Unicode"/>
                <a:cs typeface="Lucida Sans Unicode"/>
              </a:rPr>
              <a:t>floating-</a:t>
            </a:r>
            <a:r>
              <a:rPr sz="2175" spc="-15" baseline="1915" dirty="0">
                <a:latin typeface="Lucida Sans Unicode"/>
                <a:cs typeface="Lucida Sans Unicode"/>
              </a:rPr>
              <a:t>point.</a:t>
            </a:r>
            <a:endParaRPr sz="2175" baseline="1915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37092" y="3129856"/>
            <a:ext cx="1521460" cy="107314"/>
          </a:xfrm>
          <a:custGeom>
            <a:avLst/>
            <a:gdLst/>
            <a:ahLst/>
            <a:cxnLst/>
            <a:rect l="l" t="t" r="r" b="b"/>
            <a:pathLst>
              <a:path w="1521460" h="107314">
                <a:moveTo>
                  <a:pt x="100647" y="0"/>
                </a:moveTo>
                <a:lnTo>
                  <a:pt x="100647" y="107117"/>
                </a:lnTo>
              </a:path>
              <a:path w="1521460" h="107314">
                <a:moveTo>
                  <a:pt x="194944" y="0"/>
                </a:moveTo>
                <a:lnTo>
                  <a:pt x="194944" y="107117"/>
                </a:lnTo>
              </a:path>
              <a:path w="1521460" h="107314">
                <a:moveTo>
                  <a:pt x="289242" y="0"/>
                </a:moveTo>
                <a:lnTo>
                  <a:pt x="289242" y="107117"/>
                </a:lnTo>
              </a:path>
              <a:path w="1521460" h="107314">
                <a:moveTo>
                  <a:pt x="383539" y="0"/>
                </a:moveTo>
                <a:lnTo>
                  <a:pt x="383539" y="107117"/>
                </a:lnTo>
              </a:path>
              <a:path w="1521460" h="107314">
                <a:moveTo>
                  <a:pt x="477837" y="0"/>
                </a:moveTo>
                <a:lnTo>
                  <a:pt x="477837" y="107117"/>
                </a:lnTo>
              </a:path>
              <a:path w="1521460" h="107314">
                <a:moveTo>
                  <a:pt x="572134" y="0"/>
                </a:moveTo>
                <a:lnTo>
                  <a:pt x="572134" y="107117"/>
                </a:lnTo>
              </a:path>
              <a:path w="1521460" h="107314">
                <a:moveTo>
                  <a:pt x="666432" y="0"/>
                </a:moveTo>
                <a:lnTo>
                  <a:pt x="666432" y="107117"/>
                </a:lnTo>
              </a:path>
              <a:path w="1521460" h="107314">
                <a:moveTo>
                  <a:pt x="760729" y="0"/>
                </a:moveTo>
                <a:lnTo>
                  <a:pt x="760729" y="107117"/>
                </a:lnTo>
              </a:path>
              <a:path w="1521460" h="107314">
                <a:moveTo>
                  <a:pt x="855027" y="0"/>
                </a:moveTo>
                <a:lnTo>
                  <a:pt x="855027" y="107117"/>
                </a:lnTo>
              </a:path>
              <a:path w="1521460" h="107314">
                <a:moveTo>
                  <a:pt x="949324" y="0"/>
                </a:moveTo>
                <a:lnTo>
                  <a:pt x="949324" y="107117"/>
                </a:lnTo>
              </a:path>
              <a:path w="1521460" h="107314">
                <a:moveTo>
                  <a:pt x="1043622" y="0"/>
                </a:moveTo>
                <a:lnTo>
                  <a:pt x="1043622" y="107117"/>
                </a:lnTo>
              </a:path>
              <a:path w="1521460" h="107314">
                <a:moveTo>
                  <a:pt x="1137919" y="0"/>
                </a:moveTo>
                <a:lnTo>
                  <a:pt x="1137919" y="107117"/>
                </a:lnTo>
              </a:path>
              <a:path w="1521460" h="107314">
                <a:moveTo>
                  <a:pt x="1232217" y="0"/>
                </a:moveTo>
                <a:lnTo>
                  <a:pt x="1232217" y="107117"/>
                </a:lnTo>
              </a:path>
              <a:path w="1521460" h="107314">
                <a:moveTo>
                  <a:pt x="1326514" y="0"/>
                </a:moveTo>
                <a:lnTo>
                  <a:pt x="1326514" y="107117"/>
                </a:lnTo>
              </a:path>
              <a:path w="1521460" h="107314">
                <a:moveTo>
                  <a:pt x="1420812" y="0"/>
                </a:moveTo>
                <a:lnTo>
                  <a:pt x="1420812" y="107117"/>
                </a:lnTo>
              </a:path>
              <a:path w="1521460" h="107314">
                <a:moveTo>
                  <a:pt x="6349" y="0"/>
                </a:moveTo>
                <a:lnTo>
                  <a:pt x="6349" y="107117"/>
                </a:lnTo>
              </a:path>
              <a:path w="1521460" h="107314">
                <a:moveTo>
                  <a:pt x="1515109" y="0"/>
                </a:moveTo>
                <a:lnTo>
                  <a:pt x="1515109" y="107117"/>
                </a:lnTo>
              </a:path>
              <a:path w="1521460" h="107314">
                <a:moveTo>
                  <a:pt x="0" y="6357"/>
                </a:moveTo>
                <a:lnTo>
                  <a:pt x="1521459" y="6357"/>
                </a:lnTo>
              </a:path>
              <a:path w="1521460" h="107314">
                <a:moveTo>
                  <a:pt x="0" y="100760"/>
                </a:moveTo>
                <a:lnTo>
                  <a:pt x="1521459" y="10076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6762" y="3287196"/>
            <a:ext cx="3067685" cy="107314"/>
          </a:xfrm>
          <a:custGeom>
            <a:avLst/>
            <a:gdLst/>
            <a:ahLst/>
            <a:cxnLst/>
            <a:rect l="l" t="t" r="r" b="b"/>
            <a:pathLst>
              <a:path w="3067685" h="107314">
                <a:moveTo>
                  <a:pt x="101800" y="0"/>
                </a:moveTo>
                <a:lnTo>
                  <a:pt x="101800" y="107117"/>
                </a:lnTo>
              </a:path>
              <a:path w="3067685" h="107314">
                <a:moveTo>
                  <a:pt x="197250" y="0"/>
                </a:moveTo>
                <a:lnTo>
                  <a:pt x="197250" y="107117"/>
                </a:lnTo>
              </a:path>
              <a:path w="3067685" h="107314">
                <a:moveTo>
                  <a:pt x="292700" y="0"/>
                </a:moveTo>
                <a:lnTo>
                  <a:pt x="292700" y="107117"/>
                </a:lnTo>
              </a:path>
              <a:path w="3067685" h="107314">
                <a:moveTo>
                  <a:pt x="388150" y="0"/>
                </a:moveTo>
                <a:lnTo>
                  <a:pt x="388150" y="107117"/>
                </a:lnTo>
              </a:path>
              <a:path w="3067685" h="107314">
                <a:moveTo>
                  <a:pt x="483600" y="0"/>
                </a:moveTo>
                <a:lnTo>
                  <a:pt x="483600" y="107117"/>
                </a:lnTo>
              </a:path>
              <a:path w="3067685" h="107314">
                <a:moveTo>
                  <a:pt x="579050" y="0"/>
                </a:moveTo>
                <a:lnTo>
                  <a:pt x="579050" y="107117"/>
                </a:lnTo>
              </a:path>
              <a:path w="3067685" h="107314">
                <a:moveTo>
                  <a:pt x="674500" y="0"/>
                </a:moveTo>
                <a:lnTo>
                  <a:pt x="674500" y="107117"/>
                </a:lnTo>
              </a:path>
              <a:path w="3067685" h="107314">
                <a:moveTo>
                  <a:pt x="769950" y="0"/>
                </a:moveTo>
                <a:lnTo>
                  <a:pt x="769950" y="107117"/>
                </a:lnTo>
              </a:path>
              <a:path w="3067685" h="107314">
                <a:moveTo>
                  <a:pt x="865400" y="0"/>
                </a:moveTo>
                <a:lnTo>
                  <a:pt x="865400" y="107117"/>
                </a:lnTo>
              </a:path>
              <a:path w="3067685" h="107314">
                <a:moveTo>
                  <a:pt x="960850" y="0"/>
                </a:moveTo>
                <a:lnTo>
                  <a:pt x="960850" y="107117"/>
                </a:lnTo>
              </a:path>
              <a:path w="3067685" h="107314">
                <a:moveTo>
                  <a:pt x="1056300" y="0"/>
                </a:moveTo>
                <a:lnTo>
                  <a:pt x="1056300" y="107117"/>
                </a:lnTo>
              </a:path>
              <a:path w="3067685" h="107314">
                <a:moveTo>
                  <a:pt x="1151750" y="0"/>
                </a:moveTo>
                <a:lnTo>
                  <a:pt x="1151750" y="107117"/>
                </a:lnTo>
              </a:path>
              <a:path w="3067685" h="107314">
                <a:moveTo>
                  <a:pt x="1247200" y="0"/>
                </a:moveTo>
                <a:lnTo>
                  <a:pt x="1247200" y="107117"/>
                </a:lnTo>
              </a:path>
              <a:path w="3067685" h="107314">
                <a:moveTo>
                  <a:pt x="1342650" y="0"/>
                </a:moveTo>
                <a:lnTo>
                  <a:pt x="1342650" y="107117"/>
                </a:lnTo>
              </a:path>
              <a:path w="3067685" h="107314">
                <a:moveTo>
                  <a:pt x="1438100" y="0"/>
                </a:moveTo>
                <a:lnTo>
                  <a:pt x="1438100" y="107117"/>
                </a:lnTo>
              </a:path>
              <a:path w="3067685" h="107314">
                <a:moveTo>
                  <a:pt x="1533550" y="0"/>
                </a:moveTo>
                <a:lnTo>
                  <a:pt x="1533550" y="107117"/>
                </a:lnTo>
              </a:path>
              <a:path w="3067685" h="107314">
                <a:moveTo>
                  <a:pt x="1629000" y="0"/>
                </a:moveTo>
                <a:lnTo>
                  <a:pt x="1629000" y="107117"/>
                </a:lnTo>
              </a:path>
              <a:path w="3067685" h="107314">
                <a:moveTo>
                  <a:pt x="1724450" y="0"/>
                </a:moveTo>
                <a:lnTo>
                  <a:pt x="1724450" y="107117"/>
                </a:lnTo>
              </a:path>
              <a:path w="3067685" h="107314">
                <a:moveTo>
                  <a:pt x="1819900" y="0"/>
                </a:moveTo>
                <a:lnTo>
                  <a:pt x="1819900" y="107117"/>
                </a:lnTo>
              </a:path>
              <a:path w="3067685" h="107314">
                <a:moveTo>
                  <a:pt x="1915350" y="0"/>
                </a:moveTo>
                <a:lnTo>
                  <a:pt x="1915350" y="107117"/>
                </a:lnTo>
              </a:path>
              <a:path w="3067685" h="107314">
                <a:moveTo>
                  <a:pt x="2010800" y="0"/>
                </a:moveTo>
                <a:lnTo>
                  <a:pt x="2010800" y="107117"/>
                </a:lnTo>
              </a:path>
              <a:path w="3067685" h="107314">
                <a:moveTo>
                  <a:pt x="2106250" y="0"/>
                </a:moveTo>
                <a:lnTo>
                  <a:pt x="2106250" y="107117"/>
                </a:lnTo>
              </a:path>
              <a:path w="3067685" h="107314">
                <a:moveTo>
                  <a:pt x="2201700" y="0"/>
                </a:moveTo>
                <a:lnTo>
                  <a:pt x="2201700" y="107117"/>
                </a:lnTo>
              </a:path>
              <a:path w="3067685" h="107314">
                <a:moveTo>
                  <a:pt x="2297150" y="0"/>
                </a:moveTo>
                <a:lnTo>
                  <a:pt x="2297150" y="107117"/>
                </a:lnTo>
              </a:path>
              <a:path w="3067685" h="107314">
                <a:moveTo>
                  <a:pt x="2392600" y="0"/>
                </a:moveTo>
                <a:lnTo>
                  <a:pt x="2392600" y="107117"/>
                </a:lnTo>
              </a:path>
              <a:path w="3067685" h="107314">
                <a:moveTo>
                  <a:pt x="2488050" y="0"/>
                </a:moveTo>
                <a:lnTo>
                  <a:pt x="2488050" y="107117"/>
                </a:lnTo>
              </a:path>
              <a:path w="3067685" h="107314">
                <a:moveTo>
                  <a:pt x="2583500" y="0"/>
                </a:moveTo>
                <a:lnTo>
                  <a:pt x="2583500" y="107117"/>
                </a:lnTo>
              </a:path>
              <a:path w="3067685" h="107314">
                <a:moveTo>
                  <a:pt x="2678950" y="0"/>
                </a:moveTo>
                <a:lnTo>
                  <a:pt x="2678950" y="107117"/>
                </a:lnTo>
              </a:path>
              <a:path w="3067685" h="107314">
                <a:moveTo>
                  <a:pt x="2774400" y="0"/>
                </a:moveTo>
                <a:lnTo>
                  <a:pt x="2774400" y="107117"/>
                </a:lnTo>
              </a:path>
              <a:path w="3067685" h="107314">
                <a:moveTo>
                  <a:pt x="2869850" y="0"/>
                </a:moveTo>
                <a:lnTo>
                  <a:pt x="2869850" y="107117"/>
                </a:lnTo>
              </a:path>
              <a:path w="3067685" h="107314">
                <a:moveTo>
                  <a:pt x="2965300" y="0"/>
                </a:moveTo>
                <a:lnTo>
                  <a:pt x="2965300" y="107117"/>
                </a:lnTo>
              </a:path>
              <a:path w="3067685" h="107314">
                <a:moveTo>
                  <a:pt x="6349" y="0"/>
                </a:moveTo>
                <a:lnTo>
                  <a:pt x="6349" y="107117"/>
                </a:lnTo>
              </a:path>
              <a:path w="3067685" h="107314">
                <a:moveTo>
                  <a:pt x="3060750" y="0"/>
                </a:moveTo>
                <a:lnTo>
                  <a:pt x="3060750" y="107117"/>
                </a:lnTo>
              </a:path>
              <a:path w="3067685" h="107314">
                <a:moveTo>
                  <a:pt x="0" y="6357"/>
                </a:moveTo>
                <a:lnTo>
                  <a:pt x="3067100" y="6357"/>
                </a:lnTo>
              </a:path>
              <a:path w="3067685" h="107314">
                <a:moveTo>
                  <a:pt x="0" y="100760"/>
                </a:moveTo>
                <a:lnTo>
                  <a:pt x="3067100" y="10076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6762" y="3444536"/>
            <a:ext cx="6047740" cy="107314"/>
          </a:xfrm>
          <a:custGeom>
            <a:avLst/>
            <a:gdLst/>
            <a:ahLst/>
            <a:cxnLst/>
            <a:rect l="l" t="t" r="r" b="b"/>
            <a:pathLst>
              <a:path w="6047740" h="107314">
                <a:moveTo>
                  <a:pt x="100647" y="0"/>
                </a:moveTo>
                <a:lnTo>
                  <a:pt x="100647" y="107117"/>
                </a:lnTo>
              </a:path>
              <a:path w="6047740" h="107314">
                <a:moveTo>
                  <a:pt x="194944" y="0"/>
                </a:moveTo>
                <a:lnTo>
                  <a:pt x="194944" y="107117"/>
                </a:lnTo>
              </a:path>
              <a:path w="6047740" h="107314">
                <a:moveTo>
                  <a:pt x="289242" y="0"/>
                </a:moveTo>
                <a:lnTo>
                  <a:pt x="289242" y="107117"/>
                </a:lnTo>
              </a:path>
              <a:path w="6047740" h="107314">
                <a:moveTo>
                  <a:pt x="383539" y="0"/>
                </a:moveTo>
                <a:lnTo>
                  <a:pt x="383539" y="107117"/>
                </a:lnTo>
              </a:path>
              <a:path w="6047740" h="107314">
                <a:moveTo>
                  <a:pt x="477837" y="0"/>
                </a:moveTo>
                <a:lnTo>
                  <a:pt x="477837" y="107117"/>
                </a:lnTo>
              </a:path>
              <a:path w="6047740" h="107314">
                <a:moveTo>
                  <a:pt x="572134" y="0"/>
                </a:moveTo>
                <a:lnTo>
                  <a:pt x="572134" y="107117"/>
                </a:lnTo>
              </a:path>
              <a:path w="6047740" h="107314">
                <a:moveTo>
                  <a:pt x="666432" y="0"/>
                </a:moveTo>
                <a:lnTo>
                  <a:pt x="666432" y="107117"/>
                </a:lnTo>
              </a:path>
              <a:path w="6047740" h="107314">
                <a:moveTo>
                  <a:pt x="760729" y="0"/>
                </a:moveTo>
                <a:lnTo>
                  <a:pt x="760729" y="107117"/>
                </a:lnTo>
              </a:path>
              <a:path w="6047740" h="107314">
                <a:moveTo>
                  <a:pt x="855027" y="0"/>
                </a:moveTo>
                <a:lnTo>
                  <a:pt x="855027" y="107117"/>
                </a:lnTo>
              </a:path>
              <a:path w="6047740" h="107314">
                <a:moveTo>
                  <a:pt x="949324" y="0"/>
                </a:moveTo>
                <a:lnTo>
                  <a:pt x="949324" y="107117"/>
                </a:lnTo>
              </a:path>
              <a:path w="6047740" h="107314">
                <a:moveTo>
                  <a:pt x="1043622" y="0"/>
                </a:moveTo>
                <a:lnTo>
                  <a:pt x="1043622" y="107117"/>
                </a:lnTo>
              </a:path>
              <a:path w="6047740" h="107314">
                <a:moveTo>
                  <a:pt x="1137919" y="0"/>
                </a:moveTo>
                <a:lnTo>
                  <a:pt x="1137919" y="107117"/>
                </a:lnTo>
              </a:path>
              <a:path w="6047740" h="107314">
                <a:moveTo>
                  <a:pt x="1232217" y="0"/>
                </a:moveTo>
                <a:lnTo>
                  <a:pt x="1232217" y="107117"/>
                </a:lnTo>
              </a:path>
              <a:path w="6047740" h="107314">
                <a:moveTo>
                  <a:pt x="1326514" y="0"/>
                </a:moveTo>
                <a:lnTo>
                  <a:pt x="1326514" y="107117"/>
                </a:lnTo>
              </a:path>
              <a:path w="6047740" h="107314">
                <a:moveTo>
                  <a:pt x="1420812" y="0"/>
                </a:moveTo>
                <a:lnTo>
                  <a:pt x="1420812" y="107117"/>
                </a:lnTo>
              </a:path>
              <a:path w="6047740" h="107314">
                <a:moveTo>
                  <a:pt x="1515109" y="0"/>
                </a:moveTo>
                <a:lnTo>
                  <a:pt x="1515109" y="107117"/>
                </a:lnTo>
              </a:path>
              <a:path w="6047740" h="107314">
                <a:moveTo>
                  <a:pt x="1609407" y="0"/>
                </a:moveTo>
                <a:lnTo>
                  <a:pt x="1609407" y="107117"/>
                </a:lnTo>
              </a:path>
              <a:path w="6047740" h="107314">
                <a:moveTo>
                  <a:pt x="1703704" y="0"/>
                </a:moveTo>
                <a:lnTo>
                  <a:pt x="1703704" y="107117"/>
                </a:lnTo>
              </a:path>
              <a:path w="6047740" h="107314">
                <a:moveTo>
                  <a:pt x="1798002" y="0"/>
                </a:moveTo>
                <a:lnTo>
                  <a:pt x="1798002" y="107117"/>
                </a:lnTo>
              </a:path>
              <a:path w="6047740" h="107314">
                <a:moveTo>
                  <a:pt x="1892299" y="0"/>
                </a:moveTo>
                <a:lnTo>
                  <a:pt x="1892299" y="107117"/>
                </a:lnTo>
              </a:path>
              <a:path w="6047740" h="107314">
                <a:moveTo>
                  <a:pt x="1986597" y="0"/>
                </a:moveTo>
                <a:lnTo>
                  <a:pt x="1986597" y="107117"/>
                </a:lnTo>
              </a:path>
              <a:path w="6047740" h="107314">
                <a:moveTo>
                  <a:pt x="2080894" y="0"/>
                </a:moveTo>
                <a:lnTo>
                  <a:pt x="2080894" y="107117"/>
                </a:lnTo>
              </a:path>
              <a:path w="6047740" h="107314">
                <a:moveTo>
                  <a:pt x="2175192" y="0"/>
                </a:moveTo>
                <a:lnTo>
                  <a:pt x="2175192" y="107117"/>
                </a:lnTo>
              </a:path>
              <a:path w="6047740" h="107314">
                <a:moveTo>
                  <a:pt x="2269489" y="0"/>
                </a:moveTo>
                <a:lnTo>
                  <a:pt x="2269489" y="107117"/>
                </a:lnTo>
              </a:path>
              <a:path w="6047740" h="107314">
                <a:moveTo>
                  <a:pt x="2363787" y="0"/>
                </a:moveTo>
                <a:lnTo>
                  <a:pt x="2363787" y="107117"/>
                </a:lnTo>
              </a:path>
              <a:path w="6047740" h="107314">
                <a:moveTo>
                  <a:pt x="2458084" y="0"/>
                </a:moveTo>
                <a:lnTo>
                  <a:pt x="2458084" y="107117"/>
                </a:lnTo>
              </a:path>
              <a:path w="6047740" h="107314">
                <a:moveTo>
                  <a:pt x="2552382" y="0"/>
                </a:moveTo>
                <a:lnTo>
                  <a:pt x="2552382" y="107117"/>
                </a:lnTo>
              </a:path>
              <a:path w="6047740" h="107314">
                <a:moveTo>
                  <a:pt x="2646679" y="0"/>
                </a:moveTo>
                <a:lnTo>
                  <a:pt x="2646679" y="107117"/>
                </a:lnTo>
              </a:path>
              <a:path w="6047740" h="107314">
                <a:moveTo>
                  <a:pt x="2740977" y="0"/>
                </a:moveTo>
                <a:lnTo>
                  <a:pt x="2740977" y="107117"/>
                </a:lnTo>
              </a:path>
              <a:path w="6047740" h="107314">
                <a:moveTo>
                  <a:pt x="2835274" y="0"/>
                </a:moveTo>
                <a:lnTo>
                  <a:pt x="2835274" y="107117"/>
                </a:lnTo>
              </a:path>
              <a:path w="6047740" h="107314">
                <a:moveTo>
                  <a:pt x="2929572" y="0"/>
                </a:moveTo>
                <a:lnTo>
                  <a:pt x="2929572" y="107117"/>
                </a:lnTo>
              </a:path>
              <a:path w="6047740" h="107314">
                <a:moveTo>
                  <a:pt x="3023869" y="0"/>
                </a:moveTo>
                <a:lnTo>
                  <a:pt x="3023869" y="107117"/>
                </a:lnTo>
              </a:path>
              <a:path w="6047740" h="107314">
                <a:moveTo>
                  <a:pt x="3118167" y="0"/>
                </a:moveTo>
                <a:lnTo>
                  <a:pt x="3118167" y="107117"/>
                </a:lnTo>
              </a:path>
              <a:path w="6047740" h="107314">
                <a:moveTo>
                  <a:pt x="3212464" y="0"/>
                </a:moveTo>
                <a:lnTo>
                  <a:pt x="3212464" y="107117"/>
                </a:lnTo>
              </a:path>
              <a:path w="6047740" h="107314">
                <a:moveTo>
                  <a:pt x="3306762" y="0"/>
                </a:moveTo>
                <a:lnTo>
                  <a:pt x="3306762" y="107117"/>
                </a:lnTo>
              </a:path>
              <a:path w="6047740" h="107314">
                <a:moveTo>
                  <a:pt x="3401059" y="0"/>
                </a:moveTo>
                <a:lnTo>
                  <a:pt x="3401059" y="107117"/>
                </a:lnTo>
              </a:path>
              <a:path w="6047740" h="107314">
                <a:moveTo>
                  <a:pt x="3495357" y="0"/>
                </a:moveTo>
                <a:lnTo>
                  <a:pt x="3495357" y="107117"/>
                </a:lnTo>
              </a:path>
              <a:path w="6047740" h="107314">
                <a:moveTo>
                  <a:pt x="3589654" y="0"/>
                </a:moveTo>
                <a:lnTo>
                  <a:pt x="3589654" y="107117"/>
                </a:lnTo>
              </a:path>
              <a:path w="6047740" h="107314">
                <a:moveTo>
                  <a:pt x="3683952" y="0"/>
                </a:moveTo>
                <a:lnTo>
                  <a:pt x="3683952" y="107117"/>
                </a:lnTo>
              </a:path>
              <a:path w="6047740" h="107314">
                <a:moveTo>
                  <a:pt x="3778249" y="0"/>
                </a:moveTo>
                <a:lnTo>
                  <a:pt x="3778249" y="107117"/>
                </a:lnTo>
              </a:path>
              <a:path w="6047740" h="107314">
                <a:moveTo>
                  <a:pt x="3872547" y="0"/>
                </a:moveTo>
                <a:lnTo>
                  <a:pt x="3872547" y="107117"/>
                </a:lnTo>
              </a:path>
              <a:path w="6047740" h="107314">
                <a:moveTo>
                  <a:pt x="3966844" y="0"/>
                </a:moveTo>
                <a:lnTo>
                  <a:pt x="3966844" y="107117"/>
                </a:lnTo>
              </a:path>
              <a:path w="6047740" h="107314">
                <a:moveTo>
                  <a:pt x="4061142" y="0"/>
                </a:moveTo>
                <a:lnTo>
                  <a:pt x="4061142" y="107117"/>
                </a:lnTo>
              </a:path>
              <a:path w="6047740" h="107314">
                <a:moveTo>
                  <a:pt x="4155439" y="0"/>
                </a:moveTo>
                <a:lnTo>
                  <a:pt x="4155439" y="107117"/>
                </a:lnTo>
              </a:path>
              <a:path w="6047740" h="107314">
                <a:moveTo>
                  <a:pt x="4249737" y="0"/>
                </a:moveTo>
                <a:lnTo>
                  <a:pt x="4249737" y="107117"/>
                </a:lnTo>
              </a:path>
              <a:path w="6047740" h="107314">
                <a:moveTo>
                  <a:pt x="4344034" y="0"/>
                </a:moveTo>
                <a:lnTo>
                  <a:pt x="4344034" y="107117"/>
                </a:lnTo>
              </a:path>
              <a:path w="6047740" h="107314">
                <a:moveTo>
                  <a:pt x="4438332" y="0"/>
                </a:moveTo>
                <a:lnTo>
                  <a:pt x="4438332" y="107117"/>
                </a:lnTo>
              </a:path>
              <a:path w="6047740" h="107314">
                <a:moveTo>
                  <a:pt x="4532629" y="0"/>
                </a:moveTo>
                <a:lnTo>
                  <a:pt x="4532629" y="107117"/>
                </a:lnTo>
              </a:path>
              <a:path w="6047740" h="107314">
                <a:moveTo>
                  <a:pt x="4626927" y="0"/>
                </a:moveTo>
                <a:lnTo>
                  <a:pt x="4626927" y="107117"/>
                </a:lnTo>
              </a:path>
              <a:path w="6047740" h="107314">
                <a:moveTo>
                  <a:pt x="4721224" y="0"/>
                </a:moveTo>
                <a:lnTo>
                  <a:pt x="4721224" y="107117"/>
                </a:lnTo>
              </a:path>
              <a:path w="6047740" h="107314">
                <a:moveTo>
                  <a:pt x="4815522" y="0"/>
                </a:moveTo>
                <a:lnTo>
                  <a:pt x="4815522" y="107117"/>
                </a:lnTo>
              </a:path>
              <a:path w="6047740" h="107314">
                <a:moveTo>
                  <a:pt x="4909819" y="0"/>
                </a:moveTo>
                <a:lnTo>
                  <a:pt x="4909819" y="107117"/>
                </a:lnTo>
              </a:path>
              <a:path w="6047740" h="107314">
                <a:moveTo>
                  <a:pt x="5004117" y="0"/>
                </a:moveTo>
                <a:lnTo>
                  <a:pt x="5004117" y="107117"/>
                </a:lnTo>
              </a:path>
              <a:path w="6047740" h="107314">
                <a:moveTo>
                  <a:pt x="5098414" y="0"/>
                </a:moveTo>
                <a:lnTo>
                  <a:pt x="5098414" y="107117"/>
                </a:lnTo>
              </a:path>
              <a:path w="6047740" h="107314">
                <a:moveTo>
                  <a:pt x="5192712" y="0"/>
                </a:moveTo>
                <a:lnTo>
                  <a:pt x="5192712" y="107117"/>
                </a:lnTo>
              </a:path>
              <a:path w="6047740" h="107314">
                <a:moveTo>
                  <a:pt x="5287009" y="0"/>
                </a:moveTo>
                <a:lnTo>
                  <a:pt x="5287009" y="107117"/>
                </a:lnTo>
              </a:path>
              <a:path w="6047740" h="107314">
                <a:moveTo>
                  <a:pt x="5381307" y="0"/>
                </a:moveTo>
                <a:lnTo>
                  <a:pt x="5381307" y="107117"/>
                </a:lnTo>
              </a:path>
              <a:path w="6047740" h="107314">
                <a:moveTo>
                  <a:pt x="5475604" y="0"/>
                </a:moveTo>
                <a:lnTo>
                  <a:pt x="5475604" y="107117"/>
                </a:lnTo>
              </a:path>
              <a:path w="6047740" h="107314">
                <a:moveTo>
                  <a:pt x="5569902" y="0"/>
                </a:moveTo>
                <a:lnTo>
                  <a:pt x="5569902" y="107117"/>
                </a:lnTo>
              </a:path>
              <a:path w="6047740" h="107314">
                <a:moveTo>
                  <a:pt x="5664199" y="0"/>
                </a:moveTo>
                <a:lnTo>
                  <a:pt x="5664199" y="107117"/>
                </a:lnTo>
              </a:path>
              <a:path w="6047740" h="107314">
                <a:moveTo>
                  <a:pt x="5758497" y="0"/>
                </a:moveTo>
                <a:lnTo>
                  <a:pt x="5758497" y="107117"/>
                </a:lnTo>
              </a:path>
              <a:path w="6047740" h="107314">
                <a:moveTo>
                  <a:pt x="5852794" y="0"/>
                </a:moveTo>
                <a:lnTo>
                  <a:pt x="5852794" y="107117"/>
                </a:lnTo>
              </a:path>
              <a:path w="6047740" h="107314">
                <a:moveTo>
                  <a:pt x="5947092" y="0"/>
                </a:moveTo>
                <a:lnTo>
                  <a:pt x="5947092" y="107117"/>
                </a:lnTo>
              </a:path>
              <a:path w="6047740" h="107314">
                <a:moveTo>
                  <a:pt x="6349" y="0"/>
                </a:moveTo>
                <a:lnTo>
                  <a:pt x="6349" y="107117"/>
                </a:lnTo>
              </a:path>
              <a:path w="6047740" h="107314">
                <a:moveTo>
                  <a:pt x="6041389" y="0"/>
                </a:moveTo>
                <a:lnTo>
                  <a:pt x="6041389" y="107117"/>
                </a:lnTo>
              </a:path>
              <a:path w="6047740" h="107314">
                <a:moveTo>
                  <a:pt x="0" y="6357"/>
                </a:moveTo>
                <a:lnTo>
                  <a:pt x="6047728" y="6357"/>
                </a:lnTo>
              </a:path>
              <a:path w="6047740" h="107314">
                <a:moveTo>
                  <a:pt x="0" y="100760"/>
                </a:moveTo>
                <a:lnTo>
                  <a:pt x="6047728" y="100760"/>
                </a:lnTo>
              </a:path>
            </a:pathLst>
          </a:custGeom>
          <a:ln w="104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5295" y="3078287"/>
            <a:ext cx="934085" cy="4914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63525">
              <a:lnSpc>
                <a:spcPct val="103200"/>
              </a:lnSpc>
              <a:spcBef>
                <a:spcPts val="50"/>
              </a:spcBef>
            </a:pPr>
            <a:r>
              <a:rPr sz="1000" spc="-10" dirty="0">
                <a:latin typeface="Lucida Console"/>
                <a:cs typeface="Lucida Console"/>
              </a:rPr>
              <a:t>short </a:t>
            </a:r>
            <a:r>
              <a:rPr sz="1000" dirty="0">
                <a:latin typeface="Lucida Console"/>
                <a:cs typeface="Lucida Console"/>
              </a:rPr>
              <a:t>int,</a:t>
            </a:r>
            <a:r>
              <a:rPr sz="1000" spc="-60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float </a:t>
            </a:r>
            <a:r>
              <a:rPr sz="1000" dirty="0">
                <a:latin typeface="Lucida Console"/>
                <a:cs typeface="Lucida Console"/>
              </a:rPr>
              <a:t>long,</a:t>
            </a:r>
            <a:r>
              <a:rPr sz="1000" spc="-75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double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00" y="5148084"/>
            <a:ext cx="4978400" cy="13354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72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675"/>
              </a:spcBef>
            </a:pPr>
            <a:r>
              <a:rPr sz="1450" dirty="0">
                <a:latin typeface="Lucida Sans Unicode"/>
                <a:cs typeface="Lucida Sans Unicode"/>
              </a:rPr>
              <a:t>What</a:t>
            </a:r>
            <a:r>
              <a:rPr sz="1450" spc="8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do</a:t>
            </a:r>
            <a:r>
              <a:rPr sz="1450" spc="8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with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impossible</a:t>
            </a:r>
            <a:r>
              <a:rPr sz="1450" spc="8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conversion?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Approach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1: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Avoid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doing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it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in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the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first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place.</a:t>
            </a:r>
            <a:endParaRPr sz="2175" baseline="191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Approach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2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(Java):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Live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with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well-</a:t>
            </a:r>
            <a:r>
              <a:rPr sz="2175" baseline="1915" dirty="0">
                <a:latin typeface="Lucida Sans Unicode"/>
                <a:cs typeface="Lucida Sans Unicode"/>
              </a:rPr>
              <a:t>defined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result.</a:t>
            </a:r>
            <a:endParaRPr sz="2175" baseline="191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Approach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3:</a:t>
            </a:r>
            <a:r>
              <a:rPr sz="2175" spc="135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Crash.</a:t>
            </a:r>
            <a:endParaRPr sz="2175" baseline="1915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700" y="3787660"/>
            <a:ext cx="5651500" cy="11576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255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650"/>
              </a:spcBef>
            </a:pP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conversion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may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be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impossible</a:t>
            </a:r>
            <a:r>
              <a:rPr sz="1450" spc="-10" dirty="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Example: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solidFill>
                  <a:srgbClr val="005493"/>
                </a:solidFill>
                <a:latin typeface="Lucida Console"/>
                <a:cs typeface="Lucida Console"/>
              </a:rPr>
              <a:t>(short)</a:t>
            </a:r>
            <a:r>
              <a:rPr sz="2175" spc="277" baseline="191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2175" spc="-15" baseline="1915" dirty="0">
                <a:solidFill>
                  <a:srgbClr val="005493"/>
                </a:solidFill>
                <a:latin typeface="Lucida Console"/>
                <a:cs typeface="Lucida Console"/>
              </a:rPr>
              <a:t>70000</a:t>
            </a:r>
            <a:r>
              <a:rPr sz="2175" spc="-15" baseline="1915" dirty="0">
                <a:latin typeface="Lucida Sans Unicode"/>
                <a:cs typeface="Lucida Sans Unicode"/>
              </a:rPr>
              <a:t>.</a:t>
            </a:r>
            <a:endParaRPr sz="2175" baseline="1915">
              <a:latin typeface="Lucida Sans Unicode"/>
              <a:cs typeface="Lucida Sans Unicode"/>
            </a:endParaRPr>
          </a:p>
          <a:p>
            <a:pPr marL="290195" indent="-125730">
              <a:lnSpc>
                <a:spcPct val="100000"/>
              </a:lnSpc>
              <a:spcBef>
                <a:spcPts val="675"/>
              </a:spcBef>
              <a:buSzPct val="106896"/>
              <a:buFont typeface="Calibri"/>
              <a:buChar char="•"/>
              <a:tabLst>
                <a:tab pos="290830" algn="l"/>
              </a:tabLst>
            </a:pPr>
            <a:r>
              <a:rPr sz="1450" dirty="0">
                <a:latin typeface="Lucida Sans Unicode"/>
                <a:cs typeface="Lucida Sans Unicode"/>
              </a:rPr>
              <a:t>Short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values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must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be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between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spc="-20" dirty="0">
                <a:latin typeface="Lucida Sans Unicode"/>
                <a:cs typeface="Lucida Sans Unicode"/>
              </a:rPr>
              <a:t>−2</a:t>
            </a:r>
            <a:r>
              <a:rPr sz="1500" spc="-30" baseline="22222" dirty="0">
                <a:latin typeface="Lucida Sans Unicode"/>
                <a:cs typeface="Lucida Sans Unicode"/>
              </a:rPr>
              <a:t>15</a:t>
            </a:r>
            <a:r>
              <a:rPr sz="1500" spc="307" baseline="22222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2</a:t>
            </a:r>
            <a:r>
              <a:rPr sz="1500" baseline="22222" dirty="0">
                <a:latin typeface="Lucida Sans Unicode"/>
                <a:cs typeface="Lucida Sans Unicode"/>
              </a:rPr>
              <a:t>15</a:t>
            </a:r>
            <a:r>
              <a:rPr sz="1500" spc="52" baseline="22222" dirty="0">
                <a:latin typeface="Lucida Sans Unicode"/>
                <a:cs typeface="Lucida Sans Unicode"/>
              </a:rPr>
              <a:t> </a:t>
            </a:r>
            <a:r>
              <a:rPr sz="1450" spc="-225" dirty="0">
                <a:latin typeface="Lucida Sans Unicode"/>
                <a:cs typeface="Lucida Sans Unicode"/>
              </a:rPr>
              <a:t>−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spc="-90" dirty="0">
                <a:latin typeface="Lucida Sans Unicode"/>
                <a:cs typeface="Lucida Sans Unicode"/>
              </a:rPr>
              <a:t>1=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32767</a:t>
            </a:r>
            <a:r>
              <a:rPr sz="1450" spc="150" dirty="0">
                <a:latin typeface="Lucida Sans Unicode"/>
                <a:cs typeface="Lucida Sans Unicode"/>
              </a:rPr>
              <a:t> </a:t>
            </a:r>
            <a:r>
              <a:rPr sz="1450" spc="-50" dirty="0">
                <a:latin typeface="Lucida Sans Unicode"/>
                <a:cs typeface="Lucida Sans Unicode"/>
              </a:rPr>
              <a:t>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7275" y="2849559"/>
            <a:ext cx="873893" cy="124118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97625" y="6339457"/>
            <a:ext cx="184848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606060"/>
                </a:solidFill>
                <a:latin typeface="Lucida Sans Unicode"/>
                <a:cs typeface="Lucida Sans Unicode"/>
              </a:rPr>
              <a:t>First</a:t>
            </a:r>
            <a:r>
              <a:rPr sz="1000" spc="-40" dirty="0">
                <a:solidFill>
                  <a:srgbClr val="606060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606060"/>
                </a:solidFill>
                <a:latin typeface="Lucida Sans Unicode"/>
                <a:cs typeface="Lucida Sans Unicode"/>
              </a:rPr>
              <a:t>launch</a:t>
            </a:r>
            <a:r>
              <a:rPr sz="1000" spc="-40" dirty="0">
                <a:solidFill>
                  <a:srgbClr val="606060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606060"/>
                </a:solidFill>
                <a:latin typeface="Lucida Sans Unicode"/>
                <a:cs typeface="Lucida Sans Unicode"/>
              </a:rPr>
              <a:t>of</a:t>
            </a:r>
            <a:r>
              <a:rPr sz="1000" spc="-35" dirty="0">
                <a:solidFill>
                  <a:srgbClr val="606060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606060"/>
                </a:solidFill>
                <a:latin typeface="Lucida Sans Unicode"/>
                <a:cs typeface="Lucida Sans Unicode"/>
              </a:rPr>
              <a:t>Ariane</a:t>
            </a:r>
            <a:r>
              <a:rPr sz="1000" spc="-40" dirty="0">
                <a:solidFill>
                  <a:srgbClr val="606060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606060"/>
                </a:solidFill>
                <a:latin typeface="Lucida Sans Unicode"/>
                <a:cs typeface="Lucida Sans Unicode"/>
              </a:rPr>
              <a:t>5,</a:t>
            </a:r>
            <a:r>
              <a:rPr sz="1000" spc="-40" dirty="0">
                <a:solidFill>
                  <a:srgbClr val="606060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606060"/>
                </a:solidFill>
                <a:latin typeface="Lucida Sans Unicode"/>
                <a:cs typeface="Lucida Sans Unicode"/>
              </a:rPr>
              <a:t>1996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0312" y="4211370"/>
            <a:ext cx="3143250" cy="207162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Example</a:t>
            </a:r>
            <a:r>
              <a:rPr spc="140" dirty="0"/>
              <a:t> </a:t>
            </a:r>
            <a:r>
              <a:rPr spc="65" dirty="0"/>
              <a:t>of</a:t>
            </a:r>
            <a:r>
              <a:rPr spc="140" dirty="0"/>
              <a:t> </a:t>
            </a:r>
            <a:r>
              <a:rPr dirty="0"/>
              <a:t>type</a:t>
            </a:r>
            <a:r>
              <a:rPr spc="140" dirty="0"/>
              <a:t> </a:t>
            </a:r>
            <a:r>
              <a:rPr dirty="0"/>
              <a:t>conversion</a:t>
            </a:r>
            <a:r>
              <a:rPr spc="140" dirty="0"/>
              <a:t> </a:t>
            </a:r>
            <a:r>
              <a:rPr dirty="0"/>
              <a:t>put</a:t>
            </a:r>
            <a:r>
              <a:rPr spc="140" dirty="0"/>
              <a:t> </a:t>
            </a:r>
            <a:r>
              <a:rPr spc="50" dirty="0"/>
              <a:t>to</a:t>
            </a:r>
            <a:r>
              <a:rPr spc="145" dirty="0"/>
              <a:t> </a:t>
            </a:r>
            <a:r>
              <a:rPr spc="85" dirty="0"/>
              <a:t>good</a:t>
            </a:r>
            <a:r>
              <a:rPr spc="140" dirty="0"/>
              <a:t> </a:t>
            </a:r>
            <a:r>
              <a:rPr dirty="0"/>
              <a:t>use:</a:t>
            </a:r>
            <a:r>
              <a:rPr spc="140" dirty="0"/>
              <a:t> </a:t>
            </a:r>
            <a:r>
              <a:rPr spc="-20" dirty="0"/>
              <a:t>pseudo-</a:t>
            </a:r>
            <a:r>
              <a:rPr dirty="0"/>
              <a:t>random</a:t>
            </a:r>
            <a:r>
              <a:rPr spc="140" dirty="0"/>
              <a:t> </a:t>
            </a:r>
            <a:r>
              <a:rPr spc="-10" dirty="0"/>
              <a:t>integers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65664" y="2890989"/>
            <a:ext cx="4484370" cy="2811145"/>
            <a:chOff x="865664" y="2890989"/>
            <a:chExt cx="4484370" cy="28111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664" y="2890989"/>
              <a:ext cx="4484370" cy="28111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01699" y="2923095"/>
              <a:ext cx="4368800" cy="2708275"/>
            </a:xfrm>
            <a:custGeom>
              <a:avLst/>
              <a:gdLst/>
              <a:ahLst/>
              <a:cxnLst/>
              <a:rect l="l" t="t" r="r" b="b"/>
              <a:pathLst>
                <a:path w="4368800" h="2708275">
                  <a:moveTo>
                    <a:pt x="0" y="0"/>
                  </a:moveTo>
                  <a:lnTo>
                    <a:pt x="4368800" y="0"/>
                  </a:lnTo>
                  <a:lnTo>
                    <a:pt x="4368800" y="2708135"/>
                  </a:lnTo>
                  <a:lnTo>
                    <a:pt x="0" y="2708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79940" y="3024225"/>
            <a:ext cx="3516629" cy="109791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100" dirty="0">
                <a:latin typeface="Lucida Console"/>
                <a:cs typeface="Lucida Console"/>
              </a:rPr>
              <a:t>public</a:t>
            </a:r>
            <a:r>
              <a:rPr sz="1100" spc="4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class</a:t>
            </a:r>
            <a:r>
              <a:rPr sz="1100" spc="40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RandomInt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spc="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370"/>
              </a:spcBef>
            </a:pPr>
            <a:r>
              <a:rPr sz="1100" dirty="0">
                <a:latin typeface="Lucida Console"/>
                <a:cs typeface="Lucida Console"/>
              </a:rPr>
              <a:t>public</a:t>
            </a:r>
            <a:r>
              <a:rPr sz="1100" spc="5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static</a:t>
            </a:r>
            <a:r>
              <a:rPr sz="1100" spc="5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void</a:t>
            </a:r>
            <a:r>
              <a:rPr sz="1100" spc="5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main(String[]</a:t>
            </a:r>
            <a:r>
              <a:rPr sz="1100" spc="5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args)</a:t>
            </a:r>
            <a:endParaRPr sz="1100">
              <a:latin typeface="Lucida Console"/>
              <a:cs typeface="Lucida Console"/>
            </a:endParaRPr>
          </a:p>
          <a:p>
            <a:pPr marL="267970">
              <a:lnSpc>
                <a:spcPct val="100000"/>
              </a:lnSpc>
              <a:spcBef>
                <a:spcPts val="370"/>
              </a:spcBef>
            </a:pPr>
            <a:r>
              <a:rPr sz="1100" spc="5" dirty="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523240">
              <a:lnSpc>
                <a:spcPct val="100000"/>
              </a:lnSpc>
              <a:spcBef>
                <a:spcPts val="365"/>
              </a:spcBef>
            </a:pPr>
            <a:r>
              <a:rPr sz="1100" dirty="0">
                <a:latin typeface="Lucida Console"/>
                <a:cs typeface="Lucida Console"/>
              </a:rPr>
              <a:t>int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N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Integer.parseInt(args[0]);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90844" y="4096232"/>
            <a:ext cx="2154555" cy="4546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7899"/>
              </a:lnSpc>
              <a:spcBef>
                <a:spcPts val="95"/>
              </a:spcBef>
            </a:pPr>
            <a:r>
              <a:rPr sz="1100" dirty="0">
                <a:latin typeface="Lucida Console"/>
                <a:cs typeface="Lucida Console"/>
              </a:rPr>
              <a:t>double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r</a:t>
            </a:r>
            <a:r>
              <a:rPr sz="1100" spc="2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spc="-10" dirty="0">
                <a:latin typeface="Lucida Console"/>
                <a:cs typeface="Lucida Console"/>
              </a:rPr>
              <a:t>Math.random(); </a:t>
            </a:r>
            <a:r>
              <a:rPr sz="1100" dirty="0">
                <a:latin typeface="Lucida Console"/>
                <a:cs typeface="Lucida Console"/>
              </a:rPr>
              <a:t>int</a:t>
            </a:r>
            <a:r>
              <a:rPr sz="1100" spc="15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t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=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(int)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(r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dirty="0">
                <a:latin typeface="Lucida Console"/>
                <a:cs typeface="Lucida Console"/>
              </a:rPr>
              <a:t>*</a:t>
            </a:r>
            <a:r>
              <a:rPr sz="1100" spc="20" dirty="0">
                <a:latin typeface="Lucida Console"/>
                <a:cs typeface="Lucida Console"/>
              </a:rPr>
              <a:t> </a:t>
            </a:r>
            <a:r>
              <a:rPr sz="1100" spc="-25" dirty="0">
                <a:latin typeface="Lucida Console"/>
                <a:cs typeface="Lucida Console"/>
              </a:rPr>
              <a:t>N);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0627" y="4564024"/>
            <a:ext cx="2320772" cy="183561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73800" y="4588662"/>
            <a:ext cx="2209800" cy="17424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imes New Roman"/>
              <a:cs typeface="Times New Roman"/>
            </a:endParaRPr>
          </a:p>
          <a:p>
            <a:pPr marL="193675" marR="588645">
              <a:lnSpc>
                <a:spcPct val="114199"/>
              </a:lnSpc>
            </a:pPr>
            <a:r>
              <a:rPr sz="1000" dirty="0">
                <a:latin typeface="Lucida Console"/>
                <a:cs typeface="Lucida Console"/>
              </a:rPr>
              <a:t>%</a:t>
            </a:r>
            <a:r>
              <a:rPr sz="1000" spc="9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java</a:t>
            </a:r>
            <a:r>
              <a:rPr sz="1000" spc="10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RandomInt</a:t>
            </a:r>
            <a:r>
              <a:rPr sz="1000" spc="100" dirty="0">
                <a:latin typeface="Lucida Console"/>
                <a:cs typeface="Lucida Console"/>
              </a:rPr>
              <a:t> </a:t>
            </a:r>
            <a:r>
              <a:rPr sz="1000" spc="-50" dirty="0">
                <a:latin typeface="Lucida Console"/>
                <a:cs typeface="Lucida Console"/>
              </a:rPr>
              <a:t>6 3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Lucida Console"/>
              <a:cs typeface="Lucida Console"/>
            </a:endParaRPr>
          </a:p>
          <a:p>
            <a:pPr marL="193675" marR="588645">
              <a:lnSpc>
                <a:spcPct val="114199"/>
              </a:lnSpc>
            </a:pPr>
            <a:r>
              <a:rPr sz="1000" dirty="0">
                <a:latin typeface="Lucida Console"/>
                <a:cs typeface="Lucida Console"/>
              </a:rPr>
              <a:t>%</a:t>
            </a:r>
            <a:r>
              <a:rPr sz="1000" spc="9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java</a:t>
            </a:r>
            <a:r>
              <a:rPr sz="1000" spc="10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RandomInt</a:t>
            </a:r>
            <a:r>
              <a:rPr sz="1000" spc="100" dirty="0">
                <a:latin typeface="Lucida Console"/>
                <a:cs typeface="Lucida Console"/>
              </a:rPr>
              <a:t> </a:t>
            </a:r>
            <a:r>
              <a:rPr sz="1000" spc="-50" dirty="0">
                <a:latin typeface="Lucida Console"/>
                <a:cs typeface="Lucida Console"/>
              </a:rPr>
              <a:t>6 0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Lucida Console"/>
              <a:cs typeface="Lucida Console"/>
            </a:endParaRPr>
          </a:p>
          <a:p>
            <a:pPr marL="193675" marR="273685">
              <a:lnSpc>
                <a:spcPct val="114199"/>
              </a:lnSpc>
              <a:spcBef>
                <a:spcPts val="5"/>
              </a:spcBef>
            </a:pPr>
            <a:r>
              <a:rPr sz="1000" dirty="0">
                <a:latin typeface="Lucida Console"/>
                <a:cs typeface="Lucida Console"/>
              </a:rPr>
              <a:t>%</a:t>
            </a:r>
            <a:r>
              <a:rPr sz="1000" spc="9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java</a:t>
            </a:r>
            <a:r>
              <a:rPr sz="1000" spc="10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RandomInt</a:t>
            </a:r>
            <a:r>
              <a:rPr sz="1000" spc="100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10000 </a:t>
            </a:r>
            <a:r>
              <a:rPr sz="1000" spc="-20" dirty="0">
                <a:latin typeface="Lucida Console"/>
                <a:cs typeface="Lucida Console"/>
              </a:rPr>
              <a:t>3184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700" y="1740674"/>
            <a:ext cx="7823200" cy="4451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461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45"/>
              </a:spcBef>
            </a:pPr>
            <a:r>
              <a:rPr sz="1450" dirty="0">
                <a:latin typeface="Lucida Sans Unicode"/>
                <a:cs typeface="Lucida Sans Unicode"/>
              </a:rPr>
              <a:t>System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method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Console"/>
                <a:cs typeface="Lucida Console"/>
              </a:rPr>
              <a:t>Math.random()</a:t>
            </a:r>
            <a:r>
              <a:rPr sz="1450" spc="-31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returns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pseudo-</a:t>
            </a:r>
            <a:r>
              <a:rPr sz="1450" dirty="0">
                <a:latin typeface="Lucida Sans Unicode"/>
                <a:cs typeface="Lucida Sans Unicode"/>
              </a:rPr>
              <a:t>random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Console"/>
                <a:cs typeface="Lucida Console"/>
              </a:rPr>
              <a:t>double</a:t>
            </a:r>
            <a:r>
              <a:rPr sz="1450" spc="-31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value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in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[0,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spc="-25" dirty="0">
                <a:latin typeface="Lucida Sans Unicode"/>
                <a:cs typeface="Lucida Sans Unicode"/>
              </a:rPr>
              <a:t>1).</a:t>
            </a:r>
            <a:endParaRPr sz="145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32118" y="4039120"/>
            <a:ext cx="3172460" cy="678180"/>
            <a:chOff x="2232118" y="4039120"/>
            <a:chExt cx="3172460" cy="678180"/>
          </a:xfrm>
        </p:grpSpPr>
        <p:sp>
          <p:nvSpPr>
            <p:cNvPr id="13" name="object 13"/>
            <p:cNvSpPr/>
            <p:nvPr/>
          </p:nvSpPr>
          <p:spPr>
            <a:xfrm>
              <a:off x="4775206" y="4073738"/>
              <a:ext cx="622300" cy="0"/>
            </a:xfrm>
            <a:custGeom>
              <a:avLst/>
              <a:gdLst/>
              <a:ahLst/>
              <a:cxnLst/>
              <a:rect l="l" t="t" r="r" b="b"/>
              <a:pathLst>
                <a:path w="622300">
                  <a:moveTo>
                    <a:pt x="0" y="0"/>
                  </a:moveTo>
                  <a:lnTo>
                    <a:pt x="9070" y="0"/>
                  </a:lnTo>
                  <a:lnTo>
                    <a:pt x="622298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31194" y="4039120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32118" y="4558436"/>
              <a:ext cx="230576" cy="15836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443842" y="3969879"/>
            <a:ext cx="197485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solidFill>
                  <a:srgbClr val="005493"/>
                </a:solidFill>
                <a:latin typeface="Lucida Console"/>
                <a:cs typeface="Lucida Console"/>
              </a:rPr>
              <a:t>String</a:t>
            </a:r>
            <a:r>
              <a:rPr sz="1000" spc="-28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sz="10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005493"/>
                </a:solidFill>
                <a:latin typeface="Lucida Console"/>
                <a:cs typeface="Lucida Console"/>
              </a:rPr>
              <a:t>int</a:t>
            </a:r>
            <a:r>
              <a:rPr sz="1000" spc="-28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(system</a:t>
            </a:r>
            <a:r>
              <a:rPr sz="10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method)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4852" y="4641188"/>
            <a:ext cx="2515235" cy="767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90"/>
              </a:spcBef>
            </a:pPr>
            <a:r>
              <a:rPr sz="1000" spc="-20" dirty="0">
                <a:solidFill>
                  <a:srgbClr val="005493"/>
                </a:solidFill>
                <a:latin typeface="Lucida Console"/>
                <a:cs typeface="Lucida Console"/>
              </a:rPr>
              <a:t>double</a:t>
            </a:r>
            <a:r>
              <a:rPr sz="1000" spc="-27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sz="10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005493"/>
                </a:solidFill>
                <a:latin typeface="Lucida Console"/>
                <a:cs typeface="Lucida Console"/>
              </a:rPr>
              <a:t>int</a:t>
            </a:r>
            <a:r>
              <a:rPr sz="1000" spc="-27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(cast)</a:t>
            </a:r>
            <a:endParaRPr sz="1000">
              <a:latin typeface="Lucida Sans Unicode"/>
              <a:cs typeface="Lucida Sans Unicode"/>
            </a:endParaRPr>
          </a:p>
          <a:p>
            <a:pPr marL="628650">
              <a:lnSpc>
                <a:spcPts val="1295"/>
              </a:lnSpc>
            </a:pPr>
            <a:r>
              <a:rPr sz="1100" spc="-10" dirty="0">
                <a:latin typeface="Lucida Console"/>
                <a:cs typeface="Lucida Console"/>
              </a:rPr>
              <a:t>System.out.println(t);</a:t>
            </a:r>
            <a:endParaRPr sz="1100">
              <a:latin typeface="Lucida Console"/>
              <a:cs typeface="Lucida Console"/>
            </a:endParaRPr>
          </a:p>
          <a:p>
            <a:pPr marL="372745">
              <a:lnSpc>
                <a:spcPct val="100000"/>
              </a:lnSpc>
              <a:spcBef>
                <a:spcPts val="370"/>
              </a:spcBef>
            </a:pPr>
            <a:r>
              <a:rPr sz="1100" spc="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  <a:p>
            <a:pPr marL="117475">
              <a:lnSpc>
                <a:spcPct val="100000"/>
              </a:lnSpc>
              <a:spcBef>
                <a:spcPts val="365"/>
              </a:spcBef>
            </a:pPr>
            <a:r>
              <a:rPr sz="1100" spc="5" dirty="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66617" y="4545723"/>
            <a:ext cx="233434" cy="155347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625037" y="4625452"/>
            <a:ext cx="163893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solidFill>
                  <a:srgbClr val="005493"/>
                </a:solidFill>
                <a:latin typeface="Lucida Console"/>
                <a:cs typeface="Lucida Console"/>
              </a:rPr>
              <a:t>int</a:t>
            </a:r>
            <a:r>
              <a:rPr sz="1000" spc="-27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sz="1000" spc="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solidFill>
                  <a:srgbClr val="005493"/>
                </a:solidFill>
                <a:latin typeface="Lucida Console"/>
                <a:cs typeface="Lucida Console"/>
              </a:rPr>
              <a:t>double</a:t>
            </a:r>
            <a:r>
              <a:rPr sz="1000" spc="-270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(automatic)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20" name="object 20"/>
          <p:cNvSpPr txBox="1"/>
          <p:nvPr/>
        </p:nvSpPr>
        <p:spPr>
          <a:xfrm>
            <a:off x="520700" y="2274671"/>
            <a:ext cx="72263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09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670"/>
              </a:spcBef>
            </a:pPr>
            <a:r>
              <a:rPr sz="1450" dirty="0">
                <a:latin typeface="Lucida Sans Unicode"/>
                <a:cs typeface="Lucida Sans Unicode"/>
              </a:rPr>
              <a:t>Problem:</a:t>
            </a:r>
            <a:r>
              <a:rPr sz="1450" spc="8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Given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N</a:t>
            </a:r>
            <a:r>
              <a:rPr sz="1450" dirty="0">
                <a:latin typeface="Lucida Sans Unicode"/>
                <a:cs typeface="Lucida Sans Unicode"/>
              </a:rPr>
              <a:t>,</a:t>
            </a:r>
            <a:r>
              <a:rPr sz="1450" spc="8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generate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8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pseudo-</a:t>
            </a:r>
            <a:r>
              <a:rPr sz="1450" dirty="0">
                <a:latin typeface="Lucida Sans Unicode"/>
                <a:cs typeface="Lucida Sans Unicode"/>
              </a:rPr>
              <a:t>random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solidFill>
                  <a:srgbClr val="005493"/>
                </a:solidFill>
                <a:latin typeface="Lucida Sans Italic"/>
                <a:cs typeface="Lucida Sans Italic"/>
              </a:rPr>
              <a:t>integer</a:t>
            </a:r>
            <a:r>
              <a:rPr sz="1450" i="1" spc="85" dirty="0">
                <a:solidFill>
                  <a:srgbClr val="005493"/>
                </a:solidFill>
                <a:latin typeface="Lucida Sans Italic"/>
                <a:cs typeface="Lucida Sans Italic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between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0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85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N</a:t>
            </a:r>
            <a:r>
              <a:rPr sz="1450" i="1" spc="-185" dirty="0">
                <a:latin typeface="Lucida Sans Italic"/>
                <a:cs typeface="Lucida Sans Italic"/>
              </a:rPr>
              <a:t> </a:t>
            </a:r>
            <a:r>
              <a:rPr sz="1450" spc="-225" dirty="0">
                <a:latin typeface="Lucida Sans Unicode"/>
                <a:cs typeface="Lucida Sans Unicode"/>
              </a:rPr>
              <a:t>−</a:t>
            </a:r>
            <a:r>
              <a:rPr sz="1450" spc="-185" dirty="0">
                <a:latin typeface="Lucida Sans Unicode"/>
                <a:cs typeface="Lucida Sans Unicode"/>
              </a:rPr>
              <a:t> </a:t>
            </a:r>
            <a:r>
              <a:rPr sz="1450" spc="-25" dirty="0">
                <a:latin typeface="Lucida Sans Unicode"/>
                <a:cs typeface="Lucida Sans Unicode"/>
              </a:rPr>
              <a:t>1.</a:t>
            </a:r>
            <a:endParaRPr sz="1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You</a:t>
            </a:r>
            <a:r>
              <a:rPr spc="80" dirty="0"/>
              <a:t> </a:t>
            </a:r>
            <a:r>
              <a:rPr dirty="0"/>
              <a:t>need</a:t>
            </a:r>
            <a:r>
              <a:rPr spc="85" dirty="0"/>
              <a:t> </a:t>
            </a:r>
            <a:r>
              <a:rPr spc="50" dirty="0"/>
              <a:t>to</a:t>
            </a:r>
            <a:r>
              <a:rPr spc="80" dirty="0"/>
              <a:t> </a:t>
            </a:r>
            <a:r>
              <a:rPr dirty="0"/>
              <a:t>know</a:t>
            </a:r>
            <a:r>
              <a:rPr spc="85" dirty="0"/>
              <a:t> </a:t>
            </a:r>
            <a:r>
              <a:rPr spc="55" dirty="0"/>
              <a:t>how</a:t>
            </a:r>
            <a:r>
              <a:rPr spc="80" dirty="0"/>
              <a:t> </a:t>
            </a:r>
            <a:r>
              <a:rPr spc="50" dirty="0"/>
              <a:t>to</a:t>
            </a:r>
            <a:r>
              <a:rPr spc="85" dirty="0"/>
              <a:t> </a:t>
            </a:r>
            <a:r>
              <a:rPr spc="45" dirty="0"/>
              <a:t>program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846" y="1650115"/>
            <a:ext cx="5616575" cy="7607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Lucida Sans Unicode"/>
                <a:cs typeface="Lucida Sans Unicode"/>
              </a:rPr>
              <a:t>in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order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be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able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tell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computer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what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you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want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it</a:t>
            </a:r>
            <a:r>
              <a:rPr sz="1450" spc="8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75" dirty="0">
                <a:latin typeface="Lucida Sans Unicode"/>
                <a:cs typeface="Lucida Sans Unicode"/>
              </a:rPr>
              <a:t> </a:t>
            </a:r>
            <a:r>
              <a:rPr sz="1450" spc="-25" dirty="0">
                <a:latin typeface="Lucida Sans Unicode"/>
                <a:cs typeface="Lucida Sans Unicode"/>
              </a:rPr>
              <a:t>do.</a:t>
            </a:r>
            <a:endParaRPr sz="14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Naive</a:t>
            </a:r>
            <a:r>
              <a:rPr sz="1450" spc="10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ideal:</a:t>
            </a:r>
            <a:r>
              <a:rPr sz="1450" spc="100" dirty="0">
                <a:solidFill>
                  <a:srgbClr val="005493"/>
                </a:solidFill>
                <a:latin typeface="Lucida Sans Unicode"/>
                <a:cs typeface="Lucida Sans Unicode"/>
              </a:rPr>
              <a:t>  </a:t>
            </a:r>
            <a:r>
              <a:rPr sz="1450" dirty="0">
                <a:latin typeface="Lucida Sans Unicode"/>
                <a:cs typeface="Lucida Sans Unicode"/>
              </a:rPr>
              <a:t>Natural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language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instructions.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846" y="3522450"/>
            <a:ext cx="715327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Prepackaged</a:t>
            </a:r>
            <a:r>
              <a:rPr sz="1450" spc="1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solutions</a:t>
            </a:r>
            <a:r>
              <a:rPr sz="1450" spc="114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(apps)</a:t>
            </a:r>
            <a:r>
              <a:rPr sz="1450" spc="110" dirty="0">
                <a:solidFill>
                  <a:srgbClr val="005493"/>
                </a:solidFill>
                <a:latin typeface="Lucida Sans Unicode"/>
                <a:cs typeface="Lucida Sans Unicode"/>
              </a:rPr>
              <a:t>  </a:t>
            </a:r>
            <a:r>
              <a:rPr sz="1450" dirty="0">
                <a:latin typeface="Lucida Sans Unicode"/>
                <a:cs typeface="Lucida Sans Unicode"/>
              </a:rPr>
              <a:t>are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great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when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what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they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do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what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you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want.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846" y="4581859"/>
            <a:ext cx="645223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Programming</a:t>
            </a:r>
            <a:r>
              <a:rPr sz="1450" spc="1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enables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you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make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computer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do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anything</a:t>
            </a:r>
            <a:r>
              <a:rPr sz="1450" spc="114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you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want.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6447" y="3870469"/>
            <a:ext cx="6008852" cy="34090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220394" y="4687544"/>
            <a:ext cx="260350" cy="69850"/>
            <a:chOff x="7220394" y="4687544"/>
            <a:chExt cx="260350" cy="69850"/>
          </a:xfrm>
        </p:grpSpPr>
        <p:sp>
          <p:nvSpPr>
            <p:cNvPr id="9" name="object 9"/>
            <p:cNvSpPr/>
            <p:nvPr/>
          </p:nvSpPr>
          <p:spPr>
            <a:xfrm>
              <a:off x="7264406" y="4722166"/>
              <a:ext cx="215900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3038" y="0"/>
                  </a:lnTo>
                  <a:lnTo>
                    <a:pt x="2159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20394" y="468754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502397" y="2171001"/>
            <a:ext cx="2158365" cy="1285240"/>
            <a:chOff x="6502397" y="2171001"/>
            <a:chExt cx="2158365" cy="128524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71765" y="2171001"/>
              <a:ext cx="1288732" cy="128513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502397" y="2815021"/>
              <a:ext cx="787400" cy="0"/>
            </a:xfrm>
            <a:custGeom>
              <a:avLst/>
              <a:gdLst/>
              <a:ahLst/>
              <a:cxnLst/>
              <a:rect l="l" t="t" r="r" b="b"/>
              <a:pathLst>
                <a:path w="787400">
                  <a:moveTo>
                    <a:pt x="787399" y="0"/>
                  </a:moveTo>
                  <a:lnTo>
                    <a:pt x="776775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64654" y="2780411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0" y="0"/>
                  </a:moveTo>
                  <a:lnTo>
                    <a:pt x="17284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34109" y="4625452"/>
            <a:ext cx="210566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well,</a:t>
            </a:r>
            <a:r>
              <a:rPr sz="10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solidFill>
                  <a:srgbClr val="005493"/>
                </a:solidFill>
                <a:latin typeface="Lucida Sans Italic"/>
                <a:cs typeface="Lucida Sans Italic"/>
              </a:rPr>
              <a:t>almost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anything</a:t>
            </a:r>
            <a:r>
              <a:rPr sz="1000" spc="-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(stay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tuned)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16490" y="2649536"/>
            <a:ext cx="3084195" cy="3079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52069" marR="5080" indent="-40005">
              <a:lnSpc>
                <a:spcPts val="1030"/>
              </a:lnSpc>
              <a:spcBef>
                <a:spcPts val="265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“Please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simulate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motion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N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heavenly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bodies,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subject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Newton’s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laws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motion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and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gravity.”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04641" y="6296137"/>
            <a:ext cx="76073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solidFill>
                  <a:srgbClr val="005493"/>
                </a:solidFill>
                <a:latin typeface="Lucida Sans Unicode"/>
                <a:cs typeface="Lucida Sans Unicode"/>
              </a:rPr>
              <a:t>Ada </a:t>
            </a:r>
            <a:r>
              <a:rPr sz="9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Lovelace</a:t>
            </a:r>
            <a:endParaRPr sz="900">
              <a:latin typeface="Lucida Sans Unicode"/>
              <a:cs typeface="Lucida Sans Unicode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1300" y="5060991"/>
            <a:ext cx="1433410" cy="117470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753506" y="6234516"/>
            <a:ext cx="572135" cy="2844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98425" marR="5080" indent="-86360">
              <a:lnSpc>
                <a:spcPts val="950"/>
              </a:lnSpc>
              <a:spcBef>
                <a:spcPts val="245"/>
              </a:spcBef>
            </a:pPr>
            <a:r>
              <a:rPr sz="9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Analytical Engine</a:t>
            </a:r>
            <a:endParaRPr sz="900">
              <a:latin typeface="Lucida Sans Unicode"/>
              <a:cs typeface="Lucida Sans Unicod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775894" y="5615685"/>
            <a:ext cx="279400" cy="69850"/>
            <a:chOff x="6775894" y="5615685"/>
            <a:chExt cx="279400" cy="69850"/>
          </a:xfrm>
        </p:grpSpPr>
        <p:sp>
          <p:nvSpPr>
            <p:cNvPr id="21" name="object 21"/>
            <p:cNvSpPr/>
            <p:nvPr/>
          </p:nvSpPr>
          <p:spPr>
            <a:xfrm>
              <a:off x="6819899" y="56503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12722" y="0"/>
                  </a:lnTo>
                  <a:lnTo>
                    <a:pt x="2286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75894" y="561568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5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20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61200" y="5542229"/>
            <a:ext cx="977900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778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4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first</a:t>
            </a:r>
            <a:r>
              <a:rPr sz="1000" spc="-4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computer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952431" y="5564835"/>
            <a:ext cx="279400" cy="69850"/>
            <a:chOff x="2952431" y="5564835"/>
            <a:chExt cx="279400" cy="69850"/>
          </a:xfrm>
        </p:grpSpPr>
        <p:sp>
          <p:nvSpPr>
            <p:cNvPr id="25" name="object 25"/>
            <p:cNvSpPr/>
            <p:nvPr/>
          </p:nvSpPr>
          <p:spPr>
            <a:xfrm>
              <a:off x="2959098" y="5599439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228599" y="0"/>
                  </a:moveTo>
                  <a:lnTo>
                    <a:pt x="221263" y="0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62553" y="556483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803400" y="5491378"/>
            <a:ext cx="1155700" cy="2165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87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25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first</a:t>
            </a:r>
            <a:r>
              <a:rPr sz="1000" spc="-4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programmer</a:t>
            </a:r>
            <a:endParaRPr sz="1000">
              <a:latin typeface="Lucida Sans Unicode"/>
              <a:cs typeface="Lucida Sans Unicode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68979" y="4940300"/>
            <a:ext cx="1049020" cy="135890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86362" y="5056300"/>
            <a:ext cx="1576870" cy="1231939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4</a:t>
            </a:fld>
            <a:endParaRPr spc="-1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130" y="1250334"/>
            <a:ext cx="96520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-10" dirty="0">
                <a:latin typeface="Arial"/>
                <a:cs typeface="Arial"/>
              </a:rPr>
              <a:t>Summary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000" y="1689811"/>
            <a:ext cx="90170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255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650"/>
              </a:spcBef>
            </a:pP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55" dirty="0"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data</a:t>
            </a:r>
            <a:r>
              <a:rPr sz="1450" spc="7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type</a:t>
            </a:r>
            <a:r>
              <a:rPr sz="1450" spc="7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set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values</a:t>
            </a:r>
            <a:r>
              <a:rPr sz="1450" spc="6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set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operations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on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those</a:t>
            </a:r>
            <a:r>
              <a:rPr sz="1450" spc="7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values.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2274671"/>
            <a:ext cx="8978900" cy="16529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017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10"/>
              </a:spcBef>
            </a:pP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Commonly-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used</a:t>
            </a:r>
            <a:r>
              <a:rPr sz="1450" spc="4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built-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sz="1450" spc="4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data</a:t>
            </a:r>
            <a:r>
              <a:rPr sz="1450" spc="4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types</a:t>
            </a:r>
            <a:r>
              <a:rPr sz="1450" spc="5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sz="1450" spc="4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Java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SzPct val="103846"/>
              <a:buFont typeface="Calibri"/>
              <a:buChar char="•"/>
              <a:tabLst>
                <a:tab pos="288925" algn="l"/>
              </a:tabLst>
            </a:pPr>
            <a:r>
              <a:rPr sz="1300" dirty="0">
                <a:solidFill>
                  <a:srgbClr val="005493"/>
                </a:solidFill>
                <a:latin typeface="Lucida Console"/>
                <a:cs typeface="Lucida Console"/>
              </a:rPr>
              <a:t>String</a:t>
            </a:r>
            <a:r>
              <a:rPr sz="1450" dirty="0">
                <a:latin typeface="Lucida Sans Unicode"/>
                <a:cs typeface="Lucida Sans Unicode"/>
              </a:rPr>
              <a:t>,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computing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with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sequence</a:t>
            </a:r>
            <a:r>
              <a:rPr sz="1450" i="1" spc="105" dirty="0">
                <a:latin typeface="Lucida Sans Italic"/>
                <a:cs typeface="Lucida Sans Italic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of</a:t>
            </a:r>
            <a:r>
              <a:rPr sz="1450" i="1" spc="105" dirty="0">
                <a:latin typeface="Lucida Sans Italic"/>
                <a:cs typeface="Lucida Sans Italic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characters</a:t>
            </a:r>
            <a:r>
              <a:rPr sz="1450" dirty="0">
                <a:latin typeface="Lucida Sans Unicode"/>
                <a:cs typeface="Lucida Sans Unicode"/>
              </a:rPr>
              <a:t>,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input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output.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103846"/>
              <a:buFont typeface="Calibri"/>
              <a:buChar char="•"/>
              <a:tabLst>
                <a:tab pos="288925" algn="l"/>
              </a:tabLst>
            </a:pPr>
            <a:r>
              <a:rPr sz="1300" dirty="0">
                <a:solidFill>
                  <a:srgbClr val="005493"/>
                </a:solidFill>
                <a:latin typeface="Lucida Console"/>
                <a:cs typeface="Lucida Console"/>
              </a:rPr>
              <a:t>int</a:t>
            </a:r>
            <a:r>
              <a:rPr sz="1450" dirty="0">
                <a:latin typeface="Lucida Sans Unicode"/>
                <a:cs typeface="Lucida Sans Unicode"/>
              </a:rPr>
              <a:t>,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computing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with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integers</a:t>
            </a:r>
            <a:r>
              <a:rPr sz="1450" dirty="0">
                <a:latin typeface="Lucida Sans Unicode"/>
                <a:cs typeface="Lucida Sans Unicode"/>
              </a:rPr>
              <a:t>,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math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calculations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in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programs.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103846"/>
              <a:buFont typeface="Calibri"/>
              <a:buChar char="•"/>
              <a:tabLst>
                <a:tab pos="288925" algn="l"/>
              </a:tabLst>
            </a:pPr>
            <a:r>
              <a:rPr sz="1300" dirty="0">
                <a:solidFill>
                  <a:srgbClr val="005493"/>
                </a:solidFill>
                <a:latin typeface="Lucida Console"/>
                <a:cs typeface="Lucida Console"/>
              </a:rPr>
              <a:t>double</a:t>
            </a:r>
            <a:r>
              <a:rPr sz="1450" dirty="0">
                <a:latin typeface="Lucida Sans Unicode"/>
                <a:cs typeface="Lucida Sans Unicode"/>
              </a:rPr>
              <a:t>,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computing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with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floating</a:t>
            </a:r>
            <a:r>
              <a:rPr sz="1450" i="1" spc="114" dirty="0">
                <a:latin typeface="Lucida Sans Italic"/>
                <a:cs typeface="Lucida Sans Italic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point</a:t>
            </a:r>
            <a:r>
              <a:rPr sz="1450" i="1" spc="114" dirty="0">
                <a:latin typeface="Lucida Sans Italic"/>
                <a:cs typeface="Lucida Sans Italic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numbers</a:t>
            </a:r>
            <a:r>
              <a:rPr sz="1450" dirty="0">
                <a:latin typeface="Lucida Sans Unicode"/>
                <a:cs typeface="Lucida Sans Unicode"/>
              </a:rPr>
              <a:t>,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typically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science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math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apps.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SzPct val="103846"/>
              <a:buFont typeface="Calibri"/>
              <a:buChar char="•"/>
              <a:tabLst>
                <a:tab pos="288925" algn="l"/>
              </a:tabLst>
            </a:pPr>
            <a:r>
              <a:rPr sz="1300" dirty="0">
                <a:solidFill>
                  <a:srgbClr val="005493"/>
                </a:solidFill>
                <a:latin typeface="Lucida Console"/>
                <a:cs typeface="Lucida Console"/>
              </a:rPr>
              <a:t>boolean</a:t>
            </a:r>
            <a:r>
              <a:rPr sz="1450" dirty="0">
                <a:latin typeface="Lucida Sans Unicode"/>
                <a:cs typeface="Lucida Sans Unicode"/>
              </a:rPr>
              <a:t>,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computing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with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true</a:t>
            </a:r>
            <a:r>
              <a:rPr sz="1450" i="1" spc="90" dirty="0">
                <a:latin typeface="Lucida Sans Italic"/>
                <a:cs typeface="Lucida Sans Italic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false</a:t>
            </a:r>
            <a:r>
              <a:rPr sz="1450" dirty="0">
                <a:latin typeface="Lucida Sans Unicode"/>
                <a:cs typeface="Lucida Sans Unicode"/>
              </a:rPr>
              <a:t>,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decision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making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in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programs.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" y="4092803"/>
            <a:ext cx="6172200" cy="170433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207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72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In</a:t>
            </a:r>
            <a:r>
              <a:rPr sz="1450" spc="10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Java</a:t>
            </a:r>
            <a:r>
              <a:rPr sz="1450" spc="1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you</a:t>
            </a:r>
            <a:r>
              <a:rPr sz="1450" spc="10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must: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0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sz="1450" dirty="0">
                <a:latin typeface="Lucida Sans Unicode"/>
                <a:cs typeface="Lucida Sans Unicode"/>
              </a:rPr>
              <a:t>Declare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types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of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your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variables.</a:t>
            </a:r>
            <a:endParaRPr sz="1450">
              <a:latin typeface="Lucida Sans Unicode"/>
              <a:cs typeface="Lucida Sans Unicode"/>
            </a:endParaRPr>
          </a:p>
          <a:p>
            <a:pPr marL="288290" indent="-125730">
              <a:lnSpc>
                <a:spcPct val="100000"/>
              </a:lnSpc>
              <a:spcBef>
                <a:spcPts val="575"/>
              </a:spcBef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Convert</a:t>
            </a:r>
            <a:r>
              <a:rPr sz="1450" spc="11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from</a:t>
            </a:r>
            <a:r>
              <a:rPr sz="1450" spc="114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one</a:t>
            </a:r>
            <a:r>
              <a:rPr sz="1450" spc="114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type</a:t>
            </a:r>
            <a:r>
              <a:rPr sz="1450" spc="114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to</a:t>
            </a:r>
            <a:r>
              <a:rPr sz="1450" spc="114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another</a:t>
            </a:r>
            <a:r>
              <a:rPr sz="1450" spc="110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8D3124"/>
                </a:solidFill>
                <a:latin typeface="Lucida Sans Unicode"/>
                <a:cs typeface="Lucida Sans Unicode"/>
              </a:rPr>
              <a:t>when</a:t>
            </a:r>
            <a:r>
              <a:rPr sz="1450" spc="114" dirty="0">
                <a:solidFill>
                  <a:srgbClr val="8D3124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8D3124"/>
                </a:solidFill>
                <a:latin typeface="Lucida Sans Unicode"/>
                <a:cs typeface="Lucida Sans Unicode"/>
              </a:rPr>
              <a:t>necessary.</a:t>
            </a:r>
            <a:endParaRPr sz="1450">
              <a:latin typeface="Lucida Sans Unicode"/>
              <a:cs typeface="Lucida Sans Unicode"/>
            </a:endParaRPr>
          </a:p>
          <a:p>
            <a:pPr marL="126364" marR="165100" indent="36195">
              <a:lnSpc>
                <a:spcPct val="132900"/>
              </a:lnSpc>
              <a:buSzPct val="103448"/>
              <a:buFont typeface="Calibri"/>
              <a:buChar char="•"/>
              <a:tabLst>
                <a:tab pos="288925" algn="l"/>
              </a:tabLst>
            </a:pPr>
            <a:r>
              <a:rPr sz="1450" dirty="0">
                <a:latin typeface="Lucida Sans Unicode"/>
                <a:cs typeface="Lucida Sans Unicode"/>
              </a:rPr>
              <a:t>Identify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resolve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type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errors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in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order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to</a:t>
            </a:r>
            <a:r>
              <a:rPr sz="1450" spc="114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compile</a:t>
            </a:r>
            <a:r>
              <a:rPr sz="1450" i="1" spc="110" dirty="0">
                <a:latin typeface="Lucida Sans Italic"/>
                <a:cs typeface="Lucida Sans Italic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your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spc="-265" dirty="0">
                <a:latin typeface="Lucida Sans Unicode"/>
                <a:cs typeface="Lucida Sans Unicode"/>
              </a:rPr>
              <a:t>code.</a:t>
            </a:r>
            <a:r>
              <a:rPr sz="1450" dirty="0"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Pay</a:t>
            </a:r>
            <a:r>
              <a:rPr sz="1450" spc="9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attention</a:t>
            </a:r>
            <a:r>
              <a:rPr sz="1450" spc="9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sz="1450" spc="9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sz="1450" spc="9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type</a:t>
            </a:r>
            <a:r>
              <a:rPr sz="1450" spc="9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450" spc="9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your</a:t>
            </a:r>
            <a:r>
              <a:rPr sz="1450" spc="9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data.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000" y="6088938"/>
            <a:ext cx="85344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700"/>
              </a:spcBef>
            </a:pPr>
            <a:r>
              <a:rPr sz="1450" dirty="0">
                <a:latin typeface="Lucida Sans Unicode"/>
                <a:cs typeface="Lucida Sans Unicode"/>
              </a:rPr>
              <a:t>The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Java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compiler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is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your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friend</a:t>
            </a:r>
            <a:r>
              <a:rPr sz="1450" i="1" spc="-285" dirty="0">
                <a:latin typeface="Lucida Sans Italic"/>
                <a:cs typeface="Lucida Sans Italic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:</a:t>
            </a:r>
            <a:r>
              <a:rPr sz="1450" spc="27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it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will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help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you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identify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and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fix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type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errors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in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your</a:t>
            </a:r>
            <a:r>
              <a:rPr sz="1450" spc="9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code.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0845" y="3970121"/>
            <a:ext cx="2399347" cy="207686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79500"/>
            <a:ext cx="5016500" cy="5638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22936" y="1206000"/>
            <a:ext cx="3098800" cy="775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05305" algn="l"/>
              </a:tabLst>
            </a:pPr>
            <a:r>
              <a:rPr sz="1850" b="1" spc="150" dirty="0">
                <a:solidFill>
                  <a:srgbClr val="005493"/>
                </a:solidFill>
                <a:latin typeface="Verdana"/>
                <a:cs typeface="Verdana"/>
              </a:rPr>
              <a:t>COMPUTER</a:t>
            </a:r>
            <a:r>
              <a:rPr sz="1850" b="1" dirty="0">
                <a:solidFill>
                  <a:srgbClr val="005493"/>
                </a:solidFill>
                <a:latin typeface="Verdana"/>
                <a:cs typeface="Verdana"/>
              </a:rPr>
              <a:t>	</a:t>
            </a:r>
            <a:r>
              <a:rPr sz="1850" b="1" spc="75" dirty="0">
                <a:solidFill>
                  <a:srgbClr val="005493"/>
                </a:solidFill>
                <a:latin typeface="Verdana"/>
                <a:cs typeface="Verdana"/>
              </a:rPr>
              <a:t>SCIENCE </a:t>
            </a:r>
            <a:endParaRPr sz="1850">
              <a:latin typeface="Verdana"/>
              <a:cs typeface="Verdana"/>
            </a:endParaRPr>
          </a:p>
          <a:p>
            <a:pPr marL="72390">
              <a:lnSpc>
                <a:spcPct val="100000"/>
              </a:lnSpc>
              <a:spcBef>
                <a:spcPts val="45"/>
              </a:spcBef>
            </a:pPr>
            <a:r>
              <a:rPr sz="1150" b="1" dirty="0">
                <a:latin typeface="Verdana"/>
                <a:cs typeface="Verdana"/>
              </a:rPr>
              <a:t>S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E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D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G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E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W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spc="-260" dirty="0">
                <a:latin typeface="Verdana"/>
                <a:cs typeface="Verdana"/>
              </a:rPr>
              <a:t>I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C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K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/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W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A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Y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dirty="0">
                <a:latin typeface="Verdana"/>
                <a:cs typeface="Verdana"/>
              </a:rPr>
              <a:t>N</a:t>
            </a:r>
            <a:r>
              <a:rPr sz="1150" b="1" spc="300" dirty="0">
                <a:latin typeface="Verdana"/>
                <a:cs typeface="Verdana"/>
              </a:rPr>
              <a:t> </a:t>
            </a:r>
            <a:r>
              <a:rPr sz="1150" b="1" spc="-50" dirty="0">
                <a:latin typeface="Verdana"/>
                <a:cs typeface="Verdana"/>
              </a:rPr>
              <a:t>E</a:t>
            </a:r>
            <a:endParaRPr sz="1150">
              <a:latin typeface="Verdana"/>
              <a:cs typeface="Verdana"/>
            </a:endParaRPr>
          </a:p>
          <a:p>
            <a:pPr marL="29845">
              <a:lnSpc>
                <a:spcPct val="100000"/>
              </a:lnSpc>
              <a:spcBef>
                <a:spcPts val="815"/>
              </a:spcBef>
            </a:pPr>
            <a:r>
              <a:rPr sz="1200" dirty="0">
                <a:solidFill>
                  <a:srgbClr val="005493"/>
                </a:solidFill>
                <a:latin typeface="Arial"/>
                <a:cs typeface="Arial"/>
              </a:rPr>
              <a:t>PA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sz="1200" spc="-16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5493"/>
                </a:solidFill>
                <a:latin typeface="Arial"/>
                <a:cs typeface="Arial"/>
              </a:rPr>
              <a:t>T</a:t>
            </a:r>
            <a:r>
              <a:rPr sz="1200" spc="390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5493"/>
                </a:solidFill>
                <a:latin typeface="Arial"/>
                <a:cs typeface="Arial"/>
              </a:rPr>
              <a:t>:</a:t>
            </a:r>
            <a:r>
              <a:rPr sz="1200" spc="390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-170" dirty="0">
                <a:solidFill>
                  <a:srgbClr val="005493"/>
                </a:solidFill>
                <a:latin typeface="Arial"/>
                <a:cs typeface="Arial"/>
              </a:rPr>
              <a:t>P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R</a:t>
            </a:r>
            <a:r>
              <a:rPr sz="1200" spc="-17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005493"/>
                </a:solidFill>
                <a:latin typeface="Arial"/>
                <a:cs typeface="Arial"/>
              </a:rPr>
              <a:t>O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R </a:t>
            </a:r>
            <a:r>
              <a:rPr sz="1200" spc="80" dirty="0">
                <a:solidFill>
                  <a:srgbClr val="005493"/>
                </a:solidFill>
                <a:latin typeface="Arial"/>
                <a:cs typeface="Arial"/>
              </a:rPr>
              <a:t>A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145" dirty="0">
                <a:solidFill>
                  <a:srgbClr val="005493"/>
                </a:solidFill>
                <a:latin typeface="Arial"/>
                <a:cs typeface="Arial"/>
              </a:rPr>
              <a:t>M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sz="1200" spc="-14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005493"/>
                </a:solidFill>
                <a:latin typeface="Arial"/>
                <a:cs typeface="Arial"/>
              </a:rPr>
              <a:t>G</a:t>
            </a:r>
            <a:r>
              <a:rPr sz="1200" spc="390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5493"/>
                </a:solidFill>
                <a:latin typeface="Arial"/>
                <a:cs typeface="Arial"/>
              </a:rPr>
              <a:t>I</a:t>
            </a:r>
            <a:r>
              <a:rPr sz="1200" spc="-15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135" dirty="0">
                <a:solidFill>
                  <a:srgbClr val="005493"/>
                </a:solidFill>
                <a:latin typeface="Arial"/>
                <a:cs typeface="Arial"/>
              </a:rPr>
              <a:t>N</a:t>
            </a:r>
            <a:r>
              <a:rPr sz="1200" spc="390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005493"/>
                </a:solidFill>
                <a:latin typeface="Arial"/>
                <a:cs typeface="Arial"/>
              </a:rPr>
              <a:t>JAVA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370" y="5985064"/>
            <a:ext cx="243522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b="1" spc="135" dirty="0">
                <a:latin typeface="Trebuchet MS"/>
                <a:cs typeface="Trebuchet MS"/>
              </a:rPr>
              <a:t>http://</a:t>
            </a:r>
            <a:r>
              <a:rPr sz="1000" b="1" spc="-170" dirty="0">
                <a:latin typeface="Trebuchet MS"/>
                <a:cs typeface="Trebuchet MS"/>
              </a:rPr>
              <a:t> </a:t>
            </a:r>
            <a:r>
              <a:rPr sz="1000" b="1" spc="110" dirty="0">
                <a:latin typeface="Trebuchet MS"/>
                <a:cs typeface="Trebuchet MS"/>
              </a:rPr>
              <a:t>introcs.cs.princeton.edu 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0400" y="2978873"/>
            <a:ext cx="2367915" cy="2939415"/>
            <a:chOff x="660400" y="2978873"/>
            <a:chExt cx="2367915" cy="29394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0400" y="2978873"/>
              <a:ext cx="2367603" cy="29393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1678" y="3086836"/>
              <a:ext cx="137642" cy="1072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31344" y="5283786"/>
              <a:ext cx="2197100" cy="182880"/>
            </a:xfrm>
            <a:custGeom>
              <a:avLst/>
              <a:gdLst/>
              <a:ahLst/>
              <a:cxnLst/>
              <a:rect l="l" t="t" r="r" b="b"/>
              <a:pathLst>
                <a:path w="2197100" h="182879">
                  <a:moveTo>
                    <a:pt x="0" y="182369"/>
                  </a:moveTo>
                  <a:lnTo>
                    <a:pt x="2196659" y="182369"/>
                  </a:lnTo>
                  <a:lnTo>
                    <a:pt x="2196659" y="0"/>
                  </a:lnTo>
                  <a:lnTo>
                    <a:pt x="0" y="0"/>
                  </a:lnTo>
                  <a:lnTo>
                    <a:pt x="0" y="182369"/>
                  </a:lnTo>
                  <a:close/>
                </a:path>
              </a:pathLst>
            </a:custGeom>
            <a:solidFill>
              <a:srgbClr val="EC008C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24991" y="5566924"/>
            <a:ext cx="1176020" cy="22923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27305" algn="r">
              <a:lnSpc>
                <a:spcPct val="100000"/>
              </a:lnSpc>
              <a:spcBef>
                <a:spcPts val="180"/>
              </a:spcBef>
            </a:pPr>
            <a:r>
              <a:rPr sz="600" b="1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600" b="1" spc="-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6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600" b="1" spc="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600" b="1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1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5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5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80"/>
              </a:spcBef>
            </a:pPr>
            <a:r>
              <a:rPr sz="600" b="1" spc="90" dirty="0">
                <a:solidFill>
                  <a:srgbClr val="FFFFFF"/>
                </a:solidFill>
                <a:latin typeface="Verdana"/>
                <a:cs typeface="Verdana"/>
              </a:rPr>
              <a:t>KEVIN</a:t>
            </a:r>
            <a:r>
              <a:rPr sz="600" b="1" spc="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3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600" b="1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600" b="1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600" b="1" spc="55" dirty="0">
                <a:solidFill>
                  <a:srgbClr val="FFFFFF"/>
                </a:solidFill>
                <a:latin typeface="Verdana"/>
                <a:cs typeface="Verdana"/>
              </a:rPr>
              <a:t>YNE 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0400" y="5492400"/>
            <a:ext cx="22225" cy="426084"/>
          </a:xfrm>
          <a:custGeom>
            <a:avLst/>
            <a:gdLst/>
            <a:ahLst/>
            <a:cxnLst/>
            <a:rect l="l" t="t" r="r" b="b"/>
            <a:pathLst>
              <a:path w="22225" h="426085">
                <a:moveTo>
                  <a:pt x="0" y="0"/>
                </a:moveTo>
                <a:lnTo>
                  <a:pt x="0" y="425799"/>
                </a:lnTo>
                <a:lnTo>
                  <a:pt x="21828" y="425799"/>
                </a:lnTo>
                <a:lnTo>
                  <a:pt x="21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0777" y="4183814"/>
            <a:ext cx="2142490" cy="766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275" b="1" spc="-15" baseline="-10309" dirty="0">
                <a:solidFill>
                  <a:srgbClr val="FFFFFF"/>
                </a:solidFill>
                <a:latin typeface="Brioso Pro Light"/>
                <a:cs typeface="Brioso Pro Light"/>
              </a:rPr>
              <a:t>C</a:t>
            </a:r>
            <a:r>
              <a:rPr sz="4050" spc="-10" dirty="0">
                <a:solidFill>
                  <a:srgbClr val="FFFFFF"/>
                </a:solidFill>
                <a:latin typeface="PMingLiU"/>
                <a:cs typeface="PMingLiU"/>
              </a:rPr>
              <a:t>omputer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385" y="4515273"/>
            <a:ext cx="1807210" cy="766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7275" b="1" spc="292" baseline="-10882" dirty="0">
                <a:solidFill>
                  <a:srgbClr val="FFFFFF"/>
                </a:solidFill>
                <a:latin typeface="Brioso Pro Light"/>
                <a:cs typeface="Brioso Pro Light"/>
              </a:rPr>
              <a:t>S</a:t>
            </a:r>
            <a:r>
              <a:rPr sz="4050" spc="195" dirty="0">
                <a:solidFill>
                  <a:srgbClr val="FFFFFF"/>
                </a:solidFill>
                <a:latin typeface="PMingLiU"/>
                <a:cs typeface="PMingLiU"/>
              </a:rPr>
              <a:t>cience</a:t>
            </a:r>
            <a:endParaRPr sz="4050">
              <a:latin typeface="PMingLiU"/>
              <a:cs typeface="PMingLiU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3933" y="5290909"/>
            <a:ext cx="1435735" cy="1422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50" spc="7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750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50" spc="50" dirty="0">
                <a:solidFill>
                  <a:srgbClr val="FFFFFF"/>
                </a:solidFill>
                <a:latin typeface="Calibri"/>
                <a:cs typeface="Calibri"/>
              </a:rPr>
              <a:t>Interdisciplinary</a:t>
            </a:r>
            <a:r>
              <a:rPr sz="750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50" spc="65" dirty="0">
                <a:solidFill>
                  <a:srgbClr val="FFFFFF"/>
                </a:solidFill>
                <a:latin typeface="Calibri"/>
                <a:cs typeface="Calibri"/>
              </a:rPr>
              <a:t>Approach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2369" y="3869437"/>
            <a:ext cx="5085715" cy="1389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72565" marR="5080" indent="-1460500">
              <a:lnSpc>
                <a:spcPct val="110500"/>
              </a:lnSpc>
              <a:spcBef>
                <a:spcPts val="95"/>
              </a:spcBef>
            </a:pPr>
            <a:r>
              <a:rPr sz="4050" dirty="0">
                <a:solidFill>
                  <a:srgbClr val="005493"/>
                </a:solidFill>
                <a:latin typeface="Arial"/>
                <a:cs typeface="Arial"/>
              </a:rPr>
              <a:t>1.</a:t>
            </a:r>
            <a:r>
              <a:rPr sz="4050" spc="-2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4050" spc="-40" dirty="0">
                <a:solidFill>
                  <a:srgbClr val="005493"/>
                </a:solidFill>
                <a:latin typeface="Arial"/>
                <a:cs typeface="Arial"/>
              </a:rPr>
              <a:t>Basic</a:t>
            </a:r>
            <a:r>
              <a:rPr sz="4050" spc="-5" dirty="0">
                <a:solidFill>
                  <a:srgbClr val="005493"/>
                </a:solidFill>
                <a:latin typeface="Arial"/>
                <a:cs typeface="Arial"/>
              </a:rPr>
              <a:t> </a:t>
            </a:r>
            <a:r>
              <a:rPr sz="4050" spc="-10" dirty="0">
                <a:solidFill>
                  <a:srgbClr val="005493"/>
                </a:solidFill>
                <a:latin typeface="Arial"/>
                <a:cs typeface="Arial"/>
              </a:rPr>
              <a:t>Programming Concepts</a:t>
            </a:r>
            <a:endParaRPr sz="4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0832" y="5606556"/>
            <a:ext cx="66484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10" dirty="0">
                <a:solidFill>
                  <a:srgbClr val="FFFFFF"/>
                </a:solidFill>
                <a:latin typeface="Meiryo"/>
                <a:cs typeface="Meiryo"/>
              </a:rPr>
              <a:t>1.1–1.2</a:t>
            </a:r>
            <a:endParaRPr sz="12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130" y="1250334"/>
            <a:ext cx="443738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dirty="0">
                <a:latin typeface="Arial"/>
                <a:cs typeface="Arial"/>
              </a:rPr>
              <a:t>Programming:</a:t>
            </a:r>
            <a:r>
              <a:rPr sz="1700" spc="2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telling</a:t>
            </a:r>
            <a:r>
              <a:rPr sz="1700" spc="215" dirty="0">
                <a:latin typeface="Arial"/>
                <a:cs typeface="Arial"/>
              </a:rPr>
              <a:t> </a:t>
            </a:r>
            <a:r>
              <a:rPr sz="1700" spc="85" dirty="0">
                <a:latin typeface="Arial"/>
                <a:cs typeface="Arial"/>
              </a:rPr>
              <a:t>a</a:t>
            </a:r>
            <a:r>
              <a:rPr sz="1700" spc="2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computer</a:t>
            </a:r>
            <a:r>
              <a:rPr sz="1700" spc="2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what</a:t>
            </a:r>
            <a:r>
              <a:rPr sz="1700" spc="215" dirty="0">
                <a:latin typeface="Arial"/>
                <a:cs typeface="Arial"/>
              </a:rPr>
              <a:t> </a:t>
            </a:r>
            <a:r>
              <a:rPr sz="1700" spc="50" dirty="0">
                <a:latin typeface="Arial"/>
                <a:cs typeface="Arial"/>
              </a:rPr>
              <a:t>to</a:t>
            </a:r>
            <a:r>
              <a:rPr sz="1700" spc="220" dirty="0">
                <a:latin typeface="Arial"/>
                <a:cs typeface="Arial"/>
              </a:rPr>
              <a:t> </a:t>
            </a:r>
            <a:r>
              <a:rPr sz="1700" spc="60" dirty="0">
                <a:latin typeface="Arial"/>
                <a:cs typeface="Arial"/>
              </a:rPr>
              <a:t>do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700" y="1791525"/>
            <a:ext cx="8674100" cy="1882139"/>
          </a:xfrm>
          <a:custGeom>
            <a:avLst/>
            <a:gdLst/>
            <a:ahLst/>
            <a:cxnLst/>
            <a:rect l="l" t="t" r="r" b="b"/>
            <a:pathLst>
              <a:path w="8674100" h="1882139">
                <a:moveTo>
                  <a:pt x="0" y="0"/>
                </a:moveTo>
                <a:lnTo>
                  <a:pt x="8674100" y="0"/>
                </a:lnTo>
                <a:lnTo>
                  <a:pt x="8674100" y="1881708"/>
                </a:lnTo>
                <a:lnTo>
                  <a:pt x="0" y="18817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700" y="1791525"/>
            <a:ext cx="8674100" cy="189483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Programming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Is</a:t>
            </a:r>
            <a:r>
              <a:rPr sz="2175" spc="75" baseline="1915" dirty="0">
                <a:latin typeface="Lucida Sans Unicode"/>
                <a:cs typeface="Lucida Sans Unicode"/>
              </a:rPr>
              <a:t> </a:t>
            </a:r>
            <a:r>
              <a:rPr sz="2175" i="1" baseline="1915" dirty="0">
                <a:latin typeface="Lucida Sans Italic"/>
                <a:cs typeface="Lucida Sans Italic"/>
              </a:rPr>
              <a:t>not</a:t>
            </a:r>
            <a:r>
              <a:rPr sz="2175" i="1" spc="75" baseline="1915" dirty="0">
                <a:latin typeface="Lucida Sans Italic"/>
                <a:cs typeface="Lucida Sans Italic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just</a:t>
            </a:r>
            <a:r>
              <a:rPr sz="2175" spc="75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for</a:t>
            </a:r>
            <a:r>
              <a:rPr sz="2175" spc="75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experts.</a:t>
            </a:r>
            <a:endParaRPr sz="2175" baseline="191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i="1" baseline="1915" dirty="0">
                <a:latin typeface="Lucida Sans Italic"/>
                <a:cs typeface="Lucida Sans Italic"/>
              </a:rPr>
              <a:t>Is</a:t>
            </a:r>
            <a:r>
              <a:rPr sz="2175" i="1" spc="172" baseline="1915" dirty="0">
                <a:latin typeface="Lucida Sans Italic"/>
                <a:cs typeface="Lucida Sans Italic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natural,</a:t>
            </a:r>
            <a:r>
              <a:rPr sz="2175" spc="17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satisfying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and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creative</a:t>
            </a:r>
            <a:r>
              <a:rPr sz="2175" spc="179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experience.</a:t>
            </a:r>
            <a:endParaRPr sz="2175" baseline="191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Enables</a:t>
            </a:r>
            <a:r>
              <a:rPr sz="2175" spc="24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accomplishments</a:t>
            </a:r>
            <a:r>
              <a:rPr sz="2175" spc="24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not</a:t>
            </a:r>
            <a:r>
              <a:rPr sz="2175" spc="24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otherwise</a:t>
            </a:r>
            <a:r>
              <a:rPr sz="2175" spc="240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possible.</a:t>
            </a:r>
            <a:endParaRPr sz="2175" baseline="191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The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path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to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spc="82" baseline="1915" dirty="0">
                <a:latin typeface="Lucida Sans Unicode"/>
                <a:cs typeface="Lucida Sans Unicode"/>
              </a:rPr>
              <a:t>new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world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of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intellectual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endeavor.</a:t>
            </a:r>
            <a:endParaRPr sz="2175" baseline="1915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7900" y="5122659"/>
            <a:ext cx="4953000" cy="979169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110489" rIns="0" bIns="0" rtlCol="0">
            <a:spAutoFit/>
          </a:bodyPr>
          <a:lstStyle/>
          <a:p>
            <a:pPr marL="240029" marR="203835" indent="-93345">
              <a:lnSpc>
                <a:spcPct val="120700"/>
              </a:lnSpc>
              <a:spcBef>
                <a:spcPts val="869"/>
              </a:spcBef>
            </a:pPr>
            <a:r>
              <a:rPr sz="1300" i="1" dirty="0">
                <a:latin typeface="Arial"/>
                <a:cs typeface="Arial"/>
              </a:rPr>
              <a:t>“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Instead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of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imagining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that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our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main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task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is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to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instruct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spc="-50" dirty="0">
                <a:latin typeface="Arial"/>
                <a:cs typeface="Arial"/>
              </a:rPr>
              <a:t>a </a:t>
            </a:r>
            <a:r>
              <a:rPr sz="1300" i="1" dirty="0">
                <a:latin typeface="Arial"/>
                <a:cs typeface="Arial"/>
              </a:rPr>
              <a:t>computer</a:t>
            </a:r>
            <a:r>
              <a:rPr sz="1300" i="1" spc="42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what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to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do,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let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us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concentrate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rather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on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spc="-10" dirty="0">
                <a:latin typeface="Arial"/>
                <a:cs typeface="Arial"/>
              </a:rPr>
              <a:t>explaining </a:t>
            </a:r>
            <a:r>
              <a:rPr sz="1300" i="1" dirty="0">
                <a:latin typeface="Arial"/>
                <a:cs typeface="Arial"/>
              </a:rPr>
              <a:t>to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human</a:t>
            </a:r>
            <a:r>
              <a:rPr sz="1300" i="1" spc="41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beings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what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we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want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a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computer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to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do.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spc="-50" dirty="0">
                <a:latin typeface="Arial"/>
                <a:cs typeface="Arial"/>
              </a:rPr>
              <a:t>”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1008" y="6134456"/>
            <a:ext cx="90360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48AA"/>
                </a:solidFill>
                <a:latin typeface="Arial"/>
                <a:cs typeface="Arial"/>
              </a:rPr>
              <a:t>−</a:t>
            </a:r>
            <a:r>
              <a:rPr sz="1200" i="1" spc="5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0048AA"/>
                </a:solidFill>
                <a:latin typeface="Arial"/>
                <a:cs typeface="Arial"/>
              </a:rPr>
              <a:t>Don</a:t>
            </a:r>
            <a:r>
              <a:rPr sz="1200" i="1" spc="5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0048AA"/>
                </a:solidFill>
                <a:latin typeface="Arial"/>
                <a:cs typeface="Arial"/>
              </a:rPr>
              <a:t>Knuth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6297" y="5130800"/>
            <a:ext cx="1047750" cy="11731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0700" y="3685946"/>
            <a:ext cx="4419600" cy="11449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461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45"/>
              </a:spcBef>
            </a:pP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Challenges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Need</a:t>
            </a:r>
            <a:r>
              <a:rPr sz="2175" spc="15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to</a:t>
            </a:r>
            <a:r>
              <a:rPr sz="2175" spc="15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learn</a:t>
            </a:r>
            <a:r>
              <a:rPr sz="2175" spc="15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what</a:t>
            </a:r>
            <a:r>
              <a:rPr sz="2175" spc="15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computers</a:t>
            </a:r>
            <a:r>
              <a:rPr sz="2175" spc="157" baseline="1915" dirty="0">
                <a:latin typeface="Lucida Sans Unicode"/>
                <a:cs typeface="Lucida Sans Unicode"/>
              </a:rPr>
              <a:t> </a:t>
            </a:r>
            <a:r>
              <a:rPr sz="2175" i="1" baseline="1915" dirty="0">
                <a:latin typeface="Lucida Sans Italic"/>
                <a:cs typeface="Lucida Sans Italic"/>
              </a:rPr>
              <a:t>can</a:t>
            </a:r>
            <a:r>
              <a:rPr sz="2175" i="1" spc="150" baseline="1915" dirty="0">
                <a:latin typeface="Lucida Sans Italic"/>
                <a:cs typeface="Lucida Sans Italic"/>
              </a:rPr>
              <a:t> </a:t>
            </a:r>
            <a:r>
              <a:rPr sz="2175" spc="-37" baseline="1915" dirty="0">
                <a:latin typeface="Lucida Sans Unicode"/>
                <a:cs typeface="Lucida Sans Unicode"/>
              </a:rPr>
              <a:t>do.</a:t>
            </a:r>
            <a:endParaRPr sz="2175" baseline="191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Need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to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learn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programming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i="1" spc="-15" baseline="1915" dirty="0">
                <a:latin typeface="Lucida Sans Italic"/>
                <a:cs typeface="Lucida Sans Italic"/>
              </a:rPr>
              <a:t>language</a:t>
            </a:r>
            <a:r>
              <a:rPr sz="2175" spc="-15" baseline="1915" dirty="0">
                <a:latin typeface="Lucida Sans Unicode"/>
                <a:cs typeface="Lucida Sans Unicode"/>
              </a:rPr>
              <a:t>.</a:t>
            </a:r>
            <a:endParaRPr sz="2175" baseline="1915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8402" y="2370505"/>
            <a:ext cx="3007042" cy="20034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00443" y="4441887"/>
            <a:ext cx="187452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Telling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a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computer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what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to</a:t>
            </a:r>
            <a:r>
              <a:rPr sz="1000" spc="-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do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5</a:t>
            </a:fld>
            <a:endParaRPr spc="-1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Telling</a:t>
            </a:r>
            <a:r>
              <a:rPr spc="130" dirty="0"/>
              <a:t> </a:t>
            </a:r>
            <a:r>
              <a:rPr spc="85" dirty="0"/>
              <a:t>a</a:t>
            </a:r>
            <a:r>
              <a:rPr spc="135" dirty="0"/>
              <a:t> </a:t>
            </a:r>
            <a:r>
              <a:rPr dirty="0"/>
              <a:t>computer</a:t>
            </a:r>
            <a:r>
              <a:rPr spc="130" dirty="0"/>
              <a:t> </a:t>
            </a:r>
            <a:r>
              <a:rPr dirty="0"/>
              <a:t>what</a:t>
            </a:r>
            <a:r>
              <a:rPr spc="135" dirty="0"/>
              <a:t> </a:t>
            </a:r>
            <a:r>
              <a:rPr spc="50" dirty="0"/>
              <a:t>to</a:t>
            </a:r>
            <a:r>
              <a:rPr spc="130" dirty="0"/>
              <a:t> </a:t>
            </a:r>
            <a:r>
              <a:rPr spc="60" dirty="0"/>
              <a:t>do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682746" y="2816122"/>
            <a:ext cx="2410460" cy="685165"/>
            <a:chOff x="3682746" y="2816122"/>
            <a:chExt cx="2410460" cy="6851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2746" y="2816122"/>
              <a:ext cx="2410074" cy="68480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18052" y="2851467"/>
              <a:ext cx="2295525" cy="570230"/>
            </a:xfrm>
            <a:custGeom>
              <a:avLst/>
              <a:gdLst/>
              <a:ahLst/>
              <a:cxnLst/>
              <a:rect l="l" t="t" r="r" b="b"/>
              <a:pathLst>
                <a:path w="2295525" h="570229">
                  <a:moveTo>
                    <a:pt x="34747" y="0"/>
                  </a:moveTo>
                  <a:lnTo>
                    <a:pt x="0" y="333857"/>
                  </a:lnTo>
                  <a:lnTo>
                    <a:pt x="2260269" y="569607"/>
                  </a:lnTo>
                  <a:lnTo>
                    <a:pt x="2295004" y="235762"/>
                  </a:lnTo>
                  <a:lnTo>
                    <a:pt x="347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 rot="300000">
            <a:off x="3810207" y="3088179"/>
            <a:ext cx="2107248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1650" b="1" baseline="10101" dirty="0">
                <a:latin typeface="Arial"/>
                <a:cs typeface="Arial"/>
              </a:rPr>
              <a:t>Kids</a:t>
            </a:r>
            <a:r>
              <a:rPr sz="1650" b="1" spc="345" baseline="10101" dirty="0">
                <a:latin typeface="Arial"/>
                <a:cs typeface="Arial"/>
              </a:rPr>
              <a:t> </a:t>
            </a:r>
            <a:r>
              <a:rPr sz="1650" b="1" baseline="7575" dirty="0">
                <a:latin typeface="Arial"/>
                <a:cs typeface="Arial"/>
              </a:rPr>
              <a:t>Make</a:t>
            </a:r>
            <a:r>
              <a:rPr sz="1650" b="1" spc="352" baseline="7575" dirty="0">
                <a:latin typeface="Arial"/>
                <a:cs typeface="Arial"/>
              </a:rPr>
              <a:t> </a:t>
            </a:r>
            <a:r>
              <a:rPr sz="1650" b="1" baseline="5050" dirty="0">
                <a:latin typeface="Arial"/>
                <a:cs typeface="Arial"/>
              </a:rPr>
              <a:t>Nutritious</a:t>
            </a:r>
            <a:r>
              <a:rPr sz="1650" b="1" spc="352" baseline="50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Snacks.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00408" y="3116187"/>
            <a:ext cx="2578100" cy="733425"/>
            <a:chOff x="3600408" y="3116187"/>
            <a:chExt cx="2578100" cy="7334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0408" y="3116187"/>
              <a:ext cx="2577569" cy="7333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636302" y="3152127"/>
              <a:ext cx="2461895" cy="617220"/>
            </a:xfrm>
            <a:custGeom>
              <a:avLst/>
              <a:gdLst/>
              <a:ahLst/>
              <a:cxnLst/>
              <a:rect l="l" t="t" r="r" b="b"/>
              <a:pathLst>
                <a:path w="2461895" h="617220">
                  <a:moveTo>
                    <a:pt x="2422398" y="0"/>
                  </a:moveTo>
                  <a:lnTo>
                    <a:pt x="0" y="283565"/>
                  </a:lnTo>
                  <a:lnTo>
                    <a:pt x="38938" y="616953"/>
                  </a:lnTo>
                  <a:lnTo>
                    <a:pt x="2461336" y="333375"/>
                  </a:lnTo>
                  <a:lnTo>
                    <a:pt x="24223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 rot="21240000">
            <a:off x="3733182" y="3409476"/>
            <a:ext cx="2272002" cy="141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15"/>
              </a:lnSpc>
            </a:pPr>
            <a:r>
              <a:rPr sz="1100" b="1" dirty="0">
                <a:latin typeface="Arial"/>
                <a:cs typeface="Arial"/>
              </a:rPr>
              <a:t>Red</a:t>
            </a:r>
            <a:r>
              <a:rPr sz="1100" b="1" spc="130" dirty="0">
                <a:latin typeface="Arial"/>
                <a:cs typeface="Arial"/>
              </a:rPr>
              <a:t> </a:t>
            </a:r>
            <a:r>
              <a:rPr sz="1650" b="1" baseline="2525" dirty="0">
                <a:latin typeface="Arial"/>
                <a:cs typeface="Arial"/>
              </a:rPr>
              <a:t>Tape</a:t>
            </a:r>
            <a:r>
              <a:rPr sz="1650" b="1" spc="195" baseline="2525" dirty="0">
                <a:latin typeface="Arial"/>
                <a:cs typeface="Arial"/>
              </a:rPr>
              <a:t> </a:t>
            </a:r>
            <a:r>
              <a:rPr sz="1650" b="1" baseline="2525" dirty="0">
                <a:latin typeface="Arial"/>
                <a:cs typeface="Arial"/>
              </a:rPr>
              <a:t>Holds</a:t>
            </a:r>
            <a:r>
              <a:rPr sz="1650" b="1" spc="195" baseline="2525" dirty="0">
                <a:latin typeface="Arial"/>
                <a:cs typeface="Arial"/>
              </a:rPr>
              <a:t> </a:t>
            </a:r>
            <a:r>
              <a:rPr sz="1650" b="1" baseline="5050" dirty="0">
                <a:latin typeface="Arial"/>
                <a:cs typeface="Arial"/>
              </a:rPr>
              <a:t>Up</a:t>
            </a:r>
            <a:r>
              <a:rPr sz="1650" b="1" spc="195" baseline="5050" dirty="0">
                <a:latin typeface="Arial"/>
                <a:cs typeface="Arial"/>
              </a:rPr>
              <a:t> </a:t>
            </a:r>
            <a:r>
              <a:rPr sz="1650" b="1" baseline="7575" dirty="0">
                <a:latin typeface="Arial"/>
                <a:cs typeface="Arial"/>
              </a:rPr>
              <a:t>New</a:t>
            </a:r>
            <a:r>
              <a:rPr sz="1650" b="1" spc="195" baseline="7575" dirty="0">
                <a:latin typeface="Arial"/>
                <a:cs typeface="Arial"/>
              </a:rPr>
              <a:t> </a:t>
            </a:r>
            <a:r>
              <a:rPr sz="1650" b="1" spc="-15" baseline="7575" dirty="0">
                <a:latin typeface="Arial"/>
                <a:cs typeface="Arial"/>
              </a:rPr>
              <a:t>Bridge.</a:t>
            </a:r>
            <a:endParaRPr sz="1650" baseline="7575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570744" y="3603905"/>
            <a:ext cx="2860675" cy="440690"/>
            <a:chOff x="3570744" y="3603905"/>
            <a:chExt cx="2860675" cy="44069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0744" y="3603905"/>
              <a:ext cx="2860179" cy="4405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06800" y="3635095"/>
              <a:ext cx="2755900" cy="330835"/>
            </a:xfrm>
            <a:custGeom>
              <a:avLst/>
              <a:gdLst/>
              <a:ahLst/>
              <a:cxnLst/>
              <a:rect l="l" t="t" r="r" b="b"/>
              <a:pathLst>
                <a:path w="2755900" h="330835">
                  <a:moveTo>
                    <a:pt x="0" y="0"/>
                  </a:moveTo>
                  <a:lnTo>
                    <a:pt x="2755900" y="0"/>
                  </a:lnTo>
                  <a:lnTo>
                    <a:pt x="2755900" y="330568"/>
                  </a:lnTo>
                  <a:lnTo>
                    <a:pt x="0" y="3305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74643" y="3698976"/>
            <a:ext cx="2607945" cy="1955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b="1" dirty="0">
                <a:latin typeface="Arial"/>
                <a:cs typeface="Arial"/>
              </a:rPr>
              <a:t>Police</a:t>
            </a:r>
            <a:r>
              <a:rPr sz="1100" b="1" spc="204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Squad</a:t>
            </a:r>
            <a:r>
              <a:rPr sz="1100" b="1" spc="204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Helps</a:t>
            </a:r>
            <a:r>
              <a:rPr sz="1100" b="1" spc="204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Dog</a:t>
            </a:r>
            <a:r>
              <a:rPr sz="1100" b="1" spc="204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Bite</a:t>
            </a:r>
            <a:r>
              <a:rPr sz="1100" b="1" spc="204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Victim.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24880" y="3816884"/>
            <a:ext cx="3150235" cy="611505"/>
            <a:chOff x="3424880" y="3816884"/>
            <a:chExt cx="3150235" cy="61150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4880" y="3816884"/>
              <a:ext cx="3149960" cy="6115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57829" y="3849878"/>
              <a:ext cx="3039745" cy="501650"/>
            </a:xfrm>
            <a:custGeom>
              <a:avLst/>
              <a:gdLst/>
              <a:ahLst/>
              <a:cxnLst/>
              <a:rect l="l" t="t" r="r" b="b"/>
              <a:pathLst>
                <a:path w="3039745" h="501650">
                  <a:moveTo>
                    <a:pt x="3021241" y="0"/>
                  </a:moveTo>
                  <a:lnTo>
                    <a:pt x="0" y="165874"/>
                  </a:lnTo>
                  <a:lnTo>
                    <a:pt x="18364" y="501027"/>
                  </a:lnTo>
                  <a:lnTo>
                    <a:pt x="3039605" y="335152"/>
                  </a:lnTo>
                  <a:lnTo>
                    <a:pt x="30212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 rot="21420000">
            <a:off x="3550051" y="4045446"/>
            <a:ext cx="2855932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5"/>
              </a:lnSpc>
            </a:pPr>
            <a:r>
              <a:rPr sz="1100" b="1" dirty="0">
                <a:latin typeface="Arial"/>
                <a:cs typeface="Arial"/>
              </a:rPr>
              <a:t>Local</a:t>
            </a:r>
            <a:r>
              <a:rPr sz="1100" b="1" spc="20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High</a:t>
            </a:r>
            <a:r>
              <a:rPr sz="1100" b="1" spc="204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School</a:t>
            </a:r>
            <a:r>
              <a:rPr sz="1100" b="1" spc="200" dirty="0">
                <a:latin typeface="Arial"/>
                <a:cs typeface="Arial"/>
              </a:rPr>
              <a:t> </a:t>
            </a:r>
            <a:r>
              <a:rPr sz="1650" b="1" baseline="2525" dirty="0">
                <a:latin typeface="Arial"/>
                <a:cs typeface="Arial"/>
              </a:rPr>
              <a:t>Dropouts</a:t>
            </a:r>
            <a:r>
              <a:rPr sz="1650" b="1" spc="307" baseline="2525" dirty="0">
                <a:latin typeface="Arial"/>
                <a:cs typeface="Arial"/>
              </a:rPr>
              <a:t> </a:t>
            </a:r>
            <a:r>
              <a:rPr sz="1650" b="1" baseline="2525" dirty="0">
                <a:latin typeface="Arial"/>
                <a:cs typeface="Arial"/>
              </a:rPr>
              <a:t>Cut</a:t>
            </a:r>
            <a:r>
              <a:rPr sz="1650" b="1" spc="300" baseline="2525" dirty="0">
                <a:latin typeface="Arial"/>
                <a:cs typeface="Arial"/>
              </a:rPr>
              <a:t> </a:t>
            </a:r>
            <a:r>
              <a:rPr sz="1650" b="1" baseline="2525" dirty="0">
                <a:latin typeface="Arial"/>
                <a:cs typeface="Arial"/>
              </a:rPr>
              <a:t>in</a:t>
            </a:r>
            <a:r>
              <a:rPr sz="1650" b="1" spc="307" baseline="2525" dirty="0">
                <a:latin typeface="Arial"/>
                <a:cs typeface="Arial"/>
              </a:rPr>
              <a:t> </a:t>
            </a:r>
            <a:r>
              <a:rPr sz="1650" b="1" spc="-15" baseline="2525" dirty="0">
                <a:latin typeface="Arial"/>
                <a:cs typeface="Arial"/>
              </a:rPr>
              <a:t>Half.</a:t>
            </a:r>
            <a:endParaRPr sz="1650" baseline="252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6620" y="4322717"/>
            <a:ext cx="1522095" cy="34036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15"/>
              </a:spcBef>
            </a:pPr>
            <a:r>
              <a:rPr sz="850" dirty="0">
                <a:solidFill>
                  <a:srgbClr val="005493"/>
                </a:solidFill>
                <a:latin typeface="Lucida Sans Unicode"/>
                <a:cs typeface="Lucida Sans Unicode"/>
              </a:rPr>
              <a:t>Actual</a:t>
            </a:r>
            <a:r>
              <a:rPr sz="850" spc="9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50" dirty="0">
                <a:solidFill>
                  <a:srgbClr val="005493"/>
                </a:solidFill>
                <a:latin typeface="Lucida Sans Unicode"/>
                <a:cs typeface="Lucida Sans Unicode"/>
              </a:rPr>
              <a:t>newspaper</a:t>
            </a:r>
            <a:r>
              <a:rPr sz="850" spc="9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headlines</a:t>
            </a:r>
            <a:endParaRPr sz="850">
              <a:latin typeface="Lucida Sans Unicode"/>
              <a:cs typeface="Lucida Sans Unicode"/>
            </a:endParaRPr>
          </a:p>
          <a:p>
            <a:pPr marR="5080" algn="r">
              <a:lnSpc>
                <a:spcPct val="100000"/>
              </a:lnSpc>
              <a:spcBef>
                <a:spcPts val="219"/>
              </a:spcBef>
            </a:pPr>
            <a:r>
              <a:rPr sz="850" dirty="0">
                <a:solidFill>
                  <a:srgbClr val="005493"/>
                </a:solidFill>
                <a:latin typeface="Lucida Sans Unicode"/>
                <a:cs typeface="Lucida Sans Unicode"/>
              </a:rPr>
              <a:t>—Rich</a:t>
            </a:r>
            <a:r>
              <a:rPr sz="850" spc="5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Pattis</a:t>
            </a:r>
            <a:endParaRPr sz="850">
              <a:latin typeface="Lucida Sans Unicode"/>
              <a:cs typeface="Lucida Sans Unicode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327207" y="5375668"/>
            <a:ext cx="1163320" cy="723900"/>
            <a:chOff x="4327207" y="5375668"/>
            <a:chExt cx="1163320" cy="72390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99990" y="5576172"/>
              <a:ext cx="396849" cy="52325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27207" y="5580217"/>
              <a:ext cx="450532" cy="45395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56047" y="5375668"/>
              <a:ext cx="334162" cy="423875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42415" y="5401901"/>
            <a:ext cx="371951" cy="37236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419707" y="5223585"/>
            <a:ext cx="2823210" cy="828675"/>
            <a:chOff x="1419707" y="5223585"/>
            <a:chExt cx="2823210" cy="828675"/>
          </a:xfrm>
        </p:grpSpPr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6420" y="5475318"/>
              <a:ext cx="361473" cy="4877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41257" y="5443851"/>
              <a:ext cx="390850" cy="51921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55582" y="5244557"/>
              <a:ext cx="465909" cy="6136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08577" y="5223585"/>
              <a:ext cx="433964" cy="55593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64750" y="5607553"/>
              <a:ext cx="416471" cy="44450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6585" y="5391748"/>
              <a:ext cx="429577" cy="53435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64803" y="5286522"/>
              <a:ext cx="342125" cy="50348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19707" y="5333715"/>
              <a:ext cx="392906" cy="508728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5543118" y="5267003"/>
            <a:ext cx="2252345" cy="717550"/>
            <a:chOff x="5543118" y="5267003"/>
            <a:chExt cx="2252345" cy="717550"/>
          </a:xfrm>
        </p:grpSpPr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543118" y="5287723"/>
              <a:ext cx="354260" cy="512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02680" y="5267003"/>
              <a:ext cx="350996" cy="53872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67870" y="5585453"/>
              <a:ext cx="506614" cy="35138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17005" y="5523896"/>
              <a:ext cx="396175" cy="39197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868007" y="5370432"/>
              <a:ext cx="550068" cy="440541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397114" y="5498914"/>
              <a:ext cx="398145" cy="485134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3568700" y="1791525"/>
            <a:ext cx="2882900" cy="10299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72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67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Natural</a:t>
            </a:r>
            <a:r>
              <a:rPr sz="1450" spc="1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language</a:t>
            </a:r>
            <a:endParaRPr sz="1450">
              <a:latin typeface="Lucida Sans Unicode"/>
              <a:cs typeface="Lucida Sans Unicode"/>
            </a:endParaRPr>
          </a:p>
          <a:p>
            <a:pPr marL="285750" indent="-125730">
              <a:lnSpc>
                <a:spcPct val="100000"/>
              </a:lnSpc>
              <a:spcBef>
                <a:spcPts val="570"/>
              </a:spcBef>
              <a:buSzPct val="103448"/>
              <a:buFont typeface="Calibri"/>
              <a:buChar char="•"/>
              <a:tabLst>
                <a:tab pos="286385" algn="l"/>
              </a:tabLst>
            </a:pPr>
            <a:r>
              <a:rPr sz="1450" dirty="0">
                <a:latin typeface="Lucida Sans Unicode"/>
                <a:cs typeface="Lucida Sans Unicode"/>
              </a:rPr>
              <a:t>Easy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human.</a:t>
            </a:r>
            <a:endParaRPr sz="1450">
              <a:latin typeface="Lucida Sans Unicode"/>
              <a:cs typeface="Lucida Sans Unicode"/>
            </a:endParaRPr>
          </a:p>
          <a:p>
            <a:pPr marL="285750" indent="-125730">
              <a:lnSpc>
                <a:spcPct val="100000"/>
              </a:lnSpc>
              <a:spcBef>
                <a:spcPts val="575"/>
              </a:spcBef>
              <a:buSzPct val="103448"/>
              <a:buFont typeface="Calibri"/>
              <a:buChar char="•"/>
              <a:tabLst>
                <a:tab pos="286385" algn="l"/>
              </a:tabLst>
            </a:pPr>
            <a:r>
              <a:rPr sz="1450" spc="-30" dirty="0">
                <a:latin typeface="Lucida Sans Unicode"/>
                <a:cs typeface="Lucida Sans Unicode"/>
              </a:rPr>
              <a:t>Error-</a:t>
            </a:r>
            <a:r>
              <a:rPr sz="1450" dirty="0">
                <a:latin typeface="Lucida Sans Unicode"/>
                <a:cs typeface="Lucida Sans Unicode"/>
              </a:rPr>
              <a:t>prone</a:t>
            </a:r>
            <a:r>
              <a:rPr sz="1450" spc="-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-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computer.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33400" y="1791525"/>
            <a:ext cx="2882900" cy="10299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72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67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Machine</a:t>
            </a:r>
            <a:r>
              <a:rPr sz="1450" spc="1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language</a:t>
            </a:r>
            <a:endParaRPr sz="1450">
              <a:latin typeface="Lucida Sans Unicode"/>
              <a:cs typeface="Lucida Sans Unicode"/>
            </a:endParaRPr>
          </a:p>
          <a:p>
            <a:pPr marL="282575" indent="-125095">
              <a:lnSpc>
                <a:spcPct val="100000"/>
              </a:lnSpc>
              <a:spcBef>
                <a:spcPts val="570"/>
              </a:spcBef>
              <a:buSzPct val="103448"/>
              <a:buFont typeface="Calibri"/>
              <a:buChar char="•"/>
              <a:tabLst>
                <a:tab pos="283210" algn="l"/>
              </a:tabLst>
            </a:pPr>
            <a:r>
              <a:rPr sz="1450" dirty="0">
                <a:latin typeface="Lucida Sans Unicode"/>
                <a:cs typeface="Lucida Sans Unicode"/>
              </a:rPr>
              <a:t>Easy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9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computer.</a:t>
            </a:r>
            <a:endParaRPr sz="1450">
              <a:latin typeface="Lucida Sans Unicode"/>
              <a:cs typeface="Lucida Sans Unicode"/>
            </a:endParaRPr>
          </a:p>
          <a:p>
            <a:pPr marL="282575" indent="-125095">
              <a:lnSpc>
                <a:spcPct val="100000"/>
              </a:lnSpc>
              <a:spcBef>
                <a:spcPts val="575"/>
              </a:spcBef>
              <a:buSzPct val="103448"/>
              <a:buFont typeface="Calibri"/>
              <a:buChar char="•"/>
              <a:tabLst>
                <a:tab pos="283210" algn="l"/>
              </a:tabLst>
            </a:pPr>
            <a:r>
              <a:rPr sz="1450" spc="-30" dirty="0">
                <a:latin typeface="Lucida Sans Unicode"/>
                <a:cs typeface="Lucida Sans Unicode"/>
              </a:rPr>
              <a:t>Error-</a:t>
            </a:r>
            <a:r>
              <a:rPr sz="1450" dirty="0">
                <a:latin typeface="Lucida Sans Unicode"/>
                <a:cs typeface="Lucida Sans Unicode"/>
              </a:rPr>
              <a:t>prone</a:t>
            </a:r>
            <a:r>
              <a:rPr sz="1450" spc="-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-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human.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16700" y="1791525"/>
            <a:ext cx="2870200" cy="10299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725" rIns="0" bIns="0" rtlCol="0">
            <a:spAutoFit/>
          </a:bodyPr>
          <a:lstStyle/>
          <a:p>
            <a:pPr marL="120014">
              <a:lnSpc>
                <a:spcPct val="100000"/>
              </a:lnSpc>
              <a:spcBef>
                <a:spcPts val="675"/>
              </a:spcBef>
            </a:pPr>
            <a:r>
              <a:rPr sz="1450" spc="-25" dirty="0">
                <a:solidFill>
                  <a:srgbClr val="005493"/>
                </a:solidFill>
                <a:latin typeface="Lucida Sans Unicode"/>
                <a:cs typeface="Lucida Sans Unicode"/>
              </a:rPr>
              <a:t>High-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level</a:t>
            </a:r>
            <a:r>
              <a:rPr sz="145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language</a:t>
            </a:r>
            <a:endParaRPr sz="1450">
              <a:latin typeface="Lucida Sans Unicode"/>
              <a:cs typeface="Lucida Sans Unicode"/>
            </a:endParaRPr>
          </a:p>
          <a:p>
            <a:pPr marL="281940" indent="-125730">
              <a:lnSpc>
                <a:spcPct val="100000"/>
              </a:lnSpc>
              <a:spcBef>
                <a:spcPts val="570"/>
              </a:spcBef>
              <a:buSzPct val="103448"/>
              <a:buFont typeface="Calibri"/>
              <a:buChar char="•"/>
              <a:tabLst>
                <a:tab pos="282575" algn="l"/>
              </a:tabLst>
            </a:pPr>
            <a:r>
              <a:rPr sz="1450" dirty="0">
                <a:latin typeface="Lucida Sans Unicode"/>
                <a:cs typeface="Lucida Sans Unicode"/>
              </a:rPr>
              <a:t>Some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difficulty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11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both.</a:t>
            </a:r>
            <a:endParaRPr sz="1450">
              <a:latin typeface="Lucida Sans Unicode"/>
              <a:cs typeface="Lucida Sans Unicode"/>
            </a:endParaRPr>
          </a:p>
          <a:p>
            <a:pPr marL="281940" indent="-125730">
              <a:lnSpc>
                <a:spcPct val="100000"/>
              </a:lnSpc>
              <a:spcBef>
                <a:spcPts val="575"/>
              </a:spcBef>
              <a:buSzPct val="103448"/>
              <a:buFont typeface="Calibri"/>
              <a:buChar char="•"/>
              <a:tabLst>
                <a:tab pos="282575" algn="l"/>
              </a:tabLst>
            </a:pPr>
            <a:r>
              <a:rPr sz="1450" dirty="0">
                <a:latin typeface="Lucida Sans Unicode"/>
                <a:cs typeface="Lucida Sans Unicode"/>
              </a:rPr>
              <a:t>An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acceptable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tradeoff.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0700" y="4690376"/>
            <a:ext cx="3124200" cy="4451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207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725"/>
              </a:spcBef>
            </a:pPr>
            <a:r>
              <a:rPr sz="1450" dirty="0">
                <a:latin typeface="Lucida Sans Unicode"/>
                <a:cs typeface="Lucida Sans Unicode"/>
              </a:rPr>
              <a:t>But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i="1" dirty="0">
                <a:latin typeface="Lucida Sans Italic"/>
                <a:cs typeface="Lucida Sans Italic"/>
              </a:rPr>
              <a:t>which</a:t>
            </a:r>
            <a:r>
              <a:rPr sz="1450" i="1" spc="60" dirty="0">
                <a:latin typeface="Lucida Sans Italic"/>
                <a:cs typeface="Lucida Sans Italic"/>
              </a:rPr>
              <a:t> </a:t>
            </a:r>
            <a:r>
              <a:rPr sz="1450" spc="-25" dirty="0">
                <a:latin typeface="Lucida Sans Unicode"/>
                <a:cs typeface="Lucida Sans Unicode"/>
              </a:rPr>
              <a:t>high-</a:t>
            </a:r>
            <a:r>
              <a:rPr sz="1450" dirty="0">
                <a:latin typeface="Lucida Sans Unicode"/>
                <a:cs typeface="Lucida Sans Unicode"/>
              </a:rPr>
              <a:t>level</a:t>
            </a:r>
            <a:r>
              <a:rPr sz="1450" spc="60" dirty="0">
                <a:latin typeface="Lucida Sans Unicode"/>
                <a:cs typeface="Lucida Sans Unicode"/>
              </a:rPr>
              <a:t> </a:t>
            </a:r>
            <a:r>
              <a:rPr sz="1450" spc="-110" dirty="0">
                <a:latin typeface="Lucida Sans Unicode"/>
                <a:cs typeface="Lucida Sans Unicode"/>
              </a:rPr>
              <a:t>language?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20700" y="6165227"/>
            <a:ext cx="59309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572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75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Naive</a:t>
            </a:r>
            <a:r>
              <a:rPr sz="1450" spc="10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ideal:</a:t>
            </a:r>
            <a:r>
              <a:rPr sz="1450" spc="10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single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programming</a:t>
            </a:r>
            <a:r>
              <a:rPr sz="1450" spc="105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language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for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dirty="0">
                <a:latin typeface="Lucida Sans Unicode"/>
                <a:cs typeface="Lucida Sans Unicode"/>
              </a:rPr>
              <a:t>all</a:t>
            </a:r>
            <a:r>
              <a:rPr sz="1450" spc="100" dirty="0">
                <a:latin typeface="Lucida Sans Unicode"/>
                <a:cs typeface="Lucida Sans Unicode"/>
              </a:rPr>
              <a:t> </a:t>
            </a:r>
            <a:r>
              <a:rPr sz="1450" spc="-10" dirty="0">
                <a:latin typeface="Lucida Sans Unicode"/>
                <a:cs typeface="Lucida Sans Unicode"/>
              </a:rPr>
              <a:t>purposes.</a:t>
            </a:r>
            <a:endParaRPr sz="1450">
              <a:latin typeface="Lucida Sans Unicode"/>
              <a:cs typeface="Lucida Sans Unicode"/>
            </a:endParaRPr>
          </a:p>
        </p:txBody>
      </p:sp>
      <p:pic>
        <p:nvPicPr>
          <p:cNvPr id="47" name="object 4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743547" y="2890989"/>
            <a:ext cx="2656052" cy="1421295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6769100" y="2923095"/>
            <a:ext cx="2552700" cy="1310005"/>
          </a:xfrm>
          <a:prstGeom prst="rect">
            <a:avLst/>
          </a:prstGeom>
          <a:solidFill>
            <a:srgbClr val="D5D5D5"/>
          </a:solidFill>
        </p:spPr>
        <p:txBody>
          <a:bodyPr vert="horz" wrap="square" lIns="0" tIns="514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405"/>
              </a:spcBef>
            </a:pPr>
            <a:r>
              <a:rPr sz="1000" dirty="0">
                <a:latin typeface="Lucida Console"/>
                <a:cs typeface="Lucida Console"/>
              </a:rPr>
              <a:t>for</a:t>
            </a:r>
            <a:r>
              <a:rPr sz="1000" spc="-4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(int</a:t>
            </a:r>
            <a:r>
              <a:rPr sz="1000" spc="-3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t</a:t>
            </a:r>
            <a:r>
              <a:rPr sz="1000" spc="-4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=</a:t>
            </a:r>
            <a:r>
              <a:rPr sz="1000" spc="-3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0;</a:t>
            </a:r>
            <a:r>
              <a:rPr sz="1000" spc="-4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t</a:t>
            </a:r>
            <a:r>
              <a:rPr sz="1000" spc="-3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&lt;</a:t>
            </a:r>
            <a:r>
              <a:rPr sz="1000" spc="-3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2000;</a:t>
            </a:r>
            <a:r>
              <a:rPr sz="1000" spc="-40" dirty="0">
                <a:latin typeface="Lucida Console"/>
                <a:cs typeface="Lucida Console"/>
              </a:rPr>
              <a:t> </a:t>
            </a:r>
            <a:r>
              <a:rPr sz="1000" spc="-20" dirty="0">
                <a:latin typeface="Lucida Console"/>
                <a:cs typeface="Lucida Console"/>
              </a:rPr>
              <a:t>t++)</a:t>
            </a:r>
            <a:endParaRPr sz="1000">
              <a:latin typeface="Lucida Console"/>
              <a:cs typeface="Lucida Console"/>
            </a:endParaRPr>
          </a:p>
          <a:p>
            <a:pPr marL="90805">
              <a:lnSpc>
                <a:spcPct val="100000"/>
              </a:lnSpc>
              <a:spcBef>
                <a:spcPts val="114"/>
              </a:spcBef>
            </a:pPr>
            <a:r>
              <a:rPr sz="1000" spc="-10" dirty="0"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318135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Lucida Console"/>
                <a:cs typeface="Lucida Console"/>
              </a:rPr>
              <a:t>a[0]</a:t>
            </a:r>
            <a:r>
              <a:rPr sz="1000" spc="-4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=</a:t>
            </a:r>
            <a:r>
              <a:rPr sz="1000" spc="-4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a[11]</a:t>
            </a:r>
            <a:r>
              <a:rPr sz="1000" spc="-4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^</a:t>
            </a:r>
            <a:r>
              <a:rPr sz="1000" spc="-45" dirty="0">
                <a:latin typeface="Lucida Console"/>
                <a:cs typeface="Lucida Console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a[9];</a:t>
            </a:r>
            <a:endParaRPr sz="1000">
              <a:latin typeface="Lucida Console"/>
              <a:cs typeface="Lucida Console"/>
            </a:endParaRPr>
          </a:p>
          <a:p>
            <a:pPr marL="318135">
              <a:lnSpc>
                <a:spcPct val="100000"/>
              </a:lnSpc>
              <a:spcBef>
                <a:spcPts val="114"/>
              </a:spcBef>
            </a:pPr>
            <a:r>
              <a:rPr sz="1000" spc="-10" dirty="0">
                <a:latin typeface="Lucida Console"/>
                <a:cs typeface="Lucida Console"/>
              </a:rPr>
              <a:t>System.out.print(a[0]);</a:t>
            </a:r>
            <a:endParaRPr sz="1000">
              <a:latin typeface="Lucida Console"/>
              <a:cs typeface="Lucida Console"/>
            </a:endParaRPr>
          </a:p>
          <a:p>
            <a:pPr marL="621030" marR="106680" indent="-302895">
              <a:lnSpc>
                <a:spcPct val="109800"/>
              </a:lnSpc>
            </a:pPr>
            <a:r>
              <a:rPr sz="1000" dirty="0">
                <a:latin typeface="Lucida Console"/>
                <a:cs typeface="Lucida Console"/>
              </a:rPr>
              <a:t>for</a:t>
            </a:r>
            <a:r>
              <a:rPr sz="1000" spc="-3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(int</a:t>
            </a:r>
            <a:r>
              <a:rPr sz="1000" spc="-3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i</a:t>
            </a:r>
            <a:r>
              <a:rPr sz="1000" spc="-3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=</a:t>
            </a:r>
            <a:r>
              <a:rPr sz="1000" spc="-3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11;</a:t>
            </a:r>
            <a:r>
              <a:rPr sz="1000" spc="-3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i</a:t>
            </a:r>
            <a:r>
              <a:rPr sz="1000" spc="-3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&gt;</a:t>
            </a:r>
            <a:r>
              <a:rPr sz="1000" spc="-3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0;</a:t>
            </a:r>
            <a:r>
              <a:rPr sz="1000" spc="-30" dirty="0">
                <a:latin typeface="Lucida Console"/>
                <a:cs typeface="Lucida Console"/>
              </a:rPr>
              <a:t> </a:t>
            </a:r>
            <a:r>
              <a:rPr sz="1000" spc="-20" dirty="0">
                <a:latin typeface="Lucida Console"/>
                <a:cs typeface="Lucida Console"/>
              </a:rPr>
              <a:t>i--</a:t>
            </a:r>
            <a:r>
              <a:rPr sz="1000" spc="-50" dirty="0">
                <a:latin typeface="Lucida Console"/>
                <a:cs typeface="Lucida Console"/>
              </a:rPr>
              <a:t>) </a:t>
            </a:r>
            <a:r>
              <a:rPr sz="1000" dirty="0">
                <a:latin typeface="Lucida Console"/>
                <a:cs typeface="Lucida Console"/>
              </a:rPr>
              <a:t>a[i]</a:t>
            </a:r>
            <a:r>
              <a:rPr sz="1000" spc="-2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=</a:t>
            </a:r>
            <a:r>
              <a:rPr sz="1000" spc="-25" dirty="0">
                <a:latin typeface="Lucida Console"/>
                <a:cs typeface="Lucida Console"/>
              </a:rPr>
              <a:t> </a:t>
            </a:r>
            <a:r>
              <a:rPr sz="1000" spc="-20" dirty="0">
                <a:latin typeface="Lucida Console"/>
                <a:cs typeface="Lucida Console"/>
              </a:rPr>
              <a:t>a[i-</a:t>
            </a:r>
            <a:r>
              <a:rPr sz="1000" spc="-25" dirty="0">
                <a:latin typeface="Lucida Console"/>
                <a:cs typeface="Lucida Console"/>
              </a:rPr>
              <a:t>1];</a:t>
            </a:r>
            <a:endParaRPr sz="1000">
              <a:latin typeface="Lucida Console"/>
              <a:cs typeface="Lucida Console"/>
            </a:endParaRPr>
          </a:p>
          <a:p>
            <a:pPr marL="90805">
              <a:lnSpc>
                <a:spcPct val="100000"/>
              </a:lnSpc>
              <a:spcBef>
                <a:spcPts val="120"/>
              </a:spcBef>
            </a:pPr>
            <a:r>
              <a:rPr sz="1000" spc="-10" dirty="0"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62749" y="4357075"/>
            <a:ext cx="2225675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dirty="0">
                <a:solidFill>
                  <a:srgbClr val="005493"/>
                </a:solidFill>
                <a:latin typeface="Lucida Sans Unicode"/>
                <a:cs typeface="Lucida Sans Unicode"/>
              </a:rPr>
              <a:t>Simulating</a:t>
            </a:r>
            <a:r>
              <a:rPr sz="850" spc="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50" dirty="0">
                <a:solidFill>
                  <a:srgbClr val="005493"/>
                </a:solidFill>
                <a:latin typeface="Lucida Sans Unicode"/>
                <a:cs typeface="Lucida Sans Unicode"/>
              </a:rPr>
              <a:t>an</a:t>
            </a:r>
            <a:r>
              <a:rPr sz="850" spc="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50" dirty="0">
                <a:solidFill>
                  <a:srgbClr val="005493"/>
                </a:solidFill>
                <a:latin typeface="Lucida Sans Unicode"/>
                <a:cs typeface="Lucida Sans Unicode"/>
              </a:rPr>
              <a:t>LFSR</a:t>
            </a:r>
            <a:r>
              <a:rPr sz="850" spc="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50" dirty="0">
                <a:solidFill>
                  <a:srgbClr val="005493"/>
                </a:solidFill>
                <a:latin typeface="Lucida Sans Unicode"/>
                <a:cs typeface="Lucida Sans Unicode"/>
              </a:rPr>
              <a:t>(see</a:t>
            </a:r>
            <a:r>
              <a:rPr sz="850" spc="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50" dirty="0">
                <a:solidFill>
                  <a:srgbClr val="005493"/>
                </a:solidFill>
                <a:latin typeface="Lucida Sans Unicode"/>
                <a:cs typeface="Lucida Sans Unicode"/>
              </a:rPr>
              <a:t>Prologue</a:t>
            </a:r>
            <a:r>
              <a:rPr sz="850" spc="2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lecture)</a:t>
            </a:r>
            <a:endParaRPr sz="850">
              <a:latin typeface="Lucida Sans Unicode"/>
              <a:cs typeface="Lucida Sans Unicode"/>
            </a:endParaRPr>
          </a:p>
        </p:txBody>
      </p:sp>
      <p:pic>
        <p:nvPicPr>
          <p:cNvPr id="50" name="object 5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92908" y="3050777"/>
            <a:ext cx="1995970" cy="1016283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028700" y="3075660"/>
            <a:ext cx="1879600" cy="915669"/>
          </a:xfrm>
          <a:prstGeom prst="rect">
            <a:avLst/>
          </a:prstGeom>
          <a:solidFill>
            <a:srgbClr val="CBCBCB"/>
          </a:solidFill>
        </p:spPr>
        <p:txBody>
          <a:bodyPr vert="horz" wrap="square" lIns="0" tIns="3492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275"/>
              </a:spcBef>
              <a:tabLst>
                <a:tab pos="864869" algn="l"/>
              </a:tabLst>
            </a:pPr>
            <a:r>
              <a:rPr sz="1000" dirty="0">
                <a:solidFill>
                  <a:srgbClr val="0048AA"/>
                </a:solidFill>
                <a:latin typeface="Lucida Console"/>
                <a:cs typeface="Lucida Console"/>
              </a:rPr>
              <a:t>10:</a:t>
            </a:r>
            <a:r>
              <a:rPr sz="1000" spc="-50" dirty="0">
                <a:solidFill>
                  <a:srgbClr val="0048AA"/>
                </a:solidFill>
                <a:latin typeface="Lucida Console"/>
                <a:cs typeface="Lucida Console"/>
              </a:rPr>
              <a:t> </a:t>
            </a:r>
            <a:r>
              <a:rPr sz="1000" spc="-20" dirty="0">
                <a:solidFill>
                  <a:srgbClr val="0048AA"/>
                </a:solidFill>
                <a:latin typeface="Lucida Console"/>
                <a:cs typeface="Lucida Console"/>
              </a:rPr>
              <a:t>8A00</a:t>
            </a:r>
            <a:r>
              <a:rPr sz="1000" dirty="0">
                <a:solidFill>
                  <a:srgbClr val="0048AA"/>
                </a:solidFill>
                <a:latin typeface="Lucida Console"/>
                <a:cs typeface="Lucida Console"/>
              </a:rPr>
              <a:t>	</a:t>
            </a:r>
            <a:r>
              <a:rPr sz="1000" dirty="0">
                <a:latin typeface="Lucida Console"/>
                <a:cs typeface="Lucida Console"/>
              </a:rPr>
              <a:t>RA</a:t>
            </a:r>
            <a:r>
              <a:rPr sz="1000" spc="-3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Arial"/>
                <a:cs typeface="Arial"/>
              </a:rPr>
              <a:t>←</a:t>
            </a:r>
            <a:r>
              <a:rPr sz="1000" spc="300" dirty="0">
                <a:latin typeface="Arial"/>
                <a:cs typeface="Arial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mem[00]</a:t>
            </a:r>
            <a:endParaRPr sz="1000">
              <a:latin typeface="Lucida Console"/>
              <a:cs typeface="Lucida Console"/>
            </a:endParaRPr>
          </a:p>
          <a:p>
            <a:pPr marL="32384">
              <a:lnSpc>
                <a:spcPct val="100000"/>
              </a:lnSpc>
              <a:spcBef>
                <a:spcPts val="215"/>
              </a:spcBef>
              <a:tabLst>
                <a:tab pos="864869" algn="l"/>
              </a:tabLst>
            </a:pPr>
            <a:r>
              <a:rPr sz="1000" dirty="0">
                <a:solidFill>
                  <a:srgbClr val="0048AA"/>
                </a:solidFill>
                <a:latin typeface="Lucida Console"/>
                <a:cs typeface="Lucida Console"/>
              </a:rPr>
              <a:t>11:</a:t>
            </a:r>
            <a:r>
              <a:rPr sz="1000" spc="-50" dirty="0">
                <a:solidFill>
                  <a:srgbClr val="0048AA"/>
                </a:solidFill>
                <a:latin typeface="Lucida Console"/>
                <a:cs typeface="Lucida Console"/>
              </a:rPr>
              <a:t> </a:t>
            </a:r>
            <a:r>
              <a:rPr sz="1000" spc="-20" dirty="0">
                <a:solidFill>
                  <a:srgbClr val="0048AA"/>
                </a:solidFill>
                <a:latin typeface="Lucida Console"/>
                <a:cs typeface="Lucida Console"/>
              </a:rPr>
              <a:t>8B01</a:t>
            </a:r>
            <a:r>
              <a:rPr sz="1000" dirty="0">
                <a:solidFill>
                  <a:srgbClr val="0048AA"/>
                </a:solidFill>
                <a:latin typeface="Lucida Console"/>
                <a:cs typeface="Lucida Console"/>
              </a:rPr>
              <a:t>	</a:t>
            </a:r>
            <a:r>
              <a:rPr sz="1000" dirty="0">
                <a:latin typeface="Lucida Console"/>
                <a:cs typeface="Lucida Console"/>
              </a:rPr>
              <a:t>RB</a:t>
            </a:r>
            <a:r>
              <a:rPr sz="1000" spc="-3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Arial"/>
                <a:cs typeface="Arial"/>
              </a:rPr>
              <a:t>←</a:t>
            </a:r>
            <a:r>
              <a:rPr sz="1000" spc="300" dirty="0">
                <a:latin typeface="Arial"/>
                <a:cs typeface="Arial"/>
              </a:rPr>
              <a:t> </a:t>
            </a:r>
            <a:r>
              <a:rPr sz="1000" spc="-10" dirty="0">
                <a:latin typeface="Lucida Console"/>
                <a:cs typeface="Lucida Console"/>
              </a:rPr>
              <a:t>mem[01]</a:t>
            </a:r>
            <a:endParaRPr sz="1000">
              <a:latin typeface="Lucida Console"/>
              <a:cs typeface="Lucida Console"/>
            </a:endParaRPr>
          </a:p>
          <a:p>
            <a:pPr marL="32384">
              <a:lnSpc>
                <a:spcPct val="100000"/>
              </a:lnSpc>
              <a:spcBef>
                <a:spcPts val="210"/>
              </a:spcBef>
              <a:tabLst>
                <a:tab pos="864869" algn="l"/>
              </a:tabLst>
            </a:pPr>
            <a:r>
              <a:rPr sz="1000" dirty="0">
                <a:solidFill>
                  <a:srgbClr val="0048AA"/>
                </a:solidFill>
                <a:latin typeface="Lucida Console"/>
                <a:cs typeface="Lucida Console"/>
              </a:rPr>
              <a:t>12:</a:t>
            </a:r>
            <a:r>
              <a:rPr sz="1000" spc="-50" dirty="0">
                <a:solidFill>
                  <a:srgbClr val="0048AA"/>
                </a:solidFill>
                <a:latin typeface="Lucida Console"/>
                <a:cs typeface="Lucida Console"/>
              </a:rPr>
              <a:t> </a:t>
            </a:r>
            <a:r>
              <a:rPr sz="1000" spc="-20" dirty="0">
                <a:solidFill>
                  <a:srgbClr val="0048AA"/>
                </a:solidFill>
                <a:latin typeface="Lucida Console"/>
                <a:cs typeface="Lucida Console"/>
              </a:rPr>
              <a:t>1CAB</a:t>
            </a:r>
            <a:r>
              <a:rPr sz="1000" dirty="0">
                <a:solidFill>
                  <a:srgbClr val="0048AA"/>
                </a:solidFill>
                <a:latin typeface="Lucida Console"/>
                <a:cs typeface="Lucida Console"/>
              </a:rPr>
              <a:t>	</a:t>
            </a:r>
            <a:r>
              <a:rPr sz="1000" dirty="0">
                <a:latin typeface="Lucida Console"/>
                <a:cs typeface="Lucida Console"/>
              </a:rPr>
              <a:t>RC</a:t>
            </a:r>
            <a:r>
              <a:rPr sz="1000" spc="-3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Arial"/>
                <a:cs typeface="Arial"/>
              </a:rPr>
              <a:t>←</a:t>
            </a:r>
            <a:r>
              <a:rPr sz="1000" spc="295" dirty="0">
                <a:latin typeface="Arial"/>
                <a:cs typeface="Arial"/>
              </a:rPr>
              <a:t> </a:t>
            </a:r>
            <a:r>
              <a:rPr sz="1000" dirty="0">
                <a:latin typeface="Lucida Console"/>
                <a:cs typeface="Lucida Console"/>
              </a:rPr>
              <a:t>RA</a:t>
            </a:r>
            <a:r>
              <a:rPr sz="1000" spc="-25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Lucida Console"/>
                <a:cs typeface="Lucida Console"/>
              </a:rPr>
              <a:t>+</a:t>
            </a:r>
            <a:r>
              <a:rPr sz="1000" spc="-30" dirty="0">
                <a:latin typeface="Lucida Console"/>
                <a:cs typeface="Lucida Console"/>
              </a:rPr>
              <a:t> </a:t>
            </a:r>
            <a:r>
              <a:rPr sz="1000" spc="-25" dirty="0">
                <a:latin typeface="Lucida Console"/>
                <a:cs typeface="Lucida Console"/>
              </a:rPr>
              <a:t>RB</a:t>
            </a:r>
            <a:endParaRPr sz="1000">
              <a:latin typeface="Lucida Console"/>
              <a:cs typeface="Lucida Console"/>
            </a:endParaRPr>
          </a:p>
          <a:p>
            <a:pPr marL="32384">
              <a:lnSpc>
                <a:spcPct val="100000"/>
              </a:lnSpc>
              <a:spcBef>
                <a:spcPts val="215"/>
              </a:spcBef>
              <a:tabLst>
                <a:tab pos="864869" algn="l"/>
              </a:tabLst>
            </a:pPr>
            <a:r>
              <a:rPr sz="1000" dirty="0">
                <a:solidFill>
                  <a:srgbClr val="0048AA"/>
                </a:solidFill>
                <a:latin typeface="Lucida Console"/>
                <a:cs typeface="Lucida Console"/>
              </a:rPr>
              <a:t>13:</a:t>
            </a:r>
            <a:r>
              <a:rPr sz="1000" spc="-50" dirty="0">
                <a:solidFill>
                  <a:srgbClr val="0048AA"/>
                </a:solidFill>
                <a:latin typeface="Lucida Console"/>
                <a:cs typeface="Lucida Console"/>
              </a:rPr>
              <a:t> </a:t>
            </a:r>
            <a:r>
              <a:rPr sz="1000" spc="-20" dirty="0">
                <a:solidFill>
                  <a:srgbClr val="0048AA"/>
                </a:solidFill>
                <a:latin typeface="Lucida Console"/>
                <a:cs typeface="Lucida Console"/>
              </a:rPr>
              <a:t>9C02</a:t>
            </a:r>
            <a:r>
              <a:rPr sz="1000" dirty="0">
                <a:solidFill>
                  <a:srgbClr val="0048AA"/>
                </a:solidFill>
                <a:latin typeface="Lucida Console"/>
                <a:cs typeface="Lucida Console"/>
              </a:rPr>
              <a:t>	</a:t>
            </a:r>
            <a:r>
              <a:rPr sz="1000" dirty="0">
                <a:latin typeface="Lucida Console"/>
                <a:cs typeface="Lucida Console"/>
              </a:rPr>
              <a:t>mem[02]</a:t>
            </a:r>
            <a:r>
              <a:rPr sz="1000" spc="-60" dirty="0">
                <a:latin typeface="Lucida Console"/>
                <a:cs typeface="Lucida Console"/>
              </a:rPr>
              <a:t> </a:t>
            </a:r>
            <a:r>
              <a:rPr sz="1000" dirty="0">
                <a:latin typeface="Arial"/>
                <a:cs typeface="Arial"/>
              </a:rPr>
              <a:t>←</a:t>
            </a:r>
            <a:r>
              <a:rPr sz="1000" spc="270" dirty="0">
                <a:latin typeface="Arial"/>
                <a:cs typeface="Arial"/>
              </a:rPr>
              <a:t> </a:t>
            </a:r>
            <a:r>
              <a:rPr sz="1000" spc="-25" dirty="0">
                <a:latin typeface="Lucida Console"/>
                <a:cs typeface="Lucida Console"/>
              </a:rPr>
              <a:t>RC</a:t>
            </a:r>
            <a:endParaRPr sz="1000">
              <a:latin typeface="Lucida Console"/>
              <a:cs typeface="Lucida Console"/>
            </a:endParaRPr>
          </a:p>
          <a:p>
            <a:pPr marL="32384">
              <a:lnSpc>
                <a:spcPct val="100000"/>
              </a:lnSpc>
              <a:spcBef>
                <a:spcPts val="20"/>
              </a:spcBef>
              <a:tabLst>
                <a:tab pos="864869" algn="l"/>
              </a:tabLst>
            </a:pPr>
            <a:r>
              <a:rPr sz="1000" dirty="0">
                <a:solidFill>
                  <a:srgbClr val="0048AA"/>
                </a:solidFill>
                <a:latin typeface="Lucida Console"/>
                <a:cs typeface="Lucida Console"/>
              </a:rPr>
              <a:t>14:</a:t>
            </a:r>
            <a:r>
              <a:rPr sz="1000" spc="-50" dirty="0">
                <a:solidFill>
                  <a:srgbClr val="0048AA"/>
                </a:solidFill>
                <a:latin typeface="Lucida Console"/>
                <a:cs typeface="Lucida Console"/>
              </a:rPr>
              <a:t> </a:t>
            </a:r>
            <a:r>
              <a:rPr sz="1000" spc="-20" dirty="0">
                <a:solidFill>
                  <a:srgbClr val="0048AA"/>
                </a:solidFill>
                <a:latin typeface="Lucida Console"/>
                <a:cs typeface="Lucida Console"/>
              </a:rPr>
              <a:t>0000</a:t>
            </a:r>
            <a:r>
              <a:rPr sz="1000" dirty="0">
                <a:solidFill>
                  <a:srgbClr val="0048AA"/>
                </a:solidFill>
                <a:latin typeface="Lucida Console"/>
                <a:cs typeface="Lucida Console"/>
              </a:rPr>
              <a:t>	</a:t>
            </a:r>
            <a:r>
              <a:rPr sz="1000" spc="-20" dirty="0">
                <a:latin typeface="Lucida Console"/>
                <a:cs typeface="Lucida Console"/>
              </a:rPr>
              <a:t>halt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6</a:t>
            </a:fld>
            <a:endParaRPr spc="-15" dirty="0"/>
          </a:p>
        </p:txBody>
      </p:sp>
      <p:sp>
        <p:nvSpPr>
          <p:cNvPr id="52" name="object 52"/>
          <p:cNvSpPr txBox="1"/>
          <p:nvPr/>
        </p:nvSpPr>
        <p:spPr>
          <a:xfrm>
            <a:off x="930743" y="4105335"/>
            <a:ext cx="2094230" cy="1581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dirty="0">
                <a:solidFill>
                  <a:srgbClr val="005493"/>
                </a:solidFill>
                <a:latin typeface="Lucida Sans Unicode"/>
                <a:cs typeface="Lucida Sans Unicode"/>
              </a:rPr>
              <a:t>Adding</a:t>
            </a:r>
            <a:r>
              <a:rPr sz="850" spc="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50" dirty="0">
                <a:solidFill>
                  <a:srgbClr val="005493"/>
                </a:solidFill>
                <a:latin typeface="Lucida Sans Unicode"/>
                <a:cs typeface="Lucida Sans Unicode"/>
              </a:rPr>
              <a:t>two</a:t>
            </a:r>
            <a:r>
              <a:rPr sz="85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50" dirty="0">
                <a:solidFill>
                  <a:srgbClr val="005493"/>
                </a:solidFill>
                <a:latin typeface="Lucida Sans Unicode"/>
                <a:cs typeface="Lucida Sans Unicode"/>
              </a:rPr>
              <a:t>numbers</a:t>
            </a:r>
            <a:r>
              <a:rPr sz="85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50" dirty="0">
                <a:solidFill>
                  <a:srgbClr val="005493"/>
                </a:solidFill>
                <a:latin typeface="Lucida Sans Unicode"/>
                <a:cs typeface="Lucida Sans Unicode"/>
              </a:rPr>
              <a:t>(see</a:t>
            </a:r>
            <a:r>
              <a:rPr sz="85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50" dirty="0">
                <a:solidFill>
                  <a:srgbClr val="005493"/>
                </a:solidFill>
                <a:latin typeface="Lucida Sans Unicode"/>
                <a:cs typeface="Lucida Sans Unicode"/>
              </a:rPr>
              <a:t>TOY</a:t>
            </a:r>
            <a:r>
              <a:rPr sz="85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8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lecture)</a:t>
            </a:r>
            <a:endParaRPr sz="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130" y="1250334"/>
            <a:ext cx="177927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95" dirty="0">
                <a:latin typeface="Arial"/>
                <a:cs typeface="Arial"/>
              </a:rPr>
              <a:t>Our</a:t>
            </a:r>
            <a:r>
              <a:rPr sz="1700" spc="1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Choice:</a:t>
            </a:r>
            <a:r>
              <a:rPr sz="1700" spc="14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Java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700" y="1740674"/>
            <a:ext cx="5702300" cy="1958339"/>
          </a:xfrm>
          <a:custGeom>
            <a:avLst/>
            <a:gdLst/>
            <a:ahLst/>
            <a:cxnLst/>
            <a:rect l="l" t="t" r="r" b="b"/>
            <a:pathLst>
              <a:path w="5702300" h="1958339">
                <a:moveTo>
                  <a:pt x="0" y="0"/>
                </a:moveTo>
                <a:lnTo>
                  <a:pt x="5702300" y="0"/>
                </a:lnTo>
                <a:lnTo>
                  <a:pt x="5702300" y="1957984"/>
                </a:lnTo>
                <a:lnTo>
                  <a:pt x="0" y="19579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0700" y="1740674"/>
            <a:ext cx="5702300" cy="195833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660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Java</a:t>
            </a:r>
            <a:r>
              <a:rPr sz="1450" spc="15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features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Widely</a:t>
            </a:r>
            <a:r>
              <a:rPr sz="2175" spc="217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used.</a:t>
            </a:r>
            <a:endParaRPr sz="2175" baseline="191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Widely</a:t>
            </a:r>
            <a:r>
              <a:rPr sz="2175" spc="217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available.</a:t>
            </a:r>
            <a:endParaRPr sz="2175" baseline="191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Continuously</a:t>
            </a:r>
            <a:r>
              <a:rPr sz="2175" spc="26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under</a:t>
            </a:r>
            <a:r>
              <a:rPr sz="2175" spc="27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development</a:t>
            </a:r>
            <a:r>
              <a:rPr sz="2175" spc="26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since</a:t>
            </a:r>
            <a:r>
              <a:rPr sz="2175" spc="27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early</a:t>
            </a:r>
            <a:r>
              <a:rPr sz="2175" spc="270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1990s.</a:t>
            </a:r>
            <a:endParaRPr sz="2175" baseline="191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Embraces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full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set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of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modern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abstractions.</a:t>
            </a:r>
            <a:endParaRPr sz="2175" baseline="191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Variety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of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automatic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checks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for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mistakes</a:t>
            </a:r>
            <a:r>
              <a:rPr sz="2175" spc="15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in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programs.</a:t>
            </a:r>
            <a:endParaRPr sz="2175" baseline="1915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9093" y="3392146"/>
            <a:ext cx="1101725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solidFill>
                  <a:srgbClr val="005493"/>
                </a:solidFill>
                <a:latin typeface="Lucida Sans Unicode"/>
                <a:cs typeface="Lucida Sans Unicode"/>
              </a:rPr>
              <a:t>James</a:t>
            </a:r>
            <a:r>
              <a:rPr sz="1200" spc="11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Gosling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0700" y="3952951"/>
            <a:ext cx="2260600" cy="2505075"/>
          </a:xfrm>
          <a:custGeom>
            <a:avLst/>
            <a:gdLst/>
            <a:ahLst/>
            <a:cxnLst/>
            <a:rect l="l" t="t" r="r" b="b"/>
            <a:pathLst>
              <a:path w="2260600" h="2505075">
                <a:moveTo>
                  <a:pt x="0" y="0"/>
                </a:moveTo>
                <a:lnTo>
                  <a:pt x="2260600" y="0"/>
                </a:lnTo>
                <a:lnTo>
                  <a:pt x="2260600" y="2504706"/>
                </a:lnTo>
                <a:lnTo>
                  <a:pt x="0" y="25047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6905" y="3965747"/>
            <a:ext cx="1903095" cy="237426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Java</a:t>
            </a:r>
            <a:r>
              <a:rPr sz="1450" spc="15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economy</a:t>
            </a:r>
            <a:endParaRPr sz="1450">
              <a:latin typeface="Lucida Sans Unicode"/>
              <a:cs typeface="Lucida Sans Unicode"/>
            </a:endParaRPr>
          </a:p>
          <a:p>
            <a:pPr marL="325755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326390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Mars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rover.</a:t>
            </a:r>
            <a:endParaRPr sz="2175" baseline="1915">
              <a:latin typeface="Lucida Sans Unicode"/>
              <a:cs typeface="Lucida Sans Unicode"/>
            </a:endParaRPr>
          </a:p>
          <a:p>
            <a:pPr marL="325755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326390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Cell</a:t>
            </a:r>
            <a:r>
              <a:rPr sz="2175" spc="89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phones.</a:t>
            </a:r>
            <a:endParaRPr sz="2175" baseline="1915">
              <a:latin typeface="Lucida Sans Unicode"/>
              <a:cs typeface="Lucida Sans Unicode"/>
            </a:endParaRPr>
          </a:p>
          <a:p>
            <a:pPr marL="325755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326390" algn="l"/>
              </a:tabLst>
            </a:pPr>
            <a:r>
              <a:rPr sz="2175" spc="-52" baseline="1915" dirty="0">
                <a:latin typeface="Lucida Sans Unicode"/>
                <a:cs typeface="Lucida Sans Unicode"/>
              </a:rPr>
              <a:t>Blu-</a:t>
            </a:r>
            <a:r>
              <a:rPr sz="2175" baseline="1915" dirty="0">
                <a:latin typeface="Lucida Sans Unicode"/>
                <a:cs typeface="Lucida Sans Unicode"/>
              </a:rPr>
              <a:t>ray</a:t>
            </a:r>
            <a:r>
              <a:rPr sz="2175" spc="-89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Disc.</a:t>
            </a:r>
            <a:endParaRPr sz="2175" baseline="1915">
              <a:latin typeface="Lucida Sans Unicode"/>
              <a:cs typeface="Lucida Sans Unicode"/>
            </a:endParaRPr>
          </a:p>
          <a:p>
            <a:pPr marL="325755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326390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Web</a:t>
            </a:r>
            <a:r>
              <a:rPr sz="2175" spc="97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servers.</a:t>
            </a:r>
            <a:endParaRPr sz="2175" baseline="1915">
              <a:latin typeface="Lucida Sans Unicode"/>
              <a:cs typeface="Lucida Sans Unicode"/>
            </a:endParaRPr>
          </a:p>
          <a:p>
            <a:pPr marL="325755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326390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Medical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devices.</a:t>
            </a:r>
            <a:endParaRPr sz="2175" baseline="1915">
              <a:latin typeface="Lucida Sans Unicode"/>
              <a:cs typeface="Lucida Sans Unicode"/>
            </a:endParaRPr>
          </a:p>
          <a:p>
            <a:pPr marL="325755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326390" algn="l"/>
              </a:tabLst>
            </a:pPr>
            <a:r>
              <a:rPr sz="2175" spc="-15" baseline="1915" dirty="0">
                <a:latin typeface="Lucida Sans Unicode"/>
                <a:cs typeface="Lucida Sans Unicode"/>
              </a:rPr>
              <a:t>Supercomputing.</a:t>
            </a:r>
            <a:endParaRPr sz="2175" baseline="1915">
              <a:latin typeface="Lucida Sans Unicode"/>
              <a:cs typeface="Lucida Sans Unicode"/>
            </a:endParaRPr>
          </a:p>
          <a:p>
            <a:pPr marL="325755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326390" algn="l"/>
              </a:tabLst>
            </a:pPr>
            <a:r>
              <a:rPr sz="2175" spc="52" baseline="1915" dirty="0">
                <a:latin typeface="Lucida Sans Unicode"/>
                <a:cs typeface="Lucida Sans Unicode"/>
              </a:rPr>
              <a:t>…</a:t>
            </a:r>
            <a:endParaRPr sz="2175" baseline="1915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45727" y="3993805"/>
            <a:ext cx="1379855" cy="3079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37795" marR="5080" indent="-125730">
              <a:lnSpc>
                <a:spcPts val="1030"/>
              </a:lnSpc>
              <a:spcBef>
                <a:spcPts val="265"/>
              </a:spcBef>
            </a:pP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millions</a:t>
            </a:r>
            <a:r>
              <a:rPr sz="10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0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developers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billions</a:t>
            </a:r>
            <a:r>
              <a:rPr sz="1000" spc="-5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000" spc="-5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devices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59494" y="4140834"/>
            <a:ext cx="273050" cy="69850"/>
            <a:chOff x="2559494" y="4140834"/>
            <a:chExt cx="273050" cy="69850"/>
          </a:xfrm>
        </p:grpSpPr>
        <p:sp>
          <p:nvSpPr>
            <p:cNvPr id="11" name="object 11"/>
            <p:cNvSpPr/>
            <p:nvPr/>
          </p:nvSpPr>
          <p:spPr>
            <a:xfrm>
              <a:off x="2603506" y="417545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11928" y="0"/>
                  </a:lnTo>
                  <a:lnTo>
                    <a:pt x="22860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59494" y="4140834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69151" y="0"/>
                  </a:moveTo>
                  <a:lnTo>
                    <a:pt x="0" y="34620"/>
                  </a:lnTo>
                  <a:lnTo>
                    <a:pt x="69151" y="69227"/>
                  </a:lnTo>
                  <a:lnTo>
                    <a:pt x="51866" y="3460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0120" y="1788344"/>
            <a:ext cx="1503527" cy="92305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19650" y="3922908"/>
            <a:ext cx="1314932" cy="105417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9842" y="4022554"/>
            <a:ext cx="576262" cy="93878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11165" y="5307497"/>
            <a:ext cx="1225867" cy="875852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30872" y="5092458"/>
            <a:ext cx="1964537" cy="130591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61377" y="4080248"/>
            <a:ext cx="1367320" cy="91256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05657" y="5050511"/>
            <a:ext cx="2121700" cy="151569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77100" y="2108200"/>
            <a:ext cx="1270000" cy="121920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15" dirty="0"/>
              <a:t>7</a:t>
            </a:fld>
            <a:endParaRPr spc="-1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399" y="1581745"/>
            <a:ext cx="9004300" cy="0"/>
          </a:xfrm>
          <a:custGeom>
            <a:avLst/>
            <a:gdLst/>
            <a:ahLst/>
            <a:cxnLst/>
            <a:rect l="l" t="t" r="r" b="b"/>
            <a:pathLst>
              <a:path w="9004300">
                <a:moveTo>
                  <a:pt x="0" y="0"/>
                </a:moveTo>
                <a:lnTo>
                  <a:pt x="9004284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2130" y="1250334"/>
            <a:ext cx="5411470" cy="22834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95" dirty="0">
                <a:latin typeface="Arial"/>
                <a:cs typeface="Arial"/>
              </a:rPr>
              <a:t>Our</a:t>
            </a:r>
            <a:r>
              <a:rPr sz="1700" spc="1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Choice:</a:t>
            </a:r>
            <a:r>
              <a:rPr sz="1700" spc="14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Java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Java</a:t>
            </a:r>
            <a:r>
              <a:rPr sz="1450" spc="15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features</a:t>
            </a:r>
            <a:endParaRPr sz="1450">
              <a:latin typeface="Lucida Sans Unicode"/>
              <a:cs typeface="Lucida Sans Unicode"/>
            </a:endParaRPr>
          </a:p>
          <a:p>
            <a:pPr marL="430530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3116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Widely</a:t>
            </a:r>
            <a:r>
              <a:rPr sz="2175" spc="217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used.</a:t>
            </a:r>
            <a:endParaRPr sz="2175" baseline="1915">
              <a:latin typeface="Lucida Sans Unicode"/>
              <a:cs typeface="Lucida Sans Unicode"/>
            </a:endParaRPr>
          </a:p>
          <a:p>
            <a:pPr marL="430530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3116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Widely</a:t>
            </a:r>
            <a:r>
              <a:rPr sz="2175" spc="217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available.</a:t>
            </a:r>
            <a:endParaRPr sz="2175" baseline="1915">
              <a:latin typeface="Lucida Sans Unicode"/>
              <a:cs typeface="Lucida Sans Unicode"/>
            </a:endParaRPr>
          </a:p>
          <a:p>
            <a:pPr marL="430530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3116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Continuously</a:t>
            </a:r>
            <a:r>
              <a:rPr sz="2175" spc="26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under</a:t>
            </a:r>
            <a:r>
              <a:rPr sz="2175" spc="27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development</a:t>
            </a:r>
            <a:r>
              <a:rPr sz="2175" spc="26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since</a:t>
            </a:r>
            <a:r>
              <a:rPr sz="2175" spc="27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early</a:t>
            </a:r>
            <a:r>
              <a:rPr sz="2175" spc="270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1990s.</a:t>
            </a:r>
            <a:endParaRPr sz="2175" baseline="1915">
              <a:latin typeface="Lucida Sans Unicode"/>
              <a:cs typeface="Lucida Sans Unicode"/>
            </a:endParaRPr>
          </a:p>
          <a:p>
            <a:pPr marL="430530" indent="-125095">
              <a:lnSpc>
                <a:spcPct val="100000"/>
              </a:lnSpc>
              <a:spcBef>
                <a:spcPts val="575"/>
              </a:spcBef>
              <a:buSzPct val="106896"/>
              <a:buFont typeface="Calibri"/>
              <a:buChar char="•"/>
              <a:tabLst>
                <a:tab pos="43116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Embraces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full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set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of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modern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abstractions.</a:t>
            </a:r>
            <a:endParaRPr sz="2175" baseline="1915">
              <a:latin typeface="Lucida Sans Unicode"/>
              <a:cs typeface="Lucida Sans Unicode"/>
            </a:endParaRPr>
          </a:p>
          <a:p>
            <a:pPr marL="430530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3116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Variety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of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automatic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checks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for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mistakes</a:t>
            </a:r>
            <a:r>
              <a:rPr sz="2175" spc="15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in</a:t>
            </a:r>
            <a:r>
              <a:rPr sz="2175" spc="142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programs.</a:t>
            </a:r>
            <a:endParaRPr sz="2175" baseline="1915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700" y="3749522"/>
            <a:ext cx="4292600" cy="10934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382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660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Facts</a:t>
            </a:r>
            <a:r>
              <a:rPr sz="1450" spc="6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450" spc="6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life</a:t>
            </a:r>
            <a:endParaRPr sz="1450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No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language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is</a:t>
            </a:r>
            <a:r>
              <a:rPr sz="2175" spc="112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perfect.</a:t>
            </a:r>
            <a:endParaRPr sz="2175" baseline="1915">
              <a:latin typeface="Lucida Sans Unicode"/>
              <a:cs typeface="Lucida Sans Unicode"/>
            </a:endParaRPr>
          </a:p>
          <a:p>
            <a:pPr marL="441959" indent="-125095">
              <a:lnSpc>
                <a:spcPct val="100000"/>
              </a:lnSpc>
              <a:spcBef>
                <a:spcPts val="570"/>
              </a:spcBef>
              <a:buSzPct val="106896"/>
              <a:buFont typeface="Calibri"/>
              <a:buChar char="•"/>
              <a:tabLst>
                <a:tab pos="4425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You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need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to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start</a:t>
            </a:r>
            <a:r>
              <a:rPr sz="2175" spc="127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with</a:t>
            </a:r>
            <a:r>
              <a:rPr sz="2175" spc="120" baseline="1915" dirty="0">
                <a:latin typeface="Lucida Sans Unicode"/>
                <a:cs typeface="Lucida Sans Unicode"/>
              </a:rPr>
              <a:t> </a:t>
            </a:r>
            <a:r>
              <a:rPr sz="2175" i="1" baseline="1915" dirty="0">
                <a:latin typeface="Lucida Sans Italic"/>
                <a:cs typeface="Lucida Sans Italic"/>
              </a:rPr>
              <a:t>some</a:t>
            </a:r>
            <a:r>
              <a:rPr sz="2175" i="1" spc="127" baseline="1915" dirty="0">
                <a:latin typeface="Lucida Sans Italic"/>
                <a:cs typeface="Lucida Sans Italic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language.</a:t>
            </a:r>
            <a:endParaRPr sz="2175" baseline="1915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0120" y="1788344"/>
            <a:ext cx="1503527" cy="92305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20700" y="4944655"/>
            <a:ext cx="7531100" cy="1106170"/>
          </a:xfrm>
          <a:custGeom>
            <a:avLst/>
            <a:gdLst/>
            <a:ahLst/>
            <a:cxnLst/>
            <a:rect l="l" t="t" r="r" b="b"/>
            <a:pathLst>
              <a:path w="7531100" h="1106170">
                <a:moveTo>
                  <a:pt x="0" y="0"/>
                </a:moveTo>
                <a:lnTo>
                  <a:pt x="7531100" y="0"/>
                </a:lnTo>
                <a:lnTo>
                  <a:pt x="7531100" y="1106144"/>
                </a:lnTo>
                <a:lnTo>
                  <a:pt x="0" y="11061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9605" y="4962228"/>
            <a:ext cx="3020695" cy="61214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0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Our</a:t>
            </a:r>
            <a:r>
              <a:rPr sz="1450" spc="6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approach</a:t>
            </a:r>
            <a:endParaRPr sz="1450">
              <a:latin typeface="Lucida Sans Unicode"/>
              <a:cs typeface="Lucida Sans Unicode"/>
            </a:endParaRPr>
          </a:p>
          <a:p>
            <a:pPr marL="313055" indent="-125095">
              <a:lnSpc>
                <a:spcPct val="100000"/>
              </a:lnSpc>
              <a:spcBef>
                <a:spcPts val="605"/>
              </a:spcBef>
              <a:buSzPct val="106896"/>
              <a:buFont typeface="Calibri"/>
              <a:buChar char="•"/>
              <a:tabLst>
                <a:tab pos="313690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Use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minimal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subset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of</a:t>
            </a:r>
            <a:r>
              <a:rPr sz="2175" spc="104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Java.</a:t>
            </a:r>
            <a:endParaRPr sz="2175" baseline="1915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0" y="5613886"/>
            <a:ext cx="70834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4460" indent="-125095">
              <a:lnSpc>
                <a:spcPct val="100000"/>
              </a:lnSpc>
              <a:spcBef>
                <a:spcPts val="135"/>
              </a:spcBef>
              <a:buSzPct val="106896"/>
              <a:buFont typeface="Calibri"/>
              <a:buChar char="•"/>
              <a:tabLst>
                <a:tab pos="125095" algn="l"/>
              </a:tabLst>
            </a:pPr>
            <a:r>
              <a:rPr sz="2175" baseline="1915" dirty="0">
                <a:latin typeface="Lucida Sans Unicode"/>
                <a:cs typeface="Lucida Sans Unicode"/>
              </a:rPr>
              <a:t>Develop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general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programming</a:t>
            </a:r>
            <a:r>
              <a:rPr sz="2175" spc="17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skills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that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are</a:t>
            </a:r>
            <a:r>
              <a:rPr sz="2175" spc="17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applicable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to</a:t>
            </a:r>
            <a:r>
              <a:rPr sz="2175" spc="179" baseline="1915" dirty="0">
                <a:latin typeface="Lucida Sans Unicode"/>
                <a:cs typeface="Lucida Sans Unicode"/>
              </a:rPr>
              <a:t> </a:t>
            </a:r>
            <a:r>
              <a:rPr sz="2175" baseline="1915" dirty="0">
                <a:latin typeface="Lucida Sans Unicode"/>
                <a:cs typeface="Lucida Sans Unicode"/>
              </a:rPr>
              <a:t>many</a:t>
            </a:r>
            <a:r>
              <a:rPr sz="2175" spc="172" baseline="1915" dirty="0">
                <a:latin typeface="Lucida Sans Unicode"/>
                <a:cs typeface="Lucida Sans Unicode"/>
              </a:rPr>
              <a:t> </a:t>
            </a:r>
            <a:r>
              <a:rPr sz="2175" spc="-15" baseline="1915" dirty="0">
                <a:latin typeface="Lucida Sans Unicode"/>
                <a:cs typeface="Lucida Sans Unicode"/>
              </a:rPr>
              <a:t>languages.</a:t>
            </a:r>
            <a:endParaRPr sz="2175" baseline="1915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00" y="6101664"/>
            <a:ext cx="2768600" cy="43243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144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720"/>
              </a:spcBef>
            </a:pP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It’s</a:t>
            </a:r>
            <a:r>
              <a:rPr sz="1450" spc="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not</a:t>
            </a:r>
            <a:r>
              <a:rPr sz="1450" spc="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about</a:t>
            </a:r>
            <a:r>
              <a:rPr sz="1450" spc="3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dirty="0">
                <a:solidFill>
                  <a:srgbClr val="005493"/>
                </a:solidFill>
                <a:latin typeface="Lucida Sans Unicode"/>
                <a:cs typeface="Lucida Sans Unicode"/>
              </a:rPr>
              <a:t>the</a:t>
            </a:r>
            <a:r>
              <a:rPr sz="1450" spc="3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language!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9700" y="3749522"/>
            <a:ext cx="2717800" cy="1144905"/>
          </a:xfrm>
          <a:prstGeom prst="rect">
            <a:avLst/>
          </a:prstGeom>
          <a:solidFill>
            <a:srgbClr val="EBEBEB"/>
          </a:solidFill>
        </p:spPr>
        <p:txBody>
          <a:bodyPr vert="horz" wrap="square" lIns="0" tIns="81915" rIns="0" bIns="0" rtlCol="0">
            <a:spAutoFit/>
          </a:bodyPr>
          <a:lstStyle/>
          <a:p>
            <a:pPr marL="147320" marR="194310">
              <a:lnSpc>
                <a:spcPct val="120700"/>
              </a:lnSpc>
              <a:spcBef>
                <a:spcPts val="645"/>
              </a:spcBef>
            </a:pPr>
            <a:r>
              <a:rPr sz="1300" i="1" dirty="0">
                <a:latin typeface="Arial"/>
                <a:cs typeface="Arial"/>
              </a:rPr>
              <a:t>“</a:t>
            </a:r>
            <a:r>
              <a:rPr sz="1300" i="1" spc="-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There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are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only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two</a:t>
            </a:r>
            <a:r>
              <a:rPr sz="1300" i="1" spc="3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kinds</a:t>
            </a:r>
            <a:r>
              <a:rPr sz="1300" i="1" spc="25" dirty="0">
                <a:latin typeface="Arial"/>
                <a:cs typeface="Arial"/>
              </a:rPr>
              <a:t> </a:t>
            </a:r>
            <a:r>
              <a:rPr sz="1300" i="1" spc="-25" dirty="0">
                <a:latin typeface="Arial"/>
                <a:cs typeface="Arial"/>
              </a:rPr>
              <a:t>of </a:t>
            </a:r>
            <a:r>
              <a:rPr sz="1300" i="1" dirty="0">
                <a:latin typeface="Arial"/>
                <a:cs typeface="Arial"/>
              </a:rPr>
              <a:t>programming</a:t>
            </a:r>
            <a:r>
              <a:rPr sz="1300" i="1" spc="7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languages:</a:t>
            </a:r>
            <a:r>
              <a:rPr sz="1300" i="1" spc="75" dirty="0">
                <a:latin typeface="Arial"/>
                <a:cs typeface="Arial"/>
              </a:rPr>
              <a:t> </a:t>
            </a:r>
            <a:r>
              <a:rPr sz="1300" i="1" spc="-10" dirty="0">
                <a:latin typeface="Arial"/>
                <a:cs typeface="Arial"/>
              </a:rPr>
              <a:t>those </a:t>
            </a:r>
            <a:r>
              <a:rPr sz="1300" i="1" dirty="0">
                <a:latin typeface="Arial"/>
                <a:cs typeface="Arial"/>
              </a:rPr>
              <a:t>people</a:t>
            </a:r>
            <a:r>
              <a:rPr sz="1300" i="1" spc="4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always</a:t>
            </a:r>
            <a:r>
              <a:rPr sz="1300" i="1" spc="4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[gripe]</a:t>
            </a:r>
            <a:r>
              <a:rPr sz="1300" i="1" spc="45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about</a:t>
            </a:r>
            <a:r>
              <a:rPr sz="1300" i="1" spc="40" dirty="0">
                <a:latin typeface="Arial"/>
                <a:cs typeface="Arial"/>
              </a:rPr>
              <a:t> </a:t>
            </a:r>
            <a:r>
              <a:rPr sz="1300" i="1" spc="-25" dirty="0">
                <a:latin typeface="Arial"/>
                <a:cs typeface="Arial"/>
              </a:rPr>
              <a:t>and </a:t>
            </a:r>
            <a:r>
              <a:rPr sz="1300" i="1" dirty="0">
                <a:latin typeface="Arial"/>
                <a:cs typeface="Arial"/>
              </a:rPr>
              <a:t>those</a:t>
            </a:r>
            <a:r>
              <a:rPr sz="1300" i="1" spc="40" dirty="0">
                <a:latin typeface="Arial"/>
                <a:cs typeface="Arial"/>
              </a:rPr>
              <a:t> </a:t>
            </a:r>
            <a:r>
              <a:rPr sz="1300" i="1" dirty="0">
                <a:latin typeface="Arial"/>
                <a:cs typeface="Arial"/>
              </a:rPr>
              <a:t>nobody</a:t>
            </a:r>
            <a:r>
              <a:rPr sz="1300" i="1" spc="40" dirty="0">
                <a:latin typeface="Arial"/>
                <a:cs typeface="Arial"/>
              </a:rPr>
              <a:t> </a:t>
            </a:r>
            <a:r>
              <a:rPr sz="1300" i="1" spc="-10" dirty="0">
                <a:latin typeface="Arial"/>
                <a:cs typeface="Arial"/>
              </a:rPr>
              <a:t>uses.”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8767" y="4997108"/>
            <a:ext cx="1371600" cy="2146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200" i="1" dirty="0">
                <a:solidFill>
                  <a:srgbClr val="0048AA"/>
                </a:solidFill>
                <a:latin typeface="Arial"/>
                <a:cs typeface="Arial"/>
              </a:rPr>
              <a:t>−</a:t>
            </a:r>
            <a:r>
              <a:rPr sz="1200" i="1" spc="70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0048AA"/>
                </a:solidFill>
                <a:latin typeface="Arial"/>
                <a:cs typeface="Arial"/>
              </a:rPr>
              <a:t>Bjarne</a:t>
            </a:r>
            <a:r>
              <a:rPr sz="1200" i="1" spc="75" dirty="0">
                <a:solidFill>
                  <a:srgbClr val="0048AA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0048AA"/>
                </a:solidFill>
                <a:latin typeface="Arial"/>
                <a:cs typeface="Arial"/>
              </a:rPr>
              <a:t>Stroustrup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39100" y="3763441"/>
            <a:ext cx="1600200" cy="14548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813366" y="6455328"/>
            <a:ext cx="88265" cy="1701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000" spc="-15" dirty="0">
                <a:latin typeface="Calibri"/>
                <a:cs typeface="Calibri"/>
              </a:rPr>
              <a:t>8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0700" y="1581745"/>
            <a:ext cx="9017635" cy="0"/>
          </a:xfrm>
          <a:custGeom>
            <a:avLst/>
            <a:gdLst/>
            <a:ahLst/>
            <a:cxnLst/>
            <a:rect l="l" t="t" r="r" b="b"/>
            <a:pathLst>
              <a:path w="9017635">
                <a:moveTo>
                  <a:pt x="0" y="0"/>
                </a:moveTo>
                <a:lnTo>
                  <a:pt x="9017020" y="0"/>
                </a:lnTo>
              </a:path>
            </a:pathLst>
          </a:custGeom>
          <a:ln w="52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Anatomy</a:t>
            </a:r>
            <a:r>
              <a:rPr spc="65" dirty="0"/>
              <a:t> of </a:t>
            </a:r>
            <a:r>
              <a:rPr spc="50" dirty="0"/>
              <a:t>your</a:t>
            </a:r>
            <a:r>
              <a:rPr spc="65" dirty="0"/>
              <a:t> </a:t>
            </a:r>
            <a:r>
              <a:rPr dirty="0"/>
              <a:t>first</a:t>
            </a:r>
            <a:r>
              <a:rPr spc="65" dirty="0"/>
              <a:t> </a:t>
            </a:r>
            <a:r>
              <a:rPr spc="45" dirty="0"/>
              <a:t>program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301087" y="2901480"/>
            <a:ext cx="5501005" cy="2197735"/>
            <a:chOff x="2301087" y="2901480"/>
            <a:chExt cx="5501005" cy="21977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1087" y="2901480"/>
              <a:ext cx="5500687" cy="21975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36800" y="2935808"/>
              <a:ext cx="5384800" cy="2085339"/>
            </a:xfrm>
            <a:custGeom>
              <a:avLst/>
              <a:gdLst/>
              <a:ahLst/>
              <a:cxnLst/>
              <a:rect l="l" t="t" r="r" b="b"/>
              <a:pathLst>
                <a:path w="5384800" h="2085339">
                  <a:moveTo>
                    <a:pt x="0" y="0"/>
                  </a:moveTo>
                  <a:lnTo>
                    <a:pt x="5384800" y="0"/>
                  </a:lnTo>
                  <a:lnTo>
                    <a:pt x="5384800" y="2085136"/>
                  </a:lnTo>
                  <a:lnTo>
                    <a:pt x="0" y="20851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15361" y="3071410"/>
            <a:ext cx="138811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dirty="0">
                <a:latin typeface="Lucida Console"/>
                <a:cs typeface="Lucida Console"/>
              </a:rPr>
              <a:t>public</a:t>
            </a:r>
            <a:r>
              <a:rPr sz="1450" spc="120" dirty="0">
                <a:latin typeface="Lucida Console"/>
                <a:cs typeface="Lucida Console"/>
              </a:rPr>
              <a:t> </a:t>
            </a:r>
            <a:r>
              <a:rPr sz="1450" spc="-10" dirty="0">
                <a:latin typeface="Lucida Console"/>
                <a:cs typeface="Lucida Console"/>
              </a:rPr>
              <a:t>class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3350" y="3069312"/>
            <a:ext cx="1270000" cy="292735"/>
          </a:xfrm>
          <a:prstGeom prst="rect">
            <a:avLst/>
          </a:prstGeom>
          <a:solidFill>
            <a:srgbClr val="FFFFFF"/>
          </a:solidFill>
          <a:ln w="10488">
            <a:solidFill>
              <a:srgbClr val="005493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60325">
              <a:lnSpc>
                <a:spcPct val="100000"/>
              </a:lnSpc>
              <a:spcBef>
                <a:spcPts val="150"/>
              </a:spcBef>
            </a:pPr>
            <a:r>
              <a:rPr sz="1450" spc="-10" dirty="0">
                <a:latin typeface="Lucida Console"/>
                <a:cs typeface="Lucida Console"/>
              </a:rPr>
              <a:t>HelloWorld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361" y="3297978"/>
            <a:ext cx="4794250" cy="7886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450" spc="20" dirty="0">
                <a:latin typeface="Lucida Console"/>
                <a:cs typeface="Lucida Console"/>
              </a:rPr>
              <a:t>{</a:t>
            </a:r>
            <a:endParaRPr sz="1450">
              <a:latin typeface="Lucida Console"/>
              <a:cs typeface="Lucida Console"/>
            </a:endParaRPr>
          </a:p>
          <a:p>
            <a:pPr marL="466725">
              <a:lnSpc>
                <a:spcPct val="100000"/>
              </a:lnSpc>
              <a:spcBef>
                <a:spcPts val="260"/>
              </a:spcBef>
            </a:pPr>
            <a:r>
              <a:rPr sz="1450" dirty="0">
                <a:latin typeface="Lucida Console"/>
                <a:cs typeface="Lucida Console"/>
              </a:rPr>
              <a:t>public</a:t>
            </a:r>
            <a:r>
              <a:rPr sz="1450" spc="1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static</a:t>
            </a:r>
            <a:r>
              <a:rPr sz="1450" spc="145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void</a:t>
            </a:r>
            <a:r>
              <a:rPr sz="1450" spc="150" dirty="0">
                <a:latin typeface="Lucida Console"/>
                <a:cs typeface="Lucida Console"/>
              </a:rPr>
              <a:t> </a:t>
            </a:r>
            <a:r>
              <a:rPr sz="1450" dirty="0">
                <a:latin typeface="Lucida Console"/>
                <a:cs typeface="Lucida Console"/>
              </a:rPr>
              <a:t>main(String[]</a:t>
            </a:r>
            <a:r>
              <a:rPr sz="1450" spc="145" dirty="0">
                <a:latin typeface="Lucida Console"/>
                <a:cs typeface="Lucida Console"/>
              </a:rPr>
              <a:t> </a:t>
            </a:r>
            <a:r>
              <a:rPr sz="1450" spc="-10" dirty="0">
                <a:latin typeface="Lucida Console"/>
                <a:cs typeface="Lucida Console"/>
              </a:rPr>
              <a:t>args)</a:t>
            </a:r>
            <a:endParaRPr sz="1450">
              <a:latin typeface="Lucida Console"/>
              <a:cs typeface="Lucida Console"/>
            </a:endParaRPr>
          </a:p>
          <a:p>
            <a:pPr marL="466725">
              <a:lnSpc>
                <a:spcPct val="100000"/>
              </a:lnSpc>
              <a:spcBef>
                <a:spcPts val="265"/>
              </a:spcBef>
            </a:pPr>
            <a:r>
              <a:rPr sz="1450" spc="20" dirty="0">
                <a:latin typeface="Lucida Console"/>
                <a:cs typeface="Lucida Console"/>
              </a:rPr>
              <a:t>{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08350" y="4061024"/>
            <a:ext cx="4127500" cy="368935"/>
          </a:xfrm>
          <a:prstGeom prst="rect">
            <a:avLst/>
          </a:prstGeom>
          <a:solidFill>
            <a:srgbClr val="FFFFFF"/>
          </a:solidFill>
          <a:ln w="10489">
            <a:solidFill>
              <a:srgbClr val="005493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55"/>
              </a:spcBef>
            </a:pPr>
            <a:r>
              <a:rPr sz="1450" dirty="0">
                <a:latin typeface="Lucida Console"/>
                <a:cs typeface="Lucida Console"/>
              </a:rPr>
              <a:t>System.out.println("Hello,</a:t>
            </a:r>
            <a:r>
              <a:rPr sz="1450" spc="470" dirty="0">
                <a:latin typeface="Lucida Console"/>
                <a:cs typeface="Lucida Console"/>
              </a:rPr>
              <a:t> </a:t>
            </a:r>
            <a:r>
              <a:rPr sz="1450" spc="-10" dirty="0">
                <a:latin typeface="Lucida Console"/>
                <a:cs typeface="Lucida Console"/>
              </a:rPr>
              <a:t>World");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9498" y="4343327"/>
            <a:ext cx="13906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Lucida Console"/>
                <a:cs typeface="Lucida Console"/>
              </a:rPr>
              <a:t>}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15361" y="4597709"/>
            <a:ext cx="13906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20" dirty="0">
                <a:latin typeface="Lucida Console"/>
                <a:cs typeface="Lucida Console"/>
              </a:rPr>
              <a:t>}</a:t>
            </a:r>
            <a:endParaRPr sz="145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009" y="3024858"/>
            <a:ext cx="1160780" cy="3321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text</a:t>
            </a:r>
            <a:r>
              <a:rPr sz="100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file</a:t>
            </a:r>
            <a:r>
              <a:rPr sz="1000" spc="-40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named</a:t>
            </a:r>
            <a:endParaRPr sz="100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000" spc="-10" dirty="0">
                <a:solidFill>
                  <a:srgbClr val="005493"/>
                </a:solidFill>
                <a:latin typeface="Lucida Console"/>
                <a:cs typeface="Lucida Console"/>
              </a:rPr>
              <a:t>HelloWorld.java</a:t>
            </a:r>
            <a:endParaRPr sz="1000">
              <a:latin typeface="Lucida Console"/>
              <a:cs typeface="Lucida Consol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33238" y="3161842"/>
            <a:ext cx="546100" cy="69850"/>
            <a:chOff x="1733238" y="3161842"/>
            <a:chExt cx="546100" cy="69850"/>
          </a:xfrm>
        </p:grpSpPr>
        <p:sp>
          <p:nvSpPr>
            <p:cNvPr id="15" name="object 15"/>
            <p:cNvSpPr/>
            <p:nvPr/>
          </p:nvSpPr>
          <p:spPr>
            <a:xfrm>
              <a:off x="1739906" y="3196452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81196" y="0"/>
                  </a:lnTo>
                  <a:lnTo>
                    <a:pt x="495300" y="0"/>
                  </a:lnTo>
                </a:path>
              </a:pathLst>
            </a:custGeom>
            <a:ln w="12714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10054" y="3161842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17284" y="34607"/>
                  </a:lnTo>
                  <a:lnTo>
                    <a:pt x="0" y="69227"/>
                  </a:lnTo>
                  <a:lnTo>
                    <a:pt x="69151" y="34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00500" y="2516238"/>
            <a:ext cx="1143000" cy="254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984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235"/>
              </a:spcBef>
            </a:pPr>
            <a:r>
              <a:rPr sz="1100" dirty="0">
                <a:solidFill>
                  <a:srgbClr val="005493"/>
                </a:solidFill>
                <a:latin typeface="Lucida Sans Unicode"/>
                <a:cs typeface="Lucida Sans Unicode"/>
              </a:rPr>
              <a:t>program</a:t>
            </a:r>
            <a:r>
              <a:rPr sz="1100" spc="4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005493"/>
                </a:solidFill>
                <a:latin typeface="Lucida Sans Unicode"/>
                <a:cs typeface="Lucida Sans Unicode"/>
              </a:rPr>
              <a:t>name</a:t>
            </a:r>
            <a:endParaRPr sz="1100">
              <a:latin typeface="Lucida Sans Unicode"/>
              <a:cs typeface="Lucida Sans Unicode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31080" y="2776886"/>
            <a:ext cx="3643629" cy="748665"/>
            <a:chOff x="4531080" y="2776886"/>
            <a:chExt cx="3643629" cy="748665"/>
          </a:xfrm>
        </p:grpSpPr>
        <p:sp>
          <p:nvSpPr>
            <p:cNvPr id="19" name="object 19"/>
            <p:cNvSpPr/>
            <p:nvPr/>
          </p:nvSpPr>
          <p:spPr>
            <a:xfrm>
              <a:off x="4565650" y="2783236"/>
              <a:ext cx="0" cy="229235"/>
            </a:xfrm>
            <a:custGeom>
              <a:avLst/>
              <a:gdLst/>
              <a:ahLst/>
              <a:cxnLst/>
              <a:rect l="l" t="t" r="r" b="b"/>
              <a:pathLst>
                <a:path h="229235">
                  <a:moveTo>
                    <a:pt x="0" y="0"/>
                  </a:moveTo>
                  <a:lnTo>
                    <a:pt x="0" y="214769"/>
                  </a:lnTo>
                  <a:lnTo>
                    <a:pt x="0" y="228856"/>
                  </a:lnTo>
                </a:path>
              </a:pathLst>
            </a:custGeom>
            <a:ln w="12714">
              <a:solidFill>
                <a:srgbClr val="0048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31080" y="2986925"/>
              <a:ext cx="69215" cy="69850"/>
            </a:xfrm>
            <a:custGeom>
              <a:avLst/>
              <a:gdLst/>
              <a:ahLst/>
              <a:cxnLst/>
              <a:rect l="l" t="t" r="r" b="b"/>
              <a:pathLst>
                <a:path w="69214" h="69850">
                  <a:moveTo>
                    <a:pt x="0" y="0"/>
                  </a:moveTo>
                  <a:lnTo>
                    <a:pt x="34569" y="69227"/>
                  </a:lnTo>
                  <a:lnTo>
                    <a:pt x="60510" y="17297"/>
                  </a:lnTo>
                  <a:lnTo>
                    <a:pt x="34569" y="17297"/>
                  </a:lnTo>
                  <a:lnTo>
                    <a:pt x="0" y="0"/>
                  </a:lnTo>
                  <a:close/>
                </a:path>
                <a:path w="69214" h="69850">
                  <a:moveTo>
                    <a:pt x="69151" y="0"/>
                  </a:moveTo>
                  <a:lnTo>
                    <a:pt x="34569" y="17297"/>
                  </a:lnTo>
                  <a:lnTo>
                    <a:pt x="60510" y="17297"/>
                  </a:lnTo>
                  <a:lnTo>
                    <a:pt x="69151" y="0"/>
                  </a:lnTo>
                  <a:close/>
                </a:path>
              </a:pathLst>
            </a:custGeom>
            <a:solidFill>
              <a:srgbClr val="004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5406" y="3166948"/>
              <a:ext cx="522605" cy="334645"/>
            </a:xfrm>
            <a:custGeom>
              <a:avLst/>
              <a:gdLst/>
              <a:ahLst/>
              <a:cxnLst/>
              <a:rect l="l" t="t" r="r" b="b"/>
              <a:pathLst>
                <a:path w="522604" h="334645">
                  <a:moveTo>
                    <a:pt x="522575" y="0"/>
                  </a:moveTo>
                  <a:lnTo>
                    <a:pt x="10344" y="321931"/>
                  </a:lnTo>
                  <a:lnTo>
                    <a:pt x="0" y="334645"/>
                  </a:lnTo>
                </a:path>
              </a:pathLst>
            </a:custGeom>
            <a:ln w="12710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08214" y="3458883"/>
              <a:ext cx="77470" cy="66675"/>
            </a:xfrm>
            <a:custGeom>
              <a:avLst/>
              <a:gdLst/>
              <a:ahLst/>
              <a:cxnLst/>
              <a:rect l="l" t="t" r="r" b="b"/>
              <a:pathLst>
                <a:path w="77470" h="66675">
                  <a:moveTo>
                    <a:pt x="39954" y="0"/>
                  </a:moveTo>
                  <a:lnTo>
                    <a:pt x="0" y="66255"/>
                  </a:lnTo>
                  <a:lnTo>
                    <a:pt x="76923" y="58508"/>
                  </a:lnTo>
                  <a:lnTo>
                    <a:pt x="43827" y="38506"/>
                  </a:lnTo>
                  <a:lnTo>
                    <a:pt x="39954" y="0"/>
                  </a:lnTo>
                  <a:close/>
                </a:path>
              </a:pathLst>
            </a:custGeom>
            <a:solidFill>
              <a:srgbClr val="0054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128000" y="2923095"/>
            <a:ext cx="1092200" cy="2546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49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75"/>
              </a:spcBef>
            </a:pPr>
            <a:r>
              <a:rPr sz="1000" spc="-20" dirty="0">
                <a:solidFill>
                  <a:srgbClr val="005493"/>
                </a:solidFill>
                <a:latin typeface="Lucida Console"/>
                <a:cs typeface="Lucida Console"/>
              </a:rPr>
              <a:t>main()</a:t>
            </a:r>
            <a:r>
              <a:rPr sz="1000" spc="-245" dirty="0">
                <a:solidFill>
                  <a:srgbClr val="005493"/>
                </a:solidFill>
                <a:latin typeface="Lucida Console"/>
                <a:cs typeface="Lucida Consol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method</a:t>
            </a:r>
            <a:endParaRPr sz="1000">
              <a:latin typeface="Lucida Sans Unicode"/>
              <a:cs typeface="Lucida Sans Unicode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833212" y="3547202"/>
            <a:ext cx="4747895" cy="1995170"/>
            <a:chOff x="2833212" y="3547202"/>
            <a:chExt cx="4747895" cy="1995170"/>
          </a:xfrm>
        </p:grpSpPr>
        <p:sp>
          <p:nvSpPr>
            <p:cNvPr id="25" name="object 25"/>
            <p:cNvSpPr/>
            <p:nvPr/>
          </p:nvSpPr>
          <p:spPr>
            <a:xfrm>
              <a:off x="2838456" y="3552446"/>
              <a:ext cx="4737100" cy="1131570"/>
            </a:xfrm>
            <a:custGeom>
              <a:avLst/>
              <a:gdLst/>
              <a:ahLst/>
              <a:cxnLst/>
              <a:rect l="l" t="t" r="r" b="b"/>
              <a:pathLst>
                <a:path w="4737100" h="1131570">
                  <a:moveTo>
                    <a:pt x="0" y="0"/>
                  </a:moveTo>
                  <a:lnTo>
                    <a:pt x="4737101" y="0"/>
                  </a:lnTo>
                  <a:lnTo>
                    <a:pt x="4737101" y="1131567"/>
                  </a:lnTo>
                  <a:lnTo>
                    <a:pt x="0" y="1131567"/>
                  </a:lnTo>
                  <a:lnTo>
                    <a:pt x="0" y="0"/>
                  </a:lnTo>
                  <a:close/>
                </a:path>
              </a:pathLst>
            </a:custGeom>
            <a:ln w="10488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76856" y="4486951"/>
              <a:ext cx="0" cy="1055370"/>
            </a:xfrm>
            <a:custGeom>
              <a:avLst/>
              <a:gdLst/>
              <a:ahLst/>
              <a:cxnLst/>
              <a:rect l="l" t="t" r="r" b="b"/>
              <a:pathLst>
                <a:path h="1055370">
                  <a:moveTo>
                    <a:pt x="0" y="1055281"/>
                  </a:moveTo>
                  <a:lnTo>
                    <a:pt x="0" y="12676"/>
                  </a:lnTo>
                  <a:lnTo>
                    <a:pt x="0" y="0"/>
                  </a:lnTo>
                </a:path>
              </a:pathLst>
            </a:custGeom>
            <a:ln w="12714">
              <a:solidFill>
                <a:srgbClr val="0054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280" y="4442891"/>
              <a:ext cx="69151" cy="6922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587875" y="5542229"/>
            <a:ext cx="1355725" cy="3943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7940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220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body</a:t>
            </a:r>
            <a:r>
              <a:rPr sz="10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of</a:t>
            </a:r>
            <a:r>
              <a:rPr sz="1000" spc="-1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Console"/>
                <a:cs typeface="Lucida Console"/>
              </a:rPr>
              <a:t>main()</a:t>
            </a:r>
            <a:endParaRPr sz="1000">
              <a:latin typeface="Lucida Console"/>
              <a:cs typeface="Lucida Console"/>
            </a:endParaRPr>
          </a:p>
          <a:p>
            <a:pPr marL="13970" algn="ctr">
              <a:lnSpc>
                <a:spcPct val="100000"/>
              </a:lnSpc>
              <a:spcBef>
                <a:spcPts val="25"/>
              </a:spcBef>
            </a:pP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(a</a:t>
            </a:r>
            <a:r>
              <a:rPr sz="1000" spc="-4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005493"/>
                </a:solidFill>
                <a:latin typeface="Lucida Sans Unicode"/>
                <a:cs typeface="Lucida Sans Unicode"/>
              </a:rPr>
              <a:t>single</a:t>
            </a:r>
            <a:r>
              <a:rPr sz="1000" spc="-45" dirty="0">
                <a:solidFill>
                  <a:srgbClr val="005493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005493"/>
                </a:solidFill>
                <a:latin typeface="Lucida Sans Unicode"/>
                <a:cs typeface="Lucida Sans Unicode"/>
              </a:rPr>
              <a:t>statement)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4532</Words>
  <Application>Microsoft Macintosh PowerPoint</Application>
  <PresentationFormat>Custom</PresentationFormat>
  <Paragraphs>972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Meiryo</vt:lpstr>
      <vt:lpstr>PMingLiU</vt:lpstr>
      <vt:lpstr>Adobe Clean</vt:lpstr>
      <vt:lpstr>Adobe Text Pro</vt:lpstr>
      <vt:lpstr>Arial</vt:lpstr>
      <vt:lpstr>Brioso Pro Light</vt:lpstr>
      <vt:lpstr>Calibri</vt:lpstr>
      <vt:lpstr>Courier New</vt:lpstr>
      <vt:lpstr>Lucida Console</vt:lpstr>
      <vt:lpstr>Lucida Sans Italic</vt:lpstr>
      <vt:lpstr>Lucida Sans Unicode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You need to know how to program</vt:lpstr>
      <vt:lpstr>PowerPoint Presentation</vt:lpstr>
      <vt:lpstr>Telling a computer what to do</vt:lpstr>
      <vt:lpstr>PowerPoint Presentation</vt:lpstr>
      <vt:lpstr>PowerPoint Presentation</vt:lpstr>
      <vt:lpstr>Anatomy of your first program</vt:lpstr>
      <vt:lpstr>Anatomy of your next several programs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Definitions</vt:lpstr>
      <vt:lpstr>Variables, literals, declarations, and assignments example: exchange values</vt:lpstr>
      <vt:lpstr>Data type for computing with strings: String</vt:lpstr>
      <vt:lpstr>Example of computing with strings: subdivisions of a ruler</vt:lpstr>
      <vt:lpstr>PowerPoint Presentation</vt:lpstr>
      <vt:lpstr>Input and output warmup: exchange values</vt:lpstr>
      <vt:lpstr>Data type for computing with integers: int</vt:lpstr>
      <vt:lpstr>Example of computing with integers and strings, with type conversion</vt:lpstr>
      <vt:lpstr>Data type for computing with floating point numbers: double</vt:lpstr>
      <vt:lpstr>Other built-in numeric types</vt:lpstr>
      <vt:lpstr>Excerpts from Java’s Math Library</vt:lpstr>
      <vt:lpstr>Example of computing with floating point numbers: quadratic equation</vt:lpstr>
      <vt:lpstr>PowerPoint Presentation</vt:lpstr>
      <vt:lpstr>Comparison operators</vt:lpstr>
      <vt:lpstr>Example of computing with booleans: leap year test</vt:lpstr>
      <vt:lpstr>COMPUTER SCIENCE </vt:lpstr>
      <vt:lpstr>PowerPoint Presentation</vt:lpstr>
      <vt:lpstr>Type checking</vt:lpstr>
      <vt:lpstr>PowerPoint Presentation</vt:lpstr>
      <vt:lpstr>PowerPoint Presentation</vt:lpstr>
      <vt:lpstr>PowerPoint Presentation</vt:lpstr>
      <vt:lpstr>PowerPoint Presentation</vt:lpstr>
      <vt:lpstr>Example of type conversion put to good use: pseudo-random integers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Long Nguyen</cp:lastModifiedBy>
  <cp:revision>1</cp:revision>
  <dcterms:created xsi:type="dcterms:W3CDTF">2022-11-11T13:13:00Z</dcterms:created>
  <dcterms:modified xsi:type="dcterms:W3CDTF">2022-11-11T13:26:17Z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2022-11-11T00:00:00Z</vt:filetime>
  </property>
  <property fmtid="{D5CDD505-2E9C-101B-9397-08002B2CF9AE}" pid="3" name="Producer">
    <vt:lpwstr>3-Heights™ PDF Optimization Shell 6.3.1.5 (http://www.pdf-tools.com)</vt:lpwstr>
  </property>
</Properties>
</file>