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6610350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90843" y="1979681"/>
            <a:ext cx="4445634" cy="426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jpg"/><Relationship Id="rId4" Type="http://schemas.openxmlformats.org/officeDocument/2006/relationships/image" Target="../media/image49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48.jpg"/><Relationship Id="rId6" Type="http://schemas.openxmlformats.org/officeDocument/2006/relationships/image" Target="../media/image4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jpg"/><Relationship Id="rId4" Type="http://schemas.openxmlformats.org/officeDocument/2006/relationships/image" Target="../media/image6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vis.gr.jp/~nazoya/cgi-bin/catalog/img/CARDSBIC809_red.jpg" TargetMode="External"/><Relationship Id="rId4" Type="http://schemas.openxmlformats.org/officeDocument/2006/relationships/hyperlink" Target="http://www.alegriphotos.com/Shuffling_cards_in_casino-photo-deae1081e5ebc6631d6871f8b320b808.html" TargetMode="External"/><Relationship Id="rId5" Type="http://schemas.openxmlformats.org/officeDocument/2006/relationships/hyperlink" Target="http://iveypoker.com/wp-content/uploads/2013/09/Dealing.jpg" TargetMode="External"/><Relationship Id="rId6" Type="http://schemas.openxmlformats.org/officeDocument/2006/relationships/hyperlink" Target="http://upload.wikimedia.org/wikipedia/commons/b/bf/Pierre-Simon%2C_marquis_de_Laplace_(1745-1827)_-_Gu&#233;rin.jpg" TargetMode="Externa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64.jpg"/><Relationship Id="rId5" Type="http://schemas.openxmlformats.org/officeDocument/2006/relationships/image" Target="../media/image79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nobelprize.org/nobel_prizes/chemistry/laureates/1974/flory_postcard.jpg" TargetMode="Externa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51386" y="4275361"/>
            <a:ext cx="222694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3.</a:t>
            </a:r>
            <a:r>
              <a:rPr dirty="0" sz="4050" spc="12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Arrays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1.4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1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38989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print?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600" y="2452662"/>
            <a:ext cx="4279900" cy="399287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PQarray1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78205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int[]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int[6];</a:t>
            </a:r>
            <a:endParaRPr sz="1100">
              <a:latin typeface="Lucida Console"/>
              <a:cs typeface="Lucida Console"/>
            </a:endParaRPr>
          </a:p>
          <a:p>
            <a:pPr marL="878205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int[]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int[a.length];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550">
              <a:latin typeface="Lucida Console"/>
              <a:cs typeface="Lucida Console"/>
            </a:endParaRPr>
          </a:p>
          <a:p>
            <a:pPr marL="87820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b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a;</a:t>
            </a:r>
            <a:endParaRPr sz="1100">
              <a:latin typeface="Lucida Console"/>
              <a:cs typeface="Lucida Console"/>
            </a:endParaRPr>
          </a:p>
          <a:p>
            <a:pPr marL="1218565" marR="498475" indent="-34099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b[i]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Lucida Console"/>
              <a:cs typeface="Lucida Console"/>
            </a:endParaRPr>
          </a:p>
          <a:p>
            <a:pPr marL="1218565" marR="498475" indent="-34099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System.out.print(a[i]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</a:t>
            </a:r>
            <a:endParaRPr sz="1100">
              <a:latin typeface="Lucida Console"/>
              <a:cs typeface="Lucida Console"/>
            </a:endParaRPr>
          </a:p>
          <a:p>
            <a:pPr marL="878205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Lucida Console"/>
              <a:cs typeface="Lucida Console"/>
            </a:endParaRPr>
          </a:p>
          <a:p>
            <a:pPr marL="1218565" marR="498475" indent="-34099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System.out.print(b[i]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</a:t>
            </a:r>
            <a:endParaRPr sz="1100">
              <a:latin typeface="Lucida Console"/>
              <a:cs typeface="Lucida Console"/>
            </a:endParaRPr>
          </a:p>
          <a:p>
            <a:pPr marL="878205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  <a:p>
            <a:pPr marL="53721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1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38989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print?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63600" y="2452662"/>
            <a:ext cx="4279900" cy="3992879"/>
          </a:xfrm>
          <a:custGeom>
            <a:avLst/>
            <a:gdLst/>
            <a:ahLst/>
            <a:cxnLst/>
            <a:rect l="l" t="t" r="r" b="b"/>
            <a:pathLst>
              <a:path w="4279900" h="3992879">
                <a:moveTo>
                  <a:pt x="0" y="0"/>
                </a:moveTo>
                <a:lnTo>
                  <a:pt x="4279900" y="0"/>
                </a:lnTo>
                <a:lnTo>
                  <a:pt x="4279900" y="3992283"/>
                </a:lnTo>
                <a:lnTo>
                  <a:pt x="0" y="39922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47972" y="2588031"/>
            <a:ext cx="3602354" cy="112077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PQarray1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5306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934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int[]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int[6];</a:t>
            </a:r>
            <a:endParaRPr sz="1100">
              <a:latin typeface="Lucida Console"/>
              <a:cs typeface="Lucida Console"/>
            </a:endParaRPr>
          </a:p>
          <a:p>
            <a:pPr marL="69342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int[]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int[a.length];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9177" y="3865626"/>
            <a:ext cx="2921000" cy="5734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Lucida Console"/>
                <a:cs typeface="Lucida Console"/>
              </a:rPr>
              <a:t>b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a;</a:t>
            </a:r>
            <a:endParaRPr sz="1100">
              <a:latin typeface="Lucida Console"/>
              <a:cs typeface="Lucida Console"/>
            </a:endParaRPr>
          </a:p>
          <a:p>
            <a:pPr marL="353060" marR="5080" indent="-34099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b[i]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i;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9177" y="4595672"/>
            <a:ext cx="2921000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060" marR="5080" indent="-340995">
              <a:lnSpc>
                <a:spcPct val="1089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System.out.print(a[i]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29177" y="5325732"/>
            <a:ext cx="2921000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060" marR="5080" indent="-340995">
              <a:lnSpc>
                <a:spcPct val="1089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b.length;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System.out.print(b[i]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88574" y="5885853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842000" y="5415089"/>
            <a:ext cx="4699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67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6357" y="5382193"/>
            <a:ext cx="2048357" cy="110137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400800" y="5415089"/>
            <a:ext cx="1943100" cy="991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PQ4_1</a:t>
            </a:r>
            <a:endParaRPr sz="1100">
              <a:latin typeface="Lucida Console"/>
              <a:cs typeface="Lucida Console"/>
            </a:endParaRPr>
          </a:p>
          <a:p>
            <a:pPr marL="192405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Lucida Console"/>
                <a:cs typeface="Lucida Console"/>
              </a:rPr>
              <a:t>0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5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498890" y="3875709"/>
            <a:ext cx="3444875" cy="262255"/>
          </a:xfrm>
          <a:custGeom>
            <a:avLst/>
            <a:gdLst/>
            <a:ahLst/>
            <a:cxnLst/>
            <a:rect l="l" t="t" r="r" b="b"/>
            <a:pathLst>
              <a:path w="3444875" h="262254">
                <a:moveTo>
                  <a:pt x="231609" y="0"/>
                </a:moveTo>
                <a:lnTo>
                  <a:pt x="0" y="131114"/>
                </a:lnTo>
                <a:lnTo>
                  <a:pt x="231609" y="262229"/>
                </a:lnTo>
                <a:lnTo>
                  <a:pt x="231609" y="178955"/>
                </a:lnTo>
                <a:lnTo>
                  <a:pt x="3444709" y="178955"/>
                </a:lnTo>
                <a:lnTo>
                  <a:pt x="3444709" y="89954"/>
                </a:lnTo>
                <a:lnTo>
                  <a:pt x="231609" y="89954"/>
                </a:lnTo>
                <a:lnTo>
                  <a:pt x="231609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140894" y="3892105"/>
            <a:ext cx="28848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After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this,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b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refer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2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same</a:t>
            </a:r>
            <a:r>
              <a:rPr dirty="0" sz="1100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array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580631" y="6052931"/>
            <a:ext cx="962660" cy="19240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Lucida Console"/>
                <a:cs typeface="Lucida Console"/>
              </a:rPr>
              <a:t>0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5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47972" y="6078560"/>
            <a:ext cx="111125" cy="19240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Programming</a:t>
            </a:r>
            <a:r>
              <a:rPr dirty="0" spc="170"/>
              <a:t> </a:t>
            </a:r>
            <a:r>
              <a:rPr dirty="0"/>
              <a:t>with</a:t>
            </a:r>
            <a:r>
              <a:rPr dirty="0" spc="175"/>
              <a:t> </a:t>
            </a:r>
            <a:r>
              <a:rPr dirty="0" spc="45"/>
              <a:t>arrays:</a:t>
            </a:r>
            <a:r>
              <a:rPr dirty="0" spc="175"/>
              <a:t> </a:t>
            </a:r>
            <a:r>
              <a:rPr dirty="0" spc="45"/>
              <a:t>typical</a:t>
            </a:r>
            <a:r>
              <a:rPr dirty="0" spc="175"/>
              <a:t> </a:t>
            </a:r>
            <a:r>
              <a:rPr dirty="0" spc="-20"/>
              <a:t>bugs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8859" y="5186862"/>
            <a:ext cx="3143249" cy="85230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72200" y="5211660"/>
            <a:ext cx="3035300" cy="737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double[10];</a:t>
            </a:r>
            <a:endParaRPr sz="1200">
              <a:latin typeface="Lucida Console"/>
              <a:cs typeface="Lucida Console"/>
            </a:endParaRPr>
          </a:p>
          <a:p>
            <a:pPr marL="360045" marR="301625" indent="-283845">
              <a:lnSpc>
                <a:spcPct val="1233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Math.random();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40237" y="5260494"/>
            <a:ext cx="1688464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65" b="1">
                <a:latin typeface="Trebuchet MS"/>
                <a:cs typeface="Trebuchet MS"/>
              </a:rPr>
              <a:t>Undeclared</a:t>
            </a:r>
            <a:r>
              <a:rPr dirty="0" sz="1250" spc="55" b="1">
                <a:latin typeface="Trebuchet MS"/>
                <a:cs typeface="Trebuchet MS"/>
              </a:rPr>
              <a:t> variable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1042" y="3941959"/>
            <a:ext cx="1100513" cy="9601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4377" y="4882692"/>
            <a:ext cx="1275090" cy="91693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4785" y="3471867"/>
            <a:ext cx="3143250" cy="85230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000500" y="3495230"/>
            <a:ext cx="30353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29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19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  <a:p>
            <a:pPr marL="357505" marR="398780" indent="-283845">
              <a:lnSpc>
                <a:spcPct val="1233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9;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Math.random();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19878" y="4343146"/>
            <a:ext cx="16414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Never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created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76170" y="3503550"/>
            <a:ext cx="156908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60" b="1">
                <a:latin typeface="Trebuchet MS"/>
                <a:cs typeface="Trebuchet MS"/>
              </a:rPr>
              <a:t>Uninitialized</a:t>
            </a:r>
            <a:r>
              <a:rPr dirty="0" sz="1250" spc="85" b="1">
                <a:latin typeface="Trebuchet MS"/>
                <a:cs typeface="Trebuchet MS"/>
              </a:rPr>
              <a:t> </a:t>
            </a:r>
            <a:r>
              <a:rPr dirty="0" sz="1250" spc="40" b="1">
                <a:latin typeface="Trebuchet MS"/>
                <a:cs typeface="Trebuchet MS"/>
              </a:rPr>
              <a:t>array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342" y="3160161"/>
            <a:ext cx="1106267" cy="93217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7764" y="1973712"/>
            <a:ext cx="3143250" cy="85230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895600" y="1994954"/>
            <a:ext cx="30353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430" rIns="0" bIns="0" rtlCol="0" vert="horz">
            <a:spAutoFit/>
          </a:bodyPr>
          <a:lstStyle/>
          <a:p>
            <a:pPr marL="71755" marR="211454">
              <a:lnSpc>
                <a:spcPts val="1780"/>
              </a:lnSpc>
              <a:spcBef>
                <a:spcPts val="90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double[10];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1;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3556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Math.random();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50742" y="2843187"/>
            <a:ext cx="21729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a[10]</a:t>
            </a:r>
            <a:r>
              <a:rPr dirty="0" sz="1100" spc="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(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3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a[0]</a:t>
            </a:r>
            <a:r>
              <a:rPr dirty="0" sz="1100" spc="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unused)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4790" y="2040294"/>
            <a:ext cx="222694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75" b="1">
                <a:latin typeface="Trebuchet MS"/>
                <a:cs typeface="Trebuchet MS"/>
              </a:rPr>
              <a:t>Array</a:t>
            </a:r>
            <a:r>
              <a:rPr dirty="0" sz="1250" spc="45" b="1">
                <a:latin typeface="Trebuchet MS"/>
                <a:cs typeface="Trebuchet MS"/>
              </a:rPr>
              <a:t> </a:t>
            </a:r>
            <a:r>
              <a:rPr dirty="0" sz="1250" spc="65" b="1">
                <a:latin typeface="Trebuchet MS"/>
                <a:cs typeface="Trebuchet MS"/>
              </a:rPr>
              <a:t>index</a:t>
            </a:r>
            <a:r>
              <a:rPr dirty="0" sz="1250" spc="50" b="1">
                <a:latin typeface="Trebuchet MS"/>
                <a:cs typeface="Trebuchet MS"/>
              </a:rPr>
              <a:t> </a:t>
            </a:r>
            <a:r>
              <a:rPr dirty="0" sz="1250" spc="70" b="1">
                <a:latin typeface="Trebuchet MS"/>
                <a:cs typeface="Trebuchet MS"/>
              </a:rPr>
              <a:t>out</a:t>
            </a:r>
            <a:r>
              <a:rPr dirty="0" sz="1250" spc="50" b="1">
                <a:latin typeface="Trebuchet MS"/>
                <a:cs typeface="Trebuchet MS"/>
              </a:rPr>
              <a:t> </a:t>
            </a:r>
            <a:r>
              <a:rPr dirty="0" sz="1250" spc="85" b="1">
                <a:latin typeface="Trebuchet MS"/>
                <a:cs typeface="Trebuchet MS"/>
              </a:rPr>
              <a:t>of</a:t>
            </a:r>
            <a:r>
              <a:rPr dirty="0" sz="1250" spc="55" b="1">
                <a:latin typeface="Trebuchet MS"/>
                <a:cs typeface="Trebuchet MS"/>
              </a:rPr>
              <a:t> </a:t>
            </a:r>
            <a:r>
              <a:rPr dirty="0" sz="1250" spc="105" b="1">
                <a:latin typeface="Trebuchet MS"/>
                <a:cs typeface="Trebuchet MS"/>
              </a:rPr>
              <a:t>bounds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84478" y="2230120"/>
            <a:ext cx="1066088" cy="62737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440411" y="6067204"/>
            <a:ext cx="2345690" cy="1936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refer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to?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648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>
              <a:lnSpc>
                <a:spcPct val="100000"/>
              </a:lnSpc>
              <a:spcBef>
                <a:spcPts val="1165"/>
              </a:spcBef>
            </a:pPr>
            <a:r>
              <a:rPr dirty="0" sz="900" spc="-10">
                <a:latin typeface="Lucida Console"/>
                <a:cs typeface="Lucida Console"/>
              </a:rPr>
              <a:t>http://commons.wikimedia.org/wiki/File:CERN_Server_03.jpg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CS.3.A.Arrays.Basics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5060950" cy="18154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426720" algn="l"/>
              </a:tabLst>
            </a:pPr>
            <a:r>
              <a:rPr dirty="0" sz="2650" spc="45">
                <a:solidFill>
                  <a:srgbClr val="A9A9A9"/>
                </a:solidFill>
                <a:latin typeface="Arial"/>
                <a:cs typeface="Arial"/>
              </a:rPr>
              <a:t>Arrays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dirty="0" sz="1950" spc="-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Examples</a:t>
            </a:r>
            <a:r>
              <a:rPr dirty="0" sz="1950" spc="65">
                <a:latin typeface="Arial"/>
                <a:cs typeface="Arial"/>
              </a:rPr>
              <a:t> </a:t>
            </a:r>
            <a:r>
              <a:rPr dirty="0" sz="1950" spc="70">
                <a:latin typeface="Arial"/>
                <a:cs typeface="Arial"/>
              </a:rPr>
              <a:t>of</a:t>
            </a:r>
            <a:r>
              <a:rPr dirty="0" sz="1950" spc="65">
                <a:latin typeface="Arial"/>
                <a:cs typeface="Arial"/>
              </a:rPr>
              <a:t> </a:t>
            </a:r>
            <a:r>
              <a:rPr dirty="0" sz="1950" spc="50">
                <a:latin typeface="Arial"/>
                <a:cs typeface="Arial"/>
              </a:rPr>
              <a:t>array-</a:t>
            </a:r>
            <a:r>
              <a:rPr dirty="0" sz="1950">
                <a:latin typeface="Arial"/>
                <a:cs typeface="Arial"/>
              </a:rPr>
              <a:t>processing</a:t>
            </a:r>
            <a:r>
              <a:rPr dirty="0" sz="1950" spc="70">
                <a:latin typeface="Arial"/>
                <a:cs typeface="Arial"/>
              </a:rPr>
              <a:t> </a:t>
            </a:r>
            <a:r>
              <a:rPr dirty="0" sz="1950" spc="-20"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0">
                <a:solidFill>
                  <a:srgbClr val="A9A9A9"/>
                </a:solidFill>
                <a:latin typeface="Arial"/>
                <a:cs typeface="Arial"/>
              </a:rPr>
              <a:t>Two-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dimensional</a:t>
            </a:r>
            <a:r>
              <a:rPr dirty="0" sz="1950" spc="30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arrays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CS.3.B.Arrays.Examples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95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85"/>
              <a:t>array</a:t>
            </a:r>
            <a:r>
              <a:rPr dirty="0" spc="100"/>
              <a:t> </a:t>
            </a:r>
            <a:r>
              <a:rPr dirty="0"/>
              <a:t>use:</a:t>
            </a:r>
            <a:r>
              <a:rPr dirty="0" spc="100"/>
              <a:t> </a:t>
            </a:r>
            <a:r>
              <a:rPr dirty="0"/>
              <a:t>create</a:t>
            </a:r>
            <a:r>
              <a:rPr dirty="0" spc="100"/>
              <a:t> </a:t>
            </a:r>
            <a:r>
              <a:rPr dirty="0" spc="85"/>
              <a:t>a</a:t>
            </a:r>
            <a:r>
              <a:rPr dirty="0" spc="100"/>
              <a:t> </a:t>
            </a:r>
            <a:r>
              <a:rPr dirty="0"/>
              <a:t>deck</a:t>
            </a:r>
            <a:r>
              <a:rPr dirty="0" spc="100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-10"/>
              <a:t>cards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1500" y="1867814"/>
            <a:ext cx="2184400" cy="1500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Define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three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arrays</a:t>
            </a:r>
            <a:endParaRPr sz="1450">
              <a:latin typeface="Lucida Sans Unicode"/>
              <a:cs typeface="Lucida Sans Unicode"/>
            </a:endParaRPr>
          </a:p>
          <a:p>
            <a:pPr marL="292100" indent="-125730">
              <a:lnSpc>
                <a:spcPct val="100000"/>
              </a:lnSpc>
              <a:spcBef>
                <a:spcPts val="890"/>
              </a:spcBef>
              <a:buSzPct val="106896"/>
              <a:buFont typeface="Calibri"/>
              <a:buChar char="•"/>
              <a:tabLst>
                <a:tab pos="29273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Ranks.</a:t>
            </a:r>
            <a:endParaRPr baseline="1915" sz="2175">
              <a:latin typeface="Lucida Sans Unicode"/>
              <a:cs typeface="Lucida Sans Unicode"/>
            </a:endParaRPr>
          </a:p>
          <a:p>
            <a:pPr marL="292100" indent="-125730">
              <a:lnSpc>
                <a:spcPct val="100000"/>
              </a:lnSpc>
              <a:spcBef>
                <a:spcPts val="865"/>
              </a:spcBef>
              <a:buSzPct val="106896"/>
              <a:buFont typeface="Calibri"/>
              <a:buChar char="•"/>
              <a:tabLst>
                <a:tab pos="292735" algn="l"/>
              </a:tabLst>
            </a:pPr>
            <a:r>
              <a:rPr dirty="0" baseline="1915" sz="2175" spc="-15">
                <a:latin typeface="Lucida Sans Unicode"/>
                <a:cs typeface="Lucida Sans Unicode"/>
              </a:rPr>
              <a:t>Suits.</a:t>
            </a:r>
            <a:endParaRPr baseline="1915" sz="2175">
              <a:latin typeface="Lucida Sans Unicode"/>
              <a:cs typeface="Lucida Sans Unicode"/>
            </a:endParaRPr>
          </a:p>
          <a:p>
            <a:pPr marL="292100" indent="-125730">
              <a:lnSpc>
                <a:spcPct val="100000"/>
              </a:lnSpc>
              <a:spcBef>
                <a:spcPts val="860"/>
              </a:spcBef>
              <a:buSzPct val="106896"/>
              <a:buFont typeface="Calibri"/>
              <a:buChar char="•"/>
              <a:tabLst>
                <a:tab pos="29273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Full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deck.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1500" y="3596944"/>
            <a:ext cx="52451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nested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450" spc="-3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loops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put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all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cards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deck.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161831" y="5878175"/>
          <a:ext cx="7298055" cy="48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"/>
                <a:gridCol w="331470"/>
                <a:gridCol w="331470"/>
                <a:gridCol w="331469"/>
                <a:gridCol w="331469"/>
                <a:gridCol w="331469"/>
                <a:gridCol w="331469"/>
                <a:gridCol w="331469"/>
                <a:gridCol w="331469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  <a:gridCol w="331470"/>
              </a:tblGrid>
              <a:tr h="203200">
                <a:tc>
                  <a:txBody>
                    <a:bodyPr/>
                    <a:lstStyle/>
                    <a:p>
                      <a:pPr algn="r" marR="1181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1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2908300" y="2745092"/>
            <a:ext cx="2552700" cy="2927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588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440"/>
              </a:spcBef>
            </a:pPr>
            <a:r>
              <a:rPr dirty="0" sz="1000">
                <a:latin typeface="Lucida Console"/>
                <a:cs typeface="Lucida Console"/>
              </a:rPr>
              <a:t>String[]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deck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new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String[52];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51710" y="6114934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deck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08300" y="2376385"/>
            <a:ext cx="3657600" cy="3054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1120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560"/>
              </a:spcBef>
            </a:pPr>
            <a:r>
              <a:rPr dirty="0" sz="1000">
                <a:latin typeface="Lucida Console"/>
                <a:cs typeface="Lucida Console"/>
              </a:rPr>
              <a:t>String[]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suit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>
                <a:latin typeface="Lucida Console"/>
                <a:cs typeface="Lucida Console"/>
              </a:rPr>
              <a:t>",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>
                <a:latin typeface="Lucida Console"/>
                <a:cs typeface="Lucida Console"/>
              </a:rPr>
              <a:t>",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>
                <a:latin typeface="Lucida Console"/>
                <a:cs typeface="Lucida Console"/>
              </a:rPr>
              <a:t>",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};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8080778" y="4409001"/>
          <a:ext cx="13360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671498" y="4646433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suit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08300" y="2007666"/>
            <a:ext cx="6540500" cy="2927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778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55"/>
              </a:spcBef>
            </a:pPr>
            <a:r>
              <a:rPr dirty="0" sz="1000">
                <a:latin typeface="Lucida Console"/>
                <a:cs typeface="Lucida Console"/>
              </a:rPr>
              <a:t>String[]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rank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{"2",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"3",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"4",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"5",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"6",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"7",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"8",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"9",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"10",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"J",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"Q",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"K",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"A"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};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5115645" y="5143238"/>
          <a:ext cx="432752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  <a:gridCol w="332740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J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Q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K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 descr=""/>
          <p:cNvSpPr/>
          <p:nvPr/>
        </p:nvSpPr>
        <p:spPr>
          <a:xfrm>
            <a:off x="838200" y="4219943"/>
            <a:ext cx="3911600" cy="890269"/>
          </a:xfrm>
          <a:custGeom>
            <a:avLst/>
            <a:gdLst/>
            <a:ahLst/>
            <a:cxnLst/>
            <a:rect l="l" t="t" r="r" b="b"/>
            <a:pathLst>
              <a:path w="3911600" h="890270">
                <a:moveTo>
                  <a:pt x="0" y="0"/>
                </a:moveTo>
                <a:lnTo>
                  <a:pt x="3911600" y="0"/>
                </a:lnTo>
                <a:lnTo>
                  <a:pt x="3911600" y="890003"/>
                </a:lnTo>
                <a:lnTo>
                  <a:pt x="0" y="8900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021778" y="4355477"/>
            <a:ext cx="2665095" cy="39052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32682" y="4733086"/>
            <a:ext cx="300609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deck[i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13*j]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rank[i]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200618" y="4184902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j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06365" y="4924398"/>
            <a:ext cx="630555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Lucida Console"/>
                <a:cs typeface="Lucida Console"/>
              </a:rPr>
              <a:t>rank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5400" y="2540000"/>
            <a:ext cx="1625600" cy="1422400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2663904" y="4332788"/>
            <a:ext cx="1394460" cy="457200"/>
            <a:chOff x="2663904" y="4332788"/>
            <a:chExt cx="1394460" cy="457200"/>
          </a:xfrm>
        </p:grpSpPr>
        <p:sp>
          <p:nvSpPr>
            <p:cNvPr id="21" name="object 21" descr=""/>
            <p:cNvSpPr/>
            <p:nvPr/>
          </p:nvSpPr>
          <p:spPr>
            <a:xfrm>
              <a:off x="3492494" y="4389907"/>
              <a:ext cx="544830" cy="141605"/>
            </a:xfrm>
            <a:custGeom>
              <a:avLst/>
              <a:gdLst/>
              <a:ahLst/>
              <a:cxnLst/>
              <a:rect l="l" t="t" r="r" b="b"/>
              <a:pathLst>
                <a:path w="544829" h="141604">
                  <a:moveTo>
                    <a:pt x="544611" y="0"/>
                  </a:moveTo>
                  <a:lnTo>
                    <a:pt x="11745" y="141545"/>
                  </a:lnTo>
                  <a:lnTo>
                    <a:pt x="0" y="141545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50018" y="4491469"/>
              <a:ext cx="76200" cy="67310"/>
            </a:xfrm>
            <a:custGeom>
              <a:avLst/>
              <a:gdLst/>
              <a:ahLst/>
              <a:cxnLst/>
              <a:rect l="l" t="t" r="r" b="b"/>
              <a:pathLst>
                <a:path w="76200" h="67310">
                  <a:moveTo>
                    <a:pt x="57746" y="0"/>
                  </a:moveTo>
                  <a:lnTo>
                    <a:pt x="0" y="51460"/>
                  </a:lnTo>
                  <a:lnTo>
                    <a:pt x="75768" y="66840"/>
                  </a:lnTo>
                  <a:lnTo>
                    <a:pt x="50063" y="37934"/>
                  </a:lnTo>
                  <a:lnTo>
                    <a:pt x="57746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428994" y="4339145"/>
              <a:ext cx="622935" cy="78105"/>
            </a:xfrm>
            <a:custGeom>
              <a:avLst/>
              <a:gdLst/>
              <a:ahLst/>
              <a:cxnLst/>
              <a:rect l="l" t="t" r="r" b="b"/>
              <a:pathLst>
                <a:path w="622935" h="78104">
                  <a:moveTo>
                    <a:pt x="622680" y="0"/>
                  </a:moveTo>
                  <a:lnTo>
                    <a:pt x="13755" y="77870"/>
                  </a:lnTo>
                  <a:lnTo>
                    <a:pt x="0" y="7787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85337" y="4379518"/>
              <a:ext cx="73025" cy="69215"/>
            </a:xfrm>
            <a:custGeom>
              <a:avLst/>
              <a:gdLst/>
              <a:ahLst/>
              <a:cxnLst/>
              <a:rect l="l" t="t" r="r" b="b"/>
              <a:pathLst>
                <a:path w="73025" h="69214">
                  <a:moveTo>
                    <a:pt x="64274" y="0"/>
                  </a:moveTo>
                  <a:lnTo>
                    <a:pt x="0" y="43027"/>
                  </a:lnTo>
                  <a:lnTo>
                    <a:pt x="72948" y="68681"/>
                  </a:lnTo>
                  <a:lnTo>
                    <a:pt x="51460" y="36512"/>
                  </a:lnTo>
                  <a:lnTo>
                    <a:pt x="6427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669146" y="4360837"/>
              <a:ext cx="246379" cy="247015"/>
            </a:xfrm>
            <a:custGeom>
              <a:avLst/>
              <a:gdLst/>
              <a:ahLst/>
              <a:cxnLst/>
              <a:rect l="l" t="t" r="r" b="b"/>
              <a:pathLst>
                <a:path w="246380" h="247014">
                  <a:moveTo>
                    <a:pt x="210162" y="36098"/>
                  </a:moveTo>
                  <a:lnTo>
                    <a:pt x="237206" y="76870"/>
                  </a:lnTo>
                  <a:lnTo>
                    <a:pt x="246221" y="123248"/>
                  </a:lnTo>
                  <a:lnTo>
                    <a:pt x="237206" y="169627"/>
                  </a:lnTo>
                  <a:lnTo>
                    <a:pt x="210162" y="210398"/>
                  </a:lnTo>
                  <a:lnTo>
                    <a:pt x="169437" y="237472"/>
                  </a:lnTo>
                  <a:lnTo>
                    <a:pt x="123110" y="246497"/>
                  </a:lnTo>
                  <a:lnTo>
                    <a:pt x="76783" y="237472"/>
                  </a:lnTo>
                  <a:lnTo>
                    <a:pt x="36058" y="210398"/>
                  </a:lnTo>
                  <a:lnTo>
                    <a:pt x="9014" y="169627"/>
                  </a:lnTo>
                  <a:lnTo>
                    <a:pt x="0" y="123248"/>
                  </a:lnTo>
                  <a:lnTo>
                    <a:pt x="9014" y="76870"/>
                  </a:lnTo>
                  <a:lnTo>
                    <a:pt x="36058" y="36098"/>
                  </a:lnTo>
                  <a:lnTo>
                    <a:pt x="76783" y="9024"/>
                  </a:lnTo>
                  <a:lnTo>
                    <a:pt x="123110" y="0"/>
                  </a:lnTo>
                  <a:lnTo>
                    <a:pt x="169437" y="9024"/>
                  </a:lnTo>
                  <a:lnTo>
                    <a:pt x="210162" y="36098"/>
                  </a:lnTo>
                </a:path>
              </a:pathLst>
            </a:custGeom>
            <a:ln w="1048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953818" y="4540601"/>
              <a:ext cx="300355" cy="243840"/>
            </a:xfrm>
            <a:custGeom>
              <a:avLst/>
              <a:gdLst/>
              <a:ahLst/>
              <a:cxnLst/>
              <a:rect l="l" t="t" r="r" b="b"/>
              <a:pathLst>
                <a:path w="300354" h="243839">
                  <a:moveTo>
                    <a:pt x="257570" y="34654"/>
                  </a:moveTo>
                  <a:lnTo>
                    <a:pt x="286048" y="66643"/>
                  </a:lnTo>
                  <a:lnTo>
                    <a:pt x="300287" y="102939"/>
                  </a:lnTo>
                  <a:lnTo>
                    <a:pt x="300287" y="140670"/>
                  </a:lnTo>
                  <a:lnTo>
                    <a:pt x="286048" y="176965"/>
                  </a:lnTo>
                  <a:lnTo>
                    <a:pt x="257570" y="208954"/>
                  </a:lnTo>
                  <a:lnTo>
                    <a:pt x="218138" y="232058"/>
                  </a:lnTo>
                  <a:lnTo>
                    <a:pt x="173398" y="243609"/>
                  </a:lnTo>
                  <a:lnTo>
                    <a:pt x="126889" y="243609"/>
                  </a:lnTo>
                  <a:lnTo>
                    <a:pt x="82149" y="232058"/>
                  </a:lnTo>
                  <a:lnTo>
                    <a:pt x="42717" y="208954"/>
                  </a:lnTo>
                  <a:lnTo>
                    <a:pt x="14239" y="176965"/>
                  </a:lnTo>
                  <a:lnTo>
                    <a:pt x="0" y="140670"/>
                  </a:lnTo>
                  <a:lnTo>
                    <a:pt x="0" y="102939"/>
                  </a:lnTo>
                  <a:lnTo>
                    <a:pt x="14239" y="66643"/>
                  </a:lnTo>
                  <a:lnTo>
                    <a:pt x="42717" y="34654"/>
                  </a:lnTo>
                  <a:lnTo>
                    <a:pt x="82149" y="11551"/>
                  </a:lnTo>
                  <a:lnTo>
                    <a:pt x="126889" y="0"/>
                  </a:lnTo>
                  <a:lnTo>
                    <a:pt x="173398" y="0"/>
                  </a:lnTo>
                  <a:lnTo>
                    <a:pt x="218138" y="11551"/>
                  </a:lnTo>
                  <a:lnTo>
                    <a:pt x="257570" y="34654"/>
                  </a:lnTo>
                </a:path>
              </a:pathLst>
            </a:custGeom>
            <a:ln w="1048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127690" y="4196472"/>
            <a:ext cx="31857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better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style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000" spc="3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rank.length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suit.length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8" name="object 28" descr=""/>
          <p:cNvSpPr txBox="1"/>
          <p:nvPr/>
        </p:nvSpPr>
        <p:spPr>
          <a:xfrm>
            <a:off x="4127690" y="4344897"/>
            <a:ext cx="205168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clearer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4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000" spc="-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13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dirty="0" spc="95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85"/>
              <a:t>array</a:t>
            </a:r>
            <a:r>
              <a:rPr dirty="0" spc="100"/>
              <a:t> </a:t>
            </a:r>
            <a:r>
              <a:rPr dirty="0"/>
              <a:t>use:</a:t>
            </a:r>
            <a:r>
              <a:rPr dirty="0" spc="100"/>
              <a:t> </a:t>
            </a:r>
            <a:r>
              <a:rPr dirty="0"/>
              <a:t>create</a:t>
            </a:r>
            <a:r>
              <a:rPr dirty="0" spc="100"/>
              <a:t> </a:t>
            </a:r>
            <a:r>
              <a:rPr dirty="0" spc="85"/>
              <a:t>a</a:t>
            </a:r>
            <a:r>
              <a:rPr dirty="0" spc="100"/>
              <a:t> </a:t>
            </a:r>
            <a:r>
              <a:rPr dirty="0"/>
              <a:t>deck</a:t>
            </a:r>
            <a:r>
              <a:rPr dirty="0" spc="100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-10"/>
              <a:t>cards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95815" y="1992845"/>
            <a:ext cx="8444865" cy="3597910"/>
            <a:chOff x="795815" y="1992845"/>
            <a:chExt cx="8444865" cy="35979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815" y="1992845"/>
              <a:ext cx="8444865" cy="359782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38200" y="2033092"/>
              <a:ext cx="8318500" cy="3471545"/>
            </a:xfrm>
            <a:custGeom>
              <a:avLst/>
              <a:gdLst/>
              <a:ahLst/>
              <a:cxnLst/>
              <a:rect l="l" t="t" r="r" b="b"/>
              <a:pathLst>
                <a:path w="8318500" h="3471545">
                  <a:moveTo>
                    <a:pt x="0" y="0"/>
                  </a:moveTo>
                  <a:lnTo>
                    <a:pt x="8318500" y="0"/>
                  </a:lnTo>
                  <a:lnTo>
                    <a:pt x="8318500" y="3470998"/>
                  </a:lnTo>
                  <a:lnTo>
                    <a:pt x="0" y="3470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39717" y="2173706"/>
            <a:ext cx="7846695" cy="11360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class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Deck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4036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public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void</a:t>
            </a:r>
            <a:r>
              <a:rPr dirty="0" sz="1100" spc="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main(String[]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340360">
              <a:lnSpc>
                <a:spcPct val="100000"/>
              </a:lnSpc>
              <a:spcBef>
                <a:spcPts val="12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807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rank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{"2",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"3",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"4",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"5",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"6",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"7",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"8",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"9",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"10",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"J",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"Q",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"K",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"A"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endParaRPr sz="1100">
              <a:latin typeface="Lucida Console"/>
              <a:cs typeface="Lucida Console"/>
            </a:endParaRPr>
          </a:p>
          <a:p>
            <a:pPr marL="680720">
              <a:lnSpc>
                <a:spcPct val="100000"/>
              </a:lnSpc>
              <a:spcBef>
                <a:spcPts val="235"/>
              </a:spcBef>
            </a:pP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suit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{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>
                <a:latin typeface="Lucida Console"/>
                <a:cs typeface="Lucida Console"/>
              </a:rPr>
              <a:t>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>
                <a:latin typeface="Lucida Console"/>
                <a:cs typeface="Lucida Console"/>
              </a:rPr>
              <a:t>",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>
                <a:latin typeface="Lucida Console"/>
                <a:cs typeface="Lucida Console"/>
              </a:rPr>
              <a:t>",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0922" y="3466312"/>
            <a:ext cx="2738120" cy="573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90170">
              <a:lnSpc>
                <a:spcPct val="1089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String[]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deck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String[52];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34036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20922" y="4026433"/>
            <a:ext cx="3674745" cy="9258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deck[i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13*j]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rank[i]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Lucida Console"/>
              <a:cs typeface="Lucida Console"/>
            </a:endParaRPr>
          </a:p>
          <a:p>
            <a:pPr marL="340360" marR="600710" indent="-340995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52;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System.out.print(deck[i]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"</a:t>
            </a:r>
            <a:r>
              <a:rPr dirty="0" sz="1100" spc="6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");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System.out.println();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67619" y="4939004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27017" y="5121516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936780" y="4878704"/>
            <a:ext cx="3714750" cy="1484630"/>
            <a:chOff x="5936780" y="4878704"/>
            <a:chExt cx="3714750" cy="148463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6780" y="4878704"/>
              <a:ext cx="3714280" cy="148423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969000" y="4906517"/>
              <a:ext cx="3606800" cy="1386205"/>
            </a:xfrm>
            <a:custGeom>
              <a:avLst/>
              <a:gdLst/>
              <a:ahLst/>
              <a:cxnLst/>
              <a:rect l="l" t="t" r="r" b="b"/>
              <a:pathLst>
                <a:path w="3606800" h="1386204">
                  <a:moveTo>
                    <a:pt x="0" y="0"/>
                  </a:moveTo>
                  <a:lnTo>
                    <a:pt x="3606800" y="0"/>
                  </a:lnTo>
                  <a:lnTo>
                    <a:pt x="3606800" y="1385849"/>
                  </a:lnTo>
                  <a:lnTo>
                    <a:pt x="0" y="1385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082944" y="4988229"/>
            <a:ext cx="9626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Deck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82944" y="5254993"/>
            <a:ext cx="31902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9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04"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</a:t>
            </a:r>
            <a:r>
              <a:rPr dirty="0" sz="1100" spc="-25">
                <a:latin typeface="Arial"/>
                <a:cs typeface="Arial"/>
              </a:rPr>
              <a:t>♣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69000" y="5504091"/>
            <a:ext cx="3606800" cy="7886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126364">
              <a:lnSpc>
                <a:spcPts val="785"/>
              </a:lnSpc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1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2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1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2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1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1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2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ts val="1315"/>
              </a:lnSpc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5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5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5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5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4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5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♥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ts val="1320"/>
              </a:lnSpc>
            </a:pP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9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</a:t>
            </a:r>
            <a:r>
              <a:rPr dirty="0" sz="1100" spc="-25">
                <a:latin typeface="Arial"/>
                <a:cs typeface="Arial"/>
              </a:rPr>
              <a:t>♠</a:t>
            </a:r>
            <a:endParaRPr sz="11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  <a:spcBef>
                <a:spcPts val="660"/>
              </a:spcBef>
            </a:pPr>
            <a:r>
              <a:rPr dirty="0" sz="1100" spc="5">
                <a:latin typeface="Lucida Console"/>
                <a:cs typeface="Lucida Console"/>
              </a:rPr>
              <a:t>%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601984" y="3462045"/>
            <a:ext cx="1755139" cy="3613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R="5080" indent="179705">
              <a:lnSpc>
                <a:spcPts val="1300"/>
              </a:lnSpc>
              <a:spcBef>
                <a:spcPts val="175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1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color</a:t>
            </a:r>
            <a:r>
              <a:rPr dirty="0" sz="1100" spc="1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Unicode;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artistic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license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lecture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410328" y="1689100"/>
            <a:ext cx="5013325" cy="1943100"/>
            <a:chOff x="4410328" y="1689100"/>
            <a:chExt cx="5013325" cy="1943100"/>
          </a:xfrm>
        </p:grpSpPr>
        <p:sp>
          <p:nvSpPr>
            <p:cNvPr id="20" name="object 20" descr=""/>
            <p:cNvSpPr/>
            <p:nvPr/>
          </p:nvSpPr>
          <p:spPr>
            <a:xfrm>
              <a:off x="4441439" y="3368089"/>
              <a:ext cx="257175" cy="257810"/>
            </a:xfrm>
            <a:custGeom>
              <a:avLst/>
              <a:gdLst/>
              <a:ahLst/>
              <a:cxnLst/>
              <a:rect l="l" t="t" r="r" b="b"/>
              <a:pathLst>
                <a:path w="257175" h="257810">
                  <a:moveTo>
                    <a:pt x="257133" y="25742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2707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10328" y="3336937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0"/>
                  </a:moveTo>
                  <a:lnTo>
                    <a:pt x="24447" y="73431"/>
                  </a:lnTo>
                  <a:lnTo>
                    <a:pt x="36664" y="36715"/>
                  </a:lnTo>
                  <a:lnTo>
                    <a:pt x="73342" y="24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0700" y="1689100"/>
              <a:ext cx="1282700" cy="111760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2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464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for</a:t>
            </a:r>
            <a:r>
              <a:rPr dirty="0" sz="1450" spc="-35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loops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Deck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switched?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600" y="2452662"/>
            <a:ext cx="39116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70739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deck[i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13*j]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rank[i]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0" y="2452662"/>
            <a:ext cx="39116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457200" marR="1146810" indent="-255904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713105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deck[i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13*j]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rank[i]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800600" y="2769095"/>
            <a:ext cx="501015" cy="262255"/>
          </a:xfrm>
          <a:custGeom>
            <a:avLst/>
            <a:gdLst/>
            <a:ahLst/>
            <a:cxnLst/>
            <a:rect l="l" t="t" r="r" b="b"/>
            <a:pathLst>
              <a:path w="501014" h="262255">
                <a:moveTo>
                  <a:pt x="266700" y="0"/>
                </a:moveTo>
                <a:lnTo>
                  <a:pt x="266700" y="90424"/>
                </a:lnTo>
                <a:lnTo>
                  <a:pt x="0" y="90424"/>
                </a:lnTo>
                <a:lnTo>
                  <a:pt x="0" y="179425"/>
                </a:lnTo>
                <a:lnTo>
                  <a:pt x="266700" y="179425"/>
                </a:lnTo>
                <a:lnTo>
                  <a:pt x="266700" y="262229"/>
                </a:lnTo>
                <a:lnTo>
                  <a:pt x="501014" y="131114"/>
                </a:lnTo>
                <a:lnTo>
                  <a:pt x="26670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2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464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happens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for</a:t>
            </a:r>
            <a:r>
              <a:rPr dirty="0" sz="1450" spc="-35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loops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Deck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switched?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600" y="2452662"/>
            <a:ext cx="39116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452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707390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latin typeface="Lucida Console"/>
                <a:cs typeface="Lucida Console"/>
              </a:rPr>
              <a:t>deck[i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13*j]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rank[i]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0" y="2452662"/>
            <a:ext cx="39116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457200" marR="1146810" indent="-255904">
              <a:lnSpc>
                <a:spcPct val="108900"/>
              </a:lnSpc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713105">
              <a:lnSpc>
                <a:spcPct val="100000"/>
              </a:lnSpc>
              <a:spcBef>
                <a:spcPts val="120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deck[i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13*j]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rank[i]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800600" y="2769095"/>
            <a:ext cx="501015" cy="262255"/>
          </a:xfrm>
          <a:custGeom>
            <a:avLst/>
            <a:gdLst/>
            <a:ahLst/>
            <a:cxnLst/>
            <a:rect l="l" t="t" r="r" b="b"/>
            <a:pathLst>
              <a:path w="501014" h="262255">
                <a:moveTo>
                  <a:pt x="266700" y="0"/>
                </a:moveTo>
                <a:lnTo>
                  <a:pt x="266700" y="90424"/>
                </a:lnTo>
                <a:lnTo>
                  <a:pt x="0" y="90424"/>
                </a:lnTo>
                <a:lnTo>
                  <a:pt x="0" y="179425"/>
                </a:lnTo>
                <a:lnTo>
                  <a:pt x="266700" y="179425"/>
                </a:lnTo>
                <a:lnTo>
                  <a:pt x="266700" y="262229"/>
                </a:lnTo>
                <a:lnTo>
                  <a:pt x="501014" y="131114"/>
                </a:lnTo>
                <a:lnTo>
                  <a:pt x="26670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0700" y="3622382"/>
            <a:ext cx="6515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filled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different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order,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output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same.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8179663" y="3833519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j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8080778" y="4041869"/>
          <a:ext cx="13360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671498" y="4279301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suit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115645" y="4776120"/>
          <a:ext cx="432752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  <a:gridCol w="332740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J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Q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K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4706365" y="4557279"/>
            <a:ext cx="630555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Lucida Console"/>
                <a:cs typeface="Lucida Console"/>
              </a:rPr>
              <a:t>rank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2376" y="5747802"/>
            <a:ext cx="4592955" cy="6121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70025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deck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C64941"/>
                </a:solidFill>
                <a:latin typeface="Lucida Sans Unicode"/>
                <a:cs typeface="Lucida Sans Unicode"/>
              </a:rPr>
              <a:t>NOTE:</a:t>
            </a:r>
            <a:r>
              <a:rPr dirty="0" sz="1000" spc="-35">
                <a:solidFill>
                  <a:srgbClr val="C64941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Error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on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page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92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in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3rd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printing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of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text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(see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errata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list</a:t>
            </a:r>
            <a:r>
              <a:rPr dirty="0" sz="1000" spc="-30">
                <a:latin typeface="Lucida Sans Unicode"/>
                <a:cs typeface="Lucida Sans Unicode"/>
              </a:rPr>
              <a:t> </a:t>
            </a:r>
            <a:r>
              <a:rPr dirty="0" sz="1000">
                <a:latin typeface="Lucida Sans Unicode"/>
                <a:cs typeface="Lucida Sans Unicode"/>
              </a:rPr>
              <a:t>on</a:t>
            </a:r>
            <a:r>
              <a:rPr dirty="0" sz="1000" spc="-35">
                <a:latin typeface="Lucida Sans Unicode"/>
                <a:cs typeface="Lucida Sans Unicode"/>
              </a:rPr>
              <a:t> </a:t>
            </a:r>
            <a:r>
              <a:rPr dirty="0" sz="1000" spc="-10">
                <a:latin typeface="Lucida Sans Unicode"/>
                <a:cs typeface="Lucida Sans Unicode"/>
              </a:rPr>
              <a:t>booksite).</a:t>
            </a:r>
            <a:endParaRPr sz="1000">
              <a:latin typeface="Lucida Sans Unicode"/>
              <a:cs typeface="Lucida Sans Unicode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2465665" y="5509684"/>
          <a:ext cx="699389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  <a:gridCol w="349250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51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651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88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36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79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36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206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3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464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Change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Deck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put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cards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rank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841" y="2335057"/>
            <a:ext cx="8638705" cy="124297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68400" y="2363673"/>
            <a:ext cx="8534400" cy="1144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Deck</a:t>
            </a:r>
            <a:endParaRPr sz="1100">
              <a:latin typeface="Lucida Console"/>
              <a:cs typeface="Lucida Console"/>
            </a:endParaRPr>
          </a:p>
          <a:p>
            <a:pPr marL="123189">
              <a:lnSpc>
                <a:spcPct val="100000"/>
              </a:lnSpc>
              <a:spcBef>
                <a:spcPts val="760"/>
              </a:spcBef>
              <a:tabLst>
                <a:tab pos="1687830" algn="l"/>
                <a:tab pos="2007870" algn="l"/>
                <a:tab pos="2329180" algn="l"/>
              </a:tabLst>
            </a:pP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	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	</a:t>
            </a:r>
            <a:r>
              <a:rPr dirty="0" sz="1100" spc="-25">
                <a:latin typeface="Lucida Console"/>
                <a:cs typeface="Lucida Console"/>
              </a:rPr>
              <a:t>3</a:t>
            </a:r>
            <a:r>
              <a:rPr dirty="0" sz="1100" spc="-25">
                <a:latin typeface="Arial"/>
                <a:cs typeface="Arial"/>
              </a:rPr>
              <a:t>♠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180">
                <a:latin typeface="Arial"/>
                <a:cs typeface="Arial"/>
              </a:rPr>
              <a:t> 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9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9</a:t>
            </a:r>
            <a:r>
              <a:rPr dirty="0" sz="1100" spc="-25">
                <a:latin typeface="Arial"/>
                <a:cs typeface="Arial"/>
              </a:rPr>
              <a:t>♠</a:t>
            </a:r>
            <a:endParaRPr sz="1100">
              <a:latin typeface="Arial"/>
              <a:cs typeface="Arial"/>
            </a:endParaRPr>
          </a:p>
          <a:p>
            <a:pPr marL="123189">
              <a:lnSpc>
                <a:spcPts val="1300"/>
              </a:lnSpc>
              <a:spcBef>
                <a:spcPts val="270"/>
              </a:spcBef>
            </a:pP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</a:t>
            </a:r>
            <a:r>
              <a:rPr dirty="0" sz="1100" spc="-25">
                <a:latin typeface="Arial"/>
                <a:cs typeface="Arial"/>
              </a:rPr>
              <a:t>♠</a:t>
            </a:r>
            <a:endParaRPr sz="1100">
              <a:latin typeface="Arial"/>
              <a:cs typeface="Arial"/>
            </a:endParaRPr>
          </a:p>
          <a:p>
            <a:pPr marL="123189">
              <a:lnSpc>
                <a:spcPts val="1300"/>
              </a:lnSpc>
            </a:pPr>
            <a:r>
              <a:rPr dirty="0" sz="1100" spc="5">
                <a:latin typeface="Lucida Console"/>
                <a:cs typeface="Lucida Console"/>
              </a:rPr>
              <a:t>%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465320" cy="18154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426720" algn="l"/>
              </a:tabLst>
            </a:pPr>
            <a:r>
              <a:rPr dirty="0" sz="2650" spc="45">
                <a:solidFill>
                  <a:srgbClr val="A9A9A9"/>
                </a:solidFill>
                <a:latin typeface="Arial"/>
                <a:cs typeface="Arial"/>
              </a:rPr>
              <a:t>Arrays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Basic</a:t>
            </a:r>
            <a:r>
              <a:rPr dirty="0" sz="1950" spc="-114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Typical</a:t>
            </a:r>
            <a:r>
              <a:rPr dirty="0" sz="1950" spc="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A9A9A9"/>
                </a:solidFill>
                <a:latin typeface="Arial"/>
                <a:cs typeface="Arial"/>
              </a:rPr>
              <a:t>array-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processing</a:t>
            </a:r>
            <a:r>
              <a:rPr dirty="0" sz="1950" spc="12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0">
                <a:solidFill>
                  <a:srgbClr val="A9A9A9"/>
                </a:solidFill>
                <a:latin typeface="Arial"/>
                <a:cs typeface="Arial"/>
              </a:rPr>
              <a:t>Two-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dimensional</a:t>
            </a:r>
            <a:r>
              <a:rPr dirty="0" sz="1950" spc="30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40">
                <a:solidFill>
                  <a:srgbClr val="A9A9A9"/>
                </a:solidFill>
                <a:latin typeface="Arial"/>
                <a:cs typeface="Arial"/>
              </a:rPr>
              <a:t>arrays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CS.3.A.Arrays.Basics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Pop</a:t>
            </a:r>
            <a:r>
              <a:rPr dirty="0" spc="65"/>
              <a:t> </a:t>
            </a:r>
            <a:r>
              <a:rPr dirty="0" spc="55"/>
              <a:t>quiz</a:t>
            </a:r>
            <a:r>
              <a:rPr dirty="0" spc="65"/>
              <a:t> </a:t>
            </a:r>
            <a:r>
              <a:rPr dirty="0" spc="120"/>
              <a:t>3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65"/>
              <a:t> </a:t>
            </a:r>
            <a:r>
              <a:rPr dirty="0" spc="-10"/>
              <a:t>arrays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464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Change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Deck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put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cards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rank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81100" y="3685946"/>
            <a:ext cx="3911600" cy="890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2875" rIns="0" bIns="0" rtlCol="0" vert="horz">
            <a:spAutoFit/>
          </a:bodyPr>
          <a:lstStyle/>
          <a:p>
            <a:pPr marL="450850" marR="1153795" indent="-255904">
              <a:lnSpc>
                <a:spcPct val="108900"/>
              </a:lnSpc>
              <a:spcBef>
                <a:spcPts val="1125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13;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 </a:t>
            </a: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4;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j++)</a:t>
            </a:r>
            <a:endParaRPr sz="1100">
              <a:latin typeface="Lucida Console"/>
              <a:cs typeface="Lucida Console"/>
            </a:endParaRPr>
          </a:p>
          <a:p>
            <a:pPr marL="70612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deck[4*i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rank[i]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+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suit[j];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3673233"/>
            <a:ext cx="4953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841" y="2335057"/>
            <a:ext cx="8638705" cy="124297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68400" y="2363673"/>
            <a:ext cx="8534400" cy="1144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75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Deck</a:t>
            </a:r>
            <a:endParaRPr sz="1100">
              <a:latin typeface="Lucida Console"/>
              <a:cs typeface="Lucida Console"/>
            </a:endParaRPr>
          </a:p>
          <a:p>
            <a:pPr marL="123189">
              <a:lnSpc>
                <a:spcPct val="100000"/>
              </a:lnSpc>
              <a:spcBef>
                <a:spcPts val="760"/>
              </a:spcBef>
              <a:tabLst>
                <a:tab pos="1687830" algn="l"/>
                <a:tab pos="2007870" algn="l"/>
                <a:tab pos="2329180" algn="l"/>
              </a:tabLst>
            </a:pP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	</a:t>
            </a:r>
            <a:r>
              <a:rPr dirty="0" sz="1100" spc="-25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100" spc="-25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	</a:t>
            </a:r>
            <a:r>
              <a:rPr dirty="0" sz="1100" spc="-25">
                <a:latin typeface="Lucida Console"/>
                <a:cs typeface="Lucida Console"/>
              </a:rPr>
              <a:t>3</a:t>
            </a:r>
            <a:r>
              <a:rPr dirty="0" sz="1100" spc="-25">
                <a:latin typeface="Arial"/>
                <a:cs typeface="Arial"/>
              </a:rPr>
              <a:t>♠</a:t>
            </a:r>
            <a:r>
              <a:rPr dirty="0" sz="1100"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180">
                <a:latin typeface="Arial"/>
                <a:cs typeface="Arial"/>
              </a:rPr>
              <a:t> 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5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6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7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7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8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6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9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6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9</a:t>
            </a:r>
            <a:r>
              <a:rPr dirty="0" sz="1100" spc="-25">
                <a:latin typeface="Arial"/>
                <a:cs typeface="Arial"/>
              </a:rPr>
              <a:t>♠</a:t>
            </a:r>
            <a:endParaRPr sz="1100">
              <a:latin typeface="Arial"/>
              <a:cs typeface="Arial"/>
            </a:endParaRPr>
          </a:p>
          <a:p>
            <a:pPr marL="123189">
              <a:lnSpc>
                <a:spcPts val="1300"/>
              </a:lnSpc>
              <a:spcBef>
                <a:spcPts val="270"/>
              </a:spcBef>
            </a:pP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J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J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7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375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Q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325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K</a:t>
            </a:r>
            <a:r>
              <a:rPr dirty="0" sz="1100">
                <a:latin typeface="Arial"/>
                <a:cs typeface="Arial"/>
              </a:rPr>
              <a:t>♠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>
                <a:latin typeface="Arial"/>
                <a:cs typeface="Arial"/>
              </a:rPr>
              <a:t>♣</a:t>
            </a:r>
            <a:r>
              <a:rPr dirty="0" sz="1100" spc="270"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100" spc="2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100" spc="37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</a:t>
            </a:r>
            <a:r>
              <a:rPr dirty="0" sz="1100" spc="-25">
                <a:latin typeface="Arial"/>
                <a:cs typeface="Arial"/>
              </a:rPr>
              <a:t>♠</a:t>
            </a:r>
            <a:endParaRPr sz="1100">
              <a:latin typeface="Arial"/>
              <a:cs typeface="Arial"/>
            </a:endParaRPr>
          </a:p>
          <a:p>
            <a:pPr marL="123189">
              <a:lnSpc>
                <a:spcPts val="1300"/>
              </a:lnSpc>
            </a:pPr>
            <a:r>
              <a:rPr dirty="0" sz="1100" spc="5">
                <a:latin typeface="Lucida Console"/>
                <a:cs typeface="Lucida Console"/>
              </a:rPr>
              <a:t>%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765482" y="5929254"/>
          <a:ext cx="469392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45"/>
                <a:gridCol w="334645"/>
                <a:gridCol w="334645"/>
                <a:gridCol w="334644"/>
                <a:gridCol w="334644"/>
                <a:gridCol w="334644"/>
                <a:gridCol w="334644"/>
                <a:gridCol w="334644"/>
                <a:gridCol w="334644"/>
                <a:gridCol w="334645"/>
                <a:gridCol w="334645"/>
                <a:gridCol w="334645"/>
                <a:gridCol w="334645"/>
                <a:gridCol w="334645"/>
              </a:tblGrid>
              <a:tr h="202565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00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01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8080778" y="4459128"/>
          <a:ext cx="1336040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♣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♠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7671498" y="4698884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suit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115645" y="5193378"/>
          <a:ext cx="4327525" cy="48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0"/>
                <a:gridCol w="332740"/>
                <a:gridCol w="332739"/>
                <a:gridCol w="332740"/>
                <a:gridCol w="332740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  <a:gridCol w="332739"/>
              </a:tblGrid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8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J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Q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K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50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4706365" y="4976849"/>
            <a:ext cx="630555" cy="6330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 spc="-20">
                <a:latin typeface="Lucida Console"/>
                <a:cs typeface="Lucida Console"/>
              </a:rPr>
              <a:t>rank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79663" y="425308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latin typeface="Lucida Console"/>
                <a:cs typeface="Lucida Console"/>
              </a:rPr>
              <a:t>j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18698" y="6167372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latin typeface="Lucida Console"/>
                <a:cs typeface="Lucida Console"/>
              </a:rPr>
              <a:t>deck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7555" y="2342921"/>
            <a:ext cx="8174355" cy="2701290"/>
            <a:chOff x="977555" y="2342921"/>
            <a:chExt cx="8174355" cy="27012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555" y="2342921"/>
              <a:ext cx="8173935" cy="270098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03300" y="2376385"/>
              <a:ext cx="8077200" cy="2593975"/>
            </a:xfrm>
            <a:custGeom>
              <a:avLst/>
              <a:gdLst/>
              <a:ahLst/>
              <a:cxnLst/>
              <a:rect l="l" t="t" r="r" b="b"/>
              <a:pathLst>
                <a:path w="8077200" h="2593975">
                  <a:moveTo>
                    <a:pt x="0" y="0"/>
                  </a:moveTo>
                  <a:lnTo>
                    <a:pt x="8077200" y="0"/>
                  </a:lnTo>
                  <a:lnTo>
                    <a:pt x="8077200" y="2593708"/>
                  </a:lnTo>
                  <a:lnTo>
                    <a:pt x="0" y="2593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829" y="2493556"/>
              <a:ext cx="7866672" cy="242868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517900" y="4652238"/>
              <a:ext cx="3086100" cy="267335"/>
            </a:xfrm>
            <a:custGeom>
              <a:avLst/>
              <a:gdLst/>
              <a:ahLst/>
              <a:cxnLst/>
              <a:rect l="l" t="t" r="r" b="b"/>
              <a:pathLst>
                <a:path w="3086100" h="267335">
                  <a:moveTo>
                    <a:pt x="1485887" y="0"/>
                  </a:moveTo>
                  <a:lnTo>
                    <a:pt x="0" y="0"/>
                  </a:lnTo>
                  <a:lnTo>
                    <a:pt x="0" y="50850"/>
                  </a:lnTo>
                  <a:lnTo>
                    <a:pt x="1485887" y="50850"/>
                  </a:lnTo>
                  <a:lnTo>
                    <a:pt x="1485887" y="0"/>
                  </a:lnTo>
                  <a:close/>
                </a:path>
                <a:path w="3086100" h="267335">
                  <a:moveTo>
                    <a:pt x="3086100" y="114427"/>
                  </a:moveTo>
                  <a:lnTo>
                    <a:pt x="0" y="114427"/>
                  </a:lnTo>
                  <a:lnTo>
                    <a:pt x="0" y="266992"/>
                  </a:lnTo>
                  <a:lnTo>
                    <a:pt x="3086100" y="266992"/>
                  </a:lnTo>
                  <a:lnTo>
                    <a:pt x="3086100" y="114427"/>
                  </a:lnTo>
                  <a:close/>
                </a:path>
                <a:path w="3086100" h="267335">
                  <a:moveTo>
                    <a:pt x="3086100" y="0"/>
                  </a:moveTo>
                  <a:lnTo>
                    <a:pt x="1549387" y="0"/>
                  </a:lnTo>
                  <a:lnTo>
                    <a:pt x="1549387" y="50850"/>
                  </a:lnTo>
                  <a:lnTo>
                    <a:pt x="3086100" y="50850"/>
                  </a:lnTo>
                  <a:lnTo>
                    <a:pt x="308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90898" y="4734873"/>
              <a:ext cx="3378200" cy="0"/>
            </a:xfrm>
            <a:custGeom>
              <a:avLst/>
              <a:gdLst/>
              <a:ahLst/>
              <a:cxnLst/>
              <a:rect l="l" t="t" r="r" b="b"/>
              <a:pathLst>
                <a:path w="3378200" h="0">
                  <a:moveTo>
                    <a:pt x="0" y="0"/>
                  </a:moveTo>
                  <a:lnTo>
                    <a:pt x="3378200" y="0"/>
                  </a:lnTo>
                </a:path>
              </a:pathLst>
            </a:custGeom>
            <a:ln w="63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35549" y="455051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0"/>
                  </a:moveTo>
                  <a:lnTo>
                    <a:pt x="0" y="177999"/>
                  </a:lnTo>
                </a:path>
              </a:pathLst>
            </a:custGeom>
            <a:ln w="63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40830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00">
                <a:latin typeface="Arial"/>
                <a:cs typeface="Arial"/>
              </a:rPr>
              <a:t>Array </a:t>
            </a:r>
            <a:r>
              <a:rPr dirty="0" sz="1700" spc="50">
                <a:latin typeface="Arial"/>
                <a:cs typeface="Arial"/>
              </a:rPr>
              <a:t>application: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take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 spc="85">
                <a:latin typeface="Arial"/>
                <a:cs typeface="Arial"/>
              </a:rPr>
              <a:t>a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card,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any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 spc="30">
                <a:latin typeface="Arial"/>
                <a:cs typeface="Arial"/>
              </a:rPr>
              <a:t>card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495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Problem: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cards.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76855" y="4542396"/>
            <a:ext cx="3766820" cy="1280160"/>
            <a:chOff x="2276855" y="4542396"/>
            <a:chExt cx="3766820" cy="12801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855" y="4542396"/>
              <a:ext cx="3766667" cy="12796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311399" y="4575949"/>
              <a:ext cx="3657600" cy="1170305"/>
            </a:xfrm>
            <a:custGeom>
              <a:avLst/>
              <a:gdLst/>
              <a:ahLst/>
              <a:cxnLst/>
              <a:rect l="l" t="t" r="r" b="b"/>
              <a:pathLst>
                <a:path w="3657600" h="1170304">
                  <a:moveTo>
                    <a:pt x="0" y="0"/>
                  </a:moveTo>
                  <a:lnTo>
                    <a:pt x="3657600" y="0"/>
                  </a:lnTo>
                  <a:lnTo>
                    <a:pt x="3657600" y="1169708"/>
                  </a:lnTo>
                  <a:lnTo>
                    <a:pt x="0" y="1169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22664" y="4632624"/>
            <a:ext cx="3381375" cy="99631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150">
                <a:latin typeface="Lucida Console"/>
                <a:cs typeface="Lucida Console"/>
              </a:rPr>
              <a:t>for (int i = 0; i &lt; N; </a:t>
            </a:r>
            <a:r>
              <a:rPr dirty="0" sz="1150" spc="-20">
                <a:latin typeface="Lucida Console"/>
                <a:cs typeface="Lucida Console"/>
              </a:rPr>
              <a:t>i++)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77495" marR="5080">
              <a:lnSpc>
                <a:spcPct val="110700"/>
              </a:lnSpc>
            </a:pPr>
            <a:r>
              <a:rPr dirty="0" sz="1150">
                <a:latin typeface="Lucida Console"/>
                <a:cs typeface="Lucida Console"/>
              </a:rPr>
              <a:t>int r = (int) (Math.random() * </a:t>
            </a:r>
            <a:r>
              <a:rPr dirty="0" sz="1150" spc="-20">
                <a:latin typeface="Lucida Console"/>
                <a:cs typeface="Lucida Console"/>
              </a:rPr>
              <a:t>52); </a:t>
            </a:r>
            <a:r>
              <a:rPr dirty="0" sz="1150" spc="-10">
                <a:latin typeface="Lucida Console"/>
                <a:cs typeface="Lucida Console"/>
              </a:rPr>
              <a:t>System.out.println(deck[r]);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2376385"/>
            <a:ext cx="5943600" cy="1373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73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Algorithm</a:t>
            </a:r>
            <a:endParaRPr sz="1450">
              <a:latin typeface="Lucida Sans Unicode"/>
              <a:cs typeface="Lucida Sans Unicode"/>
            </a:endParaRPr>
          </a:p>
          <a:p>
            <a:pPr marL="16002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latin typeface="Lucida Sans Unicode"/>
                <a:cs typeface="Lucida Sans Unicode"/>
              </a:rPr>
              <a:t>Take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command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following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times</a:t>
            </a:r>
            <a:endParaRPr sz="1450">
              <a:latin typeface="Lucida Sans Unicode"/>
              <a:cs typeface="Lucida Sans Unicode"/>
            </a:endParaRPr>
          </a:p>
          <a:p>
            <a:pPr marL="43688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751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Calculate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index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84" sz="2100" i="1">
                <a:latin typeface="Lucida Sans Italic"/>
                <a:cs typeface="Lucida Sans Italic"/>
              </a:rPr>
              <a:t>r</a:t>
            </a:r>
            <a:r>
              <a:rPr dirty="0" baseline="1984" sz="2100" spc="15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between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0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51.</a:t>
            </a:r>
            <a:endParaRPr baseline="1915" sz="2175">
              <a:latin typeface="Lucida Sans Unicode"/>
              <a:cs typeface="Lucida Sans Unicode"/>
            </a:endParaRPr>
          </a:p>
          <a:p>
            <a:pPr marL="43688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751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Print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84" sz="2100" spc="-15">
                <a:latin typeface="Lucida Console"/>
                <a:cs typeface="Lucida Console"/>
              </a:rPr>
              <a:t>deck[r]</a:t>
            </a:r>
            <a:r>
              <a:rPr dirty="0" baseline="1915" sz="2175" spc="-15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3889375"/>
            <a:ext cx="61722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Implementation: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instead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printing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deck</a:t>
            </a:r>
            <a:r>
              <a:rPr dirty="0" sz="1450" spc="-3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Deck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0700" y="5987224"/>
            <a:ext cx="87249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method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effective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printing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collection.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0252" y="2184933"/>
            <a:ext cx="2083431" cy="17145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341021" y="4695025"/>
            <a:ext cx="29914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each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value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between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51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equally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likely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817755" y="4855586"/>
            <a:ext cx="451484" cy="297815"/>
            <a:chOff x="5817755" y="4855586"/>
            <a:chExt cx="451484" cy="297815"/>
          </a:xfrm>
        </p:grpSpPr>
        <p:sp>
          <p:nvSpPr>
            <p:cNvPr id="15" name="object 15" descr=""/>
            <p:cNvSpPr/>
            <p:nvPr/>
          </p:nvSpPr>
          <p:spPr>
            <a:xfrm>
              <a:off x="5854702" y="4861941"/>
              <a:ext cx="408305" cy="267335"/>
            </a:xfrm>
            <a:custGeom>
              <a:avLst/>
              <a:gdLst/>
              <a:ahLst/>
              <a:cxnLst/>
              <a:rect l="l" t="t" r="r" b="b"/>
              <a:pathLst>
                <a:path w="408304" h="267335">
                  <a:moveTo>
                    <a:pt x="407816" y="0"/>
                  </a:moveTo>
                  <a:lnTo>
                    <a:pt x="9892" y="254357"/>
                  </a:lnTo>
                  <a:lnTo>
                    <a:pt x="0" y="267071"/>
                  </a:lnTo>
                </a:path>
              </a:pathLst>
            </a:custGeom>
            <a:ln w="1270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17755" y="5086286"/>
              <a:ext cx="76835" cy="66675"/>
            </a:xfrm>
            <a:custGeom>
              <a:avLst/>
              <a:gdLst/>
              <a:ahLst/>
              <a:cxnLst/>
              <a:rect l="l" t="t" r="r" b="b"/>
              <a:pathLst>
                <a:path w="76835" h="66675">
                  <a:moveTo>
                    <a:pt x="39268" y="0"/>
                  </a:moveTo>
                  <a:lnTo>
                    <a:pt x="0" y="66662"/>
                  </a:lnTo>
                  <a:lnTo>
                    <a:pt x="76835" y="58115"/>
                  </a:lnTo>
                  <a:lnTo>
                    <a:pt x="43548" y="38455"/>
                  </a:lnTo>
                  <a:lnTo>
                    <a:pt x="39268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 </a:t>
            </a:r>
            <a:r>
              <a:rPr dirty="0" spc="50"/>
              <a:t>application:</a:t>
            </a:r>
            <a:r>
              <a:rPr dirty="0" spc="105"/>
              <a:t> </a:t>
            </a:r>
            <a:r>
              <a:rPr dirty="0"/>
              <a:t>random</a:t>
            </a:r>
            <a:r>
              <a:rPr dirty="0" spc="105"/>
              <a:t> </a:t>
            </a:r>
            <a:r>
              <a:rPr dirty="0"/>
              <a:t>sequence</a:t>
            </a:r>
            <a:r>
              <a:rPr dirty="0" spc="105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-10"/>
              <a:t>cards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1490" y="1845995"/>
            <a:ext cx="7722234" cy="3991610"/>
            <a:chOff x="481490" y="1845995"/>
            <a:chExt cx="7722234" cy="39916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490" y="1845995"/>
              <a:ext cx="7721917" cy="399116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33400" y="1893239"/>
              <a:ext cx="7581900" cy="3852545"/>
            </a:xfrm>
            <a:custGeom>
              <a:avLst/>
              <a:gdLst/>
              <a:ahLst/>
              <a:cxnLst/>
              <a:rect l="l" t="t" r="r" b="b"/>
              <a:pathLst>
                <a:path w="7581900" h="3852545">
                  <a:moveTo>
                    <a:pt x="0" y="0"/>
                  </a:moveTo>
                  <a:lnTo>
                    <a:pt x="7581900" y="0"/>
                  </a:lnTo>
                  <a:lnTo>
                    <a:pt x="7581900" y="3852417"/>
                  </a:lnTo>
                  <a:lnTo>
                    <a:pt x="0" y="3852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3097" y="4285348"/>
              <a:ext cx="7334250" cy="1006475"/>
            </a:xfrm>
            <a:custGeom>
              <a:avLst/>
              <a:gdLst/>
              <a:ahLst/>
              <a:cxnLst/>
              <a:rect l="l" t="t" r="r" b="b"/>
              <a:pathLst>
                <a:path w="7334250" h="1006475">
                  <a:moveTo>
                    <a:pt x="7334250" y="0"/>
                  </a:moveTo>
                  <a:lnTo>
                    <a:pt x="0" y="0"/>
                  </a:lnTo>
                  <a:lnTo>
                    <a:pt x="0" y="1006144"/>
                  </a:lnTo>
                  <a:lnTo>
                    <a:pt x="7334250" y="1006144"/>
                  </a:lnTo>
                  <a:lnTo>
                    <a:pt x="7334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4588" y="1972703"/>
            <a:ext cx="7323455" cy="15913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class</a:t>
            </a:r>
            <a:r>
              <a:rPr dirty="0" sz="1050" spc="8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DrawCards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215"/>
              </a:lnSpc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258445">
              <a:lnSpc>
                <a:spcPts val="1215"/>
              </a:lnSpc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static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void</a:t>
            </a:r>
            <a:r>
              <a:rPr dirty="0" sz="1050" spc="10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main(String[]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args)</a:t>
            </a:r>
            <a:endParaRPr sz="1050">
              <a:latin typeface="Lucida Console"/>
              <a:cs typeface="Lucida Console"/>
            </a:endParaRPr>
          </a:p>
          <a:p>
            <a:pPr marL="258445">
              <a:lnSpc>
                <a:spcPts val="1215"/>
              </a:lnSpc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504190">
              <a:lnSpc>
                <a:spcPts val="1235"/>
              </a:lnSpc>
            </a:pPr>
            <a:r>
              <a:rPr dirty="0" sz="1050">
                <a:latin typeface="Lucida Console"/>
                <a:cs typeface="Lucida Console"/>
              </a:rPr>
              <a:t>int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Integer.parseInt(args[0]);</a:t>
            </a:r>
            <a:endParaRPr sz="10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Lucida Console"/>
              <a:cs typeface="Lucida Console"/>
            </a:endParaRPr>
          </a:p>
          <a:p>
            <a:pPr marL="504190">
              <a:lnSpc>
                <a:spcPct val="100000"/>
              </a:lnSpc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rank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{"2",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"3",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"4",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"5",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"6",</a:t>
            </a:r>
            <a:r>
              <a:rPr dirty="0" sz="1050" spc="7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"7",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"8",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"9","10",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"J",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"Q",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"K",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"A"</a:t>
            </a:r>
            <a:r>
              <a:rPr dirty="0" sz="1050" spc="7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};</a:t>
            </a:r>
            <a:endParaRPr sz="1050">
              <a:latin typeface="Lucida Console"/>
              <a:cs typeface="Lucida Console"/>
            </a:endParaRPr>
          </a:p>
          <a:p>
            <a:pPr marL="504190">
              <a:lnSpc>
                <a:spcPct val="100000"/>
              </a:lnSpc>
              <a:spcBef>
                <a:spcPts val="70"/>
              </a:spcBef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suit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{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latin typeface="Arial"/>
                <a:cs typeface="Arial"/>
              </a:rPr>
              <a:t>♣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latin typeface="Arial"/>
                <a:cs typeface="Arial"/>
              </a:rPr>
              <a:t>♠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};</a:t>
            </a:r>
            <a:endParaRPr sz="10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Lucida Console"/>
              <a:cs typeface="Lucida Console"/>
            </a:endParaRPr>
          </a:p>
          <a:p>
            <a:pPr marL="504190">
              <a:lnSpc>
                <a:spcPct val="100000"/>
              </a:lnSpc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deck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new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String[52];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6569" y="3507059"/>
            <a:ext cx="3387725" cy="58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8445" marR="906780" indent="-246379">
              <a:lnSpc>
                <a:spcPct val="115999"/>
              </a:lnSpc>
              <a:spcBef>
                <a:spcPts val="95"/>
              </a:spcBef>
            </a:pP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13;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i++) </a:t>
            </a: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4;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j++)</a:t>
            </a:r>
            <a:endParaRPr sz="1050">
              <a:latin typeface="Lucida Console"/>
              <a:cs typeface="Lucida Console"/>
            </a:endParaRPr>
          </a:p>
          <a:p>
            <a:pPr marL="504190">
              <a:lnSpc>
                <a:spcPct val="100000"/>
              </a:lnSpc>
              <a:spcBef>
                <a:spcPts val="200"/>
              </a:spcBef>
            </a:pPr>
            <a:r>
              <a:rPr dirty="0" sz="1050">
                <a:latin typeface="Lucida Console"/>
                <a:cs typeface="Lucida Console"/>
              </a:rPr>
              <a:t>deck[i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13*j]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rank[i]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suit[j];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6569" y="4228736"/>
            <a:ext cx="3141345" cy="107696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N;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i++)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258445" marR="5080">
              <a:lnSpc>
                <a:spcPct val="109500"/>
              </a:lnSpc>
            </a:pPr>
            <a:r>
              <a:rPr dirty="0" sz="1050">
                <a:latin typeface="Lucida Console"/>
                <a:cs typeface="Lucida Console"/>
              </a:rPr>
              <a:t>int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(int)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(Math.random()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*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52); </a:t>
            </a:r>
            <a:r>
              <a:rPr dirty="0" sz="1050">
                <a:latin typeface="Lucida Console"/>
                <a:cs typeface="Lucida Console"/>
              </a:rPr>
              <a:t>System.out.print(deck[r]</a:t>
            </a:r>
            <a:r>
              <a:rPr dirty="0" sz="1050" spc="114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12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 spc="12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");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0">
                <a:latin typeface="Lucida Console"/>
                <a:cs typeface="Lucida Console"/>
              </a:rPr>
              <a:t>System.out.println();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90579" y="5291276"/>
            <a:ext cx="1079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4588" y="5445467"/>
            <a:ext cx="1079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942620" y="3515104"/>
            <a:ext cx="2651125" cy="692785"/>
            <a:chOff x="6942620" y="3515104"/>
            <a:chExt cx="2651125" cy="69278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2620" y="3515104"/>
              <a:ext cx="2650807" cy="69229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972300" y="3546094"/>
              <a:ext cx="2552700" cy="585470"/>
            </a:xfrm>
            <a:custGeom>
              <a:avLst/>
              <a:gdLst/>
              <a:ahLst/>
              <a:cxnLst/>
              <a:rect l="l" t="t" r="r" b="b"/>
              <a:pathLst>
                <a:path w="2552700" h="585470">
                  <a:moveTo>
                    <a:pt x="0" y="0"/>
                  </a:moveTo>
                  <a:lnTo>
                    <a:pt x="2552700" y="0"/>
                  </a:lnTo>
                  <a:lnTo>
                    <a:pt x="2552700" y="584860"/>
                  </a:lnTo>
                  <a:lnTo>
                    <a:pt x="0" y="58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057352" y="3597502"/>
            <a:ext cx="1463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DrawCards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57352" y="3802302"/>
            <a:ext cx="22999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0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42620" y="4191659"/>
            <a:ext cx="2604135" cy="692785"/>
            <a:chOff x="6942620" y="4191659"/>
            <a:chExt cx="2604135" cy="692785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2620" y="4191659"/>
              <a:ext cx="2603665" cy="69229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972300" y="4219943"/>
              <a:ext cx="2501900" cy="585470"/>
            </a:xfrm>
            <a:custGeom>
              <a:avLst/>
              <a:gdLst/>
              <a:ahLst/>
              <a:cxnLst/>
              <a:rect l="l" t="t" r="r" b="b"/>
              <a:pathLst>
                <a:path w="2501900" h="585470">
                  <a:moveTo>
                    <a:pt x="0" y="0"/>
                  </a:moveTo>
                  <a:lnTo>
                    <a:pt x="2501900" y="0"/>
                  </a:lnTo>
                  <a:lnTo>
                    <a:pt x="2501900" y="584860"/>
                  </a:lnTo>
                  <a:lnTo>
                    <a:pt x="0" y="58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057352" y="4274069"/>
            <a:ext cx="1463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DrawCards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57352" y="4478856"/>
            <a:ext cx="228028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10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K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K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000" spc="-25">
                <a:solidFill>
                  <a:srgbClr val="8D3124"/>
                </a:solidFill>
                <a:latin typeface="Arial"/>
                <a:cs typeface="Arial"/>
              </a:rPr>
              <a:t>♦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942620" y="4821020"/>
            <a:ext cx="2604135" cy="692785"/>
            <a:chOff x="6942620" y="4821020"/>
            <a:chExt cx="2604135" cy="692785"/>
          </a:xfrm>
        </p:grpSpPr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2620" y="4821020"/>
              <a:ext cx="2603665" cy="69229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972300" y="4855667"/>
              <a:ext cx="2501900" cy="585470"/>
            </a:xfrm>
            <a:custGeom>
              <a:avLst/>
              <a:gdLst/>
              <a:ahLst/>
              <a:cxnLst/>
              <a:rect l="l" t="t" r="r" b="b"/>
              <a:pathLst>
                <a:path w="2501900" h="585470">
                  <a:moveTo>
                    <a:pt x="0" y="0"/>
                  </a:moveTo>
                  <a:lnTo>
                    <a:pt x="2501900" y="0"/>
                  </a:lnTo>
                  <a:lnTo>
                    <a:pt x="2501900" y="584847"/>
                  </a:lnTo>
                  <a:lnTo>
                    <a:pt x="0" y="58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057352" y="4903417"/>
            <a:ext cx="1463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DrawCards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057352" y="5108205"/>
            <a:ext cx="224980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Q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K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7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Q</a:t>
            </a:r>
            <a:r>
              <a:rPr dirty="0" sz="1000" spc="-25">
                <a:latin typeface="Arial"/>
                <a:cs typeface="Arial"/>
              </a:rPr>
              <a:t>♠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942620" y="5450368"/>
            <a:ext cx="2604135" cy="692785"/>
            <a:chOff x="6942620" y="5450368"/>
            <a:chExt cx="2604135" cy="692785"/>
          </a:xfrm>
        </p:grpSpPr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2620" y="5450368"/>
              <a:ext cx="2603665" cy="69229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972300" y="5478665"/>
              <a:ext cx="2501900" cy="585470"/>
            </a:xfrm>
            <a:custGeom>
              <a:avLst/>
              <a:gdLst/>
              <a:ahLst/>
              <a:cxnLst/>
              <a:rect l="l" t="t" r="r" b="b"/>
              <a:pathLst>
                <a:path w="2501900" h="585470">
                  <a:moveTo>
                    <a:pt x="0" y="0"/>
                  </a:moveTo>
                  <a:lnTo>
                    <a:pt x="2501900" y="0"/>
                  </a:lnTo>
                  <a:lnTo>
                    <a:pt x="2501900" y="584847"/>
                  </a:lnTo>
                  <a:lnTo>
                    <a:pt x="0" y="58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057352" y="5532778"/>
            <a:ext cx="1463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DrawCards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057352" y="5737566"/>
            <a:ext cx="222440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J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Q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9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9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6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K</a:t>
            </a:r>
            <a:r>
              <a:rPr dirty="0" sz="1000" spc="-25">
                <a:solidFill>
                  <a:srgbClr val="8D3124"/>
                </a:solidFill>
                <a:latin typeface="Arial"/>
                <a:cs typeface="Arial"/>
              </a:rPr>
              <a:t>♥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20700" y="6139802"/>
            <a:ext cx="6972300" cy="457834"/>
          </a:xfrm>
          <a:custGeom>
            <a:avLst/>
            <a:gdLst/>
            <a:ahLst/>
            <a:cxnLst/>
            <a:rect l="l" t="t" r="r" b="b"/>
            <a:pathLst>
              <a:path w="6972300" h="457834">
                <a:moveTo>
                  <a:pt x="0" y="0"/>
                </a:moveTo>
                <a:lnTo>
                  <a:pt x="6972300" y="0"/>
                </a:lnTo>
                <a:lnTo>
                  <a:pt x="6972300" y="457711"/>
                </a:lnTo>
                <a:lnTo>
                  <a:pt x="0" y="4577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36905" y="6212945"/>
            <a:ext cx="6709409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Sample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with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replacement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(same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appear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times).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085467" y="6278410"/>
            <a:ext cx="9779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appears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twice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895425" y="5904319"/>
            <a:ext cx="1250950" cy="388620"/>
            <a:chOff x="7895425" y="5904319"/>
            <a:chExt cx="1250950" cy="388620"/>
          </a:xfrm>
        </p:grpSpPr>
        <p:sp>
          <p:nvSpPr>
            <p:cNvPr id="37" name="object 37" descr=""/>
            <p:cNvSpPr/>
            <p:nvPr/>
          </p:nvSpPr>
          <p:spPr>
            <a:xfrm>
              <a:off x="7917591" y="5942373"/>
              <a:ext cx="1208405" cy="342265"/>
            </a:xfrm>
            <a:custGeom>
              <a:avLst/>
              <a:gdLst/>
              <a:ahLst/>
              <a:cxnLst/>
              <a:rect l="l" t="t" r="r" b="b"/>
              <a:pathLst>
                <a:path w="1208404" h="342264">
                  <a:moveTo>
                    <a:pt x="1207880" y="30508"/>
                  </a:moveTo>
                  <a:lnTo>
                    <a:pt x="1180791" y="74966"/>
                  </a:lnTo>
                  <a:lnTo>
                    <a:pt x="1155045" y="109938"/>
                  </a:lnTo>
                  <a:lnTo>
                    <a:pt x="1127161" y="142412"/>
                  </a:lnTo>
                  <a:lnTo>
                    <a:pt x="1097282" y="172401"/>
                  </a:lnTo>
                  <a:lnTo>
                    <a:pt x="1065551" y="199914"/>
                  </a:lnTo>
                  <a:lnTo>
                    <a:pt x="1032110" y="224961"/>
                  </a:lnTo>
                  <a:lnTo>
                    <a:pt x="997101" y="247553"/>
                  </a:lnTo>
                  <a:lnTo>
                    <a:pt x="960668" y="267700"/>
                  </a:lnTo>
                  <a:lnTo>
                    <a:pt x="922952" y="285413"/>
                  </a:lnTo>
                  <a:lnTo>
                    <a:pt x="884098" y="300701"/>
                  </a:lnTo>
                  <a:lnTo>
                    <a:pt x="844246" y="313574"/>
                  </a:lnTo>
                  <a:lnTo>
                    <a:pt x="803540" y="324044"/>
                  </a:lnTo>
                  <a:lnTo>
                    <a:pt x="762123" y="332120"/>
                  </a:lnTo>
                  <a:lnTo>
                    <a:pt x="720137" y="337813"/>
                  </a:lnTo>
                  <a:lnTo>
                    <a:pt x="677724" y="341133"/>
                  </a:lnTo>
                  <a:lnTo>
                    <a:pt x="635027" y="342090"/>
                  </a:lnTo>
                  <a:lnTo>
                    <a:pt x="592190" y="340695"/>
                  </a:lnTo>
                  <a:lnTo>
                    <a:pt x="549354" y="336957"/>
                  </a:lnTo>
                  <a:lnTo>
                    <a:pt x="506661" y="330887"/>
                  </a:lnTo>
                  <a:lnTo>
                    <a:pt x="464256" y="322496"/>
                  </a:lnTo>
                  <a:lnTo>
                    <a:pt x="422280" y="311793"/>
                  </a:lnTo>
                  <a:lnTo>
                    <a:pt x="380876" y="298789"/>
                  </a:lnTo>
                  <a:lnTo>
                    <a:pt x="340187" y="283494"/>
                  </a:lnTo>
                  <a:lnTo>
                    <a:pt x="300354" y="265919"/>
                  </a:lnTo>
                  <a:lnTo>
                    <a:pt x="261522" y="246073"/>
                  </a:lnTo>
                  <a:lnTo>
                    <a:pt x="223831" y="223967"/>
                  </a:lnTo>
                  <a:lnTo>
                    <a:pt x="187426" y="199612"/>
                  </a:lnTo>
                  <a:lnTo>
                    <a:pt x="152449" y="173017"/>
                  </a:lnTo>
                  <a:lnTo>
                    <a:pt x="119041" y="144192"/>
                  </a:lnTo>
                  <a:lnTo>
                    <a:pt x="87347" y="113149"/>
                  </a:lnTo>
                  <a:lnTo>
                    <a:pt x="57508" y="79898"/>
                  </a:lnTo>
                  <a:lnTo>
                    <a:pt x="29667" y="44447"/>
                  </a:lnTo>
                  <a:lnTo>
                    <a:pt x="3967" y="6809"/>
                  </a:lnTo>
                  <a:lnTo>
                    <a:pt x="0" y="0"/>
                  </a:lnTo>
                </a:path>
              </a:pathLst>
            </a:custGeom>
            <a:ln w="1571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895425" y="5904318"/>
              <a:ext cx="1250950" cy="107314"/>
            </a:xfrm>
            <a:custGeom>
              <a:avLst/>
              <a:gdLst/>
              <a:ahLst/>
              <a:cxnLst/>
              <a:rect l="l" t="t" r="r" b="b"/>
              <a:pathLst>
                <a:path w="1250950" h="107314">
                  <a:moveTo>
                    <a:pt x="64706" y="42367"/>
                  </a:moveTo>
                  <a:lnTo>
                    <a:pt x="0" y="0"/>
                  </a:lnTo>
                  <a:lnTo>
                    <a:pt x="4965" y="77241"/>
                  </a:lnTo>
                  <a:lnTo>
                    <a:pt x="26123" y="44856"/>
                  </a:lnTo>
                  <a:lnTo>
                    <a:pt x="64706" y="42367"/>
                  </a:lnTo>
                  <a:close/>
                </a:path>
                <a:path w="1250950" h="107314">
                  <a:moveTo>
                    <a:pt x="1250340" y="29476"/>
                  </a:moveTo>
                  <a:lnTo>
                    <a:pt x="1187780" y="74942"/>
                  </a:lnTo>
                  <a:lnTo>
                    <a:pt x="1226426" y="75539"/>
                  </a:lnTo>
                  <a:lnTo>
                    <a:pt x="1249133" y="106857"/>
                  </a:lnTo>
                  <a:lnTo>
                    <a:pt x="1250340" y="29476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</a:t>
            </a:r>
            <a:r>
              <a:rPr dirty="0" spc="85"/>
              <a:t> </a:t>
            </a:r>
            <a:r>
              <a:rPr dirty="0" spc="50"/>
              <a:t>application:</a:t>
            </a:r>
            <a:r>
              <a:rPr dirty="0" spc="85"/>
              <a:t> </a:t>
            </a:r>
            <a:r>
              <a:rPr dirty="0"/>
              <a:t>shuffle</a:t>
            </a:r>
            <a:r>
              <a:rPr dirty="0" spc="85"/>
              <a:t> </a:t>
            </a:r>
            <a:r>
              <a:rPr dirty="0" spc="55"/>
              <a:t>and</a:t>
            </a:r>
            <a:r>
              <a:rPr dirty="0" spc="85"/>
              <a:t> </a:t>
            </a:r>
            <a:r>
              <a:rPr dirty="0" spc="55"/>
              <a:t>deal</a:t>
            </a:r>
            <a:r>
              <a:rPr dirty="0" spc="85"/>
              <a:t> </a:t>
            </a:r>
            <a:r>
              <a:rPr dirty="0"/>
              <a:t>from</a:t>
            </a:r>
            <a:r>
              <a:rPr dirty="0" spc="85"/>
              <a:t> a </a:t>
            </a:r>
            <a:r>
              <a:rPr dirty="0"/>
              <a:t>deck</a:t>
            </a:r>
            <a:r>
              <a:rPr dirty="0" spc="85"/>
              <a:t> </a:t>
            </a:r>
            <a:r>
              <a:rPr dirty="0" spc="65"/>
              <a:t>of</a:t>
            </a:r>
            <a:r>
              <a:rPr dirty="0" spc="85"/>
              <a:t> </a:t>
            </a:r>
            <a:r>
              <a:rPr dirty="0" spc="-10"/>
              <a:t>cards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3688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Problem: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cards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deck.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376385"/>
            <a:ext cx="5003800" cy="17170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Algorithm</a:t>
            </a:r>
            <a:r>
              <a:rPr dirty="0" sz="1450">
                <a:latin typeface="Lucida Sans Unicode"/>
                <a:cs typeface="Lucida Sans Unicode"/>
              </a:rPr>
              <a:t>: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Shuffle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deck,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deal.</a:t>
            </a:r>
            <a:endParaRPr sz="1450">
              <a:latin typeface="Lucida Sans Unicode"/>
              <a:cs typeface="Lucida Sans Unicode"/>
            </a:endParaRPr>
          </a:p>
          <a:p>
            <a:pPr marL="28511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8575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Consider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card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index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9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0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51</a:t>
            </a:r>
            <a:r>
              <a:rPr dirty="0" baseline="1915" sz="2175" spc="-37" i="1">
                <a:latin typeface="Lucida Sans Italic"/>
                <a:cs typeface="Lucida Sans Italic"/>
              </a:rPr>
              <a:t>.</a:t>
            </a:r>
            <a:endParaRPr baseline="1915" sz="2175">
              <a:latin typeface="Lucida Sans Italic"/>
              <a:cs typeface="Lucida Sans Italic"/>
            </a:endParaRPr>
          </a:p>
          <a:p>
            <a:pPr lvl="1" marL="43688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751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Calculate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index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84" sz="2100" i="1">
                <a:latin typeface="Lucida Sans Italic"/>
                <a:cs typeface="Lucida Sans Italic"/>
              </a:rPr>
              <a:t>r</a:t>
            </a:r>
            <a:r>
              <a:rPr dirty="0" baseline="1984" sz="2100" spc="15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between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51.</a:t>
            </a:r>
            <a:endParaRPr baseline="1915" sz="2175">
              <a:latin typeface="Lucida Sans Unicode"/>
              <a:cs typeface="Lucida Sans Unicode"/>
            </a:endParaRPr>
          </a:p>
          <a:p>
            <a:pPr lvl="1" marL="43688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751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Exchange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84" sz="2100">
                <a:latin typeface="Lucida Console"/>
                <a:cs typeface="Lucida Console"/>
              </a:rPr>
              <a:t>deck[i]</a:t>
            </a:r>
            <a:r>
              <a:rPr dirty="0" baseline="1984" sz="2100" spc="-419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with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84" sz="2100" spc="-15">
                <a:latin typeface="Lucida Console"/>
                <a:cs typeface="Lucida Console"/>
              </a:rPr>
              <a:t>deck[r]</a:t>
            </a:r>
            <a:endParaRPr baseline="1984" sz="2100">
              <a:latin typeface="Lucida Console"/>
              <a:cs typeface="Lucida Console"/>
            </a:endParaRPr>
          </a:p>
          <a:p>
            <a:pPr marL="285115" indent="-125730">
              <a:lnSpc>
                <a:spcPct val="100000"/>
              </a:lnSpc>
              <a:spcBef>
                <a:spcPts val="540"/>
              </a:spcBef>
              <a:buSzPct val="103571"/>
              <a:buFont typeface="Calibri"/>
              <a:buChar char="•"/>
              <a:tabLst>
                <a:tab pos="285750" algn="l"/>
              </a:tabLst>
            </a:pPr>
            <a:r>
              <a:rPr dirty="0" sz="1400">
                <a:latin typeface="Lucida Sans Unicode"/>
                <a:cs typeface="Lucida Sans Unicode"/>
              </a:rPr>
              <a:t>Print the first </a:t>
            </a:r>
            <a:r>
              <a:rPr dirty="0" sz="1400" i="1">
                <a:latin typeface="Lucida Sans Italic"/>
                <a:cs typeface="Lucida Sans Italic"/>
              </a:rPr>
              <a:t>N </a:t>
            </a:r>
            <a:r>
              <a:rPr dirty="0" sz="1400">
                <a:latin typeface="Lucida Sans Unicode"/>
                <a:cs typeface="Lucida Sans Unicode"/>
              </a:rPr>
              <a:t>cards in the </a:t>
            </a:r>
            <a:r>
              <a:rPr dirty="0" sz="1400" spc="-10">
                <a:latin typeface="Lucida Sans Unicode"/>
                <a:cs typeface="Lucida Sans Unicode"/>
              </a:rPr>
              <a:t>deck.</a:t>
            </a:r>
            <a:endParaRPr sz="14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496883" y="4259186"/>
            <a:ext cx="5160645" cy="2243455"/>
            <a:chOff x="2496883" y="4259186"/>
            <a:chExt cx="5160645" cy="224345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6883" y="4259186"/>
              <a:ext cx="5160175" cy="224313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27299" y="4283519"/>
              <a:ext cx="5054600" cy="2148840"/>
            </a:xfrm>
            <a:custGeom>
              <a:avLst/>
              <a:gdLst/>
              <a:ahLst/>
              <a:cxnLst/>
              <a:rect l="l" t="t" r="r" b="b"/>
              <a:pathLst>
                <a:path w="5054600" h="2148840">
                  <a:moveTo>
                    <a:pt x="0" y="0"/>
                  </a:moveTo>
                  <a:lnTo>
                    <a:pt x="5054600" y="0"/>
                  </a:lnTo>
                  <a:lnTo>
                    <a:pt x="5054600" y="2148712"/>
                  </a:lnTo>
                  <a:lnTo>
                    <a:pt x="0" y="2148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642692" y="4349414"/>
            <a:ext cx="4087495" cy="196659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150">
                <a:latin typeface="Lucida Console"/>
                <a:cs typeface="Lucida Console"/>
              </a:rPr>
              <a:t>for (int i = 0; i &lt; 52; </a:t>
            </a:r>
            <a:r>
              <a:rPr dirty="0" sz="1150" spc="-20">
                <a:latin typeface="Lucida Console"/>
                <a:cs typeface="Lucida Console"/>
              </a:rPr>
              <a:t>i++)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77495" marR="5080">
              <a:lnSpc>
                <a:spcPct val="110700"/>
              </a:lnSpc>
            </a:pPr>
            <a:r>
              <a:rPr dirty="0" sz="1150">
                <a:latin typeface="Lucida Console"/>
                <a:cs typeface="Lucida Console"/>
              </a:rPr>
              <a:t>int r = i + (int) (Math.random() * (52-</a:t>
            </a:r>
            <a:r>
              <a:rPr dirty="0" sz="1150" spc="-20">
                <a:latin typeface="Lucida Console"/>
                <a:cs typeface="Lucida Console"/>
              </a:rPr>
              <a:t>i)); </a:t>
            </a:r>
            <a:r>
              <a:rPr dirty="0" sz="1150">
                <a:latin typeface="Lucida Console"/>
                <a:cs typeface="Lucida Console"/>
              </a:rPr>
              <a:t>String t = </a:t>
            </a:r>
            <a:r>
              <a:rPr dirty="0" sz="1150" spc="-10">
                <a:latin typeface="Lucida Console"/>
                <a:cs typeface="Lucida Console"/>
              </a:rPr>
              <a:t>deck[r];</a:t>
            </a:r>
            <a:endParaRPr sz="1150">
              <a:latin typeface="Lucida Console"/>
              <a:cs typeface="Lucida Console"/>
            </a:endParaRPr>
          </a:p>
          <a:p>
            <a:pPr marL="277495" marR="2212340">
              <a:lnSpc>
                <a:spcPct val="110700"/>
              </a:lnSpc>
            </a:pPr>
            <a:r>
              <a:rPr dirty="0" sz="1150">
                <a:latin typeface="Lucida Console"/>
                <a:cs typeface="Lucida Console"/>
              </a:rPr>
              <a:t>deck[r] = </a:t>
            </a:r>
            <a:r>
              <a:rPr dirty="0" sz="1150" spc="-10">
                <a:latin typeface="Lucida Console"/>
                <a:cs typeface="Lucida Console"/>
              </a:rPr>
              <a:t>deck[i]; </a:t>
            </a:r>
            <a:r>
              <a:rPr dirty="0" sz="1150">
                <a:latin typeface="Lucida Console"/>
                <a:cs typeface="Lucida Console"/>
              </a:rPr>
              <a:t>deck[i] = </a:t>
            </a:r>
            <a:r>
              <a:rPr dirty="0" sz="1150" spc="-25">
                <a:latin typeface="Lucida Console"/>
                <a:cs typeface="Lucida Console"/>
              </a:rPr>
              <a:t>t;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  <a:p>
            <a:pPr marL="365760" marR="1418590" indent="-353695">
              <a:lnSpc>
                <a:spcPct val="110700"/>
              </a:lnSpc>
              <a:spcBef>
                <a:spcPts val="5"/>
              </a:spcBef>
            </a:pPr>
            <a:r>
              <a:rPr dirty="0" sz="1150">
                <a:latin typeface="Lucida Console"/>
                <a:cs typeface="Lucida Console"/>
              </a:rPr>
              <a:t>for (int i = 0; i &lt; N; </a:t>
            </a:r>
            <a:r>
              <a:rPr dirty="0" sz="1150" spc="-20">
                <a:latin typeface="Lucida Console"/>
                <a:cs typeface="Lucida Console"/>
              </a:rPr>
              <a:t>i++) </a:t>
            </a:r>
            <a:r>
              <a:rPr dirty="0" sz="1150" spc="-10">
                <a:latin typeface="Lucida Console"/>
                <a:cs typeface="Lucida Console"/>
              </a:rPr>
              <a:t>System.out.print(deck[i]);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150" spc="-10">
                <a:latin typeface="Lucida Console"/>
                <a:cs typeface="Lucida Console"/>
              </a:rPr>
              <a:t>System.out.println();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4296232"/>
            <a:ext cx="17780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Implementation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46834" y="4611115"/>
            <a:ext cx="1219835" cy="52705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 indent="-635">
              <a:lnSpc>
                <a:spcPts val="1300"/>
              </a:lnSpc>
              <a:spcBef>
                <a:spcPts val="175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each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value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between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i</a:t>
            </a:r>
            <a:r>
              <a:rPr dirty="0" sz="1100" spc="4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51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equally</a:t>
            </a:r>
            <a:r>
              <a:rPr dirty="0" sz="11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likely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890194" y="4852835"/>
            <a:ext cx="1047750" cy="69850"/>
            <a:chOff x="6890194" y="4852835"/>
            <a:chExt cx="1047750" cy="69850"/>
          </a:xfrm>
        </p:grpSpPr>
        <p:sp>
          <p:nvSpPr>
            <p:cNvPr id="13" name="object 13" descr=""/>
            <p:cNvSpPr/>
            <p:nvPr/>
          </p:nvSpPr>
          <p:spPr>
            <a:xfrm>
              <a:off x="6934205" y="4887450"/>
              <a:ext cx="1003300" cy="0"/>
            </a:xfrm>
            <a:custGeom>
              <a:avLst/>
              <a:gdLst/>
              <a:ahLst/>
              <a:cxnLst/>
              <a:rect l="l" t="t" r="r" b="b"/>
              <a:pathLst>
                <a:path w="1003300" h="0">
                  <a:moveTo>
                    <a:pt x="1003302" y="0"/>
                  </a:moveTo>
                  <a:lnTo>
                    <a:pt x="975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90194" y="485283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7142" y="1693950"/>
            <a:ext cx="1896427" cy="126395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4527" y="1704427"/>
            <a:ext cx="1833562" cy="1263956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</a:t>
            </a:r>
            <a:r>
              <a:rPr dirty="0" spc="75"/>
              <a:t> </a:t>
            </a:r>
            <a:r>
              <a:rPr dirty="0" spc="50"/>
              <a:t>application:</a:t>
            </a:r>
            <a:r>
              <a:rPr dirty="0" spc="75"/>
              <a:t> </a:t>
            </a:r>
            <a:r>
              <a:rPr dirty="0"/>
              <a:t>shuffle</a:t>
            </a:r>
            <a:r>
              <a:rPr dirty="0" spc="80"/>
              <a:t> </a:t>
            </a:r>
            <a:r>
              <a:rPr dirty="0" spc="85"/>
              <a:t>a</a:t>
            </a:r>
            <a:r>
              <a:rPr dirty="0" spc="75"/>
              <a:t> </a:t>
            </a:r>
            <a:r>
              <a:rPr dirty="0"/>
              <a:t>deck</a:t>
            </a:r>
            <a:r>
              <a:rPr dirty="0" spc="80"/>
              <a:t> </a:t>
            </a:r>
            <a:r>
              <a:rPr dirty="0" spc="65"/>
              <a:t>of</a:t>
            </a:r>
            <a:r>
              <a:rPr dirty="0" spc="75"/>
              <a:t> </a:t>
            </a:r>
            <a:r>
              <a:rPr dirty="0" spc="70"/>
              <a:t>10</a:t>
            </a:r>
            <a:r>
              <a:rPr dirty="0" spc="80"/>
              <a:t> </a:t>
            </a:r>
            <a:r>
              <a:rPr dirty="0"/>
              <a:t>cards</a:t>
            </a:r>
            <a:r>
              <a:rPr dirty="0" spc="75"/>
              <a:t> </a:t>
            </a:r>
            <a:r>
              <a:rPr dirty="0" spc="-10"/>
              <a:t>(trace)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020" y="1804695"/>
            <a:ext cx="4306252" cy="16205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6900" y="1829663"/>
            <a:ext cx="4203700" cy="1525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06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80"/>
              </a:spcBef>
            </a:pPr>
            <a:r>
              <a:rPr dirty="0" sz="1100">
                <a:latin typeface="Lucida Console"/>
                <a:cs typeface="Lucida Console"/>
              </a:rPr>
              <a:t>for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10;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i++)</a:t>
            </a:r>
            <a:endParaRPr sz="1100">
              <a:latin typeface="Lucida Console"/>
              <a:cs typeface="Lucida Console"/>
            </a:endParaRPr>
          </a:p>
          <a:p>
            <a:pPr marL="13017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6080" marR="147955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(Math.random()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(10-</a:t>
            </a:r>
            <a:r>
              <a:rPr dirty="0" sz="1100" spc="-20">
                <a:latin typeface="Lucida Console"/>
                <a:cs typeface="Lucida Console"/>
              </a:rPr>
              <a:t>i));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deck[r];</a:t>
            </a:r>
            <a:endParaRPr sz="1100">
              <a:latin typeface="Lucida Console"/>
              <a:cs typeface="Lucida Console"/>
            </a:endParaRPr>
          </a:p>
          <a:p>
            <a:pPr marL="386080" marR="227711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deck[r]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deck[i]; </a:t>
            </a:r>
            <a:r>
              <a:rPr dirty="0" sz="1100">
                <a:latin typeface="Lucida Console"/>
                <a:cs typeface="Lucida Console"/>
              </a:rPr>
              <a:t>deck[i]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t;</a:t>
            </a:r>
            <a:endParaRPr sz="1100">
              <a:latin typeface="Lucida Console"/>
              <a:cs typeface="Lucida Console"/>
            </a:endParaRPr>
          </a:p>
          <a:p>
            <a:pPr marL="13017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978969" y="1736277"/>
          <a:ext cx="4474210" cy="4252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110"/>
                <a:gridCol w="372110"/>
                <a:gridCol w="372110"/>
                <a:gridCol w="372109"/>
                <a:gridCol w="372109"/>
                <a:gridCol w="372110"/>
                <a:gridCol w="372110"/>
                <a:gridCol w="372110"/>
                <a:gridCol w="372110"/>
                <a:gridCol w="372110"/>
                <a:gridCol w="372110"/>
                <a:gridCol w="372110"/>
              </a:tblGrid>
              <a:tr h="21844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deck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93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239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84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7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8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82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A9A9A9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A9A9A9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005493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C0C0C0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r" marR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922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solidFill>
                            <a:srgbClr val="D5D5D5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solidFill>
                            <a:srgbClr val="D5D5D5"/>
                          </a:solidFill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850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723900" y="3520668"/>
            <a:ext cx="3848100" cy="22504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71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Why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does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this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method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work?</a:t>
            </a:r>
            <a:endParaRPr sz="1300">
              <a:latin typeface="Lucida Sans Unicode"/>
              <a:cs typeface="Lucida Sans Unicode"/>
            </a:endParaRPr>
          </a:p>
          <a:p>
            <a:pPr marL="280670" marR="204470" indent="-125095">
              <a:lnSpc>
                <a:spcPct val="110400"/>
              </a:lnSpc>
              <a:spcBef>
                <a:spcPts val="935"/>
              </a:spcBef>
              <a:buSzPct val="103846"/>
              <a:buFont typeface="Calibri"/>
              <a:buChar char="•"/>
              <a:tabLst>
                <a:tab pos="281305" algn="l"/>
              </a:tabLst>
            </a:pPr>
            <a:r>
              <a:rPr dirty="0" sz="1300">
                <a:latin typeface="Lucida Sans Unicode"/>
                <a:cs typeface="Lucida Sans Unicode"/>
              </a:rPr>
              <a:t>Uses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only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exchanges,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so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4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deck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after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shuffle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has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the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same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cards</a:t>
            </a:r>
            <a:r>
              <a:rPr dirty="0" sz="1300" spc="3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as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before.</a:t>
            </a:r>
            <a:endParaRPr sz="1300">
              <a:latin typeface="Lucida Sans Unicode"/>
              <a:cs typeface="Lucida Sans Unicode"/>
            </a:endParaRPr>
          </a:p>
          <a:p>
            <a:pPr marL="280670" indent="-125730">
              <a:lnSpc>
                <a:spcPct val="100000"/>
              </a:lnSpc>
              <a:spcBef>
                <a:spcPts val="1095"/>
              </a:spcBef>
              <a:buSzPct val="103846"/>
              <a:buFont typeface="Calibri"/>
              <a:buChar char="•"/>
              <a:tabLst>
                <a:tab pos="281305" algn="l"/>
              </a:tabLst>
            </a:pPr>
            <a:r>
              <a:rPr dirty="0" sz="1300" i="1">
                <a:latin typeface="Lucida Sans Italic"/>
                <a:cs typeface="Lucida Sans Italic"/>
              </a:rPr>
              <a:t>N</a:t>
            </a:r>
            <a:r>
              <a:rPr dirty="0" sz="1300" spc="-165" i="1">
                <a:latin typeface="Lucida Sans Italic"/>
                <a:cs typeface="Lucida Sans Italic"/>
              </a:rPr>
              <a:t> </a:t>
            </a:r>
            <a:r>
              <a:rPr dirty="0" sz="1300" b="0">
                <a:latin typeface="Brush Script Std"/>
                <a:cs typeface="Brush Script Std"/>
              </a:rPr>
              <a:t>−</a:t>
            </a:r>
            <a:r>
              <a:rPr dirty="0" sz="1300" i="1">
                <a:latin typeface="Lucida Sans Italic"/>
                <a:cs typeface="Lucida Sans Italic"/>
              </a:rPr>
              <a:t>i</a:t>
            </a:r>
            <a:r>
              <a:rPr dirty="0" sz="1300" spc="75" i="1">
                <a:latin typeface="Lucida Sans Italic"/>
                <a:cs typeface="Lucida Sans Italic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equally</a:t>
            </a:r>
            <a:r>
              <a:rPr dirty="0" sz="1300" spc="8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likely</a:t>
            </a:r>
            <a:r>
              <a:rPr dirty="0" sz="1300" spc="8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values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for</a:t>
            </a:r>
            <a:r>
              <a:rPr dirty="0" sz="1300" spc="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deck[i]</a:t>
            </a:r>
            <a:r>
              <a:rPr dirty="0" sz="1200" spc="-1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80670" indent="-125730">
              <a:lnSpc>
                <a:spcPct val="100000"/>
              </a:lnSpc>
              <a:spcBef>
                <a:spcPts val="1085"/>
              </a:spcBef>
              <a:buSzPct val="103846"/>
              <a:buFont typeface="Calibri"/>
              <a:buChar char="•"/>
              <a:tabLst>
                <a:tab pos="281305" algn="l"/>
              </a:tabLst>
            </a:pPr>
            <a:r>
              <a:rPr dirty="0" sz="1300">
                <a:latin typeface="Lucida Sans Unicode"/>
                <a:cs typeface="Lucida Sans Unicode"/>
              </a:rPr>
              <a:t>Therefore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i="1">
                <a:latin typeface="Lucida Sans Italic"/>
                <a:cs typeface="Lucida Sans Italic"/>
              </a:rPr>
              <a:t>N</a:t>
            </a:r>
            <a:r>
              <a:rPr dirty="0" sz="1300" spc="-105" i="1">
                <a:latin typeface="Lucida Sans Italic"/>
                <a:cs typeface="Lucida Sans Italic"/>
              </a:rPr>
              <a:t> </a:t>
            </a:r>
            <a:r>
              <a:rPr dirty="0" sz="1300" b="0">
                <a:latin typeface="Brush Script Std"/>
                <a:cs typeface="Brush Script Std"/>
              </a:rPr>
              <a:t>×</a:t>
            </a: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N</a:t>
            </a:r>
            <a:r>
              <a:rPr dirty="0" sz="1300" spc="-175" i="1">
                <a:latin typeface="Lucida Sans Italic"/>
                <a:cs typeface="Lucida Sans Italic"/>
              </a:rPr>
              <a:t> </a:t>
            </a:r>
            <a:r>
              <a:rPr dirty="0" sz="1300" b="0">
                <a:latin typeface="Brush Script Std"/>
                <a:cs typeface="Brush Script Std"/>
              </a:rPr>
              <a:t>−</a:t>
            </a:r>
            <a:r>
              <a:rPr dirty="0" sz="1300">
                <a:latin typeface="Lucida Sans Unicode"/>
                <a:cs typeface="Lucida Sans Unicode"/>
              </a:rPr>
              <a:t>1)</a:t>
            </a:r>
            <a:r>
              <a:rPr dirty="0" sz="1300" b="0">
                <a:latin typeface="Brush Script Std"/>
                <a:cs typeface="Brush Script Std"/>
              </a:rPr>
              <a:t>×</a:t>
            </a: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N</a:t>
            </a:r>
            <a:r>
              <a:rPr dirty="0" sz="1300" spc="-175" i="1">
                <a:latin typeface="Lucida Sans Italic"/>
                <a:cs typeface="Lucida Sans Italic"/>
              </a:rPr>
              <a:t> </a:t>
            </a:r>
            <a:r>
              <a:rPr dirty="0" sz="1300" b="0">
                <a:latin typeface="Brush Script Std"/>
                <a:cs typeface="Brush Script Std"/>
              </a:rPr>
              <a:t>−</a:t>
            </a:r>
            <a:r>
              <a:rPr dirty="0" sz="1300">
                <a:latin typeface="Lucida Sans Unicode"/>
                <a:cs typeface="Lucida Sans Unicode"/>
              </a:rPr>
              <a:t>1)...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b="0">
                <a:latin typeface="Brush Script Std"/>
                <a:cs typeface="Brush Script Std"/>
              </a:rPr>
              <a:t>×</a:t>
            </a:r>
            <a:r>
              <a:rPr dirty="0" sz="1300">
                <a:latin typeface="Lucida Sans Unicode"/>
                <a:cs typeface="Lucida Sans Unicode"/>
              </a:rPr>
              <a:t>2</a:t>
            </a:r>
            <a:r>
              <a:rPr dirty="0" sz="1300" b="0">
                <a:latin typeface="Brush Script Std"/>
                <a:cs typeface="Brush Script Std"/>
              </a:rPr>
              <a:t>×</a:t>
            </a:r>
            <a:r>
              <a:rPr dirty="0" sz="1300">
                <a:latin typeface="Lucida Sans Unicode"/>
                <a:cs typeface="Lucida Sans Unicode"/>
              </a:rPr>
              <a:t>1</a:t>
            </a:r>
            <a:r>
              <a:rPr dirty="0" sz="1300" spc="55">
                <a:latin typeface="Lucida Sans Unicode"/>
                <a:cs typeface="Lucida Sans Unicode"/>
              </a:rPr>
              <a:t> </a:t>
            </a:r>
            <a:r>
              <a:rPr dirty="0" sz="1300" spc="-215">
                <a:latin typeface="Lucida Sans Unicode"/>
                <a:cs typeface="Lucida Sans Unicode"/>
              </a:rPr>
              <a:t>=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i="1">
                <a:latin typeface="Lucida Sans Italic"/>
                <a:cs typeface="Lucida Sans Italic"/>
              </a:rPr>
              <a:t>N</a:t>
            </a:r>
            <a:r>
              <a:rPr dirty="0" sz="1300" spc="-165" i="1">
                <a:latin typeface="Lucida Sans Italic"/>
                <a:cs typeface="Lucida Sans Italic"/>
              </a:rPr>
              <a:t> </a:t>
            </a:r>
            <a:r>
              <a:rPr dirty="0" sz="1300" spc="-50">
                <a:latin typeface="Lucida Sans Unicode"/>
                <a:cs typeface="Lucida Sans Unicode"/>
              </a:rPr>
              <a:t>!</a:t>
            </a:r>
            <a:endParaRPr sz="1300">
              <a:latin typeface="Lucida Sans Unicode"/>
              <a:cs typeface="Lucida Sans Unicode"/>
            </a:endParaRPr>
          </a:p>
          <a:p>
            <a:pPr marL="280670">
              <a:lnSpc>
                <a:spcPct val="100000"/>
              </a:lnSpc>
              <a:spcBef>
                <a:spcPts val="160"/>
              </a:spcBef>
            </a:pPr>
            <a:r>
              <a:rPr dirty="0" sz="1300">
                <a:latin typeface="Lucida Sans Unicode"/>
                <a:cs typeface="Lucida Sans Unicode"/>
              </a:rPr>
              <a:t>equally</a:t>
            </a:r>
            <a:r>
              <a:rPr dirty="0" sz="1300" spc="8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likely</a:t>
            </a:r>
            <a:r>
              <a:rPr dirty="0" sz="1300" spc="8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values</a:t>
            </a:r>
            <a:r>
              <a:rPr dirty="0" sz="1300" spc="8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for</a:t>
            </a:r>
            <a:r>
              <a:rPr dirty="0" sz="1300" spc="9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deck[]</a:t>
            </a:r>
            <a:r>
              <a:rPr dirty="0" sz="1300" spc="-10">
                <a:latin typeface="Lucida Sans Unicode"/>
                <a:cs typeface="Lucida Sans Unicode"/>
              </a:rPr>
              <a:t>.</a:t>
            </a:r>
            <a:endParaRPr sz="1300">
              <a:latin typeface="Lucida Sans Unicode"/>
              <a:cs typeface="Lucida Sans Unicode"/>
            </a:endParaRPr>
          </a:p>
          <a:p>
            <a:pPr marL="119380">
              <a:lnSpc>
                <a:spcPct val="100000"/>
              </a:lnSpc>
              <a:spcBef>
                <a:spcPts val="1085"/>
              </a:spcBef>
            </a:pP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Initial</a:t>
            </a:r>
            <a:r>
              <a:rPr dirty="0" sz="13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order</a:t>
            </a:r>
            <a:r>
              <a:rPr dirty="0" sz="13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8D3124"/>
                </a:solidFill>
                <a:latin typeface="Lucida Sans Unicode"/>
                <a:cs typeface="Lucida Sans Unicode"/>
              </a:rPr>
              <a:t>is</a:t>
            </a:r>
            <a:r>
              <a:rPr dirty="0" sz="13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8D3124"/>
                </a:solidFill>
                <a:latin typeface="Lucida Sans Unicode"/>
                <a:cs typeface="Lucida Sans Unicode"/>
              </a:rPr>
              <a:t>immaterial.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6139802"/>
            <a:ext cx="7188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method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effective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randomly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rearranging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type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</a:t>
            </a:r>
            <a:r>
              <a:rPr dirty="0" spc="85"/>
              <a:t> </a:t>
            </a:r>
            <a:r>
              <a:rPr dirty="0" spc="50"/>
              <a:t>application:</a:t>
            </a:r>
            <a:r>
              <a:rPr dirty="0" spc="85"/>
              <a:t> </a:t>
            </a:r>
            <a:r>
              <a:rPr dirty="0"/>
              <a:t>shuffle</a:t>
            </a:r>
            <a:r>
              <a:rPr dirty="0" spc="85"/>
              <a:t> </a:t>
            </a:r>
            <a:r>
              <a:rPr dirty="0" spc="55"/>
              <a:t>and</a:t>
            </a:r>
            <a:r>
              <a:rPr dirty="0" spc="85"/>
              <a:t> </a:t>
            </a:r>
            <a:r>
              <a:rPr dirty="0" spc="55"/>
              <a:t>deal</a:t>
            </a:r>
            <a:r>
              <a:rPr dirty="0" spc="85"/>
              <a:t> </a:t>
            </a:r>
            <a:r>
              <a:rPr dirty="0"/>
              <a:t>from</a:t>
            </a:r>
            <a:r>
              <a:rPr dirty="0" spc="85"/>
              <a:t> a </a:t>
            </a:r>
            <a:r>
              <a:rPr dirty="0"/>
              <a:t>deck</a:t>
            </a:r>
            <a:r>
              <a:rPr dirty="0" spc="85"/>
              <a:t> </a:t>
            </a:r>
            <a:r>
              <a:rPr dirty="0" spc="65"/>
              <a:t>of</a:t>
            </a:r>
            <a:r>
              <a:rPr dirty="0" spc="85"/>
              <a:t> </a:t>
            </a:r>
            <a:r>
              <a:rPr dirty="0" spc="-10"/>
              <a:t>cards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1490" y="1804035"/>
            <a:ext cx="7910830" cy="4605020"/>
            <a:chOff x="481490" y="1804035"/>
            <a:chExt cx="7910830" cy="46050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490" y="1804035"/>
              <a:ext cx="7910512" cy="460479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33400" y="1855101"/>
              <a:ext cx="7772400" cy="4462780"/>
            </a:xfrm>
            <a:custGeom>
              <a:avLst/>
              <a:gdLst/>
              <a:ahLst/>
              <a:cxnLst/>
              <a:rect l="l" t="t" r="r" b="b"/>
              <a:pathLst>
                <a:path w="7772400" h="4462780">
                  <a:moveTo>
                    <a:pt x="0" y="0"/>
                  </a:moveTo>
                  <a:lnTo>
                    <a:pt x="7772400" y="0"/>
                  </a:lnTo>
                  <a:lnTo>
                    <a:pt x="7772400" y="4462703"/>
                  </a:lnTo>
                  <a:lnTo>
                    <a:pt x="0" y="446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3097" y="4148988"/>
              <a:ext cx="7522845" cy="1714500"/>
            </a:xfrm>
            <a:custGeom>
              <a:avLst/>
              <a:gdLst/>
              <a:ahLst/>
              <a:cxnLst/>
              <a:rect l="l" t="t" r="r" b="b"/>
              <a:pathLst>
                <a:path w="7522845" h="1714500">
                  <a:moveTo>
                    <a:pt x="7522845" y="0"/>
                  </a:moveTo>
                  <a:lnTo>
                    <a:pt x="0" y="0"/>
                  </a:lnTo>
                  <a:lnTo>
                    <a:pt x="0" y="1714169"/>
                  </a:lnTo>
                  <a:lnTo>
                    <a:pt x="7522845" y="1714169"/>
                  </a:lnTo>
                  <a:lnTo>
                    <a:pt x="7522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4588" y="1930755"/>
            <a:ext cx="7487284" cy="20542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class</a:t>
            </a:r>
            <a:r>
              <a:rPr dirty="0" sz="1050" spc="8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DealCards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215"/>
              </a:lnSpc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258445">
              <a:lnSpc>
                <a:spcPts val="1215"/>
              </a:lnSpc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static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void</a:t>
            </a:r>
            <a:r>
              <a:rPr dirty="0" sz="1050" spc="10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main(String[]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args)</a:t>
            </a:r>
            <a:endParaRPr sz="1050">
              <a:latin typeface="Lucida Console"/>
              <a:cs typeface="Lucida Console"/>
            </a:endParaRPr>
          </a:p>
          <a:p>
            <a:pPr marL="258445">
              <a:lnSpc>
                <a:spcPts val="1215"/>
              </a:lnSpc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504190">
              <a:lnSpc>
                <a:spcPts val="1235"/>
              </a:lnSpc>
            </a:pPr>
            <a:r>
              <a:rPr dirty="0" sz="1050">
                <a:latin typeface="Lucida Console"/>
                <a:cs typeface="Lucida Console"/>
              </a:rPr>
              <a:t>int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Integer.parseInt(args[0]);</a:t>
            </a:r>
            <a:endParaRPr sz="10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Lucida Console"/>
              <a:cs typeface="Lucida Console"/>
            </a:endParaRPr>
          </a:p>
          <a:p>
            <a:pPr marL="586105">
              <a:lnSpc>
                <a:spcPct val="100000"/>
              </a:lnSpc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rank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{"2",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"3",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"4",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"5",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"6",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"7",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"8",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"9",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"10",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"J",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"Q",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"K",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"A"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};</a:t>
            </a:r>
            <a:endParaRPr sz="1050">
              <a:latin typeface="Lucida Console"/>
              <a:cs typeface="Lucida Console"/>
            </a:endParaRPr>
          </a:p>
          <a:p>
            <a:pPr marL="586105">
              <a:lnSpc>
                <a:spcPct val="100000"/>
              </a:lnSpc>
              <a:spcBef>
                <a:spcPts val="70"/>
              </a:spcBef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suit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{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latin typeface="Arial"/>
                <a:cs typeface="Arial"/>
              </a:rPr>
              <a:t>♣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50">
                <a:latin typeface="Lucida Console"/>
                <a:cs typeface="Lucida Console"/>
              </a:rPr>
              <a:t>",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>
                <a:latin typeface="Arial"/>
                <a:cs typeface="Arial"/>
              </a:rPr>
              <a:t>♠</a:t>
            </a:r>
            <a:r>
              <a:rPr dirty="0" sz="1050">
                <a:latin typeface="Lucida Console"/>
                <a:cs typeface="Lucida Console"/>
              </a:rPr>
              <a:t>"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};</a:t>
            </a:r>
            <a:endParaRPr sz="10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250">
              <a:latin typeface="Lucida Console"/>
              <a:cs typeface="Lucida Console"/>
            </a:endParaRPr>
          </a:p>
          <a:p>
            <a:pPr marL="586105" marR="4350385">
              <a:lnSpc>
                <a:spcPts val="1210"/>
              </a:lnSpc>
            </a:pPr>
            <a:r>
              <a:rPr dirty="0" sz="1050">
                <a:latin typeface="Lucida Console"/>
                <a:cs typeface="Lucida Console"/>
              </a:rPr>
              <a:t>String[]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deck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new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String[52]; </a:t>
            </a: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13;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i++)</a:t>
            </a:r>
            <a:endParaRPr sz="1050">
              <a:latin typeface="Lucida Console"/>
              <a:cs typeface="Lucida Console"/>
            </a:endParaRPr>
          </a:p>
          <a:p>
            <a:pPr marL="832485">
              <a:lnSpc>
                <a:spcPts val="1165"/>
              </a:lnSpc>
            </a:pP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4;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j++)</a:t>
            </a:r>
            <a:endParaRPr sz="1050">
              <a:latin typeface="Lucida Console"/>
              <a:cs typeface="Lucida Console"/>
            </a:endParaRPr>
          </a:p>
          <a:p>
            <a:pPr marL="1078230">
              <a:lnSpc>
                <a:spcPts val="1235"/>
              </a:lnSpc>
            </a:pPr>
            <a:r>
              <a:rPr dirty="0" sz="1050">
                <a:latin typeface="Lucida Console"/>
                <a:cs typeface="Lucida Console"/>
              </a:rPr>
              <a:t>deck[i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13*j]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rank[i]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suit[j];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18566" y="4103890"/>
            <a:ext cx="3797300" cy="11144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235"/>
              </a:lnSpc>
              <a:spcBef>
                <a:spcPts val="120"/>
              </a:spcBef>
            </a:pP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52;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i++)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215"/>
              </a:lnSpc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258445" marR="5080">
              <a:lnSpc>
                <a:spcPts val="1210"/>
              </a:lnSpc>
              <a:spcBef>
                <a:spcPts val="60"/>
              </a:spcBef>
            </a:pPr>
            <a:r>
              <a:rPr dirty="0" sz="1050">
                <a:latin typeface="Lucida Console"/>
                <a:cs typeface="Lucida Console"/>
              </a:rPr>
              <a:t>int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(int)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(Math.random()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*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(52-</a:t>
            </a:r>
            <a:r>
              <a:rPr dirty="0" sz="1050" spc="-20">
                <a:latin typeface="Lucida Console"/>
                <a:cs typeface="Lucida Console"/>
              </a:rPr>
              <a:t>i)); </a:t>
            </a:r>
            <a:r>
              <a:rPr dirty="0" sz="1050">
                <a:latin typeface="Lucida Console"/>
                <a:cs typeface="Lucida Console"/>
              </a:rPr>
              <a:t>String</a:t>
            </a:r>
            <a:r>
              <a:rPr dirty="0" sz="1050" spc="4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t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deck[r];</a:t>
            </a:r>
            <a:endParaRPr sz="1050">
              <a:latin typeface="Lucida Console"/>
              <a:cs typeface="Lucida Console"/>
            </a:endParaRPr>
          </a:p>
          <a:p>
            <a:pPr marL="258445" marR="2054860">
              <a:lnSpc>
                <a:spcPts val="1210"/>
              </a:lnSpc>
              <a:spcBef>
                <a:spcPts val="10"/>
              </a:spcBef>
            </a:pPr>
            <a:r>
              <a:rPr dirty="0" sz="1050">
                <a:latin typeface="Lucida Console"/>
                <a:cs typeface="Lucida Console"/>
              </a:rPr>
              <a:t>deck[r]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deck[i]; </a:t>
            </a:r>
            <a:r>
              <a:rPr dirty="0" sz="1050">
                <a:latin typeface="Lucida Console"/>
                <a:cs typeface="Lucida Console"/>
              </a:rPr>
              <a:t>deck[i]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t;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18566" y="5325890"/>
            <a:ext cx="2403475" cy="551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8445" marR="5080" indent="-246379">
              <a:lnSpc>
                <a:spcPct val="109500"/>
              </a:lnSpc>
              <a:spcBef>
                <a:spcPts val="95"/>
              </a:spcBef>
            </a:pPr>
            <a:r>
              <a:rPr dirty="0" sz="1050">
                <a:latin typeface="Lucida Console"/>
                <a:cs typeface="Lucida Console"/>
              </a:rPr>
              <a:t>for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(int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0;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i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&lt;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N;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i++) </a:t>
            </a:r>
            <a:r>
              <a:rPr dirty="0" sz="1050" spc="-10">
                <a:latin typeface="Lucida Console"/>
                <a:cs typeface="Lucida Console"/>
              </a:rPr>
              <a:t>System.out.print(deck[i]);</a:t>
            </a: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-10">
                <a:latin typeface="Lucida Console"/>
                <a:cs typeface="Lucida Console"/>
              </a:rPr>
              <a:t>System.out.println();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2576" y="5862941"/>
            <a:ext cx="1079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4588" y="6017132"/>
            <a:ext cx="10795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4842" y="5282545"/>
            <a:ext cx="1823085" cy="6345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702300" y="5313375"/>
            <a:ext cx="1727200" cy="5499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99695" marR="257175">
              <a:lnSpc>
                <a:spcPct val="110600"/>
              </a:lnSpc>
              <a:spcBef>
                <a:spcPts val="37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DealCards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5 </a:t>
            </a:r>
            <a:r>
              <a:rPr dirty="0" sz="1000">
                <a:latin typeface="Lucida Console"/>
                <a:cs typeface="Lucida Console"/>
              </a:rPr>
              <a:t>9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0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2</a:t>
            </a:r>
            <a:r>
              <a:rPr dirty="0" sz="1000" spc="-25">
                <a:latin typeface="Arial"/>
                <a:cs typeface="Arial"/>
              </a:rPr>
              <a:t>♠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49134" y="4820894"/>
            <a:ext cx="1384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3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poker</a:t>
            </a:r>
            <a:r>
              <a:rPr dirty="0" sz="1100" spc="3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hand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664365" y="5054600"/>
            <a:ext cx="3295650" cy="1586865"/>
            <a:chOff x="5664365" y="5054600"/>
            <a:chExt cx="3295650" cy="1586865"/>
          </a:xfrm>
        </p:grpSpPr>
        <p:sp>
          <p:nvSpPr>
            <p:cNvPr id="17" name="object 17" descr=""/>
            <p:cNvSpPr/>
            <p:nvPr/>
          </p:nvSpPr>
          <p:spPr>
            <a:xfrm>
              <a:off x="7480303" y="5061267"/>
              <a:ext cx="271145" cy="207645"/>
            </a:xfrm>
            <a:custGeom>
              <a:avLst/>
              <a:gdLst/>
              <a:ahLst/>
              <a:cxnLst/>
              <a:rect l="l" t="t" r="r" b="b"/>
              <a:pathLst>
                <a:path w="271145" h="207645">
                  <a:moveTo>
                    <a:pt x="270812" y="0"/>
                  </a:moveTo>
                  <a:lnTo>
                    <a:pt x="11207" y="207605"/>
                  </a:lnTo>
                  <a:lnTo>
                    <a:pt x="0" y="207605"/>
                  </a:lnTo>
                </a:path>
              </a:pathLst>
            </a:custGeom>
            <a:ln w="12708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445870" y="5226113"/>
              <a:ext cx="76200" cy="70485"/>
            </a:xfrm>
            <a:custGeom>
              <a:avLst/>
              <a:gdLst/>
              <a:ahLst/>
              <a:cxnLst/>
              <a:rect l="l" t="t" r="r" b="b"/>
              <a:pathLst>
                <a:path w="76200" h="70485">
                  <a:moveTo>
                    <a:pt x="32575" y="0"/>
                  </a:moveTo>
                  <a:lnTo>
                    <a:pt x="0" y="70192"/>
                  </a:lnTo>
                  <a:lnTo>
                    <a:pt x="75641" y="54165"/>
                  </a:lnTo>
                  <a:lnTo>
                    <a:pt x="40576" y="37858"/>
                  </a:lnTo>
                  <a:lnTo>
                    <a:pt x="32575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4365" y="6006303"/>
              <a:ext cx="3295180" cy="6345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689600" y="6038088"/>
              <a:ext cx="3200400" cy="534035"/>
            </a:xfrm>
            <a:custGeom>
              <a:avLst/>
              <a:gdLst/>
              <a:ahLst/>
              <a:cxnLst/>
              <a:rect l="l" t="t" r="r" b="b"/>
              <a:pathLst>
                <a:path w="3200400" h="534034">
                  <a:moveTo>
                    <a:pt x="0" y="0"/>
                  </a:moveTo>
                  <a:lnTo>
                    <a:pt x="3200400" y="0"/>
                  </a:lnTo>
                  <a:lnTo>
                    <a:pt x="3200400" y="533998"/>
                  </a:lnTo>
                  <a:lnTo>
                    <a:pt x="0" y="533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779096" y="6088708"/>
            <a:ext cx="146367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DealCards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779096" y="6257301"/>
            <a:ext cx="29038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latin typeface="Lucida Console"/>
                <a:cs typeface="Lucida Console"/>
              </a:rPr>
              <a:t>3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4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10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6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♦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2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9</a:t>
            </a:r>
            <a:r>
              <a:rPr dirty="0" sz="1000">
                <a:latin typeface="Arial"/>
                <a:cs typeface="Arial"/>
              </a:rPr>
              <a:t>♣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8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r>
              <a:rPr dirty="0" sz="1000">
                <a:solidFill>
                  <a:srgbClr val="8D3124"/>
                </a:solidFill>
                <a:latin typeface="Arial"/>
                <a:cs typeface="Arial"/>
              </a:rPr>
              <a:t>♥</a:t>
            </a:r>
            <a:r>
              <a:rPr dirty="0" sz="1000" spc="295">
                <a:solidFill>
                  <a:srgbClr val="8D3124"/>
                </a:solidFill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9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0">
                <a:latin typeface="Arial"/>
                <a:cs typeface="Arial"/>
              </a:rPr>
              <a:t> </a:t>
            </a:r>
            <a:r>
              <a:rPr dirty="0" sz="1000">
                <a:latin typeface="Lucida Console"/>
                <a:cs typeface="Lucida Console"/>
              </a:rPr>
              <a:t>5</a:t>
            </a:r>
            <a:r>
              <a:rPr dirty="0" sz="1000">
                <a:latin typeface="Arial"/>
                <a:cs typeface="Arial"/>
              </a:rPr>
              <a:t>♠</a:t>
            </a:r>
            <a:r>
              <a:rPr dirty="0" sz="1000" spc="295"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Q</a:t>
            </a:r>
            <a:r>
              <a:rPr dirty="0" sz="1000" spc="-25">
                <a:solidFill>
                  <a:srgbClr val="8D3124"/>
                </a:solidFill>
                <a:latin typeface="Arial"/>
                <a:cs typeface="Arial"/>
              </a:rPr>
              <a:t>♥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22538" y="5549404"/>
            <a:ext cx="14331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random</a:t>
            </a:r>
            <a:r>
              <a:rPr dirty="0" sz="1100" spc="3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bridge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hand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719512" y="4101229"/>
            <a:ext cx="5236210" cy="1932939"/>
            <a:chOff x="3719512" y="4101229"/>
            <a:chExt cx="5236210" cy="1932939"/>
          </a:xfrm>
        </p:grpSpPr>
        <p:sp>
          <p:nvSpPr>
            <p:cNvPr id="25" name="object 25" descr=""/>
            <p:cNvSpPr/>
            <p:nvPr/>
          </p:nvSpPr>
          <p:spPr>
            <a:xfrm>
              <a:off x="8686806" y="5790006"/>
              <a:ext cx="262890" cy="216535"/>
            </a:xfrm>
            <a:custGeom>
              <a:avLst/>
              <a:gdLst/>
              <a:ahLst/>
              <a:cxnLst/>
              <a:rect l="l" t="t" r="r" b="b"/>
              <a:pathLst>
                <a:path w="262890" h="216535">
                  <a:moveTo>
                    <a:pt x="262566" y="0"/>
                  </a:moveTo>
                  <a:lnTo>
                    <a:pt x="2962" y="203587"/>
                  </a:lnTo>
                  <a:lnTo>
                    <a:pt x="0" y="216301"/>
                  </a:lnTo>
                </a:path>
              </a:pathLst>
            </a:custGeom>
            <a:ln w="12708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652370" y="5963538"/>
              <a:ext cx="76200" cy="70485"/>
            </a:xfrm>
            <a:custGeom>
              <a:avLst/>
              <a:gdLst/>
              <a:ahLst/>
              <a:cxnLst/>
              <a:rect l="l" t="t" r="r" b="b"/>
              <a:pathLst>
                <a:path w="76200" h="70485">
                  <a:moveTo>
                    <a:pt x="32575" y="0"/>
                  </a:moveTo>
                  <a:lnTo>
                    <a:pt x="0" y="70192"/>
                  </a:lnTo>
                  <a:lnTo>
                    <a:pt x="75641" y="54178"/>
                  </a:lnTo>
                  <a:lnTo>
                    <a:pt x="40576" y="37858"/>
                  </a:lnTo>
                  <a:lnTo>
                    <a:pt x="32575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9512" y="5213092"/>
              <a:ext cx="1204912" cy="80242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4930" y="4101229"/>
              <a:ext cx="1330642" cy="91780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73418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Coupon</a:t>
            </a:r>
            <a:r>
              <a:rPr dirty="0" sz="1700" spc="30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collector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18851" y="4364995"/>
          <a:ext cx="8109584" cy="36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</a:tblGrid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20700" y="3418954"/>
            <a:ext cx="63754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Collect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all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ranks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cards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M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=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30884" y="4964709"/>
          <a:ext cx="5624195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  <a:gridCol w="393700"/>
              </a:tblGrid>
              <a:tr h="290195">
                <a:tc>
                  <a:txBody>
                    <a:bodyPr/>
                    <a:lstStyle/>
                    <a:p>
                      <a:pPr algn="r" marR="83820">
                        <a:lnSpc>
                          <a:spcPts val="1400"/>
                        </a:lnSpc>
                      </a:pPr>
                      <a:r>
                        <a:rPr dirty="0" sz="1200" spc="-10">
                          <a:latin typeface="Lucida Sans Unicode"/>
                          <a:cs typeface="Lucida Sans Unicode"/>
                        </a:rPr>
                        <a:t>Collection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25425">
                <a:tc>
                  <a:txBody>
                    <a:bodyPr/>
                    <a:lstStyle/>
                    <a:p>
                      <a:pPr algn="r" marR="144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J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Q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K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solidFill>
                      <a:srgbClr val="F3F6F9"/>
                    </a:solidFill>
                  </a:tcPr>
                </a:tc>
              </a:tr>
              <a:tr h="325755">
                <a:tc>
                  <a:txBody>
                    <a:bodyPr/>
                    <a:lstStyle/>
                    <a:p>
                      <a:pPr algn="r" marR="882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7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7470">
                    <a:solidFill>
                      <a:srgbClr val="F3F6F9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algn="r" marR="9271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8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1280"/>
                        </a:lnSpc>
                        <a:spcBef>
                          <a:spcPts val="116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9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1594">
                        <a:lnSpc>
                          <a:spcPts val="1280"/>
                        </a:lnSpc>
                        <a:spcBef>
                          <a:spcPts val="116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66040"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762634" y="4081819"/>
            <a:ext cx="74803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">
                <a:latin typeface="Lucida Sans Unicode"/>
                <a:cs typeface="Lucida Sans Unicode"/>
              </a:rPr>
              <a:t>Sequence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67600" y="5440514"/>
            <a:ext cx="1498600" cy="7124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 marL="114935" marR="107314">
              <a:lnSpc>
                <a:spcPct val="106100"/>
              </a:lnSpc>
              <a:spcBef>
                <a:spcPts val="295"/>
              </a:spcBef>
            </a:pPr>
            <a:r>
              <a:rPr dirty="0" sz="1200">
                <a:latin typeface="Lucida Sans Unicode"/>
                <a:cs typeface="Lucida Sans Unicode"/>
              </a:rPr>
              <a:t>22</a:t>
            </a:r>
            <a:r>
              <a:rPr dirty="0" sz="1200" spc="7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cards</a:t>
            </a:r>
            <a:r>
              <a:rPr dirty="0" sz="1200" spc="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needed </a:t>
            </a:r>
            <a:r>
              <a:rPr dirty="0" sz="1200">
                <a:latin typeface="Lucida Sans Unicode"/>
                <a:cs typeface="Lucida Sans Unicode"/>
              </a:rPr>
              <a:t>to</a:t>
            </a:r>
            <a:r>
              <a:rPr dirty="0" sz="1200" spc="4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complete collection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0700" y="1791525"/>
            <a:ext cx="7670800" cy="136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Coupon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collector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M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different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coupons.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Collector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acquires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coupons,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time,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equally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likely.</a:t>
            </a:r>
            <a:endParaRPr baseline="1915" sz="2175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5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expected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number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coupons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acquire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full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collection?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</a:t>
            </a:r>
            <a:r>
              <a:rPr dirty="0" spc="140"/>
              <a:t> </a:t>
            </a:r>
            <a:r>
              <a:rPr dirty="0" spc="50"/>
              <a:t>application:</a:t>
            </a:r>
            <a:r>
              <a:rPr dirty="0" spc="145"/>
              <a:t> </a:t>
            </a:r>
            <a:r>
              <a:rPr dirty="0"/>
              <a:t>coupon</a:t>
            </a:r>
            <a:r>
              <a:rPr dirty="0" spc="145"/>
              <a:t> </a:t>
            </a:r>
            <a:r>
              <a:rPr dirty="0" spc="-10"/>
              <a:t>collector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300537" y="1940407"/>
            <a:ext cx="5317490" cy="4411345"/>
            <a:chOff x="4300537" y="1940407"/>
            <a:chExt cx="5317490" cy="441134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537" y="1940407"/>
              <a:ext cx="5317337" cy="441073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343400" y="1982241"/>
              <a:ext cx="5181600" cy="4284980"/>
            </a:xfrm>
            <a:custGeom>
              <a:avLst/>
              <a:gdLst/>
              <a:ahLst/>
              <a:cxnLst/>
              <a:rect l="l" t="t" r="r" b="b"/>
              <a:pathLst>
                <a:path w="5181600" h="4284980">
                  <a:moveTo>
                    <a:pt x="0" y="0"/>
                  </a:moveTo>
                  <a:lnTo>
                    <a:pt x="5181600" y="0"/>
                  </a:lnTo>
                  <a:lnTo>
                    <a:pt x="5181600" y="4284700"/>
                  </a:lnTo>
                  <a:lnTo>
                    <a:pt x="0" y="4284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40250" y="3539794"/>
              <a:ext cx="4793615" cy="1844039"/>
            </a:xfrm>
            <a:custGeom>
              <a:avLst/>
              <a:gdLst/>
              <a:ahLst/>
              <a:cxnLst/>
              <a:rect l="l" t="t" r="r" b="b"/>
              <a:pathLst>
                <a:path w="4793615" h="1844039">
                  <a:moveTo>
                    <a:pt x="4793462" y="0"/>
                  </a:moveTo>
                  <a:lnTo>
                    <a:pt x="0" y="0"/>
                  </a:lnTo>
                  <a:lnTo>
                    <a:pt x="0" y="1843976"/>
                  </a:lnTo>
                  <a:lnTo>
                    <a:pt x="4793462" y="1843976"/>
                  </a:lnTo>
                  <a:lnTo>
                    <a:pt x="4793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531740" y="2130946"/>
            <a:ext cx="4781550" cy="2417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390"/>
              </a:lnSpc>
              <a:spcBef>
                <a:spcPts val="9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-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-4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Coupon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340"/>
              </a:lnSpc>
            </a:pPr>
            <a:r>
              <a:rPr dirty="0" sz="1200" spc="-5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7020">
              <a:lnSpc>
                <a:spcPts val="134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-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-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-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-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87020">
              <a:lnSpc>
                <a:spcPts val="1340"/>
              </a:lnSpc>
            </a:pPr>
            <a:r>
              <a:rPr dirty="0" sz="1200" spc="-5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61340">
              <a:lnSpc>
                <a:spcPts val="134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-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</a:t>
            </a:r>
            <a:r>
              <a:rPr dirty="0" sz="1200" spc="-1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2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</a:t>
            </a:r>
            <a:endParaRPr sz="1200">
              <a:latin typeface="Lucida Console"/>
              <a:cs typeface="Lucida Console"/>
            </a:endParaRPr>
          </a:p>
          <a:p>
            <a:pPr marL="561340" marR="5080">
              <a:lnSpc>
                <a:spcPts val="1340"/>
              </a:lnSpc>
              <a:spcBef>
                <a:spcPts val="80"/>
              </a:spcBef>
              <a:tabLst>
                <a:tab pos="2207260" algn="l"/>
              </a:tabLst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-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cards</a:t>
            </a:r>
            <a:r>
              <a:rPr dirty="0" sz="1200" spc="-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3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r>
              <a:rPr dirty="0" sz="1200">
                <a:latin typeface="Lucida Console"/>
                <a:cs typeface="Lucida Console"/>
              </a:rPr>
              <a:t>	//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number</a:t>
            </a:r>
            <a:r>
              <a:rPr dirty="0" sz="1200" spc="-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of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cards</a:t>
            </a:r>
            <a:r>
              <a:rPr dirty="0" sz="1200" spc="-3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collected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distinct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//</a:t>
            </a:r>
            <a:r>
              <a:rPr dirty="0" sz="1200" spc="-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number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of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distinct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cards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Lucida Console"/>
              <a:cs typeface="Lucida Console"/>
            </a:endParaRPr>
          </a:p>
          <a:p>
            <a:pPr marL="561340" marR="1193800">
              <a:lnSpc>
                <a:spcPts val="1340"/>
              </a:lnSpc>
            </a:pPr>
            <a:r>
              <a:rPr dirty="0" sz="1200">
                <a:latin typeface="Lucida Console"/>
                <a:cs typeface="Lucida Console"/>
              </a:rPr>
              <a:t>boolean[]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found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boolean[M]; </a:t>
            </a:r>
            <a:r>
              <a:rPr dirty="0" sz="1200">
                <a:latin typeface="Lucida Console"/>
                <a:cs typeface="Lucida Console"/>
              </a:rPr>
              <a:t>while</a:t>
            </a:r>
            <a:r>
              <a:rPr dirty="0" sz="1200" spc="-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(distinct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M)</a:t>
            </a:r>
            <a:endParaRPr sz="1200">
              <a:latin typeface="Lucida Console"/>
              <a:cs typeface="Lucida Console"/>
            </a:endParaRPr>
          </a:p>
          <a:p>
            <a:pPr marL="561340">
              <a:lnSpc>
                <a:spcPts val="1255"/>
              </a:lnSpc>
            </a:pPr>
            <a:r>
              <a:rPr dirty="0" sz="1200" spc="-5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835660" marR="828040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(int)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(Math.random()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-3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M); </a:t>
            </a:r>
            <a:r>
              <a:rPr dirty="0" sz="1200" spc="-10">
                <a:latin typeface="Lucida Console"/>
                <a:cs typeface="Lucida Console"/>
              </a:rPr>
              <a:t>cards++;</a:t>
            </a:r>
            <a:endParaRPr sz="1200">
              <a:latin typeface="Lucida Console"/>
              <a:cs typeface="Lucida Console"/>
            </a:endParaRPr>
          </a:p>
          <a:p>
            <a:pPr marL="835660">
              <a:lnSpc>
                <a:spcPts val="131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-2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(!found[r])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4863" y="4509910"/>
            <a:ext cx="117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29238" y="4679836"/>
            <a:ext cx="1489075" cy="37846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 spc="-10">
                <a:latin typeface="Lucida Console"/>
                <a:cs typeface="Lucida Console"/>
              </a:rPr>
              <a:t>distinct++; </a:t>
            </a:r>
            <a:r>
              <a:rPr dirty="0" sz="1200">
                <a:latin typeface="Lucida Console"/>
                <a:cs typeface="Lucida Console"/>
              </a:rPr>
              <a:t>found[r]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-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true;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4863" y="5019688"/>
            <a:ext cx="117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80489" y="5189614"/>
            <a:ext cx="117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80489" y="5529466"/>
            <a:ext cx="2403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System.out.println(cards);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06115" y="5699392"/>
            <a:ext cx="117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31740" y="5869318"/>
            <a:ext cx="1174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5300" y="3914800"/>
            <a:ext cx="3683000" cy="24415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Key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implementation</a:t>
            </a:r>
            <a:endParaRPr sz="1450">
              <a:latin typeface="Lucida Sans Unicode"/>
              <a:cs typeface="Lucida Sans Unicode"/>
            </a:endParaRPr>
          </a:p>
          <a:p>
            <a:pPr marL="289560" marR="148590" indent="-125095">
              <a:lnSpc>
                <a:spcPct val="105000"/>
              </a:lnSpc>
              <a:spcBef>
                <a:spcPts val="81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Create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boolean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array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length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37" i="1">
                <a:latin typeface="Lucida Sans Italic"/>
                <a:cs typeface="Lucida Sans Italic"/>
              </a:rPr>
              <a:t>M</a:t>
            </a:r>
            <a:r>
              <a:rPr dirty="0" baseline="1915" sz="2175" spc="-37">
                <a:latin typeface="Lucida Sans Unicode"/>
                <a:cs typeface="Lucida Sans Unicode"/>
              </a:rPr>
              <a:t>. </a:t>
            </a:r>
            <a:r>
              <a:rPr dirty="0" sz="1450">
                <a:latin typeface="Lucida Sans Unicode"/>
                <a:cs typeface="Lucida Sans Unicode"/>
              </a:rPr>
              <a:t>(Initially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all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false</a:t>
            </a:r>
            <a:r>
              <a:rPr dirty="0" sz="1350" spc="-295">
                <a:latin typeface="Lucida Console"/>
                <a:cs typeface="Lucida Consol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default.)</a:t>
            </a:r>
            <a:endParaRPr sz="1450">
              <a:latin typeface="Lucida Sans Unicode"/>
              <a:cs typeface="Lucida Sans Unicode"/>
            </a:endParaRPr>
          </a:p>
          <a:p>
            <a:pPr marL="289560" marR="391160" indent="-125095">
              <a:lnSpc>
                <a:spcPct val="105000"/>
              </a:lnSpc>
              <a:spcBef>
                <a:spcPts val="8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When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</a:t>
            </a:r>
            <a:r>
              <a:rPr dirty="0" baseline="1915" sz="2175" spc="120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generated,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check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</a:t>
            </a:r>
            <a:r>
              <a:rPr dirty="0" baseline="1915" sz="2175" spc="-307" i="1">
                <a:latin typeface="Lucida Sans Italic"/>
                <a:cs typeface="Lucida Sans Italic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th </a:t>
            </a:r>
            <a:r>
              <a:rPr dirty="0" sz="1450">
                <a:latin typeface="Lucida Sans Unicode"/>
                <a:cs typeface="Lucida Sans Unicode"/>
              </a:rPr>
              <a:t>value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  <a:p>
            <a:pPr lvl="1" marL="441325" indent="-125730">
              <a:lnSpc>
                <a:spcPct val="100000"/>
              </a:lnSpc>
              <a:spcBef>
                <a:spcPts val="894"/>
              </a:spcBef>
              <a:buSzPct val="106896"/>
              <a:buFont typeface="Calibri"/>
              <a:buChar char="•"/>
              <a:tabLst>
                <a:tab pos="441959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67">
                <a:latin typeface="Lucida Sans Unicode"/>
                <a:cs typeface="Lucida Sans Unicode"/>
              </a:rPr>
              <a:t> </a:t>
            </a:r>
            <a:r>
              <a:rPr dirty="0" baseline="2057" sz="2025">
                <a:solidFill>
                  <a:srgbClr val="005493"/>
                </a:solidFill>
                <a:latin typeface="Lucida Console"/>
                <a:cs typeface="Lucida Console"/>
              </a:rPr>
              <a:t>true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ignore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(not</a:t>
            </a:r>
            <a:r>
              <a:rPr dirty="0" baseline="1915" sz="2175" spc="6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new).</a:t>
            </a:r>
            <a:endParaRPr baseline="1915" sz="2175">
              <a:latin typeface="Lucida Sans Unicode"/>
              <a:cs typeface="Lucida Sans Unicode"/>
            </a:endParaRPr>
          </a:p>
          <a:p>
            <a:pPr lvl="1" marL="441325" marR="267970" indent="-125095">
              <a:lnSpc>
                <a:spcPct val="105000"/>
              </a:lnSpc>
              <a:spcBef>
                <a:spcPts val="775"/>
              </a:spcBef>
              <a:buSzPct val="106896"/>
              <a:buFont typeface="Calibri"/>
              <a:buChar char="•"/>
              <a:tabLst>
                <a:tab pos="441959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If</a:t>
            </a:r>
            <a:r>
              <a:rPr dirty="0" baseline="1915" sz="2175" spc="52">
                <a:latin typeface="Lucida Sans Unicode"/>
                <a:cs typeface="Lucida Sans Unicode"/>
              </a:rPr>
              <a:t> </a:t>
            </a:r>
            <a:r>
              <a:rPr dirty="0" baseline="2057" sz="2025">
                <a:solidFill>
                  <a:srgbClr val="005493"/>
                </a:solidFill>
                <a:latin typeface="Lucida Console"/>
                <a:cs typeface="Lucida Console"/>
              </a:rPr>
              <a:t>false</a:t>
            </a:r>
            <a:r>
              <a:rPr dirty="0" baseline="1915" sz="2175">
                <a:latin typeface="Lucida Sans Unicode"/>
                <a:cs typeface="Lucida Sans Unicode"/>
              </a:rPr>
              <a:t>,</a:t>
            </a:r>
            <a:r>
              <a:rPr dirty="0" baseline="1915" sz="2175" spc="5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count</a:t>
            </a:r>
            <a:r>
              <a:rPr dirty="0" baseline="1915" sz="2175" spc="6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it</a:t>
            </a:r>
            <a:r>
              <a:rPr dirty="0" baseline="1915" sz="2175" spc="5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as</a:t>
            </a:r>
            <a:r>
              <a:rPr dirty="0" baseline="1915" sz="2175" spc="60">
                <a:latin typeface="Lucida Sans Unicode"/>
                <a:cs typeface="Lucida Sans Unicode"/>
              </a:rPr>
              <a:t> </a:t>
            </a:r>
            <a:r>
              <a:rPr dirty="0" baseline="1915" sz="2175" spc="82">
                <a:latin typeface="Lucida Sans Unicode"/>
                <a:cs typeface="Lucida Sans Unicode"/>
              </a:rPr>
              <a:t>new</a:t>
            </a:r>
            <a:r>
              <a:rPr dirty="0" baseline="1915" sz="2175" spc="5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distinct </a:t>
            </a:r>
            <a:r>
              <a:rPr dirty="0" sz="1450">
                <a:latin typeface="Lucida Sans Unicode"/>
                <a:cs typeface="Lucida Sans Unicode"/>
              </a:rPr>
              <a:t>value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(and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</a:t>
            </a:r>
            <a:r>
              <a:rPr dirty="0" sz="1450" spc="-21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entry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005493"/>
                </a:solidFill>
                <a:latin typeface="Lucida Console"/>
                <a:cs typeface="Lucida Console"/>
              </a:rPr>
              <a:t>true</a:t>
            </a:r>
            <a:r>
              <a:rPr dirty="0" sz="1450" spc="-10">
                <a:latin typeface="Lucida Sans Unicode"/>
                <a:cs typeface="Lucida Sans Unicode"/>
              </a:rPr>
              <a:t>)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917027" y="4590256"/>
            <a:ext cx="1812925" cy="1946275"/>
            <a:chOff x="7917027" y="4590256"/>
            <a:chExt cx="1812925" cy="194627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7027" y="4590256"/>
              <a:ext cx="1812607" cy="1945754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950200" y="4626800"/>
              <a:ext cx="1701800" cy="1831339"/>
            </a:xfrm>
            <a:custGeom>
              <a:avLst/>
              <a:gdLst/>
              <a:ahLst/>
              <a:cxnLst/>
              <a:rect l="l" t="t" r="r" b="b"/>
              <a:pathLst>
                <a:path w="1701800" h="1831339">
                  <a:moveTo>
                    <a:pt x="0" y="0"/>
                  </a:moveTo>
                  <a:lnTo>
                    <a:pt x="1701800" y="0"/>
                  </a:lnTo>
                  <a:lnTo>
                    <a:pt x="1701800" y="1830857"/>
                  </a:lnTo>
                  <a:lnTo>
                    <a:pt x="0" y="1830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031759" y="4656394"/>
            <a:ext cx="1236980" cy="77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13 46</a:t>
            </a:r>
            <a:endParaRPr sz="1000">
              <a:latin typeface="Lucida Console"/>
              <a:cs typeface="Lucida Console"/>
            </a:endParaRPr>
          </a:p>
          <a:p>
            <a:pPr marL="12700" marR="5080">
              <a:lnSpc>
                <a:spcPct val="109800"/>
              </a:lnSpc>
              <a:spcBef>
                <a:spcPts val="6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13 22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8031759" y="5494594"/>
            <a:ext cx="1236980" cy="77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13 54</a:t>
            </a:r>
            <a:endParaRPr sz="1000">
              <a:latin typeface="Lucida Console"/>
              <a:cs typeface="Lucida Console"/>
            </a:endParaRPr>
          </a:p>
          <a:p>
            <a:pPr marL="12700" marR="5080">
              <a:lnSpc>
                <a:spcPct val="109800"/>
              </a:lnSpc>
              <a:spcBef>
                <a:spcPts val="6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13 27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20700" y="2045804"/>
            <a:ext cx="3505200" cy="1665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Coupon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collector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simulation</a:t>
            </a:r>
            <a:endParaRPr sz="1450">
              <a:latin typeface="Lucida Sans Unicode"/>
              <a:cs typeface="Lucida Sans Unicode"/>
            </a:endParaRPr>
          </a:p>
          <a:p>
            <a:pPr marL="441959" marR="421640" indent="-125095">
              <a:lnSpc>
                <a:spcPct val="105000"/>
              </a:lnSpc>
              <a:spcBef>
                <a:spcPts val="81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Generate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Console"/>
                <a:cs typeface="Lucida Console"/>
              </a:rPr>
              <a:t>int</a:t>
            </a:r>
            <a:r>
              <a:rPr dirty="0" baseline="1915" sz="2175" spc="-465">
                <a:latin typeface="Lucida Console"/>
                <a:cs typeface="Lucida Consol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values </a:t>
            </a:r>
            <a:r>
              <a:rPr dirty="0" sz="1450">
                <a:latin typeface="Lucida Sans Unicode"/>
                <a:cs typeface="Lucida Sans Unicode"/>
              </a:rPr>
              <a:t>between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M</a:t>
            </a:r>
            <a:r>
              <a:rPr dirty="0" sz="1450" spc="-160" i="1">
                <a:latin typeface="Lucida Sans Italic"/>
                <a:cs typeface="Lucida Sans Italic"/>
              </a:rPr>
              <a:t> </a:t>
            </a:r>
            <a:r>
              <a:rPr dirty="0" sz="1450" spc="-25" b="0">
                <a:latin typeface="Brush Script Std"/>
                <a:cs typeface="Brush Script Std"/>
              </a:rPr>
              <a:t>−</a:t>
            </a:r>
            <a:r>
              <a:rPr dirty="0" sz="1450" spc="-25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  <a:p>
            <a:pPr marL="441959" marR="130175" indent="-125095">
              <a:lnSpc>
                <a:spcPct val="105000"/>
              </a:lnSpc>
              <a:spcBef>
                <a:spcPts val="8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Count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number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used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generate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least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once.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/>
              <a:t>Array</a:t>
            </a:r>
            <a:r>
              <a:rPr dirty="0" spc="160"/>
              <a:t> </a:t>
            </a:r>
            <a:r>
              <a:rPr dirty="0" spc="50"/>
              <a:t>application:</a:t>
            </a:r>
            <a:r>
              <a:rPr dirty="0" spc="160"/>
              <a:t> </a:t>
            </a:r>
            <a:r>
              <a:rPr dirty="0"/>
              <a:t>coupon</a:t>
            </a:r>
            <a:r>
              <a:rPr dirty="0" spc="160"/>
              <a:t> </a:t>
            </a:r>
            <a:r>
              <a:rPr dirty="0"/>
              <a:t>collector</a:t>
            </a:r>
            <a:r>
              <a:rPr dirty="0" spc="160"/>
              <a:t> </a:t>
            </a:r>
            <a:r>
              <a:rPr dirty="0"/>
              <a:t>(trace</a:t>
            </a:r>
            <a:r>
              <a:rPr dirty="0" spc="160"/>
              <a:t> </a:t>
            </a:r>
            <a:r>
              <a:rPr dirty="0" spc="75"/>
              <a:t>for</a:t>
            </a:r>
            <a:r>
              <a:rPr dirty="0" spc="165"/>
              <a:t> </a:t>
            </a:r>
            <a:r>
              <a:rPr dirty="0" spc="240"/>
              <a:t>M</a:t>
            </a:r>
            <a:r>
              <a:rPr dirty="0" spc="160"/>
              <a:t> </a:t>
            </a:r>
            <a:r>
              <a:rPr dirty="0" spc="65"/>
              <a:t>=</a:t>
            </a:r>
            <a:r>
              <a:rPr dirty="0" spc="160"/>
              <a:t> </a:t>
            </a:r>
            <a:r>
              <a:rPr dirty="0" spc="70"/>
              <a:t>6)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02" y="2722511"/>
            <a:ext cx="3787622" cy="237056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73100" y="2757804"/>
            <a:ext cx="3683000" cy="226314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8580" rIns="0" bIns="0" rtlCol="0" vert="horz">
            <a:spAutoFit/>
          </a:bodyPr>
          <a:lstStyle/>
          <a:p>
            <a:pPr marL="132715" marR="732155">
              <a:lnSpc>
                <a:spcPct val="111800"/>
              </a:lnSpc>
              <a:spcBef>
                <a:spcPts val="540"/>
              </a:spcBef>
            </a:pPr>
            <a:r>
              <a:rPr dirty="0" sz="1100">
                <a:latin typeface="Lucida Console"/>
                <a:cs typeface="Lucida Console"/>
              </a:rPr>
              <a:t>boolean[]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found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boolean[M]; </a:t>
            </a:r>
            <a:r>
              <a:rPr dirty="0" sz="1100">
                <a:latin typeface="Lucida Console"/>
                <a:cs typeface="Lucida Console"/>
              </a:rPr>
              <a:t>while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(distinct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M)</a:t>
            </a:r>
            <a:endParaRPr sz="1100">
              <a:latin typeface="Lucida Console"/>
              <a:cs typeface="Lucida Console"/>
            </a:endParaRPr>
          </a:p>
          <a:p>
            <a:pPr marL="132715">
              <a:lnSpc>
                <a:spcPct val="100000"/>
              </a:lnSpc>
              <a:spcBef>
                <a:spcPts val="160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387985" marR="39243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int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(int)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(Math.random()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*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M); </a:t>
            </a:r>
            <a:r>
              <a:rPr dirty="0" sz="1100" spc="-10">
                <a:latin typeface="Lucida Console"/>
                <a:cs typeface="Lucida Console"/>
              </a:rPr>
              <a:t>cards++;</a:t>
            </a:r>
            <a:endParaRPr sz="1100">
              <a:latin typeface="Lucida Console"/>
              <a:cs typeface="Lucida Console"/>
            </a:endParaRPr>
          </a:p>
          <a:p>
            <a:pPr marL="38798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if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(!found[r])</a:t>
            </a:r>
            <a:endParaRPr sz="1100">
              <a:latin typeface="Lucida Console"/>
              <a:cs typeface="Lucida Console"/>
            </a:endParaRPr>
          </a:p>
          <a:p>
            <a:pPr marL="38798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643890" marR="1668780">
              <a:lnSpc>
                <a:spcPct val="111800"/>
              </a:lnSpc>
            </a:pPr>
            <a:r>
              <a:rPr dirty="0" sz="1100" spc="-10">
                <a:latin typeface="Lucida Console"/>
                <a:cs typeface="Lucida Console"/>
              </a:rPr>
              <a:t>distinct++; </a:t>
            </a:r>
            <a:r>
              <a:rPr dirty="0" sz="1100">
                <a:latin typeface="Lucida Console"/>
                <a:cs typeface="Lucida Console"/>
              </a:rPr>
              <a:t>found[r]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true;</a:t>
            </a:r>
            <a:endParaRPr sz="1100">
              <a:latin typeface="Lucida Console"/>
              <a:cs typeface="Lucida Console"/>
            </a:endParaRPr>
          </a:p>
          <a:p>
            <a:pPr marL="38798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32715">
              <a:lnSpc>
                <a:spcPct val="100000"/>
              </a:lnSpc>
              <a:spcBef>
                <a:spcPts val="155"/>
              </a:spcBef>
            </a:pPr>
            <a:r>
              <a:rPr dirty="0" sz="1100" spc="5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790843" y="1979681"/>
          <a:ext cx="4445634" cy="4266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/>
                <a:gridCol w="415925"/>
                <a:gridCol w="415925"/>
                <a:gridCol w="415925"/>
                <a:gridCol w="415925"/>
                <a:gridCol w="415925"/>
                <a:gridCol w="415925"/>
                <a:gridCol w="692785"/>
                <a:gridCol w="681354"/>
              </a:tblGrid>
              <a:tr h="20955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found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39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distinct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cards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238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F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solidFill>
                            <a:srgbClr val="C0C0C0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55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92936" y="2026894"/>
            <a:ext cx="7274559" cy="765175"/>
          </a:xfrm>
          <a:custGeom>
            <a:avLst/>
            <a:gdLst/>
            <a:ahLst/>
            <a:cxnLst/>
            <a:rect l="l" t="t" r="r" b="b"/>
            <a:pathLst>
              <a:path w="7274559" h="765175">
                <a:moveTo>
                  <a:pt x="0" y="0"/>
                </a:moveTo>
                <a:lnTo>
                  <a:pt x="259413" y="451816"/>
                </a:lnTo>
                <a:lnTo>
                  <a:pt x="712427" y="682074"/>
                </a:lnTo>
                <a:lnTo>
                  <a:pt x="1688927" y="762457"/>
                </a:lnTo>
                <a:lnTo>
                  <a:pt x="3518801" y="764654"/>
                </a:lnTo>
                <a:lnTo>
                  <a:pt x="5436785" y="642211"/>
                </a:lnTo>
                <a:lnTo>
                  <a:pt x="6579866" y="389739"/>
                </a:lnTo>
                <a:lnTo>
                  <a:pt x="7131317" y="140517"/>
                </a:lnTo>
                <a:lnTo>
                  <a:pt x="7274407" y="27825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dirty="0" spc="145"/>
              <a:t> </a:t>
            </a:r>
            <a:r>
              <a:rPr dirty="0"/>
              <a:t>building</a:t>
            </a:r>
            <a:r>
              <a:rPr dirty="0" spc="145"/>
              <a:t> </a:t>
            </a:r>
            <a:r>
              <a:rPr dirty="0"/>
              <a:t>blocks</a:t>
            </a:r>
            <a:r>
              <a:rPr dirty="0" spc="150"/>
              <a:t> </a:t>
            </a:r>
            <a:r>
              <a:rPr dirty="0" spc="75"/>
              <a:t>for</a:t>
            </a:r>
            <a:r>
              <a:rPr dirty="0" spc="145"/>
              <a:t> </a:t>
            </a:r>
            <a:r>
              <a:rPr dirty="0" spc="-10"/>
              <a:t>programming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627005" y="2305445"/>
            <a:ext cx="29006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any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program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you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might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want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797979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20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797979"/>
                </a:solidFill>
                <a:latin typeface="Lucida Sans Unicode"/>
                <a:cs typeface="Lucida Sans Unicode"/>
              </a:rPr>
              <a:t>write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52951" y="2789598"/>
            <a:ext cx="952500" cy="445134"/>
          </a:xfrm>
          <a:prstGeom prst="rect">
            <a:avLst/>
          </a:prstGeom>
          <a:solidFill>
            <a:srgbClr val="CBCBCB"/>
          </a:solidFill>
          <a:ln w="3932">
            <a:solidFill>
              <a:srgbClr val="FFFFFF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900"/>
              </a:spcBef>
            </a:pP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objects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57653" y="3234599"/>
            <a:ext cx="2006600" cy="445134"/>
          </a:xfrm>
          <a:custGeom>
            <a:avLst/>
            <a:gdLst/>
            <a:ahLst/>
            <a:cxnLst/>
            <a:rect l="l" t="t" r="r" b="b"/>
            <a:pathLst>
              <a:path w="2006600" h="445135">
                <a:moveTo>
                  <a:pt x="0" y="0"/>
                </a:moveTo>
                <a:lnTo>
                  <a:pt x="2006601" y="0"/>
                </a:lnTo>
                <a:lnTo>
                  <a:pt x="2006601" y="444999"/>
                </a:lnTo>
                <a:lnTo>
                  <a:pt x="0" y="444999"/>
                </a:lnTo>
                <a:lnTo>
                  <a:pt x="0" y="0"/>
                </a:lnTo>
                <a:close/>
              </a:path>
            </a:pathLst>
          </a:custGeom>
          <a:ln w="39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059620" y="3236567"/>
            <a:ext cx="2002789" cy="43815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107950" rIns="0" bIns="0" rtlCol="0" vert="horz">
            <a:spAutoFit/>
          </a:bodyPr>
          <a:lstStyle/>
          <a:p>
            <a:pPr marL="14097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functions</a:t>
            </a:r>
            <a:r>
              <a:rPr dirty="0" sz="1200" spc="120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A8A8A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5">
                <a:solidFill>
                  <a:srgbClr val="8A8A8A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A8A8A"/>
                </a:solidFill>
                <a:latin typeface="Lucida Sans Unicode"/>
                <a:cs typeface="Lucida Sans Unicode"/>
              </a:rPr>
              <a:t>modules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12245" y="4230763"/>
            <a:ext cx="47180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200" spc="-10">
                <a:solidFill>
                  <a:srgbClr val="929292"/>
                </a:solidFill>
                <a:latin typeface="Lucida Sans Unicode"/>
                <a:cs typeface="Lucida Sans Unicode"/>
              </a:rPr>
              <a:t>arrays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03653" y="4556873"/>
            <a:ext cx="2387600" cy="445134"/>
          </a:xfrm>
          <a:custGeom>
            <a:avLst/>
            <a:gdLst/>
            <a:ahLst/>
            <a:cxnLst/>
            <a:rect l="l" t="t" r="r" b="b"/>
            <a:pathLst>
              <a:path w="2387600" h="445135">
                <a:moveTo>
                  <a:pt x="0" y="0"/>
                </a:moveTo>
                <a:lnTo>
                  <a:pt x="2387598" y="0"/>
                </a:lnTo>
                <a:lnTo>
                  <a:pt x="2387598" y="444998"/>
                </a:lnTo>
                <a:lnTo>
                  <a:pt x="0" y="444998"/>
                </a:lnTo>
                <a:lnTo>
                  <a:pt x="0" y="0"/>
                </a:lnTo>
                <a:close/>
              </a:path>
            </a:pathLst>
          </a:custGeom>
          <a:ln w="39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805620" y="4558841"/>
            <a:ext cx="2383790" cy="438150"/>
          </a:xfrm>
          <a:prstGeom prst="rect">
            <a:avLst/>
          </a:prstGeom>
          <a:solidFill>
            <a:srgbClr val="D5D5D5"/>
          </a:solidFill>
        </p:spPr>
        <p:txBody>
          <a:bodyPr wrap="square" lIns="0" tIns="107314" rIns="0" bIns="0" rtlCol="0" vert="horz">
            <a:spAutoFit/>
          </a:bodyPr>
          <a:lstStyle/>
          <a:p>
            <a:pPr marL="340995">
              <a:lnSpc>
                <a:spcPct val="100000"/>
              </a:lnSpc>
              <a:spcBef>
                <a:spcPts val="844"/>
              </a:spcBef>
            </a:pPr>
            <a:r>
              <a:rPr dirty="0" sz="1200">
                <a:latin typeface="Lucida Sans Unicode"/>
                <a:cs typeface="Lucida Sans Unicode"/>
              </a:rPr>
              <a:t>conditionals</a:t>
            </a:r>
            <a:r>
              <a:rPr dirty="0" sz="1200" spc="14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and</a:t>
            </a:r>
            <a:r>
              <a:rPr dirty="0" sz="1200" spc="1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loops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57653" y="5001872"/>
            <a:ext cx="939800" cy="432434"/>
          </a:xfrm>
          <a:prstGeom prst="rect">
            <a:avLst/>
          </a:prstGeom>
          <a:solidFill>
            <a:srgbClr val="D5D5D5"/>
          </a:solidFill>
          <a:ln w="10492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765"/>
              </a:spcBef>
            </a:pPr>
            <a:r>
              <a:rPr dirty="0" sz="1300" spc="-20">
                <a:latin typeface="Lucida Sans Unicode"/>
                <a:cs typeface="Lucida Sans Unicode"/>
              </a:rPr>
              <a:t>Math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97449" y="5001872"/>
            <a:ext cx="939800" cy="432434"/>
          </a:xfrm>
          <a:prstGeom prst="rect">
            <a:avLst/>
          </a:prstGeom>
          <a:solidFill>
            <a:srgbClr val="D5D5D5"/>
          </a:solidFill>
          <a:ln w="10487">
            <a:solidFill>
              <a:srgbClr val="FFFFFF"/>
            </a:solidFill>
          </a:ln>
        </p:spPr>
        <p:txBody>
          <a:bodyPr wrap="square" lIns="0" tIns="9715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765"/>
              </a:spcBef>
            </a:pPr>
            <a:r>
              <a:rPr dirty="0" sz="1300">
                <a:latin typeface="Lucida Sans Unicode"/>
                <a:cs typeface="Lucida Sans Unicode"/>
              </a:rPr>
              <a:t>text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 spc="-25">
                <a:latin typeface="Lucida Sans Unicode"/>
                <a:cs typeface="Lucida Sans Unicode"/>
              </a:rPr>
              <a:t>I/O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97449" y="5434160"/>
            <a:ext cx="2387600" cy="445134"/>
          </a:xfrm>
          <a:prstGeom prst="rect">
            <a:avLst/>
          </a:prstGeom>
          <a:solidFill>
            <a:srgbClr val="D5D5D5"/>
          </a:solidFill>
          <a:ln w="10488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264160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assignment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statements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09845" y="5434160"/>
            <a:ext cx="2387600" cy="445134"/>
          </a:xfrm>
          <a:prstGeom prst="rect">
            <a:avLst/>
          </a:prstGeom>
          <a:solidFill>
            <a:srgbClr val="D5D5D5"/>
          </a:solidFill>
          <a:ln w="10499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394335">
              <a:lnSpc>
                <a:spcPct val="100000"/>
              </a:lnSpc>
              <a:spcBef>
                <a:spcPts val="830"/>
              </a:spcBef>
            </a:pPr>
            <a:r>
              <a:rPr dirty="0" sz="1300">
                <a:latin typeface="Lucida Sans Unicode"/>
                <a:cs typeface="Lucida Sans Unicode"/>
              </a:rPr>
              <a:t>primitive</a:t>
            </a:r>
            <a:r>
              <a:rPr dirty="0" sz="1300" spc="7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data</a:t>
            </a:r>
            <a:r>
              <a:rPr dirty="0" sz="1300" spc="7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types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417255" y="3674189"/>
            <a:ext cx="3274695" cy="443230"/>
            <a:chOff x="3417255" y="3674189"/>
            <a:chExt cx="3274695" cy="443230"/>
          </a:xfrm>
        </p:grpSpPr>
        <p:sp>
          <p:nvSpPr>
            <p:cNvPr id="17" name="object 17" descr=""/>
            <p:cNvSpPr/>
            <p:nvPr/>
          </p:nvSpPr>
          <p:spPr>
            <a:xfrm>
              <a:off x="3422649" y="3679596"/>
              <a:ext cx="3263900" cy="432434"/>
            </a:xfrm>
            <a:custGeom>
              <a:avLst/>
              <a:gdLst/>
              <a:ahLst/>
              <a:cxnLst/>
              <a:rect l="l" t="t" r="r" b="b"/>
              <a:pathLst>
                <a:path w="3263900" h="432435">
                  <a:moveTo>
                    <a:pt x="0" y="0"/>
                  </a:moveTo>
                  <a:lnTo>
                    <a:pt x="3263900" y="0"/>
                  </a:lnTo>
                  <a:lnTo>
                    <a:pt x="3263900" y="432282"/>
                  </a:lnTo>
                  <a:lnTo>
                    <a:pt x="0" y="432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22653" y="3679587"/>
              <a:ext cx="3263900" cy="432434"/>
            </a:xfrm>
            <a:custGeom>
              <a:avLst/>
              <a:gdLst/>
              <a:ahLst/>
              <a:cxnLst/>
              <a:rect l="l" t="t" r="r" b="b"/>
              <a:pathLst>
                <a:path w="3263900" h="432435">
                  <a:moveTo>
                    <a:pt x="0" y="0"/>
                  </a:moveTo>
                  <a:lnTo>
                    <a:pt x="3263901" y="0"/>
                  </a:lnTo>
                  <a:lnTo>
                    <a:pt x="3263901" y="432284"/>
                  </a:lnTo>
                  <a:lnTo>
                    <a:pt x="0" y="432284"/>
                  </a:lnTo>
                  <a:lnTo>
                    <a:pt x="0" y="0"/>
                  </a:lnTo>
                  <a:close/>
                </a:path>
              </a:pathLst>
            </a:custGeom>
            <a:ln w="1048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422653" y="3679587"/>
            <a:ext cx="3263900" cy="432434"/>
          </a:xfrm>
          <a:prstGeom prst="rect">
            <a:avLst/>
          </a:prstGeom>
          <a:ln w="10489">
            <a:solidFill>
              <a:srgbClr val="FFFFFF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445134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graphics,</a:t>
            </a:r>
            <a:r>
              <a:rPr dirty="0" sz="1200" spc="120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sound,</a:t>
            </a:r>
            <a:r>
              <a:rPr dirty="0" sz="1200" spc="12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and</a:t>
            </a:r>
            <a:r>
              <a:rPr dirty="0" sz="1200" spc="120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929292"/>
                </a:solidFill>
                <a:latin typeface="Lucida Sans Unicode"/>
                <a:cs typeface="Lucida Sans Unicode"/>
              </a:rPr>
              <a:t>image</a:t>
            </a:r>
            <a:r>
              <a:rPr dirty="0" sz="1200" spc="125">
                <a:solidFill>
                  <a:srgbClr val="929292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929292"/>
                </a:solidFill>
                <a:latin typeface="Lucida Sans Unicode"/>
                <a:cs typeface="Lucida Sans Unicode"/>
              </a:rPr>
              <a:t>I/O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18121" y="4481880"/>
            <a:ext cx="192023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Ability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store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Sans Unicode"/>
                <a:cs typeface="Lucida Sans Unicode"/>
              </a:rPr>
              <a:t>process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10056" y="4639221"/>
            <a:ext cx="15367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huge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amounts</a:t>
            </a:r>
            <a:r>
              <a:rPr dirty="0" sz="1100" spc="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8D3124"/>
                </a:solidFill>
                <a:latin typeface="Lucida Sans Unicode"/>
                <a:cs typeface="Lucida Sans Unicode"/>
              </a:rPr>
              <a:t>data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550727" y="3993210"/>
            <a:ext cx="3005455" cy="566420"/>
            <a:chOff x="4550727" y="3993210"/>
            <a:chExt cx="3005455" cy="566420"/>
          </a:xfrm>
        </p:grpSpPr>
        <p:sp>
          <p:nvSpPr>
            <p:cNvPr id="23" name="object 23" descr=""/>
            <p:cNvSpPr/>
            <p:nvPr/>
          </p:nvSpPr>
          <p:spPr>
            <a:xfrm>
              <a:off x="5613404" y="3999877"/>
              <a:ext cx="1936114" cy="328295"/>
            </a:xfrm>
            <a:custGeom>
              <a:avLst/>
              <a:gdLst/>
              <a:ahLst/>
              <a:cxnLst/>
              <a:rect l="l" t="t" r="r" b="b"/>
              <a:pathLst>
                <a:path w="1936115" h="328295">
                  <a:moveTo>
                    <a:pt x="1935576" y="0"/>
                  </a:moveTo>
                  <a:lnTo>
                    <a:pt x="5092" y="328139"/>
                  </a:lnTo>
                  <a:lnTo>
                    <a:pt x="0" y="328139"/>
                  </a:lnTo>
                </a:path>
              </a:pathLst>
            </a:custGeom>
            <a:ln w="127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70029" y="4289640"/>
              <a:ext cx="74295" cy="68580"/>
            </a:xfrm>
            <a:custGeom>
              <a:avLst/>
              <a:gdLst/>
              <a:ahLst/>
              <a:cxnLst/>
              <a:rect l="l" t="t" r="r" b="b"/>
              <a:pathLst>
                <a:path w="74295" h="68579">
                  <a:moveTo>
                    <a:pt x="62280" y="0"/>
                  </a:moveTo>
                  <a:lnTo>
                    <a:pt x="0" y="45859"/>
                  </a:lnTo>
                  <a:lnTo>
                    <a:pt x="74015" y="68224"/>
                  </a:lnTo>
                  <a:lnTo>
                    <a:pt x="51117" y="37045"/>
                  </a:lnTo>
                  <a:lnTo>
                    <a:pt x="62280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552950" y="4111872"/>
              <a:ext cx="952500" cy="445134"/>
            </a:xfrm>
            <a:custGeom>
              <a:avLst/>
              <a:gdLst/>
              <a:ahLst/>
              <a:cxnLst/>
              <a:rect l="l" t="t" r="r" b="b"/>
              <a:pathLst>
                <a:path w="952500" h="445135">
                  <a:moveTo>
                    <a:pt x="0" y="0"/>
                  </a:moveTo>
                  <a:lnTo>
                    <a:pt x="952499" y="0"/>
                  </a:lnTo>
                  <a:lnTo>
                    <a:pt x="952499" y="444998"/>
                  </a:lnTo>
                  <a:lnTo>
                    <a:pt x="0" y="444998"/>
                  </a:lnTo>
                  <a:lnTo>
                    <a:pt x="0" y="0"/>
                  </a:lnTo>
                  <a:close/>
                </a:path>
              </a:pathLst>
            </a:custGeom>
            <a:ln w="39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554918" y="4117116"/>
            <a:ext cx="948690" cy="438150"/>
          </a:xfrm>
          <a:prstGeom prst="rect">
            <a:avLst/>
          </a:prstGeom>
          <a:solidFill>
            <a:srgbClr val="005493"/>
          </a:solidFill>
        </p:spPr>
        <p:txBody>
          <a:bodyPr wrap="square" lIns="0" tIns="10858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855"/>
              </a:spcBef>
            </a:pPr>
            <a:r>
              <a:rPr dirty="0" sz="1200" spc="-10">
                <a:solidFill>
                  <a:srgbClr val="FFFFFF"/>
                </a:solidFill>
                <a:latin typeface="Lucida Sans Unicode"/>
                <a:cs typeface="Lucida Sans Unicode"/>
              </a:rPr>
              <a:t>arrays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8437" y="2730512"/>
            <a:ext cx="3052762" cy="1650987"/>
          </a:xfrm>
          <a:prstGeom prst="rect">
            <a:avLst/>
          </a:prstGeom>
        </p:spPr>
      </p:pic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Simulation,</a:t>
            </a:r>
            <a:r>
              <a:rPr dirty="0" spc="130"/>
              <a:t> </a:t>
            </a:r>
            <a:r>
              <a:rPr dirty="0"/>
              <a:t>randomness,</a:t>
            </a:r>
            <a:r>
              <a:rPr dirty="0" spc="130"/>
              <a:t> </a:t>
            </a:r>
            <a:r>
              <a:rPr dirty="0" spc="55"/>
              <a:t>and</a:t>
            </a:r>
            <a:r>
              <a:rPr dirty="0" spc="130"/>
              <a:t> </a:t>
            </a:r>
            <a:r>
              <a:rPr dirty="0"/>
              <a:t>analysis</a:t>
            </a:r>
            <a:r>
              <a:rPr dirty="0" spc="135"/>
              <a:t> </a:t>
            </a:r>
            <a:r>
              <a:rPr dirty="0" spc="-10"/>
              <a:t>(revisited)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587" y="1752600"/>
            <a:ext cx="1047750" cy="11811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292871" y="2937319"/>
            <a:ext cx="1445895" cy="3562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41630" marR="5080" indent="-329565">
              <a:lnSpc>
                <a:spcPts val="1260"/>
              </a:lnSpc>
              <a:spcBef>
                <a:spcPts val="204"/>
              </a:spcBef>
            </a:pP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Pierre-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Simon</a:t>
            </a:r>
            <a:r>
              <a:rPr dirty="0" sz="1100" spc="1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Laplace </a:t>
            </a:r>
            <a:r>
              <a:rPr dirty="0" sz="1100" spc="-35">
                <a:solidFill>
                  <a:srgbClr val="0048AA"/>
                </a:solidFill>
                <a:latin typeface="Lucida Sans Unicode"/>
                <a:cs typeface="Lucida Sans Unicode"/>
              </a:rPr>
              <a:t>1749-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1827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84200" y="5364226"/>
            <a:ext cx="6223000" cy="1068070"/>
          </a:xfrm>
          <a:custGeom>
            <a:avLst/>
            <a:gdLst/>
            <a:ahLst/>
            <a:cxnLst/>
            <a:rect l="l" t="t" r="r" b="b"/>
            <a:pathLst>
              <a:path w="6223000" h="1068070">
                <a:moveTo>
                  <a:pt x="0" y="0"/>
                </a:moveTo>
                <a:lnTo>
                  <a:pt x="6223000" y="0"/>
                </a:lnTo>
                <a:lnTo>
                  <a:pt x="6223000" y="1068006"/>
                </a:lnTo>
                <a:lnTo>
                  <a:pt x="0" y="10680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94531" y="5376552"/>
            <a:ext cx="5876925" cy="9055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Remarks</a:t>
            </a:r>
            <a:endParaRPr sz="1450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Computer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simulation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can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help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validate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mathematical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analysis.</a:t>
            </a:r>
            <a:endParaRPr baseline="1915" sz="2175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Computer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simulation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can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also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validate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software</a:t>
            </a:r>
            <a:r>
              <a:rPr dirty="0" baseline="1915" sz="2175" spc="20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behavior.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3400" y="1766100"/>
            <a:ext cx="7670800" cy="136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445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Coupon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collector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88925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M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different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coupons.</a:t>
            </a:r>
            <a:endParaRPr baseline="1915" sz="2175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889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Collector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acquires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coupons,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time,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equally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likely.</a:t>
            </a:r>
            <a:endParaRPr baseline="1915" sz="2175">
              <a:latin typeface="Lucida Sans Unicode"/>
              <a:cs typeface="Lucida Sans Unicode"/>
            </a:endParaRPr>
          </a:p>
          <a:p>
            <a:pPr marL="126364">
              <a:lnSpc>
                <a:spcPct val="100000"/>
              </a:lnSpc>
              <a:spcBef>
                <a:spcPts val="5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expected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number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coupons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acquire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full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collection?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366952" y="3782580"/>
            <a:ext cx="2043430" cy="1961514"/>
            <a:chOff x="7366952" y="3782580"/>
            <a:chExt cx="2043430" cy="1961514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6952" y="3782580"/>
              <a:ext cx="2043112" cy="196148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391400" y="3813098"/>
              <a:ext cx="1943100" cy="1856739"/>
            </a:xfrm>
            <a:custGeom>
              <a:avLst/>
              <a:gdLst/>
              <a:ahLst/>
              <a:cxnLst/>
              <a:rect l="l" t="t" r="r" b="b"/>
              <a:pathLst>
                <a:path w="1943100" h="1856739">
                  <a:moveTo>
                    <a:pt x="0" y="0"/>
                  </a:moveTo>
                  <a:lnTo>
                    <a:pt x="1943100" y="0"/>
                  </a:lnTo>
                  <a:lnTo>
                    <a:pt x="1943100" y="1856270"/>
                  </a:lnTo>
                  <a:lnTo>
                    <a:pt x="0" y="185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481696" y="3848699"/>
            <a:ext cx="1463675" cy="161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7340">
              <a:lnSpc>
                <a:spcPct val="109800"/>
              </a:lnSpc>
              <a:spcBef>
                <a:spcPts val="100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4 </a:t>
            </a:r>
            <a:r>
              <a:rPr dirty="0" sz="1000" spc="-25">
                <a:latin typeface="Lucida Console"/>
                <a:cs typeface="Lucida Console"/>
              </a:rPr>
              <a:t>11</a:t>
            </a:r>
            <a:endParaRPr sz="1000">
              <a:latin typeface="Lucida Console"/>
              <a:cs typeface="Lucida Console"/>
            </a:endParaRPr>
          </a:p>
          <a:p>
            <a:pPr marL="12700" marR="231775">
              <a:lnSpc>
                <a:spcPct val="109800"/>
              </a:lnSpc>
              <a:spcBef>
                <a:spcPts val="6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13 38</a:t>
            </a:r>
            <a:endParaRPr sz="1000">
              <a:latin typeface="Lucida Console"/>
              <a:cs typeface="Lucida Console"/>
            </a:endParaRPr>
          </a:p>
          <a:p>
            <a:pPr marL="12700" marR="80645">
              <a:lnSpc>
                <a:spcPct val="109800"/>
              </a:lnSpc>
              <a:spcBef>
                <a:spcPts val="6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1200 8789</a:t>
            </a:r>
            <a:endParaRPr sz="1000">
              <a:latin typeface="Lucida Console"/>
              <a:cs typeface="Lucida Console"/>
            </a:endParaRPr>
          </a:p>
          <a:p>
            <a:pPr marL="12700" marR="5080">
              <a:lnSpc>
                <a:spcPct val="109800"/>
              </a:lnSpc>
              <a:spcBef>
                <a:spcPts val="66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Coupon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12534 125671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2074341" y="3736730"/>
          <a:ext cx="4629785" cy="151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824230"/>
                <a:gridCol w="1998345"/>
              </a:tblGrid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 spc="-20" i="1">
                          <a:latin typeface="Lucida Sans Italic"/>
                          <a:cs typeface="Lucida Sans Italic"/>
                        </a:rPr>
                        <a:t>type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 i="1">
                          <a:latin typeface="Lucida Sans Italic"/>
                          <a:cs typeface="Lucida Sans Italic"/>
                        </a:rPr>
                        <a:t>M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dirty="0" sz="1000" i="1">
                          <a:latin typeface="Lucida Sans Italic"/>
                          <a:cs typeface="Lucida Sans Italic"/>
                        </a:rPr>
                        <a:t>expected</a:t>
                      </a:r>
                      <a:r>
                        <a:rPr dirty="0" sz="1000" spc="-5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00" spc="-20" i="1">
                          <a:latin typeface="Lucida Sans Italic"/>
                          <a:cs typeface="Lucida Sans Italic"/>
                        </a:rPr>
                        <a:t>wait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09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playing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card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suits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playing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card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ranks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1200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9201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Magic™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12534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125508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46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7023100" y="5974511"/>
            <a:ext cx="2247900" cy="43878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ts val="1290"/>
              </a:lnSpc>
              <a:spcBef>
                <a:spcPts val="24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Example: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50" spc="-10">
                <a:solidFill>
                  <a:srgbClr val="005493"/>
                </a:solidFill>
                <a:latin typeface="Lucida Console"/>
                <a:cs typeface="Lucida Console"/>
              </a:rPr>
              <a:t>Math.random()</a:t>
            </a:r>
            <a:endParaRPr sz="1050">
              <a:latin typeface="Lucida Console"/>
              <a:cs typeface="Lucida Console"/>
            </a:endParaRPr>
          </a:p>
          <a:p>
            <a:pPr algn="ctr">
              <a:lnSpc>
                <a:spcPts val="1290"/>
              </a:lnSpc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simulating</a:t>
            </a:r>
            <a:r>
              <a:rPr dirty="0" sz="11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randomness?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331394" y="6149682"/>
            <a:ext cx="679450" cy="69850"/>
            <a:chOff x="6331394" y="6149682"/>
            <a:chExt cx="679450" cy="69850"/>
          </a:xfrm>
        </p:grpSpPr>
        <p:sp>
          <p:nvSpPr>
            <p:cNvPr id="16" name="object 16" descr=""/>
            <p:cNvSpPr/>
            <p:nvPr/>
          </p:nvSpPr>
          <p:spPr>
            <a:xfrm>
              <a:off x="6375399" y="6184305"/>
              <a:ext cx="635000" cy="0"/>
            </a:xfrm>
            <a:custGeom>
              <a:avLst/>
              <a:gdLst/>
              <a:ahLst/>
              <a:cxnLst/>
              <a:rect l="l" t="t" r="r" b="b"/>
              <a:pathLst>
                <a:path w="635000" h="0">
                  <a:moveTo>
                    <a:pt x="635000" y="0"/>
                  </a:moveTo>
                  <a:lnTo>
                    <a:pt x="8011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331394" y="614968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20700" y="3202813"/>
            <a:ext cx="77216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(known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via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mathematical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analysis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centuries)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About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M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M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+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.57721</a:t>
            </a:r>
            <a:r>
              <a:rPr dirty="0" sz="1450" i="1">
                <a:latin typeface="Lucida Sans Italic"/>
                <a:cs typeface="Lucida Sans Italic"/>
              </a:rPr>
              <a:t>M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.</a:t>
            </a:r>
            <a:endParaRPr sz="1450">
              <a:latin typeface="Lucida Sans Italic"/>
              <a:cs typeface="Lucida Sans Italic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Simulation,</a:t>
            </a:r>
            <a:r>
              <a:rPr dirty="0" spc="130"/>
              <a:t> </a:t>
            </a:r>
            <a:r>
              <a:rPr dirty="0"/>
              <a:t>randomness,</a:t>
            </a:r>
            <a:r>
              <a:rPr dirty="0" spc="130"/>
              <a:t> </a:t>
            </a:r>
            <a:r>
              <a:rPr dirty="0" spc="55"/>
              <a:t>and</a:t>
            </a:r>
            <a:r>
              <a:rPr dirty="0" spc="130"/>
              <a:t> </a:t>
            </a:r>
            <a:r>
              <a:rPr dirty="0"/>
              <a:t>analysis</a:t>
            </a:r>
            <a:r>
              <a:rPr dirty="0" spc="135"/>
              <a:t> </a:t>
            </a:r>
            <a:r>
              <a:rPr dirty="0" spc="-10"/>
              <a:t>(revisited)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37" y="2691041"/>
            <a:ext cx="4458182" cy="348414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9600" y="2719666"/>
            <a:ext cx="4356100" cy="33820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6520" rIns="0" bIns="0" rtlCol="0" vert="horz">
            <a:spAutoFit/>
          </a:bodyPr>
          <a:lstStyle/>
          <a:p>
            <a:pPr marL="133350">
              <a:lnSpc>
                <a:spcPts val="1165"/>
              </a:lnSpc>
              <a:spcBef>
                <a:spcPts val="76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Gambler</a:t>
            </a:r>
            <a:endParaRPr sz="1000">
              <a:latin typeface="Lucida Console"/>
              <a:cs typeface="Lucida Console"/>
            </a:endParaRPr>
          </a:p>
          <a:p>
            <a:pPr marL="13335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3624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main(String[]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43624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algn="just" marL="587375" marR="808355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stake</a:t>
            </a:r>
            <a:r>
              <a:rPr dirty="0" sz="1000" spc="-35">
                <a:latin typeface="Lucida Console"/>
                <a:cs typeface="Lucida Console"/>
              </a:rPr>
              <a:t> 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Integer.parseInt(args[0]);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goal</a:t>
            </a:r>
            <a:r>
              <a:rPr dirty="0" sz="1000" spc="260">
                <a:latin typeface="Lucida Console"/>
                <a:cs typeface="Lucida Console"/>
              </a:rPr>
              <a:t> 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Integer.parseInt(args[1]);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Integer.parseInt(args[2]);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Lucida Console"/>
              <a:cs typeface="Lucida Console"/>
            </a:endParaRPr>
          </a:p>
          <a:p>
            <a:pPr marL="587375">
              <a:lnSpc>
                <a:spcPts val="1165"/>
              </a:lnSpc>
              <a:tabLst>
                <a:tab pos="1419860" algn="l"/>
              </a:tabLst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wins</a:t>
            </a:r>
            <a:r>
              <a:rPr dirty="0" sz="1000">
                <a:latin typeface="Lucida Console"/>
                <a:cs typeface="Lucida Console"/>
              </a:rPr>
              <a:t>	=</a:t>
            </a:r>
            <a:r>
              <a:rPr dirty="0" sz="1000" spc="-25">
                <a:latin typeface="Lucida Console"/>
                <a:cs typeface="Lucida Console"/>
              </a:rPr>
              <a:t> 0;</a:t>
            </a:r>
            <a:endParaRPr sz="1000">
              <a:latin typeface="Lucida Console"/>
              <a:cs typeface="Lucida Console"/>
            </a:endParaRPr>
          </a:p>
          <a:p>
            <a:pPr marL="58737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58737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81470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stake;</a:t>
            </a:r>
            <a:endParaRPr sz="1000">
              <a:latin typeface="Lucida Console"/>
              <a:cs typeface="Lucida Console"/>
            </a:endParaRPr>
          </a:p>
          <a:p>
            <a:pPr marL="84772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while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(t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&gt;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goal)</a:t>
            </a:r>
            <a:endParaRPr sz="1000">
              <a:latin typeface="Lucida Console"/>
              <a:cs typeface="Lucida Console"/>
            </a:endParaRPr>
          </a:p>
          <a:p>
            <a:pPr marL="84772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1078865" marR="1073785" indent="-4445">
              <a:lnSpc>
                <a:spcPts val="1130"/>
              </a:lnSpc>
              <a:spcBef>
                <a:spcPts val="60"/>
              </a:spcBef>
              <a:tabLst>
                <a:tab pos="2971165" algn="l"/>
              </a:tabLst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(Math.random()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0.5)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t++; else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20">
                <a:latin typeface="Lucida Console"/>
                <a:cs typeface="Lucida Console"/>
              </a:rPr>
              <a:t>t--</a:t>
            </a:r>
            <a:r>
              <a:rPr dirty="0" sz="1000" spc="-50">
                <a:latin typeface="Lucida Console"/>
                <a:cs typeface="Lucida Console"/>
              </a:rPr>
              <a:t>;</a:t>
            </a:r>
            <a:endParaRPr sz="1000">
              <a:latin typeface="Lucida Console"/>
              <a:cs typeface="Lucida Console"/>
            </a:endParaRPr>
          </a:p>
          <a:p>
            <a:pPr marL="847725">
              <a:lnSpc>
                <a:spcPts val="106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84772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(t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goal)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wins++;</a:t>
            </a:r>
            <a:endParaRPr sz="1000">
              <a:latin typeface="Lucida Console"/>
              <a:cs typeface="Lucida Console"/>
            </a:endParaRPr>
          </a:p>
          <a:p>
            <a:pPr marL="58737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58737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System.out.println(wins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wins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of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trials);</a:t>
            </a:r>
            <a:endParaRPr sz="1000">
              <a:latin typeface="Lucida Console"/>
              <a:cs typeface="Lucida Console"/>
            </a:endParaRPr>
          </a:p>
          <a:p>
            <a:pPr marL="36068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33350">
              <a:lnSpc>
                <a:spcPts val="116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8928" y="2450325"/>
            <a:ext cx="29914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Gambler's</a:t>
            </a:r>
            <a:r>
              <a:rPr dirty="0" sz="11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ruin</a:t>
            </a:r>
            <a:r>
              <a:rPr dirty="0" sz="11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simulation,</a:t>
            </a:r>
            <a:r>
              <a:rPr dirty="0" sz="11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previous</a:t>
            </a:r>
            <a:r>
              <a:rPr dirty="0" sz="110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7680" y="2497640"/>
            <a:ext cx="4049560" cy="420005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49900" y="2528951"/>
            <a:ext cx="3937000" cy="409447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5730">
              <a:lnSpc>
                <a:spcPts val="1165"/>
              </a:lnSpc>
              <a:spcBef>
                <a:spcPts val="740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endParaRPr sz="1000">
              <a:latin typeface="Lucida Console"/>
              <a:cs typeface="Lucida Console"/>
            </a:endParaRPr>
          </a:p>
          <a:p>
            <a:pPr marL="12573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28625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main(String[]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42862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731520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M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Integer.parseInt(args[0]);</a:t>
            </a:r>
            <a:endParaRPr sz="1000">
              <a:latin typeface="Lucida Console"/>
              <a:cs typeface="Lucida Console"/>
            </a:endParaRPr>
          </a:p>
          <a:p>
            <a:pPr marL="731520" marR="245110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Integer.parseInt(args[1]);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cards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731520">
              <a:lnSpc>
                <a:spcPts val="1100"/>
              </a:lnSpc>
            </a:pPr>
            <a:r>
              <a:rPr dirty="0" sz="1000">
                <a:latin typeface="Lucida Console"/>
                <a:cs typeface="Lucida Console"/>
              </a:rPr>
              <a:t>boolean[]</a:t>
            </a:r>
            <a:r>
              <a:rPr dirty="0" sz="1000" spc="-12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found;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Lucida Console"/>
              <a:cs typeface="Lucida Console"/>
            </a:endParaRPr>
          </a:p>
          <a:p>
            <a:pPr marL="731520">
              <a:lnSpc>
                <a:spcPts val="1165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73152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958850">
              <a:lnSpc>
                <a:spcPts val="1125"/>
              </a:lnSpc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distinct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958850" marR="1229360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found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new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boolean[M]; </a:t>
            </a:r>
            <a:r>
              <a:rPr dirty="0" sz="1000">
                <a:latin typeface="Lucida Console"/>
                <a:cs typeface="Lucida Console"/>
              </a:rPr>
              <a:t>while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(distinct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7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M)</a:t>
            </a:r>
            <a:endParaRPr sz="1000">
              <a:latin typeface="Lucida Console"/>
              <a:cs typeface="Lucida Console"/>
            </a:endParaRPr>
          </a:p>
          <a:p>
            <a:pPr marL="958850">
              <a:lnSpc>
                <a:spcPts val="106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1185545" marR="169545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(int)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(Math.random()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*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M); </a:t>
            </a:r>
            <a:r>
              <a:rPr dirty="0" sz="1000" spc="-10">
                <a:latin typeface="Lucida Console"/>
                <a:cs typeface="Lucida Console"/>
              </a:rPr>
              <a:t>cards++;</a:t>
            </a:r>
            <a:endParaRPr sz="1000">
              <a:latin typeface="Lucida Console"/>
              <a:cs typeface="Lucida Console"/>
            </a:endParaRPr>
          </a:p>
          <a:p>
            <a:pPr marL="1185545">
              <a:lnSpc>
                <a:spcPts val="1060"/>
              </a:lnSpc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(!found[r])</a:t>
            </a:r>
            <a:endParaRPr sz="1000">
              <a:latin typeface="Lucida Console"/>
              <a:cs typeface="Lucida Console"/>
            </a:endParaRPr>
          </a:p>
          <a:p>
            <a:pPr marL="118554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1412875" marR="1304925">
              <a:lnSpc>
                <a:spcPts val="1130"/>
              </a:lnSpc>
              <a:spcBef>
                <a:spcPts val="60"/>
              </a:spcBef>
            </a:pPr>
            <a:r>
              <a:rPr dirty="0" sz="1000" spc="-10">
                <a:latin typeface="Lucida Console"/>
                <a:cs typeface="Lucida Console"/>
              </a:rPr>
              <a:t>distinct++; </a:t>
            </a:r>
            <a:r>
              <a:rPr dirty="0" sz="1000">
                <a:latin typeface="Lucida Console"/>
                <a:cs typeface="Lucida Console"/>
              </a:rPr>
              <a:t>found[r]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true;</a:t>
            </a:r>
            <a:endParaRPr sz="1000">
              <a:latin typeface="Lucida Console"/>
              <a:cs typeface="Lucida Console"/>
            </a:endParaRPr>
          </a:p>
          <a:p>
            <a:pPr marL="1185545">
              <a:lnSpc>
                <a:spcPts val="106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95885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73152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731520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System.out.println(cards/trials);</a:t>
            </a:r>
            <a:endParaRPr sz="1000">
              <a:latin typeface="Lucida Console"/>
              <a:cs typeface="Lucida Console"/>
            </a:endParaRPr>
          </a:p>
          <a:p>
            <a:pPr marL="428625">
              <a:lnSpc>
                <a:spcPts val="112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25730">
              <a:lnSpc>
                <a:spcPts val="116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5579148" y="2240051"/>
            <a:ext cx="34156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Analogous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coupon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collector,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700" y="1804238"/>
            <a:ext cx="69469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latin typeface="Lucida Sans Unicode"/>
                <a:cs typeface="Lucida Sans Unicode"/>
              </a:rPr>
              <a:t>Once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simulation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debugged,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experimental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evidence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easy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obtain.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Simulation,</a:t>
            </a:r>
            <a:r>
              <a:rPr dirty="0" spc="130"/>
              <a:t> </a:t>
            </a:r>
            <a:r>
              <a:rPr dirty="0"/>
              <a:t>randomness,</a:t>
            </a:r>
            <a:r>
              <a:rPr dirty="0" spc="130"/>
              <a:t> </a:t>
            </a:r>
            <a:r>
              <a:rPr dirty="0" spc="55"/>
              <a:t>and</a:t>
            </a:r>
            <a:r>
              <a:rPr dirty="0" spc="130"/>
              <a:t> </a:t>
            </a:r>
            <a:r>
              <a:rPr dirty="0"/>
              <a:t>analysis</a:t>
            </a:r>
            <a:r>
              <a:rPr dirty="0" spc="135"/>
              <a:t> </a:t>
            </a:r>
            <a:r>
              <a:rPr dirty="0" spc="-10"/>
              <a:t>(revisited)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412905" y="3850754"/>
            <a:ext cx="2939415" cy="2260600"/>
            <a:chOff x="5412905" y="3850754"/>
            <a:chExt cx="2939415" cy="22606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2905" y="3850754"/>
              <a:ext cx="2938945" cy="226043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448300" y="3876662"/>
              <a:ext cx="2832100" cy="2161540"/>
            </a:xfrm>
            <a:custGeom>
              <a:avLst/>
              <a:gdLst/>
              <a:ahLst/>
              <a:cxnLst/>
              <a:rect l="l" t="t" r="r" b="b"/>
              <a:pathLst>
                <a:path w="2832100" h="2161540">
                  <a:moveTo>
                    <a:pt x="0" y="0"/>
                  </a:moveTo>
                  <a:lnTo>
                    <a:pt x="2832100" y="0"/>
                  </a:lnTo>
                  <a:lnTo>
                    <a:pt x="2832100" y="2161425"/>
                  </a:lnTo>
                  <a:lnTo>
                    <a:pt x="0" y="216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527637" y="3916898"/>
            <a:ext cx="2523490" cy="203644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4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Lucida Console"/>
                <a:cs typeface="Lucida Console"/>
              </a:rPr>
              <a:t>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13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Lucida Console"/>
                <a:cs typeface="Lucida Console"/>
              </a:rPr>
              <a:t>41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52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5">
                <a:latin typeface="Lucida Console"/>
                <a:cs typeface="Lucida Console"/>
              </a:rPr>
              <a:t>236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1200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10000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20">
                <a:latin typeface="Lucida Console"/>
                <a:cs typeface="Lucida Console"/>
              </a:rPr>
              <a:t>9176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latin typeface="Lucida Console"/>
                <a:cs typeface="Lucida Console"/>
              </a:rPr>
              <a:t>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java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CouponCollector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12534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1000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">
                <a:latin typeface="Lucida Console"/>
                <a:cs typeface="Lucida Console"/>
              </a:rPr>
              <a:t>125920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56341" y="3174754"/>
          <a:ext cx="3709035" cy="2727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355"/>
                <a:gridCol w="660400"/>
                <a:gridCol w="1363980"/>
                <a:gridCol w="236854"/>
              </a:tblGrid>
              <a:tr h="456565">
                <a:tc gridSpan="3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Predicted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dirty="0" sz="1450" spc="114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mathematical</a:t>
                      </a:r>
                      <a:r>
                        <a:rPr dirty="0" sz="1450" spc="12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45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analysis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4615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 spc="-20" i="1">
                          <a:latin typeface="Lucida Sans Italic"/>
                          <a:cs typeface="Lucida Sans Italic"/>
                        </a:rPr>
                        <a:t>type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77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000" i="1">
                          <a:latin typeface="Lucida Sans Italic"/>
                          <a:cs typeface="Lucida Sans Italic"/>
                        </a:rPr>
                        <a:t>M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77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M</a:t>
                      </a:r>
                      <a:r>
                        <a:rPr dirty="0" sz="1050" spc="2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>
                          <a:latin typeface="Lucida Sans Unicode"/>
                          <a:cs typeface="Lucida Sans Unicode"/>
                        </a:rPr>
                        <a:t>ln</a:t>
                      </a:r>
                      <a:r>
                        <a:rPr dirty="0" sz="105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50" i="1">
                          <a:latin typeface="Lucida Sans Italic"/>
                          <a:cs typeface="Lucida Sans Italic"/>
                        </a:rPr>
                        <a:t>M</a:t>
                      </a:r>
                      <a:r>
                        <a:rPr dirty="0" sz="1050" spc="20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050" spc="-165">
                          <a:latin typeface="Lucida Sans Unicode"/>
                          <a:cs typeface="Lucida Sans Unicode"/>
                        </a:rPr>
                        <a:t>+</a:t>
                      </a:r>
                      <a:r>
                        <a:rPr dirty="0" sz="105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50" spc="-10">
                          <a:latin typeface="Lucida Sans Unicode"/>
                          <a:cs typeface="Lucida Sans Unicode"/>
                        </a:rPr>
                        <a:t>.57721</a:t>
                      </a:r>
                      <a:r>
                        <a:rPr dirty="0" sz="1050" spc="-10" i="1">
                          <a:latin typeface="Lucida Sans Italic"/>
                          <a:cs typeface="Lucida Sans Italic"/>
                        </a:rPr>
                        <a:t>M</a:t>
                      </a:r>
                      <a:endParaRPr sz="10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939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playing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card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suits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playing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>
                          <a:latin typeface="Lucida Sans Unicode"/>
                          <a:cs typeface="Lucida Sans Unicode"/>
                        </a:rPr>
                        <a:t>card</a:t>
                      </a:r>
                      <a:r>
                        <a:rPr dirty="0" sz="11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ranks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41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playing</a:t>
                      </a:r>
                      <a:r>
                        <a:rPr dirty="0" sz="1100" spc="7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52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236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080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baseball</a:t>
                      </a:r>
                      <a:r>
                        <a:rPr dirty="0" sz="11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1200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20">
                          <a:latin typeface="Lucida Sans Unicode"/>
                          <a:cs typeface="Lucida Sans Unicode"/>
                        </a:rPr>
                        <a:t>9201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magic</a:t>
                      </a:r>
                      <a:r>
                        <a:rPr dirty="0" sz="11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cards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12534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100" spc="-10">
                          <a:latin typeface="Lucida Sans Unicode"/>
                          <a:cs typeface="Lucida Sans Unicode"/>
                        </a:rPr>
                        <a:t>125508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14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4521200"/>
            <a:ext cx="762000" cy="8763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448300" y="3190100"/>
            <a:ext cx="3467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0014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Observed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by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dirty="0" sz="1450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simulation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2442" y="3639705"/>
            <a:ext cx="1513268" cy="560006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84200" y="6101664"/>
            <a:ext cx="83693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Hypothesis.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Centuries-</a:t>
            </a:r>
            <a:r>
              <a:rPr dirty="0" sz="1450">
                <a:latin typeface="Lucida Sans Unicode"/>
                <a:cs typeface="Lucida Sans Unicode"/>
              </a:rPr>
              <a:t>old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analysis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correct</a:t>
            </a:r>
            <a:r>
              <a:rPr dirty="0" sz="1450" spc="114">
                <a:latin typeface="Lucida Sans Unicode"/>
                <a:cs typeface="Lucida Sans Unicode"/>
              </a:rPr>
              <a:t> 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10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8D3124"/>
                </a:solidFill>
                <a:latin typeface="Lucida Console"/>
                <a:cs typeface="Lucida Console"/>
              </a:rPr>
              <a:t>Math.random()</a:t>
            </a:r>
            <a:r>
              <a:rPr dirty="0" sz="1350" spc="-2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simulates</a:t>
            </a:r>
            <a:r>
              <a:rPr dirty="0" sz="1450" spc="9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8D3124"/>
                </a:solidFill>
                <a:latin typeface="Lucida Sans Unicode"/>
                <a:cs typeface="Lucida Sans Unicode"/>
              </a:rPr>
              <a:t>randomness.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31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20700" y="1689811"/>
            <a:ext cx="7670800" cy="1360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Coupon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collector</a:t>
            </a:r>
            <a:r>
              <a:rPr dirty="0" sz="145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M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different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coupons.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Collector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acquires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coupons,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time,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equally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likely.</a:t>
            </a:r>
            <a:endParaRPr baseline="1915" sz="2175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4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expected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number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coupons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acquire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full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collection?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9700" y="2363673"/>
            <a:ext cx="8026400" cy="1297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8285" marR="276860">
              <a:lnSpc>
                <a:spcPct val="156800"/>
              </a:lnSpc>
              <a:spcBef>
                <a:spcPts val="550"/>
              </a:spcBef>
            </a:pPr>
            <a:r>
              <a:rPr dirty="0" sz="900">
                <a:latin typeface="Lucida Console"/>
                <a:cs typeface="Lucida Console"/>
                <a:hlinkClick r:id="rId3"/>
              </a:rPr>
              <a:t>http://www.vis.gr.jp/~nazoya/cgi-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bin/catalog/img/CARDSBIC809_red.jpg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4"/>
              </a:rPr>
              <a:t>http://www.alegriphotos.com/Shuffling_cards_in_casino-photo-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deae1081e5ebc6631d6871f8b320b808.html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5"/>
              </a:rPr>
              <a:t>http://iveypoker.com/wp-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content/uploads/2013/09/Dealing.jpg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6"/>
              </a:rPr>
              <a:t>http://upload.wikimedia.org/wikipedia/commons/b/bf/Pierre-Simon,_marquis_de_Laplace_(1745-1827)_-</a:t>
            </a:r>
            <a:r>
              <a:rPr dirty="0" sz="900" spc="-10">
                <a:latin typeface="Lucida Console"/>
                <a:cs typeface="Lucida Console"/>
                <a:hlinkClick r:id="rId6"/>
              </a:rPr>
              <a:t>_Guérin.jpg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CS.3.B.Arrays.Examples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5060950" cy="18154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3"/>
              <a:tabLst>
                <a:tab pos="426720" algn="l"/>
              </a:tabLst>
            </a:pPr>
            <a:r>
              <a:rPr dirty="0" sz="2650" spc="45">
                <a:solidFill>
                  <a:srgbClr val="A9A9A9"/>
                </a:solidFill>
                <a:latin typeface="Arial"/>
                <a:cs typeface="Arial"/>
              </a:rPr>
              <a:t>Arrays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dirty="0" sz="1950" spc="-114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Examples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A9A9A9"/>
                </a:solidFill>
                <a:latin typeface="Arial"/>
                <a:cs typeface="Arial"/>
              </a:rPr>
              <a:t>of</a:t>
            </a:r>
            <a:r>
              <a:rPr dirty="0" sz="1950" spc="6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A9A9A9"/>
                </a:solidFill>
                <a:latin typeface="Arial"/>
                <a:cs typeface="Arial"/>
              </a:rPr>
              <a:t>array-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processing</a:t>
            </a:r>
            <a:r>
              <a:rPr dirty="0" sz="1950" spc="7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code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100">
                <a:latin typeface="Arial"/>
                <a:cs typeface="Arial"/>
              </a:rPr>
              <a:t>Two-</a:t>
            </a:r>
            <a:r>
              <a:rPr dirty="0" sz="1950">
                <a:latin typeface="Arial"/>
                <a:cs typeface="Arial"/>
              </a:rPr>
              <a:t>dimensional</a:t>
            </a:r>
            <a:r>
              <a:rPr dirty="0" sz="1950" spc="300">
                <a:latin typeface="Arial"/>
                <a:cs typeface="Arial"/>
              </a:rPr>
              <a:t> </a:t>
            </a:r>
            <a:r>
              <a:rPr dirty="0" sz="1950" spc="40">
                <a:latin typeface="Arial"/>
                <a:cs typeface="Arial"/>
              </a:rPr>
              <a:t>arrays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CS.3.C.Arrays.2D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2130" y="1250334"/>
            <a:ext cx="236410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85">
                <a:latin typeface="Arial"/>
                <a:cs typeface="Arial"/>
              </a:rPr>
              <a:t>Two-</a:t>
            </a:r>
            <a:r>
              <a:rPr dirty="0" sz="1700">
                <a:latin typeface="Arial"/>
                <a:cs typeface="Arial"/>
              </a:rPr>
              <a:t>dimensional</a:t>
            </a:r>
            <a:r>
              <a:rPr dirty="0" sz="1700" spc="29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arrays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6088938"/>
            <a:ext cx="55626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Main</a:t>
            </a:r>
            <a:r>
              <a:rPr dirty="0" sz="145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purpose.</a:t>
            </a:r>
            <a:r>
              <a:rPr dirty="0" sz="145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Facilitate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storage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manipulation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-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9800" y="2503525"/>
            <a:ext cx="4406900" cy="33693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68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81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Matrices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math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calculations.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Grades</a:t>
            </a:r>
            <a:r>
              <a:rPr dirty="0" baseline="1915" sz="2175" spc="11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baseline="1915" sz="2175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students</a:t>
            </a:r>
            <a:r>
              <a:rPr dirty="0" baseline="1915" sz="2175" spc="11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baseline="1915" sz="2175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baseline="1915" sz="2175" spc="11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online</a:t>
            </a:r>
            <a:r>
              <a:rPr dirty="0" baseline="1915" sz="2175" spc="1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005493"/>
                </a:solidFill>
                <a:latin typeface="Lucida Sans Unicode"/>
                <a:cs typeface="Lucida Sans Unicode"/>
              </a:rPr>
              <a:t>class.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Outcomes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scientific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experiments.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Transactions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bank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customers.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Pixels</a:t>
            </a:r>
            <a:r>
              <a:rPr dirty="0" baseline="1915" sz="2175" spc="89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baseline="1915" sz="2175" spc="97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baseline="1915" sz="2175" spc="89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digital</a:t>
            </a:r>
            <a:r>
              <a:rPr dirty="0" baseline="1915" sz="2175" spc="97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005493"/>
                </a:solidFill>
                <a:latin typeface="Lucida Sans Unicode"/>
                <a:cs typeface="Lucida Sans Unicode"/>
              </a:rPr>
              <a:t>image.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Geographic</a:t>
            </a:r>
            <a:r>
              <a:rPr dirty="0" baseline="1915" sz="2175" spc="254">
                <a:latin typeface="Lucida Sans Unicode"/>
                <a:cs typeface="Lucida Sans Unicode"/>
              </a:rPr>
              <a:t> </a:t>
            </a:r>
            <a:r>
              <a:rPr dirty="0" baseline="1915" sz="2175" spc="-30">
                <a:latin typeface="Lucida Sans Unicode"/>
                <a:cs typeface="Lucida Sans Unicode"/>
              </a:rPr>
              <a:t>data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spc="-37">
                <a:latin typeface="Lucida Sans Unicode"/>
                <a:cs typeface="Lucida Sans Unicode"/>
              </a:rPr>
              <a:t>...</a:t>
            </a:r>
            <a:endParaRPr baseline="1915" sz="2175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027023" y="2577661"/>
          <a:ext cx="2404745" cy="191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"/>
                <a:gridCol w="298450"/>
                <a:gridCol w="298450"/>
                <a:gridCol w="298450"/>
                <a:gridCol w="298450"/>
                <a:gridCol w="298450"/>
                <a:gridCol w="298450"/>
                <a:gridCol w="298450"/>
              </a:tblGrid>
              <a:tr h="238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C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B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>
                          <a:latin typeface="Lucida Sans Unicode"/>
                          <a:cs typeface="Lucida Sans Unicode"/>
                        </a:rPr>
                        <a:t>A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1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28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7054380" y="2323057"/>
            <a:ext cx="38163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 i="1">
                <a:latin typeface="Lucida Sans Italic"/>
                <a:cs typeface="Lucida Sans Italic"/>
              </a:rPr>
              <a:t>grade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20151" y="3196331"/>
            <a:ext cx="174625" cy="65278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50" i="1">
                <a:latin typeface="Lucida Sans Italic"/>
                <a:cs typeface="Lucida Sans Italic"/>
              </a:rPr>
              <a:t>student</a:t>
            </a:r>
            <a:r>
              <a:rPr dirty="0" sz="950" spc="145" i="1">
                <a:latin typeface="Lucida Sans Italic"/>
                <a:cs typeface="Lucida Sans Italic"/>
              </a:rPr>
              <a:t> </a:t>
            </a:r>
            <a:r>
              <a:rPr dirty="0" sz="950" spc="-25" i="1">
                <a:latin typeface="Lucida Sans Italic"/>
                <a:cs typeface="Lucida Sans Italic"/>
              </a:rPr>
              <a:t>ID</a:t>
            </a:r>
            <a:endParaRPr sz="950">
              <a:latin typeface="Lucida Sans Italic"/>
              <a:cs typeface="Lucida Sans Italic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8997" y="4672901"/>
            <a:ext cx="1780362" cy="167827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738033" y="6382404"/>
            <a:ext cx="78041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 i="1">
                <a:latin typeface="Lucida Sans Italic"/>
                <a:cs typeface="Lucida Sans Italic"/>
              </a:rPr>
              <a:t>x-coordinate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91053" y="4991942"/>
            <a:ext cx="174625" cy="782320"/>
          </a:xfrm>
          <a:prstGeom prst="rect">
            <a:avLst/>
          </a:prstGeom>
        </p:spPr>
        <p:txBody>
          <a:bodyPr wrap="square" lIns="0" tIns="952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50" i="1">
                <a:latin typeface="Lucida Sans Italic"/>
                <a:cs typeface="Lucida Sans Italic"/>
              </a:rPr>
              <a:t>y-</a:t>
            </a:r>
            <a:r>
              <a:rPr dirty="0" sz="950" spc="-10" i="1">
                <a:latin typeface="Lucida Sans Italic"/>
                <a:cs typeface="Lucida Sans Italic"/>
              </a:rPr>
              <a:t>coordinate</a:t>
            </a:r>
            <a:endParaRPr sz="950">
              <a:latin typeface="Lucida Sans Italic"/>
              <a:cs typeface="Lucida Sans Ital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3400" y="1804238"/>
            <a:ext cx="88011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two-dimensional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doubly-indexed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type.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Java</a:t>
            </a:r>
            <a:r>
              <a:rPr dirty="0" spc="190"/>
              <a:t> </a:t>
            </a:r>
            <a:r>
              <a:rPr dirty="0" spc="45"/>
              <a:t>language</a:t>
            </a:r>
            <a:r>
              <a:rPr dirty="0" spc="190"/>
              <a:t> </a:t>
            </a:r>
            <a:r>
              <a:rPr dirty="0"/>
              <a:t>support</a:t>
            </a:r>
            <a:r>
              <a:rPr dirty="0" spc="190"/>
              <a:t> </a:t>
            </a:r>
            <a:r>
              <a:rPr dirty="0" spc="75"/>
              <a:t>for</a:t>
            </a:r>
            <a:r>
              <a:rPr dirty="0" spc="190"/>
              <a:t> </a:t>
            </a:r>
            <a:r>
              <a:rPr dirty="0" spc="-10">
                <a:solidFill>
                  <a:srgbClr val="005493"/>
                </a:solidFill>
              </a:rPr>
              <a:t>two-</a:t>
            </a:r>
            <a:r>
              <a:rPr dirty="0">
                <a:solidFill>
                  <a:srgbClr val="005493"/>
                </a:solidFill>
              </a:rPr>
              <a:t>dimensional</a:t>
            </a:r>
            <a:r>
              <a:rPr dirty="0" spc="190">
                <a:solidFill>
                  <a:srgbClr val="005493"/>
                </a:solidFill>
              </a:rPr>
              <a:t> </a:t>
            </a:r>
            <a:r>
              <a:rPr dirty="0"/>
              <a:t>arrays</a:t>
            </a:r>
            <a:r>
              <a:rPr dirty="0" spc="190"/>
              <a:t> </a:t>
            </a:r>
            <a:r>
              <a:rPr dirty="0"/>
              <a:t>(basic</a:t>
            </a:r>
            <a:r>
              <a:rPr dirty="0" spc="190"/>
              <a:t> </a:t>
            </a:r>
            <a:r>
              <a:rPr dirty="0" spc="-10"/>
              <a:t>support)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791894" y="3886708"/>
            <a:ext cx="349250" cy="69850"/>
            <a:chOff x="7791894" y="3886708"/>
            <a:chExt cx="349250" cy="69850"/>
          </a:xfrm>
        </p:grpSpPr>
        <p:sp>
          <p:nvSpPr>
            <p:cNvPr id="5" name="object 5" descr=""/>
            <p:cNvSpPr/>
            <p:nvPr/>
          </p:nvSpPr>
          <p:spPr>
            <a:xfrm>
              <a:off x="7835906" y="3921167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304799" y="0"/>
                  </a:moveTo>
                  <a:lnTo>
                    <a:pt x="5983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791894" y="3886708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67" y="0"/>
                  </a:moveTo>
                  <a:lnTo>
                    <a:pt x="0" y="34188"/>
                  </a:lnTo>
                  <a:lnTo>
                    <a:pt x="68948" y="69227"/>
                  </a:lnTo>
                  <a:lnTo>
                    <a:pt x="51866" y="34505"/>
                  </a:lnTo>
                  <a:lnTo>
                    <a:pt x="6936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2046377" y="4864481"/>
            <a:ext cx="474345" cy="144145"/>
            <a:chOff x="2046377" y="4864481"/>
            <a:chExt cx="474345" cy="144145"/>
          </a:xfrm>
        </p:grpSpPr>
        <p:sp>
          <p:nvSpPr>
            <p:cNvPr id="8" name="object 8" descr=""/>
            <p:cNvSpPr/>
            <p:nvPr/>
          </p:nvSpPr>
          <p:spPr>
            <a:xfrm>
              <a:off x="2051621" y="4869725"/>
              <a:ext cx="438150" cy="120014"/>
            </a:xfrm>
            <a:custGeom>
              <a:avLst/>
              <a:gdLst/>
              <a:ahLst/>
              <a:cxnLst/>
              <a:rect l="l" t="t" r="r" b="b"/>
              <a:pathLst>
                <a:path w="438150" h="120014">
                  <a:moveTo>
                    <a:pt x="0" y="0"/>
                  </a:moveTo>
                  <a:lnTo>
                    <a:pt x="426723" y="119429"/>
                  </a:lnTo>
                  <a:lnTo>
                    <a:pt x="437574" y="119429"/>
                  </a:lnTo>
                </a:path>
              </a:pathLst>
            </a:custGeom>
            <a:ln w="10488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65120" y="4960035"/>
              <a:ext cx="55880" cy="48895"/>
            </a:xfrm>
            <a:custGeom>
              <a:avLst/>
              <a:gdLst/>
              <a:ahLst/>
              <a:cxnLst/>
              <a:rect l="l" t="t" r="r" b="b"/>
              <a:pathLst>
                <a:path w="55880" h="48895">
                  <a:moveTo>
                    <a:pt x="13931" y="0"/>
                  </a:moveTo>
                  <a:lnTo>
                    <a:pt x="19050" y="27673"/>
                  </a:lnTo>
                  <a:lnTo>
                    <a:pt x="0" y="48374"/>
                  </a:lnTo>
                  <a:lnTo>
                    <a:pt x="55295" y="38125"/>
                  </a:lnTo>
                  <a:lnTo>
                    <a:pt x="1393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619326" y="4782793"/>
            <a:ext cx="40386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48AA"/>
                </a:solidFill>
                <a:latin typeface="Lucida Console"/>
                <a:cs typeface="Lucida Console"/>
              </a:rPr>
              <a:t>a[][]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84400" y="5485269"/>
            <a:ext cx="312420" cy="50800"/>
            <a:chOff x="2184400" y="5485269"/>
            <a:chExt cx="312420" cy="50800"/>
          </a:xfrm>
        </p:grpSpPr>
        <p:sp>
          <p:nvSpPr>
            <p:cNvPr id="12" name="object 12" descr=""/>
            <p:cNvSpPr/>
            <p:nvPr/>
          </p:nvSpPr>
          <p:spPr>
            <a:xfrm>
              <a:off x="2184400" y="551043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1525" y="0"/>
                  </a:lnTo>
                  <a:lnTo>
                    <a:pt x="279399" y="0"/>
                  </a:lnTo>
                </a:path>
              </a:pathLst>
            </a:custGeom>
            <a:ln w="10489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45994" y="54852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12572" y="25171"/>
                  </a:lnTo>
                  <a:lnTo>
                    <a:pt x="0" y="50355"/>
                  </a:lnTo>
                  <a:lnTo>
                    <a:pt x="50291" y="25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49208" y="5412141"/>
            <a:ext cx="32829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solidFill>
                  <a:srgbClr val="0048AA"/>
                </a:solidFill>
                <a:latin typeface="Lucida Console"/>
                <a:cs typeface="Lucida Console"/>
              </a:rPr>
              <a:t>a[1]</a:t>
            </a:r>
            <a:endParaRPr sz="1000">
              <a:latin typeface="Lucida Console"/>
              <a:cs typeface="Lucida Console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2527703" y="5003669"/>
          <a:ext cx="6553834" cy="1026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685"/>
                <a:gridCol w="654685"/>
                <a:gridCol w="654684"/>
                <a:gridCol w="654685"/>
                <a:gridCol w="654685"/>
                <a:gridCol w="654685"/>
                <a:gridCol w="654685"/>
                <a:gridCol w="654685"/>
                <a:gridCol w="654685"/>
                <a:gridCol w="654684"/>
              </a:tblGrid>
              <a:tr h="34226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a[0][0]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a[0][1]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a[0][2]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a[0][3]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a[0][4]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a[0][5]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a[0][6]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a[0][7]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a[0][8]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a[0][9]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a[1][0]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a[1][1]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a[1][2]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a[1][3]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a[1][4]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a[1][5]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a[1][6]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a[1][7]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a[1][8]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a[1][9]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226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a[2][0]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a[2][1]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a[2][2]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a[2][3]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6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a[2][4]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a[2][5]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a[2][6]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a[2][7]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a[2][8]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a[2][9]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7683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1150099" y="1839143"/>
          <a:ext cx="7448550" cy="2651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4385"/>
                <a:gridCol w="2838449"/>
              </a:tblGrid>
              <a:tr h="319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50" spc="-10" i="1">
                          <a:latin typeface="Lucida Sans Italic"/>
                          <a:cs typeface="Lucida Sans Italic"/>
                        </a:rPr>
                        <a:t>operation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typical </a:t>
                      </a:r>
                      <a:r>
                        <a:rPr dirty="0" sz="1150" spc="-20" i="1">
                          <a:latin typeface="Lucida Sans Italic"/>
                          <a:cs typeface="Lucida Sans Italic"/>
                        </a:rPr>
                        <a:t>code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71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marL="124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Declare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 </a:t>
                      </a:r>
                      <a:r>
                        <a:rPr dirty="0" sz="13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two-</a:t>
                      </a:r>
                      <a:r>
                        <a:rPr dirty="0" sz="13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dimensional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array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265" marR="11303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double[][] </a:t>
                      </a:r>
                      <a:r>
                        <a:rPr dirty="0" sz="11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3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Create</a:t>
                      </a:r>
                      <a:r>
                        <a:rPr dirty="0" sz="1300" spc="3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two-</a:t>
                      </a:r>
                      <a:r>
                        <a:rPr dirty="0" sz="130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dimensional</a:t>
                      </a:r>
                      <a:r>
                        <a:rPr dirty="0" sz="1300" spc="30">
                          <a:solidFill>
                            <a:srgbClr val="8D3124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array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length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265" marR="11303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 = new </a:t>
                      </a: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double[1000][1000];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3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marL="124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5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array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entry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265" marR="11303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a[i][j] = b[i][j] * </a:t>
                      </a: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c[j][k];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3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marL="121094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number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2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rows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13030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a.length;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073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 marL="1244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number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columns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00630" marR="21590" indent="-1671955">
                        <a:lnSpc>
                          <a:spcPct val="48800"/>
                        </a:lnSpc>
                        <a:tabLst>
                          <a:tab pos="2403475" algn="l"/>
                        </a:tabLst>
                      </a:pP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a[i].length;</a:t>
                      </a: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baseline="30555" sz="15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can</a:t>
                      </a:r>
                      <a:r>
                        <a:rPr dirty="0" baseline="30555" sz="1500" spc="-37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be </a:t>
                      </a: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for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9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8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row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50" i="1">
                          <a:latin typeface="Lucida Sans Italic"/>
                          <a:cs typeface="Lucida Sans Italic"/>
                        </a:rPr>
                        <a:t>i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937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48895">
                        <a:lnSpc>
                          <a:spcPts val="1330"/>
                        </a:lnSpc>
                        <a:spcBef>
                          <a:spcPts val="555"/>
                        </a:spcBef>
                        <a:tabLst>
                          <a:tab pos="2408555" algn="l"/>
                        </a:tabLst>
                      </a:pPr>
                      <a:r>
                        <a:rPr dirty="0" baseline="-14492" sz="1725" spc="-3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a[i]</a:t>
                      </a:r>
                      <a:r>
                        <a:rPr dirty="0" baseline="-14492" sz="17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sz="10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no</a:t>
                      </a:r>
                      <a:r>
                        <a:rPr dirty="0" sz="1000" spc="-3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wa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  <a:p>
                      <a:pPr algn="r">
                        <a:lnSpc>
                          <a:spcPts val="1075"/>
                        </a:lnSpc>
                      </a:pPr>
                      <a:r>
                        <a:rPr dirty="0" sz="10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co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04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8460249" y="3760087"/>
            <a:ext cx="679450" cy="7448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28905">
              <a:lnSpc>
                <a:spcPts val="1170"/>
              </a:lnSpc>
              <a:spcBef>
                <a:spcPts val="15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different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each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row</a:t>
            </a:r>
            <a:endParaRPr sz="1000">
              <a:latin typeface="Lucida Sans Unicode"/>
              <a:cs typeface="Lucida Sans Unicode"/>
            </a:endParaRPr>
          </a:p>
          <a:p>
            <a:pPr marL="132080" marR="31115" indent="-56515">
              <a:lnSpc>
                <a:spcPts val="1130"/>
              </a:lnSpc>
              <a:spcBef>
                <a:spcPts val="1035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 to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refer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lumn</a:t>
            </a:r>
            <a:r>
              <a:rPr dirty="0" sz="100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j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791894" y="4293552"/>
            <a:ext cx="349250" cy="69850"/>
            <a:chOff x="7791894" y="4293552"/>
            <a:chExt cx="349250" cy="69850"/>
          </a:xfrm>
        </p:grpSpPr>
        <p:sp>
          <p:nvSpPr>
            <p:cNvPr id="19" name="object 19" descr=""/>
            <p:cNvSpPr/>
            <p:nvPr/>
          </p:nvSpPr>
          <p:spPr>
            <a:xfrm>
              <a:off x="7835906" y="4328021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304799" y="0"/>
                  </a:moveTo>
                  <a:lnTo>
                    <a:pt x="5983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91894" y="4293552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367" y="0"/>
                  </a:moveTo>
                  <a:lnTo>
                    <a:pt x="0" y="34201"/>
                  </a:lnTo>
                  <a:lnTo>
                    <a:pt x="68948" y="69227"/>
                  </a:lnTo>
                  <a:lnTo>
                    <a:pt x="51866" y="34518"/>
                  </a:lnTo>
                  <a:lnTo>
                    <a:pt x="6936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167820" y="6069534"/>
            <a:ext cx="119189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005493"/>
                </a:solidFill>
                <a:latin typeface="Lucida Sans Unicode"/>
                <a:cs typeface="Lucida Sans Unicode"/>
              </a:rPr>
              <a:t>3-</a:t>
            </a:r>
            <a:r>
              <a:rPr dirty="0" sz="1200" spc="-70">
                <a:solidFill>
                  <a:srgbClr val="005493"/>
                </a:solidFill>
                <a:latin typeface="Lucida Sans Unicode"/>
                <a:cs typeface="Lucida Sans Unicode"/>
              </a:rPr>
              <a:t>by-</a:t>
            </a:r>
            <a:r>
              <a:rPr dirty="0" sz="1200" spc="-35">
                <a:solidFill>
                  <a:srgbClr val="005493"/>
                </a:solidFill>
                <a:latin typeface="Lucida Sans Unicode"/>
                <a:cs typeface="Lucida Sans Unicode"/>
              </a:rPr>
              <a:t>10</a:t>
            </a:r>
            <a:r>
              <a:rPr dirty="0" sz="12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Java</a:t>
            </a:r>
            <a:r>
              <a:rPr dirty="0" spc="190"/>
              <a:t> </a:t>
            </a:r>
            <a:r>
              <a:rPr dirty="0" spc="45"/>
              <a:t>language</a:t>
            </a:r>
            <a:r>
              <a:rPr dirty="0" spc="195"/>
              <a:t> </a:t>
            </a:r>
            <a:r>
              <a:rPr dirty="0"/>
              <a:t>support</a:t>
            </a:r>
            <a:r>
              <a:rPr dirty="0" spc="195"/>
              <a:t> </a:t>
            </a:r>
            <a:r>
              <a:rPr dirty="0" spc="75"/>
              <a:t>for</a:t>
            </a:r>
            <a:r>
              <a:rPr dirty="0" spc="190"/>
              <a:t> </a:t>
            </a:r>
            <a:r>
              <a:rPr dirty="0" spc="-10">
                <a:solidFill>
                  <a:srgbClr val="005493"/>
                </a:solidFill>
              </a:rPr>
              <a:t>two-</a:t>
            </a:r>
            <a:r>
              <a:rPr dirty="0">
                <a:solidFill>
                  <a:srgbClr val="005493"/>
                </a:solidFill>
              </a:rPr>
              <a:t>dimensional</a:t>
            </a:r>
            <a:r>
              <a:rPr dirty="0" spc="195">
                <a:solidFill>
                  <a:srgbClr val="005493"/>
                </a:solidFill>
              </a:rPr>
              <a:t> </a:t>
            </a:r>
            <a:r>
              <a:rPr dirty="0"/>
              <a:t>arrays</a:t>
            </a:r>
            <a:r>
              <a:rPr dirty="0" spc="195"/>
              <a:t> </a:t>
            </a:r>
            <a:r>
              <a:rPr dirty="0" spc="35"/>
              <a:t>(initialization)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3226574" y="2784360"/>
            <a:ext cx="3885565" cy="3519804"/>
          </a:xfrm>
          <a:custGeom>
            <a:avLst/>
            <a:gdLst/>
            <a:ahLst/>
            <a:cxnLst/>
            <a:rect l="l" t="t" r="r" b="b"/>
            <a:pathLst>
              <a:path w="3885565" h="3519804">
                <a:moveTo>
                  <a:pt x="3885196" y="1549844"/>
                </a:moveTo>
                <a:lnTo>
                  <a:pt x="0" y="1549844"/>
                </a:lnTo>
                <a:lnTo>
                  <a:pt x="0" y="3519614"/>
                </a:lnTo>
                <a:lnTo>
                  <a:pt x="3885196" y="3519614"/>
                </a:lnTo>
                <a:lnTo>
                  <a:pt x="3885196" y="1549844"/>
                </a:lnTo>
                <a:close/>
              </a:path>
              <a:path w="3885565" h="3519804">
                <a:moveTo>
                  <a:pt x="3885196" y="0"/>
                </a:moveTo>
                <a:lnTo>
                  <a:pt x="0" y="0"/>
                </a:lnTo>
                <a:lnTo>
                  <a:pt x="0" y="718032"/>
                </a:lnTo>
                <a:lnTo>
                  <a:pt x="3885196" y="718032"/>
                </a:lnTo>
                <a:lnTo>
                  <a:pt x="38851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52859" y="2339034"/>
            <a:ext cx="2673985" cy="445770"/>
          </a:xfrm>
          <a:prstGeom prst="rect">
            <a:avLst/>
          </a:prstGeom>
          <a:solidFill>
            <a:srgbClr val="F3F6F9"/>
          </a:solidFill>
          <a:ln w="5238">
            <a:solidFill>
              <a:srgbClr val="EBEBEB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4"/>
              </a:spcBef>
            </a:pPr>
            <a:r>
              <a:rPr dirty="0" sz="1150" spc="-10" i="1">
                <a:latin typeface="Lucida Sans Italic"/>
                <a:cs typeface="Lucida Sans Italic"/>
              </a:rPr>
              <a:t>operation</a:t>
            </a:r>
            <a:endParaRPr sz="1150">
              <a:latin typeface="Lucida Sans Italic"/>
              <a:cs typeface="Lucida Sans Ital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47463" y="2445766"/>
            <a:ext cx="85661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 i="1">
                <a:latin typeface="Lucida Sans Italic"/>
                <a:cs typeface="Lucida Sans Italic"/>
              </a:rPr>
              <a:t>typical </a:t>
            </a:r>
            <a:r>
              <a:rPr dirty="0" sz="1150" spc="-20" i="1">
                <a:latin typeface="Lucida Sans Italic"/>
                <a:cs typeface="Lucida Sans Italic"/>
              </a:rPr>
              <a:t>code</a:t>
            </a:r>
            <a:endParaRPr sz="1150">
              <a:latin typeface="Lucida Sans Italic"/>
              <a:cs typeface="Lucida Sans Ital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2859" y="2784357"/>
            <a:ext cx="2673985" cy="718185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677545" marR="252729" indent="-292100">
              <a:lnSpc>
                <a:spcPct val="134200"/>
              </a:lnSpc>
              <a:spcBef>
                <a:spcPts val="34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Default</a:t>
            </a:r>
            <a:r>
              <a:rPr dirty="0" sz="130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initialization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to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spc="-50">
                <a:latin typeface="Lucida Sans Unicode"/>
                <a:cs typeface="Lucida Sans Unicode"/>
              </a:rPr>
              <a:t>0 </a:t>
            </a:r>
            <a:r>
              <a:rPr dirty="0" sz="1300">
                <a:latin typeface="Lucida Sans Unicode"/>
                <a:cs typeface="Lucida Sans Unicode"/>
              </a:rPr>
              <a:t>for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numeric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types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26575" y="2784357"/>
            <a:ext cx="3885565" cy="718185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835025">
              <a:lnSpc>
                <a:spcPct val="100000"/>
              </a:lnSpc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 spc="1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1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new</a:t>
            </a:r>
            <a:r>
              <a:rPr dirty="0" sz="1100" spc="1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double[1000][1000];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2859" y="3502392"/>
            <a:ext cx="2673985" cy="83185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548640" marR="111125" indent="-304800">
              <a:lnSpc>
                <a:spcPct val="134200"/>
              </a:lnSpc>
              <a:spcBef>
                <a:spcPts val="795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Declare,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create</a:t>
            </a:r>
            <a:r>
              <a:rPr dirty="0" sz="13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initialize </a:t>
            </a:r>
            <a:r>
              <a:rPr dirty="0" sz="1300">
                <a:latin typeface="Lucida Sans Unicode"/>
                <a:cs typeface="Lucida Sans Unicode"/>
              </a:rPr>
              <a:t>in</a:t>
            </a:r>
            <a:r>
              <a:rPr dirty="0" sz="1300" spc="20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a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single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 spc="-10">
                <a:latin typeface="Lucida Sans Unicode"/>
                <a:cs typeface="Lucida Sans Unicode"/>
              </a:rPr>
              <a:t>statement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26575" y="3502392"/>
            <a:ext cx="3885565" cy="83185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324485">
              <a:lnSpc>
                <a:spcPct val="100000"/>
              </a:lnSpc>
            </a:pP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double[][]</a:t>
            </a:r>
            <a:r>
              <a:rPr dirty="0" sz="1100" spc="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8D3124"/>
                </a:solidFill>
                <a:latin typeface="Lucida Console"/>
                <a:cs typeface="Lucida Console"/>
              </a:rPr>
              <a:t>new</a:t>
            </a:r>
            <a:r>
              <a:rPr dirty="0" sz="1100" spc="3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8D3124"/>
                </a:solidFill>
                <a:latin typeface="Lucida Console"/>
                <a:cs typeface="Lucida Console"/>
              </a:rPr>
              <a:t>double[1000][1000];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2859" y="4334207"/>
            <a:ext cx="2673985" cy="196977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dirty="0" sz="1300">
                <a:latin typeface="Lucida Sans Unicode"/>
                <a:cs typeface="Lucida Sans Unicode"/>
              </a:rPr>
              <a:t>Initialize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to</a:t>
            </a:r>
            <a:r>
              <a:rPr dirty="0" sz="1300" spc="40"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literal</a:t>
            </a:r>
            <a:r>
              <a:rPr dirty="0" sz="13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1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endParaRPr sz="1300">
              <a:latin typeface="Lucida Sans Unicode"/>
              <a:cs typeface="Lucida Sans Unicode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3472806" y="4587224"/>
          <a:ext cx="2788920" cy="1487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830"/>
                <a:gridCol w="425450"/>
                <a:gridCol w="425450"/>
                <a:gridCol w="425450"/>
                <a:gridCol w="340360"/>
                <a:gridCol w="244475"/>
              </a:tblGrid>
              <a:tr h="36639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double[][]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55"/>
                        </a:lnSpc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p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59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.92,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.92,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.32,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.32,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.32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.92,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.92,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</a:tr>
              <a:tr h="188595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.47,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.47,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.02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spcBef>
                          <a:spcPts val="2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54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/>
          <p:nvPr/>
        </p:nvSpPr>
        <p:spPr>
          <a:xfrm>
            <a:off x="550227" y="2336406"/>
            <a:ext cx="6564630" cy="3970654"/>
          </a:xfrm>
          <a:custGeom>
            <a:avLst/>
            <a:gdLst/>
            <a:ahLst/>
            <a:cxnLst/>
            <a:rect l="l" t="t" r="r" b="b"/>
            <a:pathLst>
              <a:path w="6564630" h="3970654">
                <a:moveTo>
                  <a:pt x="6564160" y="0"/>
                </a:moveTo>
                <a:lnTo>
                  <a:pt x="6558915" y="0"/>
                </a:lnTo>
                <a:lnTo>
                  <a:pt x="6558915" y="5257"/>
                </a:lnTo>
                <a:lnTo>
                  <a:pt x="6558915" y="3964952"/>
                </a:lnTo>
                <a:lnTo>
                  <a:pt x="2678963" y="3964952"/>
                </a:lnTo>
                <a:lnTo>
                  <a:pt x="2678963" y="2000427"/>
                </a:lnTo>
                <a:lnTo>
                  <a:pt x="6558915" y="2000427"/>
                </a:lnTo>
                <a:lnTo>
                  <a:pt x="6558915" y="1995182"/>
                </a:lnTo>
                <a:lnTo>
                  <a:pt x="2678963" y="1995182"/>
                </a:lnTo>
                <a:lnTo>
                  <a:pt x="2678963" y="1168615"/>
                </a:lnTo>
                <a:lnTo>
                  <a:pt x="6558915" y="1168615"/>
                </a:lnTo>
                <a:lnTo>
                  <a:pt x="6558915" y="1163370"/>
                </a:lnTo>
                <a:lnTo>
                  <a:pt x="2678963" y="1163370"/>
                </a:lnTo>
                <a:lnTo>
                  <a:pt x="2678963" y="450583"/>
                </a:lnTo>
                <a:lnTo>
                  <a:pt x="6558915" y="450583"/>
                </a:lnTo>
                <a:lnTo>
                  <a:pt x="6558915" y="445338"/>
                </a:lnTo>
                <a:lnTo>
                  <a:pt x="2678963" y="445338"/>
                </a:lnTo>
                <a:lnTo>
                  <a:pt x="2678963" y="5257"/>
                </a:lnTo>
                <a:lnTo>
                  <a:pt x="6558915" y="5257"/>
                </a:lnTo>
                <a:lnTo>
                  <a:pt x="6558915" y="12"/>
                </a:lnTo>
                <a:lnTo>
                  <a:pt x="2678963" y="12"/>
                </a:lnTo>
                <a:lnTo>
                  <a:pt x="2673718" y="0"/>
                </a:lnTo>
                <a:lnTo>
                  <a:pt x="0" y="12"/>
                </a:lnTo>
                <a:lnTo>
                  <a:pt x="0" y="5257"/>
                </a:lnTo>
                <a:lnTo>
                  <a:pt x="2673718" y="5257"/>
                </a:lnTo>
                <a:lnTo>
                  <a:pt x="2673718" y="445338"/>
                </a:lnTo>
                <a:lnTo>
                  <a:pt x="2673718" y="450583"/>
                </a:lnTo>
                <a:lnTo>
                  <a:pt x="2673718" y="3964952"/>
                </a:lnTo>
                <a:lnTo>
                  <a:pt x="5245" y="3964952"/>
                </a:lnTo>
                <a:lnTo>
                  <a:pt x="5245" y="2000427"/>
                </a:lnTo>
                <a:lnTo>
                  <a:pt x="2673718" y="2000427"/>
                </a:lnTo>
                <a:lnTo>
                  <a:pt x="2673718" y="1995182"/>
                </a:lnTo>
                <a:lnTo>
                  <a:pt x="5245" y="1995182"/>
                </a:lnTo>
                <a:lnTo>
                  <a:pt x="5245" y="1168615"/>
                </a:lnTo>
                <a:lnTo>
                  <a:pt x="2673718" y="1168615"/>
                </a:lnTo>
                <a:lnTo>
                  <a:pt x="2673718" y="1163370"/>
                </a:lnTo>
                <a:lnTo>
                  <a:pt x="5245" y="1163370"/>
                </a:lnTo>
                <a:lnTo>
                  <a:pt x="5245" y="450583"/>
                </a:lnTo>
                <a:lnTo>
                  <a:pt x="2673718" y="450583"/>
                </a:lnTo>
                <a:lnTo>
                  <a:pt x="2673718" y="445338"/>
                </a:lnTo>
                <a:lnTo>
                  <a:pt x="0" y="445338"/>
                </a:lnTo>
                <a:lnTo>
                  <a:pt x="0" y="447954"/>
                </a:lnTo>
                <a:lnTo>
                  <a:pt x="0" y="450583"/>
                </a:lnTo>
                <a:lnTo>
                  <a:pt x="0" y="3970185"/>
                </a:lnTo>
                <a:lnTo>
                  <a:pt x="5245" y="3970185"/>
                </a:lnTo>
                <a:lnTo>
                  <a:pt x="2673718" y="3970185"/>
                </a:lnTo>
                <a:lnTo>
                  <a:pt x="2678963" y="3970185"/>
                </a:lnTo>
                <a:lnTo>
                  <a:pt x="6558915" y="3970185"/>
                </a:lnTo>
                <a:lnTo>
                  <a:pt x="6564160" y="3970185"/>
                </a:lnTo>
                <a:lnTo>
                  <a:pt x="6564160" y="3964952"/>
                </a:lnTo>
                <a:lnTo>
                  <a:pt x="6564160" y="1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43800" y="3151949"/>
            <a:ext cx="1790700" cy="598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7465" rIns="0" bIns="0" rtlCol="0" vert="horz">
            <a:spAutoFit/>
          </a:bodyPr>
          <a:lstStyle/>
          <a:p>
            <a:pPr algn="ctr" marL="97155" marR="90805">
              <a:lnSpc>
                <a:spcPts val="1260"/>
              </a:lnSpc>
              <a:spcBef>
                <a:spcPts val="295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BUT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cost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creating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an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array</a:t>
            </a:r>
            <a:r>
              <a:rPr dirty="0" sz="1100" spc="5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5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proportional</a:t>
            </a:r>
            <a:r>
              <a:rPr dirty="0" sz="1100" spc="5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to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its</a:t>
            </a:r>
            <a:r>
              <a:rPr dirty="0" sz="1100" spc="1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size.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156894" y="3199701"/>
            <a:ext cx="367030" cy="550545"/>
            <a:chOff x="7156894" y="3199701"/>
            <a:chExt cx="367030" cy="550545"/>
          </a:xfrm>
        </p:grpSpPr>
        <p:sp>
          <p:nvSpPr>
            <p:cNvPr id="16" name="object 16" descr=""/>
            <p:cNvSpPr/>
            <p:nvPr/>
          </p:nvSpPr>
          <p:spPr>
            <a:xfrm>
              <a:off x="7200898" y="3234591"/>
              <a:ext cx="316230" cy="483234"/>
            </a:xfrm>
            <a:custGeom>
              <a:avLst/>
              <a:gdLst/>
              <a:ahLst/>
              <a:cxnLst/>
              <a:rect l="l" t="t" r="r" b="b"/>
              <a:pathLst>
                <a:path w="316229" h="483235">
                  <a:moveTo>
                    <a:pt x="0" y="0"/>
                  </a:moveTo>
                  <a:lnTo>
                    <a:pt x="9875" y="0"/>
                  </a:lnTo>
                  <a:lnTo>
                    <a:pt x="60435" y="3872"/>
                  </a:lnTo>
                  <a:lnTo>
                    <a:pt x="106348" y="11931"/>
                  </a:lnTo>
                  <a:lnTo>
                    <a:pt x="147642" y="23802"/>
                  </a:lnTo>
                  <a:lnTo>
                    <a:pt x="184345" y="39109"/>
                  </a:lnTo>
                  <a:lnTo>
                    <a:pt x="244090" y="78526"/>
                  </a:lnTo>
                  <a:lnTo>
                    <a:pt x="285809" y="127180"/>
                  </a:lnTo>
                  <a:lnTo>
                    <a:pt x="309729" y="182064"/>
                  </a:lnTo>
                  <a:lnTo>
                    <a:pt x="316075" y="240173"/>
                  </a:lnTo>
                  <a:lnTo>
                    <a:pt x="312728" y="269498"/>
                  </a:lnTo>
                  <a:lnTo>
                    <a:pt x="293136" y="326811"/>
                  </a:lnTo>
                  <a:lnTo>
                    <a:pt x="256534" y="379837"/>
                  </a:lnTo>
                  <a:lnTo>
                    <a:pt x="203147" y="425571"/>
                  </a:lnTo>
                  <a:lnTo>
                    <a:pt x="170230" y="444764"/>
                  </a:lnTo>
                  <a:lnTo>
                    <a:pt x="133202" y="461007"/>
                  </a:lnTo>
                  <a:lnTo>
                    <a:pt x="92090" y="473925"/>
                  </a:lnTo>
                  <a:lnTo>
                    <a:pt x="46924" y="483141"/>
                  </a:lnTo>
                  <a:lnTo>
                    <a:pt x="38100" y="483141"/>
                  </a:lnTo>
                </a:path>
              </a:pathLst>
            </a:custGeom>
            <a:ln w="1270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56894" y="3199701"/>
              <a:ext cx="111125" cy="550545"/>
            </a:xfrm>
            <a:custGeom>
              <a:avLst/>
              <a:gdLst/>
              <a:ahLst/>
              <a:cxnLst/>
              <a:rect l="l" t="t" r="r" b="b"/>
              <a:pathLst>
                <a:path w="111125" h="550545">
                  <a:moveTo>
                    <a:pt x="69532" y="69227"/>
                  </a:moveTo>
                  <a:lnTo>
                    <a:pt x="51866" y="34810"/>
                  </a:lnTo>
                  <a:lnTo>
                    <a:pt x="68770" y="0"/>
                  </a:lnTo>
                  <a:lnTo>
                    <a:pt x="0" y="35382"/>
                  </a:lnTo>
                  <a:lnTo>
                    <a:pt x="69532" y="69227"/>
                  </a:lnTo>
                  <a:close/>
                </a:path>
                <a:path w="111125" h="550545">
                  <a:moveTo>
                    <a:pt x="110591" y="549948"/>
                  </a:moveTo>
                  <a:lnTo>
                    <a:pt x="89928" y="517245"/>
                  </a:lnTo>
                  <a:lnTo>
                    <a:pt x="103657" y="481076"/>
                  </a:lnTo>
                  <a:lnTo>
                    <a:pt x="38328" y="522452"/>
                  </a:lnTo>
                  <a:lnTo>
                    <a:pt x="110591" y="549948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602336" y="2124735"/>
            <a:ext cx="22599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nested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loops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like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37077" y="2306335"/>
            <a:ext cx="467359" cy="4032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385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(i</a:t>
            </a:r>
            <a:endParaRPr sz="1000">
              <a:latin typeface="Lucida Console"/>
              <a:cs typeface="Lucida Console"/>
            </a:endParaRPr>
          </a:p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1000" spc="-25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178515" y="2306335"/>
            <a:ext cx="2069464" cy="59245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nt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000" spc="-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0;</a:t>
            </a:r>
            <a:r>
              <a:rPr dirty="0" sz="1000" spc="-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&lt;</a:t>
            </a:r>
            <a:r>
              <a:rPr dirty="0" sz="1000" spc="-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1000;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  <a:p>
            <a:pPr marL="12700" marR="5080" indent="75565">
              <a:lnSpc>
                <a:spcPct val="123900"/>
              </a:lnSpc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(int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j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0;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j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&lt;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1000;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j++)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a[i][j]</a:t>
            </a:r>
            <a:r>
              <a:rPr dirty="0" sz="1000" spc="-6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6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0.0;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42112" y="2696586"/>
            <a:ext cx="402590" cy="311150"/>
            <a:chOff x="6442112" y="2696586"/>
            <a:chExt cx="402590" cy="311150"/>
          </a:xfrm>
        </p:grpSpPr>
        <p:sp>
          <p:nvSpPr>
            <p:cNvPr id="22" name="object 22" descr=""/>
            <p:cNvSpPr/>
            <p:nvPr/>
          </p:nvSpPr>
          <p:spPr>
            <a:xfrm>
              <a:off x="6477002" y="2702941"/>
              <a:ext cx="361950" cy="277495"/>
            </a:xfrm>
            <a:custGeom>
              <a:avLst/>
              <a:gdLst/>
              <a:ahLst/>
              <a:cxnLst/>
              <a:rect l="l" t="t" r="r" b="b"/>
              <a:pathLst>
                <a:path w="361950" h="277494">
                  <a:moveTo>
                    <a:pt x="361345" y="0"/>
                  </a:moveTo>
                  <a:lnTo>
                    <a:pt x="8492" y="277368"/>
                  </a:lnTo>
                  <a:lnTo>
                    <a:pt x="0" y="277368"/>
                  </a:lnTo>
                </a:path>
              </a:pathLst>
            </a:custGeom>
            <a:ln w="1270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42112" y="2937522"/>
              <a:ext cx="76200" cy="69850"/>
            </a:xfrm>
            <a:custGeom>
              <a:avLst/>
              <a:gdLst/>
              <a:ahLst/>
              <a:cxnLst/>
              <a:rect l="l" t="t" r="r" b="b"/>
              <a:pathLst>
                <a:path w="76200" h="69850">
                  <a:moveTo>
                    <a:pt x="33743" y="0"/>
                  </a:moveTo>
                  <a:lnTo>
                    <a:pt x="0" y="69634"/>
                  </a:lnTo>
                  <a:lnTo>
                    <a:pt x="75895" y="54889"/>
                  </a:lnTo>
                  <a:lnTo>
                    <a:pt x="41122" y="37985"/>
                  </a:lnTo>
                  <a:lnTo>
                    <a:pt x="3374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52641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55">
                <a:latin typeface="Arial"/>
                <a:cs typeface="Arial"/>
              </a:rPr>
              <a:t>Application</a:t>
            </a:r>
            <a:r>
              <a:rPr dirty="0" sz="1700" spc="9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45">
                <a:latin typeface="Arial"/>
                <a:cs typeface="Arial"/>
              </a:rPr>
              <a:t>arrays: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vector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and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matrix</a:t>
            </a:r>
            <a:r>
              <a:rPr dirty="0" sz="1700" spc="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calculations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4000" y="1791525"/>
            <a:ext cx="36576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19380" marR="506095">
              <a:lnSpc>
                <a:spcPct val="132900"/>
              </a:lnSpc>
              <a:spcBef>
                <a:spcPts val="100"/>
              </a:spcBef>
            </a:pPr>
            <a:r>
              <a:rPr dirty="0" sz="1450">
                <a:latin typeface="Lucida Sans Unicode"/>
                <a:cs typeface="Lucida Sans Unicode"/>
              </a:rPr>
              <a:t>Mathematical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abstraction: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matrix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implementation: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6455" y="3034566"/>
            <a:ext cx="139382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50" b="1">
                <a:latin typeface="Trebuchet MS"/>
                <a:cs typeface="Trebuchet MS"/>
              </a:rPr>
              <a:t>Vector </a:t>
            </a:r>
            <a:r>
              <a:rPr dirty="0" sz="1350" spc="60" b="1">
                <a:latin typeface="Trebuchet MS"/>
                <a:cs typeface="Trebuchet MS"/>
              </a:rPr>
              <a:t>addition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512" y="3320390"/>
            <a:ext cx="3745712" cy="92104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23900" y="3355378"/>
            <a:ext cx="3632200" cy="8140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2865" rIns="0" bIns="0" rtlCol="0" vert="horz">
            <a:spAutoFit/>
          </a:bodyPr>
          <a:lstStyle/>
          <a:p>
            <a:pPr marL="123825" marR="945515">
              <a:lnSpc>
                <a:spcPct val="113399"/>
              </a:lnSpc>
              <a:spcBef>
                <a:spcPts val="49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407670">
              <a:lnSpc>
                <a:spcPct val="100000"/>
              </a:lnSpc>
              <a:spcBef>
                <a:spcPts val="195"/>
              </a:spcBef>
            </a:pPr>
            <a:r>
              <a:rPr dirty="0" sz="1200">
                <a:latin typeface="Lucida Console"/>
                <a:cs typeface="Lucida Console"/>
              </a:rPr>
              <a:t>c[i]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b[i];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56554" y="3034566"/>
            <a:ext cx="138620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70" b="1">
                <a:latin typeface="Trebuchet MS"/>
                <a:cs typeface="Trebuchet MS"/>
              </a:rPr>
              <a:t>Matrix</a:t>
            </a:r>
            <a:r>
              <a:rPr dirty="0" sz="1350" spc="65" b="1">
                <a:latin typeface="Trebuchet MS"/>
                <a:cs typeface="Trebuchet MS"/>
              </a:rPr>
              <a:t> </a:t>
            </a:r>
            <a:r>
              <a:rPr dirty="0" sz="1350" spc="60" b="1">
                <a:latin typeface="Trebuchet MS"/>
                <a:cs typeface="Trebuchet MS"/>
              </a:rPr>
              <a:t>addition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7652" y="3321052"/>
            <a:ext cx="3745712" cy="1128481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34000" y="3355378"/>
            <a:ext cx="3632200" cy="10172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0" rIns="0" bIns="0" rtlCol="0" vert="horz">
            <a:spAutoFit/>
          </a:bodyPr>
          <a:lstStyle/>
          <a:p>
            <a:pPr marL="121920" marR="474345">
              <a:lnSpc>
                <a:spcPct val="113399"/>
              </a:lnSpc>
              <a:spcBef>
                <a:spcPts val="500"/>
              </a:spcBef>
            </a:pPr>
            <a:r>
              <a:rPr dirty="0" sz="1200">
                <a:latin typeface="Lucida Console"/>
                <a:cs typeface="Lucida Console"/>
              </a:rPr>
              <a:t>double[][]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double[N][N];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689610" marR="285115" indent="-283845">
              <a:lnSpc>
                <a:spcPct val="113399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j++) </a:t>
            </a:r>
            <a:r>
              <a:rPr dirty="0" sz="1200">
                <a:latin typeface="Lucida Console"/>
                <a:cs typeface="Lucida Console"/>
              </a:rPr>
              <a:t>c[i][j]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a[i][j]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b[i][j];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5372668" y="4848586"/>
          <a:ext cx="113157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.70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.20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6839187" y="4848586"/>
          <a:ext cx="113157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.80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8306037" y="4848586"/>
          <a:ext cx="113157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1.5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1.0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.20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.80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6598602" y="5085338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15">
                <a:latin typeface="Lucida Sans Unicode"/>
                <a:cs typeface="Lucida Sans Unicode"/>
              </a:rPr>
              <a:t>+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65452" y="5085338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15">
                <a:latin typeface="Lucida Sans Unicode"/>
                <a:cs typeface="Lucida Sans Unicode"/>
              </a:rPr>
              <a:t>=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767476" y="5110815"/>
          <a:ext cx="1131570" cy="21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197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1972792" y="5071062"/>
            <a:ext cx="14160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240">
                <a:latin typeface="Lucida Sans Unicode"/>
                <a:cs typeface="Lucida Sans Unicode"/>
              </a:rPr>
              <a:t>+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60597" y="5080105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15">
                <a:latin typeface="Lucida Sans Unicode"/>
                <a:cs typeface="Lucida Sans Unicode"/>
              </a:rPr>
              <a:t>=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2234333" y="5110815"/>
          <a:ext cx="1131570" cy="21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197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3701183" y="5110815"/>
          <a:ext cx="1131570" cy="21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197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.80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.70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 descr=""/>
          <p:cNvSpPr txBox="1"/>
          <p:nvPr/>
        </p:nvSpPr>
        <p:spPr>
          <a:xfrm>
            <a:off x="723900" y="1791525"/>
            <a:ext cx="36703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61290" marR="501015">
              <a:lnSpc>
                <a:spcPct val="132900"/>
              </a:lnSpc>
              <a:spcBef>
                <a:spcPts val="100"/>
              </a:spcBef>
            </a:pPr>
            <a:r>
              <a:rPr dirty="0" sz="1450">
                <a:latin typeface="Lucida Sans Unicode"/>
                <a:cs typeface="Lucida Sans Unicode"/>
              </a:rPr>
              <a:t>Mathematical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abstraction: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vector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implementation: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52641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55">
                <a:latin typeface="Arial"/>
                <a:cs typeface="Arial"/>
              </a:rPr>
              <a:t>Application</a:t>
            </a:r>
            <a:r>
              <a:rPr dirty="0" sz="1700" spc="9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45">
                <a:latin typeface="Arial"/>
                <a:cs typeface="Arial"/>
              </a:rPr>
              <a:t>arrays: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vector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and</a:t>
            </a:r>
            <a:r>
              <a:rPr dirty="0" sz="1700" spc="95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matrix</a:t>
            </a:r>
            <a:r>
              <a:rPr dirty="0" sz="1700" spc="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calculations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4000" y="1791525"/>
            <a:ext cx="36576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19380" marR="506095">
              <a:lnSpc>
                <a:spcPct val="132900"/>
              </a:lnSpc>
              <a:spcBef>
                <a:spcPts val="100"/>
              </a:spcBef>
            </a:pPr>
            <a:r>
              <a:rPr dirty="0" sz="1450">
                <a:latin typeface="Lucida Sans Unicode"/>
                <a:cs typeface="Lucida Sans Unicode"/>
              </a:rPr>
              <a:t>Mathematical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abstraction: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matrix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implementation: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321293" y="5425496"/>
          <a:ext cx="1186815" cy="76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0"/>
                <a:gridCol w="375920"/>
                <a:gridCol w="375920"/>
              </a:tblGrid>
              <a:tr h="265430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.70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.20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19050">
                      <a:solidFill>
                        <a:srgbClr val="8D3124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241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7335"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9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9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69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835456" y="5418865"/>
          <a:ext cx="114046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80999"/>
                <a:gridCol w="370204"/>
              </a:tblGrid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.80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8D3124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190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8D3124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8D3124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302302" y="5425496"/>
          <a:ext cx="113919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.59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190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.25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8D3124"/>
                      </a:solidFill>
                      <a:prstDash val="solid"/>
                    </a:lnL>
                    <a:lnR w="19050">
                      <a:solidFill>
                        <a:srgbClr val="8D3124"/>
                      </a:solidFill>
                      <a:prstDash val="solid"/>
                    </a:lnR>
                    <a:lnT w="19050">
                      <a:solidFill>
                        <a:srgbClr val="8D3124"/>
                      </a:solidFill>
                      <a:prstDash val="solid"/>
                    </a:lnT>
                    <a:lnB w="19050">
                      <a:solidFill>
                        <a:srgbClr val="8D312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06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492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19050">
                      <a:solidFill>
                        <a:srgbClr val="8D3124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6598602" y="5674544"/>
            <a:ext cx="1320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5">
                <a:latin typeface="Lucida Sans Unicode"/>
                <a:cs typeface="Lucida Sans Unicode"/>
              </a:rPr>
              <a:t>*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65452" y="5662248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15">
                <a:latin typeface="Lucida Sans Unicode"/>
                <a:cs typeface="Lucida Sans Unicode"/>
              </a:rPr>
              <a:t>=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924639" y="4481467"/>
          <a:ext cx="1131570" cy="21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197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.30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.60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3884536" y="4452618"/>
            <a:ext cx="346075" cy="26797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315"/>
              </a:spcBef>
            </a:pPr>
            <a:r>
              <a:rPr dirty="0" sz="1000" spc="-25">
                <a:latin typeface="Lucida Sans Unicode"/>
                <a:cs typeface="Lucida Sans Unicode"/>
              </a:rPr>
              <a:t>.25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50910" y="4445896"/>
            <a:ext cx="16510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20">
                <a:latin typeface="Lucida Sans Unicode"/>
                <a:cs typeface="Lucida Sans Unicode"/>
              </a:rPr>
              <a:t>·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17760" y="4450744"/>
            <a:ext cx="1447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15">
                <a:latin typeface="Lucida Sans Unicode"/>
                <a:cs typeface="Lucida Sans Unicode"/>
              </a:rPr>
              <a:t>=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2391495" y="4481467"/>
          <a:ext cx="1131570" cy="219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/>
                <a:gridCol w="375285"/>
                <a:gridCol w="375285"/>
              </a:tblGrid>
              <a:tr h="21971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.50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.10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.40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90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846455" y="3040915"/>
            <a:ext cx="165163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55" b="1">
                <a:latin typeface="Trebuchet MS"/>
                <a:cs typeface="Trebuchet MS"/>
              </a:rPr>
              <a:t>Vector</a:t>
            </a:r>
            <a:r>
              <a:rPr dirty="0" sz="1300" spc="40" b="1">
                <a:latin typeface="Trebuchet MS"/>
                <a:cs typeface="Trebuchet MS"/>
              </a:rPr>
              <a:t> </a:t>
            </a:r>
            <a:r>
              <a:rPr dirty="0" sz="1300" spc="80" b="1">
                <a:latin typeface="Trebuchet MS"/>
                <a:cs typeface="Trebuchet MS"/>
              </a:rPr>
              <a:t>dot</a:t>
            </a:r>
            <a:r>
              <a:rPr dirty="0" sz="1300" spc="50" b="1">
                <a:latin typeface="Trebuchet MS"/>
                <a:cs typeface="Trebuchet MS"/>
              </a:rPr>
              <a:t> </a:t>
            </a:r>
            <a:r>
              <a:rPr dirty="0" sz="1300" spc="60" b="1">
                <a:latin typeface="Trebuchet MS"/>
                <a:cs typeface="Trebuchet MS"/>
              </a:rPr>
              <a:t>product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512" y="3320390"/>
            <a:ext cx="3745712" cy="92104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23900" y="3355378"/>
            <a:ext cx="3632200" cy="8140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690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0.0;</a:t>
            </a:r>
            <a:endParaRPr sz="1200">
              <a:latin typeface="Lucida Console"/>
              <a:cs typeface="Lucida Console"/>
            </a:endParaRPr>
          </a:p>
          <a:p>
            <a:pPr marL="407670" marR="945515" indent="-283845">
              <a:lnSpc>
                <a:spcPct val="113399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a[i]*b[i];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56554" y="3040915"/>
            <a:ext cx="182753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75" b="1">
                <a:latin typeface="Trebuchet MS"/>
                <a:cs typeface="Trebuchet MS"/>
              </a:rPr>
              <a:t>Matrix</a:t>
            </a:r>
            <a:r>
              <a:rPr dirty="0" sz="1300" spc="55" b="1">
                <a:latin typeface="Trebuchet MS"/>
                <a:cs typeface="Trebuchet MS"/>
              </a:rPr>
              <a:t> </a:t>
            </a:r>
            <a:r>
              <a:rPr dirty="0" sz="1300" spc="50" b="1">
                <a:latin typeface="Trebuchet MS"/>
                <a:cs typeface="Trebuchet MS"/>
              </a:rPr>
              <a:t>multiplication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7652" y="3321050"/>
            <a:ext cx="4028605" cy="1335925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334000" y="3355378"/>
            <a:ext cx="3911600" cy="1233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0" rIns="0" bIns="0" rtlCol="0" vert="horz">
            <a:spAutoFit/>
          </a:bodyPr>
          <a:lstStyle/>
          <a:p>
            <a:pPr marL="121920" marR="753745">
              <a:lnSpc>
                <a:spcPct val="113399"/>
              </a:lnSpc>
              <a:spcBef>
                <a:spcPts val="500"/>
              </a:spcBef>
            </a:pPr>
            <a:r>
              <a:rPr dirty="0" sz="1200">
                <a:latin typeface="Lucida Console"/>
                <a:cs typeface="Lucida Console"/>
              </a:rPr>
              <a:t>double[][]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double[N][N];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689610" marR="659130" indent="-283845">
              <a:lnSpc>
                <a:spcPct val="113399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j++)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k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k++)</a:t>
            </a:r>
            <a:endParaRPr sz="1200">
              <a:latin typeface="Lucida Console"/>
              <a:cs typeface="Lucida Console"/>
            </a:endParaRPr>
          </a:p>
          <a:p>
            <a:pPr marL="973455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Lucida Console"/>
                <a:cs typeface="Lucida Console"/>
              </a:rPr>
              <a:t>c[i][j]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+=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a[i][k]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*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b[k][j];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960844" y="4916772"/>
          <a:ext cx="3002915" cy="1267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/>
                <a:gridCol w="617855"/>
                <a:gridCol w="617854"/>
                <a:gridCol w="789305"/>
                <a:gridCol w="603885"/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i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x[i]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y[i]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10">
                          <a:latin typeface="Lucida Console"/>
                          <a:cs typeface="Lucida Console"/>
                        </a:rPr>
                        <a:t>x[i]*y[i]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Console"/>
                          <a:cs typeface="Lucida Console"/>
                        </a:rPr>
                        <a:t>sum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0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0.15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0.15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0.06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0.21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5">
                          <a:latin typeface="Lucida Sans Unicode"/>
                          <a:cs typeface="Lucida Sans Unicode"/>
                        </a:rPr>
                        <a:t>0.4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0.04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000" spc="-20">
                          <a:latin typeface="Lucida Sans Unicode"/>
                          <a:cs typeface="Lucida Sans Unicode"/>
                        </a:rPr>
                        <a:t>0.25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604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 descr=""/>
          <p:cNvSpPr txBox="1"/>
          <p:nvPr/>
        </p:nvSpPr>
        <p:spPr>
          <a:xfrm>
            <a:off x="1868182" y="6210236"/>
            <a:ext cx="12014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60">
                <a:solidFill>
                  <a:srgbClr val="0048AA"/>
                </a:solidFill>
                <a:latin typeface="Lucida Sans Unicode"/>
                <a:cs typeface="Lucida Sans Unicode"/>
              </a:rPr>
              <a:t>end-</a:t>
            </a:r>
            <a:r>
              <a:rPr dirty="0" sz="1100" spc="-55">
                <a:solidFill>
                  <a:srgbClr val="0048AA"/>
                </a:solidFill>
                <a:latin typeface="Lucida Sans Unicode"/>
                <a:cs typeface="Lucida Sans Unicode"/>
              </a:rPr>
              <a:t>of-</a:t>
            </a:r>
            <a:r>
              <a:rPr dirty="0" sz="1100" spc="-35">
                <a:solidFill>
                  <a:srgbClr val="0048AA"/>
                </a:solidFill>
                <a:latin typeface="Lucida Sans Unicode"/>
                <a:cs typeface="Lucida Sans Unicode"/>
              </a:rPr>
              <a:t>loop</a:t>
            </a:r>
            <a:r>
              <a:rPr dirty="0" sz="1100" spc="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trace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3900" y="1791525"/>
            <a:ext cx="36703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" rIns="0" bIns="0" rtlCol="0" vert="horz">
            <a:spAutoFit/>
          </a:bodyPr>
          <a:lstStyle/>
          <a:p>
            <a:pPr marL="161290" marR="501015">
              <a:lnSpc>
                <a:spcPct val="132900"/>
              </a:lnSpc>
              <a:spcBef>
                <a:spcPts val="100"/>
              </a:spcBef>
            </a:pPr>
            <a:r>
              <a:rPr dirty="0" sz="1450">
                <a:latin typeface="Lucida Sans Unicode"/>
                <a:cs typeface="Lucida Sans Unicode"/>
              </a:rPr>
              <a:t>Mathematical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abstraction:</a:t>
            </a:r>
            <a:r>
              <a:rPr dirty="0" sz="1450" spc="1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vector </a:t>
            </a:r>
            <a:r>
              <a:rPr dirty="0" sz="1450">
                <a:latin typeface="Lucida Sans Unicode"/>
                <a:cs typeface="Lucida Sans Unicode"/>
              </a:rPr>
              <a:t>Java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implementation: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32981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Your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first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data</a:t>
            </a:r>
            <a:r>
              <a:rPr dirty="0" sz="1700" spc="4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structure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6088938"/>
            <a:ext cx="5664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Main</a:t>
            </a:r>
            <a:r>
              <a:rPr dirty="0" sz="145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purpose.</a:t>
            </a:r>
            <a:r>
              <a:rPr dirty="0" sz="1450" spc="-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Facilitate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storage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manipulation</a:t>
            </a:r>
            <a:r>
              <a:rPr dirty="0" sz="1450" spc="-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-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9800" y="2884957"/>
            <a:ext cx="4406900" cy="30264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65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Examples.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81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52</a:t>
            </a:r>
            <a:r>
              <a:rPr dirty="0" baseline="1915" sz="2175" spc="10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playing</a:t>
            </a:r>
            <a:r>
              <a:rPr dirty="0" baseline="1915" sz="2175" spc="10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cards</a:t>
            </a:r>
            <a:r>
              <a:rPr dirty="0" baseline="1915" sz="2175" spc="10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baseline="1915" sz="2175" spc="112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baseline="1915" sz="2175" spc="10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005493"/>
                </a:solidFill>
                <a:latin typeface="Lucida Sans Unicode"/>
                <a:cs typeface="Lucida Sans Unicode"/>
              </a:rPr>
              <a:t>deck.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100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thousand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students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online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class.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1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billion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pixels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digital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image.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4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billion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nucleotides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DNA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strand.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73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billion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Google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queries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per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year.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86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billion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neurons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brain.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50</a:t>
            </a:r>
            <a:r>
              <a:rPr dirty="0" baseline="1915" sz="2175" spc="10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trillion</a:t>
            </a:r>
            <a:r>
              <a:rPr dirty="0" baseline="1915" sz="2175" spc="97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cells</a:t>
            </a:r>
            <a:r>
              <a:rPr dirty="0" baseline="1915" sz="2175" spc="10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in</a:t>
            </a:r>
            <a:r>
              <a:rPr dirty="0" baseline="1915" sz="2175" spc="10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the</a:t>
            </a:r>
            <a:r>
              <a:rPr dirty="0" baseline="1915" sz="2175" spc="10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human</a:t>
            </a:r>
            <a:r>
              <a:rPr dirty="0" baseline="1915" sz="2175" spc="10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797979"/>
                </a:solidFill>
                <a:latin typeface="Lucida Sans Unicode"/>
                <a:cs typeface="Lucida Sans Unicode"/>
              </a:rPr>
              <a:t>body.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6.02</a:t>
            </a:r>
            <a:r>
              <a:rPr dirty="0" baseline="1915" sz="2175" spc="7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b="0">
                <a:solidFill>
                  <a:srgbClr val="797979"/>
                </a:solidFill>
                <a:latin typeface="Brush Script Std"/>
                <a:cs typeface="Brush Script Std"/>
              </a:rPr>
              <a:t>×</a:t>
            </a:r>
            <a:r>
              <a:rPr dirty="0" baseline="1915" sz="2175" spc="30" b="0">
                <a:solidFill>
                  <a:srgbClr val="797979"/>
                </a:solidFill>
                <a:latin typeface="Brush Script Std"/>
                <a:cs typeface="Brush Script Std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10</a:t>
            </a:r>
            <a:r>
              <a:rPr dirty="0" baseline="22222" sz="1500">
                <a:solidFill>
                  <a:srgbClr val="797979"/>
                </a:solidFill>
                <a:latin typeface="Lucida Sans Unicode"/>
                <a:cs typeface="Lucida Sans Unicode"/>
              </a:rPr>
              <a:t>23</a:t>
            </a:r>
            <a:r>
              <a:rPr dirty="0" baseline="22222" sz="1500" spc="284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particles</a:t>
            </a:r>
            <a:r>
              <a:rPr dirty="0" baseline="1915" sz="2175" spc="82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in</a:t>
            </a:r>
            <a:r>
              <a:rPr dirty="0" baseline="1915" sz="2175" spc="82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797979"/>
                </a:solidFill>
                <a:latin typeface="Lucida Sans Unicode"/>
                <a:cs typeface="Lucida Sans Unicode"/>
              </a:rPr>
              <a:t>a</a:t>
            </a:r>
            <a:r>
              <a:rPr dirty="0" baseline="1915" sz="2175" spc="75">
                <a:solidFill>
                  <a:srgbClr val="797979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797979"/>
                </a:solidFill>
                <a:latin typeface="Lucida Sans Unicode"/>
                <a:cs typeface="Lucida Sans Unicode"/>
              </a:rPr>
              <a:t>mole.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" y="1753387"/>
            <a:ext cx="89789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structure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arrangement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data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enables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processing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program.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053705" y="2918567"/>
          <a:ext cx="1356995" cy="3023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/>
                <a:gridCol w="772160"/>
              </a:tblGrid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0" i="1">
                          <a:latin typeface="Lucida Sans Italic"/>
                          <a:cs typeface="Lucida Sans Italic"/>
                        </a:rPr>
                        <a:t>index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10" i="1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6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2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♦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Lucida Sans Unicode"/>
                          <a:cs typeface="Lucida Sans Unicode"/>
                        </a:rPr>
                        <a:t>3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♥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49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50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K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♣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5">
                          <a:latin typeface="Lucida Sans Unicode"/>
                          <a:cs typeface="Lucida Sans Unicode"/>
                        </a:rPr>
                        <a:t>51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4</a:t>
                      </a:r>
                      <a:r>
                        <a:rPr dirty="0" sz="1100" spc="-25">
                          <a:latin typeface="Arial"/>
                          <a:cs typeface="Arial"/>
                        </a:rPr>
                        <a:t>♠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7493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8384" y="3713136"/>
            <a:ext cx="1841842" cy="135835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33400" y="2261958"/>
            <a:ext cx="59309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indexed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type.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1323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Pop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quiz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120">
                <a:latin typeface="Arial"/>
                <a:cs typeface="Arial"/>
              </a:rPr>
              <a:t>4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on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arrays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8674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Q.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multiplications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75" i="1">
                <a:latin typeface="Lucida Sans Italic"/>
                <a:cs typeface="Lucida Sans Italic"/>
              </a:rPr>
              <a:t>N</a:t>
            </a:r>
            <a:r>
              <a:rPr dirty="0" sz="1450" spc="-75">
                <a:latin typeface="Lucida Sans Unicode"/>
                <a:cs typeface="Lucida Sans Unicode"/>
              </a:rPr>
              <a:t>-</a:t>
            </a:r>
            <a:r>
              <a:rPr dirty="0" sz="1450" spc="-165">
                <a:latin typeface="Lucida Sans Unicode"/>
                <a:cs typeface="Lucida Sans Unicode"/>
              </a:rPr>
              <a:t>by-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matrices?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5200" y="4258093"/>
            <a:ext cx="889000" cy="1831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362585" indent="-239395">
              <a:lnSpc>
                <a:spcPct val="100000"/>
              </a:lnSpc>
              <a:spcBef>
                <a:spcPts val="660"/>
              </a:spcBef>
              <a:buFont typeface="Lucida Sans Unicode"/>
              <a:buAutoNum type="arabicPeriod"/>
              <a:tabLst>
                <a:tab pos="363220" algn="l"/>
              </a:tabLst>
            </a:pPr>
            <a:r>
              <a:rPr dirty="0" sz="1450" spc="25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Lucida Sans Unicode"/>
              <a:buAutoNum type="arabicPeriod"/>
            </a:pPr>
            <a:endParaRPr sz="1350">
              <a:latin typeface="Lucida Sans Italic"/>
              <a:cs typeface="Lucida Sans Italic"/>
            </a:endParaRPr>
          </a:p>
          <a:p>
            <a:pPr marL="362585" indent="-239395">
              <a:lnSpc>
                <a:spcPct val="100000"/>
              </a:lnSpc>
              <a:buFont typeface="Lucida Sans Unicode"/>
              <a:buAutoNum type="arabicPeriod"/>
              <a:tabLst>
                <a:tab pos="36322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90" i="1">
                <a:latin typeface="Lucida Sans Italic"/>
                <a:cs typeface="Lucida Sans Italic"/>
              </a:rPr>
              <a:t> </a:t>
            </a:r>
            <a:r>
              <a:rPr dirty="0" baseline="22222" sz="1500" spc="-89">
                <a:latin typeface="Lucida Sans Unicode"/>
                <a:cs typeface="Lucida Sans Unicode"/>
              </a:rPr>
              <a:t>2</a:t>
            </a:r>
            <a:endParaRPr baseline="22222" sz="1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Lucida Sans Unicode"/>
              <a:buAutoNum type="arabicPeriod"/>
            </a:pPr>
            <a:endParaRPr sz="1050">
              <a:latin typeface="Lucida Sans Unicode"/>
              <a:cs typeface="Lucida Sans Unicode"/>
            </a:endParaRPr>
          </a:p>
          <a:p>
            <a:pPr marL="362585" indent="-239395">
              <a:lnSpc>
                <a:spcPct val="100000"/>
              </a:lnSpc>
              <a:buFont typeface="Lucida Sans Unicode"/>
              <a:buAutoNum type="arabicPeriod"/>
              <a:tabLst>
                <a:tab pos="36322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90" i="1">
                <a:latin typeface="Lucida Sans Italic"/>
                <a:cs typeface="Lucida Sans Italic"/>
              </a:rPr>
              <a:t> </a:t>
            </a:r>
            <a:r>
              <a:rPr dirty="0" baseline="22222" sz="1500" spc="-89">
                <a:latin typeface="Lucida Sans Unicode"/>
                <a:cs typeface="Lucida Sans Unicode"/>
              </a:rPr>
              <a:t>3</a:t>
            </a:r>
            <a:endParaRPr baseline="22222" sz="1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Lucida Sans Unicode"/>
              <a:buAutoNum type="arabicPeriod"/>
            </a:pPr>
            <a:endParaRPr sz="1050">
              <a:latin typeface="Lucida Sans Unicode"/>
              <a:cs typeface="Lucida Sans Unicode"/>
            </a:endParaRPr>
          </a:p>
          <a:p>
            <a:pPr marL="362585" indent="-239395">
              <a:lnSpc>
                <a:spcPct val="100000"/>
              </a:lnSpc>
              <a:spcBef>
                <a:spcPts val="5"/>
              </a:spcBef>
              <a:buFont typeface="Lucida Sans Unicode"/>
              <a:buAutoNum type="arabicPeriod"/>
              <a:tabLst>
                <a:tab pos="36322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90" i="1">
                <a:latin typeface="Lucida Sans Italic"/>
                <a:cs typeface="Lucida Sans Italic"/>
              </a:rPr>
              <a:t> </a:t>
            </a:r>
            <a:r>
              <a:rPr dirty="0" baseline="22222" sz="1500" spc="-89">
                <a:latin typeface="Lucida Sans Unicode"/>
                <a:cs typeface="Lucida Sans Unicode"/>
              </a:rPr>
              <a:t>4</a:t>
            </a:r>
            <a:endParaRPr baseline="22222" sz="150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810" y="2445207"/>
            <a:ext cx="4510570" cy="169457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5400" y="2478100"/>
            <a:ext cx="4406900" cy="1589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26364" marR="1042669">
              <a:lnSpc>
                <a:spcPts val="2310"/>
              </a:lnSpc>
              <a:spcBef>
                <a:spcPts val="160"/>
              </a:spcBef>
            </a:pPr>
            <a:r>
              <a:rPr dirty="0" sz="1300">
                <a:latin typeface="Lucida Console"/>
                <a:cs typeface="Lucida Console"/>
              </a:rPr>
              <a:t>double[][]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new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double[N][N]; </a:t>
            </a: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i++)</a:t>
            </a:r>
            <a:endParaRPr sz="1300">
              <a:latin typeface="Lucida Console"/>
              <a:cs typeface="Lucida Console"/>
            </a:endParaRPr>
          </a:p>
          <a:p>
            <a:pPr marL="732155" marR="941705" indent="-302895">
              <a:lnSpc>
                <a:spcPts val="2310"/>
              </a:lnSpc>
            </a:pP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j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j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j++) </a:t>
            </a: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k++)</a:t>
            </a:r>
            <a:endParaRPr sz="1300">
              <a:latin typeface="Lucida Console"/>
              <a:cs typeface="Lucida Console"/>
            </a:endParaRPr>
          </a:p>
          <a:p>
            <a:pPr marL="1035050">
              <a:lnSpc>
                <a:spcPct val="100000"/>
              </a:lnSpc>
              <a:spcBef>
                <a:spcPts val="550"/>
              </a:spcBef>
            </a:pPr>
            <a:r>
              <a:rPr dirty="0" sz="1300">
                <a:latin typeface="Lucida Console"/>
                <a:cs typeface="Lucida Console"/>
              </a:rPr>
              <a:t>c[i][j]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+=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a[i][k]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*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b[k][j];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65200" y="4258093"/>
            <a:ext cx="889000" cy="1831339"/>
          </a:xfrm>
          <a:custGeom>
            <a:avLst/>
            <a:gdLst/>
            <a:ahLst/>
            <a:cxnLst/>
            <a:rect l="l" t="t" r="r" b="b"/>
            <a:pathLst>
              <a:path w="889000" h="1831339">
                <a:moveTo>
                  <a:pt x="0" y="0"/>
                </a:moveTo>
                <a:lnTo>
                  <a:pt x="889000" y="0"/>
                </a:lnTo>
                <a:lnTo>
                  <a:pt x="889000" y="1830844"/>
                </a:lnTo>
                <a:lnTo>
                  <a:pt x="0" y="18308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38860" y="4324875"/>
            <a:ext cx="578485" cy="6800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8925" indent="-238760">
              <a:lnSpc>
                <a:spcPct val="100000"/>
              </a:lnSpc>
              <a:spcBef>
                <a:spcPts val="135"/>
              </a:spcBef>
              <a:buFont typeface="Lucida Sans Unicode"/>
              <a:buAutoNum type="arabicPeriod"/>
              <a:tabLst>
                <a:tab pos="289560" algn="l"/>
              </a:tabLst>
            </a:pPr>
            <a:r>
              <a:rPr dirty="0" sz="1450" spc="25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Lucida Sans Unicode"/>
              <a:buAutoNum type="arabicPeriod"/>
            </a:pPr>
            <a:endParaRPr sz="1350">
              <a:latin typeface="Lucida Sans Italic"/>
              <a:cs typeface="Lucida Sans Italic"/>
            </a:endParaRPr>
          </a:p>
          <a:p>
            <a:pPr marL="288925" indent="-238760">
              <a:lnSpc>
                <a:spcPct val="100000"/>
              </a:lnSpc>
              <a:buFont typeface="Lucida Sans Unicode"/>
              <a:buAutoNum type="arabicPeriod"/>
              <a:tabLst>
                <a:tab pos="28956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90" i="1">
                <a:latin typeface="Lucida Sans Italic"/>
                <a:cs typeface="Lucida Sans Italic"/>
              </a:rPr>
              <a:t> </a:t>
            </a:r>
            <a:r>
              <a:rPr dirty="0" baseline="22222" sz="1500" spc="-89">
                <a:latin typeface="Lucida Sans Unicode"/>
                <a:cs typeface="Lucida Sans Unicode"/>
              </a:rPr>
              <a:t>2</a:t>
            </a:r>
            <a:endParaRPr baseline="22222" sz="15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1560" y="5180791"/>
            <a:ext cx="5530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3.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baseline="22222" sz="1500" spc="-75">
                <a:latin typeface="Lucida Sans Unicode"/>
                <a:cs typeface="Lucida Sans Unicode"/>
              </a:rPr>
              <a:t>3</a:t>
            </a:r>
            <a:endParaRPr baseline="22222" sz="15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51560" y="5608756"/>
            <a:ext cx="5530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4.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00" i="1">
                <a:latin typeface="Lucida Sans Italic"/>
                <a:cs typeface="Lucida Sans Italic"/>
              </a:rPr>
              <a:t> </a:t>
            </a:r>
            <a:r>
              <a:rPr dirty="0" baseline="22222" sz="1500" spc="-75">
                <a:latin typeface="Lucida Sans Unicode"/>
                <a:cs typeface="Lucida Sans Unicode"/>
              </a:rPr>
              <a:t>4</a:t>
            </a:r>
            <a:endParaRPr baseline="22222" sz="15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2130" y="1250334"/>
            <a:ext cx="213233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Pop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quiz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120">
                <a:latin typeface="Arial"/>
                <a:cs typeface="Arial"/>
              </a:rPr>
              <a:t>4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on</a:t>
            </a:r>
            <a:r>
              <a:rPr dirty="0" sz="1700" spc="6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arrays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1791525"/>
            <a:ext cx="86741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Q.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multiplications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multiply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75" i="1">
                <a:latin typeface="Lucida Sans Italic"/>
                <a:cs typeface="Lucida Sans Italic"/>
              </a:rPr>
              <a:t>N</a:t>
            </a:r>
            <a:r>
              <a:rPr dirty="0" sz="1450" spc="-75">
                <a:latin typeface="Lucida Sans Unicode"/>
                <a:cs typeface="Lucida Sans Unicode"/>
              </a:rPr>
              <a:t>-</a:t>
            </a:r>
            <a:r>
              <a:rPr dirty="0" sz="1450" spc="-165">
                <a:latin typeface="Lucida Sans Unicode"/>
                <a:cs typeface="Lucida Sans Unicode"/>
              </a:rPr>
              <a:t>by-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matrices?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810" y="2445207"/>
            <a:ext cx="4510570" cy="169457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95400" y="2478100"/>
            <a:ext cx="4406900" cy="1589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0320" rIns="0" bIns="0" rtlCol="0" vert="horz">
            <a:spAutoFit/>
          </a:bodyPr>
          <a:lstStyle/>
          <a:p>
            <a:pPr marL="126364" marR="1042669">
              <a:lnSpc>
                <a:spcPts val="2310"/>
              </a:lnSpc>
              <a:spcBef>
                <a:spcPts val="160"/>
              </a:spcBef>
            </a:pPr>
            <a:r>
              <a:rPr dirty="0" sz="1300">
                <a:latin typeface="Lucida Console"/>
                <a:cs typeface="Lucida Console"/>
              </a:rPr>
              <a:t>double[][]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new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double[N][N]; </a:t>
            </a: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i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i++)</a:t>
            </a:r>
            <a:endParaRPr sz="1300">
              <a:latin typeface="Lucida Console"/>
              <a:cs typeface="Lucida Console"/>
            </a:endParaRPr>
          </a:p>
          <a:p>
            <a:pPr marL="732155" marR="941705" indent="-302895">
              <a:lnSpc>
                <a:spcPts val="2310"/>
              </a:lnSpc>
            </a:pP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j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j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j++) </a:t>
            </a:r>
            <a:r>
              <a:rPr dirty="0" sz="1300">
                <a:latin typeface="Lucida Console"/>
                <a:cs typeface="Lucida Console"/>
              </a:rPr>
              <a:t>for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(int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0;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k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&lt;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N;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k++)</a:t>
            </a:r>
            <a:endParaRPr sz="1300">
              <a:latin typeface="Lucida Console"/>
              <a:cs typeface="Lucida Console"/>
            </a:endParaRPr>
          </a:p>
          <a:p>
            <a:pPr marL="1035050">
              <a:lnSpc>
                <a:spcPct val="100000"/>
              </a:lnSpc>
              <a:spcBef>
                <a:spcPts val="550"/>
              </a:spcBef>
            </a:pPr>
            <a:r>
              <a:rPr dirty="0" sz="1300">
                <a:latin typeface="Lucida Console"/>
                <a:cs typeface="Lucida Console"/>
              </a:rPr>
              <a:t>c[i][j]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+=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a[i][k]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*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b[k][j];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692122" y="5034775"/>
            <a:ext cx="518159" cy="524510"/>
          </a:xfrm>
          <a:custGeom>
            <a:avLst/>
            <a:gdLst/>
            <a:ahLst/>
            <a:cxnLst/>
            <a:rect l="l" t="t" r="r" b="b"/>
            <a:pathLst>
              <a:path w="518160" h="524510">
                <a:moveTo>
                  <a:pt x="225577" y="0"/>
                </a:moveTo>
                <a:lnTo>
                  <a:pt x="0" y="262229"/>
                </a:lnTo>
                <a:lnTo>
                  <a:pt x="225577" y="524459"/>
                </a:lnTo>
                <a:lnTo>
                  <a:pt x="225577" y="342176"/>
                </a:lnTo>
                <a:lnTo>
                  <a:pt x="517677" y="342176"/>
                </a:lnTo>
                <a:lnTo>
                  <a:pt x="517677" y="176885"/>
                </a:lnTo>
                <a:lnTo>
                  <a:pt x="225577" y="176885"/>
                </a:lnTo>
                <a:lnTo>
                  <a:pt x="22557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358974" y="5148279"/>
            <a:ext cx="263779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Nested</a:t>
            </a:r>
            <a:r>
              <a:rPr dirty="0" sz="145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Console"/>
                <a:cs typeface="Lucida Console"/>
              </a:rPr>
              <a:t>for</a:t>
            </a:r>
            <a:r>
              <a:rPr dirty="0" sz="1450" spc="-36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loops:</a:t>
            </a:r>
            <a:r>
              <a:rPr dirty="0" sz="1450" spc="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N</a:t>
            </a:r>
            <a:r>
              <a:rPr dirty="0" sz="1450" spc="5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b="0">
                <a:solidFill>
                  <a:srgbClr val="8D3124"/>
                </a:solidFill>
                <a:latin typeface="Brush Script Std"/>
                <a:cs typeface="Brush Script Std"/>
              </a:rPr>
              <a:t>×</a:t>
            </a:r>
            <a:r>
              <a:rPr dirty="0" sz="1450" spc="15" b="0">
                <a:solidFill>
                  <a:srgbClr val="8D3124"/>
                </a:solidFill>
                <a:latin typeface="Brush Script Std"/>
                <a:cs typeface="Brush Script Std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N</a:t>
            </a:r>
            <a:r>
              <a:rPr dirty="0" sz="1450" spc="5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b="0">
                <a:solidFill>
                  <a:srgbClr val="8D3124"/>
                </a:solidFill>
                <a:latin typeface="Brush Script Std"/>
                <a:cs typeface="Brush Script Std"/>
              </a:rPr>
              <a:t>×</a:t>
            </a:r>
            <a:r>
              <a:rPr dirty="0" sz="1450" spc="15" b="0">
                <a:solidFill>
                  <a:srgbClr val="8D3124"/>
                </a:solidFill>
                <a:latin typeface="Brush Script Std"/>
                <a:cs typeface="Brush Script Std"/>
              </a:rPr>
              <a:t> </a:t>
            </a:r>
            <a:r>
              <a:rPr dirty="0" sz="1450" spc="-50" i="1">
                <a:solidFill>
                  <a:srgbClr val="8D3124"/>
                </a:solidFill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76987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55">
                <a:latin typeface="Arial"/>
                <a:cs typeface="Arial"/>
              </a:rPr>
              <a:t>Self-</a:t>
            </a:r>
            <a:r>
              <a:rPr dirty="0" sz="1700" spc="55">
                <a:latin typeface="Arial"/>
                <a:cs typeface="Arial"/>
              </a:rPr>
              <a:t>avoiding</a:t>
            </a:r>
            <a:r>
              <a:rPr dirty="0" sz="1700" spc="2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random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walks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8000" y="6088938"/>
            <a:ext cx="83947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latin typeface="Lucida Sans Unicode"/>
                <a:cs typeface="Lucida Sans Unicode"/>
              </a:rPr>
              <a:t>Approach: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Monte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Carlo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simulation,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recording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visited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positions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75" i="1">
                <a:latin typeface="Lucida Sans Italic"/>
                <a:cs typeface="Lucida Sans Italic"/>
              </a:rPr>
              <a:t>N</a:t>
            </a:r>
            <a:r>
              <a:rPr dirty="0" sz="1450" spc="-75">
                <a:latin typeface="Lucida Sans Unicode"/>
                <a:cs typeface="Lucida Sans Unicode"/>
              </a:rPr>
              <a:t>-</a:t>
            </a:r>
            <a:r>
              <a:rPr dirty="0" sz="1450" spc="-165">
                <a:latin typeface="Lucida Sans Unicode"/>
                <a:cs typeface="Lucida Sans Unicode"/>
              </a:rPr>
              <a:t>by-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10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5529516"/>
            <a:ext cx="48133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chances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reaching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dead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end?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2930" y="1772615"/>
            <a:ext cx="2619374" cy="166254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7247108" y="3904347"/>
            <a:ext cx="1965325" cy="1783714"/>
            <a:chOff x="7247108" y="3904347"/>
            <a:chExt cx="1965325" cy="1783714"/>
          </a:xfrm>
        </p:grpSpPr>
        <p:sp>
          <p:nvSpPr>
            <p:cNvPr id="8" name="object 8" descr=""/>
            <p:cNvSpPr/>
            <p:nvPr/>
          </p:nvSpPr>
          <p:spPr>
            <a:xfrm>
              <a:off x="7270915" y="3928160"/>
              <a:ext cx="1917700" cy="1302385"/>
            </a:xfrm>
            <a:custGeom>
              <a:avLst/>
              <a:gdLst/>
              <a:ahLst/>
              <a:cxnLst/>
              <a:rect l="l" t="t" r="r" b="b"/>
              <a:pathLst>
                <a:path w="1917700" h="1302385">
                  <a:moveTo>
                    <a:pt x="1917382" y="0"/>
                  </a:moveTo>
                  <a:lnTo>
                    <a:pt x="1677708" y="0"/>
                  </a:lnTo>
                  <a:lnTo>
                    <a:pt x="1438046" y="0"/>
                  </a:lnTo>
                  <a:lnTo>
                    <a:pt x="1225384" y="0"/>
                  </a:lnTo>
                  <a:lnTo>
                    <a:pt x="1225384" y="418934"/>
                  </a:lnTo>
                  <a:lnTo>
                    <a:pt x="1225384" y="433984"/>
                  </a:lnTo>
                  <a:lnTo>
                    <a:pt x="1225384" y="650989"/>
                  </a:lnTo>
                  <a:lnTo>
                    <a:pt x="1198372" y="650989"/>
                  </a:lnTo>
                  <a:lnTo>
                    <a:pt x="1198372" y="660501"/>
                  </a:lnTo>
                  <a:lnTo>
                    <a:pt x="958697" y="660501"/>
                  </a:lnTo>
                  <a:lnTo>
                    <a:pt x="958697" y="650989"/>
                  </a:lnTo>
                  <a:lnTo>
                    <a:pt x="933284" y="650989"/>
                  </a:lnTo>
                  <a:lnTo>
                    <a:pt x="933284" y="622363"/>
                  </a:lnTo>
                  <a:lnTo>
                    <a:pt x="958697" y="622363"/>
                  </a:lnTo>
                  <a:lnTo>
                    <a:pt x="958697" y="609650"/>
                  </a:lnTo>
                  <a:lnTo>
                    <a:pt x="1174584" y="609650"/>
                  </a:lnTo>
                  <a:lnTo>
                    <a:pt x="1174584" y="457085"/>
                  </a:lnTo>
                  <a:lnTo>
                    <a:pt x="984084" y="457085"/>
                  </a:lnTo>
                  <a:lnTo>
                    <a:pt x="984084" y="433984"/>
                  </a:lnTo>
                  <a:lnTo>
                    <a:pt x="958697" y="433984"/>
                  </a:lnTo>
                  <a:lnTo>
                    <a:pt x="958697" y="457085"/>
                  </a:lnTo>
                  <a:lnTo>
                    <a:pt x="742784" y="457085"/>
                  </a:lnTo>
                  <a:lnTo>
                    <a:pt x="742784" y="660501"/>
                  </a:lnTo>
                  <a:lnTo>
                    <a:pt x="742784" y="863930"/>
                  </a:lnTo>
                  <a:lnTo>
                    <a:pt x="742784" y="867981"/>
                  </a:lnTo>
                  <a:lnTo>
                    <a:pt x="719023" y="867981"/>
                  </a:lnTo>
                  <a:lnTo>
                    <a:pt x="691984" y="867981"/>
                  </a:lnTo>
                  <a:lnTo>
                    <a:pt x="691984" y="863930"/>
                  </a:lnTo>
                  <a:lnTo>
                    <a:pt x="719023" y="863930"/>
                  </a:lnTo>
                  <a:lnTo>
                    <a:pt x="719023" y="660501"/>
                  </a:lnTo>
                  <a:lnTo>
                    <a:pt x="742784" y="660501"/>
                  </a:lnTo>
                  <a:lnTo>
                    <a:pt x="742784" y="457085"/>
                  </a:lnTo>
                  <a:lnTo>
                    <a:pt x="719023" y="457085"/>
                  </a:lnTo>
                  <a:lnTo>
                    <a:pt x="501484" y="457085"/>
                  </a:lnTo>
                  <a:lnTo>
                    <a:pt x="501484" y="1084973"/>
                  </a:lnTo>
                  <a:lnTo>
                    <a:pt x="479348" y="1084973"/>
                  </a:lnTo>
                  <a:lnTo>
                    <a:pt x="450684" y="1084973"/>
                  </a:lnTo>
                  <a:lnTo>
                    <a:pt x="450684" y="1067371"/>
                  </a:lnTo>
                  <a:lnTo>
                    <a:pt x="479348" y="1067371"/>
                  </a:lnTo>
                  <a:lnTo>
                    <a:pt x="501484" y="1067371"/>
                  </a:lnTo>
                  <a:lnTo>
                    <a:pt x="501484" y="867981"/>
                  </a:lnTo>
                  <a:lnTo>
                    <a:pt x="479348" y="867981"/>
                  </a:lnTo>
                  <a:lnTo>
                    <a:pt x="450684" y="867981"/>
                  </a:lnTo>
                  <a:lnTo>
                    <a:pt x="450684" y="863930"/>
                  </a:lnTo>
                  <a:lnTo>
                    <a:pt x="479348" y="863930"/>
                  </a:lnTo>
                  <a:lnTo>
                    <a:pt x="501484" y="863930"/>
                  </a:lnTo>
                  <a:lnTo>
                    <a:pt x="501484" y="650989"/>
                  </a:lnTo>
                  <a:lnTo>
                    <a:pt x="479348" y="650989"/>
                  </a:lnTo>
                  <a:lnTo>
                    <a:pt x="450684" y="650989"/>
                  </a:lnTo>
                  <a:lnTo>
                    <a:pt x="450684" y="635076"/>
                  </a:lnTo>
                  <a:lnTo>
                    <a:pt x="479348" y="635076"/>
                  </a:lnTo>
                  <a:lnTo>
                    <a:pt x="501484" y="635076"/>
                  </a:lnTo>
                  <a:lnTo>
                    <a:pt x="501484" y="457085"/>
                  </a:lnTo>
                  <a:lnTo>
                    <a:pt x="479348" y="457085"/>
                  </a:lnTo>
                  <a:lnTo>
                    <a:pt x="450684" y="457085"/>
                  </a:lnTo>
                  <a:lnTo>
                    <a:pt x="450684" y="433984"/>
                  </a:lnTo>
                  <a:lnTo>
                    <a:pt x="479348" y="433984"/>
                  </a:lnTo>
                  <a:lnTo>
                    <a:pt x="479348" y="418934"/>
                  </a:lnTo>
                  <a:lnTo>
                    <a:pt x="479348" y="406222"/>
                  </a:lnTo>
                  <a:lnTo>
                    <a:pt x="719023" y="406222"/>
                  </a:lnTo>
                  <a:lnTo>
                    <a:pt x="958697" y="406222"/>
                  </a:lnTo>
                  <a:lnTo>
                    <a:pt x="958697" y="418934"/>
                  </a:lnTo>
                  <a:lnTo>
                    <a:pt x="984084" y="418934"/>
                  </a:lnTo>
                  <a:lnTo>
                    <a:pt x="984084" y="406222"/>
                  </a:lnTo>
                  <a:lnTo>
                    <a:pt x="1198372" y="406222"/>
                  </a:lnTo>
                  <a:lnTo>
                    <a:pt x="1198372" y="418934"/>
                  </a:lnTo>
                  <a:lnTo>
                    <a:pt x="1225384" y="418934"/>
                  </a:lnTo>
                  <a:lnTo>
                    <a:pt x="1225384" y="0"/>
                  </a:lnTo>
                  <a:lnTo>
                    <a:pt x="1198372" y="0"/>
                  </a:lnTo>
                  <a:lnTo>
                    <a:pt x="958697" y="0"/>
                  </a:lnTo>
                  <a:lnTo>
                    <a:pt x="719023" y="0"/>
                  </a:lnTo>
                  <a:lnTo>
                    <a:pt x="479348" y="0"/>
                  </a:lnTo>
                  <a:lnTo>
                    <a:pt x="239674" y="0"/>
                  </a:lnTo>
                  <a:lnTo>
                    <a:pt x="0" y="0"/>
                  </a:lnTo>
                  <a:lnTo>
                    <a:pt x="0" y="216992"/>
                  </a:lnTo>
                  <a:lnTo>
                    <a:pt x="0" y="1301978"/>
                  </a:lnTo>
                  <a:lnTo>
                    <a:pt x="239674" y="1301978"/>
                  </a:lnTo>
                  <a:lnTo>
                    <a:pt x="450684" y="1301978"/>
                  </a:lnTo>
                  <a:lnTo>
                    <a:pt x="450684" y="1296212"/>
                  </a:lnTo>
                  <a:lnTo>
                    <a:pt x="479348" y="1296212"/>
                  </a:lnTo>
                  <a:lnTo>
                    <a:pt x="479348" y="1270800"/>
                  </a:lnTo>
                  <a:lnTo>
                    <a:pt x="691984" y="1270800"/>
                  </a:lnTo>
                  <a:lnTo>
                    <a:pt x="691984" y="1084973"/>
                  </a:lnTo>
                  <a:lnTo>
                    <a:pt x="691984" y="1067371"/>
                  </a:lnTo>
                  <a:lnTo>
                    <a:pt x="691984" y="902081"/>
                  </a:lnTo>
                  <a:lnTo>
                    <a:pt x="719023" y="902081"/>
                  </a:lnTo>
                  <a:lnTo>
                    <a:pt x="742784" y="902081"/>
                  </a:lnTo>
                  <a:lnTo>
                    <a:pt x="742784" y="1067371"/>
                  </a:lnTo>
                  <a:lnTo>
                    <a:pt x="742784" y="1084973"/>
                  </a:lnTo>
                  <a:lnTo>
                    <a:pt x="742784" y="1270800"/>
                  </a:lnTo>
                  <a:lnTo>
                    <a:pt x="742784" y="1301978"/>
                  </a:lnTo>
                  <a:lnTo>
                    <a:pt x="958697" y="1301978"/>
                  </a:lnTo>
                  <a:lnTo>
                    <a:pt x="1198372" y="1301978"/>
                  </a:lnTo>
                  <a:lnTo>
                    <a:pt x="1198372" y="1084973"/>
                  </a:lnTo>
                  <a:lnTo>
                    <a:pt x="1438046" y="1084973"/>
                  </a:lnTo>
                  <a:lnTo>
                    <a:pt x="1677708" y="1084973"/>
                  </a:lnTo>
                  <a:lnTo>
                    <a:pt x="1917382" y="1084973"/>
                  </a:lnTo>
                  <a:lnTo>
                    <a:pt x="1917382" y="867981"/>
                  </a:lnTo>
                  <a:lnTo>
                    <a:pt x="1917382" y="650989"/>
                  </a:lnTo>
                  <a:lnTo>
                    <a:pt x="1917382" y="433984"/>
                  </a:lnTo>
                  <a:lnTo>
                    <a:pt x="1917382" y="216992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70915" y="5013134"/>
              <a:ext cx="1917700" cy="651510"/>
            </a:xfrm>
            <a:custGeom>
              <a:avLst/>
              <a:gdLst/>
              <a:ahLst/>
              <a:cxnLst/>
              <a:rect l="l" t="t" r="r" b="b"/>
              <a:pathLst>
                <a:path w="1917700" h="651510">
                  <a:moveTo>
                    <a:pt x="1917382" y="0"/>
                  </a:moveTo>
                  <a:lnTo>
                    <a:pt x="1677708" y="0"/>
                  </a:lnTo>
                  <a:lnTo>
                    <a:pt x="1438046" y="0"/>
                  </a:lnTo>
                  <a:lnTo>
                    <a:pt x="1198372" y="0"/>
                  </a:lnTo>
                  <a:lnTo>
                    <a:pt x="958697" y="0"/>
                  </a:lnTo>
                  <a:lnTo>
                    <a:pt x="958697" y="217004"/>
                  </a:lnTo>
                  <a:lnTo>
                    <a:pt x="719023" y="217004"/>
                  </a:lnTo>
                  <a:lnTo>
                    <a:pt x="719023" y="223964"/>
                  </a:lnTo>
                  <a:lnTo>
                    <a:pt x="719023" y="236677"/>
                  </a:lnTo>
                  <a:lnTo>
                    <a:pt x="479348" y="236677"/>
                  </a:lnTo>
                  <a:lnTo>
                    <a:pt x="479348" y="217004"/>
                  </a:lnTo>
                  <a:lnTo>
                    <a:pt x="239674" y="217004"/>
                  </a:lnTo>
                  <a:lnTo>
                    <a:pt x="0" y="217004"/>
                  </a:lnTo>
                  <a:lnTo>
                    <a:pt x="0" y="433997"/>
                  </a:lnTo>
                  <a:lnTo>
                    <a:pt x="0" y="650989"/>
                  </a:lnTo>
                  <a:lnTo>
                    <a:pt x="1917382" y="650989"/>
                  </a:lnTo>
                  <a:lnTo>
                    <a:pt x="1917382" y="433997"/>
                  </a:lnTo>
                  <a:lnTo>
                    <a:pt x="1917382" y="217004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510594" y="3928160"/>
              <a:ext cx="0" cy="1736089"/>
            </a:xfrm>
            <a:custGeom>
              <a:avLst/>
              <a:gdLst/>
              <a:ahLst/>
              <a:cxnLst/>
              <a:rect l="l" t="t" r="r" b="b"/>
              <a:pathLst>
                <a:path w="0" h="1736089">
                  <a:moveTo>
                    <a:pt x="0" y="0"/>
                  </a:moveTo>
                  <a:lnTo>
                    <a:pt x="0" y="1735972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50266" y="3928160"/>
              <a:ext cx="719455" cy="1736089"/>
            </a:xfrm>
            <a:custGeom>
              <a:avLst/>
              <a:gdLst/>
              <a:ahLst/>
              <a:cxnLst/>
              <a:rect l="l" t="t" r="r" b="b"/>
              <a:pathLst>
                <a:path w="719454" h="1736089">
                  <a:moveTo>
                    <a:pt x="0" y="457078"/>
                  </a:moveTo>
                  <a:lnTo>
                    <a:pt x="0" y="635070"/>
                  </a:lnTo>
                </a:path>
                <a:path w="719454" h="1736089">
                  <a:moveTo>
                    <a:pt x="0" y="1321648"/>
                  </a:moveTo>
                  <a:lnTo>
                    <a:pt x="0" y="1735972"/>
                  </a:lnTo>
                </a:path>
                <a:path w="719454" h="1736089">
                  <a:moveTo>
                    <a:pt x="0" y="635070"/>
                  </a:moveTo>
                  <a:lnTo>
                    <a:pt x="0" y="1270791"/>
                  </a:lnTo>
                </a:path>
                <a:path w="719454" h="1736089">
                  <a:moveTo>
                    <a:pt x="0" y="0"/>
                  </a:moveTo>
                  <a:lnTo>
                    <a:pt x="0" y="406221"/>
                  </a:lnTo>
                </a:path>
                <a:path w="719454" h="1736089">
                  <a:moveTo>
                    <a:pt x="239672" y="1308930"/>
                  </a:moveTo>
                  <a:lnTo>
                    <a:pt x="239672" y="1735972"/>
                  </a:lnTo>
                </a:path>
                <a:path w="719454" h="1736089">
                  <a:moveTo>
                    <a:pt x="239672" y="0"/>
                  </a:moveTo>
                  <a:lnTo>
                    <a:pt x="239672" y="660501"/>
                  </a:lnTo>
                </a:path>
                <a:path w="719454" h="1736089">
                  <a:moveTo>
                    <a:pt x="479345" y="863929"/>
                  </a:moveTo>
                  <a:lnTo>
                    <a:pt x="479345" y="1735972"/>
                  </a:lnTo>
                </a:path>
                <a:path w="719454" h="1736089">
                  <a:moveTo>
                    <a:pt x="479345" y="457078"/>
                  </a:moveTo>
                  <a:lnTo>
                    <a:pt x="479345" y="609642"/>
                  </a:lnTo>
                </a:path>
                <a:path w="719454" h="1736089">
                  <a:moveTo>
                    <a:pt x="479345" y="0"/>
                  </a:moveTo>
                  <a:lnTo>
                    <a:pt x="479345" y="406221"/>
                  </a:lnTo>
                </a:path>
                <a:path w="719454" h="1736089">
                  <a:moveTo>
                    <a:pt x="719018" y="660496"/>
                  </a:moveTo>
                  <a:lnTo>
                    <a:pt x="719018" y="1735972"/>
                  </a:lnTo>
                </a:path>
                <a:path w="719454" h="1736089">
                  <a:moveTo>
                    <a:pt x="719018" y="0"/>
                  </a:moveTo>
                  <a:lnTo>
                    <a:pt x="719018" y="406221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70921" y="3928160"/>
              <a:ext cx="1917700" cy="1736089"/>
            </a:xfrm>
            <a:custGeom>
              <a:avLst/>
              <a:gdLst/>
              <a:ahLst/>
              <a:cxnLst/>
              <a:rect l="l" t="t" r="r" b="b"/>
              <a:pathLst>
                <a:path w="1917700" h="1736089">
                  <a:moveTo>
                    <a:pt x="1438036" y="0"/>
                  </a:moveTo>
                  <a:lnTo>
                    <a:pt x="1438036" y="1735972"/>
                  </a:lnTo>
                </a:path>
                <a:path w="1917700" h="1736089">
                  <a:moveTo>
                    <a:pt x="1677709" y="0"/>
                  </a:moveTo>
                  <a:lnTo>
                    <a:pt x="1677709" y="1735972"/>
                  </a:lnTo>
                </a:path>
                <a:path w="1917700" h="1736089">
                  <a:moveTo>
                    <a:pt x="0" y="216996"/>
                  </a:moveTo>
                  <a:lnTo>
                    <a:pt x="1917382" y="216996"/>
                  </a:lnTo>
                </a:path>
              </a:pathLst>
            </a:custGeom>
            <a:ln w="4717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70915" y="4347095"/>
              <a:ext cx="1917700" cy="38735"/>
            </a:xfrm>
            <a:custGeom>
              <a:avLst/>
              <a:gdLst/>
              <a:ahLst/>
              <a:cxnLst/>
              <a:rect l="l" t="t" r="r" b="b"/>
              <a:pathLst>
                <a:path w="1917700" h="38735">
                  <a:moveTo>
                    <a:pt x="450684" y="0"/>
                  </a:moveTo>
                  <a:lnTo>
                    <a:pt x="0" y="0"/>
                  </a:lnTo>
                  <a:lnTo>
                    <a:pt x="0" y="19329"/>
                  </a:lnTo>
                  <a:lnTo>
                    <a:pt x="0" y="38150"/>
                  </a:lnTo>
                  <a:lnTo>
                    <a:pt x="450684" y="38150"/>
                  </a:lnTo>
                  <a:lnTo>
                    <a:pt x="450684" y="19329"/>
                  </a:lnTo>
                  <a:lnTo>
                    <a:pt x="450684" y="0"/>
                  </a:lnTo>
                  <a:close/>
                </a:path>
                <a:path w="1917700" h="38735">
                  <a:moveTo>
                    <a:pt x="984084" y="0"/>
                  </a:moveTo>
                  <a:lnTo>
                    <a:pt x="730084" y="0"/>
                  </a:lnTo>
                  <a:lnTo>
                    <a:pt x="730084" y="38150"/>
                  </a:lnTo>
                  <a:lnTo>
                    <a:pt x="984084" y="38150"/>
                  </a:lnTo>
                  <a:lnTo>
                    <a:pt x="984084" y="0"/>
                  </a:lnTo>
                  <a:close/>
                </a:path>
                <a:path w="1917700" h="38735">
                  <a:moveTo>
                    <a:pt x="1917382" y="0"/>
                  </a:moveTo>
                  <a:lnTo>
                    <a:pt x="1225384" y="0"/>
                  </a:lnTo>
                  <a:lnTo>
                    <a:pt x="1225384" y="38150"/>
                  </a:lnTo>
                  <a:lnTo>
                    <a:pt x="1917382" y="38150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01006" y="4375829"/>
              <a:ext cx="1187450" cy="0"/>
            </a:xfrm>
            <a:custGeom>
              <a:avLst/>
              <a:gdLst/>
              <a:ahLst/>
              <a:cxnLst/>
              <a:rect l="l" t="t" r="r" b="b"/>
              <a:pathLst>
                <a:path w="1187450" h="0">
                  <a:moveTo>
                    <a:pt x="0" y="0"/>
                  </a:moveTo>
                  <a:lnTo>
                    <a:pt x="1187297" y="0"/>
                  </a:lnTo>
                </a:path>
              </a:pathLst>
            </a:custGeom>
            <a:ln w="1881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270921" y="4385496"/>
              <a:ext cx="450850" cy="19050"/>
            </a:xfrm>
            <a:custGeom>
              <a:avLst/>
              <a:gdLst/>
              <a:ahLst/>
              <a:cxnLst/>
              <a:rect l="l" t="t" r="r" b="b"/>
              <a:pathLst>
                <a:path w="450850" h="19050">
                  <a:moveTo>
                    <a:pt x="0" y="18818"/>
                  </a:moveTo>
                  <a:lnTo>
                    <a:pt x="450685" y="18818"/>
                  </a:lnTo>
                  <a:lnTo>
                    <a:pt x="450685" y="0"/>
                  </a:lnTo>
                  <a:lnTo>
                    <a:pt x="0" y="0"/>
                  </a:lnTo>
                  <a:lnTo>
                    <a:pt x="0" y="18818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72406" y="4394905"/>
              <a:ext cx="1416050" cy="0"/>
            </a:xfrm>
            <a:custGeom>
              <a:avLst/>
              <a:gdLst/>
              <a:ahLst/>
              <a:cxnLst/>
              <a:rect l="l" t="t" r="r" b="b"/>
              <a:pathLst>
                <a:path w="1416050" h="0">
                  <a:moveTo>
                    <a:pt x="0" y="0"/>
                  </a:moveTo>
                  <a:lnTo>
                    <a:pt x="1415897" y="0"/>
                  </a:lnTo>
                </a:path>
              </a:pathLst>
            </a:custGeom>
            <a:ln w="1881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70915" y="4334382"/>
              <a:ext cx="1917700" cy="27940"/>
            </a:xfrm>
            <a:custGeom>
              <a:avLst/>
              <a:gdLst/>
              <a:ahLst/>
              <a:cxnLst/>
              <a:rect l="l" t="t" r="r" b="b"/>
              <a:pathLst>
                <a:path w="1917700" h="27939">
                  <a:moveTo>
                    <a:pt x="450684" y="0"/>
                  </a:moveTo>
                  <a:lnTo>
                    <a:pt x="0" y="0"/>
                  </a:lnTo>
                  <a:lnTo>
                    <a:pt x="0" y="27774"/>
                  </a:lnTo>
                  <a:lnTo>
                    <a:pt x="450684" y="27774"/>
                  </a:lnTo>
                  <a:lnTo>
                    <a:pt x="450684" y="0"/>
                  </a:lnTo>
                  <a:close/>
                </a:path>
                <a:path w="1917700" h="27939">
                  <a:moveTo>
                    <a:pt x="984084" y="0"/>
                  </a:moveTo>
                  <a:lnTo>
                    <a:pt x="730084" y="0"/>
                  </a:lnTo>
                  <a:lnTo>
                    <a:pt x="730084" y="27774"/>
                  </a:lnTo>
                  <a:lnTo>
                    <a:pt x="984084" y="27774"/>
                  </a:lnTo>
                  <a:lnTo>
                    <a:pt x="984084" y="0"/>
                  </a:lnTo>
                  <a:close/>
                </a:path>
                <a:path w="1917700" h="27939">
                  <a:moveTo>
                    <a:pt x="1917382" y="0"/>
                  </a:moveTo>
                  <a:lnTo>
                    <a:pt x="1225384" y="0"/>
                  </a:lnTo>
                  <a:lnTo>
                    <a:pt x="1225384" y="27774"/>
                  </a:lnTo>
                  <a:lnTo>
                    <a:pt x="1917382" y="27774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70921" y="4324714"/>
              <a:ext cx="1917700" cy="13970"/>
            </a:xfrm>
            <a:custGeom>
              <a:avLst/>
              <a:gdLst/>
              <a:ahLst/>
              <a:cxnLst/>
              <a:rect l="l" t="t" r="r" b="b"/>
              <a:pathLst>
                <a:path w="1917700" h="13970">
                  <a:moveTo>
                    <a:pt x="0" y="13885"/>
                  </a:moveTo>
                  <a:lnTo>
                    <a:pt x="450685" y="13885"/>
                  </a:lnTo>
                </a:path>
                <a:path w="1917700" h="13970">
                  <a:moveTo>
                    <a:pt x="730085" y="13885"/>
                  </a:moveTo>
                  <a:lnTo>
                    <a:pt x="1917382" y="13885"/>
                  </a:lnTo>
                </a:path>
                <a:path w="1917700" h="13970">
                  <a:moveTo>
                    <a:pt x="0" y="0"/>
                  </a:moveTo>
                  <a:lnTo>
                    <a:pt x="1917382" y="0"/>
                  </a:lnTo>
                </a:path>
              </a:pathLst>
            </a:custGeom>
            <a:ln w="8437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70921" y="4559390"/>
              <a:ext cx="933450" cy="24130"/>
            </a:xfrm>
            <a:custGeom>
              <a:avLst/>
              <a:gdLst/>
              <a:ahLst/>
              <a:cxnLst/>
              <a:rect l="l" t="t" r="r" b="b"/>
              <a:pathLst>
                <a:path w="933450" h="24129">
                  <a:moveTo>
                    <a:pt x="0" y="0"/>
                  </a:moveTo>
                  <a:lnTo>
                    <a:pt x="933278" y="0"/>
                  </a:lnTo>
                </a:path>
                <a:path w="933450" h="24129">
                  <a:moveTo>
                    <a:pt x="0" y="23600"/>
                  </a:moveTo>
                  <a:lnTo>
                    <a:pt x="450685" y="23600"/>
                  </a:lnTo>
                </a:path>
                <a:path w="933450" h="24129">
                  <a:moveTo>
                    <a:pt x="501485" y="23600"/>
                  </a:moveTo>
                  <a:lnTo>
                    <a:pt x="933278" y="23600"/>
                  </a:lnTo>
                </a:path>
              </a:pathLst>
            </a:custGeom>
            <a:ln w="7682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255000" y="4572104"/>
              <a:ext cx="933450" cy="0"/>
            </a:xfrm>
            <a:custGeom>
              <a:avLst/>
              <a:gdLst/>
              <a:ahLst/>
              <a:cxnLst/>
              <a:rect l="l" t="t" r="r" b="b"/>
              <a:pathLst>
                <a:path w="933450" h="0">
                  <a:moveTo>
                    <a:pt x="0" y="0"/>
                  </a:moveTo>
                  <a:lnTo>
                    <a:pt x="190500" y="0"/>
                  </a:lnTo>
                </a:path>
                <a:path w="933450" h="0">
                  <a:moveTo>
                    <a:pt x="241300" y="0"/>
                  </a:moveTo>
                  <a:lnTo>
                    <a:pt x="933303" y="0"/>
                  </a:lnTo>
                </a:path>
              </a:pathLst>
            </a:custGeom>
            <a:ln w="33111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255000" y="4583903"/>
              <a:ext cx="933450" cy="17145"/>
            </a:xfrm>
            <a:custGeom>
              <a:avLst/>
              <a:gdLst/>
              <a:ahLst/>
              <a:cxnLst/>
              <a:rect l="l" t="t" r="r" b="b"/>
              <a:pathLst>
                <a:path w="933450" h="17145">
                  <a:moveTo>
                    <a:pt x="0" y="0"/>
                  </a:moveTo>
                  <a:lnTo>
                    <a:pt x="933303" y="0"/>
                  </a:lnTo>
                </a:path>
                <a:path w="933450" h="17145">
                  <a:moveTo>
                    <a:pt x="0" y="16555"/>
                  </a:moveTo>
                  <a:lnTo>
                    <a:pt x="933303" y="16555"/>
                  </a:lnTo>
                </a:path>
              </a:pathLst>
            </a:custGeom>
            <a:ln w="950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70915" y="4772558"/>
              <a:ext cx="1917700" cy="43180"/>
            </a:xfrm>
            <a:custGeom>
              <a:avLst/>
              <a:gdLst/>
              <a:ahLst/>
              <a:cxnLst/>
              <a:rect l="l" t="t" r="r" b="b"/>
              <a:pathLst>
                <a:path w="1917700" h="43179">
                  <a:moveTo>
                    <a:pt x="450684" y="23596"/>
                  </a:moveTo>
                  <a:lnTo>
                    <a:pt x="0" y="23596"/>
                  </a:lnTo>
                  <a:lnTo>
                    <a:pt x="0" y="43141"/>
                  </a:lnTo>
                  <a:lnTo>
                    <a:pt x="450684" y="43141"/>
                  </a:lnTo>
                  <a:lnTo>
                    <a:pt x="450684" y="23596"/>
                  </a:lnTo>
                  <a:close/>
                </a:path>
                <a:path w="1917700" h="43179">
                  <a:moveTo>
                    <a:pt x="450684" y="0"/>
                  </a:moveTo>
                  <a:lnTo>
                    <a:pt x="0" y="0"/>
                  </a:lnTo>
                  <a:lnTo>
                    <a:pt x="0" y="19532"/>
                  </a:lnTo>
                  <a:lnTo>
                    <a:pt x="450684" y="19532"/>
                  </a:lnTo>
                  <a:lnTo>
                    <a:pt x="450684" y="0"/>
                  </a:lnTo>
                  <a:close/>
                </a:path>
                <a:path w="1917700" h="43179">
                  <a:moveTo>
                    <a:pt x="691984" y="23596"/>
                  </a:moveTo>
                  <a:lnTo>
                    <a:pt x="501484" y="23596"/>
                  </a:lnTo>
                  <a:lnTo>
                    <a:pt x="501484" y="43141"/>
                  </a:lnTo>
                  <a:lnTo>
                    <a:pt x="691984" y="43141"/>
                  </a:lnTo>
                  <a:lnTo>
                    <a:pt x="691984" y="23596"/>
                  </a:lnTo>
                  <a:close/>
                </a:path>
                <a:path w="1917700" h="43179">
                  <a:moveTo>
                    <a:pt x="691984" y="0"/>
                  </a:moveTo>
                  <a:lnTo>
                    <a:pt x="501484" y="0"/>
                  </a:lnTo>
                  <a:lnTo>
                    <a:pt x="501484" y="19532"/>
                  </a:lnTo>
                  <a:lnTo>
                    <a:pt x="691984" y="19532"/>
                  </a:lnTo>
                  <a:lnTo>
                    <a:pt x="691984" y="0"/>
                  </a:lnTo>
                  <a:close/>
                </a:path>
                <a:path w="1917700" h="43179">
                  <a:moveTo>
                    <a:pt x="1917382" y="23596"/>
                  </a:moveTo>
                  <a:lnTo>
                    <a:pt x="742784" y="23596"/>
                  </a:lnTo>
                  <a:lnTo>
                    <a:pt x="742784" y="43141"/>
                  </a:lnTo>
                  <a:lnTo>
                    <a:pt x="1917382" y="43141"/>
                  </a:lnTo>
                  <a:lnTo>
                    <a:pt x="1917382" y="23596"/>
                  </a:lnTo>
                  <a:close/>
                </a:path>
                <a:path w="1917700" h="43179">
                  <a:moveTo>
                    <a:pt x="1917382" y="0"/>
                  </a:moveTo>
                  <a:lnTo>
                    <a:pt x="742784" y="0"/>
                  </a:lnTo>
                  <a:lnTo>
                    <a:pt x="742784" y="19532"/>
                  </a:lnTo>
                  <a:lnTo>
                    <a:pt x="1917382" y="19532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70921" y="4992532"/>
              <a:ext cx="1917700" cy="24130"/>
            </a:xfrm>
            <a:custGeom>
              <a:avLst/>
              <a:gdLst/>
              <a:ahLst/>
              <a:cxnLst/>
              <a:rect l="l" t="t" r="r" b="b"/>
              <a:pathLst>
                <a:path w="1917700" h="24129">
                  <a:moveTo>
                    <a:pt x="0" y="0"/>
                  </a:moveTo>
                  <a:lnTo>
                    <a:pt x="691985" y="0"/>
                  </a:lnTo>
                </a:path>
                <a:path w="1917700" h="24129">
                  <a:moveTo>
                    <a:pt x="742785" y="0"/>
                  </a:moveTo>
                  <a:lnTo>
                    <a:pt x="1917382" y="0"/>
                  </a:lnTo>
                </a:path>
                <a:path w="1917700" h="24129">
                  <a:moveTo>
                    <a:pt x="0" y="23600"/>
                  </a:moveTo>
                  <a:lnTo>
                    <a:pt x="450685" y="23600"/>
                  </a:lnTo>
                </a:path>
                <a:path w="1917700" h="24129">
                  <a:moveTo>
                    <a:pt x="501485" y="23600"/>
                  </a:moveTo>
                  <a:lnTo>
                    <a:pt x="691985" y="23600"/>
                  </a:lnTo>
                </a:path>
                <a:path w="1917700" h="24129">
                  <a:moveTo>
                    <a:pt x="742785" y="23600"/>
                  </a:moveTo>
                  <a:lnTo>
                    <a:pt x="1917382" y="23600"/>
                  </a:lnTo>
                </a:path>
              </a:pathLst>
            </a:custGeom>
            <a:ln w="597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70921" y="5215453"/>
              <a:ext cx="1917700" cy="24130"/>
            </a:xfrm>
            <a:custGeom>
              <a:avLst/>
              <a:gdLst/>
              <a:ahLst/>
              <a:cxnLst/>
              <a:rect l="l" t="t" r="r" b="b"/>
              <a:pathLst>
                <a:path w="1917700" h="24129">
                  <a:moveTo>
                    <a:pt x="0" y="0"/>
                  </a:moveTo>
                  <a:lnTo>
                    <a:pt x="450685" y="0"/>
                  </a:lnTo>
                </a:path>
                <a:path w="1917700" h="24129">
                  <a:moveTo>
                    <a:pt x="742785" y="0"/>
                  </a:moveTo>
                  <a:lnTo>
                    <a:pt x="1917382" y="0"/>
                  </a:lnTo>
                </a:path>
                <a:path w="1917700" h="24129">
                  <a:moveTo>
                    <a:pt x="0" y="23600"/>
                  </a:moveTo>
                  <a:lnTo>
                    <a:pt x="450685" y="23600"/>
                  </a:lnTo>
                </a:path>
              </a:pathLst>
            </a:custGeom>
            <a:ln w="1783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01006" y="5233615"/>
              <a:ext cx="1187450" cy="9525"/>
            </a:xfrm>
            <a:custGeom>
              <a:avLst/>
              <a:gdLst/>
              <a:ahLst/>
              <a:cxnLst/>
              <a:rect l="l" t="t" r="r" b="b"/>
              <a:pathLst>
                <a:path w="1187450" h="9525">
                  <a:moveTo>
                    <a:pt x="0" y="0"/>
                  </a:moveTo>
                  <a:lnTo>
                    <a:pt x="1187297" y="0"/>
                  </a:lnTo>
                </a:path>
                <a:path w="1187450" h="9525">
                  <a:moveTo>
                    <a:pt x="0" y="8915"/>
                  </a:moveTo>
                  <a:lnTo>
                    <a:pt x="1187297" y="8915"/>
                  </a:lnTo>
                </a:path>
              </a:pathLst>
            </a:custGeom>
            <a:ln w="6951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70921" y="544713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 h="0">
                  <a:moveTo>
                    <a:pt x="0" y="0"/>
                  </a:moveTo>
                  <a:lnTo>
                    <a:pt x="1917382" y="0"/>
                  </a:lnTo>
                </a:path>
              </a:pathLst>
            </a:custGeom>
            <a:ln w="47201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8017256" y="5670041"/>
            <a:ext cx="6610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dead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end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098294" y="3598405"/>
            <a:ext cx="49593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escape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270915" y="1867808"/>
            <a:ext cx="1917700" cy="1751330"/>
            <a:chOff x="7270915" y="1867808"/>
            <a:chExt cx="1917700" cy="1751330"/>
          </a:xfrm>
        </p:grpSpPr>
        <p:sp>
          <p:nvSpPr>
            <p:cNvPr id="30" name="object 30" descr=""/>
            <p:cNvSpPr/>
            <p:nvPr/>
          </p:nvSpPr>
          <p:spPr>
            <a:xfrm>
              <a:off x="7270915" y="1882749"/>
              <a:ext cx="1917700" cy="1302385"/>
            </a:xfrm>
            <a:custGeom>
              <a:avLst/>
              <a:gdLst/>
              <a:ahLst/>
              <a:cxnLst/>
              <a:rect l="l" t="t" r="r" b="b"/>
              <a:pathLst>
                <a:path w="1917700" h="1302385">
                  <a:moveTo>
                    <a:pt x="1917382" y="0"/>
                  </a:moveTo>
                  <a:lnTo>
                    <a:pt x="1695284" y="0"/>
                  </a:lnTo>
                  <a:lnTo>
                    <a:pt x="1695284" y="646214"/>
                  </a:lnTo>
                  <a:lnTo>
                    <a:pt x="1695284" y="650989"/>
                  </a:lnTo>
                  <a:lnTo>
                    <a:pt x="1695284" y="867981"/>
                  </a:lnTo>
                  <a:lnTo>
                    <a:pt x="1677708" y="867981"/>
                  </a:lnTo>
                  <a:lnTo>
                    <a:pt x="1644484" y="867981"/>
                  </a:lnTo>
                  <a:lnTo>
                    <a:pt x="1644484" y="671639"/>
                  </a:lnTo>
                  <a:lnTo>
                    <a:pt x="1438046" y="671639"/>
                  </a:lnTo>
                  <a:lnTo>
                    <a:pt x="1415884" y="671639"/>
                  </a:lnTo>
                  <a:lnTo>
                    <a:pt x="1415884" y="442785"/>
                  </a:lnTo>
                  <a:lnTo>
                    <a:pt x="1438046" y="442785"/>
                  </a:lnTo>
                  <a:lnTo>
                    <a:pt x="1466684" y="442785"/>
                  </a:lnTo>
                  <a:lnTo>
                    <a:pt x="1466684" y="620788"/>
                  </a:lnTo>
                  <a:lnTo>
                    <a:pt x="1677708" y="620788"/>
                  </a:lnTo>
                  <a:lnTo>
                    <a:pt x="1677708" y="646214"/>
                  </a:lnTo>
                  <a:lnTo>
                    <a:pt x="1695284" y="646214"/>
                  </a:lnTo>
                  <a:lnTo>
                    <a:pt x="1695284" y="0"/>
                  </a:lnTo>
                  <a:lnTo>
                    <a:pt x="1677708" y="0"/>
                  </a:lnTo>
                  <a:lnTo>
                    <a:pt x="1438046" y="0"/>
                  </a:lnTo>
                  <a:lnTo>
                    <a:pt x="1225384" y="0"/>
                  </a:lnTo>
                  <a:lnTo>
                    <a:pt x="1225384" y="175780"/>
                  </a:lnTo>
                  <a:lnTo>
                    <a:pt x="1438046" y="175780"/>
                  </a:lnTo>
                  <a:lnTo>
                    <a:pt x="1438046" y="188506"/>
                  </a:lnTo>
                  <a:lnTo>
                    <a:pt x="1438046" y="216992"/>
                  </a:lnTo>
                  <a:lnTo>
                    <a:pt x="1466684" y="216992"/>
                  </a:lnTo>
                  <a:lnTo>
                    <a:pt x="1466684" y="226644"/>
                  </a:lnTo>
                  <a:lnTo>
                    <a:pt x="1466684" y="433997"/>
                  </a:lnTo>
                  <a:lnTo>
                    <a:pt x="1438046" y="433997"/>
                  </a:lnTo>
                  <a:lnTo>
                    <a:pt x="1415884" y="433997"/>
                  </a:lnTo>
                  <a:lnTo>
                    <a:pt x="1415884" y="417347"/>
                  </a:lnTo>
                  <a:lnTo>
                    <a:pt x="1415884" y="404634"/>
                  </a:lnTo>
                  <a:lnTo>
                    <a:pt x="1415884" y="226644"/>
                  </a:lnTo>
                  <a:lnTo>
                    <a:pt x="1212684" y="226644"/>
                  </a:lnTo>
                  <a:lnTo>
                    <a:pt x="1212684" y="658926"/>
                  </a:lnTo>
                  <a:lnTo>
                    <a:pt x="1198372" y="658926"/>
                  </a:lnTo>
                  <a:lnTo>
                    <a:pt x="1198372" y="671639"/>
                  </a:lnTo>
                  <a:lnTo>
                    <a:pt x="1161884" y="671639"/>
                  </a:lnTo>
                  <a:lnTo>
                    <a:pt x="1161884" y="658926"/>
                  </a:lnTo>
                  <a:lnTo>
                    <a:pt x="1161884" y="650989"/>
                  </a:lnTo>
                  <a:lnTo>
                    <a:pt x="1161884" y="455498"/>
                  </a:lnTo>
                  <a:lnTo>
                    <a:pt x="984084" y="455498"/>
                  </a:lnTo>
                  <a:lnTo>
                    <a:pt x="984084" y="650989"/>
                  </a:lnTo>
                  <a:lnTo>
                    <a:pt x="958697" y="650989"/>
                  </a:lnTo>
                  <a:lnTo>
                    <a:pt x="958697" y="658926"/>
                  </a:lnTo>
                  <a:lnTo>
                    <a:pt x="958697" y="671626"/>
                  </a:lnTo>
                  <a:lnTo>
                    <a:pt x="719023" y="671626"/>
                  </a:lnTo>
                  <a:lnTo>
                    <a:pt x="501472" y="671626"/>
                  </a:lnTo>
                  <a:lnTo>
                    <a:pt x="501472" y="836930"/>
                  </a:lnTo>
                  <a:lnTo>
                    <a:pt x="719023" y="836930"/>
                  </a:lnTo>
                  <a:lnTo>
                    <a:pt x="958697" y="836917"/>
                  </a:lnTo>
                  <a:lnTo>
                    <a:pt x="958697" y="862355"/>
                  </a:lnTo>
                  <a:lnTo>
                    <a:pt x="958697" y="867981"/>
                  </a:lnTo>
                  <a:lnTo>
                    <a:pt x="958697" y="887780"/>
                  </a:lnTo>
                  <a:lnTo>
                    <a:pt x="719023" y="887780"/>
                  </a:lnTo>
                  <a:lnTo>
                    <a:pt x="479348" y="887780"/>
                  </a:lnTo>
                  <a:lnTo>
                    <a:pt x="450672" y="887780"/>
                  </a:lnTo>
                  <a:lnTo>
                    <a:pt x="450672" y="867981"/>
                  </a:lnTo>
                  <a:lnTo>
                    <a:pt x="450672" y="836930"/>
                  </a:lnTo>
                  <a:lnTo>
                    <a:pt x="450672" y="650989"/>
                  </a:lnTo>
                  <a:lnTo>
                    <a:pt x="450684" y="646201"/>
                  </a:lnTo>
                  <a:lnTo>
                    <a:pt x="479348" y="646201"/>
                  </a:lnTo>
                  <a:lnTo>
                    <a:pt x="479348" y="620776"/>
                  </a:lnTo>
                  <a:lnTo>
                    <a:pt x="719023" y="620776"/>
                  </a:lnTo>
                  <a:lnTo>
                    <a:pt x="933284" y="620776"/>
                  </a:lnTo>
                  <a:lnTo>
                    <a:pt x="933284" y="433997"/>
                  </a:lnTo>
                  <a:lnTo>
                    <a:pt x="933284" y="430072"/>
                  </a:lnTo>
                  <a:lnTo>
                    <a:pt x="958697" y="430072"/>
                  </a:lnTo>
                  <a:lnTo>
                    <a:pt x="958697" y="404634"/>
                  </a:lnTo>
                  <a:lnTo>
                    <a:pt x="1198372" y="404634"/>
                  </a:lnTo>
                  <a:lnTo>
                    <a:pt x="1198372" y="417347"/>
                  </a:lnTo>
                  <a:lnTo>
                    <a:pt x="1198372" y="433997"/>
                  </a:lnTo>
                  <a:lnTo>
                    <a:pt x="1212684" y="433997"/>
                  </a:lnTo>
                  <a:lnTo>
                    <a:pt x="1212684" y="226644"/>
                  </a:lnTo>
                  <a:lnTo>
                    <a:pt x="1198372" y="226644"/>
                  </a:lnTo>
                  <a:lnTo>
                    <a:pt x="1198372" y="216992"/>
                  </a:lnTo>
                  <a:lnTo>
                    <a:pt x="1198372" y="213918"/>
                  </a:lnTo>
                  <a:lnTo>
                    <a:pt x="1198372" y="175780"/>
                  </a:lnTo>
                  <a:lnTo>
                    <a:pt x="1174584" y="175780"/>
                  </a:lnTo>
                  <a:lnTo>
                    <a:pt x="1174584" y="0"/>
                  </a:lnTo>
                  <a:lnTo>
                    <a:pt x="958697" y="0"/>
                  </a:lnTo>
                  <a:lnTo>
                    <a:pt x="719023" y="0"/>
                  </a:lnTo>
                  <a:lnTo>
                    <a:pt x="479348" y="0"/>
                  </a:lnTo>
                  <a:lnTo>
                    <a:pt x="239674" y="0"/>
                  </a:lnTo>
                  <a:lnTo>
                    <a:pt x="0" y="0"/>
                  </a:lnTo>
                  <a:lnTo>
                    <a:pt x="0" y="216992"/>
                  </a:lnTo>
                  <a:lnTo>
                    <a:pt x="0" y="1301978"/>
                  </a:lnTo>
                  <a:lnTo>
                    <a:pt x="239674" y="1301978"/>
                  </a:lnTo>
                  <a:lnTo>
                    <a:pt x="239674" y="1084986"/>
                  </a:lnTo>
                  <a:lnTo>
                    <a:pt x="479348" y="1084986"/>
                  </a:lnTo>
                  <a:lnTo>
                    <a:pt x="719023" y="1084986"/>
                  </a:lnTo>
                  <a:lnTo>
                    <a:pt x="958697" y="1084986"/>
                  </a:lnTo>
                  <a:lnTo>
                    <a:pt x="1161884" y="1084986"/>
                  </a:lnTo>
                  <a:lnTo>
                    <a:pt x="1161884" y="867981"/>
                  </a:lnTo>
                  <a:lnTo>
                    <a:pt x="1161884" y="862355"/>
                  </a:lnTo>
                  <a:lnTo>
                    <a:pt x="1198372" y="862355"/>
                  </a:lnTo>
                  <a:lnTo>
                    <a:pt x="1212684" y="862355"/>
                  </a:lnTo>
                  <a:lnTo>
                    <a:pt x="1212684" y="867981"/>
                  </a:lnTo>
                  <a:lnTo>
                    <a:pt x="1212684" y="1084986"/>
                  </a:lnTo>
                  <a:lnTo>
                    <a:pt x="1438046" y="1084986"/>
                  </a:lnTo>
                  <a:lnTo>
                    <a:pt x="1644484" y="1084986"/>
                  </a:lnTo>
                  <a:lnTo>
                    <a:pt x="1644484" y="1078496"/>
                  </a:lnTo>
                  <a:lnTo>
                    <a:pt x="1644484" y="887780"/>
                  </a:lnTo>
                  <a:lnTo>
                    <a:pt x="1677708" y="887780"/>
                  </a:lnTo>
                  <a:lnTo>
                    <a:pt x="1695284" y="887780"/>
                  </a:lnTo>
                  <a:lnTo>
                    <a:pt x="1695284" y="1078496"/>
                  </a:lnTo>
                  <a:lnTo>
                    <a:pt x="1695284" y="1084986"/>
                  </a:lnTo>
                  <a:lnTo>
                    <a:pt x="1917382" y="1084986"/>
                  </a:lnTo>
                  <a:lnTo>
                    <a:pt x="1917382" y="1078496"/>
                  </a:lnTo>
                  <a:lnTo>
                    <a:pt x="1917382" y="887780"/>
                  </a:lnTo>
                  <a:lnTo>
                    <a:pt x="1917382" y="216992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70915" y="2967735"/>
              <a:ext cx="1917700" cy="651510"/>
            </a:xfrm>
            <a:custGeom>
              <a:avLst/>
              <a:gdLst/>
              <a:ahLst/>
              <a:cxnLst/>
              <a:rect l="l" t="t" r="r" b="b"/>
              <a:pathLst>
                <a:path w="1917700" h="651510">
                  <a:moveTo>
                    <a:pt x="1917382" y="0"/>
                  </a:moveTo>
                  <a:lnTo>
                    <a:pt x="1695284" y="0"/>
                  </a:lnTo>
                  <a:lnTo>
                    <a:pt x="1695284" y="184226"/>
                  </a:lnTo>
                  <a:lnTo>
                    <a:pt x="1695284" y="216992"/>
                  </a:lnTo>
                  <a:lnTo>
                    <a:pt x="1695284" y="235077"/>
                  </a:lnTo>
                  <a:lnTo>
                    <a:pt x="1677708" y="235077"/>
                  </a:lnTo>
                  <a:lnTo>
                    <a:pt x="1453984" y="235077"/>
                  </a:lnTo>
                  <a:lnTo>
                    <a:pt x="1453984" y="413067"/>
                  </a:lnTo>
                  <a:lnTo>
                    <a:pt x="1453984" y="433984"/>
                  </a:lnTo>
                  <a:lnTo>
                    <a:pt x="1453984" y="463931"/>
                  </a:lnTo>
                  <a:lnTo>
                    <a:pt x="1438046" y="463931"/>
                  </a:lnTo>
                  <a:lnTo>
                    <a:pt x="1198372" y="463931"/>
                  </a:lnTo>
                  <a:lnTo>
                    <a:pt x="1198372" y="438505"/>
                  </a:lnTo>
                  <a:lnTo>
                    <a:pt x="1174584" y="438505"/>
                  </a:lnTo>
                  <a:lnTo>
                    <a:pt x="1174584" y="433984"/>
                  </a:lnTo>
                  <a:lnTo>
                    <a:pt x="1161884" y="433984"/>
                  </a:lnTo>
                  <a:lnTo>
                    <a:pt x="1161884" y="216992"/>
                  </a:lnTo>
                  <a:lnTo>
                    <a:pt x="1161884" y="209651"/>
                  </a:lnTo>
                  <a:lnTo>
                    <a:pt x="1198372" y="209651"/>
                  </a:lnTo>
                  <a:lnTo>
                    <a:pt x="1212684" y="209651"/>
                  </a:lnTo>
                  <a:lnTo>
                    <a:pt x="1212684" y="216992"/>
                  </a:lnTo>
                  <a:lnTo>
                    <a:pt x="1212684" y="222364"/>
                  </a:lnTo>
                  <a:lnTo>
                    <a:pt x="1212684" y="235077"/>
                  </a:lnTo>
                  <a:lnTo>
                    <a:pt x="1212684" y="413067"/>
                  </a:lnTo>
                  <a:lnTo>
                    <a:pt x="1438046" y="413067"/>
                  </a:lnTo>
                  <a:lnTo>
                    <a:pt x="1453984" y="413067"/>
                  </a:lnTo>
                  <a:lnTo>
                    <a:pt x="1453984" y="235077"/>
                  </a:lnTo>
                  <a:lnTo>
                    <a:pt x="1438046" y="235077"/>
                  </a:lnTo>
                  <a:lnTo>
                    <a:pt x="1438046" y="222364"/>
                  </a:lnTo>
                  <a:lnTo>
                    <a:pt x="1403184" y="222364"/>
                  </a:lnTo>
                  <a:lnTo>
                    <a:pt x="1403184" y="216992"/>
                  </a:lnTo>
                  <a:lnTo>
                    <a:pt x="1403184" y="209651"/>
                  </a:lnTo>
                  <a:lnTo>
                    <a:pt x="1438046" y="209651"/>
                  </a:lnTo>
                  <a:lnTo>
                    <a:pt x="1438046" y="184226"/>
                  </a:lnTo>
                  <a:lnTo>
                    <a:pt x="1644484" y="184226"/>
                  </a:lnTo>
                  <a:lnTo>
                    <a:pt x="1644484" y="0"/>
                  </a:lnTo>
                  <a:lnTo>
                    <a:pt x="1438046" y="0"/>
                  </a:lnTo>
                  <a:lnTo>
                    <a:pt x="1198372" y="0"/>
                  </a:lnTo>
                  <a:lnTo>
                    <a:pt x="0" y="0"/>
                  </a:lnTo>
                  <a:lnTo>
                    <a:pt x="0" y="216992"/>
                  </a:lnTo>
                  <a:lnTo>
                    <a:pt x="0" y="433984"/>
                  </a:lnTo>
                  <a:lnTo>
                    <a:pt x="0" y="650989"/>
                  </a:lnTo>
                  <a:lnTo>
                    <a:pt x="239674" y="650989"/>
                  </a:lnTo>
                  <a:lnTo>
                    <a:pt x="1917382" y="650989"/>
                  </a:lnTo>
                  <a:lnTo>
                    <a:pt x="1917382" y="433984"/>
                  </a:lnTo>
                  <a:lnTo>
                    <a:pt x="1917382" y="235077"/>
                  </a:lnTo>
                  <a:lnTo>
                    <a:pt x="1917382" y="216992"/>
                  </a:lnTo>
                  <a:lnTo>
                    <a:pt x="1917382" y="184226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510594" y="1882749"/>
              <a:ext cx="0" cy="1736089"/>
            </a:xfrm>
            <a:custGeom>
              <a:avLst/>
              <a:gdLst/>
              <a:ahLst/>
              <a:cxnLst/>
              <a:rect l="l" t="t" r="r" b="b"/>
              <a:pathLst>
                <a:path w="0" h="1736089">
                  <a:moveTo>
                    <a:pt x="0" y="0"/>
                  </a:moveTo>
                  <a:lnTo>
                    <a:pt x="0" y="1735972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750267" y="1882749"/>
              <a:ext cx="958850" cy="1736089"/>
            </a:xfrm>
            <a:custGeom>
              <a:avLst/>
              <a:gdLst/>
              <a:ahLst/>
              <a:cxnLst/>
              <a:rect l="l" t="t" r="r" b="b"/>
              <a:pathLst>
                <a:path w="958850" h="1736089">
                  <a:moveTo>
                    <a:pt x="0" y="887775"/>
                  </a:moveTo>
                  <a:lnTo>
                    <a:pt x="0" y="1735972"/>
                  </a:lnTo>
                </a:path>
                <a:path w="958850" h="1736089">
                  <a:moveTo>
                    <a:pt x="0" y="671626"/>
                  </a:moveTo>
                  <a:lnTo>
                    <a:pt x="0" y="836918"/>
                  </a:lnTo>
                </a:path>
                <a:path w="958850" h="1736089">
                  <a:moveTo>
                    <a:pt x="0" y="0"/>
                  </a:moveTo>
                  <a:lnTo>
                    <a:pt x="0" y="620769"/>
                  </a:lnTo>
                </a:path>
                <a:path w="958850" h="1736089">
                  <a:moveTo>
                    <a:pt x="239672" y="887775"/>
                  </a:moveTo>
                  <a:lnTo>
                    <a:pt x="239672" y="1735972"/>
                  </a:lnTo>
                </a:path>
                <a:path w="958850" h="1736089">
                  <a:moveTo>
                    <a:pt x="239672" y="0"/>
                  </a:moveTo>
                  <a:lnTo>
                    <a:pt x="239672" y="836918"/>
                  </a:lnTo>
                </a:path>
                <a:path w="958850" h="1736089">
                  <a:moveTo>
                    <a:pt x="479345" y="671631"/>
                  </a:moveTo>
                  <a:lnTo>
                    <a:pt x="479345" y="1735972"/>
                  </a:lnTo>
                </a:path>
                <a:path w="958850" h="1736089">
                  <a:moveTo>
                    <a:pt x="479345" y="0"/>
                  </a:moveTo>
                  <a:lnTo>
                    <a:pt x="479345" y="404632"/>
                  </a:lnTo>
                </a:path>
                <a:path w="958850" h="1736089">
                  <a:moveTo>
                    <a:pt x="719018" y="1548911"/>
                  </a:moveTo>
                  <a:lnTo>
                    <a:pt x="719018" y="1735972"/>
                  </a:lnTo>
                </a:path>
                <a:path w="958850" h="1736089">
                  <a:moveTo>
                    <a:pt x="719018" y="226637"/>
                  </a:moveTo>
                  <a:lnTo>
                    <a:pt x="719018" y="1498054"/>
                  </a:lnTo>
                </a:path>
                <a:path w="958850" h="1736089">
                  <a:moveTo>
                    <a:pt x="958691" y="1320059"/>
                  </a:moveTo>
                  <a:lnTo>
                    <a:pt x="958691" y="1735972"/>
                  </a:lnTo>
                </a:path>
                <a:path w="958850" h="1736089">
                  <a:moveTo>
                    <a:pt x="958691" y="0"/>
                  </a:moveTo>
                  <a:lnTo>
                    <a:pt x="958691" y="1269202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948631" y="1882749"/>
              <a:ext cx="0" cy="1736089"/>
            </a:xfrm>
            <a:custGeom>
              <a:avLst/>
              <a:gdLst/>
              <a:ahLst/>
              <a:cxnLst/>
              <a:rect l="l" t="t" r="r" b="b"/>
              <a:pathLst>
                <a:path w="0" h="1736089">
                  <a:moveTo>
                    <a:pt x="0" y="0"/>
                  </a:moveTo>
                  <a:lnTo>
                    <a:pt x="0" y="1735972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70915" y="2076144"/>
              <a:ext cx="1917700" cy="262255"/>
            </a:xfrm>
            <a:custGeom>
              <a:avLst/>
              <a:gdLst/>
              <a:ahLst/>
              <a:cxnLst/>
              <a:rect l="l" t="t" r="r" b="b"/>
              <a:pathLst>
                <a:path w="1917700" h="262255">
                  <a:moveTo>
                    <a:pt x="1161884" y="236677"/>
                  </a:moveTo>
                  <a:lnTo>
                    <a:pt x="0" y="236677"/>
                  </a:lnTo>
                  <a:lnTo>
                    <a:pt x="0" y="262102"/>
                  </a:lnTo>
                  <a:lnTo>
                    <a:pt x="1161884" y="262102"/>
                  </a:lnTo>
                  <a:lnTo>
                    <a:pt x="1161884" y="236677"/>
                  </a:lnTo>
                  <a:close/>
                </a:path>
                <a:path w="1917700" h="262255">
                  <a:moveTo>
                    <a:pt x="1415884" y="0"/>
                  </a:moveTo>
                  <a:lnTo>
                    <a:pt x="0" y="0"/>
                  </a:lnTo>
                  <a:lnTo>
                    <a:pt x="0" y="16624"/>
                  </a:lnTo>
                  <a:lnTo>
                    <a:pt x="0" y="20523"/>
                  </a:lnTo>
                  <a:lnTo>
                    <a:pt x="0" y="23609"/>
                  </a:lnTo>
                  <a:lnTo>
                    <a:pt x="0" y="37147"/>
                  </a:lnTo>
                  <a:lnTo>
                    <a:pt x="0" y="56845"/>
                  </a:lnTo>
                  <a:lnTo>
                    <a:pt x="1415884" y="56845"/>
                  </a:lnTo>
                  <a:lnTo>
                    <a:pt x="1415884" y="37147"/>
                  </a:lnTo>
                  <a:lnTo>
                    <a:pt x="1415884" y="23609"/>
                  </a:lnTo>
                  <a:lnTo>
                    <a:pt x="1415884" y="20523"/>
                  </a:lnTo>
                  <a:lnTo>
                    <a:pt x="1415884" y="16624"/>
                  </a:lnTo>
                  <a:lnTo>
                    <a:pt x="1415884" y="0"/>
                  </a:lnTo>
                  <a:close/>
                </a:path>
                <a:path w="1917700" h="262255">
                  <a:moveTo>
                    <a:pt x="1917382" y="0"/>
                  </a:moveTo>
                  <a:lnTo>
                    <a:pt x="1466684" y="0"/>
                  </a:lnTo>
                  <a:lnTo>
                    <a:pt x="1466684" y="23609"/>
                  </a:lnTo>
                  <a:lnTo>
                    <a:pt x="1466684" y="33248"/>
                  </a:lnTo>
                  <a:lnTo>
                    <a:pt x="1466684" y="56845"/>
                  </a:lnTo>
                  <a:lnTo>
                    <a:pt x="1917382" y="56845"/>
                  </a:lnTo>
                  <a:lnTo>
                    <a:pt x="1917382" y="33248"/>
                  </a:lnTo>
                  <a:lnTo>
                    <a:pt x="1917382" y="23609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483606" y="2319170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 h="0">
                  <a:moveTo>
                    <a:pt x="0" y="0"/>
                  </a:moveTo>
                  <a:lnTo>
                    <a:pt x="704697" y="0"/>
                  </a:lnTo>
                </a:path>
              </a:pathLst>
            </a:custGeom>
            <a:ln w="1272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270915" y="2325534"/>
              <a:ext cx="1917700" cy="26670"/>
            </a:xfrm>
            <a:custGeom>
              <a:avLst/>
              <a:gdLst/>
              <a:ahLst/>
              <a:cxnLst/>
              <a:rect l="l" t="t" r="r" b="b"/>
              <a:pathLst>
                <a:path w="1917700" h="26669">
                  <a:moveTo>
                    <a:pt x="1161884" y="1054"/>
                  </a:moveTo>
                  <a:lnTo>
                    <a:pt x="0" y="1054"/>
                  </a:lnTo>
                  <a:lnTo>
                    <a:pt x="0" y="26479"/>
                  </a:lnTo>
                  <a:lnTo>
                    <a:pt x="1161884" y="26479"/>
                  </a:lnTo>
                  <a:lnTo>
                    <a:pt x="1161884" y="1054"/>
                  </a:lnTo>
                  <a:close/>
                </a:path>
                <a:path w="1917700" h="26669">
                  <a:moveTo>
                    <a:pt x="1415884" y="0"/>
                  </a:moveTo>
                  <a:lnTo>
                    <a:pt x="1212684" y="0"/>
                  </a:lnTo>
                  <a:lnTo>
                    <a:pt x="1212684" y="1054"/>
                  </a:lnTo>
                  <a:lnTo>
                    <a:pt x="1212684" y="12712"/>
                  </a:lnTo>
                  <a:lnTo>
                    <a:pt x="1212684" y="26479"/>
                  </a:lnTo>
                  <a:lnTo>
                    <a:pt x="1415884" y="26479"/>
                  </a:lnTo>
                  <a:lnTo>
                    <a:pt x="1415884" y="12712"/>
                  </a:lnTo>
                  <a:lnTo>
                    <a:pt x="1415884" y="1054"/>
                  </a:lnTo>
                  <a:lnTo>
                    <a:pt x="1415884" y="0"/>
                  </a:lnTo>
                  <a:close/>
                </a:path>
                <a:path w="1917700" h="26669">
                  <a:moveTo>
                    <a:pt x="1917382" y="0"/>
                  </a:moveTo>
                  <a:lnTo>
                    <a:pt x="1466684" y="0"/>
                  </a:lnTo>
                  <a:lnTo>
                    <a:pt x="1466684" y="1054"/>
                  </a:lnTo>
                  <a:lnTo>
                    <a:pt x="1466684" y="12712"/>
                  </a:lnTo>
                  <a:lnTo>
                    <a:pt x="1466684" y="26479"/>
                  </a:lnTo>
                  <a:lnTo>
                    <a:pt x="1917382" y="26479"/>
                  </a:lnTo>
                  <a:lnTo>
                    <a:pt x="1917382" y="12712"/>
                  </a:lnTo>
                  <a:lnTo>
                    <a:pt x="1917382" y="1054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270921" y="2302975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 h="0">
                  <a:moveTo>
                    <a:pt x="0" y="0"/>
                  </a:moveTo>
                  <a:lnTo>
                    <a:pt x="933285" y="0"/>
                  </a:lnTo>
                </a:path>
                <a:path w="1917700" h="0">
                  <a:moveTo>
                    <a:pt x="1212685" y="0"/>
                  </a:moveTo>
                  <a:lnTo>
                    <a:pt x="1415878" y="0"/>
                  </a:lnTo>
                </a:path>
                <a:path w="1917700" h="0">
                  <a:moveTo>
                    <a:pt x="1466678" y="0"/>
                  </a:moveTo>
                  <a:lnTo>
                    <a:pt x="1917382" y="0"/>
                  </a:lnTo>
                </a:path>
              </a:pathLst>
            </a:custGeom>
            <a:ln w="27532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270921" y="2541662"/>
              <a:ext cx="717550" cy="0"/>
            </a:xfrm>
            <a:custGeom>
              <a:avLst/>
              <a:gdLst/>
              <a:ahLst/>
              <a:cxnLst/>
              <a:rect l="l" t="t" r="r" b="b"/>
              <a:pathLst>
                <a:path w="717550" h="0">
                  <a:moveTo>
                    <a:pt x="0" y="0"/>
                  </a:moveTo>
                  <a:lnTo>
                    <a:pt x="717378" y="0"/>
                  </a:lnTo>
                </a:path>
              </a:pathLst>
            </a:custGeom>
            <a:ln w="2542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55000" y="2528950"/>
              <a:ext cx="933450" cy="26034"/>
            </a:xfrm>
            <a:custGeom>
              <a:avLst/>
              <a:gdLst/>
              <a:ahLst/>
              <a:cxnLst/>
              <a:rect l="l" t="t" r="r" b="b"/>
              <a:pathLst>
                <a:path w="933450" h="26035">
                  <a:moveTo>
                    <a:pt x="177800" y="0"/>
                  </a:moveTo>
                  <a:lnTo>
                    <a:pt x="0" y="0"/>
                  </a:lnTo>
                  <a:lnTo>
                    <a:pt x="0" y="12712"/>
                  </a:lnTo>
                  <a:lnTo>
                    <a:pt x="0" y="25438"/>
                  </a:lnTo>
                  <a:lnTo>
                    <a:pt x="177800" y="25438"/>
                  </a:lnTo>
                  <a:lnTo>
                    <a:pt x="177800" y="12725"/>
                  </a:lnTo>
                  <a:lnTo>
                    <a:pt x="177800" y="0"/>
                  </a:lnTo>
                  <a:close/>
                </a:path>
                <a:path w="933450" h="26035">
                  <a:moveTo>
                    <a:pt x="431800" y="0"/>
                  </a:moveTo>
                  <a:lnTo>
                    <a:pt x="228600" y="0"/>
                  </a:lnTo>
                  <a:lnTo>
                    <a:pt x="228600" y="12712"/>
                  </a:lnTo>
                  <a:lnTo>
                    <a:pt x="228600" y="25438"/>
                  </a:lnTo>
                  <a:lnTo>
                    <a:pt x="431800" y="25438"/>
                  </a:lnTo>
                  <a:lnTo>
                    <a:pt x="431800" y="12725"/>
                  </a:lnTo>
                  <a:lnTo>
                    <a:pt x="431800" y="0"/>
                  </a:lnTo>
                  <a:close/>
                </a:path>
                <a:path w="933450" h="26035">
                  <a:moveTo>
                    <a:pt x="933297" y="0"/>
                  </a:moveTo>
                  <a:lnTo>
                    <a:pt x="711200" y="0"/>
                  </a:lnTo>
                  <a:lnTo>
                    <a:pt x="711200" y="12712"/>
                  </a:lnTo>
                  <a:lnTo>
                    <a:pt x="711200" y="25438"/>
                  </a:lnTo>
                  <a:lnTo>
                    <a:pt x="933297" y="25438"/>
                  </a:lnTo>
                  <a:lnTo>
                    <a:pt x="933297" y="12725"/>
                  </a:lnTo>
                  <a:lnTo>
                    <a:pt x="93329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270921" y="2548766"/>
              <a:ext cx="1917700" cy="13335"/>
            </a:xfrm>
            <a:custGeom>
              <a:avLst/>
              <a:gdLst/>
              <a:ahLst/>
              <a:cxnLst/>
              <a:rect l="l" t="t" r="r" b="b"/>
              <a:pathLst>
                <a:path w="1917700" h="13335">
                  <a:moveTo>
                    <a:pt x="0" y="0"/>
                  </a:moveTo>
                  <a:lnTo>
                    <a:pt x="933278" y="0"/>
                  </a:lnTo>
                </a:path>
                <a:path w="1917700" h="13335">
                  <a:moveTo>
                    <a:pt x="984078" y="0"/>
                  </a:moveTo>
                  <a:lnTo>
                    <a:pt x="1161885" y="0"/>
                  </a:lnTo>
                </a:path>
                <a:path w="1917700" h="13335">
                  <a:moveTo>
                    <a:pt x="1212685" y="0"/>
                  </a:moveTo>
                  <a:lnTo>
                    <a:pt x="1415878" y="0"/>
                  </a:lnTo>
                </a:path>
                <a:path w="1917700" h="13335">
                  <a:moveTo>
                    <a:pt x="1695285" y="0"/>
                  </a:moveTo>
                  <a:lnTo>
                    <a:pt x="1917382" y="0"/>
                  </a:lnTo>
                </a:path>
                <a:path w="1917700" h="13335">
                  <a:moveTo>
                    <a:pt x="0" y="12713"/>
                  </a:moveTo>
                  <a:lnTo>
                    <a:pt x="1161885" y="12713"/>
                  </a:lnTo>
                </a:path>
                <a:path w="1917700" h="13335">
                  <a:moveTo>
                    <a:pt x="1212685" y="12713"/>
                  </a:moveTo>
                  <a:lnTo>
                    <a:pt x="1644485" y="12713"/>
                  </a:lnTo>
                </a:path>
                <a:path w="1917700" h="13335">
                  <a:moveTo>
                    <a:pt x="1695285" y="12713"/>
                  </a:moveTo>
                  <a:lnTo>
                    <a:pt x="1917382" y="12713"/>
                  </a:lnTo>
                </a:path>
              </a:pathLst>
            </a:custGeom>
            <a:ln w="11243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270921" y="2519543"/>
              <a:ext cx="450850" cy="0"/>
            </a:xfrm>
            <a:custGeom>
              <a:avLst/>
              <a:gdLst/>
              <a:ahLst/>
              <a:cxnLst/>
              <a:rect l="l" t="t" r="r" b="b"/>
              <a:pathLst>
                <a:path w="450850" h="0">
                  <a:moveTo>
                    <a:pt x="0" y="0"/>
                  </a:moveTo>
                  <a:lnTo>
                    <a:pt x="450685" y="0"/>
                  </a:lnTo>
                </a:path>
              </a:pathLst>
            </a:custGeom>
            <a:ln w="2839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55000" y="2505348"/>
              <a:ext cx="178435" cy="28575"/>
            </a:xfrm>
            <a:custGeom>
              <a:avLst/>
              <a:gdLst/>
              <a:ahLst/>
              <a:cxnLst/>
              <a:rect l="l" t="t" r="r" b="b"/>
              <a:pathLst>
                <a:path w="178434" h="28575">
                  <a:moveTo>
                    <a:pt x="0" y="28390"/>
                  </a:moveTo>
                  <a:lnTo>
                    <a:pt x="177806" y="28390"/>
                  </a:lnTo>
                  <a:lnTo>
                    <a:pt x="177806" y="0"/>
                  </a:lnTo>
                  <a:lnTo>
                    <a:pt x="0" y="0"/>
                  </a:lnTo>
                  <a:lnTo>
                    <a:pt x="0" y="2839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483606" y="2517153"/>
              <a:ext cx="704850" cy="14604"/>
            </a:xfrm>
            <a:custGeom>
              <a:avLst/>
              <a:gdLst/>
              <a:ahLst/>
              <a:cxnLst/>
              <a:rect l="l" t="t" r="r" b="b"/>
              <a:pathLst>
                <a:path w="704850" h="14605">
                  <a:moveTo>
                    <a:pt x="0" y="14195"/>
                  </a:moveTo>
                  <a:lnTo>
                    <a:pt x="203193" y="14195"/>
                  </a:lnTo>
                </a:path>
                <a:path w="704850" h="14605">
                  <a:moveTo>
                    <a:pt x="482599" y="14195"/>
                  </a:moveTo>
                  <a:lnTo>
                    <a:pt x="704697" y="14195"/>
                  </a:lnTo>
                </a:path>
                <a:path w="704850" h="14605">
                  <a:moveTo>
                    <a:pt x="0" y="0"/>
                  </a:moveTo>
                  <a:lnTo>
                    <a:pt x="203193" y="0"/>
                  </a:lnTo>
                </a:path>
                <a:path w="704850" h="14605">
                  <a:moveTo>
                    <a:pt x="482599" y="0"/>
                  </a:moveTo>
                  <a:lnTo>
                    <a:pt x="704697" y="0"/>
                  </a:lnTo>
                </a:path>
              </a:pathLst>
            </a:custGeom>
            <a:ln w="477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270921" y="2727134"/>
              <a:ext cx="450850" cy="43815"/>
            </a:xfrm>
            <a:custGeom>
              <a:avLst/>
              <a:gdLst/>
              <a:ahLst/>
              <a:cxnLst/>
              <a:rect l="l" t="t" r="r" b="b"/>
              <a:pathLst>
                <a:path w="450850" h="43814">
                  <a:moveTo>
                    <a:pt x="0" y="43389"/>
                  </a:moveTo>
                  <a:lnTo>
                    <a:pt x="450685" y="43389"/>
                  </a:lnTo>
                  <a:lnTo>
                    <a:pt x="450685" y="0"/>
                  </a:lnTo>
                  <a:lnTo>
                    <a:pt x="0" y="0"/>
                  </a:lnTo>
                  <a:lnTo>
                    <a:pt x="0" y="43389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026406" y="2736114"/>
              <a:ext cx="889000" cy="0"/>
            </a:xfrm>
            <a:custGeom>
              <a:avLst/>
              <a:gdLst/>
              <a:ahLst/>
              <a:cxnLst/>
              <a:rect l="l" t="t" r="r" b="b"/>
              <a:pathLst>
                <a:path w="889000" h="0">
                  <a:moveTo>
                    <a:pt x="0" y="0"/>
                  </a:moveTo>
                  <a:lnTo>
                    <a:pt x="888999" y="0"/>
                  </a:lnTo>
                </a:path>
              </a:pathLst>
            </a:custGeom>
            <a:ln w="1796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966206" y="2727134"/>
              <a:ext cx="222250" cy="18415"/>
            </a:xfrm>
            <a:custGeom>
              <a:avLst/>
              <a:gdLst/>
              <a:ahLst/>
              <a:cxnLst/>
              <a:rect l="l" t="t" r="r" b="b"/>
              <a:pathLst>
                <a:path w="222250" h="18414">
                  <a:moveTo>
                    <a:pt x="0" y="17960"/>
                  </a:moveTo>
                  <a:lnTo>
                    <a:pt x="222097" y="17960"/>
                  </a:lnTo>
                  <a:lnTo>
                    <a:pt x="222097" y="0"/>
                  </a:lnTo>
                  <a:lnTo>
                    <a:pt x="0" y="0"/>
                  </a:lnTo>
                  <a:lnTo>
                    <a:pt x="0" y="1796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026406" y="2757809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 h="0">
                  <a:moveTo>
                    <a:pt x="0" y="0"/>
                  </a:moveTo>
                  <a:lnTo>
                    <a:pt x="406399" y="0"/>
                  </a:lnTo>
                </a:path>
              </a:pathLst>
            </a:custGeom>
            <a:ln w="1796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270915" y="2748838"/>
              <a:ext cx="1917700" cy="22225"/>
            </a:xfrm>
            <a:custGeom>
              <a:avLst/>
              <a:gdLst/>
              <a:ahLst/>
              <a:cxnLst/>
              <a:rect l="l" t="t" r="r" b="b"/>
              <a:pathLst>
                <a:path w="1917700" h="22225">
                  <a:moveTo>
                    <a:pt x="450672" y="1905"/>
                  </a:moveTo>
                  <a:lnTo>
                    <a:pt x="0" y="1905"/>
                  </a:lnTo>
                  <a:lnTo>
                    <a:pt x="0" y="21691"/>
                  </a:lnTo>
                  <a:lnTo>
                    <a:pt x="450672" y="21691"/>
                  </a:lnTo>
                  <a:lnTo>
                    <a:pt x="450672" y="1905"/>
                  </a:lnTo>
                  <a:close/>
                </a:path>
                <a:path w="1917700" h="22225">
                  <a:moveTo>
                    <a:pt x="1644484" y="0"/>
                  </a:moveTo>
                  <a:lnTo>
                    <a:pt x="1212684" y="0"/>
                  </a:lnTo>
                  <a:lnTo>
                    <a:pt x="1212684" y="17957"/>
                  </a:lnTo>
                  <a:lnTo>
                    <a:pt x="1644484" y="17957"/>
                  </a:lnTo>
                  <a:lnTo>
                    <a:pt x="1644484" y="0"/>
                  </a:lnTo>
                  <a:close/>
                </a:path>
                <a:path w="1917700" h="22225">
                  <a:moveTo>
                    <a:pt x="1917382" y="0"/>
                  </a:moveTo>
                  <a:lnTo>
                    <a:pt x="1695284" y="0"/>
                  </a:lnTo>
                  <a:lnTo>
                    <a:pt x="1695284" y="17957"/>
                  </a:lnTo>
                  <a:lnTo>
                    <a:pt x="1917382" y="17957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772397" y="2760629"/>
              <a:ext cx="661035" cy="0"/>
            </a:xfrm>
            <a:custGeom>
              <a:avLst/>
              <a:gdLst/>
              <a:ahLst/>
              <a:cxnLst/>
              <a:rect l="l" t="t" r="r" b="b"/>
              <a:pathLst>
                <a:path w="661034" h="0">
                  <a:moveTo>
                    <a:pt x="0" y="0"/>
                  </a:moveTo>
                  <a:lnTo>
                    <a:pt x="660409" y="0"/>
                  </a:lnTo>
                </a:path>
              </a:pathLst>
            </a:custGeom>
            <a:ln w="1978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483600" y="2750743"/>
              <a:ext cx="704850" cy="20320"/>
            </a:xfrm>
            <a:custGeom>
              <a:avLst/>
              <a:gdLst/>
              <a:ahLst/>
              <a:cxnLst/>
              <a:rect l="l" t="t" r="r" b="b"/>
              <a:pathLst>
                <a:path w="704850" h="20319">
                  <a:moveTo>
                    <a:pt x="431800" y="0"/>
                  </a:moveTo>
                  <a:lnTo>
                    <a:pt x="0" y="0"/>
                  </a:lnTo>
                  <a:lnTo>
                    <a:pt x="0" y="19786"/>
                  </a:lnTo>
                  <a:lnTo>
                    <a:pt x="431800" y="19786"/>
                  </a:lnTo>
                  <a:lnTo>
                    <a:pt x="431800" y="0"/>
                  </a:lnTo>
                  <a:close/>
                </a:path>
                <a:path w="704850" h="20319">
                  <a:moveTo>
                    <a:pt x="704697" y="0"/>
                  </a:moveTo>
                  <a:lnTo>
                    <a:pt x="482600" y="0"/>
                  </a:lnTo>
                  <a:lnTo>
                    <a:pt x="482600" y="19786"/>
                  </a:lnTo>
                  <a:lnTo>
                    <a:pt x="704697" y="19786"/>
                  </a:lnTo>
                  <a:lnTo>
                    <a:pt x="704697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270921" y="2782324"/>
              <a:ext cx="1162050" cy="0"/>
            </a:xfrm>
            <a:custGeom>
              <a:avLst/>
              <a:gdLst/>
              <a:ahLst/>
              <a:cxnLst/>
              <a:rect l="l" t="t" r="r" b="b"/>
              <a:pathLst>
                <a:path w="1162050" h="0">
                  <a:moveTo>
                    <a:pt x="0" y="0"/>
                  </a:moveTo>
                  <a:lnTo>
                    <a:pt x="1161885" y="0"/>
                  </a:lnTo>
                </a:path>
              </a:pathLst>
            </a:custGeom>
            <a:ln w="1978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270915" y="2772435"/>
              <a:ext cx="1917700" cy="214629"/>
            </a:xfrm>
            <a:custGeom>
              <a:avLst/>
              <a:gdLst/>
              <a:ahLst/>
              <a:cxnLst/>
              <a:rect l="l" t="t" r="r" b="b"/>
              <a:pathLst>
                <a:path w="1917700" h="214630">
                  <a:moveTo>
                    <a:pt x="1644484" y="201523"/>
                  </a:moveTo>
                  <a:lnTo>
                    <a:pt x="0" y="201523"/>
                  </a:lnTo>
                  <a:lnTo>
                    <a:pt x="0" y="214236"/>
                  </a:lnTo>
                  <a:lnTo>
                    <a:pt x="1644484" y="214236"/>
                  </a:lnTo>
                  <a:lnTo>
                    <a:pt x="1644484" y="201523"/>
                  </a:lnTo>
                  <a:close/>
                </a:path>
                <a:path w="1917700" h="214630">
                  <a:moveTo>
                    <a:pt x="1644484" y="0"/>
                  </a:moveTo>
                  <a:lnTo>
                    <a:pt x="1212684" y="0"/>
                  </a:lnTo>
                  <a:lnTo>
                    <a:pt x="1212684" y="19786"/>
                  </a:lnTo>
                  <a:lnTo>
                    <a:pt x="1644484" y="19786"/>
                  </a:lnTo>
                  <a:lnTo>
                    <a:pt x="1644484" y="0"/>
                  </a:lnTo>
                  <a:close/>
                </a:path>
                <a:path w="1917700" h="214630">
                  <a:moveTo>
                    <a:pt x="1917382" y="201523"/>
                  </a:moveTo>
                  <a:lnTo>
                    <a:pt x="1695284" y="201523"/>
                  </a:lnTo>
                  <a:lnTo>
                    <a:pt x="1695284" y="214236"/>
                  </a:lnTo>
                  <a:lnTo>
                    <a:pt x="1917382" y="214236"/>
                  </a:lnTo>
                  <a:lnTo>
                    <a:pt x="1917382" y="201523"/>
                  </a:lnTo>
                  <a:close/>
                </a:path>
                <a:path w="1917700" h="214630">
                  <a:moveTo>
                    <a:pt x="1917382" y="0"/>
                  </a:moveTo>
                  <a:lnTo>
                    <a:pt x="1695284" y="0"/>
                  </a:lnTo>
                  <a:lnTo>
                    <a:pt x="1695284" y="19786"/>
                  </a:lnTo>
                  <a:lnTo>
                    <a:pt x="1917382" y="19786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270921" y="2956960"/>
              <a:ext cx="1917700" cy="6350"/>
            </a:xfrm>
            <a:custGeom>
              <a:avLst/>
              <a:gdLst/>
              <a:ahLst/>
              <a:cxnLst/>
              <a:rect l="l" t="t" r="r" b="b"/>
              <a:pathLst>
                <a:path w="1917700" h="6350">
                  <a:moveTo>
                    <a:pt x="0" y="6355"/>
                  </a:moveTo>
                  <a:lnTo>
                    <a:pt x="1644485" y="6355"/>
                  </a:lnTo>
                </a:path>
                <a:path w="1917700" h="6350">
                  <a:moveTo>
                    <a:pt x="1695285" y="6355"/>
                  </a:moveTo>
                  <a:lnTo>
                    <a:pt x="1917382" y="6355"/>
                  </a:lnTo>
                </a:path>
                <a:path w="1917700" h="6350">
                  <a:moveTo>
                    <a:pt x="0" y="0"/>
                  </a:moveTo>
                  <a:lnTo>
                    <a:pt x="1644485" y="0"/>
                  </a:lnTo>
                </a:path>
                <a:path w="1917700" h="6350">
                  <a:moveTo>
                    <a:pt x="1695285" y="0"/>
                  </a:moveTo>
                  <a:lnTo>
                    <a:pt x="1917382" y="0"/>
                  </a:lnTo>
                </a:path>
              </a:pathLst>
            </a:custGeom>
            <a:ln w="416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270915" y="2961246"/>
              <a:ext cx="1917700" cy="49530"/>
            </a:xfrm>
            <a:custGeom>
              <a:avLst/>
              <a:gdLst/>
              <a:ahLst/>
              <a:cxnLst/>
              <a:rect l="l" t="t" r="r" b="b"/>
              <a:pathLst>
                <a:path w="1917700" h="49530">
                  <a:moveTo>
                    <a:pt x="1917382" y="0"/>
                  </a:moveTo>
                  <a:lnTo>
                    <a:pt x="1695284" y="0"/>
                  </a:lnTo>
                  <a:lnTo>
                    <a:pt x="1695284" y="12712"/>
                  </a:lnTo>
                  <a:lnTo>
                    <a:pt x="1695284" y="13881"/>
                  </a:lnTo>
                  <a:lnTo>
                    <a:pt x="1644484" y="13881"/>
                  </a:lnTo>
                  <a:lnTo>
                    <a:pt x="1644484" y="12712"/>
                  </a:lnTo>
                  <a:lnTo>
                    <a:pt x="1695284" y="12712"/>
                  </a:lnTo>
                  <a:lnTo>
                    <a:pt x="1695284" y="0"/>
                  </a:lnTo>
                  <a:lnTo>
                    <a:pt x="0" y="0"/>
                  </a:lnTo>
                  <a:lnTo>
                    <a:pt x="0" y="12712"/>
                  </a:lnTo>
                  <a:lnTo>
                    <a:pt x="0" y="13881"/>
                  </a:lnTo>
                  <a:lnTo>
                    <a:pt x="0" y="26593"/>
                  </a:lnTo>
                  <a:lnTo>
                    <a:pt x="0" y="49022"/>
                  </a:lnTo>
                  <a:lnTo>
                    <a:pt x="1644484" y="49022"/>
                  </a:lnTo>
                  <a:lnTo>
                    <a:pt x="1644484" y="26593"/>
                  </a:lnTo>
                  <a:lnTo>
                    <a:pt x="1695284" y="26593"/>
                  </a:lnTo>
                  <a:lnTo>
                    <a:pt x="1695284" y="49022"/>
                  </a:lnTo>
                  <a:lnTo>
                    <a:pt x="1917382" y="49022"/>
                  </a:lnTo>
                  <a:lnTo>
                    <a:pt x="1917382" y="26593"/>
                  </a:lnTo>
                  <a:lnTo>
                    <a:pt x="1917382" y="13881"/>
                  </a:lnTo>
                  <a:lnTo>
                    <a:pt x="1917382" y="12712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270921" y="2956960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 h="0">
                  <a:moveTo>
                    <a:pt x="0" y="0"/>
                  </a:moveTo>
                  <a:lnTo>
                    <a:pt x="1644485" y="0"/>
                  </a:lnTo>
                </a:path>
                <a:path w="1917700" h="0">
                  <a:moveTo>
                    <a:pt x="1695285" y="0"/>
                  </a:moveTo>
                  <a:lnTo>
                    <a:pt x="1917382" y="0"/>
                  </a:lnTo>
                </a:path>
              </a:pathLst>
            </a:custGeom>
            <a:ln w="2776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270921" y="3169255"/>
              <a:ext cx="1403350" cy="0"/>
            </a:xfrm>
            <a:custGeom>
              <a:avLst/>
              <a:gdLst/>
              <a:ahLst/>
              <a:cxnLst/>
              <a:rect l="l" t="t" r="r" b="b"/>
              <a:pathLst>
                <a:path w="1403350" h="0">
                  <a:moveTo>
                    <a:pt x="0" y="0"/>
                  </a:moveTo>
                  <a:lnTo>
                    <a:pt x="1403178" y="0"/>
                  </a:lnTo>
                </a:path>
              </a:pathLst>
            </a:custGeom>
            <a:ln w="162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966206" y="3161127"/>
              <a:ext cx="222250" cy="16510"/>
            </a:xfrm>
            <a:custGeom>
              <a:avLst/>
              <a:gdLst/>
              <a:ahLst/>
              <a:cxnLst/>
              <a:rect l="l" t="t" r="r" b="b"/>
              <a:pathLst>
                <a:path w="222250" h="16510">
                  <a:moveTo>
                    <a:pt x="0" y="16254"/>
                  </a:moveTo>
                  <a:lnTo>
                    <a:pt x="222097" y="16254"/>
                  </a:lnTo>
                  <a:lnTo>
                    <a:pt x="222097" y="0"/>
                  </a:lnTo>
                  <a:lnTo>
                    <a:pt x="0" y="0"/>
                  </a:lnTo>
                  <a:lnTo>
                    <a:pt x="0" y="16254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270921" y="3192855"/>
              <a:ext cx="1162050" cy="0"/>
            </a:xfrm>
            <a:custGeom>
              <a:avLst/>
              <a:gdLst/>
              <a:ahLst/>
              <a:cxnLst/>
              <a:rect l="l" t="t" r="r" b="b"/>
              <a:pathLst>
                <a:path w="1162050" h="0">
                  <a:moveTo>
                    <a:pt x="0" y="0"/>
                  </a:moveTo>
                  <a:lnTo>
                    <a:pt x="1161885" y="0"/>
                  </a:lnTo>
                </a:path>
              </a:pathLst>
            </a:custGeom>
            <a:ln w="1625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483606" y="3187410"/>
              <a:ext cx="704850" cy="8255"/>
            </a:xfrm>
            <a:custGeom>
              <a:avLst/>
              <a:gdLst/>
              <a:ahLst/>
              <a:cxnLst/>
              <a:rect l="l" t="t" r="r" b="b"/>
              <a:pathLst>
                <a:path w="704850" h="8255">
                  <a:moveTo>
                    <a:pt x="0" y="8127"/>
                  </a:moveTo>
                  <a:lnTo>
                    <a:pt x="190493" y="8127"/>
                  </a:lnTo>
                </a:path>
                <a:path w="704850" h="8255">
                  <a:moveTo>
                    <a:pt x="482600" y="8127"/>
                  </a:moveTo>
                  <a:lnTo>
                    <a:pt x="704697" y="8127"/>
                  </a:lnTo>
                </a:path>
                <a:path w="704850" h="8255">
                  <a:moveTo>
                    <a:pt x="0" y="0"/>
                  </a:moveTo>
                  <a:lnTo>
                    <a:pt x="190493" y="0"/>
                  </a:lnTo>
                </a:path>
                <a:path w="704850" h="8255">
                  <a:moveTo>
                    <a:pt x="482600" y="0"/>
                  </a:moveTo>
                  <a:lnTo>
                    <a:pt x="704697" y="0"/>
                  </a:lnTo>
                </a:path>
              </a:pathLst>
            </a:custGeom>
            <a:ln w="10890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270915" y="3366757"/>
              <a:ext cx="1917700" cy="40005"/>
            </a:xfrm>
            <a:custGeom>
              <a:avLst/>
              <a:gdLst/>
              <a:ahLst/>
              <a:cxnLst/>
              <a:rect l="l" t="t" r="r" b="b"/>
              <a:pathLst>
                <a:path w="1917700" h="40004">
                  <a:moveTo>
                    <a:pt x="1403184" y="0"/>
                  </a:moveTo>
                  <a:lnTo>
                    <a:pt x="0" y="0"/>
                  </a:lnTo>
                  <a:lnTo>
                    <a:pt x="0" y="14046"/>
                  </a:lnTo>
                  <a:lnTo>
                    <a:pt x="0" y="25425"/>
                  </a:lnTo>
                  <a:lnTo>
                    <a:pt x="0" y="39484"/>
                  </a:lnTo>
                  <a:lnTo>
                    <a:pt x="1403184" y="39484"/>
                  </a:lnTo>
                  <a:lnTo>
                    <a:pt x="1403184" y="25425"/>
                  </a:lnTo>
                  <a:lnTo>
                    <a:pt x="1403184" y="14046"/>
                  </a:lnTo>
                  <a:lnTo>
                    <a:pt x="1403184" y="0"/>
                  </a:lnTo>
                  <a:close/>
                </a:path>
                <a:path w="1917700" h="40004">
                  <a:moveTo>
                    <a:pt x="1917382" y="0"/>
                  </a:moveTo>
                  <a:lnTo>
                    <a:pt x="1453984" y="0"/>
                  </a:lnTo>
                  <a:lnTo>
                    <a:pt x="1453984" y="14046"/>
                  </a:lnTo>
                  <a:lnTo>
                    <a:pt x="1453984" y="25425"/>
                  </a:lnTo>
                  <a:lnTo>
                    <a:pt x="1453984" y="39484"/>
                  </a:lnTo>
                  <a:lnTo>
                    <a:pt x="1917382" y="39484"/>
                  </a:lnTo>
                  <a:lnTo>
                    <a:pt x="1917382" y="25425"/>
                  </a:lnTo>
                  <a:lnTo>
                    <a:pt x="1917382" y="14046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270921" y="3415783"/>
              <a:ext cx="1174750" cy="0"/>
            </a:xfrm>
            <a:custGeom>
              <a:avLst/>
              <a:gdLst/>
              <a:ahLst/>
              <a:cxnLst/>
              <a:rect l="l" t="t" r="r" b="b"/>
              <a:pathLst>
                <a:path w="1174750" h="0">
                  <a:moveTo>
                    <a:pt x="0" y="0"/>
                  </a:moveTo>
                  <a:lnTo>
                    <a:pt x="1174585" y="0"/>
                  </a:lnTo>
                </a:path>
              </a:pathLst>
            </a:custGeom>
            <a:ln w="2811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724906" y="3401725"/>
              <a:ext cx="463550" cy="28575"/>
            </a:xfrm>
            <a:custGeom>
              <a:avLst/>
              <a:gdLst/>
              <a:ahLst/>
              <a:cxnLst/>
              <a:rect l="l" t="t" r="r" b="b"/>
              <a:pathLst>
                <a:path w="463550" h="28575">
                  <a:moveTo>
                    <a:pt x="0" y="28116"/>
                  </a:moveTo>
                  <a:lnTo>
                    <a:pt x="463397" y="28116"/>
                  </a:lnTo>
                  <a:lnTo>
                    <a:pt x="463397" y="0"/>
                  </a:lnTo>
                  <a:lnTo>
                    <a:pt x="0" y="0"/>
                  </a:lnTo>
                  <a:lnTo>
                    <a:pt x="0" y="28116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988297" y="27450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721606" y="2745095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746997" y="252894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721606" y="2528947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988300" y="2528959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2412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229600" y="2312810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204206" y="231281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458206" y="2300094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458206" y="2528952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142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458206" y="2745094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1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8458206" y="2973954"/>
              <a:ext cx="0" cy="203835"/>
            </a:xfrm>
            <a:custGeom>
              <a:avLst/>
              <a:gdLst/>
              <a:ahLst/>
              <a:cxnLst/>
              <a:rect l="l" t="t" r="r" b="b"/>
              <a:pathLst>
                <a:path w="0" h="203835">
                  <a:moveTo>
                    <a:pt x="0" y="203428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458206" y="3177384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228856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445506" y="3406231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8699506" y="319009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674100" y="317738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940806" y="2961234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8940806" y="252895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940806" y="2770523"/>
              <a:ext cx="0" cy="203835"/>
            </a:xfrm>
            <a:custGeom>
              <a:avLst/>
              <a:gdLst/>
              <a:ahLst/>
              <a:cxnLst/>
              <a:rect l="l" t="t" r="r" b="b"/>
              <a:pathLst>
                <a:path w="0" h="203835">
                  <a:moveTo>
                    <a:pt x="0" y="203428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699506" y="252895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6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445500" y="2083958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712200" y="2071245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w="0" h="254635">
                  <a:moveTo>
                    <a:pt x="0" y="254285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712200" y="2325520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228856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470900" y="1867808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228856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2930" y="2700915"/>
              <a:ext cx="89058" cy="89153"/>
            </a:xfrm>
            <a:prstGeom prst="rect">
              <a:avLst/>
            </a:prstGeom>
          </p:spPr>
        </p:pic>
      </p:grpSp>
      <p:grpSp>
        <p:nvGrpSpPr>
          <p:cNvPr id="88" name="object 88" descr=""/>
          <p:cNvGrpSpPr/>
          <p:nvPr/>
        </p:nvGrpSpPr>
        <p:grpSpPr>
          <a:xfrm>
            <a:off x="7721606" y="4334381"/>
            <a:ext cx="774700" cy="915669"/>
            <a:chOff x="7721606" y="4334381"/>
            <a:chExt cx="774700" cy="915669"/>
          </a:xfrm>
        </p:grpSpPr>
        <p:sp>
          <p:nvSpPr>
            <p:cNvPr id="89" name="object 89" descr=""/>
            <p:cNvSpPr/>
            <p:nvPr/>
          </p:nvSpPr>
          <p:spPr>
            <a:xfrm>
              <a:off x="8229599" y="455051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204199" y="4563231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470899" y="4347085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2930" y="4751562"/>
              <a:ext cx="89058" cy="89160"/>
            </a:xfrm>
            <a:prstGeom prst="rect">
              <a:avLst/>
            </a:prstGeom>
          </p:spPr>
        </p:pic>
        <p:sp>
          <p:nvSpPr>
            <p:cNvPr id="93" name="object 93" descr=""/>
            <p:cNvSpPr/>
            <p:nvPr/>
          </p:nvSpPr>
          <p:spPr>
            <a:xfrm>
              <a:off x="7988306" y="4359810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6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254999" y="4359810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2412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721606" y="435981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747006" y="4347089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142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747006" y="4563231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228856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747006" y="4792094"/>
              <a:ext cx="0" cy="203835"/>
            </a:xfrm>
            <a:custGeom>
              <a:avLst/>
              <a:gdLst/>
              <a:ahLst/>
              <a:cxnLst/>
              <a:rect l="l" t="t" r="r" b="b"/>
              <a:pathLst>
                <a:path w="0" h="203835">
                  <a:moveTo>
                    <a:pt x="0" y="203427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747006" y="4995512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w="0" h="229235">
                  <a:moveTo>
                    <a:pt x="0" y="228856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721606" y="5224380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94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988306" y="4995520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7988306" y="458866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241570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7988306" y="4830227"/>
              <a:ext cx="0" cy="203835"/>
            </a:xfrm>
            <a:custGeom>
              <a:avLst/>
              <a:gdLst/>
              <a:ahLst/>
              <a:cxnLst/>
              <a:rect l="l" t="t" r="r" b="b"/>
              <a:pathLst>
                <a:path w="0" h="203835">
                  <a:moveTo>
                    <a:pt x="0" y="203428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533400" y="3622382"/>
            <a:ext cx="5156200" cy="17805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Model: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random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process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75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-75">
                <a:solidFill>
                  <a:srgbClr val="005493"/>
                </a:solidFill>
                <a:latin typeface="Lucida Sans Unicode"/>
                <a:cs typeface="Lucida Sans Unicode"/>
              </a:rPr>
              <a:t>-</a:t>
            </a:r>
            <a:r>
              <a:rPr dirty="0" sz="1450" spc="-165">
                <a:solidFill>
                  <a:srgbClr val="005493"/>
                </a:solidFill>
                <a:latin typeface="Lucida Sans Unicode"/>
                <a:cs typeface="Lucida Sans Unicode"/>
              </a:rPr>
              <a:t>by-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7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lattice</a:t>
            </a:r>
            <a:endParaRPr sz="1450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480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Start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middle.</a:t>
            </a:r>
            <a:endParaRPr baseline="1915" sz="2175">
              <a:latin typeface="Lucida Sans Unicode"/>
              <a:cs typeface="Lucida Sans Unicode"/>
            </a:endParaRPr>
          </a:p>
          <a:p>
            <a:pPr marL="445134" marR="721995" indent="-125095">
              <a:lnSpc>
                <a:spcPct val="109700"/>
              </a:lnSpc>
              <a:spcBef>
                <a:spcPts val="280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Move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neighboring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intersection </a:t>
            </a:r>
            <a:r>
              <a:rPr dirty="0" sz="1450">
                <a:latin typeface="Lucida Sans Unicode"/>
                <a:cs typeface="Lucida Sans Unicode"/>
              </a:rPr>
              <a:t>but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do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not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revisit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any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intersection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484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Outcome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1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(escape):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reach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edge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lattice.</a:t>
            </a:r>
            <a:endParaRPr baseline="1915" sz="2175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445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Outcome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2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82">
                <a:latin typeface="Lucida Sans Unicode"/>
                <a:cs typeface="Lucida Sans Unicode"/>
              </a:rPr>
              <a:t>(dead</a:t>
            </a:r>
            <a:r>
              <a:rPr dirty="0" baseline="1915" sz="2175" spc="307">
                <a:latin typeface="Lucida Sans Unicode"/>
                <a:cs typeface="Lucida Sans Unicode"/>
              </a:rPr>
              <a:t> </a:t>
            </a:r>
            <a:r>
              <a:rPr dirty="0" baseline="1915" sz="2175" spc="82">
                <a:latin typeface="Lucida Sans Unicode"/>
                <a:cs typeface="Lucida Sans Unicode"/>
              </a:rPr>
              <a:t>end):</a:t>
            </a:r>
            <a:r>
              <a:rPr dirty="0" baseline="1915" sz="2175" spc="12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no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unvisited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neighbors.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105" name="object 105" descr=""/>
          <p:cNvSpPr/>
          <p:nvPr/>
        </p:nvSpPr>
        <p:spPr>
          <a:xfrm>
            <a:off x="520700" y="1753387"/>
            <a:ext cx="2755900" cy="979169"/>
          </a:xfrm>
          <a:custGeom>
            <a:avLst/>
            <a:gdLst/>
            <a:ahLst/>
            <a:cxnLst/>
            <a:rect l="l" t="t" r="r" b="b"/>
            <a:pathLst>
              <a:path w="2755900" h="979169">
                <a:moveTo>
                  <a:pt x="0" y="0"/>
                </a:moveTo>
                <a:lnTo>
                  <a:pt x="2755900" y="0"/>
                </a:lnTo>
                <a:lnTo>
                  <a:pt x="2755900" y="978992"/>
                </a:lnTo>
                <a:lnTo>
                  <a:pt x="0" y="9789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 txBox="1"/>
          <p:nvPr/>
        </p:nvSpPr>
        <p:spPr>
          <a:xfrm>
            <a:off x="520700" y="1753387"/>
            <a:ext cx="2755900" cy="979169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8270" marR="176530">
              <a:lnSpc>
                <a:spcPct val="116300"/>
              </a:lnSpc>
              <a:spcBef>
                <a:spcPts val="440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walks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around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at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city,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never </a:t>
            </a:r>
            <a:r>
              <a:rPr dirty="0" sz="1450">
                <a:latin typeface="Lucida Sans Unicode"/>
                <a:cs typeface="Lucida Sans Unicode"/>
              </a:rPr>
              <a:t>revisiting</a:t>
            </a:r>
            <a:r>
              <a:rPr dirty="0" sz="1450" spc="1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17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intersection.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520700" y="3012097"/>
            <a:ext cx="2514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dog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escape?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08" name="object 10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1837" y="1819821"/>
            <a:ext cx="1026795" cy="844384"/>
          </a:xfrm>
          <a:prstGeom prst="rect">
            <a:avLst/>
          </a:prstGeom>
        </p:spPr>
      </p:pic>
      <p:sp>
        <p:nvSpPr>
          <p:cNvPr id="109" name="object 10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76987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55">
                <a:latin typeface="Arial"/>
                <a:cs typeface="Arial"/>
              </a:rPr>
              <a:t>Self-</a:t>
            </a:r>
            <a:r>
              <a:rPr dirty="0" sz="1700" spc="55">
                <a:latin typeface="Arial"/>
                <a:cs typeface="Arial"/>
              </a:rPr>
              <a:t>avoiding</a:t>
            </a:r>
            <a:r>
              <a:rPr dirty="0" sz="1700" spc="2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random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walks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12219" y="1821498"/>
            <a:ext cx="6428105" cy="4726940"/>
            <a:chOff x="1812219" y="1821498"/>
            <a:chExt cx="6428105" cy="47269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2219" y="1821498"/>
              <a:ext cx="6427947" cy="47264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363942" y="1896313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93179" y="2667939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38139" y="2667939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76450" y="2667939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80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76450" y="4226953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80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76450" y="4990706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80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25837" y="4990706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363942" y="4990706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59514" y="5762332"/>
              <a:ext cx="716280" cy="716915"/>
            </a:xfrm>
            <a:custGeom>
              <a:avLst/>
              <a:gdLst/>
              <a:ahLst/>
              <a:cxnLst/>
              <a:rect l="l" t="t" r="r" b="b"/>
              <a:pathLst>
                <a:path w="716279" h="716914">
                  <a:moveTo>
                    <a:pt x="0" y="0"/>
                  </a:moveTo>
                  <a:lnTo>
                    <a:pt x="715712" y="0"/>
                  </a:lnTo>
                  <a:lnTo>
                    <a:pt x="715712" y="716516"/>
                  </a:lnTo>
                  <a:lnTo>
                    <a:pt x="0" y="716516"/>
                  </a:lnTo>
                  <a:lnTo>
                    <a:pt x="0" y="0"/>
                  </a:lnTo>
                  <a:close/>
                </a:path>
              </a:pathLst>
            </a:custGeom>
            <a:ln w="1048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Application</a:t>
            </a:r>
            <a:r>
              <a:rPr dirty="0" spc="120"/>
              <a:t> </a:t>
            </a:r>
            <a:r>
              <a:rPr dirty="0" spc="65"/>
              <a:t>of</a:t>
            </a:r>
            <a:r>
              <a:rPr dirty="0" spc="120"/>
              <a:t> </a:t>
            </a:r>
            <a:r>
              <a:rPr dirty="0" spc="70"/>
              <a:t>2D</a:t>
            </a:r>
            <a:r>
              <a:rPr dirty="0" spc="120"/>
              <a:t> </a:t>
            </a:r>
            <a:r>
              <a:rPr dirty="0" spc="45"/>
              <a:t>arrays:</a:t>
            </a:r>
            <a:r>
              <a:rPr dirty="0" spc="120"/>
              <a:t> </a:t>
            </a:r>
            <a:r>
              <a:rPr dirty="0" spc="-55"/>
              <a:t>self-</a:t>
            </a:r>
            <a:r>
              <a:rPr dirty="0" spc="55"/>
              <a:t>avoiding</a:t>
            </a:r>
            <a:r>
              <a:rPr dirty="0" spc="120"/>
              <a:t> </a:t>
            </a:r>
            <a:r>
              <a:rPr dirty="0"/>
              <a:t>random</a:t>
            </a:r>
            <a:r>
              <a:rPr dirty="0" spc="125"/>
              <a:t> </a:t>
            </a:r>
            <a:r>
              <a:rPr dirty="0" spc="-10"/>
              <a:t>walks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517" y="1772577"/>
            <a:ext cx="5500687" cy="452611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41228" y="3736987"/>
            <a:ext cx="4977130" cy="17018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85165">
              <a:lnSpc>
                <a:spcPts val="925"/>
              </a:lnSpc>
            </a:pPr>
            <a:r>
              <a:rPr dirty="0" sz="1000">
                <a:latin typeface="Lucida Console"/>
                <a:cs typeface="Lucida Console"/>
              </a:rPr>
              <a:t>while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(x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&gt;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N-</a:t>
            </a:r>
            <a:r>
              <a:rPr dirty="0" sz="1000">
                <a:latin typeface="Lucida Console"/>
                <a:cs typeface="Lucida Console"/>
              </a:rPr>
              <a:t>1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&gt;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N-</a:t>
            </a:r>
            <a:r>
              <a:rPr dirty="0" sz="1000" spc="-25">
                <a:latin typeface="Lucida Console"/>
                <a:cs typeface="Lucida Console"/>
              </a:rPr>
              <a:t>1)</a:t>
            </a:r>
            <a:endParaRPr sz="1000">
              <a:latin typeface="Lucida Console"/>
              <a:cs typeface="Lucida Console"/>
            </a:endParaRPr>
          </a:p>
          <a:p>
            <a:pPr marL="685165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(a[x-</a:t>
            </a:r>
            <a:r>
              <a:rPr dirty="0" sz="1000">
                <a:latin typeface="Lucida Console"/>
                <a:cs typeface="Lucida Console"/>
              </a:rPr>
              <a:t>1][y]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a[x+1][y]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a[x][y-</a:t>
            </a:r>
            <a:r>
              <a:rPr dirty="0" sz="1000">
                <a:latin typeface="Lucida Console"/>
                <a:cs typeface="Lucida Console"/>
              </a:rPr>
              <a:t>1]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&amp;&amp;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a[x][y+1])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65"/>
              </a:lnSpc>
              <a:tabLst>
                <a:tab pos="1139190" algn="l"/>
                <a:tab pos="2122805" algn="l"/>
              </a:tabLst>
            </a:pPr>
            <a:r>
              <a:rPr dirty="0" sz="1000" spc="-50">
                <a:latin typeface="Lucida Console"/>
                <a:cs typeface="Lucida Console"/>
              </a:rPr>
              <a:t>{</a:t>
            </a:r>
            <a:r>
              <a:rPr dirty="0" sz="1000">
                <a:latin typeface="Lucida Console"/>
                <a:cs typeface="Lucida Console"/>
              </a:rPr>
              <a:t>	</a:t>
            </a:r>
            <a:r>
              <a:rPr dirty="0" sz="1000" spc="-10">
                <a:latin typeface="Lucida Console"/>
                <a:cs typeface="Lucida Console"/>
              </a:rPr>
              <a:t>deadEnds++;</a:t>
            </a:r>
            <a:r>
              <a:rPr dirty="0" sz="1000">
                <a:latin typeface="Lucida Console"/>
                <a:cs typeface="Lucida Console"/>
              </a:rPr>
              <a:t>	break;</a:t>
            </a:r>
            <a:r>
              <a:rPr dirty="0" sz="1000" spc="-8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Lucida Console"/>
              <a:cs typeface="Lucida Console"/>
            </a:endParaRPr>
          </a:p>
          <a:p>
            <a:pPr marL="911860">
              <a:lnSpc>
                <a:spcPts val="1165"/>
              </a:lnSpc>
            </a:pPr>
            <a:r>
              <a:rPr dirty="0" sz="1000">
                <a:latin typeface="Lucida Console"/>
                <a:cs typeface="Lucida Console"/>
              </a:rPr>
              <a:t>a[x][y]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true;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double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r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Math.random();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  <a:tabLst>
                <a:tab pos="1517650" algn="l"/>
              </a:tabLst>
            </a:pPr>
            <a:r>
              <a:rPr dirty="0" sz="1000" spc="-25">
                <a:latin typeface="Lucida Console"/>
                <a:cs typeface="Lucida Console"/>
              </a:rPr>
              <a:t>if</a:t>
            </a:r>
            <a:r>
              <a:rPr dirty="0" sz="1000">
                <a:latin typeface="Lucida Console"/>
                <a:cs typeface="Lucida Console"/>
              </a:rPr>
              <a:t>	(r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0.25)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(!a[x+1][y])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x++;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6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else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(r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0.50)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(!a[x-</a:t>
            </a:r>
            <a:r>
              <a:rPr dirty="0" sz="1000">
                <a:latin typeface="Lucida Console"/>
                <a:cs typeface="Lucida Console"/>
              </a:rPr>
              <a:t>1][y])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x--</a:t>
            </a:r>
            <a:r>
              <a:rPr dirty="0" sz="1000">
                <a:latin typeface="Lucida Console"/>
                <a:cs typeface="Lucida Console"/>
              </a:rPr>
              <a:t>;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 spc="-6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else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(r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0.75)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(!a[x][y+1])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y++;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6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91186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else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(r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1.00)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{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if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(!a[x][y-</a:t>
            </a:r>
            <a:r>
              <a:rPr dirty="0" sz="1000">
                <a:latin typeface="Lucida Console"/>
                <a:cs typeface="Lucida Console"/>
              </a:rPr>
              <a:t>1])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y--</a:t>
            </a:r>
            <a:r>
              <a:rPr dirty="0" sz="1000">
                <a:latin typeface="Lucida Console"/>
                <a:cs typeface="Lucida Console"/>
              </a:rPr>
              <a:t>;</a:t>
            </a:r>
            <a:r>
              <a:rPr dirty="0" sz="1000" spc="-25">
                <a:latin typeface="Lucida Console"/>
                <a:cs typeface="Lucida Console"/>
              </a:rPr>
              <a:t> </a:t>
            </a:r>
            <a:r>
              <a:rPr dirty="0" sz="1000" spc="-5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685165">
              <a:lnSpc>
                <a:spcPts val="115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300" y="1816950"/>
            <a:ext cx="5359400" cy="438658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95580">
              <a:lnSpc>
                <a:spcPts val="1165"/>
              </a:lnSpc>
              <a:spcBef>
                <a:spcPts val="5"/>
              </a:spcBef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8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class</a:t>
            </a:r>
            <a:r>
              <a:rPr dirty="0" sz="1000" spc="-7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SelfAvoidingWalker</a:t>
            </a:r>
            <a:endParaRPr sz="1000">
              <a:latin typeface="Lucida Console"/>
              <a:cs typeface="Lucida Console"/>
            </a:endParaRPr>
          </a:p>
          <a:p>
            <a:pPr marL="195580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422909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public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static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void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main(String[]</a:t>
            </a:r>
            <a:r>
              <a:rPr dirty="0" sz="1000" spc="-65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args)</a:t>
            </a:r>
            <a:endParaRPr sz="1000">
              <a:latin typeface="Lucida Console"/>
              <a:cs typeface="Lucida Console"/>
            </a:endParaRPr>
          </a:p>
          <a:p>
            <a:pPr marL="422909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650240">
              <a:lnSpc>
                <a:spcPts val="1130"/>
              </a:lnSpc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Integer.parseInt(args[0]);</a:t>
            </a:r>
            <a:endParaRPr sz="1000">
              <a:latin typeface="Lucida Console"/>
              <a:cs typeface="Lucida Console"/>
            </a:endParaRPr>
          </a:p>
          <a:p>
            <a:pPr marL="650240" marR="1749425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Integer.parseInt(args[1]);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deadEnds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 spc="-25">
                <a:latin typeface="Lucida Console"/>
                <a:cs typeface="Lucida Console"/>
              </a:rPr>
              <a:t>0;</a:t>
            </a:r>
            <a:endParaRPr sz="1000">
              <a:latin typeface="Lucida Console"/>
              <a:cs typeface="Lucida Console"/>
            </a:endParaRPr>
          </a:p>
          <a:p>
            <a:pPr marL="650240">
              <a:lnSpc>
                <a:spcPts val="1075"/>
              </a:lnSpc>
            </a:pPr>
            <a:r>
              <a:rPr dirty="0" sz="1000">
                <a:latin typeface="Lucida Console"/>
                <a:cs typeface="Lucida Console"/>
              </a:rPr>
              <a:t>for</a:t>
            </a:r>
            <a:r>
              <a:rPr dirty="0" sz="1000" spc="-4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(int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0;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&lt;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trials;</a:t>
            </a:r>
            <a:r>
              <a:rPr dirty="0" sz="1000" spc="-4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t++)</a:t>
            </a:r>
            <a:endParaRPr sz="1000">
              <a:latin typeface="Lucida Console"/>
              <a:cs typeface="Lucida Console"/>
            </a:endParaRPr>
          </a:p>
          <a:p>
            <a:pPr marL="650240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876935" marR="1900555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Lucida Console"/>
                <a:cs typeface="Lucida Console"/>
              </a:rPr>
              <a:t>boolean[][]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a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new</a:t>
            </a:r>
            <a:r>
              <a:rPr dirty="0" sz="1000" spc="-6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boolean[N][N]; </a:t>
            </a:r>
            <a:r>
              <a:rPr dirty="0" sz="1000">
                <a:latin typeface="Lucida Console"/>
                <a:cs typeface="Lucida Console"/>
              </a:rPr>
              <a:t>int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x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N/2,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y</a:t>
            </a:r>
            <a:r>
              <a:rPr dirty="0" sz="1000" spc="-3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=</a:t>
            </a:r>
            <a:r>
              <a:rPr dirty="0" sz="1000" spc="-30">
                <a:latin typeface="Lucida Console"/>
                <a:cs typeface="Lucida Console"/>
              </a:rPr>
              <a:t> </a:t>
            </a:r>
            <a:r>
              <a:rPr dirty="0" sz="1000" spc="-20">
                <a:latin typeface="Lucida Console"/>
                <a:cs typeface="Lucida Console"/>
              </a:rPr>
              <a:t>N/2;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Lucida Console"/>
              <a:cs typeface="Lucida Console"/>
            </a:endParaRPr>
          </a:p>
          <a:p>
            <a:pPr marL="650240">
              <a:lnSpc>
                <a:spcPts val="1165"/>
              </a:lnSpc>
              <a:spcBef>
                <a:spcPts val="5"/>
              </a:spcBef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650240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System.out.println(100*deadEnds/trials</a:t>
            </a:r>
            <a:r>
              <a:rPr dirty="0" sz="1000" spc="-55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+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"%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>
                <a:latin typeface="Lucida Console"/>
                <a:cs typeface="Lucida Console"/>
              </a:rPr>
              <a:t>dead</a:t>
            </a:r>
            <a:r>
              <a:rPr dirty="0" sz="1000" spc="-5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ends");</a:t>
            </a:r>
            <a:endParaRPr sz="1000">
              <a:latin typeface="Lucida Console"/>
              <a:cs typeface="Lucida Console"/>
            </a:endParaRPr>
          </a:p>
          <a:p>
            <a:pPr marL="422909">
              <a:lnSpc>
                <a:spcPts val="1130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 marL="195580">
              <a:lnSpc>
                <a:spcPts val="1165"/>
              </a:lnSpc>
            </a:pPr>
            <a:r>
              <a:rPr dirty="0" sz="1000" spc="-1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1264" y="1853057"/>
            <a:ext cx="2745104" cy="308518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6642100" y="1880527"/>
            <a:ext cx="2641600" cy="2988310"/>
          </a:xfrm>
          <a:custGeom>
            <a:avLst/>
            <a:gdLst/>
            <a:ahLst/>
            <a:cxnLst/>
            <a:rect l="l" t="t" r="r" b="b"/>
            <a:pathLst>
              <a:path w="2641600" h="2988310">
                <a:moveTo>
                  <a:pt x="0" y="0"/>
                </a:moveTo>
                <a:lnTo>
                  <a:pt x="2641600" y="0"/>
                </a:lnTo>
                <a:lnTo>
                  <a:pt x="2641600" y="2987852"/>
                </a:lnTo>
                <a:lnTo>
                  <a:pt x="0" y="29878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642100" y="1880527"/>
          <a:ext cx="2641600" cy="2984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/>
                <a:gridCol w="198755"/>
                <a:gridCol w="623569"/>
              </a:tblGrid>
              <a:tr h="31242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41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746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32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20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58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30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77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40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D81E00"/>
                          </a:solidFill>
                          <a:latin typeface="Lucida Console"/>
                          <a:cs typeface="Lucida Console"/>
                        </a:rPr>
                        <a:t>87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50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93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60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96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70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98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80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293370">
                <a:tc>
                  <a:txBody>
                    <a:bodyPr/>
                    <a:lstStyle/>
                    <a:p>
                      <a:pPr marL="130175" marR="25400">
                        <a:lnSpc>
                          <a:spcPts val="910"/>
                        </a:lnSpc>
                        <a:spcBef>
                          <a:spcPts val="26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SelfAvoidingWalker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99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336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90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</a:tr>
              <a:tr h="325120">
                <a:tc gridSpan="3">
                  <a:txBody>
                    <a:bodyPr/>
                    <a:lstStyle/>
                    <a:p>
                      <a:pPr marL="130175">
                        <a:lnSpc>
                          <a:spcPts val="965"/>
                        </a:lnSpc>
                        <a:spcBef>
                          <a:spcPts val="145"/>
                        </a:spcBef>
                      </a:pP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java</a:t>
                      </a:r>
                      <a:r>
                        <a:rPr dirty="0" sz="850" spc="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SelfAvoidingWalker</a:t>
                      </a:r>
                      <a:r>
                        <a:rPr dirty="0" sz="8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100</a:t>
                      </a:r>
                      <a:r>
                        <a:rPr dirty="0" sz="850" spc="4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10">
                          <a:latin typeface="Lucida Console"/>
                          <a:cs typeface="Lucida Console"/>
                        </a:rPr>
                        <a:t>100000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  <a:p>
                      <a:pPr marL="130175">
                        <a:lnSpc>
                          <a:spcPts val="965"/>
                        </a:lnSpc>
                      </a:pPr>
                      <a:r>
                        <a:rPr dirty="0" sz="850">
                          <a:solidFill>
                            <a:srgbClr val="D81E00"/>
                          </a:solidFill>
                          <a:latin typeface="Lucida Console"/>
                          <a:cs typeface="Lucida Console"/>
                        </a:rPr>
                        <a:t>99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850" spc="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>
                          <a:latin typeface="Lucida Console"/>
                          <a:cs typeface="Lucida Console"/>
                        </a:rPr>
                        <a:t>dead</a:t>
                      </a:r>
                      <a:r>
                        <a:rPr dirty="0" sz="850" spc="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850" spc="-20">
                          <a:latin typeface="Lucida Console"/>
                          <a:cs typeface="Lucida Console"/>
                        </a:rPr>
                        <a:t>ends</a:t>
                      </a:r>
                      <a:endParaRPr sz="850">
                        <a:latin typeface="Lucida Console"/>
                        <a:cs typeface="Lucida Console"/>
                      </a:endParaRPr>
                    </a:p>
                  </a:txBody>
                  <a:tcPr marL="0" marR="0" marB="0" marT="184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10" name="object 10" descr=""/>
          <p:cNvGrpSpPr/>
          <p:nvPr/>
        </p:nvGrpSpPr>
        <p:grpSpPr>
          <a:xfrm>
            <a:off x="6715444" y="5045394"/>
            <a:ext cx="2583815" cy="1165225"/>
            <a:chOff x="6715444" y="5045394"/>
            <a:chExt cx="2583815" cy="1165225"/>
          </a:xfrm>
        </p:grpSpPr>
        <p:sp>
          <p:nvSpPr>
            <p:cNvPr id="11" name="object 11" descr=""/>
            <p:cNvSpPr/>
            <p:nvPr/>
          </p:nvSpPr>
          <p:spPr>
            <a:xfrm>
              <a:off x="6718300" y="5054599"/>
              <a:ext cx="2578100" cy="1155700"/>
            </a:xfrm>
            <a:custGeom>
              <a:avLst/>
              <a:gdLst/>
              <a:ahLst/>
              <a:cxnLst/>
              <a:rect l="l" t="t" r="r" b="b"/>
              <a:pathLst>
                <a:path w="2578100" h="1155700">
                  <a:moveTo>
                    <a:pt x="2578100" y="0"/>
                  </a:moveTo>
                  <a:lnTo>
                    <a:pt x="0" y="0"/>
                  </a:lnTo>
                  <a:lnTo>
                    <a:pt x="0" y="1155700"/>
                  </a:lnTo>
                  <a:lnTo>
                    <a:pt x="2578100" y="1155700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18301" y="5048252"/>
              <a:ext cx="2578100" cy="863600"/>
            </a:xfrm>
            <a:custGeom>
              <a:avLst/>
              <a:gdLst/>
              <a:ahLst/>
              <a:cxnLst/>
              <a:rect l="l" t="t" r="r" b="b"/>
              <a:pathLst>
                <a:path w="2578100" h="863600">
                  <a:moveTo>
                    <a:pt x="0" y="863598"/>
                  </a:moveTo>
                  <a:lnTo>
                    <a:pt x="2578097" y="863598"/>
                  </a:lnTo>
                </a:path>
                <a:path w="2578100" h="863600">
                  <a:moveTo>
                    <a:pt x="0" y="584201"/>
                  </a:moveTo>
                  <a:lnTo>
                    <a:pt x="2578097" y="584201"/>
                  </a:lnTo>
                </a:path>
                <a:path w="2578100" h="863600">
                  <a:moveTo>
                    <a:pt x="0" y="292100"/>
                  </a:moveTo>
                  <a:lnTo>
                    <a:pt x="2578097" y="292100"/>
                  </a:lnTo>
                </a:path>
                <a:path w="2578100" h="863600">
                  <a:moveTo>
                    <a:pt x="0" y="0"/>
                  </a:moveTo>
                  <a:lnTo>
                    <a:pt x="2578097" y="0"/>
                  </a:lnTo>
                </a:path>
              </a:pathLst>
            </a:custGeom>
            <a:ln w="5241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522961" y="6145104"/>
            <a:ext cx="13970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25">
                <a:latin typeface="Arial"/>
                <a:cs typeface="Arial"/>
              </a:rPr>
              <a:t>0%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82181" y="5856649"/>
            <a:ext cx="18034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25%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82181" y="5568194"/>
            <a:ext cx="18034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50%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82181" y="5279739"/>
            <a:ext cx="180340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75%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41401" y="4991284"/>
            <a:ext cx="22161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0">
                <a:latin typeface="Arial"/>
                <a:cs typeface="Arial"/>
              </a:rPr>
              <a:t>100%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24651" y="6203950"/>
            <a:ext cx="2565400" cy="0"/>
          </a:xfrm>
          <a:custGeom>
            <a:avLst/>
            <a:gdLst/>
            <a:ahLst/>
            <a:cxnLst/>
            <a:rect l="l" t="t" r="r" b="b"/>
            <a:pathLst>
              <a:path w="2565400" h="0">
                <a:moveTo>
                  <a:pt x="0" y="0"/>
                </a:moveTo>
                <a:lnTo>
                  <a:pt x="2565398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667842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953643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20</a:t>
            </a:r>
            <a:endParaRPr sz="5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39444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25245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40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11046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50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096846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60</a:t>
            </a:r>
            <a:endParaRPr sz="5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382660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70</a:t>
            </a:r>
            <a:endParaRPr sz="5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668461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80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954261" y="6220936"/>
            <a:ext cx="107314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90</a:t>
            </a:r>
            <a:endParaRPr sz="5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219679" y="6220936"/>
            <a:ext cx="147955" cy="1136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0" spc="-25">
                <a:latin typeface="Arial"/>
                <a:cs typeface="Arial"/>
              </a:rPr>
              <a:t>100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695118" y="5037445"/>
            <a:ext cx="2625090" cy="1137285"/>
            <a:chOff x="6695118" y="5037445"/>
            <a:chExt cx="2625090" cy="1137285"/>
          </a:xfrm>
        </p:grpSpPr>
        <p:sp>
          <p:nvSpPr>
            <p:cNvPr id="30" name="object 30" descr=""/>
            <p:cNvSpPr/>
            <p:nvPr/>
          </p:nvSpPr>
          <p:spPr>
            <a:xfrm>
              <a:off x="6721322" y="5063655"/>
              <a:ext cx="2572385" cy="1085215"/>
            </a:xfrm>
            <a:custGeom>
              <a:avLst/>
              <a:gdLst/>
              <a:ahLst/>
              <a:cxnLst/>
              <a:rect l="l" t="t" r="r" b="b"/>
              <a:pathLst>
                <a:path w="2572384" h="1085214">
                  <a:moveTo>
                    <a:pt x="0" y="1084589"/>
                  </a:moveTo>
                  <a:lnTo>
                    <a:pt x="285803" y="773058"/>
                  </a:lnTo>
                  <a:lnTo>
                    <a:pt x="571605" y="473065"/>
                  </a:lnTo>
                  <a:lnTo>
                    <a:pt x="857410" y="253840"/>
                  </a:lnTo>
                  <a:lnTo>
                    <a:pt x="1143210" y="138458"/>
                  </a:lnTo>
                  <a:lnTo>
                    <a:pt x="1429015" y="69229"/>
                  </a:lnTo>
                  <a:lnTo>
                    <a:pt x="1714815" y="34614"/>
                  </a:lnTo>
                  <a:lnTo>
                    <a:pt x="2000620" y="11538"/>
                  </a:lnTo>
                  <a:lnTo>
                    <a:pt x="2286420" y="0"/>
                  </a:lnTo>
                  <a:lnTo>
                    <a:pt x="2572226" y="0"/>
                  </a:lnTo>
                </a:path>
              </a:pathLst>
            </a:custGeom>
            <a:ln w="20974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705600" y="61325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05601" y="613251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4"/>
                  </a:lnTo>
                  <a:lnTo>
                    <a:pt x="24395" y="31467"/>
                  </a:lnTo>
                  <a:lnTo>
                    <a:pt x="15716" y="31467"/>
                  </a:lnTo>
                  <a:lnTo>
                    <a:pt x="7036" y="31467"/>
                  </a:lnTo>
                  <a:lnTo>
                    <a:pt x="0" y="24424"/>
                  </a:lnTo>
                  <a:lnTo>
                    <a:pt x="0" y="15733"/>
                  </a:lnTo>
                  <a:lnTo>
                    <a:pt x="0" y="7043"/>
                  </a:lnTo>
                  <a:lnTo>
                    <a:pt x="7036" y="0"/>
                  </a:lnTo>
                  <a:lnTo>
                    <a:pt x="15716" y="0"/>
                  </a:lnTo>
                  <a:lnTo>
                    <a:pt x="24395" y="0"/>
                  </a:lnTo>
                  <a:lnTo>
                    <a:pt x="31432" y="7043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991400" y="582098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991407" y="58209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4"/>
                  </a:lnTo>
                  <a:lnTo>
                    <a:pt x="24391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4"/>
                  </a:lnTo>
                  <a:lnTo>
                    <a:pt x="0" y="15733"/>
                  </a:lnTo>
                  <a:lnTo>
                    <a:pt x="0" y="7043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1" y="0"/>
                  </a:lnTo>
                  <a:lnTo>
                    <a:pt x="31432" y="7043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77201" y="552099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35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35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277207" y="552099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4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4"/>
                  </a:lnTo>
                  <a:lnTo>
                    <a:pt x="0" y="15733"/>
                  </a:lnTo>
                  <a:lnTo>
                    <a:pt x="0" y="7043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3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63015" y="53017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563012" y="530176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848815" y="51863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35"/>
                  </a:lnTo>
                  <a:lnTo>
                    <a:pt x="0" y="24422"/>
                  </a:lnTo>
                  <a:lnTo>
                    <a:pt x="7035" y="31457"/>
                  </a:lnTo>
                  <a:lnTo>
                    <a:pt x="24396" y="31457"/>
                  </a:lnTo>
                  <a:lnTo>
                    <a:pt x="31432" y="24422"/>
                  </a:lnTo>
                  <a:lnTo>
                    <a:pt x="31432" y="7035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848812" y="518638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134616" y="511716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35"/>
                  </a:lnTo>
                  <a:lnTo>
                    <a:pt x="0" y="24422"/>
                  </a:lnTo>
                  <a:lnTo>
                    <a:pt x="7035" y="31457"/>
                  </a:lnTo>
                  <a:lnTo>
                    <a:pt x="24396" y="31457"/>
                  </a:lnTo>
                  <a:lnTo>
                    <a:pt x="31432" y="24422"/>
                  </a:lnTo>
                  <a:lnTo>
                    <a:pt x="31432" y="7035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134617" y="511715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20417" y="50825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420417" y="508254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706218" y="505946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22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22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706222" y="505946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992019" y="50479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34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34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992022" y="504792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40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40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9277832" y="504791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96" y="0"/>
                  </a:moveTo>
                  <a:lnTo>
                    <a:pt x="7035" y="0"/>
                  </a:lnTo>
                  <a:lnTo>
                    <a:pt x="0" y="7048"/>
                  </a:lnTo>
                  <a:lnTo>
                    <a:pt x="0" y="24434"/>
                  </a:lnTo>
                  <a:lnTo>
                    <a:pt x="7035" y="31470"/>
                  </a:lnTo>
                  <a:lnTo>
                    <a:pt x="24396" y="31470"/>
                  </a:lnTo>
                  <a:lnTo>
                    <a:pt x="31432" y="24434"/>
                  </a:lnTo>
                  <a:lnTo>
                    <a:pt x="31432" y="7048"/>
                  </a:lnTo>
                  <a:lnTo>
                    <a:pt x="24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277828" y="504792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32" y="15733"/>
                  </a:moveTo>
                  <a:lnTo>
                    <a:pt x="31432" y="24423"/>
                  </a:lnTo>
                  <a:lnTo>
                    <a:pt x="24396" y="31467"/>
                  </a:lnTo>
                  <a:lnTo>
                    <a:pt x="15716" y="31467"/>
                  </a:lnTo>
                  <a:lnTo>
                    <a:pt x="7035" y="31467"/>
                  </a:lnTo>
                  <a:lnTo>
                    <a:pt x="0" y="24423"/>
                  </a:lnTo>
                  <a:lnTo>
                    <a:pt x="0" y="15733"/>
                  </a:lnTo>
                  <a:lnTo>
                    <a:pt x="0" y="7044"/>
                  </a:lnTo>
                  <a:lnTo>
                    <a:pt x="7035" y="0"/>
                  </a:lnTo>
                  <a:lnTo>
                    <a:pt x="15716" y="0"/>
                  </a:lnTo>
                  <a:lnTo>
                    <a:pt x="24396" y="0"/>
                  </a:lnTo>
                  <a:lnTo>
                    <a:pt x="31432" y="7044"/>
                  </a:lnTo>
                  <a:lnTo>
                    <a:pt x="31432" y="15733"/>
                  </a:lnTo>
                  <a:close/>
                </a:path>
              </a:pathLst>
            </a:custGeom>
            <a:ln w="20966">
              <a:solidFill>
                <a:srgbClr val="3B6C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Simulation,</a:t>
            </a:r>
            <a:r>
              <a:rPr dirty="0" spc="150"/>
              <a:t> </a:t>
            </a:r>
            <a:r>
              <a:rPr dirty="0"/>
              <a:t>randomness,</a:t>
            </a:r>
            <a:r>
              <a:rPr dirty="0" spc="155"/>
              <a:t> </a:t>
            </a:r>
            <a:r>
              <a:rPr dirty="0" spc="55"/>
              <a:t>and</a:t>
            </a:r>
            <a:r>
              <a:rPr dirty="0" spc="155"/>
              <a:t> </a:t>
            </a:r>
            <a:r>
              <a:rPr dirty="0"/>
              <a:t>analysis</a:t>
            </a:r>
            <a:r>
              <a:rPr dirty="0" spc="150"/>
              <a:t> </a:t>
            </a:r>
            <a:r>
              <a:rPr dirty="0"/>
              <a:t>(revisited</a:t>
            </a:r>
            <a:r>
              <a:rPr dirty="0" spc="155"/>
              <a:t> </a:t>
            </a:r>
            <a:r>
              <a:rPr dirty="0" spc="50"/>
              <a:t>again)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6050800"/>
            <a:ext cx="90424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Remark: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simulation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often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only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effective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70">
                <a:latin typeface="Lucida Sans Unicode"/>
                <a:cs typeface="Lucida Sans Unicode"/>
              </a:rPr>
              <a:t>way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study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scientific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phenomenon.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0700" y="1766100"/>
            <a:ext cx="7785100" cy="1093470"/>
          </a:xfrm>
          <a:custGeom>
            <a:avLst/>
            <a:gdLst/>
            <a:ahLst/>
            <a:cxnLst/>
            <a:rect l="l" t="t" r="r" b="b"/>
            <a:pathLst>
              <a:path w="7785100" h="1093470">
                <a:moveTo>
                  <a:pt x="0" y="0"/>
                </a:moveTo>
                <a:lnTo>
                  <a:pt x="7785100" y="0"/>
                </a:lnTo>
                <a:lnTo>
                  <a:pt x="7785100" y="1093419"/>
                </a:lnTo>
                <a:lnTo>
                  <a:pt x="0" y="10934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6905" y="1773474"/>
            <a:ext cx="7313295" cy="9055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Self-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avoiding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walk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75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-75">
                <a:solidFill>
                  <a:srgbClr val="005493"/>
                </a:solidFill>
                <a:latin typeface="Lucida Sans Unicode"/>
                <a:cs typeface="Lucida Sans Unicode"/>
              </a:rPr>
              <a:t>-</a:t>
            </a:r>
            <a:r>
              <a:rPr dirty="0" sz="1450" spc="-165">
                <a:solidFill>
                  <a:srgbClr val="005493"/>
                </a:solidFill>
                <a:latin typeface="Lucida Sans Unicode"/>
                <a:cs typeface="Lucida Sans Unicode"/>
              </a:rPr>
              <a:t>by-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5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lattice</a:t>
            </a:r>
            <a:endParaRPr sz="1450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Start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middle.</a:t>
            </a:r>
            <a:endParaRPr baseline="1915" sz="217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Move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random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neighboring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intersection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(do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not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revisit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any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intersection).</a:t>
            </a:r>
            <a:endParaRPr baseline="1915" sz="2175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075097" y="1709254"/>
            <a:ext cx="1468120" cy="1206500"/>
            <a:chOff x="8075097" y="1709254"/>
            <a:chExt cx="1468120" cy="1206500"/>
          </a:xfrm>
        </p:grpSpPr>
        <p:sp>
          <p:nvSpPr>
            <p:cNvPr id="8" name="object 8" descr=""/>
            <p:cNvSpPr/>
            <p:nvPr/>
          </p:nvSpPr>
          <p:spPr>
            <a:xfrm>
              <a:off x="8075104" y="1709254"/>
              <a:ext cx="1468120" cy="1056005"/>
            </a:xfrm>
            <a:custGeom>
              <a:avLst/>
              <a:gdLst/>
              <a:ahLst/>
              <a:cxnLst/>
              <a:rect l="l" t="t" r="r" b="b"/>
              <a:pathLst>
                <a:path w="1468120" h="1056005">
                  <a:moveTo>
                    <a:pt x="1467866" y="0"/>
                  </a:moveTo>
                  <a:lnTo>
                    <a:pt x="1284389" y="0"/>
                  </a:lnTo>
                  <a:lnTo>
                    <a:pt x="1100899" y="0"/>
                  </a:lnTo>
                  <a:lnTo>
                    <a:pt x="941882" y="0"/>
                  </a:lnTo>
                  <a:lnTo>
                    <a:pt x="941882" y="301574"/>
                  </a:lnTo>
                  <a:lnTo>
                    <a:pt x="941882" y="452348"/>
                  </a:lnTo>
                  <a:lnTo>
                    <a:pt x="917422" y="452348"/>
                  </a:lnTo>
                  <a:lnTo>
                    <a:pt x="917422" y="463702"/>
                  </a:lnTo>
                  <a:lnTo>
                    <a:pt x="917422" y="476415"/>
                  </a:lnTo>
                  <a:lnTo>
                    <a:pt x="751395" y="476415"/>
                  </a:lnTo>
                  <a:lnTo>
                    <a:pt x="751395" y="603135"/>
                  </a:lnTo>
                  <a:lnTo>
                    <a:pt x="733933" y="603135"/>
                  </a:lnTo>
                  <a:lnTo>
                    <a:pt x="700595" y="603135"/>
                  </a:lnTo>
                  <a:lnTo>
                    <a:pt x="700595" y="463702"/>
                  </a:lnTo>
                  <a:lnTo>
                    <a:pt x="700595" y="452348"/>
                  </a:lnTo>
                  <a:lnTo>
                    <a:pt x="713282" y="452348"/>
                  </a:lnTo>
                  <a:lnTo>
                    <a:pt x="713282" y="438277"/>
                  </a:lnTo>
                  <a:lnTo>
                    <a:pt x="733933" y="438277"/>
                  </a:lnTo>
                  <a:lnTo>
                    <a:pt x="733933" y="425551"/>
                  </a:lnTo>
                  <a:lnTo>
                    <a:pt x="891082" y="425551"/>
                  </a:lnTo>
                  <a:lnTo>
                    <a:pt x="891082" y="323850"/>
                  </a:lnTo>
                  <a:lnTo>
                    <a:pt x="751382" y="323850"/>
                  </a:lnTo>
                  <a:lnTo>
                    <a:pt x="751382" y="301574"/>
                  </a:lnTo>
                  <a:lnTo>
                    <a:pt x="733933" y="301574"/>
                  </a:lnTo>
                  <a:lnTo>
                    <a:pt x="733933" y="323850"/>
                  </a:lnTo>
                  <a:lnTo>
                    <a:pt x="550456" y="323850"/>
                  </a:lnTo>
                  <a:lnTo>
                    <a:pt x="550456" y="301574"/>
                  </a:lnTo>
                  <a:lnTo>
                    <a:pt x="550456" y="272986"/>
                  </a:lnTo>
                  <a:lnTo>
                    <a:pt x="733933" y="272986"/>
                  </a:lnTo>
                  <a:lnTo>
                    <a:pt x="733933" y="285699"/>
                  </a:lnTo>
                  <a:lnTo>
                    <a:pt x="751382" y="285699"/>
                  </a:lnTo>
                  <a:lnTo>
                    <a:pt x="751382" y="272986"/>
                  </a:lnTo>
                  <a:lnTo>
                    <a:pt x="917422" y="272986"/>
                  </a:lnTo>
                  <a:lnTo>
                    <a:pt x="917422" y="285699"/>
                  </a:lnTo>
                  <a:lnTo>
                    <a:pt x="929182" y="285699"/>
                  </a:lnTo>
                  <a:lnTo>
                    <a:pt x="929182" y="301574"/>
                  </a:lnTo>
                  <a:lnTo>
                    <a:pt x="941882" y="301574"/>
                  </a:lnTo>
                  <a:lnTo>
                    <a:pt x="941882" y="0"/>
                  </a:lnTo>
                  <a:lnTo>
                    <a:pt x="917422" y="0"/>
                  </a:lnTo>
                  <a:lnTo>
                    <a:pt x="733933" y="0"/>
                  </a:lnTo>
                  <a:lnTo>
                    <a:pt x="550456" y="0"/>
                  </a:lnTo>
                  <a:lnTo>
                    <a:pt x="548182" y="0"/>
                  </a:lnTo>
                  <a:lnTo>
                    <a:pt x="548182" y="272986"/>
                  </a:lnTo>
                  <a:lnTo>
                    <a:pt x="548182" y="301574"/>
                  </a:lnTo>
                  <a:lnTo>
                    <a:pt x="548182" y="323850"/>
                  </a:lnTo>
                  <a:lnTo>
                    <a:pt x="395782" y="323850"/>
                  </a:lnTo>
                  <a:lnTo>
                    <a:pt x="395782" y="438277"/>
                  </a:lnTo>
                  <a:lnTo>
                    <a:pt x="395782" y="452348"/>
                  </a:lnTo>
                  <a:lnTo>
                    <a:pt x="395782" y="463702"/>
                  </a:lnTo>
                  <a:lnTo>
                    <a:pt x="395782" y="603135"/>
                  </a:lnTo>
                  <a:lnTo>
                    <a:pt x="366966" y="603135"/>
                  </a:lnTo>
                  <a:lnTo>
                    <a:pt x="344982" y="603135"/>
                  </a:lnTo>
                  <a:lnTo>
                    <a:pt x="344982" y="452348"/>
                  </a:lnTo>
                  <a:lnTo>
                    <a:pt x="344982" y="438277"/>
                  </a:lnTo>
                  <a:lnTo>
                    <a:pt x="366966" y="438277"/>
                  </a:lnTo>
                  <a:lnTo>
                    <a:pt x="395782" y="438277"/>
                  </a:lnTo>
                  <a:lnTo>
                    <a:pt x="395782" y="323850"/>
                  </a:lnTo>
                  <a:lnTo>
                    <a:pt x="366966" y="323850"/>
                  </a:lnTo>
                  <a:lnTo>
                    <a:pt x="344982" y="323850"/>
                  </a:lnTo>
                  <a:lnTo>
                    <a:pt x="344982" y="301574"/>
                  </a:lnTo>
                  <a:lnTo>
                    <a:pt x="366966" y="301574"/>
                  </a:lnTo>
                  <a:lnTo>
                    <a:pt x="366966" y="285699"/>
                  </a:lnTo>
                  <a:lnTo>
                    <a:pt x="366966" y="272986"/>
                  </a:lnTo>
                  <a:lnTo>
                    <a:pt x="548182" y="272986"/>
                  </a:lnTo>
                  <a:lnTo>
                    <a:pt x="548182" y="0"/>
                  </a:lnTo>
                  <a:lnTo>
                    <a:pt x="366966" y="0"/>
                  </a:lnTo>
                  <a:lnTo>
                    <a:pt x="183476" y="0"/>
                  </a:lnTo>
                  <a:lnTo>
                    <a:pt x="0" y="0"/>
                  </a:lnTo>
                  <a:lnTo>
                    <a:pt x="0" y="150787"/>
                  </a:lnTo>
                  <a:lnTo>
                    <a:pt x="183476" y="150787"/>
                  </a:lnTo>
                  <a:lnTo>
                    <a:pt x="183476" y="272986"/>
                  </a:lnTo>
                  <a:lnTo>
                    <a:pt x="183476" y="1055484"/>
                  </a:lnTo>
                  <a:lnTo>
                    <a:pt x="366966" y="1055484"/>
                  </a:lnTo>
                  <a:lnTo>
                    <a:pt x="550456" y="1055484"/>
                  </a:lnTo>
                  <a:lnTo>
                    <a:pt x="550456" y="921423"/>
                  </a:lnTo>
                  <a:lnTo>
                    <a:pt x="550456" y="908710"/>
                  </a:lnTo>
                  <a:lnTo>
                    <a:pt x="366966" y="908710"/>
                  </a:lnTo>
                  <a:lnTo>
                    <a:pt x="344982" y="908710"/>
                  </a:lnTo>
                  <a:lnTo>
                    <a:pt x="344982" y="904697"/>
                  </a:lnTo>
                  <a:lnTo>
                    <a:pt x="344982" y="753922"/>
                  </a:lnTo>
                  <a:lnTo>
                    <a:pt x="366966" y="753922"/>
                  </a:lnTo>
                  <a:lnTo>
                    <a:pt x="395782" y="753922"/>
                  </a:lnTo>
                  <a:lnTo>
                    <a:pt x="395782" y="870572"/>
                  </a:lnTo>
                  <a:lnTo>
                    <a:pt x="395782" y="904697"/>
                  </a:lnTo>
                  <a:lnTo>
                    <a:pt x="522795" y="904697"/>
                  </a:lnTo>
                  <a:lnTo>
                    <a:pt x="522795" y="870572"/>
                  </a:lnTo>
                  <a:lnTo>
                    <a:pt x="522795" y="753922"/>
                  </a:lnTo>
                  <a:lnTo>
                    <a:pt x="522795" y="743419"/>
                  </a:lnTo>
                  <a:lnTo>
                    <a:pt x="522795" y="628992"/>
                  </a:lnTo>
                  <a:lnTo>
                    <a:pt x="550456" y="628992"/>
                  </a:lnTo>
                  <a:lnTo>
                    <a:pt x="573595" y="628992"/>
                  </a:lnTo>
                  <a:lnTo>
                    <a:pt x="573595" y="743419"/>
                  </a:lnTo>
                  <a:lnTo>
                    <a:pt x="573595" y="753922"/>
                  </a:lnTo>
                  <a:lnTo>
                    <a:pt x="573595" y="904697"/>
                  </a:lnTo>
                  <a:lnTo>
                    <a:pt x="550456" y="904697"/>
                  </a:lnTo>
                  <a:lnTo>
                    <a:pt x="550456" y="908697"/>
                  </a:lnTo>
                  <a:lnTo>
                    <a:pt x="733933" y="908697"/>
                  </a:lnTo>
                  <a:lnTo>
                    <a:pt x="733933" y="904697"/>
                  </a:lnTo>
                  <a:lnTo>
                    <a:pt x="917422" y="904697"/>
                  </a:lnTo>
                  <a:lnTo>
                    <a:pt x="1100899" y="904697"/>
                  </a:lnTo>
                  <a:lnTo>
                    <a:pt x="1284389" y="904697"/>
                  </a:lnTo>
                  <a:lnTo>
                    <a:pt x="1467866" y="904697"/>
                  </a:lnTo>
                  <a:lnTo>
                    <a:pt x="1467866" y="753922"/>
                  </a:lnTo>
                  <a:lnTo>
                    <a:pt x="1467866" y="603135"/>
                  </a:lnTo>
                  <a:lnTo>
                    <a:pt x="1467866" y="452348"/>
                  </a:lnTo>
                  <a:lnTo>
                    <a:pt x="1467866" y="301574"/>
                  </a:lnTo>
                  <a:lnTo>
                    <a:pt x="1467866" y="150787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75104" y="2613951"/>
              <a:ext cx="1468120" cy="301625"/>
            </a:xfrm>
            <a:custGeom>
              <a:avLst/>
              <a:gdLst/>
              <a:ahLst/>
              <a:cxnLst/>
              <a:rect l="l" t="t" r="r" b="b"/>
              <a:pathLst>
                <a:path w="1468120" h="301625">
                  <a:moveTo>
                    <a:pt x="1467866" y="0"/>
                  </a:moveTo>
                  <a:lnTo>
                    <a:pt x="1467866" y="0"/>
                  </a:lnTo>
                  <a:lnTo>
                    <a:pt x="550456" y="0"/>
                  </a:lnTo>
                  <a:lnTo>
                    <a:pt x="550456" y="4000"/>
                  </a:lnTo>
                  <a:lnTo>
                    <a:pt x="550456" y="150787"/>
                  </a:lnTo>
                  <a:lnTo>
                    <a:pt x="366966" y="150787"/>
                  </a:lnTo>
                  <a:lnTo>
                    <a:pt x="183476" y="150787"/>
                  </a:lnTo>
                  <a:lnTo>
                    <a:pt x="0" y="150787"/>
                  </a:lnTo>
                  <a:lnTo>
                    <a:pt x="0" y="301574"/>
                  </a:lnTo>
                  <a:lnTo>
                    <a:pt x="183476" y="301574"/>
                  </a:lnTo>
                  <a:lnTo>
                    <a:pt x="366966" y="301574"/>
                  </a:lnTo>
                  <a:lnTo>
                    <a:pt x="1467866" y="301574"/>
                  </a:lnTo>
                  <a:lnTo>
                    <a:pt x="1467866" y="150787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58581" y="1709254"/>
              <a:ext cx="183515" cy="1206500"/>
            </a:xfrm>
            <a:custGeom>
              <a:avLst/>
              <a:gdLst/>
              <a:ahLst/>
              <a:cxnLst/>
              <a:rect l="l" t="t" r="r" b="b"/>
              <a:pathLst>
                <a:path w="183515" h="1206500">
                  <a:moveTo>
                    <a:pt x="0" y="0"/>
                  </a:moveTo>
                  <a:lnTo>
                    <a:pt x="0" y="1206264"/>
                  </a:lnTo>
                </a:path>
                <a:path w="183515" h="1206500">
                  <a:moveTo>
                    <a:pt x="183484" y="0"/>
                  </a:moveTo>
                  <a:lnTo>
                    <a:pt x="183484" y="1206264"/>
                  </a:lnTo>
                </a:path>
              </a:pathLst>
            </a:custGeom>
            <a:ln w="4717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625548" y="1709254"/>
              <a:ext cx="0" cy="1206500"/>
            </a:xfrm>
            <a:custGeom>
              <a:avLst/>
              <a:gdLst/>
              <a:ahLst/>
              <a:cxnLst/>
              <a:rect l="l" t="t" r="r" b="b"/>
              <a:pathLst>
                <a:path w="0" h="1206500">
                  <a:moveTo>
                    <a:pt x="0" y="908693"/>
                  </a:moveTo>
                  <a:lnTo>
                    <a:pt x="0" y="1206264"/>
                  </a:lnTo>
                </a:path>
                <a:path w="0" h="1206500">
                  <a:moveTo>
                    <a:pt x="0" y="0"/>
                  </a:moveTo>
                  <a:lnTo>
                    <a:pt x="0" y="463696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09036" y="1709254"/>
              <a:ext cx="0" cy="1206500"/>
            </a:xfrm>
            <a:custGeom>
              <a:avLst/>
              <a:gdLst/>
              <a:ahLst/>
              <a:cxnLst/>
              <a:rect l="l" t="t" r="r" b="b"/>
              <a:pathLst>
                <a:path w="0" h="1206500">
                  <a:moveTo>
                    <a:pt x="0" y="0"/>
                  </a:moveTo>
                  <a:lnTo>
                    <a:pt x="0" y="1206264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992518" y="2172950"/>
              <a:ext cx="0" cy="742950"/>
            </a:xfrm>
            <a:custGeom>
              <a:avLst/>
              <a:gdLst/>
              <a:ahLst/>
              <a:cxnLst/>
              <a:rect l="l" t="t" r="r" b="b"/>
              <a:pathLst>
                <a:path w="0" h="742950">
                  <a:moveTo>
                    <a:pt x="0" y="0"/>
                  </a:moveTo>
                  <a:lnTo>
                    <a:pt x="0" y="742568"/>
                  </a:lnTo>
                </a:path>
              </a:pathLst>
            </a:custGeom>
            <a:ln w="47148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968943" y="1709254"/>
              <a:ext cx="47625" cy="279400"/>
            </a:xfrm>
            <a:custGeom>
              <a:avLst/>
              <a:gdLst/>
              <a:ahLst/>
              <a:cxnLst/>
              <a:rect l="l" t="t" r="r" b="b"/>
              <a:pathLst>
                <a:path w="47625" h="279400">
                  <a:moveTo>
                    <a:pt x="0" y="279338"/>
                  </a:moveTo>
                  <a:lnTo>
                    <a:pt x="47148" y="279338"/>
                  </a:lnTo>
                </a:path>
                <a:path w="47625" h="279400">
                  <a:moveTo>
                    <a:pt x="23574" y="0"/>
                  </a:moveTo>
                  <a:lnTo>
                    <a:pt x="23574" y="272981"/>
                  </a:lnTo>
                </a:path>
              </a:pathLst>
            </a:custGeom>
            <a:ln w="1271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75097" y="1709254"/>
              <a:ext cx="1468120" cy="1206500"/>
            </a:xfrm>
            <a:custGeom>
              <a:avLst/>
              <a:gdLst/>
              <a:ahLst/>
              <a:cxnLst/>
              <a:rect l="l" t="t" r="r" b="b"/>
              <a:pathLst>
                <a:path w="1468120" h="1206500">
                  <a:moveTo>
                    <a:pt x="1100907" y="0"/>
                  </a:moveTo>
                  <a:lnTo>
                    <a:pt x="1100907" y="1206264"/>
                  </a:lnTo>
                </a:path>
                <a:path w="1468120" h="1206500">
                  <a:moveTo>
                    <a:pt x="1284389" y="0"/>
                  </a:moveTo>
                  <a:lnTo>
                    <a:pt x="1284389" y="1206264"/>
                  </a:lnTo>
                </a:path>
                <a:path w="1468120" h="1206500">
                  <a:moveTo>
                    <a:pt x="0" y="150783"/>
                  </a:moveTo>
                  <a:lnTo>
                    <a:pt x="1467871" y="150783"/>
                  </a:lnTo>
                </a:path>
              </a:pathLst>
            </a:custGeom>
            <a:ln w="4717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075091" y="1994953"/>
              <a:ext cx="1468120" cy="38735"/>
            </a:xfrm>
            <a:custGeom>
              <a:avLst/>
              <a:gdLst/>
              <a:ahLst/>
              <a:cxnLst/>
              <a:rect l="l" t="t" r="r" b="b"/>
              <a:pathLst>
                <a:path w="1468120" h="38735">
                  <a:moveTo>
                    <a:pt x="344995" y="0"/>
                  </a:moveTo>
                  <a:lnTo>
                    <a:pt x="0" y="0"/>
                  </a:lnTo>
                  <a:lnTo>
                    <a:pt x="0" y="19735"/>
                  </a:lnTo>
                  <a:lnTo>
                    <a:pt x="0" y="38150"/>
                  </a:lnTo>
                  <a:lnTo>
                    <a:pt x="344995" y="38150"/>
                  </a:lnTo>
                  <a:lnTo>
                    <a:pt x="344995" y="19735"/>
                  </a:lnTo>
                  <a:lnTo>
                    <a:pt x="344995" y="0"/>
                  </a:lnTo>
                  <a:close/>
                </a:path>
                <a:path w="1468120" h="38735">
                  <a:moveTo>
                    <a:pt x="751395" y="0"/>
                  </a:moveTo>
                  <a:lnTo>
                    <a:pt x="548195" y="0"/>
                  </a:lnTo>
                  <a:lnTo>
                    <a:pt x="548195" y="38150"/>
                  </a:lnTo>
                  <a:lnTo>
                    <a:pt x="751395" y="38150"/>
                  </a:lnTo>
                  <a:lnTo>
                    <a:pt x="751395" y="0"/>
                  </a:lnTo>
                  <a:close/>
                </a:path>
                <a:path w="1468120" h="38735">
                  <a:moveTo>
                    <a:pt x="1467866" y="0"/>
                  </a:moveTo>
                  <a:lnTo>
                    <a:pt x="929195" y="0"/>
                  </a:lnTo>
                  <a:lnTo>
                    <a:pt x="929195" y="38150"/>
                  </a:lnTo>
                  <a:lnTo>
                    <a:pt x="1467866" y="38150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23298" y="2023889"/>
              <a:ext cx="920115" cy="0"/>
            </a:xfrm>
            <a:custGeom>
              <a:avLst/>
              <a:gdLst/>
              <a:ahLst/>
              <a:cxnLst/>
              <a:rect l="l" t="t" r="r" b="b"/>
              <a:pathLst>
                <a:path w="920115" h="0">
                  <a:moveTo>
                    <a:pt x="0" y="0"/>
                  </a:moveTo>
                  <a:lnTo>
                    <a:pt x="919671" y="0"/>
                  </a:lnTo>
                </a:path>
              </a:pathLst>
            </a:custGeom>
            <a:ln w="1840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075097" y="2033757"/>
              <a:ext cx="345440" cy="18415"/>
            </a:xfrm>
            <a:custGeom>
              <a:avLst/>
              <a:gdLst/>
              <a:ahLst/>
              <a:cxnLst/>
              <a:rect l="l" t="t" r="r" b="b"/>
              <a:pathLst>
                <a:path w="345440" h="18414">
                  <a:moveTo>
                    <a:pt x="0" y="18406"/>
                  </a:moveTo>
                  <a:lnTo>
                    <a:pt x="344998" y="18406"/>
                  </a:lnTo>
                  <a:lnTo>
                    <a:pt x="344998" y="0"/>
                  </a:lnTo>
                  <a:lnTo>
                    <a:pt x="0" y="0"/>
                  </a:lnTo>
                  <a:lnTo>
                    <a:pt x="0" y="18406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470896" y="2042960"/>
              <a:ext cx="1072515" cy="0"/>
            </a:xfrm>
            <a:custGeom>
              <a:avLst/>
              <a:gdLst/>
              <a:ahLst/>
              <a:cxnLst/>
              <a:rect l="l" t="t" r="r" b="b"/>
              <a:pathLst>
                <a:path w="1072515" h="0">
                  <a:moveTo>
                    <a:pt x="0" y="0"/>
                  </a:moveTo>
                  <a:lnTo>
                    <a:pt x="1072073" y="0"/>
                  </a:lnTo>
                </a:path>
              </a:pathLst>
            </a:custGeom>
            <a:ln w="1840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75091" y="1982241"/>
              <a:ext cx="1468120" cy="29209"/>
            </a:xfrm>
            <a:custGeom>
              <a:avLst/>
              <a:gdLst/>
              <a:ahLst/>
              <a:cxnLst/>
              <a:rect l="l" t="t" r="r" b="b"/>
              <a:pathLst>
                <a:path w="1468120" h="29210">
                  <a:moveTo>
                    <a:pt x="344995" y="0"/>
                  </a:moveTo>
                  <a:lnTo>
                    <a:pt x="0" y="0"/>
                  </a:lnTo>
                  <a:lnTo>
                    <a:pt x="0" y="28587"/>
                  </a:lnTo>
                  <a:lnTo>
                    <a:pt x="344995" y="28587"/>
                  </a:lnTo>
                  <a:lnTo>
                    <a:pt x="344995" y="0"/>
                  </a:lnTo>
                  <a:close/>
                </a:path>
                <a:path w="1468120" h="29210">
                  <a:moveTo>
                    <a:pt x="751395" y="0"/>
                  </a:moveTo>
                  <a:lnTo>
                    <a:pt x="548195" y="0"/>
                  </a:lnTo>
                  <a:lnTo>
                    <a:pt x="548195" y="28587"/>
                  </a:lnTo>
                  <a:lnTo>
                    <a:pt x="751395" y="28587"/>
                  </a:lnTo>
                  <a:lnTo>
                    <a:pt x="751395" y="0"/>
                  </a:lnTo>
                  <a:close/>
                </a:path>
                <a:path w="1468120" h="29210">
                  <a:moveTo>
                    <a:pt x="1467866" y="0"/>
                  </a:moveTo>
                  <a:lnTo>
                    <a:pt x="929195" y="0"/>
                  </a:lnTo>
                  <a:lnTo>
                    <a:pt x="929195" y="28587"/>
                  </a:lnTo>
                  <a:lnTo>
                    <a:pt x="1467866" y="28587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075097" y="1972368"/>
              <a:ext cx="1468120" cy="14604"/>
            </a:xfrm>
            <a:custGeom>
              <a:avLst/>
              <a:gdLst/>
              <a:ahLst/>
              <a:cxnLst/>
              <a:rect l="l" t="t" r="r" b="b"/>
              <a:pathLst>
                <a:path w="1468120" h="14605">
                  <a:moveTo>
                    <a:pt x="0" y="14292"/>
                  </a:moveTo>
                  <a:lnTo>
                    <a:pt x="345000" y="14292"/>
                  </a:lnTo>
                </a:path>
                <a:path w="1468120" h="14605">
                  <a:moveTo>
                    <a:pt x="548200" y="14292"/>
                  </a:moveTo>
                  <a:lnTo>
                    <a:pt x="1467871" y="14292"/>
                  </a:lnTo>
                </a:path>
                <a:path w="1468120" h="14605">
                  <a:moveTo>
                    <a:pt x="0" y="0"/>
                  </a:moveTo>
                  <a:lnTo>
                    <a:pt x="1467871" y="0"/>
                  </a:lnTo>
                </a:path>
              </a:pathLst>
            </a:custGeom>
            <a:ln w="884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75097" y="2147520"/>
              <a:ext cx="345440" cy="38100"/>
            </a:xfrm>
            <a:custGeom>
              <a:avLst/>
              <a:gdLst/>
              <a:ahLst/>
              <a:cxnLst/>
              <a:rect l="l" t="t" r="r" b="b"/>
              <a:pathLst>
                <a:path w="345440" h="38100">
                  <a:moveTo>
                    <a:pt x="0" y="37684"/>
                  </a:moveTo>
                  <a:lnTo>
                    <a:pt x="344998" y="37684"/>
                  </a:lnTo>
                  <a:lnTo>
                    <a:pt x="344998" y="0"/>
                  </a:lnTo>
                  <a:lnTo>
                    <a:pt x="0" y="0"/>
                  </a:lnTo>
                  <a:lnTo>
                    <a:pt x="0" y="37684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470896" y="2160235"/>
              <a:ext cx="317500" cy="19050"/>
            </a:xfrm>
            <a:custGeom>
              <a:avLst/>
              <a:gdLst/>
              <a:ahLst/>
              <a:cxnLst/>
              <a:rect l="l" t="t" r="r" b="b"/>
              <a:pathLst>
                <a:path w="317500" h="19050">
                  <a:moveTo>
                    <a:pt x="0" y="18842"/>
                  </a:moveTo>
                  <a:lnTo>
                    <a:pt x="317498" y="18842"/>
                  </a:lnTo>
                </a:path>
                <a:path w="317500" h="19050">
                  <a:moveTo>
                    <a:pt x="0" y="0"/>
                  </a:moveTo>
                  <a:lnTo>
                    <a:pt x="317498" y="0"/>
                  </a:lnTo>
                </a:path>
              </a:pathLst>
            </a:custGeom>
            <a:ln w="12253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991587" y="2147531"/>
              <a:ext cx="551815" cy="44450"/>
            </a:xfrm>
            <a:custGeom>
              <a:avLst/>
              <a:gdLst/>
              <a:ahLst/>
              <a:cxnLst/>
              <a:rect l="l" t="t" r="r" b="b"/>
              <a:pathLst>
                <a:path w="551815" h="44450">
                  <a:moveTo>
                    <a:pt x="551370" y="0"/>
                  </a:moveTo>
                  <a:lnTo>
                    <a:pt x="0" y="0"/>
                  </a:lnTo>
                  <a:lnTo>
                    <a:pt x="0" y="18834"/>
                  </a:lnTo>
                  <a:lnTo>
                    <a:pt x="0" y="25425"/>
                  </a:lnTo>
                  <a:lnTo>
                    <a:pt x="0" y="44272"/>
                  </a:lnTo>
                  <a:lnTo>
                    <a:pt x="551370" y="44272"/>
                  </a:lnTo>
                  <a:lnTo>
                    <a:pt x="551370" y="25425"/>
                  </a:lnTo>
                  <a:lnTo>
                    <a:pt x="551370" y="18834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075097" y="2141164"/>
              <a:ext cx="891540" cy="0"/>
            </a:xfrm>
            <a:custGeom>
              <a:avLst/>
              <a:gdLst/>
              <a:ahLst/>
              <a:cxnLst/>
              <a:rect l="l" t="t" r="r" b="b"/>
              <a:pathLst>
                <a:path w="891540" h="0">
                  <a:moveTo>
                    <a:pt x="0" y="0"/>
                  </a:moveTo>
                  <a:lnTo>
                    <a:pt x="891100" y="0"/>
                  </a:lnTo>
                </a:path>
              </a:pathLst>
            </a:custGeom>
            <a:ln w="12717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075091" y="2115972"/>
              <a:ext cx="1468120" cy="45720"/>
            </a:xfrm>
            <a:custGeom>
              <a:avLst/>
              <a:gdLst/>
              <a:ahLst/>
              <a:cxnLst/>
              <a:rect l="l" t="t" r="r" b="b"/>
              <a:pathLst>
                <a:path w="1468120" h="45719">
                  <a:moveTo>
                    <a:pt x="344995" y="32232"/>
                  </a:moveTo>
                  <a:lnTo>
                    <a:pt x="0" y="32232"/>
                  </a:lnTo>
                  <a:lnTo>
                    <a:pt x="0" y="44958"/>
                  </a:lnTo>
                  <a:lnTo>
                    <a:pt x="344995" y="44958"/>
                  </a:lnTo>
                  <a:lnTo>
                    <a:pt x="344995" y="32232"/>
                  </a:lnTo>
                  <a:close/>
                </a:path>
                <a:path w="1468120" h="45719">
                  <a:moveTo>
                    <a:pt x="344995" y="0"/>
                  </a:moveTo>
                  <a:lnTo>
                    <a:pt x="0" y="0"/>
                  </a:lnTo>
                  <a:lnTo>
                    <a:pt x="0" y="26797"/>
                  </a:lnTo>
                  <a:lnTo>
                    <a:pt x="344995" y="26797"/>
                  </a:lnTo>
                  <a:lnTo>
                    <a:pt x="344995" y="0"/>
                  </a:lnTo>
                  <a:close/>
                </a:path>
                <a:path w="1468120" h="45719">
                  <a:moveTo>
                    <a:pt x="891095" y="32232"/>
                  </a:moveTo>
                  <a:lnTo>
                    <a:pt x="395795" y="32232"/>
                  </a:lnTo>
                  <a:lnTo>
                    <a:pt x="395795" y="44958"/>
                  </a:lnTo>
                  <a:lnTo>
                    <a:pt x="891095" y="44958"/>
                  </a:lnTo>
                  <a:lnTo>
                    <a:pt x="891095" y="32232"/>
                  </a:lnTo>
                  <a:close/>
                </a:path>
                <a:path w="1468120" h="45719">
                  <a:moveTo>
                    <a:pt x="891095" y="0"/>
                  </a:moveTo>
                  <a:lnTo>
                    <a:pt x="395795" y="0"/>
                  </a:lnTo>
                  <a:lnTo>
                    <a:pt x="395795" y="26797"/>
                  </a:lnTo>
                  <a:lnTo>
                    <a:pt x="891095" y="26797"/>
                  </a:lnTo>
                  <a:lnTo>
                    <a:pt x="891095" y="0"/>
                  </a:lnTo>
                  <a:close/>
                </a:path>
                <a:path w="1468120" h="45719">
                  <a:moveTo>
                    <a:pt x="1467866" y="0"/>
                  </a:moveTo>
                  <a:lnTo>
                    <a:pt x="941895" y="0"/>
                  </a:lnTo>
                  <a:lnTo>
                    <a:pt x="941895" y="18834"/>
                  </a:lnTo>
                  <a:lnTo>
                    <a:pt x="941895" y="26797"/>
                  </a:lnTo>
                  <a:lnTo>
                    <a:pt x="941895" y="45643"/>
                  </a:lnTo>
                  <a:lnTo>
                    <a:pt x="1467866" y="45643"/>
                  </a:lnTo>
                  <a:lnTo>
                    <a:pt x="1467866" y="26797"/>
                  </a:lnTo>
                  <a:lnTo>
                    <a:pt x="1467866" y="18834"/>
                  </a:lnTo>
                  <a:lnTo>
                    <a:pt x="146786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075097" y="2300795"/>
              <a:ext cx="1468120" cy="0"/>
            </a:xfrm>
            <a:custGeom>
              <a:avLst/>
              <a:gdLst/>
              <a:ahLst/>
              <a:cxnLst/>
              <a:rect l="l" t="t" r="r" b="b"/>
              <a:pathLst>
                <a:path w="1468120" h="0">
                  <a:moveTo>
                    <a:pt x="0" y="0"/>
                  </a:moveTo>
                  <a:lnTo>
                    <a:pt x="344998" y="0"/>
                  </a:lnTo>
                </a:path>
                <a:path w="1468120" h="0">
                  <a:moveTo>
                    <a:pt x="395798" y="0"/>
                  </a:moveTo>
                  <a:lnTo>
                    <a:pt x="522804" y="0"/>
                  </a:lnTo>
                </a:path>
                <a:path w="1468120" h="0">
                  <a:moveTo>
                    <a:pt x="573604" y="0"/>
                  </a:moveTo>
                  <a:lnTo>
                    <a:pt x="1467871" y="0"/>
                  </a:lnTo>
                </a:path>
              </a:pathLst>
            </a:custGeom>
            <a:ln w="2401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075097" y="2312597"/>
              <a:ext cx="1468120" cy="635"/>
            </a:xfrm>
            <a:custGeom>
              <a:avLst/>
              <a:gdLst/>
              <a:ahLst/>
              <a:cxnLst/>
              <a:rect l="l" t="t" r="r" b="b"/>
              <a:pathLst>
                <a:path w="1468120" h="635">
                  <a:moveTo>
                    <a:pt x="0" y="214"/>
                  </a:moveTo>
                  <a:lnTo>
                    <a:pt x="522804" y="214"/>
                  </a:lnTo>
                </a:path>
                <a:path w="1468120" h="635">
                  <a:moveTo>
                    <a:pt x="573604" y="214"/>
                  </a:moveTo>
                  <a:lnTo>
                    <a:pt x="1467871" y="214"/>
                  </a:lnTo>
                </a:path>
                <a:path w="1468120" h="635">
                  <a:moveTo>
                    <a:pt x="0" y="0"/>
                  </a:moveTo>
                  <a:lnTo>
                    <a:pt x="522804" y="0"/>
                  </a:lnTo>
                </a:path>
                <a:path w="1468120" h="635">
                  <a:moveTo>
                    <a:pt x="573604" y="0"/>
                  </a:moveTo>
                  <a:lnTo>
                    <a:pt x="1467871" y="0"/>
                  </a:lnTo>
                </a:path>
              </a:pathLst>
            </a:custGeom>
            <a:ln w="317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075097" y="2324611"/>
              <a:ext cx="1468120" cy="0"/>
            </a:xfrm>
            <a:custGeom>
              <a:avLst/>
              <a:gdLst/>
              <a:ahLst/>
              <a:cxnLst/>
              <a:rect l="l" t="t" r="r" b="b"/>
              <a:pathLst>
                <a:path w="1468120" h="0">
                  <a:moveTo>
                    <a:pt x="0" y="0"/>
                  </a:moveTo>
                  <a:lnTo>
                    <a:pt x="344998" y="0"/>
                  </a:lnTo>
                </a:path>
                <a:path w="1468120" h="0">
                  <a:moveTo>
                    <a:pt x="395798" y="0"/>
                  </a:moveTo>
                  <a:lnTo>
                    <a:pt x="522804" y="0"/>
                  </a:lnTo>
                </a:path>
                <a:path w="1468120" h="0">
                  <a:moveTo>
                    <a:pt x="573604" y="0"/>
                  </a:moveTo>
                  <a:lnTo>
                    <a:pt x="1467871" y="0"/>
                  </a:lnTo>
                </a:path>
              </a:pathLst>
            </a:custGeom>
            <a:ln w="317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075097" y="2446117"/>
              <a:ext cx="1468120" cy="24130"/>
            </a:xfrm>
            <a:custGeom>
              <a:avLst/>
              <a:gdLst/>
              <a:ahLst/>
              <a:cxnLst/>
              <a:rect l="l" t="t" r="r" b="b"/>
              <a:pathLst>
                <a:path w="1468120" h="24130">
                  <a:moveTo>
                    <a:pt x="0" y="0"/>
                  </a:moveTo>
                  <a:lnTo>
                    <a:pt x="522804" y="0"/>
                  </a:lnTo>
                </a:path>
                <a:path w="1468120" h="24130">
                  <a:moveTo>
                    <a:pt x="573604" y="0"/>
                  </a:moveTo>
                  <a:lnTo>
                    <a:pt x="1467871" y="0"/>
                  </a:lnTo>
                </a:path>
                <a:path w="1468120" h="24130">
                  <a:moveTo>
                    <a:pt x="0" y="23600"/>
                  </a:moveTo>
                  <a:lnTo>
                    <a:pt x="344998" y="23600"/>
                  </a:lnTo>
                </a:path>
              </a:pathLst>
            </a:custGeom>
            <a:ln w="1309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470896" y="2463169"/>
              <a:ext cx="127000" cy="13335"/>
            </a:xfrm>
            <a:custGeom>
              <a:avLst/>
              <a:gdLst/>
              <a:ahLst/>
              <a:cxnLst/>
              <a:rect l="l" t="t" r="r" b="b"/>
              <a:pathLst>
                <a:path w="127000" h="13335">
                  <a:moveTo>
                    <a:pt x="0" y="13096"/>
                  </a:moveTo>
                  <a:lnTo>
                    <a:pt x="127005" y="13096"/>
                  </a:lnTo>
                  <a:lnTo>
                    <a:pt x="127005" y="0"/>
                  </a:lnTo>
                  <a:lnTo>
                    <a:pt x="0" y="0"/>
                  </a:lnTo>
                  <a:lnTo>
                    <a:pt x="0" y="13096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648701" y="2469718"/>
              <a:ext cx="894715" cy="0"/>
            </a:xfrm>
            <a:custGeom>
              <a:avLst/>
              <a:gdLst/>
              <a:ahLst/>
              <a:cxnLst/>
              <a:rect l="l" t="t" r="r" b="b"/>
              <a:pathLst>
                <a:path w="894715" h="0">
                  <a:moveTo>
                    <a:pt x="0" y="0"/>
                  </a:moveTo>
                  <a:lnTo>
                    <a:pt x="894267" y="0"/>
                  </a:lnTo>
                </a:path>
              </a:pathLst>
            </a:custGeom>
            <a:ln w="13096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075097" y="2604154"/>
              <a:ext cx="1468120" cy="0"/>
            </a:xfrm>
            <a:custGeom>
              <a:avLst/>
              <a:gdLst/>
              <a:ahLst/>
              <a:cxnLst/>
              <a:rect l="l" t="t" r="r" b="b"/>
              <a:pathLst>
                <a:path w="1468120" h="0">
                  <a:moveTo>
                    <a:pt x="0" y="0"/>
                  </a:moveTo>
                  <a:lnTo>
                    <a:pt x="345000" y="0"/>
                  </a:lnTo>
                </a:path>
                <a:path w="1468120" h="0">
                  <a:moveTo>
                    <a:pt x="573604" y="0"/>
                  </a:moveTo>
                  <a:lnTo>
                    <a:pt x="1467871" y="0"/>
                  </a:lnTo>
                </a:path>
              </a:pathLst>
            </a:custGeom>
            <a:ln w="2760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075097" y="2615950"/>
              <a:ext cx="1468120" cy="8890"/>
            </a:xfrm>
            <a:custGeom>
              <a:avLst/>
              <a:gdLst/>
              <a:ahLst/>
              <a:cxnLst/>
              <a:rect l="l" t="t" r="r" b="b"/>
              <a:pathLst>
                <a:path w="1468120" h="8889">
                  <a:moveTo>
                    <a:pt x="0" y="0"/>
                  </a:moveTo>
                  <a:lnTo>
                    <a:pt x="1467871" y="0"/>
                  </a:lnTo>
                </a:path>
                <a:path w="1468120" h="8889">
                  <a:moveTo>
                    <a:pt x="0" y="8359"/>
                  </a:moveTo>
                  <a:lnTo>
                    <a:pt x="1467871" y="8359"/>
                  </a:lnTo>
                </a:path>
              </a:pathLst>
            </a:custGeom>
            <a:ln w="3994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075097" y="2636115"/>
              <a:ext cx="1468120" cy="0"/>
            </a:xfrm>
            <a:custGeom>
              <a:avLst/>
              <a:gdLst/>
              <a:ahLst/>
              <a:cxnLst/>
              <a:rect l="l" t="t" r="r" b="b"/>
              <a:pathLst>
                <a:path w="1468120" h="0">
                  <a:moveTo>
                    <a:pt x="0" y="0"/>
                  </a:moveTo>
                  <a:lnTo>
                    <a:pt x="1467871" y="0"/>
                  </a:lnTo>
                </a:path>
              </a:pathLst>
            </a:custGeom>
            <a:ln w="16719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75097" y="2764736"/>
              <a:ext cx="1468120" cy="0"/>
            </a:xfrm>
            <a:custGeom>
              <a:avLst/>
              <a:gdLst/>
              <a:ahLst/>
              <a:cxnLst/>
              <a:rect l="l" t="t" r="r" b="b"/>
              <a:pathLst>
                <a:path w="1468120" h="0">
                  <a:moveTo>
                    <a:pt x="0" y="0"/>
                  </a:moveTo>
                  <a:lnTo>
                    <a:pt x="1467871" y="0"/>
                  </a:lnTo>
                </a:path>
              </a:pathLst>
            </a:custGeom>
            <a:ln w="47201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801105" y="2147520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788394" y="216023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991598" y="1994950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177999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772689" y="2281415"/>
              <a:ext cx="68580" cy="62230"/>
            </a:xfrm>
            <a:custGeom>
              <a:avLst/>
              <a:gdLst/>
              <a:ahLst/>
              <a:cxnLst/>
              <a:rect l="l" t="t" r="r" b="b"/>
              <a:pathLst>
                <a:path w="68579" h="62230">
                  <a:moveTo>
                    <a:pt x="34093" y="0"/>
                  </a:moveTo>
                  <a:lnTo>
                    <a:pt x="21263" y="2266"/>
                  </a:lnTo>
                  <a:lnTo>
                    <a:pt x="9982" y="9067"/>
                  </a:lnTo>
                  <a:lnTo>
                    <a:pt x="2495" y="19317"/>
                  </a:lnTo>
                  <a:lnTo>
                    <a:pt x="0" y="30975"/>
                  </a:lnTo>
                  <a:lnTo>
                    <a:pt x="2495" y="42632"/>
                  </a:lnTo>
                  <a:lnTo>
                    <a:pt x="9982" y="52882"/>
                  </a:lnTo>
                  <a:lnTo>
                    <a:pt x="21263" y="59683"/>
                  </a:lnTo>
                  <a:lnTo>
                    <a:pt x="34093" y="61950"/>
                  </a:lnTo>
                  <a:lnTo>
                    <a:pt x="46922" y="59683"/>
                  </a:lnTo>
                  <a:lnTo>
                    <a:pt x="58204" y="52882"/>
                  </a:lnTo>
                  <a:lnTo>
                    <a:pt x="65690" y="42632"/>
                  </a:lnTo>
                  <a:lnTo>
                    <a:pt x="68186" y="30975"/>
                  </a:lnTo>
                  <a:lnTo>
                    <a:pt x="65690" y="19317"/>
                  </a:lnTo>
                  <a:lnTo>
                    <a:pt x="58204" y="9067"/>
                  </a:lnTo>
                  <a:lnTo>
                    <a:pt x="46922" y="2266"/>
                  </a:lnTo>
                  <a:lnTo>
                    <a:pt x="34093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623301" y="200766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2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826496" y="2007664"/>
              <a:ext cx="177800" cy="0"/>
            </a:xfrm>
            <a:custGeom>
              <a:avLst/>
              <a:gdLst/>
              <a:ahLst/>
              <a:cxnLst/>
              <a:rect l="l" t="t" r="r" b="b"/>
              <a:pathLst>
                <a:path w="177800" h="0">
                  <a:moveTo>
                    <a:pt x="0" y="0"/>
                  </a:moveTo>
                  <a:lnTo>
                    <a:pt x="17780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420098" y="200766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445496" y="1994952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w="0" h="153035">
                  <a:moveTo>
                    <a:pt x="0" y="152570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445496" y="2147531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445496" y="2312808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7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445496" y="2452671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420098" y="2605243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 h="0">
                  <a:moveTo>
                    <a:pt x="0" y="0"/>
                  </a:moveTo>
                  <a:lnTo>
                    <a:pt x="203199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623301" y="2452662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623301" y="2172950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w="0" h="165735">
                  <a:moveTo>
                    <a:pt x="0" y="165285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623301" y="2338241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6"/>
                  </a:moveTo>
                  <a:lnTo>
                    <a:pt x="0" y="0"/>
                  </a:lnTo>
                </a:path>
              </a:pathLst>
            </a:custGeom>
            <a:ln w="5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520700" y="5453227"/>
            <a:ext cx="44958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99+%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0" i="1">
                <a:latin typeface="Lucida Sans Italic"/>
                <a:cs typeface="Lucida Sans Italic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&gt;100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(clear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simulations).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5061394" y="5653824"/>
            <a:ext cx="323850" cy="69850"/>
            <a:chOff x="5061394" y="5653824"/>
            <a:chExt cx="323850" cy="69850"/>
          </a:xfrm>
        </p:grpSpPr>
        <p:sp>
          <p:nvSpPr>
            <p:cNvPr id="54" name="object 54" descr=""/>
            <p:cNvSpPr/>
            <p:nvPr/>
          </p:nvSpPr>
          <p:spPr>
            <a:xfrm>
              <a:off x="5105406" y="5688442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1857" y="0"/>
                  </a:lnTo>
                  <a:lnTo>
                    <a:pt x="2793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061394" y="565382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40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5435600" y="5585217"/>
            <a:ext cx="56705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can!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20700" y="2910382"/>
            <a:ext cx="4978400" cy="1449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9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Applications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Model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behavior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solvents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polymers.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Model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physics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magnetic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materials.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(many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other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physical</a:t>
            </a:r>
            <a:r>
              <a:rPr dirty="0" baseline="1915" sz="2175" spc="20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phenomena)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353300" y="5338800"/>
            <a:ext cx="2209800" cy="6743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6510" rIns="0" bIns="0" rtlCol="0" vert="horz">
            <a:spAutoFit/>
          </a:bodyPr>
          <a:lstStyle/>
          <a:p>
            <a:pPr algn="just" marL="59690" marR="252095">
              <a:lnSpc>
                <a:spcPct val="109500"/>
              </a:lnSpc>
              <a:spcBef>
                <a:spcPts val="130"/>
              </a:spcBef>
            </a:pPr>
            <a:r>
              <a:rPr dirty="0" sz="1100">
                <a:latin typeface="Lucida Sans Unicode"/>
                <a:cs typeface="Lucida Sans Unicode"/>
              </a:rPr>
              <a:t>Computational</a:t>
            </a:r>
            <a:r>
              <a:rPr dirty="0" sz="1100" spc="5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models</a:t>
            </a:r>
            <a:r>
              <a:rPr dirty="0" sz="1100" spc="6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Lucida Sans Unicode"/>
                <a:cs typeface="Lucida Sans Unicode"/>
              </a:rPr>
              <a:t>play </a:t>
            </a:r>
            <a:r>
              <a:rPr dirty="0" sz="1100">
                <a:latin typeface="Lucida Sans Unicode"/>
                <a:cs typeface="Lucida Sans Unicode"/>
              </a:rPr>
              <a:t>an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essential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role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in</a:t>
            </a:r>
            <a:r>
              <a:rPr dirty="0" sz="1100" spc="2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modern </a:t>
            </a:r>
            <a:r>
              <a:rPr dirty="0" sz="1100">
                <a:latin typeface="Lucida Sans Unicode"/>
                <a:cs typeface="Lucida Sans Unicode"/>
              </a:rPr>
              <a:t>scientific</a:t>
            </a:r>
            <a:r>
              <a:rPr dirty="0" sz="1100" spc="45">
                <a:latin typeface="Lucida Sans Unicode"/>
                <a:cs typeface="Lucida Sans Unicode"/>
              </a:rPr>
              <a:t> </a:t>
            </a:r>
            <a:r>
              <a:rPr dirty="0" sz="1100" spc="-10">
                <a:latin typeface="Lucida Sans Unicode"/>
                <a:cs typeface="Lucida Sans Unicode"/>
              </a:rPr>
              <a:t>research.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907" y="3078530"/>
            <a:ext cx="801528" cy="1127594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6249708" y="4232745"/>
            <a:ext cx="1210310" cy="5162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223520" marR="215900" indent="-635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Paul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Flory </a:t>
            </a:r>
            <a:r>
              <a:rPr dirty="0" sz="1100" spc="-35">
                <a:solidFill>
                  <a:srgbClr val="005493"/>
                </a:solidFill>
                <a:latin typeface="Lucida Sans Unicode"/>
                <a:cs typeface="Lucida Sans Unicode"/>
              </a:rPr>
              <a:t>1910-</a:t>
            </a:r>
            <a:r>
              <a:rPr dirty="0" sz="1100" spc="-30">
                <a:solidFill>
                  <a:srgbClr val="005493"/>
                </a:solidFill>
                <a:latin typeface="Lucida Sans Unicode"/>
                <a:cs typeface="Lucida Sans Unicode"/>
              </a:rPr>
              <a:t>1985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ts val="1235"/>
              </a:lnSpc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Nobel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Prize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1974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20700" y="4436084"/>
            <a:ext cx="48387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probability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reaching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dead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end?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520700" y="4957381"/>
            <a:ext cx="4838700" cy="432434"/>
          </a:xfrm>
          <a:custGeom>
            <a:avLst/>
            <a:gdLst/>
            <a:ahLst/>
            <a:cxnLst/>
            <a:rect l="l" t="t" r="r" b="b"/>
            <a:pathLst>
              <a:path w="4838700" h="432435">
                <a:moveTo>
                  <a:pt x="0" y="0"/>
                </a:moveTo>
                <a:lnTo>
                  <a:pt x="4838700" y="0"/>
                </a:lnTo>
                <a:lnTo>
                  <a:pt x="4838700" y="432282"/>
                </a:lnTo>
                <a:lnTo>
                  <a:pt x="0" y="432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673576" y="5027654"/>
            <a:ext cx="41783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Nobody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knows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(despite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decades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study).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4896294" y="5119827"/>
            <a:ext cx="628650" cy="69850"/>
            <a:chOff x="4896294" y="5119827"/>
            <a:chExt cx="628650" cy="69850"/>
          </a:xfrm>
        </p:grpSpPr>
        <p:sp>
          <p:nvSpPr>
            <p:cNvPr id="65" name="object 65" descr=""/>
            <p:cNvSpPr/>
            <p:nvPr/>
          </p:nvSpPr>
          <p:spPr>
            <a:xfrm>
              <a:off x="4940299" y="5154451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 h="0">
                  <a:moveTo>
                    <a:pt x="0" y="0"/>
                  </a:moveTo>
                  <a:lnTo>
                    <a:pt x="10906" y="0"/>
                  </a:lnTo>
                  <a:lnTo>
                    <a:pt x="584198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896294" y="511982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5569572" y="4898172"/>
            <a:ext cx="1624965" cy="4597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120"/>
              </a:lnSpc>
              <a:spcBef>
                <a:spcPts val="195"/>
              </a:spcBef>
            </a:pP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Mathematicians</a:t>
            </a:r>
            <a:r>
              <a:rPr dirty="0" sz="100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and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physics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researchers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cannot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solve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problem.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68" name="object 6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Your</a:t>
            </a:r>
            <a:r>
              <a:rPr dirty="0" spc="40"/>
              <a:t> </a:t>
            </a:r>
            <a:r>
              <a:rPr dirty="0"/>
              <a:t>first</a:t>
            </a:r>
            <a:r>
              <a:rPr dirty="0" spc="40"/>
              <a:t> </a:t>
            </a:r>
            <a:r>
              <a:rPr dirty="0" spc="65"/>
              <a:t>data</a:t>
            </a:r>
            <a:r>
              <a:rPr dirty="0" spc="40"/>
              <a:t> </a:t>
            </a:r>
            <a:r>
              <a:rPr dirty="0" spc="-10"/>
              <a:t>structure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6905" y="3401813"/>
            <a:ext cx="30473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latin typeface="Lucida Sans Unicode"/>
                <a:cs typeface="Lucida Sans Unicode"/>
              </a:rPr>
              <a:t>Some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applications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course: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6312" y="4457255"/>
            <a:ext cx="36766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 b="1">
                <a:latin typeface="Trebuchet MS"/>
                <a:cs typeface="Trebuchet MS"/>
              </a:rPr>
              <a:t>LFSR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531" y="4095982"/>
            <a:ext cx="370260" cy="3444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801647" y="4098036"/>
            <a:ext cx="11366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solidFill>
                  <a:srgbClr val="005493"/>
                </a:solidFill>
                <a:latin typeface="Courier New"/>
                <a:cs typeface="Courier New"/>
              </a:rPr>
              <a:t>^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28386" y="4179118"/>
            <a:ext cx="2137410" cy="212090"/>
            <a:chOff x="1928386" y="4179118"/>
            <a:chExt cx="2137410" cy="212090"/>
          </a:xfrm>
        </p:grpSpPr>
        <p:sp>
          <p:nvSpPr>
            <p:cNvPr id="9" name="object 9" descr=""/>
            <p:cNvSpPr/>
            <p:nvPr/>
          </p:nvSpPr>
          <p:spPr>
            <a:xfrm>
              <a:off x="1934743" y="4185475"/>
              <a:ext cx="2098040" cy="161925"/>
            </a:xfrm>
            <a:custGeom>
              <a:avLst/>
              <a:gdLst/>
              <a:ahLst/>
              <a:cxnLst/>
              <a:rect l="l" t="t" r="r" b="b"/>
              <a:pathLst>
                <a:path w="2098040" h="161925">
                  <a:moveTo>
                    <a:pt x="0" y="0"/>
                  </a:moveTo>
                  <a:lnTo>
                    <a:pt x="1020048" y="9653"/>
                  </a:lnTo>
                  <a:lnTo>
                    <a:pt x="1555984" y="14611"/>
                  </a:lnTo>
                  <a:lnTo>
                    <a:pt x="1784138" y="16437"/>
                  </a:lnTo>
                  <a:lnTo>
                    <a:pt x="1880836" y="16698"/>
                  </a:lnTo>
                  <a:lnTo>
                    <a:pt x="1930815" y="20828"/>
                  </a:lnTo>
                  <a:lnTo>
                    <a:pt x="1977954" y="33013"/>
                  </a:lnTo>
                  <a:lnTo>
                    <a:pt x="2020223" y="52948"/>
                  </a:lnTo>
                  <a:lnTo>
                    <a:pt x="2055591" y="80325"/>
                  </a:lnTo>
                  <a:lnTo>
                    <a:pt x="2082029" y="114839"/>
                  </a:lnTo>
                  <a:lnTo>
                    <a:pt x="2097506" y="156184"/>
                  </a:lnTo>
                  <a:lnTo>
                    <a:pt x="2097506" y="16161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96474" y="4320248"/>
              <a:ext cx="69215" cy="71120"/>
            </a:xfrm>
            <a:custGeom>
              <a:avLst/>
              <a:gdLst/>
              <a:ahLst/>
              <a:cxnLst/>
              <a:rect l="l" t="t" r="r" b="b"/>
              <a:pathLst>
                <a:path w="69214" h="71120">
                  <a:moveTo>
                    <a:pt x="0" y="3403"/>
                  </a:moveTo>
                  <a:lnTo>
                    <a:pt x="37947" y="70840"/>
                  </a:lnTo>
                  <a:lnTo>
                    <a:pt x="60732" y="18986"/>
                  </a:lnTo>
                  <a:lnTo>
                    <a:pt x="35394" y="18986"/>
                  </a:lnTo>
                  <a:lnTo>
                    <a:pt x="0" y="3403"/>
                  </a:lnTo>
                  <a:close/>
                </a:path>
                <a:path w="69214" h="71120">
                  <a:moveTo>
                    <a:pt x="69075" y="0"/>
                  </a:moveTo>
                  <a:lnTo>
                    <a:pt x="35394" y="18986"/>
                  </a:lnTo>
                  <a:lnTo>
                    <a:pt x="60732" y="18986"/>
                  </a:lnTo>
                  <a:lnTo>
                    <a:pt x="69075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1522180" y="4403514"/>
          <a:ext cx="2620645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4"/>
                <a:gridCol w="217804"/>
                <a:gridCol w="217804"/>
                <a:gridCol w="217804"/>
                <a:gridCol w="217805"/>
                <a:gridCol w="217805"/>
                <a:gridCol w="217805"/>
                <a:gridCol w="217805"/>
                <a:gridCol w="217805"/>
                <a:gridCol w="217805"/>
                <a:gridCol w="217805"/>
                <a:gridCol w="217805"/>
              </a:tblGrid>
              <a:tr h="2298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553826" y="5453735"/>
            <a:ext cx="94424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60" b="1">
                <a:latin typeface="Trebuchet MS"/>
                <a:cs typeface="Trebuchet MS"/>
              </a:rPr>
              <a:t>digital</a:t>
            </a:r>
            <a:r>
              <a:rPr dirty="0" sz="1100" spc="55" b="1">
                <a:latin typeface="Trebuchet MS"/>
                <a:cs typeface="Trebuchet MS"/>
              </a:rPr>
              <a:t> audio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600" y="5448300"/>
            <a:ext cx="2692349" cy="64588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076202" y="4147820"/>
            <a:ext cx="106045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60" b="1">
                <a:latin typeface="Trebuchet MS"/>
                <a:cs typeface="Trebuchet MS"/>
              </a:rPr>
              <a:t>digital</a:t>
            </a:r>
            <a:r>
              <a:rPr dirty="0" sz="1100" spc="55" b="1">
                <a:latin typeface="Trebuchet MS"/>
                <a:cs typeface="Trebuchet MS"/>
              </a:rPr>
              <a:t> </a:t>
            </a:r>
            <a:r>
              <a:rPr dirty="0" sz="1100" spc="80" b="1">
                <a:latin typeface="Trebuchet MS"/>
                <a:cs typeface="Trebuchet MS"/>
              </a:rPr>
              <a:t>images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065" y="4394936"/>
            <a:ext cx="1775117" cy="177711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20700" y="1791525"/>
            <a:ext cx="8902700" cy="13862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Arrays: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basic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building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block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They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enable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storage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large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amounts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data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(values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all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same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type).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With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index,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can</a:t>
            </a:r>
            <a:r>
              <a:rPr dirty="0" baseline="1915" sz="2175" spc="14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instantly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access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given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value.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Efficiency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derives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from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low-</a:t>
            </a:r>
            <a:r>
              <a:rPr dirty="0" baseline="1915" sz="2175">
                <a:latin typeface="Lucida Sans Unicode"/>
                <a:cs typeface="Lucida Sans Unicode"/>
              </a:rPr>
              <a:t>level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computer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hardware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organization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(stay</a:t>
            </a:r>
            <a:r>
              <a:rPr dirty="0" baseline="1915" sz="2175" spc="21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tuned).</a:t>
            </a:r>
            <a:endParaRPr baseline="1915" sz="2175">
              <a:latin typeface="Lucida Sans Unicode"/>
              <a:cs typeface="Lucida Sans Unicode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4133" y="4394720"/>
            <a:ext cx="1761858" cy="1756956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270089" y="4147820"/>
            <a:ext cx="140335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210" b="1">
                <a:latin typeface="Trebuchet MS"/>
                <a:cs typeface="Trebuchet MS"/>
              </a:rPr>
              <a:t>N-</a:t>
            </a:r>
            <a:r>
              <a:rPr dirty="0" sz="1100" spc="80" b="1">
                <a:latin typeface="Trebuchet MS"/>
                <a:cs typeface="Trebuchet MS"/>
              </a:rPr>
              <a:t>body</a:t>
            </a:r>
            <a:r>
              <a:rPr dirty="0" sz="1100" spc="55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simulation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45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864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1120775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</a:rPr>
              <a:t>http://en.wikipedia.org/wiki/Airedale_Terrier#mediaviewer/File:Airedale_Terrier.jpg </a:t>
            </a:r>
            <a:r>
              <a:rPr dirty="0" sz="900" spc="-10">
                <a:latin typeface="Lucida Console"/>
                <a:cs typeface="Lucida Console"/>
                <a:hlinkClick r:id="rId3"/>
              </a:rPr>
              <a:t>http://www.nobelprize.org/nobel_prizes/chemistry/laureates/1974/flory_postcard.jpg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CS.3.C.Arrays.2D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51386" y="4275361"/>
            <a:ext cx="2226945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3.</a:t>
            </a:r>
            <a:r>
              <a:rPr dirty="0" sz="4050" spc="12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85">
                <a:solidFill>
                  <a:srgbClr val="005493"/>
                </a:solidFill>
                <a:latin typeface="Arial"/>
                <a:cs typeface="Arial"/>
              </a:rPr>
              <a:t>Arrays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60832" y="5606556"/>
            <a:ext cx="30480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25" b="1">
                <a:solidFill>
                  <a:srgbClr val="FFFFFF"/>
                </a:solidFill>
                <a:latin typeface="Meiryo"/>
                <a:cs typeface="Meiryo"/>
              </a:rPr>
              <a:t>1.4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Processing</a:t>
            </a:r>
            <a:r>
              <a:rPr dirty="0" spc="30"/>
              <a:t> </a:t>
            </a:r>
            <a:r>
              <a:rPr dirty="0"/>
              <a:t>many</a:t>
            </a:r>
            <a:r>
              <a:rPr dirty="0" spc="35"/>
              <a:t> </a:t>
            </a:r>
            <a:r>
              <a:rPr dirty="0"/>
              <a:t>values</a:t>
            </a:r>
            <a:r>
              <a:rPr dirty="0" spc="35"/>
              <a:t> </a:t>
            </a:r>
            <a:r>
              <a:rPr dirty="0" spc="65"/>
              <a:t>of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35"/>
              <a:t> </a:t>
            </a:r>
            <a:r>
              <a:rPr dirty="0"/>
              <a:t>same</a:t>
            </a:r>
            <a:r>
              <a:rPr dirty="0" spc="35"/>
              <a:t> </a:t>
            </a:r>
            <a:r>
              <a:rPr dirty="0" spc="-20"/>
              <a:t>type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936" y="2134450"/>
            <a:ext cx="2226475" cy="35401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73100" y="2185670"/>
            <a:ext cx="2082800" cy="339471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93675" marR="518795">
              <a:lnSpc>
                <a:spcPct val="112599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a0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a1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a2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a3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a4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a5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a6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a7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a8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 </a:t>
            </a: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a9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0.0;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3.0;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70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a8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8.0;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3675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a4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a8;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1315" y="1903603"/>
            <a:ext cx="187198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latin typeface="Trebuchet MS"/>
                <a:cs typeface="Trebuchet MS"/>
              </a:rPr>
              <a:t>10</a:t>
            </a:r>
            <a:r>
              <a:rPr dirty="0" sz="1100" spc="13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values,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without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arrays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9598" y="6016675"/>
            <a:ext cx="20364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tedious</a:t>
            </a:r>
            <a:r>
              <a:rPr dirty="0" sz="1100" spc="1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and</a:t>
            </a:r>
            <a:r>
              <a:rPr dirty="0" sz="1100" spc="1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30">
                <a:solidFill>
                  <a:srgbClr val="0048AA"/>
                </a:solidFill>
                <a:latin typeface="Lucida Sans Unicode"/>
                <a:cs typeface="Lucida Sans Unicode"/>
              </a:rPr>
              <a:t>error-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prone</a:t>
            </a:r>
            <a:r>
              <a:rPr dirty="0" sz="1100" spc="1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21180" y="5663463"/>
            <a:ext cx="69215" cy="336550"/>
            <a:chOff x="1521180" y="5663463"/>
            <a:chExt cx="69215" cy="336550"/>
          </a:xfrm>
        </p:grpSpPr>
        <p:sp>
          <p:nvSpPr>
            <p:cNvPr id="9" name="object 9" descr=""/>
            <p:cNvSpPr/>
            <p:nvPr/>
          </p:nvSpPr>
          <p:spPr>
            <a:xfrm>
              <a:off x="1555756" y="570751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7"/>
                  </a:moveTo>
                  <a:lnTo>
                    <a:pt x="0" y="8232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1180" y="5663463"/>
              <a:ext cx="69151" cy="69227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2152" y="2948685"/>
            <a:ext cx="2577464" cy="20244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251200" y="2999384"/>
            <a:ext cx="2438400" cy="18821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a;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double[10];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a[4]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3.0;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70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a[8]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8.0;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19431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a[4]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a[8];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51606" y="2716034"/>
            <a:ext cx="17748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latin typeface="Trebuchet MS"/>
                <a:cs typeface="Trebuchet MS"/>
              </a:rPr>
              <a:t>10</a:t>
            </a:r>
            <a:r>
              <a:rPr dirty="0" sz="1100" spc="11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values,</a:t>
            </a:r>
            <a:r>
              <a:rPr dirty="0" sz="1100" spc="114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with</a:t>
            </a:r>
            <a:r>
              <a:rPr dirty="0" sz="1100" spc="114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114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array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41546" y="5281929"/>
            <a:ext cx="13182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an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easy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alternative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353280" y="4926038"/>
            <a:ext cx="69215" cy="336550"/>
            <a:chOff x="4353280" y="4926038"/>
            <a:chExt cx="69215" cy="336550"/>
          </a:xfrm>
        </p:grpSpPr>
        <p:sp>
          <p:nvSpPr>
            <p:cNvPr id="16" name="object 16" descr=""/>
            <p:cNvSpPr/>
            <p:nvPr/>
          </p:nvSpPr>
          <p:spPr>
            <a:xfrm>
              <a:off x="4387856" y="497008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7"/>
                  </a:moveTo>
                  <a:lnTo>
                    <a:pt x="0" y="11712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280" y="4926038"/>
              <a:ext cx="69151" cy="69227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3942" y="2943440"/>
            <a:ext cx="3347567" cy="202448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134100" y="2986671"/>
            <a:ext cx="3213100" cy="18948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double[]</a:t>
            </a:r>
            <a:r>
              <a:rPr dirty="0" sz="1100" spc="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a;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Lucida Console"/>
                <a:cs typeface="Lucida Console"/>
              </a:rPr>
              <a:t>a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new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double[1000000];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a[234567]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3.0;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70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65"/>
              </a:spcBef>
            </a:pPr>
            <a:r>
              <a:rPr dirty="0" sz="1100">
                <a:latin typeface="Lucida Console"/>
                <a:cs typeface="Lucida Console"/>
              </a:rPr>
              <a:t>a[876543]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8.0;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65"/>
              </a:spcBef>
            </a:pPr>
            <a:r>
              <a:rPr dirty="0" sz="1100" spc="-25">
                <a:latin typeface="Lucida Console"/>
                <a:cs typeface="Lucida Console"/>
              </a:rPr>
              <a:t>...</a:t>
            </a:r>
            <a:endParaRPr sz="1100">
              <a:latin typeface="Lucida Console"/>
              <a:cs typeface="Lucida Console"/>
            </a:endParaRPr>
          </a:p>
          <a:p>
            <a:pPr marL="20320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Lucida Console"/>
                <a:cs typeface="Lucida Console"/>
              </a:rPr>
              <a:t>double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x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a[234567]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a[876543];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144933" y="2710789"/>
            <a:ext cx="22326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latin typeface="Trebuchet MS"/>
                <a:cs typeface="Trebuchet MS"/>
              </a:rPr>
              <a:t>1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million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values,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with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100" b="1">
                <a:latin typeface="Trebuchet MS"/>
                <a:cs typeface="Trebuchet MS"/>
              </a:rPr>
              <a:t> </a:t>
            </a:r>
            <a:r>
              <a:rPr dirty="0" sz="1100" spc="-10" b="1">
                <a:latin typeface="Trebuchet MS"/>
                <a:cs typeface="Trebuchet MS"/>
              </a:rPr>
              <a:t>array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19875" y="5260949"/>
            <a:ext cx="26879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scales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handle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huge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amounts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48AA"/>
                </a:solidFill>
                <a:latin typeface="Lucida Sans Unicode"/>
                <a:cs typeface="Lucida Sans Unicode"/>
              </a:rPr>
              <a:t>data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718780" y="4913325"/>
            <a:ext cx="69215" cy="336550"/>
            <a:chOff x="7718780" y="4913325"/>
            <a:chExt cx="69215" cy="336550"/>
          </a:xfrm>
        </p:grpSpPr>
        <p:sp>
          <p:nvSpPr>
            <p:cNvPr id="23" name="object 23" descr=""/>
            <p:cNvSpPr/>
            <p:nvPr/>
          </p:nvSpPr>
          <p:spPr>
            <a:xfrm>
              <a:off x="7753356" y="495737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w="0" h="292735">
                  <a:moveTo>
                    <a:pt x="0" y="292428"/>
                  </a:moveTo>
                  <a:lnTo>
                    <a:pt x="0" y="3448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8780" y="4913325"/>
              <a:ext cx="69151" cy="69227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5"/>
              <a:t>Memory</a:t>
            </a:r>
            <a:r>
              <a:rPr dirty="0" spc="165"/>
              <a:t> </a:t>
            </a:r>
            <a:r>
              <a:rPr dirty="0"/>
              <a:t>representation</a:t>
            </a:r>
            <a:r>
              <a:rPr dirty="0" spc="170"/>
              <a:t> </a:t>
            </a:r>
            <a:r>
              <a:rPr dirty="0" spc="65"/>
              <a:t>of</a:t>
            </a:r>
            <a:r>
              <a:rPr dirty="0" spc="170"/>
              <a:t> </a:t>
            </a:r>
            <a:r>
              <a:rPr dirty="0"/>
              <a:t>an</a:t>
            </a:r>
            <a:r>
              <a:rPr dirty="0" spc="170"/>
              <a:t> </a:t>
            </a:r>
            <a:r>
              <a:rPr dirty="0" spc="75"/>
              <a:t>array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3400" y="2350947"/>
            <a:ext cx="69596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computer's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memory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also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indexed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memory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locations.</a:t>
            </a:r>
            <a:endParaRPr sz="1450">
              <a:latin typeface="Lucida Sans Unicode"/>
              <a:cs typeface="Lucida Sans Unicode"/>
            </a:endParaRPr>
          </a:p>
          <a:p>
            <a:pPr marL="44005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069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Each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primitive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type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value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occupies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fixed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number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locations.</a:t>
            </a:r>
            <a:endParaRPr baseline="1915" sz="2175">
              <a:latin typeface="Lucida Sans Unicode"/>
              <a:cs typeface="Lucida Sans Unicode"/>
            </a:endParaRPr>
          </a:p>
          <a:p>
            <a:pPr marL="44005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0690" algn="l"/>
              </a:tabLst>
            </a:pPr>
            <a:r>
              <a:rPr dirty="0" baseline="1915" sz="2175" i="1">
                <a:latin typeface="Lucida Sans Italic"/>
                <a:cs typeface="Lucida Sans Italic"/>
              </a:rPr>
              <a:t>Array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values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are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stored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in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contiguous</a:t>
            </a:r>
            <a:r>
              <a:rPr dirty="0" baseline="1915" sz="2175" spc="135" i="1">
                <a:latin typeface="Lucida Sans Italic"/>
                <a:cs typeface="Lucida Sans Italic"/>
              </a:rPr>
              <a:t> </a:t>
            </a:r>
            <a:r>
              <a:rPr dirty="0" baseline="1915" sz="2175" spc="-15" i="1">
                <a:latin typeface="Lucida Sans Italic"/>
                <a:cs typeface="Lucida Sans Italic"/>
              </a:rPr>
              <a:t>locations.</a:t>
            </a:r>
            <a:endParaRPr baseline="1915" sz="2175">
              <a:latin typeface="Lucida Sans Italic"/>
              <a:cs typeface="Lucida Sans Ital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3400" y="1753387"/>
            <a:ext cx="89789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indexed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sequence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type.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0" y="4017841"/>
          <a:ext cx="10058400" cy="2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"/>
                <a:gridCol w="160019"/>
                <a:gridCol w="160020"/>
                <a:gridCol w="160020"/>
                <a:gridCol w="160020"/>
                <a:gridCol w="160019"/>
                <a:gridCol w="160019"/>
                <a:gridCol w="160019"/>
                <a:gridCol w="160019"/>
                <a:gridCol w="160019"/>
                <a:gridCol w="160020"/>
                <a:gridCol w="160019"/>
                <a:gridCol w="160019"/>
                <a:gridCol w="160019"/>
                <a:gridCol w="160019"/>
                <a:gridCol w="163194"/>
                <a:gridCol w="657860"/>
                <a:gridCol w="654685"/>
                <a:gridCol w="654685"/>
                <a:gridCol w="654685"/>
                <a:gridCol w="654685"/>
                <a:gridCol w="654685"/>
                <a:gridCol w="654684"/>
                <a:gridCol w="654684"/>
                <a:gridCol w="654684"/>
                <a:gridCol w="658495"/>
                <a:gridCol w="163829"/>
                <a:gridCol w="160020"/>
                <a:gridCol w="160020"/>
                <a:gridCol w="160020"/>
                <a:gridCol w="160020"/>
                <a:gridCol w="160020"/>
              </a:tblGrid>
              <a:tr h="240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a[0]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a[1]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a[2]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a[3]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a[4]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a[5]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a[6]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a[7]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a[8]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000" spc="-20">
                          <a:latin typeface="Lucida Console"/>
                          <a:cs typeface="Lucida Console"/>
                        </a:rPr>
                        <a:t>a[9]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2920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A9A9A9"/>
                      </a:solidFill>
                      <a:prstDash val="solid"/>
                    </a:lnL>
                    <a:lnR w="6350">
                      <a:solidFill>
                        <a:srgbClr val="A9A9A9"/>
                      </a:solidFill>
                      <a:prstDash val="solid"/>
                    </a:lnR>
                    <a:lnT w="6350">
                      <a:solidFill>
                        <a:srgbClr val="A9A9A9"/>
                      </a:solidFill>
                      <a:prstDash val="solid"/>
                    </a:lnT>
                    <a:lnB w="6350">
                      <a:solidFill>
                        <a:srgbClr val="A9A9A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533400" y="4652238"/>
            <a:ext cx="7099300" cy="1373505"/>
          </a:xfrm>
          <a:custGeom>
            <a:avLst/>
            <a:gdLst/>
            <a:ahLst/>
            <a:cxnLst/>
            <a:rect l="l" t="t" r="r" b="b"/>
            <a:pathLst>
              <a:path w="7099300" h="1373504">
                <a:moveTo>
                  <a:pt x="0" y="0"/>
                </a:moveTo>
                <a:lnTo>
                  <a:pt x="7099300" y="0"/>
                </a:lnTo>
                <a:lnTo>
                  <a:pt x="7099300" y="1373136"/>
                </a:lnTo>
                <a:lnTo>
                  <a:pt x="0" y="1373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47382" y="4668527"/>
            <a:ext cx="6835775" cy="119951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50">
                <a:latin typeface="Lucida Sans Unicode"/>
                <a:cs typeface="Lucida Sans Unicode"/>
              </a:rPr>
              <a:t>Critical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concepts</a:t>
            </a:r>
            <a:endParaRPr sz="1450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Indices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start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0.</a:t>
            </a:r>
            <a:endParaRPr baseline="1915" sz="2175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Given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2057" sz="2025">
                <a:solidFill>
                  <a:srgbClr val="8D3124"/>
                </a:solidFill>
                <a:latin typeface="Lucida Console"/>
                <a:cs typeface="Lucida Console"/>
              </a:rPr>
              <a:t>i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,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operation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accessing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value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2057" sz="2025">
                <a:solidFill>
                  <a:srgbClr val="8D3124"/>
                </a:solidFill>
                <a:latin typeface="Lucida Console"/>
                <a:cs typeface="Lucida Console"/>
              </a:rPr>
              <a:t>a[i]</a:t>
            </a:r>
            <a:r>
              <a:rPr dirty="0" baseline="2057" sz="2025" spc="-39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is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extremely</a:t>
            </a:r>
            <a:r>
              <a:rPr dirty="0" baseline="1915" sz="2175" spc="142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solidFill>
                  <a:srgbClr val="8D3124"/>
                </a:solidFill>
                <a:latin typeface="Lucida Sans Unicode"/>
                <a:cs typeface="Lucida Sans Unicode"/>
              </a:rPr>
              <a:t>efficient.</a:t>
            </a:r>
            <a:endParaRPr baseline="1915" sz="2175">
              <a:latin typeface="Lucida Sans Unicode"/>
              <a:cs typeface="Lucida Sans Unicode"/>
            </a:endParaRPr>
          </a:p>
          <a:p>
            <a:pPr marL="173990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17462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assignment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2057" sz="2025">
                <a:latin typeface="Lucida Console"/>
                <a:cs typeface="Lucida Console"/>
              </a:rPr>
              <a:t>b</a:t>
            </a:r>
            <a:r>
              <a:rPr dirty="0" baseline="2057" sz="2025" spc="120">
                <a:latin typeface="Lucida Console"/>
                <a:cs typeface="Lucida Console"/>
              </a:rPr>
              <a:t> </a:t>
            </a:r>
            <a:r>
              <a:rPr dirty="0" baseline="2057" sz="2025">
                <a:latin typeface="Lucida Console"/>
                <a:cs typeface="Lucida Console"/>
              </a:rPr>
              <a:t>=</a:t>
            </a:r>
            <a:r>
              <a:rPr dirty="0" baseline="2057" sz="2025" spc="120">
                <a:latin typeface="Lucida Console"/>
                <a:cs typeface="Lucida Console"/>
              </a:rPr>
              <a:t> </a:t>
            </a:r>
            <a:r>
              <a:rPr dirty="0" baseline="2057" sz="2025">
                <a:latin typeface="Lucida Console"/>
                <a:cs typeface="Lucida Console"/>
              </a:rPr>
              <a:t>a</a:t>
            </a:r>
            <a:r>
              <a:rPr dirty="0" baseline="2057" sz="2025" spc="-457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makes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names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2057" sz="2025">
                <a:latin typeface="Lucida Console"/>
                <a:cs typeface="Lucida Console"/>
              </a:rPr>
              <a:t>b</a:t>
            </a:r>
            <a:r>
              <a:rPr dirty="0" baseline="2057" sz="2025" spc="-45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and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2057" sz="2025">
                <a:latin typeface="Lucida Console"/>
                <a:cs typeface="Lucida Console"/>
              </a:rPr>
              <a:t>a</a:t>
            </a:r>
            <a:r>
              <a:rPr dirty="0" baseline="2057" sz="2025" spc="-450">
                <a:latin typeface="Lucida Console"/>
                <a:cs typeface="Lucida Consol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refer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8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same</a:t>
            </a:r>
            <a:r>
              <a:rPr dirty="0" baseline="1915" sz="2175" spc="7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array.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75384" y="2455075"/>
            <a:ext cx="191198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stay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tuned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4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many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details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499794" y="2538844"/>
            <a:ext cx="260350" cy="69850"/>
            <a:chOff x="7499794" y="2538844"/>
            <a:chExt cx="260350" cy="69850"/>
          </a:xfrm>
        </p:grpSpPr>
        <p:sp>
          <p:nvSpPr>
            <p:cNvPr id="11" name="object 11" descr=""/>
            <p:cNvSpPr/>
            <p:nvPr/>
          </p:nvSpPr>
          <p:spPr>
            <a:xfrm>
              <a:off x="7543805" y="2573452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 h="0">
                  <a:moveTo>
                    <a:pt x="215900" y="0"/>
                  </a:moveTo>
                  <a:lnTo>
                    <a:pt x="9478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99794" y="253884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926108" y="5774931"/>
            <a:ext cx="1837689" cy="521334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does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not</a:t>
            </a:r>
            <a:r>
              <a:rPr dirty="0" sz="1100" spc="3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copy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array,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dirty="0" sz="11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1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primitive</a:t>
            </a:r>
            <a:r>
              <a:rPr dirty="0" sz="11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types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(stay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tuned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details)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529868" y="5821248"/>
            <a:ext cx="340360" cy="179705"/>
            <a:chOff x="7529868" y="5821248"/>
            <a:chExt cx="340360" cy="179705"/>
          </a:xfrm>
        </p:grpSpPr>
        <p:sp>
          <p:nvSpPr>
            <p:cNvPr id="15" name="object 15" descr=""/>
            <p:cNvSpPr/>
            <p:nvPr/>
          </p:nvSpPr>
          <p:spPr>
            <a:xfrm>
              <a:off x="7569204" y="5841015"/>
              <a:ext cx="294640" cy="153670"/>
            </a:xfrm>
            <a:custGeom>
              <a:avLst/>
              <a:gdLst/>
              <a:ahLst/>
              <a:cxnLst/>
              <a:rect l="l" t="t" r="r" b="b"/>
              <a:pathLst>
                <a:path w="294640" h="153670">
                  <a:moveTo>
                    <a:pt x="294638" y="153524"/>
                  </a:moveTo>
                  <a:lnTo>
                    <a:pt x="3063" y="12714"/>
                  </a:lnTo>
                  <a:lnTo>
                    <a:pt x="0" y="0"/>
                  </a:lnTo>
                </a:path>
              </a:pathLst>
            </a:custGeom>
            <a:ln w="1271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29868" y="5821248"/>
              <a:ext cx="77470" cy="62230"/>
            </a:xfrm>
            <a:custGeom>
              <a:avLst/>
              <a:gdLst/>
              <a:ahLst/>
              <a:cxnLst/>
              <a:rect l="l" t="t" r="r" b="b"/>
              <a:pathLst>
                <a:path w="77470" h="62229">
                  <a:moveTo>
                    <a:pt x="0" y="0"/>
                  </a:moveTo>
                  <a:lnTo>
                    <a:pt x="46291" y="62001"/>
                  </a:lnTo>
                  <a:lnTo>
                    <a:pt x="46354" y="23291"/>
                  </a:lnTo>
                  <a:lnTo>
                    <a:pt x="7731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5282" y="3747829"/>
            <a:ext cx="226431" cy="226685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2112530" y="3528240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048145" y="3545966"/>
            <a:ext cx="5678170" cy="36131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01600" marR="5080" indent="-89535">
              <a:lnSpc>
                <a:spcPts val="1300"/>
              </a:lnSpc>
              <a:spcBef>
                <a:spcPts val="175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for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simplicity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this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lecture,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think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as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memory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address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first</a:t>
            </a:r>
            <a:r>
              <a:rPr dirty="0" sz="1100" spc="3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location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the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actual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implementation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Java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just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slightly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more</a:t>
            </a:r>
            <a:r>
              <a:rPr dirty="0" sz="1100" spc="4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complicated.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711894" y="3683127"/>
            <a:ext cx="285750" cy="69850"/>
            <a:chOff x="2711894" y="3683127"/>
            <a:chExt cx="285750" cy="69850"/>
          </a:xfrm>
        </p:grpSpPr>
        <p:sp>
          <p:nvSpPr>
            <p:cNvPr id="21" name="object 21" descr=""/>
            <p:cNvSpPr/>
            <p:nvPr/>
          </p:nvSpPr>
          <p:spPr>
            <a:xfrm>
              <a:off x="2755905" y="3717736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241299" y="0"/>
                  </a:moveTo>
                  <a:lnTo>
                    <a:pt x="9160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711894" y="368312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Java</a:t>
            </a:r>
            <a:r>
              <a:rPr dirty="0" spc="130"/>
              <a:t> </a:t>
            </a:r>
            <a:r>
              <a:rPr dirty="0" spc="45"/>
              <a:t>language</a:t>
            </a:r>
            <a:r>
              <a:rPr dirty="0" spc="135"/>
              <a:t> </a:t>
            </a:r>
            <a:r>
              <a:rPr dirty="0"/>
              <a:t>support</a:t>
            </a:r>
            <a:r>
              <a:rPr dirty="0" spc="135"/>
              <a:t> </a:t>
            </a:r>
            <a:r>
              <a:rPr dirty="0" spc="75"/>
              <a:t>for</a:t>
            </a:r>
            <a:r>
              <a:rPr dirty="0" spc="135"/>
              <a:t> </a:t>
            </a:r>
            <a:r>
              <a:rPr dirty="0" spc="-10"/>
              <a:t>arrays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132326" y="1839143"/>
          <a:ext cx="5904230" cy="2018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6485"/>
                <a:gridCol w="2272030"/>
              </a:tblGrid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50" spc="-10" i="1">
                          <a:latin typeface="Lucida Sans Italic"/>
                          <a:cs typeface="Lucida Sans Italic"/>
                        </a:rPr>
                        <a:t>operation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73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typical </a:t>
                      </a:r>
                      <a:r>
                        <a:rPr dirty="0" sz="1150" spc="-20" i="1">
                          <a:latin typeface="Lucida Sans Italic"/>
                          <a:cs typeface="Lucida Sans Italic"/>
                        </a:rPr>
                        <a:t>code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73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12109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Declare</a:t>
                      </a:r>
                      <a:r>
                        <a:rPr dirty="0" sz="13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array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9405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double[] </a:t>
                      </a:r>
                      <a:r>
                        <a:rPr dirty="0" sz="115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algn="r" marR="40386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Create</a:t>
                      </a:r>
                      <a:r>
                        <a:rPr dirty="0" sz="1300" spc="5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array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given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length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 = new </a:t>
                      </a: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double[1000];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algn="r" marR="44323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5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array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entry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by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index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15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a[i] = b[j] + </a:t>
                      </a: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c[k];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8465"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Refer</a:t>
                      </a:r>
                      <a:r>
                        <a:rPr dirty="0" sz="1300" spc="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the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length</a:t>
                      </a:r>
                      <a:r>
                        <a:rPr dirty="0" sz="1300" spc="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3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dirty="0" sz="1300" spc="2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array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952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85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15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a.length;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B="0" marT="1225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20700" y="1740674"/>
            <a:ext cx="16002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Basic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support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65456" y="4733206"/>
          <a:ext cx="689355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4804"/>
                <a:gridCol w="2733039"/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50" spc="-10" i="1">
                          <a:latin typeface="Lucida Sans Italic"/>
                          <a:cs typeface="Lucida Sans Italic"/>
                        </a:rPr>
                        <a:t>operation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831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150" i="1">
                          <a:latin typeface="Lucida Sans Italic"/>
                          <a:cs typeface="Lucida Sans Italic"/>
                        </a:rPr>
                        <a:t>typical </a:t>
                      </a:r>
                      <a:r>
                        <a:rPr dirty="0" sz="1150" spc="-20" i="1">
                          <a:latin typeface="Lucida Sans Italic"/>
                          <a:cs typeface="Lucida Sans Italic"/>
                        </a:rPr>
                        <a:t>code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8318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Default</a:t>
                      </a:r>
                      <a:r>
                        <a:rPr dirty="0" sz="1300" spc="4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initialization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0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numeric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types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14984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dirty="0" sz="1100" spc="1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1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new</a:t>
                      </a:r>
                      <a:r>
                        <a:rPr dirty="0" sz="1100" spc="1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double[1000];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Declare,</a:t>
                      </a:r>
                      <a:r>
                        <a:rPr dirty="0" sz="13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create</a:t>
                      </a:r>
                      <a:r>
                        <a:rPr dirty="0" sz="1300" spc="4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dirty="0" sz="1300" spc="4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initialize</a:t>
                      </a:r>
                      <a:r>
                        <a:rPr dirty="0" sz="13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in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one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statement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double[]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new</a:t>
                      </a:r>
                      <a:r>
                        <a:rPr dirty="0" sz="1100" spc="3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double[1000];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14109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Initialize</a:t>
                      </a:r>
                      <a:r>
                        <a:rPr dirty="0" sz="1300" spc="3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literal</a:t>
                      </a:r>
                      <a:r>
                        <a:rPr dirty="0" sz="1300" spc="4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values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32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635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double[]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x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0.3,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0.6,</a:t>
                      </a:r>
                      <a:r>
                        <a:rPr dirty="0" sz="1100" spc="3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0.1</a:t>
                      </a:r>
                      <a:r>
                        <a:rPr dirty="0" sz="1100" spc="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solidFill>
                            <a:srgbClr val="8D3124"/>
                          </a:solidFill>
                          <a:latin typeface="Lucida Console"/>
                          <a:cs typeface="Lucida Console"/>
                        </a:rPr>
                        <a:t>};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20700" y="3927525"/>
            <a:ext cx="21717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Initialization</a:t>
            </a:r>
            <a:r>
              <a:rPr dirty="0" sz="1450" spc="1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options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51800" y="5313375"/>
            <a:ext cx="1790700" cy="5981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algn="ctr" marL="102235" marR="85090">
              <a:lnSpc>
                <a:spcPts val="1260"/>
              </a:lnSpc>
              <a:spcBef>
                <a:spcPts val="370"/>
              </a:spcBef>
            </a:pP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BUT</a:t>
            </a:r>
            <a:r>
              <a:rPr dirty="0" sz="1100" spc="2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cost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of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creating</a:t>
            </a:r>
            <a:r>
              <a:rPr dirty="0" sz="1100" spc="2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an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array</a:t>
            </a:r>
            <a:r>
              <a:rPr dirty="0" sz="1100" spc="5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is</a:t>
            </a:r>
            <a:r>
              <a:rPr dirty="0" sz="1100" spc="5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proportional</a:t>
            </a:r>
            <a:r>
              <a:rPr dirty="0" sz="1100" spc="55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48AA"/>
                </a:solidFill>
                <a:latin typeface="Lucida Sans Unicode"/>
                <a:cs typeface="Lucida Sans Unicode"/>
              </a:rPr>
              <a:t>to </a:t>
            </a:r>
            <a:r>
              <a:rPr dirty="0" sz="1100">
                <a:solidFill>
                  <a:srgbClr val="0048AA"/>
                </a:solidFill>
                <a:latin typeface="Lucida Sans Unicode"/>
                <a:cs typeface="Lucida Sans Unicode"/>
              </a:rPr>
              <a:t>its</a:t>
            </a:r>
            <a:r>
              <a:rPr dirty="0" sz="1100" spc="10">
                <a:solidFill>
                  <a:srgbClr val="0048A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48AA"/>
                </a:solidFill>
                <a:latin typeface="Lucida Sans Unicode"/>
                <a:cs typeface="Lucida Sans Unicode"/>
              </a:rPr>
              <a:t>length.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677594" y="5361127"/>
            <a:ext cx="359410" cy="563245"/>
            <a:chOff x="7677594" y="5361127"/>
            <a:chExt cx="359410" cy="563245"/>
          </a:xfrm>
        </p:grpSpPr>
        <p:sp>
          <p:nvSpPr>
            <p:cNvPr id="10" name="object 10" descr=""/>
            <p:cNvSpPr/>
            <p:nvPr/>
          </p:nvSpPr>
          <p:spPr>
            <a:xfrm>
              <a:off x="7721598" y="5396018"/>
              <a:ext cx="309245" cy="495934"/>
            </a:xfrm>
            <a:custGeom>
              <a:avLst/>
              <a:gdLst/>
              <a:ahLst/>
              <a:cxnLst/>
              <a:rect l="l" t="t" r="r" b="b"/>
              <a:pathLst>
                <a:path w="309245" h="495935">
                  <a:moveTo>
                    <a:pt x="0" y="0"/>
                  </a:moveTo>
                  <a:lnTo>
                    <a:pt x="2573" y="0"/>
                  </a:lnTo>
                  <a:lnTo>
                    <a:pt x="51119" y="3689"/>
                  </a:lnTo>
                  <a:lnTo>
                    <a:pt x="95397" y="11359"/>
                  </a:lnTo>
                  <a:lnTo>
                    <a:pt x="135429" y="22669"/>
                  </a:lnTo>
                  <a:lnTo>
                    <a:pt x="171243" y="37277"/>
                  </a:lnTo>
                  <a:lnTo>
                    <a:pt x="230309" y="75019"/>
                  </a:lnTo>
                  <a:lnTo>
                    <a:pt x="272796" y="121853"/>
                  </a:lnTo>
                  <a:lnTo>
                    <a:pt x="298900" y="175046"/>
                  </a:lnTo>
                  <a:lnTo>
                    <a:pt x="308821" y="231865"/>
                  </a:lnTo>
                  <a:lnTo>
                    <a:pt x="307775" y="260779"/>
                  </a:lnTo>
                  <a:lnTo>
                    <a:pt x="293794" y="317911"/>
                  </a:lnTo>
                  <a:lnTo>
                    <a:pt x="264126" y="371836"/>
                  </a:lnTo>
                  <a:lnTo>
                    <a:pt x="218969" y="419820"/>
                  </a:lnTo>
                  <a:lnTo>
                    <a:pt x="158524" y="459131"/>
                  </a:lnTo>
                  <a:lnTo>
                    <a:pt x="122629" y="474680"/>
                  </a:lnTo>
                  <a:lnTo>
                    <a:pt x="82987" y="487035"/>
                  </a:lnTo>
                  <a:lnTo>
                    <a:pt x="39621" y="495855"/>
                  </a:lnTo>
                  <a:lnTo>
                    <a:pt x="38099" y="495855"/>
                  </a:lnTo>
                </a:path>
              </a:pathLst>
            </a:custGeom>
            <a:ln w="1270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77594" y="5361126"/>
              <a:ext cx="111125" cy="563245"/>
            </a:xfrm>
            <a:custGeom>
              <a:avLst/>
              <a:gdLst/>
              <a:ahLst/>
              <a:cxnLst/>
              <a:rect l="l" t="t" r="r" b="b"/>
              <a:pathLst>
                <a:path w="111125" h="563245">
                  <a:moveTo>
                    <a:pt x="69532" y="69227"/>
                  </a:moveTo>
                  <a:lnTo>
                    <a:pt x="51866" y="34798"/>
                  </a:lnTo>
                  <a:lnTo>
                    <a:pt x="68770" y="0"/>
                  </a:lnTo>
                  <a:lnTo>
                    <a:pt x="0" y="35382"/>
                  </a:lnTo>
                  <a:lnTo>
                    <a:pt x="69532" y="69227"/>
                  </a:lnTo>
                  <a:close/>
                </a:path>
                <a:path w="111125" h="563245">
                  <a:moveTo>
                    <a:pt x="110591" y="562660"/>
                  </a:moveTo>
                  <a:lnTo>
                    <a:pt x="89928" y="529958"/>
                  </a:lnTo>
                  <a:lnTo>
                    <a:pt x="103657" y="493788"/>
                  </a:lnTo>
                  <a:lnTo>
                    <a:pt x="38328" y="535165"/>
                  </a:lnTo>
                  <a:lnTo>
                    <a:pt x="110591" y="56266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529588" y="4267610"/>
            <a:ext cx="2418715" cy="451484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no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loop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like</a:t>
            </a:r>
            <a:endParaRPr sz="1100">
              <a:latin typeface="Lucida Sans Unicode"/>
              <a:cs typeface="Lucida Sans Unicode"/>
            </a:endParaRPr>
          </a:p>
          <a:p>
            <a:pPr marL="134620">
              <a:lnSpc>
                <a:spcPct val="100000"/>
              </a:lnSpc>
              <a:spcBef>
                <a:spcPts val="385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for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(int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0;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i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&lt;</a:t>
            </a:r>
            <a:r>
              <a:rPr dirty="0" sz="1000" spc="-3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1000;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i++)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78698" y="4731421"/>
            <a:ext cx="858519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a[i]</a:t>
            </a:r>
            <a:r>
              <a:rPr dirty="0" sz="1000" spc="-4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0.0;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404096" y="4900434"/>
            <a:ext cx="361950" cy="280035"/>
          </a:xfrm>
          <a:custGeom>
            <a:avLst/>
            <a:gdLst/>
            <a:ahLst/>
            <a:cxnLst/>
            <a:rect l="l" t="t" r="r" b="b"/>
            <a:pathLst>
              <a:path w="361950" h="280035">
                <a:moveTo>
                  <a:pt x="361504" y="0"/>
                </a:moveTo>
                <a:lnTo>
                  <a:pt x="8651" y="266720"/>
                </a:lnTo>
                <a:lnTo>
                  <a:pt x="0" y="279434"/>
                </a:lnTo>
              </a:path>
            </a:pathLst>
          </a:custGeom>
          <a:ln w="12708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369212" y="5137086"/>
            <a:ext cx="76200" cy="69850"/>
          </a:xfrm>
          <a:custGeom>
            <a:avLst/>
            <a:gdLst/>
            <a:ahLst/>
            <a:cxnLst/>
            <a:rect l="l" t="t" r="r" b="b"/>
            <a:pathLst>
              <a:path w="76200" h="69850">
                <a:moveTo>
                  <a:pt x="33743" y="0"/>
                </a:moveTo>
                <a:lnTo>
                  <a:pt x="0" y="69634"/>
                </a:lnTo>
                <a:lnTo>
                  <a:pt x="75895" y="54889"/>
                </a:lnTo>
                <a:lnTo>
                  <a:pt x="41122" y="37998"/>
                </a:lnTo>
                <a:lnTo>
                  <a:pt x="33743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3833748"/>
            <a:ext cx="934719" cy="194310"/>
          </a:xfrm>
          <a:custGeom>
            <a:avLst/>
            <a:gdLst/>
            <a:ahLst/>
            <a:cxnLst/>
            <a:rect l="l" t="t" r="r" b="b"/>
            <a:pathLst>
              <a:path w="934719" h="194310">
                <a:moveTo>
                  <a:pt x="934199" y="0"/>
                </a:moveTo>
                <a:lnTo>
                  <a:pt x="934199" y="0"/>
                </a:lnTo>
                <a:lnTo>
                  <a:pt x="0" y="0"/>
                </a:lnTo>
                <a:lnTo>
                  <a:pt x="0" y="194056"/>
                </a:lnTo>
                <a:lnTo>
                  <a:pt x="934199" y="194056"/>
                </a:lnTo>
                <a:lnTo>
                  <a:pt x="934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35488" y="3833748"/>
            <a:ext cx="1920875" cy="194310"/>
          </a:xfrm>
          <a:custGeom>
            <a:avLst/>
            <a:gdLst/>
            <a:ahLst/>
            <a:cxnLst/>
            <a:rect l="l" t="t" r="r" b="b"/>
            <a:pathLst>
              <a:path w="1920875" h="194310">
                <a:moveTo>
                  <a:pt x="1920760" y="0"/>
                </a:moveTo>
                <a:lnTo>
                  <a:pt x="1920760" y="0"/>
                </a:lnTo>
                <a:lnTo>
                  <a:pt x="0" y="0"/>
                </a:lnTo>
                <a:lnTo>
                  <a:pt x="0" y="194056"/>
                </a:lnTo>
                <a:lnTo>
                  <a:pt x="1920760" y="194056"/>
                </a:lnTo>
                <a:lnTo>
                  <a:pt x="1920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257538" y="3833748"/>
            <a:ext cx="800735" cy="194310"/>
          </a:xfrm>
          <a:custGeom>
            <a:avLst/>
            <a:gdLst/>
            <a:ahLst/>
            <a:cxnLst/>
            <a:rect l="l" t="t" r="r" b="b"/>
            <a:pathLst>
              <a:path w="800734" h="194310">
                <a:moveTo>
                  <a:pt x="800315" y="0"/>
                </a:moveTo>
                <a:lnTo>
                  <a:pt x="800315" y="0"/>
                </a:lnTo>
                <a:lnTo>
                  <a:pt x="0" y="0"/>
                </a:lnTo>
                <a:lnTo>
                  <a:pt x="0" y="194056"/>
                </a:lnTo>
                <a:lnTo>
                  <a:pt x="800315" y="194056"/>
                </a:lnTo>
                <a:lnTo>
                  <a:pt x="8003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1260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91324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51388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11455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71515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31579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292929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452989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613053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773118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933183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093248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5253323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413367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573463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733507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93550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4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9256877" y="3831132"/>
            <a:ext cx="3810" cy="199390"/>
          </a:xfrm>
          <a:custGeom>
            <a:avLst/>
            <a:gdLst/>
            <a:ahLst/>
            <a:cxnLst/>
            <a:rect l="l" t="t" r="r" b="b"/>
            <a:pathLst>
              <a:path w="3809" h="199389">
                <a:moveTo>
                  <a:pt x="0" y="199288"/>
                </a:moveTo>
                <a:lnTo>
                  <a:pt x="3251" y="199288"/>
                </a:lnTo>
                <a:lnTo>
                  <a:pt x="3251" y="0"/>
                </a:lnTo>
                <a:lnTo>
                  <a:pt x="0" y="0"/>
                </a:lnTo>
                <a:lnTo>
                  <a:pt x="0" y="199288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9414986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9575030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9735125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9895170" y="3831132"/>
            <a:ext cx="5715" cy="199390"/>
          </a:xfrm>
          <a:custGeom>
            <a:avLst/>
            <a:gdLst/>
            <a:ahLst/>
            <a:cxnLst/>
            <a:rect l="l" t="t" r="r" b="b"/>
            <a:pathLst>
              <a:path w="5715" h="199389">
                <a:moveTo>
                  <a:pt x="0" y="0"/>
                </a:moveTo>
                <a:lnTo>
                  <a:pt x="5238" y="0"/>
                </a:lnTo>
                <a:lnTo>
                  <a:pt x="5238" y="199288"/>
                </a:lnTo>
                <a:lnTo>
                  <a:pt x="0" y="199288"/>
                </a:lnTo>
                <a:lnTo>
                  <a:pt x="0" y="0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055213" y="3831132"/>
            <a:ext cx="3810" cy="199390"/>
          </a:xfrm>
          <a:custGeom>
            <a:avLst/>
            <a:gdLst/>
            <a:ahLst/>
            <a:cxnLst/>
            <a:rect l="l" t="t" r="r" b="b"/>
            <a:pathLst>
              <a:path w="3809" h="199389">
                <a:moveTo>
                  <a:pt x="3185" y="199288"/>
                </a:moveTo>
                <a:lnTo>
                  <a:pt x="0" y="199288"/>
                </a:lnTo>
                <a:lnTo>
                  <a:pt x="0" y="0"/>
                </a:lnTo>
                <a:lnTo>
                  <a:pt x="3185" y="0"/>
                </a:lnTo>
                <a:lnTo>
                  <a:pt x="3185" y="199288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0" y="3831132"/>
            <a:ext cx="937894" cy="5715"/>
          </a:xfrm>
          <a:custGeom>
            <a:avLst/>
            <a:gdLst/>
            <a:ahLst/>
            <a:cxnLst/>
            <a:rect l="l" t="t" r="r" b="b"/>
            <a:pathLst>
              <a:path w="937894" h="5714">
                <a:moveTo>
                  <a:pt x="0" y="5237"/>
                </a:moveTo>
                <a:lnTo>
                  <a:pt x="937736" y="5237"/>
                </a:lnTo>
                <a:lnTo>
                  <a:pt x="937736" y="0"/>
                </a:lnTo>
                <a:lnTo>
                  <a:pt x="0" y="0"/>
                </a:lnTo>
                <a:lnTo>
                  <a:pt x="0" y="5237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138612" y="3831132"/>
            <a:ext cx="1917700" cy="5715"/>
          </a:xfrm>
          <a:custGeom>
            <a:avLst/>
            <a:gdLst/>
            <a:ahLst/>
            <a:cxnLst/>
            <a:rect l="l" t="t" r="r" b="b"/>
            <a:pathLst>
              <a:path w="1917700" h="5714">
                <a:moveTo>
                  <a:pt x="0" y="5237"/>
                </a:moveTo>
                <a:lnTo>
                  <a:pt x="1917382" y="5237"/>
                </a:lnTo>
                <a:lnTo>
                  <a:pt x="1917382" y="0"/>
                </a:lnTo>
                <a:lnTo>
                  <a:pt x="0" y="0"/>
                </a:lnTo>
                <a:lnTo>
                  <a:pt x="0" y="5237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9256877" y="3831132"/>
            <a:ext cx="802005" cy="5715"/>
          </a:xfrm>
          <a:custGeom>
            <a:avLst/>
            <a:gdLst/>
            <a:ahLst/>
            <a:cxnLst/>
            <a:rect l="l" t="t" r="r" b="b"/>
            <a:pathLst>
              <a:path w="802004" h="5714">
                <a:moveTo>
                  <a:pt x="0" y="5237"/>
                </a:moveTo>
                <a:lnTo>
                  <a:pt x="801521" y="5237"/>
                </a:lnTo>
                <a:lnTo>
                  <a:pt x="801521" y="0"/>
                </a:lnTo>
                <a:lnTo>
                  <a:pt x="0" y="0"/>
                </a:lnTo>
                <a:lnTo>
                  <a:pt x="0" y="5237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0" y="4025177"/>
            <a:ext cx="937894" cy="5715"/>
          </a:xfrm>
          <a:custGeom>
            <a:avLst/>
            <a:gdLst/>
            <a:ahLst/>
            <a:cxnLst/>
            <a:rect l="l" t="t" r="r" b="b"/>
            <a:pathLst>
              <a:path w="937894" h="5714">
                <a:moveTo>
                  <a:pt x="0" y="5244"/>
                </a:moveTo>
                <a:lnTo>
                  <a:pt x="937736" y="5244"/>
                </a:lnTo>
                <a:lnTo>
                  <a:pt x="937736" y="0"/>
                </a:lnTo>
                <a:lnTo>
                  <a:pt x="0" y="0"/>
                </a:lnTo>
                <a:lnTo>
                  <a:pt x="0" y="524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4138612" y="4025177"/>
            <a:ext cx="1917700" cy="5715"/>
          </a:xfrm>
          <a:custGeom>
            <a:avLst/>
            <a:gdLst/>
            <a:ahLst/>
            <a:cxnLst/>
            <a:rect l="l" t="t" r="r" b="b"/>
            <a:pathLst>
              <a:path w="1917700" h="5714">
                <a:moveTo>
                  <a:pt x="0" y="5244"/>
                </a:moveTo>
                <a:lnTo>
                  <a:pt x="1917382" y="5244"/>
                </a:lnTo>
                <a:lnTo>
                  <a:pt x="1917382" y="0"/>
                </a:lnTo>
                <a:lnTo>
                  <a:pt x="0" y="0"/>
                </a:lnTo>
                <a:lnTo>
                  <a:pt x="0" y="524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5856925" y="3655443"/>
            <a:ext cx="4201795" cy="408305"/>
            <a:chOff x="5856925" y="3655443"/>
            <a:chExt cx="4201795" cy="408305"/>
          </a:xfrm>
        </p:grpSpPr>
        <p:sp>
          <p:nvSpPr>
            <p:cNvPr id="35" name="object 35" descr=""/>
            <p:cNvSpPr/>
            <p:nvPr/>
          </p:nvSpPr>
          <p:spPr>
            <a:xfrm>
              <a:off x="9256877" y="4025177"/>
              <a:ext cx="802005" cy="5715"/>
            </a:xfrm>
            <a:custGeom>
              <a:avLst/>
              <a:gdLst/>
              <a:ahLst/>
              <a:cxnLst/>
              <a:rect l="l" t="t" r="r" b="b"/>
              <a:pathLst>
                <a:path w="802004" h="5714">
                  <a:moveTo>
                    <a:pt x="0" y="5244"/>
                  </a:moveTo>
                  <a:lnTo>
                    <a:pt x="801521" y="5244"/>
                  </a:lnTo>
                  <a:lnTo>
                    <a:pt x="801521" y="0"/>
                  </a:lnTo>
                  <a:lnTo>
                    <a:pt x="0" y="0"/>
                  </a:lnTo>
                  <a:lnTo>
                    <a:pt x="0" y="5244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256871" y="3806423"/>
              <a:ext cx="0" cy="254000"/>
            </a:xfrm>
            <a:custGeom>
              <a:avLst/>
              <a:gdLst/>
              <a:ahLst/>
              <a:cxnLst/>
              <a:rect l="l" t="t" r="r" b="b"/>
              <a:pathLst>
                <a:path w="0" h="254000">
                  <a:moveTo>
                    <a:pt x="0" y="0"/>
                  </a:moveTo>
                  <a:lnTo>
                    <a:pt x="0" y="253967"/>
                  </a:lnTo>
                </a:path>
              </a:pathLst>
            </a:custGeom>
            <a:ln w="5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049645" y="3811463"/>
              <a:ext cx="3213735" cy="0"/>
            </a:xfrm>
            <a:custGeom>
              <a:avLst/>
              <a:gdLst/>
              <a:ahLst/>
              <a:cxnLst/>
              <a:rect l="l" t="t" r="r" b="b"/>
              <a:pathLst>
                <a:path w="3213734" h="0">
                  <a:moveTo>
                    <a:pt x="0" y="0"/>
                  </a:moveTo>
                  <a:lnTo>
                    <a:pt x="32135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49645" y="4055343"/>
              <a:ext cx="3213735" cy="0"/>
            </a:xfrm>
            <a:custGeom>
              <a:avLst/>
              <a:gdLst/>
              <a:ahLst/>
              <a:cxnLst/>
              <a:rect l="l" t="t" r="r" b="b"/>
              <a:pathLst>
                <a:path w="3213734" h="0">
                  <a:moveTo>
                    <a:pt x="0" y="0"/>
                  </a:moveTo>
                  <a:lnTo>
                    <a:pt x="32135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925" y="3655443"/>
              <a:ext cx="175104" cy="146707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Copying</a:t>
            </a:r>
            <a:r>
              <a:rPr dirty="0" spc="110"/>
              <a:t> </a:t>
            </a:r>
            <a:r>
              <a:rPr dirty="0"/>
              <a:t>an</a:t>
            </a:r>
            <a:r>
              <a:rPr dirty="0" spc="114"/>
              <a:t> </a:t>
            </a:r>
            <a:r>
              <a:rPr dirty="0" spc="75"/>
              <a:t>array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533400" y="1753387"/>
            <a:ext cx="61214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99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create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new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array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all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32" y="3657082"/>
            <a:ext cx="177099" cy="145069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632095" y="349785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48AA"/>
                </a:solidFill>
                <a:latin typeface="Lucida Console"/>
                <a:cs typeface="Lucida Console"/>
              </a:rPr>
              <a:t>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40353" y="3815402"/>
            <a:ext cx="635000" cy="2362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670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210"/>
              </a:spcBef>
            </a:pPr>
            <a:r>
              <a:rPr dirty="0" sz="1000" spc="-25">
                <a:latin typeface="Lucida Console"/>
                <a:cs typeface="Lucida Console"/>
              </a:rPr>
              <a:t>0.3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577911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218086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0.99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858261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0.01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98437" y="3812780"/>
            <a:ext cx="640715" cy="241300"/>
          </a:xfrm>
          <a:prstGeom prst="rect">
            <a:avLst/>
          </a:prstGeom>
          <a:solidFill>
            <a:srgbClr val="FFFFFF"/>
          </a:solidFill>
          <a:ln w="5235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935113" y="3810152"/>
            <a:ext cx="3206115" cy="247015"/>
          </a:xfrm>
          <a:custGeom>
            <a:avLst/>
            <a:gdLst/>
            <a:ahLst/>
            <a:cxnLst/>
            <a:rect l="l" t="t" r="r" b="b"/>
            <a:pathLst>
              <a:path w="3206115" h="247014">
                <a:moveTo>
                  <a:pt x="3206102" y="0"/>
                </a:moveTo>
                <a:lnTo>
                  <a:pt x="3200870" y="0"/>
                </a:lnTo>
                <a:lnTo>
                  <a:pt x="3200870" y="5257"/>
                </a:lnTo>
                <a:lnTo>
                  <a:pt x="3200870" y="241261"/>
                </a:lnTo>
                <a:lnTo>
                  <a:pt x="5232" y="241261"/>
                </a:lnTo>
                <a:lnTo>
                  <a:pt x="5232" y="5257"/>
                </a:lnTo>
                <a:lnTo>
                  <a:pt x="3200870" y="5257"/>
                </a:lnTo>
                <a:lnTo>
                  <a:pt x="3200870" y="12"/>
                </a:lnTo>
                <a:lnTo>
                  <a:pt x="5232" y="12"/>
                </a:lnTo>
                <a:lnTo>
                  <a:pt x="0" y="0"/>
                </a:lnTo>
                <a:lnTo>
                  <a:pt x="0" y="5257"/>
                </a:lnTo>
                <a:lnTo>
                  <a:pt x="0" y="241261"/>
                </a:lnTo>
                <a:lnTo>
                  <a:pt x="0" y="246494"/>
                </a:lnTo>
                <a:lnTo>
                  <a:pt x="5232" y="246494"/>
                </a:lnTo>
                <a:lnTo>
                  <a:pt x="3200870" y="246494"/>
                </a:lnTo>
                <a:lnTo>
                  <a:pt x="3206102" y="246494"/>
                </a:lnTo>
                <a:lnTo>
                  <a:pt x="3206102" y="241261"/>
                </a:lnTo>
                <a:lnTo>
                  <a:pt x="3206102" y="5257"/>
                </a:lnTo>
                <a:lnTo>
                  <a:pt x="3206102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5751499" y="349785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48AA"/>
                </a:solidFill>
                <a:latin typeface="Lucida Console"/>
                <a:cs typeface="Lucida Console"/>
              </a:rPr>
              <a:t>b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055995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696170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336345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0.99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976520" y="3812780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0.01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616695" y="3812780"/>
            <a:ext cx="640715" cy="241300"/>
          </a:xfrm>
          <a:prstGeom prst="rect">
            <a:avLst/>
          </a:prstGeom>
          <a:solidFill>
            <a:srgbClr val="FFFFFF"/>
          </a:solidFill>
          <a:ln w="5876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0.5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6053378" y="3810152"/>
            <a:ext cx="3206115" cy="247015"/>
          </a:xfrm>
          <a:custGeom>
            <a:avLst/>
            <a:gdLst/>
            <a:ahLst/>
            <a:cxnLst/>
            <a:rect l="l" t="t" r="r" b="b"/>
            <a:pathLst>
              <a:path w="3206115" h="247014">
                <a:moveTo>
                  <a:pt x="3206102" y="0"/>
                </a:moveTo>
                <a:lnTo>
                  <a:pt x="3200870" y="0"/>
                </a:lnTo>
                <a:lnTo>
                  <a:pt x="0" y="12"/>
                </a:lnTo>
                <a:lnTo>
                  <a:pt x="0" y="5257"/>
                </a:lnTo>
                <a:lnTo>
                  <a:pt x="3200870" y="5257"/>
                </a:lnTo>
                <a:lnTo>
                  <a:pt x="3200870" y="241261"/>
                </a:lnTo>
                <a:lnTo>
                  <a:pt x="0" y="241261"/>
                </a:lnTo>
                <a:lnTo>
                  <a:pt x="0" y="246494"/>
                </a:lnTo>
                <a:lnTo>
                  <a:pt x="3200870" y="246494"/>
                </a:lnTo>
                <a:lnTo>
                  <a:pt x="3206102" y="246494"/>
                </a:lnTo>
                <a:lnTo>
                  <a:pt x="3206102" y="241261"/>
                </a:lnTo>
                <a:lnTo>
                  <a:pt x="3206102" y="5257"/>
                </a:lnTo>
                <a:lnTo>
                  <a:pt x="3206102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078" y="2360011"/>
            <a:ext cx="4337685" cy="1085637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1066800" y="2376385"/>
            <a:ext cx="4229100" cy="9918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7475" rIns="0" bIns="0" rtlCol="0" vert="horz">
            <a:spAutoFit/>
          </a:bodyPr>
          <a:lstStyle/>
          <a:p>
            <a:pPr marL="189230" marR="814705">
              <a:lnSpc>
                <a:spcPct val="123300"/>
              </a:lnSpc>
              <a:spcBef>
                <a:spcPts val="92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double[a.length];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a.length;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47307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b[i]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a[i];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93800" y="3533381"/>
            <a:ext cx="127000" cy="1657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305">
              <a:lnSpc>
                <a:spcPts val="1135"/>
              </a:lnSpc>
            </a:pPr>
            <a:r>
              <a:rPr dirty="0" sz="1000" spc="-1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311900" y="3533381"/>
            <a:ext cx="127000" cy="1657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940">
              <a:lnSpc>
                <a:spcPts val="1135"/>
              </a:lnSpc>
            </a:pPr>
            <a:r>
              <a:rPr dirty="0" sz="1000" spc="-10">
                <a:latin typeface="Lucida Console"/>
                <a:cs typeface="Lucida Console"/>
              </a:rPr>
              <a:t>i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533400" y="4372521"/>
            <a:ext cx="9423400" cy="419734"/>
          </a:xfrm>
          <a:custGeom>
            <a:avLst/>
            <a:gdLst/>
            <a:ahLst/>
            <a:cxnLst/>
            <a:rect l="l" t="t" r="r" b="b"/>
            <a:pathLst>
              <a:path w="9423400" h="419735">
                <a:moveTo>
                  <a:pt x="0" y="0"/>
                </a:moveTo>
                <a:lnTo>
                  <a:pt x="9423400" y="0"/>
                </a:lnTo>
                <a:lnTo>
                  <a:pt x="9423400" y="419569"/>
                </a:lnTo>
                <a:lnTo>
                  <a:pt x="0" y="4195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684053" y="4445499"/>
            <a:ext cx="90678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Important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Console"/>
                <a:cs typeface="Lucida Console"/>
              </a:rPr>
              <a:t>b</a:t>
            </a:r>
            <a:r>
              <a:rPr dirty="0" sz="1450" spc="125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Console"/>
                <a:cs typeface="Lucida Console"/>
              </a:rPr>
              <a:t>=</a:t>
            </a:r>
            <a:r>
              <a:rPr dirty="0" sz="1450" spc="12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Console"/>
                <a:cs typeface="Lucida Console"/>
              </a:rPr>
              <a:t>a</a:t>
            </a:r>
            <a:r>
              <a:rPr dirty="0" sz="1450" spc="-35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does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not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copy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(it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makes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b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a</a:t>
            </a:r>
            <a:r>
              <a:rPr dirty="0" sz="1450" spc="-35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refer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array).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0" y="5963072"/>
            <a:ext cx="10060940" cy="381635"/>
            <a:chOff x="0" y="5963072"/>
            <a:chExt cx="10060940" cy="381635"/>
          </a:xfrm>
        </p:grpSpPr>
        <p:sp>
          <p:nvSpPr>
            <p:cNvPr id="64" name="object 64" descr=""/>
            <p:cNvSpPr/>
            <p:nvPr/>
          </p:nvSpPr>
          <p:spPr>
            <a:xfrm>
              <a:off x="0" y="6141402"/>
              <a:ext cx="934719" cy="194310"/>
            </a:xfrm>
            <a:custGeom>
              <a:avLst/>
              <a:gdLst/>
              <a:ahLst/>
              <a:cxnLst/>
              <a:rect l="l" t="t" r="r" b="b"/>
              <a:pathLst>
                <a:path w="934719" h="194310">
                  <a:moveTo>
                    <a:pt x="934186" y="0"/>
                  </a:moveTo>
                  <a:lnTo>
                    <a:pt x="934186" y="0"/>
                  </a:lnTo>
                  <a:lnTo>
                    <a:pt x="0" y="0"/>
                  </a:lnTo>
                  <a:lnTo>
                    <a:pt x="0" y="194043"/>
                  </a:lnTo>
                  <a:lnTo>
                    <a:pt x="934186" y="194043"/>
                  </a:lnTo>
                  <a:lnTo>
                    <a:pt x="934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33870" y="6135031"/>
              <a:ext cx="800735" cy="207010"/>
            </a:xfrm>
            <a:custGeom>
              <a:avLst/>
              <a:gdLst/>
              <a:ahLst/>
              <a:cxnLst/>
              <a:rect l="l" t="t" r="r" b="b"/>
              <a:pathLst>
                <a:path w="800735" h="207010">
                  <a:moveTo>
                    <a:pt x="0" y="0"/>
                  </a:moveTo>
                  <a:lnTo>
                    <a:pt x="0" y="206765"/>
                  </a:lnTo>
                </a:path>
                <a:path w="800735" h="207010">
                  <a:moveTo>
                    <a:pt x="160063" y="0"/>
                  </a:moveTo>
                  <a:lnTo>
                    <a:pt x="160063" y="206765"/>
                  </a:lnTo>
                </a:path>
                <a:path w="800735" h="207010">
                  <a:moveTo>
                    <a:pt x="320127" y="0"/>
                  </a:moveTo>
                  <a:lnTo>
                    <a:pt x="320127" y="206765"/>
                  </a:lnTo>
                </a:path>
                <a:path w="800735" h="207010">
                  <a:moveTo>
                    <a:pt x="480194" y="0"/>
                  </a:moveTo>
                  <a:lnTo>
                    <a:pt x="480194" y="206765"/>
                  </a:lnTo>
                </a:path>
                <a:path w="800735" h="207010">
                  <a:moveTo>
                    <a:pt x="640254" y="0"/>
                  </a:moveTo>
                  <a:lnTo>
                    <a:pt x="640254" y="206765"/>
                  </a:lnTo>
                </a:path>
                <a:path w="800735" h="207010">
                  <a:moveTo>
                    <a:pt x="800319" y="0"/>
                  </a:moveTo>
                  <a:lnTo>
                    <a:pt x="800319" y="206765"/>
                  </a:lnTo>
                </a:path>
              </a:pathLst>
            </a:custGeom>
            <a:ln w="5241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0" y="6138773"/>
              <a:ext cx="937894" cy="199390"/>
            </a:xfrm>
            <a:custGeom>
              <a:avLst/>
              <a:gdLst/>
              <a:ahLst/>
              <a:cxnLst/>
              <a:rect l="l" t="t" r="r" b="b"/>
              <a:pathLst>
                <a:path w="937894" h="199389">
                  <a:moveTo>
                    <a:pt x="937729" y="194056"/>
                  </a:moveTo>
                  <a:lnTo>
                    <a:pt x="0" y="194056"/>
                  </a:lnTo>
                  <a:lnTo>
                    <a:pt x="0" y="199301"/>
                  </a:lnTo>
                  <a:lnTo>
                    <a:pt x="937729" y="199301"/>
                  </a:lnTo>
                  <a:lnTo>
                    <a:pt x="937729" y="194056"/>
                  </a:lnTo>
                  <a:close/>
                </a:path>
                <a:path w="937894" h="199389">
                  <a:moveTo>
                    <a:pt x="93772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937729" y="5245"/>
                  </a:lnTo>
                  <a:lnTo>
                    <a:pt x="93772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60" y="5963072"/>
              <a:ext cx="175272" cy="153070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4135475" y="6141402"/>
              <a:ext cx="1920875" cy="194310"/>
            </a:xfrm>
            <a:custGeom>
              <a:avLst/>
              <a:gdLst/>
              <a:ahLst/>
              <a:cxnLst/>
              <a:rect l="l" t="t" r="r" b="b"/>
              <a:pathLst>
                <a:path w="1920875" h="194310">
                  <a:moveTo>
                    <a:pt x="1920760" y="0"/>
                  </a:moveTo>
                  <a:lnTo>
                    <a:pt x="1920760" y="0"/>
                  </a:lnTo>
                  <a:lnTo>
                    <a:pt x="0" y="0"/>
                  </a:lnTo>
                  <a:lnTo>
                    <a:pt x="0" y="194043"/>
                  </a:lnTo>
                  <a:lnTo>
                    <a:pt x="1920760" y="194043"/>
                  </a:lnTo>
                  <a:lnTo>
                    <a:pt x="1920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4295539" y="6135031"/>
              <a:ext cx="1600835" cy="207010"/>
            </a:xfrm>
            <a:custGeom>
              <a:avLst/>
              <a:gdLst/>
              <a:ahLst/>
              <a:cxnLst/>
              <a:rect l="l" t="t" r="r" b="b"/>
              <a:pathLst>
                <a:path w="1600835" h="207010">
                  <a:moveTo>
                    <a:pt x="0" y="0"/>
                  </a:moveTo>
                  <a:lnTo>
                    <a:pt x="0" y="206765"/>
                  </a:lnTo>
                </a:path>
                <a:path w="1600835" h="207010">
                  <a:moveTo>
                    <a:pt x="160059" y="0"/>
                  </a:moveTo>
                  <a:lnTo>
                    <a:pt x="160059" y="206765"/>
                  </a:lnTo>
                </a:path>
                <a:path w="1600835" h="207010">
                  <a:moveTo>
                    <a:pt x="320124" y="0"/>
                  </a:moveTo>
                  <a:lnTo>
                    <a:pt x="320124" y="206765"/>
                  </a:lnTo>
                </a:path>
                <a:path w="1600835" h="207010">
                  <a:moveTo>
                    <a:pt x="480189" y="0"/>
                  </a:moveTo>
                  <a:lnTo>
                    <a:pt x="480189" y="206765"/>
                  </a:lnTo>
                </a:path>
                <a:path w="1600835" h="207010">
                  <a:moveTo>
                    <a:pt x="640253" y="0"/>
                  </a:moveTo>
                  <a:lnTo>
                    <a:pt x="640253" y="206765"/>
                  </a:lnTo>
                </a:path>
                <a:path w="1600835" h="207010">
                  <a:moveTo>
                    <a:pt x="800318" y="0"/>
                  </a:moveTo>
                  <a:lnTo>
                    <a:pt x="800318" y="206765"/>
                  </a:lnTo>
                </a:path>
                <a:path w="1600835" h="207010">
                  <a:moveTo>
                    <a:pt x="960393" y="0"/>
                  </a:moveTo>
                  <a:lnTo>
                    <a:pt x="960393" y="206765"/>
                  </a:lnTo>
                </a:path>
                <a:path w="1600835" h="207010">
                  <a:moveTo>
                    <a:pt x="1120437" y="0"/>
                  </a:moveTo>
                  <a:lnTo>
                    <a:pt x="1120437" y="206765"/>
                  </a:lnTo>
                </a:path>
                <a:path w="1600835" h="207010">
                  <a:moveTo>
                    <a:pt x="1280533" y="0"/>
                  </a:moveTo>
                  <a:lnTo>
                    <a:pt x="1280533" y="206765"/>
                  </a:lnTo>
                </a:path>
                <a:path w="1600835" h="207010">
                  <a:moveTo>
                    <a:pt x="1440577" y="0"/>
                  </a:moveTo>
                  <a:lnTo>
                    <a:pt x="1440577" y="206765"/>
                  </a:lnTo>
                </a:path>
                <a:path w="1600835" h="207010">
                  <a:moveTo>
                    <a:pt x="1600621" y="0"/>
                  </a:moveTo>
                  <a:lnTo>
                    <a:pt x="1600621" y="206765"/>
                  </a:lnTo>
                </a:path>
              </a:pathLst>
            </a:custGeom>
            <a:ln w="5241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054816" y="6135031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w="0" h="207010">
                  <a:moveTo>
                    <a:pt x="0" y="0"/>
                  </a:moveTo>
                  <a:lnTo>
                    <a:pt x="0" y="206765"/>
                  </a:lnTo>
                </a:path>
              </a:pathLst>
            </a:custGeom>
            <a:ln w="3175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4138612" y="6138773"/>
              <a:ext cx="1917700" cy="199390"/>
            </a:xfrm>
            <a:custGeom>
              <a:avLst/>
              <a:gdLst/>
              <a:ahLst/>
              <a:cxnLst/>
              <a:rect l="l" t="t" r="r" b="b"/>
              <a:pathLst>
                <a:path w="1917700" h="199389">
                  <a:moveTo>
                    <a:pt x="1917382" y="194056"/>
                  </a:moveTo>
                  <a:lnTo>
                    <a:pt x="0" y="194056"/>
                  </a:lnTo>
                  <a:lnTo>
                    <a:pt x="0" y="199301"/>
                  </a:lnTo>
                  <a:lnTo>
                    <a:pt x="1917382" y="199301"/>
                  </a:lnTo>
                  <a:lnTo>
                    <a:pt x="1917382" y="194056"/>
                  </a:lnTo>
                  <a:close/>
                </a:path>
                <a:path w="1917700" h="199389">
                  <a:moveTo>
                    <a:pt x="1917382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1917382" y="5245"/>
                  </a:lnTo>
                  <a:lnTo>
                    <a:pt x="1917382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257525" y="6141402"/>
              <a:ext cx="800735" cy="194310"/>
            </a:xfrm>
            <a:custGeom>
              <a:avLst/>
              <a:gdLst/>
              <a:ahLst/>
              <a:cxnLst/>
              <a:rect l="l" t="t" r="r" b="b"/>
              <a:pathLst>
                <a:path w="800734" h="194310">
                  <a:moveTo>
                    <a:pt x="800315" y="0"/>
                  </a:moveTo>
                  <a:lnTo>
                    <a:pt x="800315" y="0"/>
                  </a:lnTo>
                  <a:lnTo>
                    <a:pt x="0" y="0"/>
                  </a:lnTo>
                  <a:lnTo>
                    <a:pt x="0" y="194043"/>
                  </a:lnTo>
                  <a:lnTo>
                    <a:pt x="800315" y="194043"/>
                  </a:lnTo>
                  <a:lnTo>
                    <a:pt x="800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258498" y="6135031"/>
              <a:ext cx="0" cy="207010"/>
            </a:xfrm>
            <a:custGeom>
              <a:avLst/>
              <a:gdLst/>
              <a:ahLst/>
              <a:cxnLst/>
              <a:rect l="l" t="t" r="r" b="b"/>
              <a:pathLst>
                <a:path w="0" h="207010">
                  <a:moveTo>
                    <a:pt x="0" y="0"/>
                  </a:moveTo>
                  <a:lnTo>
                    <a:pt x="0" y="206765"/>
                  </a:lnTo>
                </a:path>
              </a:pathLst>
            </a:custGeom>
            <a:ln w="3241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417595" y="6135031"/>
              <a:ext cx="640715" cy="207010"/>
            </a:xfrm>
            <a:custGeom>
              <a:avLst/>
              <a:gdLst/>
              <a:ahLst/>
              <a:cxnLst/>
              <a:rect l="l" t="t" r="r" b="b"/>
              <a:pathLst>
                <a:path w="640715" h="207010">
                  <a:moveTo>
                    <a:pt x="0" y="0"/>
                  </a:moveTo>
                  <a:lnTo>
                    <a:pt x="0" y="206765"/>
                  </a:lnTo>
                </a:path>
                <a:path w="640715" h="207010">
                  <a:moveTo>
                    <a:pt x="160043" y="0"/>
                  </a:moveTo>
                  <a:lnTo>
                    <a:pt x="160043" y="206765"/>
                  </a:lnTo>
                </a:path>
                <a:path w="640715" h="207010">
                  <a:moveTo>
                    <a:pt x="320140" y="0"/>
                  </a:moveTo>
                  <a:lnTo>
                    <a:pt x="320140" y="206765"/>
                  </a:lnTo>
                </a:path>
                <a:path w="640715" h="207010">
                  <a:moveTo>
                    <a:pt x="480183" y="0"/>
                  </a:moveTo>
                  <a:lnTo>
                    <a:pt x="480183" y="206765"/>
                  </a:lnTo>
                </a:path>
                <a:path w="640715" h="207010">
                  <a:moveTo>
                    <a:pt x="640227" y="0"/>
                  </a:moveTo>
                  <a:lnTo>
                    <a:pt x="640227" y="206765"/>
                  </a:lnTo>
                </a:path>
              </a:pathLst>
            </a:custGeom>
            <a:ln w="5241">
              <a:solidFill>
                <a:srgbClr val="A9A9A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256878" y="6138773"/>
              <a:ext cx="802005" cy="199390"/>
            </a:xfrm>
            <a:custGeom>
              <a:avLst/>
              <a:gdLst/>
              <a:ahLst/>
              <a:cxnLst/>
              <a:rect l="l" t="t" r="r" b="b"/>
              <a:pathLst>
                <a:path w="802004" h="199389">
                  <a:moveTo>
                    <a:pt x="801509" y="194056"/>
                  </a:moveTo>
                  <a:lnTo>
                    <a:pt x="0" y="194056"/>
                  </a:lnTo>
                  <a:lnTo>
                    <a:pt x="0" y="199301"/>
                  </a:lnTo>
                  <a:lnTo>
                    <a:pt x="801509" y="199301"/>
                  </a:lnTo>
                  <a:lnTo>
                    <a:pt x="801509" y="194056"/>
                  </a:lnTo>
                  <a:close/>
                </a:path>
                <a:path w="802004" h="199389">
                  <a:moveTo>
                    <a:pt x="801509" y="0"/>
                  </a:moveTo>
                  <a:lnTo>
                    <a:pt x="0" y="0"/>
                  </a:lnTo>
                  <a:lnTo>
                    <a:pt x="0" y="5245"/>
                  </a:lnTo>
                  <a:lnTo>
                    <a:pt x="801509" y="5245"/>
                  </a:lnTo>
                  <a:lnTo>
                    <a:pt x="801509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633238" y="5805498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48AA"/>
                </a:solidFill>
                <a:latin typeface="Lucida Console"/>
                <a:cs typeface="Lucida Console"/>
              </a:rPr>
              <a:t>a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940358" y="6123030"/>
            <a:ext cx="635000" cy="2362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6670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210"/>
              </a:spcBef>
            </a:pPr>
            <a:r>
              <a:rPr dirty="0" sz="1000" spc="-25">
                <a:latin typeface="Lucida Console"/>
                <a:cs typeface="Lucida Console"/>
              </a:rPr>
              <a:t>0.3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577911" y="6120408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0.6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2218086" y="6120408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0.99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858261" y="6120408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229"/>
              </a:spcBef>
            </a:pPr>
            <a:r>
              <a:rPr dirty="0" sz="1000" spc="-20">
                <a:latin typeface="Lucida Console"/>
                <a:cs typeface="Lucida Console"/>
              </a:rPr>
              <a:t>0.01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498437" y="6120408"/>
            <a:ext cx="640715" cy="241300"/>
          </a:xfrm>
          <a:prstGeom prst="rect">
            <a:avLst/>
          </a:prstGeom>
          <a:solidFill>
            <a:srgbClr val="FFFFFF"/>
          </a:solidFill>
          <a:ln w="5238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06375">
              <a:lnSpc>
                <a:spcPct val="100000"/>
              </a:lnSpc>
              <a:spcBef>
                <a:spcPts val="229"/>
              </a:spcBef>
            </a:pPr>
            <a:r>
              <a:rPr dirty="0" sz="1000" spc="-25">
                <a:latin typeface="Lucida Console"/>
                <a:cs typeface="Lucida Console"/>
              </a:rPr>
              <a:t>0.5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931386" y="5911855"/>
            <a:ext cx="8328659" cy="456565"/>
            <a:chOff x="931386" y="5911855"/>
            <a:chExt cx="8328659" cy="456565"/>
          </a:xfrm>
        </p:grpSpPr>
        <p:sp>
          <p:nvSpPr>
            <p:cNvPr id="83" name="object 83" descr=""/>
            <p:cNvSpPr/>
            <p:nvPr/>
          </p:nvSpPr>
          <p:spPr>
            <a:xfrm>
              <a:off x="931386" y="6114051"/>
              <a:ext cx="3213735" cy="254000"/>
            </a:xfrm>
            <a:custGeom>
              <a:avLst/>
              <a:gdLst/>
              <a:ahLst/>
              <a:cxnLst/>
              <a:rect l="l" t="t" r="r" b="b"/>
              <a:pathLst>
                <a:path w="3213735" h="254000">
                  <a:moveTo>
                    <a:pt x="6349" y="0"/>
                  </a:moveTo>
                  <a:lnTo>
                    <a:pt x="6349" y="253967"/>
                  </a:lnTo>
                </a:path>
                <a:path w="3213735" h="254000">
                  <a:moveTo>
                    <a:pt x="3207226" y="0"/>
                  </a:moveTo>
                  <a:lnTo>
                    <a:pt x="3207226" y="253967"/>
                  </a:lnTo>
                </a:path>
                <a:path w="3213735" h="254000">
                  <a:moveTo>
                    <a:pt x="0" y="6357"/>
                  </a:moveTo>
                  <a:lnTo>
                    <a:pt x="3213575" y="6357"/>
                  </a:lnTo>
                </a:path>
                <a:path w="3213735" h="254000">
                  <a:moveTo>
                    <a:pt x="0" y="247610"/>
                  </a:moveTo>
                  <a:lnTo>
                    <a:pt x="3213575" y="247610"/>
                  </a:lnTo>
                </a:path>
              </a:pathLst>
            </a:custGeom>
            <a:ln w="52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055995" y="6120409"/>
              <a:ext cx="3201035" cy="241300"/>
            </a:xfrm>
            <a:custGeom>
              <a:avLst/>
              <a:gdLst/>
              <a:ahLst/>
              <a:cxnLst/>
              <a:rect l="l" t="t" r="r" b="b"/>
              <a:pathLst>
                <a:path w="3201034" h="241300">
                  <a:moveTo>
                    <a:pt x="3200882" y="0"/>
                  </a:moveTo>
                  <a:lnTo>
                    <a:pt x="3200882" y="0"/>
                  </a:lnTo>
                  <a:lnTo>
                    <a:pt x="0" y="0"/>
                  </a:lnTo>
                  <a:lnTo>
                    <a:pt x="0" y="241249"/>
                  </a:lnTo>
                  <a:lnTo>
                    <a:pt x="3200882" y="241249"/>
                  </a:lnTo>
                  <a:lnTo>
                    <a:pt x="320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053379" y="6117805"/>
              <a:ext cx="3206115" cy="247015"/>
            </a:xfrm>
            <a:custGeom>
              <a:avLst/>
              <a:gdLst/>
              <a:ahLst/>
              <a:cxnLst/>
              <a:rect l="l" t="t" r="r" b="b"/>
              <a:pathLst>
                <a:path w="3206115" h="247014">
                  <a:moveTo>
                    <a:pt x="3206102" y="0"/>
                  </a:moveTo>
                  <a:lnTo>
                    <a:pt x="3200870" y="0"/>
                  </a:lnTo>
                  <a:lnTo>
                    <a:pt x="3200870" y="5232"/>
                  </a:lnTo>
                  <a:lnTo>
                    <a:pt x="3200870" y="241236"/>
                  </a:lnTo>
                  <a:lnTo>
                    <a:pt x="2565933" y="241236"/>
                  </a:lnTo>
                  <a:lnTo>
                    <a:pt x="2565933" y="5232"/>
                  </a:lnTo>
                  <a:lnTo>
                    <a:pt x="3200870" y="5232"/>
                  </a:lnTo>
                  <a:lnTo>
                    <a:pt x="3200870" y="0"/>
                  </a:lnTo>
                  <a:lnTo>
                    <a:pt x="2565933" y="0"/>
                  </a:lnTo>
                  <a:lnTo>
                    <a:pt x="2560688" y="0"/>
                  </a:lnTo>
                  <a:lnTo>
                    <a:pt x="2560688" y="5232"/>
                  </a:lnTo>
                  <a:lnTo>
                    <a:pt x="2560688" y="241236"/>
                  </a:lnTo>
                  <a:lnTo>
                    <a:pt x="1925751" y="241236"/>
                  </a:lnTo>
                  <a:lnTo>
                    <a:pt x="1925751" y="5232"/>
                  </a:lnTo>
                  <a:lnTo>
                    <a:pt x="2560688" y="5232"/>
                  </a:lnTo>
                  <a:lnTo>
                    <a:pt x="2560688" y="0"/>
                  </a:lnTo>
                  <a:lnTo>
                    <a:pt x="1925751" y="0"/>
                  </a:lnTo>
                  <a:lnTo>
                    <a:pt x="1920519" y="0"/>
                  </a:lnTo>
                  <a:lnTo>
                    <a:pt x="1920519" y="5232"/>
                  </a:lnTo>
                  <a:lnTo>
                    <a:pt x="1920519" y="241236"/>
                  </a:lnTo>
                  <a:lnTo>
                    <a:pt x="1285582" y="241236"/>
                  </a:lnTo>
                  <a:lnTo>
                    <a:pt x="1285582" y="5232"/>
                  </a:lnTo>
                  <a:lnTo>
                    <a:pt x="1920519" y="5232"/>
                  </a:lnTo>
                  <a:lnTo>
                    <a:pt x="1920519" y="0"/>
                  </a:lnTo>
                  <a:lnTo>
                    <a:pt x="1285582" y="0"/>
                  </a:lnTo>
                  <a:lnTo>
                    <a:pt x="1280337" y="0"/>
                  </a:lnTo>
                  <a:lnTo>
                    <a:pt x="1280337" y="5232"/>
                  </a:lnTo>
                  <a:lnTo>
                    <a:pt x="1280337" y="241236"/>
                  </a:lnTo>
                  <a:lnTo>
                    <a:pt x="645401" y="241236"/>
                  </a:lnTo>
                  <a:lnTo>
                    <a:pt x="645401" y="5232"/>
                  </a:lnTo>
                  <a:lnTo>
                    <a:pt x="1280337" y="5232"/>
                  </a:lnTo>
                  <a:lnTo>
                    <a:pt x="1280337" y="0"/>
                  </a:lnTo>
                  <a:lnTo>
                    <a:pt x="645401" y="0"/>
                  </a:lnTo>
                  <a:lnTo>
                    <a:pt x="640168" y="0"/>
                  </a:lnTo>
                  <a:lnTo>
                    <a:pt x="640168" y="5232"/>
                  </a:lnTo>
                  <a:lnTo>
                    <a:pt x="640168" y="241236"/>
                  </a:lnTo>
                  <a:lnTo>
                    <a:pt x="5232" y="241236"/>
                  </a:lnTo>
                  <a:lnTo>
                    <a:pt x="5232" y="5232"/>
                  </a:lnTo>
                  <a:lnTo>
                    <a:pt x="640168" y="5232"/>
                  </a:lnTo>
                  <a:lnTo>
                    <a:pt x="640168" y="0"/>
                  </a:lnTo>
                  <a:lnTo>
                    <a:pt x="5232" y="0"/>
                  </a:lnTo>
                  <a:lnTo>
                    <a:pt x="0" y="0"/>
                  </a:lnTo>
                  <a:lnTo>
                    <a:pt x="0" y="5232"/>
                  </a:lnTo>
                  <a:lnTo>
                    <a:pt x="0" y="241236"/>
                  </a:lnTo>
                  <a:lnTo>
                    <a:pt x="0" y="246481"/>
                  </a:lnTo>
                  <a:lnTo>
                    <a:pt x="5232" y="246494"/>
                  </a:lnTo>
                  <a:lnTo>
                    <a:pt x="640168" y="246481"/>
                  </a:lnTo>
                  <a:lnTo>
                    <a:pt x="645401" y="246494"/>
                  </a:lnTo>
                  <a:lnTo>
                    <a:pt x="1280337" y="246481"/>
                  </a:lnTo>
                  <a:lnTo>
                    <a:pt x="1285582" y="246494"/>
                  </a:lnTo>
                  <a:lnTo>
                    <a:pt x="1920519" y="246481"/>
                  </a:lnTo>
                  <a:lnTo>
                    <a:pt x="1925751" y="246494"/>
                  </a:lnTo>
                  <a:lnTo>
                    <a:pt x="2560688" y="246481"/>
                  </a:lnTo>
                  <a:lnTo>
                    <a:pt x="2565933" y="246494"/>
                  </a:lnTo>
                  <a:lnTo>
                    <a:pt x="3200870" y="246481"/>
                  </a:lnTo>
                  <a:lnTo>
                    <a:pt x="3206102" y="246494"/>
                  </a:lnTo>
                  <a:lnTo>
                    <a:pt x="3206102" y="241236"/>
                  </a:lnTo>
                  <a:lnTo>
                    <a:pt x="3206102" y="5232"/>
                  </a:lnTo>
                  <a:lnTo>
                    <a:pt x="3206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3957" y="5911855"/>
              <a:ext cx="117673" cy="205671"/>
            </a:xfrm>
            <a:prstGeom prst="rect">
              <a:avLst/>
            </a:prstGeom>
          </p:spPr>
        </p:pic>
      </p:grpSp>
      <p:sp>
        <p:nvSpPr>
          <p:cNvPr id="87" name="object 87" descr=""/>
          <p:cNvSpPr txBox="1"/>
          <p:nvPr/>
        </p:nvSpPr>
        <p:spPr>
          <a:xfrm>
            <a:off x="5856274" y="5753047"/>
            <a:ext cx="10160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10">
                <a:solidFill>
                  <a:srgbClr val="0048AA"/>
                </a:solidFill>
                <a:latin typeface="Lucida Console"/>
                <a:cs typeface="Lucida Console"/>
              </a:rPr>
              <a:t>b</a:t>
            </a:r>
            <a:endParaRPr sz="1000">
              <a:latin typeface="Lucida Console"/>
              <a:cs typeface="Lucida Console"/>
            </a:endParaRPr>
          </a:p>
        </p:txBody>
      </p:sp>
      <p:pic>
        <p:nvPicPr>
          <p:cNvPr id="88" name="object 8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1078" y="4929887"/>
            <a:ext cx="4337685" cy="860118"/>
          </a:xfrm>
          <a:prstGeom prst="rect">
            <a:avLst/>
          </a:prstGeom>
        </p:spPr>
      </p:pic>
      <p:sp>
        <p:nvSpPr>
          <p:cNvPr id="89" name="object 89" descr=""/>
          <p:cNvSpPr txBox="1"/>
          <p:nvPr/>
        </p:nvSpPr>
        <p:spPr>
          <a:xfrm>
            <a:off x="1066800" y="4944655"/>
            <a:ext cx="4229100" cy="7632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18745" rIns="0" bIns="0" rtlCol="0" vert="horz">
            <a:spAutoFit/>
          </a:bodyPr>
          <a:lstStyle/>
          <a:p>
            <a:pPr marL="189230" marR="814705">
              <a:lnSpc>
                <a:spcPct val="123300"/>
              </a:lnSpc>
              <a:spcBef>
                <a:spcPts val="93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double[a.length];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0" name="object 9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Programming</a:t>
            </a:r>
            <a:r>
              <a:rPr dirty="0" spc="170"/>
              <a:t> </a:t>
            </a:r>
            <a:r>
              <a:rPr dirty="0"/>
              <a:t>with</a:t>
            </a:r>
            <a:r>
              <a:rPr dirty="0" spc="175"/>
              <a:t> </a:t>
            </a:r>
            <a:r>
              <a:rPr dirty="0" spc="45"/>
              <a:t>arrays:</a:t>
            </a:r>
            <a:r>
              <a:rPr dirty="0" spc="175"/>
              <a:t> </a:t>
            </a:r>
            <a:r>
              <a:rPr dirty="0" spc="45"/>
              <a:t>typical</a:t>
            </a:r>
            <a:r>
              <a:rPr dirty="0" spc="175"/>
              <a:t> </a:t>
            </a:r>
            <a:r>
              <a:rPr dirty="0" spc="-1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265" y="3599553"/>
            <a:ext cx="2996565" cy="85230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00100" y="3622382"/>
            <a:ext cx="28829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25" rIns="0" bIns="0" rtlCol="0" vert="horz">
            <a:spAutoFit/>
          </a:bodyPr>
          <a:lstStyle/>
          <a:p>
            <a:pPr algn="ctr" marL="71755" marR="248285">
              <a:lnSpc>
                <a:spcPts val="178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a[i]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Math.random();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90369" y="3408324"/>
            <a:ext cx="278765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Create</a:t>
            </a:r>
            <a:r>
              <a:rPr dirty="0" sz="1100" spc="8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90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array</a:t>
            </a:r>
            <a:r>
              <a:rPr dirty="0" sz="1100" spc="85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with</a:t>
            </a:r>
            <a:r>
              <a:rPr dirty="0" sz="1100" spc="90" b="1">
                <a:latin typeface="Trebuchet MS"/>
                <a:cs typeface="Trebuchet MS"/>
              </a:rPr>
              <a:t> </a:t>
            </a:r>
            <a:r>
              <a:rPr dirty="0" sz="1100" spc="114" b="1">
                <a:latin typeface="Trebuchet MS"/>
                <a:cs typeface="Trebuchet MS"/>
              </a:rPr>
              <a:t>N</a:t>
            </a:r>
            <a:r>
              <a:rPr dirty="0" sz="1100" spc="90" b="1">
                <a:latin typeface="Trebuchet MS"/>
                <a:cs typeface="Trebuchet MS"/>
              </a:rPr>
              <a:t> </a:t>
            </a:r>
            <a:r>
              <a:rPr dirty="0" sz="1100" spc="80" b="1">
                <a:latin typeface="Trebuchet MS"/>
                <a:cs typeface="Trebuchet MS"/>
              </a:rPr>
              <a:t>random</a:t>
            </a:r>
            <a:r>
              <a:rPr dirty="0" sz="1100" spc="85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values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3710" y="3816703"/>
            <a:ext cx="3143250" cy="62678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257800" y="3838524"/>
            <a:ext cx="3035300" cy="5213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795" rIns="0" bIns="0" rtlCol="0" vert="horz">
            <a:spAutoFit/>
          </a:bodyPr>
          <a:lstStyle/>
          <a:p>
            <a:pPr marL="359410" marR="302260" indent="-283845">
              <a:lnSpc>
                <a:spcPts val="1780"/>
              </a:lnSpc>
              <a:spcBef>
                <a:spcPts val="8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 spc="-10">
                <a:latin typeface="Lucida Console"/>
                <a:cs typeface="Lucida Console"/>
              </a:rPr>
              <a:t>System.out.println(a[i]);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67998" y="3602380"/>
            <a:ext cx="22618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Print</a:t>
            </a:r>
            <a:r>
              <a:rPr dirty="0" sz="1100" spc="160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array</a:t>
            </a:r>
            <a:r>
              <a:rPr dirty="0" sz="1100" spc="16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values,</a:t>
            </a:r>
            <a:r>
              <a:rPr dirty="0" sz="1100" spc="16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one</a:t>
            </a:r>
            <a:r>
              <a:rPr dirty="0" sz="1100" spc="16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per</a:t>
            </a:r>
            <a:r>
              <a:rPr dirty="0" sz="1100" spc="160" b="1">
                <a:latin typeface="Trebuchet MS"/>
                <a:cs typeface="Trebuchet MS"/>
              </a:rPr>
              <a:t> </a:t>
            </a:r>
            <a:r>
              <a:rPr dirty="0" sz="1100" spc="-20" b="1">
                <a:latin typeface="Trebuchet MS"/>
                <a:cs typeface="Trebuchet MS"/>
              </a:rPr>
              <a:t>line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962" y="5101475"/>
            <a:ext cx="2996565" cy="107782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30300" y="5122659"/>
            <a:ext cx="2882900" cy="979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72390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0.0;</a:t>
            </a:r>
            <a:endParaRPr sz="1200">
              <a:latin typeface="Lucida Console"/>
              <a:cs typeface="Lucida Console"/>
            </a:endParaRPr>
          </a:p>
          <a:p>
            <a:pPr marL="356235" marR="247650" indent="-283845">
              <a:lnSpc>
                <a:spcPct val="1233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a[i];</a:t>
            </a:r>
            <a:endParaRPr sz="1200">
              <a:latin typeface="Lucida Console"/>
              <a:cs typeface="Lucida Console"/>
            </a:endParaRPr>
          </a:p>
          <a:p>
            <a:pPr marL="7239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average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sum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10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22375" y="4892560"/>
            <a:ext cx="27158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75" b="1">
                <a:latin typeface="Trebuchet MS"/>
                <a:cs typeface="Trebuchet MS"/>
              </a:rPr>
              <a:t>Compute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the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average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of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array</a:t>
            </a:r>
            <a:r>
              <a:rPr dirty="0" sz="1100" spc="65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values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4112" y="5160650"/>
            <a:ext cx="3117062" cy="85230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286500" y="5186235"/>
            <a:ext cx="3009900" cy="737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556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280"/>
              </a:spcBef>
            </a:pP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max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a[0];</a:t>
            </a:r>
            <a:endParaRPr sz="1200">
              <a:latin typeface="Lucida Console"/>
              <a:cs typeface="Lucida Console"/>
            </a:endParaRPr>
          </a:p>
          <a:p>
            <a:pPr marL="7747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36131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(a[i]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max)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max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a[i];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81407" y="4934508"/>
            <a:ext cx="25177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 b="1">
                <a:latin typeface="Trebuchet MS"/>
                <a:cs typeface="Trebuchet MS"/>
              </a:rPr>
              <a:t>Find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the</a:t>
            </a:r>
            <a:r>
              <a:rPr dirty="0" sz="1100" spc="65" b="1">
                <a:latin typeface="Trebuchet MS"/>
                <a:cs typeface="Trebuchet MS"/>
              </a:rPr>
              <a:t> </a:t>
            </a:r>
            <a:r>
              <a:rPr dirty="0" sz="1100" spc="85" b="1">
                <a:latin typeface="Trebuchet MS"/>
                <a:cs typeface="Trebuchet MS"/>
              </a:rPr>
              <a:t>maximum</a:t>
            </a:r>
            <a:r>
              <a:rPr dirty="0" sz="1100" spc="6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of</a:t>
            </a:r>
            <a:r>
              <a:rPr dirty="0" sz="1100" spc="65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array</a:t>
            </a:r>
            <a:r>
              <a:rPr dirty="0" sz="1100" spc="60" b="1">
                <a:latin typeface="Trebuchet MS"/>
                <a:cs typeface="Trebuchet MS"/>
              </a:rPr>
              <a:t> values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6997" y="2475400"/>
            <a:ext cx="2876080" cy="85230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464300" y="2490812"/>
            <a:ext cx="27686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72390" marR="133350">
              <a:lnSpc>
                <a:spcPct val="123300"/>
              </a:lnSpc>
              <a:spcBef>
                <a:spcPts val="25"/>
              </a:spcBef>
            </a:pPr>
            <a:r>
              <a:rPr dirty="0" sz="1200">
                <a:latin typeface="Lucida Console"/>
                <a:cs typeface="Lucida Console"/>
              </a:rPr>
              <a:t>double[]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double[N]; </a:t>
            </a: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</a:t>
            </a:r>
            <a:endParaRPr sz="1200">
              <a:latin typeface="Lucida Console"/>
              <a:cs typeface="Lucida Console"/>
            </a:endParaRPr>
          </a:p>
          <a:p>
            <a:pPr marL="356235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b[i]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a[i];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40628" y="1856293"/>
            <a:ext cx="3512820" cy="6254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brevity,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N</a:t>
            </a:r>
            <a:r>
              <a:rPr dirty="0" sz="1000" spc="-28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a.length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and </a:t>
            </a:r>
            <a:r>
              <a:rPr dirty="0" sz="1000" spc="-20">
                <a:solidFill>
                  <a:srgbClr val="005493"/>
                </a:solidFill>
                <a:latin typeface="Lucida Console"/>
                <a:cs typeface="Lucida Console"/>
              </a:rPr>
              <a:t>b.length</a:t>
            </a:r>
            <a:r>
              <a:rPr dirty="0" sz="1000" spc="-2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in all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code.</a:t>
            </a:r>
            <a:endParaRPr sz="10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Lucida Sans Unicode"/>
              <a:cs typeface="Lucida Sans Unicode"/>
            </a:endParaRPr>
          </a:p>
          <a:p>
            <a:pPr marL="439420">
              <a:lnSpc>
                <a:spcPct val="100000"/>
              </a:lnSpc>
            </a:pPr>
            <a:r>
              <a:rPr dirty="0" sz="1100" spc="85" b="1">
                <a:latin typeface="Trebuchet MS"/>
                <a:cs typeface="Trebuchet MS"/>
              </a:rPr>
              <a:t>Copy</a:t>
            </a:r>
            <a:r>
              <a:rPr dirty="0" sz="1100" spc="45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to another</a:t>
            </a:r>
            <a:r>
              <a:rPr dirty="0" sz="1100" spc="45" b="1">
                <a:latin typeface="Trebuchet MS"/>
                <a:cs typeface="Trebuchet MS"/>
              </a:rPr>
              <a:t> </a:t>
            </a:r>
            <a:r>
              <a:rPr dirty="0" sz="1100" spc="30" b="1">
                <a:latin typeface="Trebuchet MS"/>
                <a:cs typeface="Trebuchet MS"/>
              </a:rPr>
              <a:t>array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1965" y="2013864"/>
            <a:ext cx="3997172" cy="85487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533400" y="2033092"/>
            <a:ext cx="3898900" cy="750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3335" rIns="0" bIns="0" rtlCol="0" vert="horz">
            <a:spAutoFit/>
          </a:bodyPr>
          <a:lstStyle/>
          <a:p>
            <a:pPr algn="just" marL="78105" marR="122555">
              <a:lnSpc>
                <a:spcPts val="1780"/>
              </a:lnSpc>
              <a:spcBef>
                <a:spcPts val="10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stake</a:t>
            </a:r>
            <a:r>
              <a:rPr dirty="0" sz="1200" spc="65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goal</a:t>
            </a:r>
            <a:r>
              <a:rPr dirty="0" sz="1200" spc="445">
                <a:latin typeface="Lucida Console"/>
                <a:cs typeface="Lucida Console"/>
              </a:rPr>
              <a:t> 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Integer.parseInt(args[1]);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trials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Integer.parseInt(args[2]);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541458" y="1813953"/>
            <a:ext cx="31807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80" b="1">
                <a:latin typeface="Trebuchet MS"/>
                <a:cs typeface="Trebuchet MS"/>
              </a:rPr>
              <a:t>Access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114" b="1">
                <a:latin typeface="Trebuchet MS"/>
                <a:cs typeface="Trebuchet MS"/>
              </a:rPr>
              <a:t>command-</a:t>
            </a:r>
            <a:r>
              <a:rPr dirty="0" sz="1100" b="1">
                <a:latin typeface="Trebuchet MS"/>
                <a:cs typeface="Trebuchet MS"/>
              </a:rPr>
              <a:t>line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spc="105" b="1">
                <a:latin typeface="Trebuchet MS"/>
                <a:cs typeface="Trebuchet MS"/>
              </a:rPr>
              <a:t>args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in</a:t>
            </a:r>
            <a:r>
              <a:rPr dirty="0" sz="1100" spc="75" b="1">
                <a:latin typeface="Trebuchet MS"/>
                <a:cs typeface="Trebuchet MS"/>
              </a:rPr>
              <a:t> </a:t>
            </a:r>
            <a:r>
              <a:rPr dirty="0" sz="1100" spc="85" b="1">
                <a:latin typeface="Trebuchet MS"/>
                <a:cs typeface="Trebuchet MS"/>
              </a:rPr>
              <a:t>system</a:t>
            </a:r>
            <a:r>
              <a:rPr dirty="0" sz="1100" spc="80" b="1">
                <a:latin typeface="Trebuchet MS"/>
                <a:cs typeface="Trebuchet MS"/>
              </a:rPr>
              <a:t> </a:t>
            </a:r>
            <a:r>
              <a:rPr dirty="0" sz="1100" spc="30" b="1">
                <a:latin typeface="Trebuchet MS"/>
                <a:cs typeface="Trebuchet MS"/>
              </a:rPr>
              <a:t>array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2022-11-11T19:31:28Z</dcterms:created>
  <dcterms:modified xsi:type="dcterms:W3CDTF">2022-11-11T19:31:28Z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