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Default Extension="jpg" ContentType="image/jpg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</p:sldIdLst>
  <p:sldSz cx="10058400" cy="7772400"/>
  <p:notesSz cx="10058400" cy="77724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380" y="2409444"/>
            <a:ext cx="8549640" cy="16322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69215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-15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7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69215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-15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7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69215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-15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7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69215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-15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69215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-15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1054100"/>
            <a:ext cx="10058400" cy="5664200"/>
          </a:xfrm>
          <a:custGeom>
            <a:avLst/>
            <a:gdLst/>
            <a:ahLst/>
            <a:cxnLst/>
            <a:rect l="l" t="t" r="r" b="b"/>
            <a:pathLst>
              <a:path w="10058400" h="5664200">
                <a:moveTo>
                  <a:pt x="10058400" y="0"/>
                </a:moveTo>
                <a:lnTo>
                  <a:pt x="0" y="0"/>
                </a:lnTo>
                <a:lnTo>
                  <a:pt x="0" y="5664200"/>
                </a:lnTo>
                <a:lnTo>
                  <a:pt x="10058400" y="5664200"/>
                </a:lnTo>
                <a:lnTo>
                  <a:pt x="10058400" y="0"/>
                </a:lnTo>
                <a:close/>
              </a:path>
            </a:pathLst>
          </a:custGeom>
          <a:solidFill>
            <a:srgbClr val="F3F6F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2130" y="1250334"/>
            <a:ext cx="7433309" cy="2901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7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08000" y="1829663"/>
            <a:ext cx="9029700" cy="47172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9756533" y="6455328"/>
            <a:ext cx="214629" cy="170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69215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-15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1.pn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2.pn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3.png"/><Relationship Id="rId3" Type="http://schemas.openxmlformats.org/officeDocument/2006/relationships/image" Target="../media/image34.pn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4.pn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png"/><Relationship Id="rId3" Type="http://schemas.openxmlformats.org/officeDocument/2006/relationships/image" Target="../media/image36.pn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7.png"/><Relationship Id="rId3" Type="http://schemas.openxmlformats.org/officeDocument/2006/relationships/image" Target="../media/image38.pn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9.png"/><Relationship Id="rId3" Type="http://schemas.openxmlformats.org/officeDocument/2006/relationships/image" Target="../media/image40.png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1.png"/><Relationship Id="rId3" Type="http://schemas.openxmlformats.org/officeDocument/2006/relationships/image" Target="../media/image42.png"/><Relationship Id="rId4" Type="http://schemas.openxmlformats.org/officeDocument/2006/relationships/image" Target="../media/image43.png"/><Relationship Id="rId5" Type="http://schemas.openxmlformats.org/officeDocument/2006/relationships/image" Target="../media/image44.png"/><Relationship Id="rId6" Type="http://schemas.openxmlformats.org/officeDocument/2006/relationships/image" Target="../media/image45.png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6.png"/><Relationship Id="rId3" Type="http://schemas.openxmlformats.org/officeDocument/2006/relationships/image" Target="../media/image43.png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7.jpg"/><Relationship Id="rId3" Type="http://schemas.openxmlformats.org/officeDocument/2006/relationships/image" Target="../media/image48.jp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hyperlink" Target="http://www.digitalreins.com/wp-content/uploads/2013/05/Binary-code.jpg" TargetMode="External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1.png"/><Relationship Id="rId3" Type="http://schemas.openxmlformats.org/officeDocument/2006/relationships/image" Target="../media/image49.jpg"/><Relationship Id="rId4" Type="http://schemas.openxmlformats.org/officeDocument/2006/relationships/image" Target="../media/image50.png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1.png"/><Relationship Id="rId3" Type="http://schemas.openxmlformats.org/officeDocument/2006/relationships/image" Target="../media/image49.jpg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2.png"/><Relationship Id="rId3" Type="http://schemas.openxmlformats.org/officeDocument/2006/relationships/image" Target="../media/image53.png"/><Relationship Id="rId4" Type="http://schemas.openxmlformats.org/officeDocument/2006/relationships/image" Target="../media/image54.png"/><Relationship Id="rId5" Type="http://schemas.openxmlformats.org/officeDocument/2006/relationships/image" Target="../media/image55.png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6.jpg"/><Relationship Id="rId3" Type="http://schemas.openxmlformats.org/officeDocument/2006/relationships/image" Target="../media/image57.png"/><Relationship Id="rId4" Type="http://schemas.openxmlformats.org/officeDocument/2006/relationships/image" Target="../media/image58.png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9.png"/><Relationship Id="rId3" Type="http://schemas.openxmlformats.org/officeDocument/2006/relationships/image" Target="../media/image60.png"/><Relationship Id="rId4" Type="http://schemas.openxmlformats.org/officeDocument/2006/relationships/image" Target="../media/image61.jpg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2.png"/><Relationship Id="rId3" Type="http://schemas.openxmlformats.org/officeDocument/2006/relationships/image" Target="../media/image63.png"/><Relationship Id="rId4" Type="http://schemas.openxmlformats.org/officeDocument/2006/relationships/image" Target="../media/image64.png"/><Relationship Id="rId5" Type="http://schemas.openxmlformats.org/officeDocument/2006/relationships/image" Target="../media/image65.png"/><Relationship Id="rId6" Type="http://schemas.openxmlformats.org/officeDocument/2006/relationships/image" Target="../media/image66.png"/><Relationship Id="rId7" Type="http://schemas.openxmlformats.org/officeDocument/2006/relationships/image" Target="../media/image67.png"/><Relationship Id="rId8" Type="http://schemas.openxmlformats.org/officeDocument/2006/relationships/image" Target="../media/image68.png"/><Relationship Id="rId9" Type="http://schemas.openxmlformats.org/officeDocument/2006/relationships/image" Target="../media/image69.png"/><Relationship Id="rId10" Type="http://schemas.openxmlformats.org/officeDocument/2006/relationships/image" Target="../media/image70.png"/><Relationship Id="rId11" Type="http://schemas.openxmlformats.org/officeDocument/2006/relationships/image" Target="../media/image71.png"/><Relationship Id="rId12" Type="http://schemas.openxmlformats.org/officeDocument/2006/relationships/image" Target="../media/image72.png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3.png"/><Relationship Id="rId3" Type="http://schemas.openxmlformats.org/officeDocument/2006/relationships/image" Target="../media/image74.png"/><Relationship Id="rId4" Type="http://schemas.openxmlformats.org/officeDocument/2006/relationships/image" Target="../media/image75.png"/><Relationship Id="rId5" Type="http://schemas.openxmlformats.org/officeDocument/2006/relationships/image" Target="../media/image76.png"/><Relationship Id="rId6" Type="http://schemas.openxmlformats.org/officeDocument/2006/relationships/image" Target="../media/image77.png"/><Relationship Id="rId7" Type="http://schemas.openxmlformats.org/officeDocument/2006/relationships/image" Target="../media/image78.png"/><Relationship Id="rId8" Type="http://schemas.openxmlformats.org/officeDocument/2006/relationships/image" Target="../media/image79.png"/><Relationship Id="rId9" Type="http://schemas.openxmlformats.org/officeDocument/2006/relationships/image" Target="../media/image80.png"/><Relationship Id="rId10" Type="http://schemas.openxmlformats.org/officeDocument/2006/relationships/image" Target="../media/image81.png"/></Relationships>
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2.png"/><Relationship Id="rId3" Type="http://schemas.openxmlformats.org/officeDocument/2006/relationships/image" Target="../media/image83.png"/><Relationship Id="rId4" Type="http://schemas.openxmlformats.org/officeDocument/2006/relationships/image" Target="../media/image84.png"/><Relationship Id="rId5" Type="http://schemas.openxmlformats.org/officeDocument/2006/relationships/image" Target="../media/image85.png"/></Relationships>
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6.png"/><Relationship Id="rId3" Type="http://schemas.openxmlformats.org/officeDocument/2006/relationships/image" Target="../media/image87.png"/><Relationship Id="rId4" Type="http://schemas.openxmlformats.org/officeDocument/2006/relationships/image" Target="../media/image88.png"/><Relationship Id="rId5" Type="http://schemas.openxmlformats.org/officeDocument/2006/relationships/image" Target="../media/image89.jpg"/><Relationship Id="rId6" Type="http://schemas.openxmlformats.org/officeDocument/2006/relationships/image" Target="../media/image90.png"/><Relationship Id="rId7" Type="http://schemas.openxmlformats.org/officeDocument/2006/relationships/image" Target="../media/image91.jpg"/><Relationship Id="rId8" Type="http://schemas.openxmlformats.org/officeDocument/2006/relationships/image" Target="../media/image92.png"/></Relationships>
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3.png"/><Relationship Id="rId3" Type="http://schemas.openxmlformats.org/officeDocument/2006/relationships/image" Target="../media/image94.png"/><Relationship Id="rId4" Type="http://schemas.openxmlformats.org/officeDocument/2006/relationships/image" Target="../media/image95.png"/></Relationships>
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6.png"/><Relationship Id="rId3" Type="http://schemas.openxmlformats.org/officeDocument/2006/relationships/image" Target="../media/image97.png"/><Relationship Id="rId4" Type="http://schemas.openxmlformats.org/officeDocument/2006/relationships/image" Target="../media/image98.png"/></Relationships>
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9.jpg"/><Relationship Id="rId3" Type="http://schemas.openxmlformats.org/officeDocument/2006/relationships/image" Target="../media/image100.jpg"/><Relationship Id="rId4" Type="http://schemas.openxmlformats.org/officeDocument/2006/relationships/image" Target="../media/image101.png"/><Relationship Id="rId5" Type="http://schemas.openxmlformats.org/officeDocument/2006/relationships/image" Target="../media/image102.png"/><Relationship Id="rId6" Type="http://schemas.openxmlformats.org/officeDocument/2006/relationships/image" Target="../media/image103.png"/></Relationships>
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hyperlink" Target="http://paulbourke.net/fractals/gasket/cokegasket.gif" TargetMode="External"/><Relationship Id="rId4" Type="http://schemas.openxmlformats.org/officeDocument/2006/relationships/hyperlink" Target="http://www.buzzfeed.com/atmccann/11-awesome-math-foods#39wokfk" TargetMode="External"/><Relationship Id="rId5" Type="http://schemas.openxmlformats.org/officeDocument/2006/relationships/hyperlink" Target="http://sheilakh.deviantart.com/art/The-Legend-of-Sierpinski-308953447" TargetMode="External"/><Relationship Id="rId6" Type="http://schemas.openxmlformats.org/officeDocument/2006/relationships/hyperlink" Target="http://img3.wikia.nocookie.net/" TargetMode="External"/></Relationships>
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/Relationships>
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4.png"/><Relationship Id="rId3" Type="http://schemas.openxmlformats.org/officeDocument/2006/relationships/image" Target="../media/image105.png"/></Relationships>
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6.png"/><Relationship Id="rId3" Type="http://schemas.openxmlformats.org/officeDocument/2006/relationships/image" Target="../media/image107.png"/><Relationship Id="rId4" Type="http://schemas.openxmlformats.org/officeDocument/2006/relationships/image" Target="../media/image108.pn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jpg"/><Relationship Id="rId4" Type="http://schemas.openxmlformats.org/officeDocument/2006/relationships/image" Target="../media/image8.png"/><Relationship Id="rId5" Type="http://schemas.openxmlformats.org/officeDocument/2006/relationships/image" Target="../media/image9.jp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8" Type="http://schemas.openxmlformats.org/officeDocument/2006/relationships/image" Target="../media/image12.png"/><Relationship Id="rId9" Type="http://schemas.openxmlformats.org/officeDocument/2006/relationships/image" Target="../media/image13.png"/><Relationship Id="rId10" Type="http://schemas.openxmlformats.org/officeDocument/2006/relationships/image" Target="../media/image14.png"/><Relationship Id="rId11" Type="http://schemas.openxmlformats.org/officeDocument/2006/relationships/image" Target="../media/image15.jpg"/><Relationship Id="rId12" Type="http://schemas.openxmlformats.org/officeDocument/2006/relationships/image" Target="../media/image16.png"/></Relationships>
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9.png"/></Relationships>
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0.png"/><Relationship Id="rId3" Type="http://schemas.openxmlformats.org/officeDocument/2006/relationships/image" Target="../media/image111.png"/></Relationships>
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2.png"/><Relationship Id="rId3" Type="http://schemas.openxmlformats.org/officeDocument/2006/relationships/image" Target="../media/image113.png"/><Relationship Id="rId4" Type="http://schemas.openxmlformats.org/officeDocument/2006/relationships/image" Target="../media/image114.png"/></Relationships>
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5.png"/><Relationship Id="rId3" Type="http://schemas.openxmlformats.org/officeDocument/2006/relationships/image" Target="../media/image116.png"/><Relationship Id="rId4" Type="http://schemas.openxmlformats.org/officeDocument/2006/relationships/image" Target="../media/image49.jpg"/><Relationship Id="rId5" Type="http://schemas.openxmlformats.org/officeDocument/2006/relationships/image" Target="../media/image117.jpg"/><Relationship Id="rId6" Type="http://schemas.openxmlformats.org/officeDocument/2006/relationships/image" Target="../media/image118.png"/></Relationships>
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/Relationships>
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7.jpg"/><Relationship Id="rId3" Type="http://schemas.openxmlformats.org/officeDocument/2006/relationships/image" Target="../media/image18.jpg"/><Relationship Id="rId4" Type="http://schemas.openxmlformats.org/officeDocument/2006/relationships/image" Target="../media/image19.jpg"/><Relationship Id="rId5" Type="http://schemas.openxmlformats.org/officeDocument/2006/relationships/image" Target="../media/image20.jpg"/><Relationship Id="rId6" Type="http://schemas.openxmlformats.org/officeDocument/2006/relationships/image" Target="../media/image21.jpg"/><Relationship Id="rId7" Type="http://schemas.openxmlformats.org/officeDocument/2006/relationships/image" Target="../media/image22.pn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jpg"/><Relationship Id="rId3" Type="http://schemas.openxmlformats.org/officeDocument/2006/relationships/image" Target="../media/image24.png"/><Relationship Id="rId4" Type="http://schemas.openxmlformats.org/officeDocument/2006/relationships/image" Target="../media/image25.jp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3" Type="http://schemas.openxmlformats.org/officeDocument/2006/relationships/image" Target="../media/image27.pn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Relationship Id="rId3" Type="http://schemas.openxmlformats.org/officeDocument/2006/relationships/image" Target="../media/image29.png"/><Relationship Id="rId4" Type="http://schemas.openxmlformats.org/officeDocument/2006/relationships/image" Target="../media/image30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079500"/>
            <a:ext cx="5016500" cy="5638800"/>
          </a:xfrm>
          <a:prstGeom prst="rect">
            <a:avLst/>
          </a:prstGeom>
        </p:spPr>
      </p:pic>
      <p:sp>
        <p:nvSpPr>
          <p:cNvPr id="3" name="object 3" descr=""/>
          <p:cNvSpPr txBox="1"/>
          <p:nvPr/>
        </p:nvSpPr>
        <p:spPr>
          <a:xfrm>
            <a:off x="6322936" y="1206000"/>
            <a:ext cx="3098800" cy="7759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805305" algn="l"/>
              </a:tabLst>
            </a:pPr>
            <a:r>
              <a:rPr dirty="0" sz="1850" spc="150" b="1">
                <a:solidFill>
                  <a:srgbClr val="005493"/>
                </a:solidFill>
                <a:latin typeface="Verdana"/>
                <a:cs typeface="Verdana"/>
              </a:rPr>
              <a:t>COMPUTER</a:t>
            </a:r>
            <a:r>
              <a:rPr dirty="0" sz="1850" b="1">
                <a:solidFill>
                  <a:srgbClr val="005493"/>
                </a:solidFill>
                <a:latin typeface="Verdana"/>
                <a:cs typeface="Verdana"/>
              </a:rPr>
              <a:t>	</a:t>
            </a:r>
            <a:r>
              <a:rPr dirty="0" sz="1850" spc="75" b="1">
                <a:solidFill>
                  <a:srgbClr val="005493"/>
                </a:solidFill>
                <a:latin typeface="Verdana"/>
                <a:cs typeface="Verdana"/>
              </a:rPr>
              <a:t>SCIENCE </a:t>
            </a:r>
            <a:endParaRPr sz="1850">
              <a:latin typeface="Verdana"/>
              <a:cs typeface="Verdana"/>
            </a:endParaRPr>
          </a:p>
          <a:p>
            <a:pPr marL="72390">
              <a:lnSpc>
                <a:spcPct val="100000"/>
              </a:lnSpc>
              <a:spcBef>
                <a:spcPts val="45"/>
              </a:spcBef>
            </a:pPr>
            <a:r>
              <a:rPr dirty="0" sz="1150" b="1">
                <a:latin typeface="Verdana"/>
                <a:cs typeface="Verdana"/>
              </a:rPr>
              <a:t>S</a:t>
            </a:r>
            <a:r>
              <a:rPr dirty="0" sz="1150" spc="300" b="1">
                <a:latin typeface="Verdana"/>
                <a:cs typeface="Verdana"/>
              </a:rPr>
              <a:t> </a:t>
            </a:r>
            <a:r>
              <a:rPr dirty="0" sz="1150" b="1">
                <a:latin typeface="Verdana"/>
                <a:cs typeface="Verdana"/>
              </a:rPr>
              <a:t>E</a:t>
            </a:r>
            <a:r>
              <a:rPr dirty="0" sz="1150" spc="300" b="1">
                <a:latin typeface="Verdana"/>
                <a:cs typeface="Verdana"/>
              </a:rPr>
              <a:t> </a:t>
            </a:r>
            <a:r>
              <a:rPr dirty="0" sz="1150" b="1">
                <a:latin typeface="Verdana"/>
                <a:cs typeface="Verdana"/>
              </a:rPr>
              <a:t>D</a:t>
            </a:r>
            <a:r>
              <a:rPr dirty="0" sz="1150" spc="300" b="1">
                <a:latin typeface="Verdana"/>
                <a:cs typeface="Verdana"/>
              </a:rPr>
              <a:t> </a:t>
            </a:r>
            <a:r>
              <a:rPr dirty="0" sz="1150" b="1">
                <a:latin typeface="Verdana"/>
                <a:cs typeface="Verdana"/>
              </a:rPr>
              <a:t>G</a:t>
            </a:r>
            <a:r>
              <a:rPr dirty="0" sz="1150" spc="300" b="1">
                <a:latin typeface="Verdana"/>
                <a:cs typeface="Verdana"/>
              </a:rPr>
              <a:t> </a:t>
            </a:r>
            <a:r>
              <a:rPr dirty="0" sz="1150" b="1">
                <a:latin typeface="Verdana"/>
                <a:cs typeface="Verdana"/>
              </a:rPr>
              <a:t>E</a:t>
            </a:r>
            <a:r>
              <a:rPr dirty="0" sz="1150" spc="300" b="1">
                <a:latin typeface="Verdana"/>
                <a:cs typeface="Verdana"/>
              </a:rPr>
              <a:t> </a:t>
            </a:r>
            <a:r>
              <a:rPr dirty="0" sz="1150" b="1">
                <a:latin typeface="Verdana"/>
                <a:cs typeface="Verdana"/>
              </a:rPr>
              <a:t>W</a:t>
            </a:r>
            <a:r>
              <a:rPr dirty="0" sz="1150" spc="300" b="1">
                <a:latin typeface="Verdana"/>
                <a:cs typeface="Verdana"/>
              </a:rPr>
              <a:t> </a:t>
            </a:r>
            <a:r>
              <a:rPr dirty="0" sz="1150" spc="-260" b="1">
                <a:latin typeface="Verdana"/>
                <a:cs typeface="Verdana"/>
              </a:rPr>
              <a:t>I</a:t>
            </a:r>
            <a:r>
              <a:rPr dirty="0" sz="1150" spc="300" b="1">
                <a:latin typeface="Verdana"/>
                <a:cs typeface="Verdana"/>
              </a:rPr>
              <a:t> </a:t>
            </a:r>
            <a:r>
              <a:rPr dirty="0" sz="1150" b="1">
                <a:latin typeface="Verdana"/>
                <a:cs typeface="Verdana"/>
              </a:rPr>
              <a:t>C</a:t>
            </a:r>
            <a:r>
              <a:rPr dirty="0" sz="1150" spc="300" b="1">
                <a:latin typeface="Verdana"/>
                <a:cs typeface="Verdana"/>
              </a:rPr>
              <a:t> </a:t>
            </a:r>
            <a:r>
              <a:rPr dirty="0" sz="1150" b="1">
                <a:latin typeface="Verdana"/>
                <a:cs typeface="Verdana"/>
              </a:rPr>
              <a:t>K</a:t>
            </a:r>
            <a:r>
              <a:rPr dirty="0" sz="1150" spc="300" b="1">
                <a:latin typeface="Verdana"/>
                <a:cs typeface="Verdana"/>
              </a:rPr>
              <a:t> </a:t>
            </a:r>
            <a:r>
              <a:rPr dirty="0" sz="1150" b="1">
                <a:latin typeface="Verdana"/>
                <a:cs typeface="Verdana"/>
              </a:rPr>
              <a:t>/</a:t>
            </a:r>
            <a:r>
              <a:rPr dirty="0" sz="1150" spc="300" b="1">
                <a:latin typeface="Verdana"/>
                <a:cs typeface="Verdana"/>
              </a:rPr>
              <a:t> </a:t>
            </a:r>
            <a:r>
              <a:rPr dirty="0" sz="1150" b="1">
                <a:latin typeface="Verdana"/>
                <a:cs typeface="Verdana"/>
              </a:rPr>
              <a:t>W</a:t>
            </a:r>
            <a:r>
              <a:rPr dirty="0" sz="1150" spc="300" b="1">
                <a:latin typeface="Verdana"/>
                <a:cs typeface="Verdana"/>
              </a:rPr>
              <a:t> </a:t>
            </a:r>
            <a:r>
              <a:rPr dirty="0" sz="1150" b="1">
                <a:latin typeface="Verdana"/>
                <a:cs typeface="Verdana"/>
              </a:rPr>
              <a:t>A</a:t>
            </a:r>
            <a:r>
              <a:rPr dirty="0" sz="1150" spc="300" b="1">
                <a:latin typeface="Verdana"/>
                <a:cs typeface="Verdana"/>
              </a:rPr>
              <a:t> </a:t>
            </a:r>
            <a:r>
              <a:rPr dirty="0" sz="1150" b="1">
                <a:latin typeface="Verdana"/>
                <a:cs typeface="Verdana"/>
              </a:rPr>
              <a:t>Y</a:t>
            </a:r>
            <a:r>
              <a:rPr dirty="0" sz="1150" spc="300" b="1">
                <a:latin typeface="Verdana"/>
                <a:cs typeface="Verdana"/>
              </a:rPr>
              <a:t> </a:t>
            </a:r>
            <a:r>
              <a:rPr dirty="0" sz="1150" b="1">
                <a:latin typeface="Verdana"/>
                <a:cs typeface="Verdana"/>
              </a:rPr>
              <a:t>N</a:t>
            </a:r>
            <a:r>
              <a:rPr dirty="0" sz="1150" spc="300" b="1">
                <a:latin typeface="Verdana"/>
                <a:cs typeface="Verdana"/>
              </a:rPr>
              <a:t> </a:t>
            </a:r>
            <a:r>
              <a:rPr dirty="0" sz="1150" spc="-50" b="1">
                <a:latin typeface="Verdana"/>
                <a:cs typeface="Verdana"/>
              </a:rPr>
              <a:t>E</a:t>
            </a:r>
            <a:endParaRPr sz="1150">
              <a:latin typeface="Verdana"/>
              <a:cs typeface="Verdana"/>
            </a:endParaRPr>
          </a:p>
          <a:p>
            <a:pPr marL="29845">
              <a:lnSpc>
                <a:spcPct val="100000"/>
              </a:lnSpc>
              <a:spcBef>
                <a:spcPts val="815"/>
              </a:spcBef>
            </a:pPr>
            <a:r>
              <a:rPr dirty="0" sz="1200">
                <a:solidFill>
                  <a:srgbClr val="005493"/>
                </a:solidFill>
                <a:latin typeface="Arial"/>
                <a:cs typeface="Arial"/>
              </a:rPr>
              <a:t>PA</a:t>
            </a:r>
            <a:r>
              <a:rPr dirty="0" sz="1200" spc="-155">
                <a:solidFill>
                  <a:srgbClr val="005493"/>
                </a:solidFill>
                <a:latin typeface="Arial"/>
                <a:cs typeface="Arial"/>
              </a:rPr>
              <a:t> R</a:t>
            </a:r>
            <a:r>
              <a:rPr dirty="0" sz="1200" spc="-165">
                <a:solidFill>
                  <a:srgbClr val="005493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05493"/>
                </a:solidFill>
                <a:latin typeface="Arial"/>
                <a:cs typeface="Arial"/>
              </a:rPr>
              <a:t>T</a:t>
            </a:r>
            <a:r>
              <a:rPr dirty="0" sz="1200" spc="390">
                <a:solidFill>
                  <a:srgbClr val="005493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05493"/>
                </a:solidFill>
                <a:latin typeface="Arial"/>
                <a:cs typeface="Arial"/>
              </a:rPr>
              <a:t>I</a:t>
            </a:r>
            <a:r>
              <a:rPr dirty="0" sz="1200" spc="-155">
                <a:solidFill>
                  <a:srgbClr val="005493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05493"/>
                </a:solidFill>
                <a:latin typeface="Arial"/>
                <a:cs typeface="Arial"/>
              </a:rPr>
              <a:t>:</a:t>
            </a:r>
            <a:r>
              <a:rPr dirty="0" sz="1200" spc="390">
                <a:solidFill>
                  <a:srgbClr val="005493"/>
                </a:solidFill>
                <a:latin typeface="Arial"/>
                <a:cs typeface="Arial"/>
              </a:rPr>
              <a:t> </a:t>
            </a:r>
            <a:r>
              <a:rPr dirty="0" sz="1200" spc="-170">
                <a:solidFill>
                  <a:srgbClr val="005493"/>
                </a:solidFill>
                <a:latin typeface="Arial"/>
                <a:cs typeface="Arial"/>
              </a:rPr>
              <a:t>P</a:t>
            </a:r>
            <a:r>
              <a:rPr dirty="0" sz="1200" spc="-155">
                <a:solidFill>
                  <a:srgbClr val="005493"/>
                </a:solidFill>
                <a:latin typeface="Arial"/>
                <a:cs typeface="Arial"/>
              </a:rPr>
              <a:t> R</a:t>
            </a:r>
            <a:r>
              <a:rPr dirty="0" sz="1200" spc="-175">
                <a:solidFill>
                  <a:srgbClr val="005493"/>
                </a:solidFill>
                <a:latin typeface="Arial"/>
                <a:cs typeface="Arial"/>
              </a:rPr>
              <a:t> </a:t>
            </a:r>
            <a:r>
              <a:rPr dirty="0" sz="1200" spc="130">
                <a:solidFill>
                  <a:srgbClr val="005493"/>
                </a:solidFill>
                <a:latin typeface="Arial"/>
                <a:cs typeface="Arial"/>
              </a:rPr>
              <a:t>O</a:t>
            </a:r>
            <a:r>
              <a:rPr dirty="0" sz="1200" spc="-155">
                <a:solidFill>
                  <a:srgbClr val="005493"/>
                </a:solidFill>
                <a:latin typeface="Arial"/>
                <a:cs typeface="Arial"/>
              </a:rPr>
              <a:t> </a:t>
            </a:r>
            <a:r>
              <a:rPr dirty="0" sz="1200" spc="65">
                <a:solidFill>
                  <a:srgbClr val="005493"/>
                </a:solidFill>
                <a:latin typeface="Arial"/>
                <a:cs typeface="Arial"/>
              </a:rPr>
              <a:t>G</a:t>
            </a:r>
            <a:r>
              <a:rPr dirty="0" sz="1200" spc="-155">
                <a:solidFill>
                  <a:srgbClr val="005493"/>
                </a:solidFill>
                <a:latin typeface="Arial"/>
                <a:cs typeface="Arial"/>
              </a:rPr>
              <a:t> R </a:t>
            </a:r>
            <a:r>
              <a:rPr dirty="0" sz="1200" spc="80">
                <a:solidFill>
                  <a:srgbClr val="005493"/>
                </a:solidFill>
                <a:latin typeface="Arial"/>
                <a:cs typeface="Arial"/>
              </a:rPr>
              <a:t>A</a:t>
            </a:r>
            <a:r>
              <a:rPr dirty="0" sz="1200" spc="-155">
                <a:solidFill>
                  <a:srgbClr val="005493"/>
                </a:solidFill>
                <a:latin typeface="Arial"/>
                <a:cs typeface="Arial"/>
              </a:rPr>
              <a:t> </a:t>
            </a:r>
            <a:r>
              <a:rPr dirty="0" sz="1200" spc="145">
                <a:solidFill>
                  <a:srgbClr val="005493"/>
                </a:solidFill>
                <a:latin typeface="Arial"/>
                <a:cs typeface="Arial"/>
              </a:rPr>
              <a:t>M</a:t>
            </a:r>
            <a:r>
              <a:rPr dirty="0" sz="1200" spc="-155">
                <a:solidFill>
                  <a:srgbClr val="005493"/>
                </a:solidFill>
                <a:latin typeface="Arial"/>
                <a:cs typeface="Arial"/>
              </a:rPr>
              <a:t> </a:t>
            </a:r>
            <a:r>
              <a:rPr dirty="0" sz="1200" spc="145">
                <a:solidFill>
                  <a:srgbClr val="005493"/>
                </a:solidFill>
                <a:latin typeface="Arial"/>
                <a:cs typeface="Arial"/>
              </a:rPr>
              <a:t>M</a:t>
            </a:r>
            <a:r>
              <a:rPr dirty="0" sz="1200" spc="-155">
                <a:solidFill>
                  <a:srgbClr val="005493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05493"/>
                </a:solidFill>
                <a:latin typeface="Arial"/>
                <a:cs typeface="Arial"/>
              </a:rPr>
              <a:t>I</a:t>
            </a:r>
            <a:r>
              <a:rPr dirty="0" sz="1200" spc="-155">
                <a:solidFill>
                  <a:srgbClr val="005493"/>
                </a:solidFill>
                <a:latin typeface="Arial"/>
                <a:cs typeface="Arial"/>
              </a:rPr>
              <a:t> </a:t>
            </a:r>
            <a:r>
              <a:rPr dirty="0" sz="1200" spc="135">
                <a:solidFill>
                  <a:srgbClr val="005493"/>
                </a:solidFill>
                <a:latin typeface="Arial"/>
                <a:cs typeface="Arial"/>
              </a:rPr>
              <a:t>N</a:t>
            </a:r>
            <a:r>
              <a:rPr dirty="0" sz="1200" spc="-145">
                <a:solidFill>
                  <a:srgbClr val="005493"/>
                </a:solidFill>
                <a:latin typeface="Arial"/>
                <a:cs typeface="Arial"/>
              </a:rPr>
              <a:t> </a:t>
            </a:r>
            <a:r>
              <a:rPr dirty="0" sz="1200" spc="65">
                <a:solidFill>
                  <a:srgbClr val="005493"/>
                </a:solidFill>
                <a:latin typeface="Arial"/>
                <a:cs typeface="Arial"/>
              </a:rPr>
              <a:t>G</a:t>
            </a:r>
            <a:r>
              <a:rPr dirty="0" sz="1200" spc="390">
                <a:solidFill>
                  <a:srgbClr val="005493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05493"/>
                </a:solidFill>
                <a:latin typeface="Arial"/>
                <a:cs typeface="Arial"/>
              </a:rPr>
              <a:t>I</a:t>
            </a:r>
            <a:r>
              <a:rPr dirty="0" sz="1200" spc="-155">
                <a:solidFill>
                  <a:srgbClr val="005493"/>
                </a:solidFill>
                <a:latin typeface="Arial"/>
                <a:cs typeface="Arial"/>
              </a:rPr>
              <a:t> </a:t>
            </a:r>
            <a:r>
              <a:rPr dirty="0" sz="1200" spc="135">
                <a:solidFill>
                  <a:srgbClr val="005493"/>
                </a:solidFill>
                <a:latin typeface="Arial"/>
                <a:cs typeface="Arial"/>
              </a:rPr>
              <a:t>N</a:t>
            </a:r>
            <a:r>
              <a:rPr dirty="0" sz="1200" spc="390">
                <a:solidFill>
                  <a:srgbClr val="005493"/>
                </a:solidFill>
                <a:latin typeface="Arial"/>
                <a:cs typeface="Arial"/>
              </a:rPr>
              <a:t> </a:t>
            </a:r>
            <a:r>
              <a:rPr dirty="0" sz="1200" spc="80">
                <a:solidFill>
                  <a:srgbClr val="005493"/>
                </a:solidFill>
                <a:latin typeface="Arial"/>
                <a:cs typeface="Arial"/>
              </a:rPr>
              <a:t>JAVA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633370" y="5985064"/>
            <a:ext cx="2435225" cy="1765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000" spc="135" b="1">
                <a:latin typeface="Trebuchet MS"/>
                <a:cs typeface="Trebuchet MS"/>
              </a:rPr>
              <a:t>http://</a:t>
            </a:r>
            <a:r>
              <a:rPr dirty="0" sz="1000" spc="-170" b="1">
                <a:latin typeface="Trebuchet MS"/>
                <a:cs typeface="Trebuchet MS"/>
              </a:rPr>
              <a:t> </a:t>
            </a:r>
            <a:r>
              <a:rPr dirty="0" sz="1000" spc="110" b="1">
                <a:latin typeface="Trebuchet MS"/>
                <a:cs typeface="Trebuchet MS"/>
              </a:rPr>
              <a:t>introcs.cs.princeton.edu </a:t>
            </a:r>
            <a:endParaRPr sz="1000">
              <a:latin typeface="Trebuchet MS"/>
              <a:cs typeface="Trebuchet MS"/>
            </a:endParaRPr>
          </a:p>
        </p:txBody>
      </p:sp>
      <p:grpSp>
        <p:nvGrpSpPr>
          <p:cNvPr id="5" name="object 5" descr=""/>
          <p:cNvGrpSpPr/>
          <p:nvPr/>
        </p:nvGrpSpPr>
        <p:grpSpPr>
          <a:xfrm>
            <a:off x="660400" y="2978873"/>
            <a:ext cx="2367915" cy="2939415"/>
            <a:chOff x="660400" y="2978873"/>
            <a:chExt cx="2367915" cy="2939415"/>
          </a:xfrm>
        </p:grpSpPr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0400" y="2978873"/>
              <a:ext cx="2367603" cy="2939326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811678" y="3086836"/>
              <a:ext cx="137642" cy="107251"/>
            </a:xfrm>
            <a:prstGeom prst="rect">
              <a:avLst/>
            </a:prstGeom>
          </p:spPr>
        </p:pic>
        <p:sp>
          <p:nvSpPr>
            <p:cNvPr id="8" name="object 8" descr=""/>
            <p:cNvSpPr/>
            <p:nvPr/>
          </p:nvSpPr>
          <p:spPr>
            <a:xfrm>
              <a:off x="831344" y="5283786"/>
              <a:ext cx="2197100" cy="182880"/>
            </a:xfrm>
            <a:custGeom>
              <a:avLst/>
              <a:gdLst/>
              <a:ahLst/>
              <a:cxnLst/>
              <a:rect l="l" t="t" r="r" b="b"/>
              <a:pathLst>
                <a:path w="2197100" h="182879">
                  <a:moveTo>
                    <a:pt x="0" y="182369"/>
                  </a:moveTo>
                  <a:lnTo>
                    <a:pt x="2196659" y="182369"/>
                  </a:lnTo>
                  <a:lnTo>
                    <a:pt x="2196659" y="0"/>
                  </a:lnTo>
                  <a:lnTo>
                    <a:pt x="0" y="0"/>
                  </a:lnTo>
                  <a:lnTo>
                    <a:pt x="0" y="182369"/>
                  </a:lnTo>
                  <a:close/>
                </a:path>
              </a:pathLst>
            </a:custGeom>
            <a:solidFill>
              <a:srgbClr val="EC008C">
                <a:alpha val="50000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 descr=""/>
          <p:cNvSpPr txBox="1"/>
          <p:nvPr/>
        </p:nvSpPr>
        <p:spPr>
          <a:xfrm>
            <a:off x="1724991" y="5566924"/>
            <a:ext cx="1176020" cy="229235"/>
          </a:xfrm>
          <a:prstGeom prst="rect">
            <a:avLst/>
          </a:prstGeom>
        </p:spPr>
        <p:txBody>
          <a:bodyPr wrap="square" lIns="0" tIns="22860" rIns="0" bIns="0" rtlCol="0" vert="horz">
            <a:spAutoFit/>
          </a:bodyPr>
          <a:lstStyle/>
          <a:p>
            <a:pPr algn="r" marR="27305">
              <a:lnSpc>
                <a:spcPct val="100000"/>
              </a:lnSpc>
              <a:spcBef>
                <a:spcPts val="180"/>
              </a:spcBef>
            </a:pPr>
            <a:r>
              <a:rPr dirty="0" sz="600" spc="-80" b="1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600" spc="-30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600" b="1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600" spc="-45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600" spc="-65" b="1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dirty="0" sz="600" spc="-30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600" spc="-95" b="1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600" spc="-30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600" spc="-80" b="1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600" spc="-30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600" b="1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600" spc="350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600" spc="-70" b="1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600" spc="-30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600" spc="-95" b="1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600" spc="-30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600" spc="-60" b="1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600" spc="-30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600" b="1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dirty="0" sz="600" spc="-35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600" spc="-95" b="1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600" spc="-30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600" b="1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dirty="0" sz="600" spc="-30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600" spc="-145" b="1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600" spc="-30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600" spc="-55" b="1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600" spc="-30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600" spc="-50" b="1">
                <a:solidFill>
                  <a:srgbClr val="FFFFFF"/>
                </a:solidFill>
                <a:latin typeface="Verdana"/>
                <a:cs typeface="Verdana"/>
              </a:rPr>
              <a:t>K</a:t>
            </a:r>
            <a:endParaRPr sz="600">
              <a:latin typeface="Verdana"/>
              <a:cs typeface="Verdana"/>
            </a:endParaRPr>
          </a:p>
          <a:p>
            <a:pPr algn="r" marR="5080">
              <a:lnSpc>
                <a:spcPct val="100000"/>
              </a:lnSpc>
              <a:spcBef>
                <a:spcPts val="80"/>
              </a:spcBef>
            </a:pPr>
            <a:r>
              <a:rPr dirty="0" sz="600" spc="90" b="1">
                <a:solidFill>
                  <a:srgbClr val="FFFFFF"/>
                </a:solidFill>
                <a:latin typeface="Verdana"/>
                <a:cs typeface="Verdana"/>
              </a:rPr>
              <a:t>KEVIN</a:t>
            </a:r>
            <a:r>
              <a:rPr dirty="0" sz="600" spc="365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600" spc="-30" b="1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dirty="0" sz="600" spc="-70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600" spc="-10" b="1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600" spc="-95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600" spc="55" b="1">
                <a:solidFill>
                  <a:srgbClr val="FFFFFF"/>
                </a:solidFill>
                <a:latin typeface="Verdana"/>
                <a:cs typeface="Verdana"/>
              </a:rPr>
              <a:t>YNE 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0" name="object 10" descr=""/>
          <p:cNvSpPr/>
          <p:nvPr/>
        </p:nvSpPr>
        <p:spPr>
          <a:xfrm>
            <a:off x="660400" y="5492400"/>
            <a:ext cx="22225" cy="426084"/>
          </a:xfrm>
          <a:custGeom>
            <a:avLst/>
            <a:gdLst/>
            <a:ahLst/>
            <a:cxnLst/>
            <a:rect l="l" t="t" r="r" b="b"/>
            <a:pathLst>
              <a:path w="22225" h="426085">
                <a:moveTo>
                  <a:pt x="0" y="0"/>
                </a:moveTo>
                <a:lnTo>
                  <a:pt x="0" y="425799"/>
                </a:lnTo>
                <a:lnTo>
                  <a:pt x="21828" y="425799"/>
                </a:lnTo>
                <a:lnTo>
                  <a:pt x="21828" y="0"/>
                </a:lnTo>
                <a:lnTo>
                  <a:pt x="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 txBox="1"/>
          <p:nvPr/>
        </p:nvSpPr>
        <p:spPr>
          <a:xfrm>
            <a:off x="780777" y="4183814"/>
            <a:ext cx="2142490" cy="7664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dirty="0" baseline="-10309" sz="7275" spc="-15" b="1">
                <a:solidFill>
                  <a:srgbClr val="FFFFFF"/>
                </a:solidFill>
                <a:latin typeface="Brioso Pro Light"/>
                <a:cs typeface="Brioso Pro Light"/>
              </a:rPr>
              <a:t>C</a:t>
            </a:r>
            <a:r>
              <a:rPr dirty="0" sz="4050" spc="-10">
                <a:solidFill>
                  <a:srgbClr val="FFFFFF"/>
                </a:solidFill>
                <a:latin typeface="PMingLiU"/>
                <a:cs typeface="PMingLiU"/>
              </a:rPr>
              <a:t>omputer</a:t>
            </a:r>
            <a:endParaRPr sz="4050">
              <a:latin typeface="PMingLiU"/>
              <a:cs typeface="PMingLiU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1116385" y="4515273"/>
            <a:ext cx="1807210" cy="7664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dirty="0" baseline="-10882" sz="7275" spc="292" b="1">
                <a:solidFill>
                  <a:srgbClr val="FFFFFF"/>
                </a:solidFill>
                <a:latin typeface="Brioso Pro Light"/>
                <a:cs typeface="Brioso Pro Light"/>
              </a:rPr>
              <a:t>S</a:t>
            </a:r>
            <a:r>
              <a:rPr dirty="0" sz="4050" spc="195">
                <a:solidFill>
                  <a:srgbClr val="FFFFFF"/>
                </a:solidFill>
                <a:latin typeface="PMingLiU"/>
                <a:cs typeface="PMingLiU"/>
              </a:rPr>
              <a:t>cience</a:t>
            </a:r>
            <a:endParaRPr sz="4050">
              <a:latin typeface="PMingLiU"/>
              <a:cs typeface="PMingLiU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1453933" y="5290909"/>
            <a:ext cx="1435735" cy="14224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750" spc="70">
                <a:solidFill>
                  <a:srgbClr val="FFFFFF"/>
                </a:solidFill>
                <a:latin typeface="Calibri"/>
                <a:cs typeface="Calibri"/>
              </a:rPr>
              <a:t>An</a:t>
            </a:r>
            <a:r>
              <a:rPr dirty="0" sz="750" spc="16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750" spc="50">
                <a:solidFill>
                  <a:srgbClr val="FFFFFF"/>
                </a:solidFill>
                <a:latin typeface="Calibri"/>
                <a:cs typeface="Calibri"/>
              </a:rPr>
              <a:t>Interdisciplinary</a:t>
            </a:r>
            <a:r>
              <a:rPr dirty="0" sz="750" spc="16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750" spc="65">
                <a:solidFill>
                  <a:srgbClr val="FFFFFF"/>
                </a:solidFill>
                <a:latin typeface="Calibri"/>
                <a:cs typeface="Calibri"/>
              </a:rPr>
              <a:t>Approach</a:t>
            </a:r>
            <a:endParaRPr sz="750">
              <a:latin typeface="Calibri"/>
              <a:cs typeface="Calibri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4041470" y="4275361"/>
            <a:ext cx="4645660" cy="6426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50" spc="165">
                <a:solidFill>
                  <a:srgbClr val="005493"/>
                </a:solidFill>
                <a:latin typeface="Arial"/>
                <a:cs typeface="Arial"/>
              </a:rPr>
              <a:t>4.</a:t>
            </a:r>
            <a:r>
              <a:rPr dirty="0" sz="4050" spc="155">
                <a:solidFill>
                  <a:srgbClr val="005493"/>
                </a:solidFill>
                <a:latin typeface="Arial"/>
                <a:cs typeface="Arial"/>
              </a:rPr>
              <a:t> </a:t>
            </a:r>
            <a:r>
              <a:rPr dirty="0" sz="4050">
                <a:solidFill>
                  <a:srgbClr val="005493"/>
                </a:solidFill>
                <a:latin typeface="Arial"/>
                <a:cs typeface="Arial"/>
              </a:rPr>
              <a:t>Input</a:t>
            </a:r>
            <a:r>
              <a:rPr dirty="0" sz="4050" spc="165">
                <a:solidFill>
                  <a:srgbClr val="005493"/>
                </a:solidFill>
                <a:latin typeface="Arial"/>
                <a:cs typeface="Arial"/>
              </a:rPr>
              <a:t> </a:t>
            </a:r>
            <a:r>
              <a:rPr dirty="0" sz="4050" spc="85">
                <a:solidFill>
                  <a:srgbClr val="005493"/>
                </a:solidFill>
                <a:latin typeface="Arial"/>
                <a:cs typeface="Arial"/>
              </a:rPr>
              <a:t>and</a:t>
            </a:r>
            <a:r>
              <a:rPr dirty="0" sz="4050" spc="155">
                <a:solidFill>
                  <a:srgbClr val="005493"/>
                </a:solidFill>
                <a:latin typeface="Arial"/>
                <a:cs typeface="Arial"/>
              </a:rPr>
              <a:t> </a:t>
            </a:r>
            <a:r>
              <a:rPr dirty="0" sz="4050" spc="55">
                <a:solidFill>
                  <a:srgbClr val="005493"/>
                </a:solidFill>
                <a:latin typeface="Arial"/>
                <a:cs typeface="Arial"/>
              </a:rPr>
              <a:t>Output</a:t>
            </a:r>
            <a:endParaRPr sz="4050">
              <a:latin typeface="Arial"/>
              <a:cs typeface="Arial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760832" y="5606556"/>
            <a:ext cx="304800" cy="220979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250" spc="-25" b="1">
                <a:solidFill>
                  <a:srgbClr val="FFFFFF"/>
                </a:solidFill>
                <a:latin typeface="Meiryo"/>
                <a:cs typeface="Meiryo"/>
              </a:rPr>
              <a:t>1.5</a:t>
            </a:r>
            <a:endParaRPr sz="1250">
              <a:latin typeface="Meiryo"/>
              <a:cs typeface="Meiry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533399" y="1581745"/>
            <a:ext cx="9004300" cy="0"/>
          </a:xfrm>
          <a:custGeom>
            <a:avLst/>
            <a:gdLst/>
            <a:ahLst/>
            <a:cxnLst/>
            <a:rect l="l" t="t" r="r" b="b"/>
            <a:pathLst>
              <a:path w="9004300" h="0">
                <a:moveTo>
                  <a:pt x="0" y="0"/>
                </a:moveTo>
                <a:lnTo>
                  <a:pt x="9004284" y="0"/>
                </a:lnTo>
              </a:path>
            </a:pathLst>
          </a:custGeom>
          <a:ln w="52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 txBox="1"/>
          <p:nvPr/>
        </p:nvSpPr>
        <p:spPr>
          <a:xfrm>
            <a:off x="532130" y="1250334"/>
            <a:ext cx="3364865" cy="2901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700">
                <a:latin typeface="Arial"/>
                <a:cs typeface="Arial"/>
              </a:rPr>
              <a:t>Improved</a:t>
            </a:r>
            <a:r>
              <a:rPr dirty="0" sz="1700" spc="285">
                <a:latin typeface="Arial"/>
                <a:cs typeface="Arial"/>
              </a:rPr>
              <a:t> </a:t>
            </a:r>
            <a:r>
              <a:rPr dirty="0" sz="1700" spc="-10">
                <a:latin typeface="Arial"/>
                <a:cs typeface="Arial"/>
              </a:rPr>
              <a:t>input-</a:t>
            </a:r>
            <a:r>
              <a:rPr dirty="0" sz="1700">
                <a:latin typeface="Arial"/>
                <a:cs typeface="Arial"/>
              </a:rPr>
              <a:t>output</a:t>
            </a:r>
            <a:r>
              <a:rPr dirty="0" sz="1700" spc="285">
                <a:latin typeface="Arial"/>
                <a:cs typeface="Arial"/>
              </a:rPr>
              <a:t> </a:t>
            </a:r>
            <a:r>
              <a:rPr dirty="0" sz="1700" spc="-10">
                <a:latin typeface="Arial"/>
                <a:cs typeface="Arial"/>
              </a:rPr>
              <a:t>abstraction</a:t>
            </a:r>
            <a:endParaRPr sz="1700">
              <a:latin typeface="Arial"/>
              <a:cs typeface="Arial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6031420" y="2761633"/>
            <a:ext cx="661035" cy="661670"/>
            <a:chOff x="6031420" y="2761633"/>
            <a:chExt cx="661035" cy="661670"/>
          </a:xfrm>
        </p:grpSpPr>
        <p:sp>
          <p:nvSpPr>
            <p:cNvPr id="5" name="object 5" descr=""/>
            <p:cNvSpPr/>
            <p:nvPr/>
          </p:nvSpPr>
          <p:spPr>
            <a:xfrm>
              <a:off x="6086986" y="2774340"/>
              <a:ext cx="592455" cy="593090"/>
            </a:xfrm>
            <a:custGeom>
              <a:avLst/>
              <a:gdLst/>
              <a:ahLst/>
              <a:cxnLst/>
              <a:rect l="l" t="t" r="r" b="b"/>
              <a:pathLst>
                <a:path w="592454" h="593089">
                  <a:moveTo>
                    <a:pt x="592424" y="0"/>
                  </a:moveTo>
                  <a:lnTo>
                    <a:pt x="0" y="593088"/>
                  </a:lnTo>
                  <a:lnTo>
                    <a:pt x="0" y="593088"/>
                  </a:lnTo>
                </a:path>
              </a:pathLst>
            </a:custGeom>
            <a:ln w="25414">
              <a:solidFill>
                <a:srgbClr val="00549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6031420" y="3289541"/>
              <a:ext cx="133350" cy="133985"/>
            </a:xfrm>
            <a:custGeom>
              <a:avLst/>
              <a:gdLst/>
              <a:ahLst/>
              <a:cxnLst/>
              <a:rect l="l" t="t" r="r" b="b"/>
              <a:pathLst>
                <a:path w="133350" h="133985">
                  <a:moveTo>
                    <a:pt x="44450" y="0"/>
                  </a:moveTo>
                  <a:lnTo>
                    <a:pt x="0" y="133515"/>
                  </a:lnTo>
                  <a:lnTo>
                    <a:pt x="133350" y="89014"/>
                  </a:lnTo>
                  <a:lnTo>
                    <a:pt x="66675" y="66763"/>
                  </a:lnTo>
                  <a:lnTo>
                    <a:pt x="44450" y="0"/>
                  </a:lnTo>
                  <a:close/>
                </a:path>
              </a:pathLst>
            </a:custGeom>
            <a:solidFill>
              <a:srgbClr val="005493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 txBox="1"/>
          <p:nvPr/>
        </p:nvSpPr>
        <p:spPr>
          <a:xfrm>
            <a:off x="5930913" y="5794023"/>
            <a:ext cx="2667000" cy="2520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68580">
              <a:lnSpc>
                <a:spcPct val="100000"/>
              </a:lnSpc>
              <a:spcBef>
                <a:spcPts val="135"/>
              </a:spcBef>
            </a:pPr>
            <a:r>
              <a:rPr dirty="0" sz="1450">
                <a:solidFill>
                  <a:srgbClr val="005493"/>
                </a:solidFill>
                <a:latin typeface="Lucida Sans Unicode"/>
                <a:cs typeface="Lucida Sans Unicode"/>
              </a:rPr>
              <a:t>standard</a:t>
            </a:r>
            <a:r>
              <a:rPr dirty="0" sz="1450" spc="114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450">
                <a:solidFill>
                  <a:srgbClr val="005493"/>
                </a:solidFill>
                <a:latin typeface="Lucida Sans Unicode"/>
                <a:cs typeface="Lucida Sans Unicode"/>
              </a:rPr>
              <a:t>output</a:t>
            </a:r>
            <a:r>
              <a:rPr dirty="0" sz="1450" spc="12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450" spc="-10">
                <a:solidFill>
                  <a:srgbClr val="005493"/>
                </a:solidFill>
                <a:latin typeface="Lucida Sans Unicode"/>
                <a:cs typeface="Lucida Sans Unicode"/>
              </a:rPr>
              <a:t>stream</a:t>
            </a:r>
            <a:endParaRPr sz="1450">
              <a:latin typeface="Lucida Sans Unicode"/>
              <a:cs typeface="Lucida Sans Unicode"/>
            </a:endParaRPr>
          </a:p>
        </p:txBody>
      </p:sp>
      <p:grpSp>
        <p:nvGrpSpPr>
          <p:cNvPr id="8" name="object 8" descr=""/>
          <p:cNvGrpSpPr/>
          <p:nvPr/>
        </p:nvGrpSpPr>
        <p:grpSpPr>
          <a:xfrm>
            <a:off x="4775186" y="5275230"/>
            <a:ext cx="3836035" cy="826769"/>
            <a:chOff x="4775186" y="5275230"/>
            <a:chExt cx="3836035" cy="826769"/>
          </a:xfrm>
        </p:grpSpPr>
        <p:sp>
          <p:nvSpPr>
            <p:cNvPr id="9" name="object 9" descr=""/>
            <p:cNvSpPr/>
            <p:nvPr/>
          </p:nvSpPr>
          <p:spPr>
            <a:xfrm>
              <a:off x="5924556" y="5790164"/>
              <a:ext cx="2679700" cy="305435"/>
            </a:xfrm>
            <a:custGeom>
              <a:avLst/>
              <a:gdLst/>
              <a:ahLst/>
              <a:cxnLst/>
              <a:rect l="l" t="t" r="r" b="b"/>
              <a:pathLst>
                <a:path w="2679700" h="305435">
                  <a:moveTo>
                    <a:pt x="2673349" y="0"/>
                  </a:moveTo>
                  <a:lnTo>
                    <a:pt x="0" y="0"/>
                  </a:lnTo>
                  <a:lnTo>
                    <a:pt x="0" y="305142"/>
                  </a:lnTo>
                  <a:lnTo>
                    <a:pt x="2679699" y="305142"/>
                  </a:lnTo>
                </a:path>
              </a:pathLst>
            </a:custGeom>
            <a:ln w="1271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4787896" y="5287940"/>
              <a:ext cx="1016000" cy="648970"/>
            </a:xfrm>
            <a:custGeom>
              <a:avLst/>
              <a:gdLst/>
              <a:ahLst/>
              <a:cxnLst/>
              <a:rect l="l" t="t" r="r" b="b"/>
              <a:pathLst>
                <a:path w="1016000" h="648970">
                  <a:moveTo>
                    <a:pt x="0" y="0"/>
                  </a:moveTo>
                  <a:lnTo>
                    <a:pt x="0" y="648425"/>
                  </a:lnTo>
                  <a:lnTo>
                    <a:pt x="1004608" y="648425"/>
                  </a:lnTo>
                  <a:lnTo>
                    <a:pt x="1016002" y="648425"/>
                  </a:lnTo>
                </a:path>
              </a:pathLst>
            </a:custGeom>
            <a:ln w="25408">
              <a:solidFill>
                <a:srgbClr val="00549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5756757" y="5873432"/>
              <a:ext cx="125730" cy="126364"/>
            </a:xfrm>
            <a:custGeom>
              <a:avLst/>
              <a:gdLst/>
              <a:ahLst/>
              <a:cxnLst/>
              <a:rect l="l" t="t" r="r" b="b"/>
              <a:pathLst>
                <a:path w="125729" h="126364">
                  <a:moveTo>
                    <a:pt x="0" y="0"/>
                  </a:moveTo>
                  <a:lnTo>
                    <a:pt x="31432" y="62941"/>
                  </a:lnTo>
                  <a:lnTo>
                    <a:pt x="0" y="125869"/>
                  </a:lnTo>
                  <a:lnTo>
                    <a:pt x="125729" y="62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5493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 descr=""/>
          <p:cNvSpPr txBox="1"/>
          <p:nvPr/>
        </p:nvSpPr>
        <p:spPr>
          <a:xfrm>
            <a:off x="6643916" y="2484657"/>
            <a:ext cx="1323340" cy="414655"/>
          </a:xfrm>
          <a:prstGeom prst="rect">
            <a:avLst/>
          </a:prstGeom>
        </p:spPr>
        <p:txBody>
          <a:bodyPr wrap="square" lIns="0" tIns="75565" rIns="0" bIns="0" rtlCol="0" vert="horz">
            <a:spAutoFit/>
          </a:bodyPr>
          <a:lstStyle/>
          <a:p>
            <a:pPr marL="170815" marR="5080" indent="-158750">
              <a:lnSpc>
                <a:spcPct val="73600"/>
              </a:lnSpc>
              <a:spcBef>
                <a:spcPts val="595"/>
              </a:spcBef>
            </a:pPr>
            <a:r>
              <a:rPr dirty="0" sz="1450" spc="-25">
                <a:solidFill>
                  <a:srgbClr val="005493"/>
                </a:solidFill>
                <a:latin typeface="Lucida Sans Unicode"/>
                <a:cs typeface="Lucida Sans Unicode"/>
              </a:rPr>
              <a:t>command-</a:t>
            </a:r>
            <a:r>
              <a:rPr dirty="0" sz="1450" spc="-20">
                <a:solidFill>
                  <a:srgbClr val="005493"/>
                </a:solidFill>
                <a:latin typeface="Lucida Sans Unicode"/>
                <a:cs typeface="Lucida Sans Unicode"/>
              </a:rPr>
              <a:t>line </a:t>
            </a:r>
            <a:r>
              <a:rPr dirty="0" sz="1450" spc="-10">
                <a:solidFill>
                  <a:srgbClr val="005493"/>
                </a:solidFill>
                <a:latin typeface="Lucida Sans Unicode"/>
                <a:cs typeface="Lucida Sans Unicode"/>
              </a:rPr>
              <a:t>arguments</a:t>
            </a:r>
            <a:endParaRPr sz="1450">
              <a:latin typeface="Lucida Sans Unicode"/>
              <a:cs typeface="Lucida Sans Unicode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3573739" y="3449431"/>
            <a:ext cx="2441575" cy="184658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2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750">
              <a:latin typeface="Times New Roman"/>
              <a:cs typeface="Times New Roman"/>
            </a:endParaRPr>
          </a:p>
          <a:p>
            <a:pPr marL="403860">
              <a:lnSpc>
                <a:spcPct val="100000"/>
              </a:lnSpc>
              <a:spcBef>
                <a:spcPts val="5"/>
              </a:spcBef>
            </a:pPr>
            <a:r>
              <a:rPr dirty="0" sz="1950">
                <a:solidFill>
                  <a:srgbClr val="FFFFFF"/>
                </a:solidFill>
                <a:latin typeface="Lucida Sans Unicode"/>
                <a:cs typeface="Lucida Sans Unicode"/>
              </a:rPr>
              <a:t>Java</a:t>
            </a:r>
            <a:r>
              <a:rPr dirty="0" sz="1950" spc="15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950" spc="-10">
                <a:solidFill>
                  <a:srgbClr val="FFFFFF"/>
                </a:solidFill>
                <a:latin typeface="Lucida Sans Unicode"/>
                <a:cs typeface="Lucida Sans Unicode"/>
              </a:rPr>
              <a:t>program</a:t>
            </a:r>
            <a:endParaRPr sz="1950">
              <a:latin typeface="Lucida Sans Unicode"/>
              <a:cs typeface="Lucida Sans Unicode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520700" y="1893239"/>
            <a:ext cx="2984500" cy="470534"/>
          </a:xfrm>
          <a:prstGeom prst="rect">
            <a:avLst/>
          </a:prstGeom>
          <a:solidFill>
            <a:srgbClr val="FFFFFF"/>
          </a:solidFill>
        </p:spPr>
        <p:txBody>
          <a:bodyPr wrap="square" lIns="0" tIns="88900" rIns="0" bIns="0" rtlCol="0" vert="horz">
            <a:spAutoFit/>
          </a:bodyPr>
          <a:lstStyle/>
          <a:p>
            <a:pPr marL="128270">
              <a:lnSpc>
                <a:spcPct val="100000"/>
              </a:lnSpc>
              <a:spcBef>
                <a:spcPts val="700"/>
              </a:spcBef>
            </a:pPr>
            <a:r>
              <a:rPr dirty="0" sz="1450">
                <a:latin typeface="Lucida Sans Unicode"/>
                <a:cs typeface="Lucida Sans Unicode"/>
              </a:rPr>
              <a:t>Add</a:t>
            </a:r>
            <a:r>
              <a:rPr dirty="0" sz="1450" spc="7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an</a:t>
            </a:r>
            <a:r>
              <a:rPr dirty="0" sz="1450" spc="7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infinite</a:t>
            </a:r>
            <a:r>
              <a:rPr dirty="0" sz="1450" spc="75">
                <a:latin typeface="Lucida Sans Unicode"/>
                <a:cs typeface="Lucida Sans Unicode"/>
              </a:rPr>
              <a:t> </a:t>
            </a:r>
            <a:r>
              <a:rPr dirty="0" sz="1450" i="1">
                <a:latin typeface="Lucida Sans Italic"/>
                <a:cs typeface="Lucida Sans Italic"/>
              </a:rPr>
              <a:t>input</a:t>
            </a:r>
            <a:r>
              <a:rPr dirty="0" sz="1450" spc="75" i="1">
                <a:latin typeface="Lucida Sans Italic"/>
                <a:cs typeface="Lucida Sans Italic"/>
              </a:rPr>
              <a:t> </a:t>
            </a:r>
            <a:r>
              <a:rPr dirty="0" sz="1450" spc="-10">
                <a:latin typeface="Lucida Sans Unicode"/>
                <a:cs typeface="Lucida Sans Unicode"/>
              </a:rPr>
              <a:t>stream.</a:t>
            </a:r>
            <a:endParaRPr sz="1450">
              <a:latin typeface="Lucida Sans Unicode"/>
              <a:cs typeface="Lucida Sans Unicode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1543215" y="2646595"/>
            <a:ext cx="2058670" cy="2520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50">
                <a:solidFill>
                  <a:srgbClr val="005493"/>
                </a:solidFill>
                <a:latin typeface="Lucida Sans Unicode"/>
                <a:cs typeface="Lucida Sans Unicode"/>
              </a:rPr>
              <a:t>standard</a:t>
            </a:r>
            <a:r>
              <a:rPr dirty="0" sz="1450" spc="10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450">
                <a:solidFill>
                  <a:srgbClr val="005493"/>
                </a:solidFill>
                <a:latin typeface="Lucida Sans Unicode"/>
                <a:cs typeface="Lucida Sans Unicode"/>
              </a:rPr>
              <a:t>input</a:t>
            </a:r>
            <a:r>
              <a:rPr dirty="0" sz="1450" spc="11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450" spc="-10">
                <a:solidFill>
                  <a:srgbClr val="005493"/>
                </a:solidFill>
                <a:latin typeface="Lucida Sans Unicode"/>
                <a:cs typeface="Lucida Sans Unicode"/>
              </a:rPr>
              <a:t>stream</a:t>
            </a:r>
            <a:endParaRPr sz="1450">
              <a:latin typeface="Lucida Sans Unicode"/>
              <a:cs typeface="Lucida Sans Unicode"/>
            </a:endParaRPr>
          </a:p>
        </p:txBody>
      </p:sp>
      <p:grpSp>
        <p:nvGrpSpPr>
          <p:cNvPr id="16" name="object 16" descr=""/>
          <p:cNvGrpSpPr/>
          <p:nvPr/>
        </p:nvGrpSpPr>
        <p:grpSpPr>
          <a:xfrm>
            <a:off x="1003293" y="2630669"/>
            <a:ext cx="3848100" cy="829310"/>
            <a:chOff x="1003293" y="2630669"/>
            <a:chExt cx="3848100" cy="829310"/>
          </a:xfrm>
        </p:grpSpPr>
        <p:sp>
          <p:nvSpPr>
            <p:cNvPr id="17" name="object 17" descr=""/>
            <p:cNvSpPr/>
            <p:nvPr/>
          </p:nvSpPr>
          <p:spPr>
            <a:xfrm>
              <a:off x="1009650" y="2637026"/>
              <a:ext cx="2679700" cy="305435"/>
            </a:xfrm>
            <a:custGeom>
              <a:avLst/>
              <a:gdLst/>
              <a:ahLst/>
              <a:cxnLst/>
              <a:rect l="l" t="t" r="r" b="b"/>
              <a:pathLst>
                <a:path w="2679700" h="305435">
                  <a:moveTo>
                    <a:pt x="19049" y="0"/>
                  </a:moveTo>
                  <a:lnTo>
                    <a:pt x="2679697" y="0"/>
                  </a:lnTo>
                  <a:lnTo>
                    <a:pt x="2679697" y="305142"/>
                  </a:lnTo>
                  <a:lnTo>
                    <a:pt x="0" y="305142"/>
                  </a:lnTo>
                </a:path>
              </a:pathLst>
            </a:custGeom>
            <a:ln w="1271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3695700" y="2808660"/>
              <a:ext cx="1092200" cy="572770"/>
            </a:xfrm>
            <a:custGeom>
              <a:avLst/>
              <a:gdLst/>
              <a:ahLst/>
              <a:cxnLst/>
              <a:rect l="l" t="t" r="r" b="b"/>
              <a:pathLst>
                <a:path w="1092200" h="572770">
                  <a:moveTo>
                    <a:pt x="1092201" y="572142"/>
                  </a:moveTo>
                  <a:lnTo>
                    <a:pt x="1092201" y="553267"/>
                  </a:lnTo>
                  <a:lnTo>
                    <a:pt x="1092201" y="0"/>
                  </a:lnTo>
                  <a:lnTo>
                    <a:pt x="0" y="0"/>
                  </a:lnTo>
                </a:path>
              </a:pathLst>
            </a:custGeom>
            <a:ln w="25406">
              <a:solidFill>
                <a:srgbClr val="005493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9" name="object 19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25187" y="3333394"/>
              <a:ext cx="125729" cy="126085"/>
            </a:xfrm>
            <a:prstGeom prst="rect">
              <a:avLst/>
            </a:prstGeom>
          </p:spPr>
        </p:pic>
      </p:grpSp>
      <p:sp>
        <p:nvSpPr>
          <p:cNvPr id="20" name="object 20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-25"/>
              <a:t>18</a:t>
            </a:fld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533399" y="1581745"/>
            <a:ext cx="9004300" cy="0"/>
          </a:xfrm>
          <a:custGeom>
            <a:avLst/>
            <a:gdLst/>
            <a:ahLst/>
            <a:cxnLst/>
            <a:rect l="l" t="t" r="r" b="b"/>
            <a:pathLst>
              <a:path w="9004300" h="0">
                <a:moveTo>
                  <a:pt x="0" y="0"/>
                </a:moveTo>
                <a:lnTo>
                  <a:pt x="9004284" y="0"/>
                </a:lnTo>
              </a:path>
            </a:pathLst>
          </a:custGeom>
          <a:ln w="52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 txBox="1"/>
          <p:nvPr/>
        </p:nvSpPr>
        <p:spPr>
          <a:xfrm>
            <a:off x="532130" y="1250334"/>
            <a:ext cx="1506855" cy="2901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700">
                <a:latin typeface="Arial"/>
                <a:cs typeface="Arial"/>
              </a:rPr>
              <a:t>Standard</a:t>
            </a:r>
            <a:r>
              <a:rPr dirty="0" sz="1700" spc="370">
                <a:latin typeface="Arial"/>
                <a:cs typeface="Arial"/>
              </a:rPr>
              <a:t> </a:t>
            </a:r>
            <a:r>
              <a:rPr dirty="0" sz="1700" spc="-20">
                <a:latin typeface="Arial"/>
                <a:cs typeface="Arial"/>
              </a:rPr>
              <a:t>input</a:t>
            </a:r>
            <a:endParaRPr sz="1700">
              <a:latin typeface="Arial"/>
              <a:cs typeface="Arial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520700" y="1791525"/>
            <a:ext cx="6629400" cy="445134"/>
          </a:xfrm>
          <a:prstGeom prst="rect">
            <a:avLst/>
          </a:prstGeom>
          <a:solidFill>
            <a:srgbClr val="FFFFFF"/>
          </a:solidFill>
        </p:spPr>
        <p:txBody>
          <a:bodyPr wrap="square" lIns="0" tIns="85725" rIns="0" bIns="0" rtlCol="0" vert="horz">
            <a:spAutoFit/>
          </a:bodyPr>
          <a:lstStyle/>
          <a:p>
            <a:pPr marL="165100">
              <a:lnSpc>
                <a:spcPct val="100000"/>
              </a:lnSpc>
              <a:spcBef>
                <a:spcPts val="675"/>
              </a:spcBef>
            </a:pPr>
            <a:r>
              <a:rPr dirty="0" sz="1450">
                <a:solidFill>
                  <a:srgbClr val="005493"/>
                </a:solidFill>
                <a:latin typeface="Lucida Sans Unicode"/>
                <a:cs typeface="Lucida Sans Unicode"/>
              </a:rPr>
              <a:t>Infinity.</a:t>
            </a:r>
            <a:r>
              <a:rPr dirty="0" sz="1450" spc="13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An</a:t>
            </a:r>
            <a:r>
              <a:rPr dirty="0" sz="1450" spc="13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abstraction</a:t>
            </a:r>
            <a:r>
              <a:rPr dirty="0" sz="1450" spc="13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describing</a:t>
            </a:r>
            <a:r>
              <a:rPr dirty="0" sz="1450" spc="13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something</a:t>
            </a:r>
            <a:r>
              <a:rPr dirty="0" sz="1450" spc="13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having</a:t>
            </a:r>
            <a:r>
              <a:rPr dirty="0" sz="1450" spc="13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no</a:t>
            </a:r>
            <a:r>
              <a:rPr dirty="0" sz="1450" spc="135">
                <a:latin typeface="Lucida Sans Unicode"/>
                <a:cs typeface="Lucida Sans Unicode"/>
              </a:rPr>
              <a:t> </a:t>
            </a:r>
            <a:r>
              <a:rPr dirty="0" sz="1450" spc="-10">
                <a:latin typeface="Lucida Sans Unicode"/>
                <a:cs typeface="Lucida Sans Unicode"/>
              </a:rPr>
              <a:t>limit.</a:t>
            </a:r>
            <a:endParaRPr sz="1450">
              <a:latin typeface="Lucida Sans Unicode"/>
              <a:cs typeface="Lucida Sans Unicode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520700" y="2414523"/>
            <a:ext cx="6629400" cy="457834"/>
          </a:xfrm>
          <a:prstGeom prst="rect">
            <a:avLst/>
          </a:prstGeom>
          <a:solidFill>
            <a:srgbClr val="FFFFFF"/>
          </a:solidFill>
        </p:spPr>
        <p:txBody>
          <a:bodyPr wrap="square" lIns="0" tIns="92075" rIns="0" bIns="0" rtlCol="0" vert="horz">
            <a:spAutoFit/>
          </a:bodyPr>
          <a:lstStyle/>
          <a:p>
            <a:pPr marL="128270">
              <a:lnSpc>
                <a:spcPct val="100000"/>
              </a:lnSpc>
              <a:spcBef>
                <a:spcPts val="725"/>
              </a:spcBef>
            </a:pPr>
            <a:r>
              <a:rPr dirty="0" sz="1450">
                <a:solidFill>
                  <a:srgbClr val="005493"/>
                </a:solidFill>
                <a:latin typeface="Lucida Sans Unicode"/>
                <a:cs typeface="Lucida Sans Unicode"/>
              </a:rPr>
              <a:t>Standard</a:t>
            </a:r>
            <a:r>
              <a:rPr dirty="0" sz="1450" spc="9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450">
                <a:solidFill>
                  <a:srgbClr val="005493"/>
                </a:solidFill>
                <a:latin typeface="Lucida Sans Unicode"/>
                <a:cs typeface="Lucida Sans Unicode"/>
              </a:rPr>
              <a:t>input</a:t>
            </a:r>
            <a:r>
              <a:rPr dirty="0" sz="1450" spc="9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450">
                <a:solidFill>
                  <a:srgbClr val="005493"/>
                </a:solidFill>
                <a:latin typeface="Lucida Sans Unicode"/>
                <a:cs typeface="Lucida Sans Unicode"/>
              </a:rPr>
              <a:t>stream.</a:t>
            </a:r>
            <a:r>
              <a:rPr dirty="0" sz="1450" spc="9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An</a:t>
            </a:r>
            <a:r>
              <a:rPr dirty="0" sz="1450" spc="9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abstraction</a:t>
            </a:r>
            <a:r>
              <a:rPr dirty="0" sz="1450" spc="9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for</a:t>
            </a:r>
            <a:r>
              <a:rPr dirty="0" sz="1450" spc="9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an</a:t>
            </a:r>
            <a:r>
              <a:rPr dirty="0" sz="1450" spc="9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infinite</a:t>
            </a:r>
            <a:r>
              <a:rPr dirty="0" sz="1450" spc="90">
                <a:latin typeface="Lucida Sans Unicode"/>
                <a:cs typeface="Lucida Sans Unicode"/>
              </a:rPr>
              <a:t> </a:t>
            </a:r>
            <a:r>
              <a:rPr dirty="0" sz="1450" i="1">
                <a:latin typeface="Lucida Sans Italic"/>
                <a:cs typeface="Lucida Sans Italic"/>
              </a:rPr>
              <a:t>input</a:t>
            </a:r>
            <a:r>
              <a:rPr dirty="0" sz="1450" spc="95" i="1">
                <a:latin typeface="Lucida Sans Italic"/>
                <a:cs typeface="Lucida Sans Italic"/>
              </a:rPr>
              <a:t> </a:t>
            </a:r>
            <a:r>
              <a:rPr dirty="0" sz="1450" spc="-10">
                <a:latin typeface="Lucida Sans Unicode"/>
                <a:cs typeface="Lucida Sans Unicode"/>
              </a:rPr>
              <a:t>sequence.</a:t>
            </a:r>
            <a:endParaRPr sz="1450">
              <a:latin typeface="Lucida Sans Unicode"/>
              <a:cs typeface="Lucida Sans Unicode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533400" y="5046370"/>
            <a:ext cx="6616700" cy="1462405"/>
          </a:xfrm>
          <a:prstGeom prst="rect">
            <a:avLst/>
          </a:prstGeom>
          <a:solidFill>
            <a:srgbClr val="FFFFFF"/>
          </a:solidFill>
        </p:spPr>
        <p:txBody>
          <a:bodyPr wrap="square" lIns="0" tIns="82550" rIns="0" bIns="0" rtlCol="0" vert="horz">
            <a:spAutoFit/>
          </a:bodyPr>
          <a:lstStyle/>
          <a:p>
            <a:pPr marL="126364">
              <a:lnSpc>
                <a:spcPct val="100000"/>
              </a:lnSpc>
              <a:spcBef>
                <a:spcPts val="650"/>
              </a:spcBef>
            </a:pPr>
            <a:r>
              <a:rPr dirty="0" sz="1450">
                <a:solidFill>
                  <a:srgbClr val="005493"/>
                </a:solidFill>
                <a:latin typeface="Lucida Sans Unicode"/>
                <a:cs typeface="Lucida Sans Unicode"/>
              </a:rPr>
              <a:t>Advantages</a:t>
            </a:r>
            <a:r>
              <a:rPr dirty="0" sz="1450" spc="14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450">
                <a:solidFill>
                  <a:srgbClr val="005493"/>
                </a:solidFill>
                <a:latin typeface="Lucida Sans Unicode"/>
                <a:cs typeface="Lucida Sans Unicode"/>
              </a:rPr>
              <a:t>over</a:t>
            </a:r>
            <a:r>
              <a:rPr dirty="0" sz="1450" spc="14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450" spc="-25">
                <a:solidFill>
                  <a:srgbClr val="005493"/>
                </a:solidFill>
                <a:latin typeface="Lucida Sans Unicode"/>
                <a:cs typeface="Lucida Sans Unicode"/>
              </a:rPr>
              <a:t>command-</a:t>
            </a:r>
            <a:r>
              <a:rPr dirty="0" sz="1450">
                <a:solidFill>
                  <a:srgbClr val="005493"/>
                </a:solidFill>
                <a:latin typeface="Lucida Sans Unicode"/>
                <a:cs typeface="Lucida Sans Unicode"/>
              </a:rPr>
              <a:t>line</a:t>
            </a:r>
            <a:r>
              <a:rPr dirty="0" sz="1450" spc="14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450" spc="-10">
                <a:solidFill>
                  <a:srgbClr val="005493"/>
                </a:solidFill>
                <a:latin typeface="Lucida Sans Unicode"/>
                <a:cs typeface="Lucida Sans Unicode"/>
              </a:rPr>
              <a:t>input</a:t>
            </a:r>
            <a:endParaRPr sz="1450">
              <a:latin typeface="Lucida Sans Unicode"/>
              <a:cs typeface="Lucida Sans Unicode"/>
            </a:endParaRPr>
          </a:p>
          <a:p>
            <a:pPr marL="288290" indent="-125730">
              <a:lnSpc>
                <a:spcPct val="100000"/>
              </a:lnSpc>
              <a:spcBef>
                <a:spcPts val="570"/>
              </a:spcBef>
              <a:buSzPct val="103448"/>
              <a:buFont typeface="Calibri"/>
              <a:buChar char="•"/>
              <a:tabLst>
                <a:tab pos="288925" algn="l"/>
              </a:tabLst>
            </a:pPr>
            <a:r>
              <a:rPr dirty="0" sz="1450">
                <a:latin typeface="Lucida Sans Unicode"/>
                <a:cs typeface="Lucida Sans Unicode"/>
              </a:rPr>
              <a:t>Can</a:t>
            </a:r>
            <a:r>
              <a:rPr dirty="0" sz="1450" spc="8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provide</a:t>
            </a:r>
            <a:r>
              <a:rPr dirty="0" sz="1450" spc="90">
                <a:latin typeface="Lucida Sans Unicode"/>
                <a:cs typeface="Lucida Sans Unicode"/>
              </a:rPr>
              <a:t> </a:t>
            </a:r>
            <a:r>
              <a:rPr dirty="0" sz="1450" spc="55">
                <a:latin typeface="Lucida Sans Unicode"/>
                <a:cs typeface="Lucida Sans Unicode"/>
              </a:rPr>
              <a:t>new</a:t>
            </a:r>
            <a:r>
              <a:rPr dirty="0" sz="1450" spc="9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arguments</a:t>
            </a:r>
            <a:r>
              <a:rPr dirty="0" sz="1450" spc="90">
                <a:latin typeface="Lucida Sans Unicode"/>
                <a:cs typeface="Lucida Sans Unicode"/>
              </a:rPr>
              <a:t> </a:t>
            </a:r>
            <a:r>
              <a:rPr dirty="0" sz="1450" i="1">
                <a:latin typeface="Lucida Sans Italic"/>
                <a:cs typeface="Lucida Sans Italic"/>
              </a:rPr>
              <a:t>while</a:t>
            </a:r>
            <a:r>
              <a:rPr dirty="0" sz="1450" spc="85" i="1">
                <a:latin typeface="Lucida Sans Italic"/>
                <a:cs typeface="Lucida Sans Italic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the</a:t>
            </a:r>
            <a:r>
              <a:rPr dirty="0" sz="1450" spc="9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program</a:t>
            </a:r>
            <a:r>
              <a:rPr dirty="0" sz="1450" spc="9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is</a:t>
            </a:r>
            <a:r>
              <a:rPr dirty="0" sz="1450" spc="90">
                <a:latin typeface="Lucida Sans Unicode"/>
                <a:cs typeface="Lucida Sans Unicode"/>
              </a:rPr>
              <a:t> </a:t>
            </a:r>
            <a:r>
              <a:rPr dirty="0" sz="1450" spc="-10">
                <a:latin typeface="Lucida Sans Unicode"/>
                <a:cs typeface="Lucida Sans Unicode"/>
              </a:rPr>
              <a:t>executing.</a:t>
            </a:r>
            <a:endParaRPr sz="1450">
              <a:latin typeface="Lucida Sans Unicode"/>
              <a:cs typeface="Lucida Sans Unicode"/>
            </a:endParaRPr>
          </a:p>
          <a:p>
            <a:pPr marL="288290" indent="-125730">
              <a:lnSpc>
                <a:spcPct val="100000"/>
              </a:lnSpc>
              <a:spcBef>
                <a:spcPts val="575"/>
              </a:spcBef>
              <a:buSzPct val="103448"/>
              <a:buFont typeface="Calibri"/>
              <a:buChar char="•"/>
              <a:tabLst>
                <a:tab pos="288925" algn="l"/>
              </a:tabLst>
            </a:pPr>
            <a:r>
              <a:rPr dirty="0" sz="1450">
                <a:latin typeface="Lucida Sans Unicode"/>
                <a:cs typeface="Lucida Sans Unicode"/>
              </a:rPr>
              <a:t>No</a:t>
            </a:r>
            <a:r>
              <a:rPr dirty="0" sz="1450" spc="5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limit</a:t>
            </a:r>
            <a:r>
              <a:rPr dirty="0" sz="1450" spc="5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on</a:t>
            </a:r>
            <a:r>
              <a:rPr dirty="0" sz="1450" spc="5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the</a:t>
            </a:r>
            <a:r>
              <a:rPr dirty="0" sz="1450" spc="5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amount</a:t>
            </a:r>
            <a:r>
              <a:rPr dirty="0" sz="1450" spc="6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of</a:t>
            </a:r>
            <a:r>
              <a:rPr dirty="0" sz="1450" spc="5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data</a:t>
            </a:r>
            <a:r>
              <a:rPr dirty="0" sz="1450" spc="55">
                <a:latin typeface="Lucida Sans Unicode"/>
                <a:cs typeface="Lucida Sans Unicode"/>
              </a:rPr>
              <a:t> </a:t>
            </a:r>
            <a:r>
              <a:rPr dirty="0" sz="1450" spc="65">
                <a:latin typeface="Lucida Sans Unicode"/>
                <a:cs typeface="Lucida Sans Unicode"/>
              </a:rPr>
              <a:t>we</a:t>
            </a:r>
            <a:r>
              <a:rPr dirty="0" sz="1450" spc="5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can</a:t>
            </a:r>
            <a:r>
              <a:rPr dirty="0" sz="1450" spc="5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input</a:t>
            </a:r>
            <a:r>
              <a:rPr dirty="0" sz="1450" spc="6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to</a:t>
            </a:r>
            <a:r>
              <a:rPr dirty="0" sz="1450" spc="5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a</a:t>
            </a:r>
            <a:r>
              <a:rPr dirty="0" sz="1450" spc="55">
                <a:latin typeface="Lucida Sans Unicode"/>
                <a:cs typeface="Lucida Sans Unicode"/>
              </a:rPr>
              <a:t> </a:t>
            </a:r>
            <a:r>
              <a:rPr dirty="0" sz="1450" spc="-10">
                <a:latin typeface="Lucida Sans Unicode"/>
                <a:cs typeface="Lucida Sans Unicode"/>
              </a:rPr>
              <a:t>program.</a:t>
            </a:r>
            <a:endParaRPr sz="1450">
              <a:latin typeface="Lucida Sans Unicode"/>
              <a:cs typeface="Lucida Sans Unicode"/>
            </a:endParaRPr>
          </a:p>
          <a:p>
            <a:pPr marL="288290" indent="-125730">
              <a:lnSpc>
                <a:spcPct val="100000"/>
              </a:lnSpc>
              <a:spcBef>
                <a:spcPts val="570"/>
              </a:spcBef>
              <a:buSzPct val="103448"/>
              <a:buFont typeface="Calibri"/>
              <a:buChar char="•"/>
              <a:tabLst>
                <a:tab pos="288925" algn="l"/>
              </a:tabLst>
            </a:pPr>
            <a:r>
              <a:rPr dirty="0" sz="1450">
                <a:latin typeface="Lucida Sans Unicode"/>
                <a:cs typeface="Lucida Sans Unicode"/>
              </a:rPr>
              <a:t>Conversion</a:t>
            </a:r>
            <a:r>
              <a:rPr dirty="0" sz="1450" spc="14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to</a:t>
            </a:r>
            <a:r>
              <a:rPr dirty="0" sz="1450" spc="14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primitive</a:t>
            </a:r>
            <a:r>
              <a:rPr dirty="0" sz="1450" spc="14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types</a:t>
            </a:r>
            <a:r>
              <a:rPr dirty="0" sz="1450" spc="14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is</a:t>
            </a:r>
            <a:r>
              <a:rPr dirty="0" sz="1450" spc="14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explicitly</a:t>
            </a:r>
            <a:r>
              <a:rPr dirty="0" sz="1450" spc="14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handled</a:t>
            </a:r>
            <a:r>
              <a:rPr dirty="0" sz="1450" spc="14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(stay</a:t>
            </a:r>
            <a:r>
              <a:rPr dirty="0" sz="1450" spc="145">
                <a:latin typeface="Lucida Sans Unicode"/>
                <a:cs typeface="Lucida Sans Unicode"/>
              </a:rPr>
              <a:t> </a:t>
            </a:r>
            <a:r>
              <a:rPr dirty="0" sz="1450" spc="-10">
                <a:latin typeface="Lucida Sans Unicode"/>
                <a:cs typeface="Lucida Sans Unicode"/>
              </a:rPr>
              <a:t>tuned).</a:t>
            </a:r>
            <a:endParaRPr sz="1450">
              <a:latin typeface="Lucida Sans Unicode"/>
              <a:cs typeface="Lucida Sans Unicode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4526246" y="3729136"/>
            <a:ext cx="1425575" cy="10712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0">
              <a:latin typeface="Times New Roman"/>
              <a:cs typeface="Times New Roman"/>
            </a:endParaRPr>
          </a:p>
          <a:p>
            <a:pPr marL="201930">
              <a:lnSpc>
                <a:spcPct val="100000"/>
              </a:lnSpc>
            </a:pPr>
            <a:r>
              <a:rPr dirty="0" sz="1200">
                <a:solidFill>
                  <a:srgbClr val="FFFFFF"/>
                </a:solidFill>
                <a:latin typeface="Lucida Sans Unicode"/>
                <a:cs typeface="Lucida Sans Unicode"/>
              </a:rPr>
              <a:t>Java</a:t>
            </a:r>
            <a:r>
              <a:rPr dirty="0" sz="1200" spc="14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Lucida Sans Unicode"/>
                <a:cs typeface="Lucida Sans Unicode"/>
              </a:rPr>
              <a:t>program</a:t>
            </a:r>
            <a:endParaRPr sz="1200">
              <a:latin typeface="Lucida Sans Unicode"/>
              <a:cs typeface="Lucida Sans Unicode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3141865" y="3246943"/>
            <a:ext cx="1381125" cy="1765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000">
                <a:solidFill>
                  <a:srgbClr val="005493"/>
                </a:solidFill>
                <a:latin typeface="Lucida Sans Unicode"/>
                <a:cs typeface="Lucida Sans Unicode"/>
              </a:rPr>
              <a:t>standard</a:t>
            </a:r>
            <a:r>
              <a:rPr dirty="0" sz="1000" spc="-5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000">
                <a:solidFill>
                  <a:srgbClr val="005493"/>
                </a:solidFill>
                <a:latin typeface="Lucida Sans Unicode"/>
                <a:cs typeface="Lucida Sans Unicode"/>
              </a:rPr>
              <a:t>input</a:t>
            </a:r>
            <a:r>
              <a:rPr dirty="0" sz="1000" spc="-5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000" spc="-10">
                <a:solidFill>
                  <a:srgbClr val="005493"/>
                </a:solidFill>
                <a:latin typeface="Lucida Sans Unicode"/>
                <a:cs typeface="Lucida Sans Unicode"/>
              </a:rPr>
              <a:t>stream</a:t>
            </a:r>
            <a:endParaRPr sz="1000">
              <a:latin typeface="Lucida Sans Unicode"/>
              <a:cs typeface="Lucida Sans Unicode"/>
            </a:endParaRPr>
          </a:p>
        </p:txBody>
      </p:sp>
      <p:grpSp>
        <p:nvGrpSpPr>
          <p:cNvPr id="9" name="object 9" descr=""/>
          <p:cNvGrpSpPr/>
          <p:nvPr/>
        </p:nvGrpSpPr>
        <p:grpSpPr>
          <a:xfrm>
            <a:off x="3026885" y="3253660"/>
            <a:ext cx="2273935" cy="479425"/>
            <a:chOff x="3026885" y="3253660"/>
            <a:chExt cx="2273935" cy="479425"/>
          </a:xfrm>
        </p:grpSpPr>
        <p:sp>
          <p:nvSpPr>
            <p:cNvPr id="10" name="object 10" descr=""/>
            <p:cNvSpPr/>
            <p:nvPr/>
          </p:nvSpPr>
          <p:spPr>
            <a:xfrm>
              <a:off x="3033242" y="3260017"/>
              <a:ext cx="1570990" cy="178435"/>
            </a:xfrm>
            <a:custGeom>
              <a:avLst/>
              <a:gdLst/>
              <a:ahLst/>
              <a:cxnLst/>
              <a:rect l="l" t="t" r="r" b="b"/>
              <a:pathLst>
                <a:path w="1570989" h="178435">
                  <a:moveTo>
                    <a:pt x="14757" y="0"/>
                  </a:moveTo>
                  <a:lnTo>
                    <a:pt x="1570508" y="0"/>
                  </a:lnTo>
                  <a:lnTo>
                    <a:pt x="1570508" y="177999"/>
                  </a:lnTo>
                  <a:lnTo>
                    <a:pt x="0" y="177999"/>
                  </a:lnTo>
                </a:path>
              </a:pathLst>
            </a:custGeom>
            <a:ln w="1271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4601521" y="3354446"/>
              <a:ext cx="637540" cy="299720"/>
            </a:xfrm>
            <a:custGeom>
              <a:avLst/>
              <a:gdLst/>
              <a:ahLst/>
              <a:cxnLst/>
              <a:rect l="l" t="t" r="r" b="b"/>
              <a:pathLst>
                <a:path w="637539" h="299720">
                  <a:moveTo>
                    <a:pt x="636156" y="299680"/>
                  </a:moveTo>
                  <a:lnTo>
                    <a:pt x="636208" y="283946"/>
                  </a:lnTo>
                  <a:lnTo>
                    <a:pt x="637152" y="0"/>
                  </a:lnTo>
                  <a:lnTo>
                    <a:pt x="0" y="0"/>
                  </a:lnTo>
                </a:path>
              </a:pathLst>
            </a:custGeom>
            <a:ln w="31438">
              <a:solidFill>
                <a:srgbClr val="005493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174970" y="3606723"/>
              <a:ext cx="125729" cy="126072"/>
            </a:xfrm>
            <a:prstGeom prst="rect">
              <a:avLst/>
            </a:prstGeom>
          </p:spPr>
        </p:pic>
      </p:grpSp>
      <p:sp>
        <p:nvSpPr>
          <p:cNvPr id="13" name="object 13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-25"/>
              <a:t>18</a:t>
            </a:fld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533399" y="1581745"/>
            <a:ext cx="9004300" cy="0"/>
          </a:xfrm>
          <a:custGeom>
            <a:avLst/>
            <a:gdLst/>
            <a:ahLst/>
            <a:cxnLst/>
            <a:rect l="l" t="t" r="r" b="b"/>
            <a:pathLst>
              <a:path w="9004300" h="0">
                <a:moveTo>
                  <a:pt x="0" y="0"/>
                </a:moveTo>
                <a:lnTo>
                  <a:pt x="9004284" y="0"/>
                </a:lnTo>
              </a:path>
            </a:pathLst>
          </a:custGeom>
          <a:ln w="52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 txBox="1"/>
          <p:nvPr/>
        </p:nvSpPr>
        <p:spPr>
          <a:xfrm>
            <a:off x="532130" y="1250334"/>
            <a:ext cx="1268730" cy="2901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700">
                <a:latin typeface="Arial"/>
                <a:cs typeface="Arial"/>
              </a:rPr>
              <a:t>StdIn</a:t>
            </a:r>
            <a:r>
              <a:rPr dirty="0" sz="1700" spc="75">
                <a:latin typeface="Arial"/>
                <a:cs typeface="Arial"/>
              </a:rPr>
              <a:t> </a:t>
            </a:r>
            <a:r>
              <a:rPr dirty="0" sz="1700" spc="70">
                <a:latin typeface="Arial"/>
                <a:cs typeface="Arial"/>
              </a:rPr>
              <a:t>library</a:t>
            </a:r>
            <a:endParaRPr sz="1700">
              <a:latin typeface="Arial"/>
              <a:cs typeface="Arial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520700" y="1791525"/>
            <a:ext cx="7797800" cy="1386205"/>
          </a:xfrm>
          <a:prstGeom prst="rect">
            <a:avLst/>
          </a:prstGeom>
          <a:solidFill>
            <a:srgbClr val="FFFFFF"/>
          </a:solidFill>
        </p:spPr>
        <p:txBody>
          <a:bodyPr wrap="square" lIns="0" tIns="85725" rIns="0" bIns="0" rtlCol="0" vert="horz">
            <a:spAutoFit/>
          </a:bodyPr>
          <a:lstStyle/>
          <a:p>
            <a:pPr marL="165100">
              <a:lnSpc>
                <a:spcPct val="100000"/>
              </a:lnSpc>
              <a:spcBef>
                <a:spcPts val="675"/>
              </a:spcBef>
            </a:pPr>
            <a:r>
              <a:rPr dirty="0" sz="1450">
                <a:solidFill>
                  <a:srgbClr val="005493"/>
                </a:solidFill>
                <a:latin typeface="Lucida Sans Unicode"/>
                <a:cs typeface="Lucida Sans Unicode"/>
              </a:rPr>
              <a:t>Developed</a:t>
            </a:r>
            <a:r>
              <a:rPr dirty="0" sz="1450" spc="11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450">
                <a:solidFill>
                  <a:srgbClr val="005493"/>
                </a:solidFill>
                <a:latin typeface="Lucida Sans Unicode"/>
                <a:cs typeface="Lucida Sans Unicode"/>
              </a:rPr>
              <a:t>for</a:t>
            </a:r>
            <a:r>
              <a:rPr dirty="0" sz="1450" spc="114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450">
                <a:solidFill>
                  <a:srgbClr val="005493"/>
                </a:solidFill>
                <a:latin typeface="Lucida Sans Unicode"/>
                <a:cs typeface="Lucida Sans Unicode"/>
              </a:rPr>
              <a:t>this</a:t>
            </a:r>
            <a:r>
              <a:rPr dirty="0" sz="1450" spc="114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450">
                <a:solidFill>
                  <a:srgbClr val="005493"/>
                </a:solidFill>
                <a:latin typeface="Lucida Sans Unicode"/>
                <a:cs typeface="Lucida Sans Unicode"/>
              </a:rPr>
              <a:t>course,</a:t>
            </a:r>
            <a:r>
              <a:rPr dirty="0" sz="1450" spc="114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450">
                <a:solidFill>
                  <a:srgbClr val="005493"/>
                </a:solidFill>
                <a:latin typeface="Lucida Sans Unicode"/>
                <a:cs typeface="Lucida Sans Unicode"/>
              </a:rPr>
              <a:t>but</a:t>
            </a:r>
            <a:r>
              <a:rPr dirty="0" sz="1450" spc="11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450">
                <a:solidFill>
                  <a:srgbClr val="005493"/>
                </a:solidFill>
                <a:latin typeface="Lucida Sans Unicode"/>
                <a:cs typeface="Lucida Sans Unicode"/>
              </a:rPr>
              <a:t>broadly</a:t>
            </a:r>
            <a:r>
              <a:rPr dirty="0" sz="1450" spc="114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450" spc="-10">
                <a:solidFill>
                  <a:srgbClr val="005493"/>
                </a:solidFill>
                <a:latin typeface="Lucida Sans Unicode"/>
                <a:cs typeface="Lucida Sans Unicode"/>
              </a:rPr>
              <a:t>useful</a:t>
            </a:r>
            <a:endParaRPr sz="1450">
              <a:latin typeface="Lucida Sans Unicode"/>
              <a:cs typeface="Lucida Sans Unicode"/>
            </a:endParaRPr>
          </a:p>
          <a:p>
            <a:pPr marL="441959" indent="-125095">
              <a:lnSpc>
                <a:spcPct val="100000"/>
              </a:lnSpc>
              <a:spcBef>
                <a:spcPts val="605"/>
              </a:spcBef>
              <a:buSzPct val="106896"/>
              <a:buFont typeface="Calibri"/>
              <a:buChar char="•"/>
              <a:tabLst>
                <a:tab pos="442595" algn="l"/>
              </a:tabLst>
            </a:pPr>
            <a:r>
              <a:rPr dirty="0" baseline="1915" sz="2175">
                <a:latin typeface="Lucida Sans Unicode"/>
                <a:cs typeface="Lucida Sans Unicode"/>
              </a:rPr>
              <a:t>Implement</a:t>
            </a:r>
            <a:r>
              <a:rPr dirty="0" baseline="1915" sz="2175" spc="157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abstractions</a:t>
            </a:r>
            <a:r>
              <a:rPr dirty="0" baseline="1915" sz="2175" spc="165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invented</a:t>
            </a:r>
            <a:r>
              <a:rPr dirty="0" baseline="1915" sz="2175" spc="157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for</a:t>
            </a:r>
            <a:r>
              <a:rPr dirty="0" baseline="1915" sz="2175" spc="165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UNIX</a:t>
            </a:r>
            <a:r>
              <a:rPr dirty="0" baseline="1915" sz="2175" spc="157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in</a:t>
            </a:r>
            <a:r>
              <a:rPr dirty="0" baseline="1915" sz="2175" spc="165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the</a:t>
            </a:r>
            <a:r>
              <a:rPr dirty="0" baseline="1915" sz="2175" spc="157">
                <a:latin typeface="Lucida Sans Unicode"/>
                <a:cs typeface="Lucida Sans Unicode"/>
              </a:rPr>
              <a:t> </a:t>
            </a:r>
            <a:r>
              <a:rPr dirty="0" baseline="1915" sz="2175" spc="-15">
                <a:latin typeface="Lucida Sans Unicode"/>
                <a:cs typeface="Lucida Sans Unicode"/>
              </a:rPr>
              <a:t>1970s.</a:t>
            </a:r>
            <a:endParaRPr baseline="1915" sz="2175">
              <a:latin typeface="Lucida Sans Unicode"/>
              <a:cs typeface="Lucida Sans Unicode"/>
            </a:endParaRPr>
          </a:p>
          <a:p>
            <a:pPr marL="441959" indent="-125095">
              <a:lnSpc>
                <a:spcPct val="100000"/>
              </a:lnSpc>
              <a:spcBef>
                <a:spcPts val="570"/>
              </a:spcBef>
              <a:buSzPct val="106896"/>
              <a:buFont typeface="Calibri"/>
              <a:buChar char="•"/>
              <a:tabLst>
                <a:tab pos="442595" algn="l"/>
              </a:tabLst>
            </a:pPr>
            <a:r>
              <a:rPr dirty="0" baseline="1915" sz="2175">
                <a:latin typeface="Lucida Sans Unicode"/>
                <a:cs typeface="Lucida Sans Unicode"/>
              </a:rPr>
              <a:t>Available</a:t>
            </a:r>
            <a:r>
              <a:rPr dirty="0" baseline="1915" sz="2175" spc="187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for</a:t>
            </a:r>
            <a:r>
              <a:rPr dirty="0" baseline="1915" sz="2175" spc="187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download</a:t>
            </a:r>
            <a:r>
              <a:rPr dirty="0" baseline="1915" sz="2175" spc="187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at</a:t>
            </a:r>
            <a:r>
              <a:rPr dirty="0" baseline="1915" sz="2175" spc="187">
                <a:latin typeface="Lucida Sans Unicode"/>
                <a:cs typeface="Lucida Sans Unicode"/>
              </a:rPr>
              <a:t> </a:t>
            </a:r>
            <a:r>
              <a:rPr dirty="0" baseline="1915" sz="2175" spc="-15">
                <a:latin typeface="Lucida Sans Unicode"/>
                <a:cs typeface="Lucida Sans Unicode"/>
              </a:rPr>
              <a:t>booksite.</a:t>
            </a:r>
            <a:endParaRPr baseline="1915" sz="2175">
              <a:latin typeface="Lucida Sans Unicode"/>
              <a:cs typeface="Lucida Sans Unicode"/>
            </a:endParaRPr>
          </a:p>
          <a:p>
            <a:pPr marL="441959" indent="-125095">
              <a:lnSpc>
                <a:spcPct val="100000"/>
              </a:lnSpc>
              <a:spcBef>
                <a:spcPts val="575"/>
              </a:spcBef>
              <a:buSzPct val="106896"/>
              <a:buFont typeface="Calibri"/>
              <a:buChar char="•"/>
              <a:tabLst>
                <a:tab pos="442595" algn="l"/>
              </a:tabLst>
            </a:pPr>
            <a:r>
              <a:rPr dirty="0" baseline="1915" sz="2175">
                <a:latin typeface="Lucida Sans Unicode"/>
                <a:cs typeface="Lucida Sans Unicode"/>
              </a:rPr>
              <a:t>Included</a:t>
            </a:r>
            <a:r>
              <a:rPr dirty="0" baseline="1915" sz="2175" spc="172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in</a:t>
            </a:r>
            <a:r>
              <a:rPr dirty="0" baseline="1915" sz="2175" spc="172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Console"/>
                <a:cs typeface="Lucida Console"/>
              </a:rPr>
              <a:t>introcs</a:t>
            </a:r>
            <a:r>
              <a:rPr dirty="0" baseline="1915" sz="2175" spc="-442">
                <a:latin typeface="Lucida Console"/>
                <a:cs typeface="Lucida Consol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software</a:t>
            </a:r>
            <a:r>
              <a:rPr dirty="0" baseline="1915" sz="2175" spc="172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you</a:t>
            </a:r>
            <a:r>
              <a:rPr dirty="0" baseline="1915" sz="2175" spc="179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downloaded</a:t>
            </a:r>
            <a:r>
              <a:rPr dirty="0" baseline="1915" sz="2175" spc="172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at</a:t>
            </a:r>
            <a:r>
              <a:rPr dirty="0" baseline="1915" sz="2175" spc="179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the</a:t>
            </a:r>
            <a:r>
              <a:rPr dirty="0" baseline="1915" sz="2175" spc="172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beginning</a:t>
            </a:r>
            <a:r>
              <a:rPr dirty="0" baseline="1915" sz="2175" spc="179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of</a:t>
            </a:r>
            <a:r>
              <a:rPr dirty="0" baseline="1915" sz="2175" spc="172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the</a:t>
            </a:r>
            <a:r>
              <a:rPr dirty="0" baseline="1915" sz="2175" spc="179">
                <a:latin typeface="Lucida Sans Unicode"/>
                <a:cs typeface="Lucida Sans Unicode"/>
              </a:rPr>
              <a:t> </a:t>
            </a:r>
            <a:r>
              <a:rPr dirty="0" baseline="1915" sz="2175" spc="-15">
                <a:latin typeface="Lucida Sans Unicode"/>
                <a:cs typeface="Lucida Sans Unicode"/>
              </a:rPr>
              <a:t>course.</a:t>
            </a:r>
            <a:endParaRPr baseline="1915" sz="2175">
              <a:latin typeface="Lucida Sans Unicode"/>
              <a:cs typeface="Lucida Sans Unicode"/>
            </a:endParaRPr>
          </a:p>
        </p:txBody>
      </p:sp>
      <p:graphicFrame>
        <p:nvGraphicFramePr>
          <p:cNvPr id="5" name="object 5" descr=""/>
          <p:cNvGraphicFramePr>
            <a:graphicFrameLocks noGrp="1"/>
          </p:cNvGraphicFramePr>
          <p:nvPr/>
        </p:nvGraphicFramePr>
        <p:xfrm>
          <a:off x="961026" y="3281107"/>
          <a:ext cx="4998085" cy="31426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86025"/>
                <a:gridCol w="2501900"/>
              </a:tblGrid>
              <a:tr h="391795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dirty="0" sz="1200">
                          <a:latin typeface="Lucida Console"/>
                          <a:cs typeface="Lucida Console"/>
                        </a:rPr>
                        <a:t>public</a:t>
                      </a:r>
                      <a:r>
                        <a:rPr dirty="0" sz="1200" spc="135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dirty="0" sz="1200">
                          <a:latin typeface="Lucida Console"/>
                          <a:cs typeface="Lucida Console"/>
                        </a:rPr>
                        <a:t>class</a:t>
                      </a:r>
                      <a:r>
                        <a:rPr dirty="0" sz="1200" spc="14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dirty="0" sz="1200" spc="-20">
                          <a:latin typeface="Lucida Console"/>
                          <a:cs typeface="Lucida Console"/>
                        </a:rPr>
                        <a:t>StdIn</a:t>
                      </a:r>
                      <a:endParaRPr sz="1200">
                        <a:latin typeface="Lucida Console"/>
                        <a:cs typeface="Lucida Console"/>
                      </a:endParaRPr>
                    </a:p>
                  </a:txBody>
                  <a:tcPr marL="0" marR="0" marB="0" marT="86995">
                    <a:lnL w="12700">
                      <a:solidFill>
                        <a:srgbClr val="EBEBEB"/>
                      </a:solidFill>
                      <a:prstDash val="solid"/>
                    </a:lnL>
                    <a:lnR w="12700">
                      <a:solidFill>
                        <a:srgbClr val="EBEBEB"/>
                      </a:solidFill>
                      <a:prstDash val="solid"/>
                    </a:lnR>
                    <a:lnT w="12700">
                      <a:solidFill>
                        <a:srgbClr val="EBEBEB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3F6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EBEBEB"/>
                      </a:solidFill>
                      <a:prstDash val="solid"/>
                    </a:lnL>
                    <a:lnR w="12700">
                      <a:solidFill>
                        <a:srgbClr val="EBEBEB"/>
                      </a:solidFill>
                      <a:prstDash val="solid"/>
                    </a:lnR>
                    <a:lnT w="12700">
                      <a:solidFill>
                        <a:srgbClr val="EBEBEB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3F6F9"/>
                    </a:solidFill>
                  </a:tcPr>
                </a:tc>
              </a:tr>
              <a:tr h="344805">
                <a:tc>
                  <a:txBody>
                    <a:bodyPr/>
                    <a:lstStyle/>
                    <a:p>
                      <a:pPr marL="382270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dirty="0" sz="1200">
                          <a:latin typeface="Lucida Console"/>
                          <a:cs typeface="Lucida Console"/>
                        </a:rPr>
                        <a:t>boolean</a:t>
                      </a:r>
                      <a:r>
                        <a:rPr dirty="0" sz="1200" spc="17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dirty="0" sz="1200" spc="-10">
                          <a:latin typeface="Lucida Console"/>
                          <a:cs typeface="Lucida Console"/>
                        </a:rPr>
                        <a:t>isEmpty()</a:t>
                      </a:r>
                      <a:endParaRPr sz="1200">
                        <a:latin typeface="Lucida Console"/>
                        <a:cs typeface="Lucida Console"/>
                      </a:endParaRPr>
                    </a:p>
                  </a:txBody>
                  <a:tcPr marL="0" marR="0" marB="0" marT="63500">
                    <a:lnL w="12700">
                      <a:solidFill>
                        <a:srgbClr val="EBEBEB"/>
                      </a:solidFill>
                      <a:prstDash val="solid"/>
                    </a:lnL>
                    <a:lnR w="12700">
                      <a:solidFill>
                        <a:srgbClr val="EBEBEB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dirty="0" sz="1200">
                          <a:solidFill>
                            <a:srgbClr val="005493"/>
                          </a:solidFill>
                          <a:latin typeface="Lucida Console"/>
                          <a:cs typeface="Lucida Console"/>
                        </a:rPr>
                        <a:t>true</a:t>
                      </a:r>
                      <a:r>
                        <a:rPr dirty="0" sz="1200" spc="-275">
                          <a:solidFill>
                            <a:srgbClr val="005493"/>
                          </a:solidFill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dirty="0" sz="1200" i="1">
                          <a:solidFill>
                            <a:srgbClr val="005493"/>
                          </a:solidFill>
                          <a:latin typeface="Lucida Sans Italic"/>
                          <a:cs typeface="Lucida Sans Italic"/>
                        </a:rPr>
                        <a:t>iff</a:t>
                      </a:r>
                      <a:r>
                        <a:rPr dirty="0" sz="1200" spc="75" i="1">
                          <a:solidFill>
                            <a:srgbClr val="005493"/>
                          </a:solidFill>
                          <a:latin typeface="Lucida Sans Italic"/>
                          <a:cs typeface="Lucida Sans Italic"/>
                        </a:rPr>
                        <a:t> </a:t>
                      </a:r>
                      <a:r>
                        <a:rPr dirty="0" sz="1200" i="1">
                          <a:solidFill>
                            <a:srgbClr val="005493"/>
                          </a:solidFill>
                          <a:latin typeface="Lucida Sans Italic"/>
                          <a:cs typeface="Lucida Sans Italic"/>
                        </a:rPr>
                        <a:t>no</a:t>
                      </a:r>
                      <a:r>
                        <a:rPr dirty="0" sz="1200" spc="75" i="1">
                          <a:solidFill>
                            <a:srgbClr val="005493"/>
                          </a:solidFill>
                          <a:latin typeface="Lucida Sans Italic"/>
                          <a:cs typeface="Lucida Sans Italic"/>
                        </a:rPr>
                        <a:t> </a:t>
                      </a:r>
                      <a:r>
                        <a:rPr dirty="0" sz="1200" i="1">
                          <a:solidFill>
                            <a:srgbClr val="005493"/>
                          </a:solidFill>
                          <a:latin typeface="Lucida Sans Italic"/>
                          <a:cs typeface="Lucida Sans Italic"/>
                        </a:rPr>
                        <a:t>more</a:t>
                      </a:r>
                      <a:r>
                        <a:rPr dirty="0" sz="1200" spc="75" i="1">
                          <a:solidFill>
                            <a:srgbClr val="005493"/>
                          </a:solidFill>
                          <a:latin typeface="Lucida Sans Italic"/>
                          <a:cs typeface="Lucida Sans Italic"/>
                        </a:rPr>
                        <a:t> </a:t>
                      </a:r>
                      <a:r>
                        <a:rPr dirty="0" sz="1200" spc="-10" i="1">
                          <a:solidFill>
                            <a:srgbClr val="005493"/>
                          </a:solidFill>
                          <a:latin typeface="Lucida Sans Italic"/>
                          <a:cs typeface="Lucida Sans Italic"/>
                        </a:rPr>
                        <a:t>values</a:t>
                      </a:r>
                      <a:endParaRPr sz="1200">
                        <a:latin typeface="Lucida Sans Italic"/>
                        <a:cs typeface="Lucida Sans Italic"/>
                      </a:endParaRPr>
                    </a:p>
                  </a:txBody>
                  <a:tcPr marL="0" marR="0" marB="0" marT="63500">
                    <a:lnL w="12700">
                      <a:solidFill>
                        <a:srgbClr val="EBEBEB"/>
                      </a:solidFill>
                      <a:prstDash val="solid"/>
                    </a:lnL>
                    <a:lnR w="12700">
                      <a:solidFill>
                        <a:srgbClr val="EBEBEB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44805">
                <a:tc>
                  <a:txBody>
                    <a:bodyPr/>
                    <a:lstStyle/>
                    <a:p>
                      <a:pPr marL="760730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dirty="0" sz="1200">
                          <a:latin typeface="Lucida Console"/>
                          <a:cs typeface="Lucida Console"/>
                        </a:rPr>
                        <a:t>int</a:t>
                      </a:r>
                      <a:r>
                        <a:rPr dirty="0" sz="1200" spc="85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dirty="0" sz="1200" spc="-10">
                          <a:latin typeface="Lucida Console"/>
                          <a:cs typeface="Lucida Console"/>
                        </a:rPr>
                        <a:t>readInt()</a:t>
                      </a:r>
                      <a:endParaRPr sz="1200">
                        <a:latin typeface="Lucida Console"/>
                        <a:cs typeface="Lucida Console"/>
                      </a:endParaRPr>
                    </a:p>
                  </a:txBody>
                  <a:tcPr marL="0" marR="0" marB="0" marT="66040">
                    <a:lnL w="12700">
                      <a:solidFill>
                        <a:srgbClr val="EBEBEB"/>
                      </a:solidFill>
                      <a:prstDash val="solid"/>
                    </a:lnL>
                    <a:lnR w="12700">
                      <a:solidFill>
                        <a:srgbClr val="EBEBEB"/>
                      </a:solidFill>
                      <a:prstDash val="solid"/>
                    </a:lnR>
                    <a:lnT w="12700">
                      <a:solidFill>
                        <a:srgbClr val="EBEBEB"/>
                      </a:solidFill>
                      <a:prstDash val="solid"/>
                    </a:lnT>
                    <a:lnB w="1270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dirty="0" sz="1200" i="1">
                          <a:solidFill>
                            <a:srgbClr val="005493"/>
                          </a:solidFill>
                          <a:latin typeface="Lucida Sans Italic"/>
                          <a:cs typeface="Lucida Sans Italic"/>
                        </a:rPr>
                        <a:t>read</a:t>
                      </a:r>
                      <a:r>
                        <a:rPr dirty="0" sz="1200" spc="70" i="1">
                          <a:solidFill>
                            <a:srgbClr val="005493"/>
                          </a:solidFill>
                          <a:latin typeface="Lucida Sans Italic"/>
                          <a:cs typeface="Lucida Sans Italic"/>
                        </a:rPr>
                        <a:t> </a:t>
                      </a:r>
                      <a:r>
                        <a:rPr dirty="0" sz="1200" i="1">
                          <a:solidFill>
                            <a:srgbClr val="005493"/>
                          </a:solidFill>
                          <a:latin typeface="Lucida Sans Italic"/>
                          <a:cs typeface="Lucida Sans Italic"/>
                        </a:rPr>
                        <a:t>a</a:t>
                      </a:r>
                      <a:r>
                        <a:rPr dirty="0" sz="1200" spc="70" i="1">
                          <a:solidFill>
                            <a:srgbClr val="005493"/>
                          </a:solidFill>
                          <a:latin typeface="Lucida Sans Italic"/>
                          <a:cs typeface="Lucida Sans Italic"/>
                        </a:rPr>
                        <a:t> </a:t>
                      </a:r>
                      <a:r>
                        <a:rPr dirty="0" sz="1200" i="1">
                          <a:solidFill>
                            <a:srgbClr val="005493"/>
                          </a:solidFill>
                          <a:latin typeface="Lucida Sans Italic"/>
                          <a:cs typeface="Lucida Sans Italic"/>
                        </a:rPr>
                        <a:t>value</a:t>
                      </a:r>
                      <a:r>
                        <a:rPr dirty="0" sz="1200" spc="70" i="1">
                          <a:solidFill>
                            <a:srgbClr val="005493"/>
                          </a:solidFill>
                          <a:latin typeface="Lucida Sans Italic"/>
                          <a:cs typeface="Lucida Sans Italic"/>
                        </a:rPr>
                        <a:t> </a:t>
                      </a:r>
                      <a:r>
                        <a:rPr dirty="0" sz="1200" i="1">
                          <a:solidFill>
                            <a:srgbClr val="005493"/>
                          </a:solidFill>
                          <a:latin typeface="Lucida Sans Italic"/>
                          <a:cs typeface="Lucida Sans Italic"/>
                        </a:rPr>
                        <a:t>of</a:t>
                      </a:r>
                      <a:r>
                        <a:rPr dirty="0" sz="1200" spc="70" i="1">
                          <a:solidFill>
                            <a:srgbClr val="005493"/>
                          </a:solidFill>
                          <a:latin typeface="Lucida Sans Italic"/>
                          <a:cs typeface="Lucida Sans Italic"/>
                        </a:rPr>
                        <a:t> </a:t>
                      </a:r>
                      <a:r>
                        <a:rPr dirty="0" sz="1200" i="1">
                          <a:solidFill>
                            <a:srgbClr val="005493"/>
                          </a:solidFill>
                          <a:latin typeface="Lucida Sans Italic"/>
                          <a:cs typeface="Lucida Sans Italic"/>
                        </a:rPr>
                        <a:t>type</a:t>
                      </a:r>
                      <a:r>
                        <a:rPr dirty="0" sz="1200" spc="70" i="1">
                          <a:solidFill>
                            <a:srgbClr val="005493"/>
                          </a:solidFill>
                          <a:latin typeface="Lucida Sans Italic"/>
                          <a:cs typeface="Lucida Sans Italic"/>
                        </a:rPr>
                        <a:t> </a:t>
                      </a:r>
                      <a:r>
                        <a:rPr dirty="0" sz="1200" spc="-25">
                          <a:solidFill>
                            <a:srgbClr val="005493"/>
                          </a:solidFill>
                          <a:latin typeface="Lucida Console"/>
                          <a:cs typeface="Lucida Console"/>
                        </a:rPr>
                        <a:t>int</a:t>
                      </a:r>
                      <a:endParaRPr sz="1200">
                        <a:latin typeface="Lucida Console"/>
                        <a:cs typeface="Lucida Console"/>
                      </a:endParaRPr>
                    </a:p>
                  </a:txBody>
                  <a:tcPr marL="0" marR="0" marB="0" marT="66040">
                    <a:lnL w="12700">
                      <a:solidFill>
                        <a:srgbClr val="EBEBEB"/>
                      </a:solidFill>
                      <a:prstDash val="solid"/>
                    </a:lnL>
                    <a:lnR w="12700">
                      <a:solidFill>
                        <a:srgbClr val="EBEBEB"/>
                      </a:solidFill>
                      <a:prstDash val="solid"/>
                    </a:lnR>
                    <a:lnT w="12700">
                      <a:solidFill>
                        <a:srgbClr val="EBEBEB"/>
                      </a:solidFill>
                      <a:prstDash val="solid"/>
                    </a:lnT>
                    <a:lnB w="1270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44805">
                <a:tc>
                  <a:txBody>
                    <a:bodyPr/>
                    <a:lstStyle/>
                    <a:p>
                      <a:pPr marL="476884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dirty="0" sz="1200">
                          <a:latin typeface="Lucida Console"/>
                          <a:cs typeface="Lucida Console"/>
                        </a:rPr>
                        <a:t>double</a:t>
                      </a:r>
                      <a:r>
                        <a:rPr dirty="0" sz="1200" spc="15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dirty="0" sz="1200" spc="-10">
                          <a:latin typeface="Lucida Console"/>
                          <a:cs typeface="Lucida Console"/>
                        </a:rPr>
                        <a:t>readDouble()</a:t>
                      </a:r>
                      <a:endParaRPr sz="1200">
                        <a:latin typeface="Lucida Console"/>
                        <a:cs typeface="Lucida Console"/>
                      </a:endParaRPr>
                    </a:p>
                  </a:txBody>
                  <a:tcPr marL="0" marR="0" marB="0" marT="66040">
                    <a:lnL w="12700">
                      <a:solidFill>
                        <a:srgbClr val="EBEBEB"/>
                      </a:solidFill>
                      <a:prstDash val="solid"/>
                    </a:lnL>
                    <a:lnR w="12700">
                      <a:solidFill>
                        <a:srgbClr val="EBEBEB"/>
                      </a:solidFill>
                      <a:prstDash val="solid"/>
                    </a:lnR>
                    <a:lnT w="12700">
                      <a:solidFill>
                        <a:srgbClr val="EBEBEB"/>
                      </a:solidFill>
                      <a:prstDash val="solid"/>
                    </a:lnT>
                    <a:lnB w="1270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dirty="0" sz="1200" i="1">
                          <a:solidFill>
                            <a:srgbClr val="005493"/>
                          </a:solidFill>
                          <a:latin typeface="Lucida Sans Italic"/>
                          <a:cs typeface="Lucida Sans Italic"/>
                        </a:rPr>
                        <a:t>read</a:t>
                      </a:r>
                      <a:r>
                        <a:rPr dirty="0" sz="1200" spc="70" i="1">
                          <a:solidFill>
                            <a:srgbClr val="005493"/>
                          </a:solidFill>
                          <a:latin typeface="Lucida Sans Italic"/>
                          <a:cs typeface="Lucida Sans Italic"/>
                        </a:rPr>
                        <a:t> </a:t>
                      </a:r>
                      <a:r>
                        <a:rPr dirty="0" sz="1200" i="1">
                          <a:solidFill>
                            <a:srgbClr val="005493"/>
                          </a:solidFill>
                          <a:latin typeface="Lucida Sans Italic"/>
                          <a:cs typeface="Lucida Sans Italic"/>
                        </a:rPr>
                        <a:t>a</a:t>
                      </a:r>
                      <a:r>
                        <a:rPr dirty="0" sz="1200" spc="70" i="1">
                          <a:solidFill>
                            <a:srgbClr val="005493"/>
                          </a:solidFill>
                          <a:latin typeface="Lucida Sans Italic"/>
                          <a:cs typeface="Lucida Sans Italic"/>
                        </a:rPr>
                        <a:t> </a:t>
                      </a:r>
                      <a:r>
                        <a:rPr dirty="0" sz="1200" i="1">
                          <a:solidFill>
                            <a:srgbClr val="005493"/>
                          </a:solidFill>
                          <a:latin typeface="Lucida Sans Italic"/>
                          <a:cs typeface="Lucida Sans Italic"/>
                        </a:rPr>
                        <a:t>value</a:t>
                      </a:r>
                      <a:r>
                        <a:rPr dirty="0" sz="1200" spc="70" i="1">
                          <a:solidFill>
                            <a:srgbClr val="005493"/>
                          </a:solidFill>
                          <a:latin typeface="Lucida Sans Italic"/>
                          <a:cs typeface="Lucida Sans Italic"/>
                        </a:rPr>
                        <a:t> </a:t>
                      </a:r>
                      <a:r>
                        <a:rPr dirty="0" sz="1200" i="1">
                          <a:solidFill>
                            <a:srgbClr val="005493"/>
                          </a:solidFill>
                          <a:latin typeface="Lucida Sans Italic"/>
                          <a:cs typeface="Lucida Sans Italic"/>
                        </a:rPr>
                        <a:t>of</a:t>
                      </a:r>
                      <a:r>
                        <a:rPr dirty="0" sz="1200" spc="70" i="1">
                          <a:solidFill>
                            <a:srgbClr val="005493"/>
                          </a:solidFill>
                          <a:latin typeface="Lucida Sans Italic"/>
                          <a:cs typeface="Lucida Sans Italic"/>
                        </a:rPr>
                        <a:t> </a:t>
                      </a:r>
                      <a:r>
                        <a:rPr dirty="0" sz="1200" i="1">
                          <a:solidFill>
                            <a:srgbClr val="005493"/>
                          </a:solidFill>
                          <a:latin typeface="Lucida Sans Italic"/>
                          <a:cs typeface="Lucida Sans Italic"/>
                        </a:rPr>
                        <a:t>type</a:t>
                      </a:r>
                      <a:r>
                        <a:rPr dirty="0" sz="1200" spc="70" i="1">
                          <a:solidFill>
                            <a:srgbClr val="005493"/>
                          </a:solidFill>
                          <a:latin typeface="Lucida Sans Italic"/>
                          <a:cs typeface="Lucida Sans Italic"/>
                        </a:rPr>
                        <a:t> </a:t>
                      </a:r>
                      <a:r>
                        <a:rPr dirty="0" sz="1200" spc="-10">
                          <a:solidFill>
                            <a:srgbClr val="005493"/>
                          </a:solidFill>
                          <a:latin typeface="Lucida Console"/>
                          <a:cs typeface="Lucida Console"/>
                        </a:rPr>
                        <a:t>double</a:t>
                      </a:r>
                      <a:endParaRPr sz="1200">
                        <a:latin typeface="Lucida Console"/>
                        <a:cs typeface="Lucida Console"/>
                      </a:endParaRPr>
                    </a:p>
                  </a:txBody>
                  <a:tcPr marL="0" marR="0" marB="0" marT="66040">
                    <a:lnL w="12700">
                      <a:solidFill>
                        <a:srgbClr val="EBEBEB"/>
                      </a:solidFill>
                      <a:prstDash val="solid"/>
                    </a:lnL>
                    <a:lnR w="12700">
                      <a:solidFill>
                        <a:srgbClr val="EBEBEB"/>
                      </a:solidFill>
                      <a:prstDash val="solid"/>
                    </a:lnR>
                    <a:lnT w="12700">
                      <a:solidFill>
                        <a:srgbClr val="EBEBEB"/>
                      </a:solidFill>
                      <a:prstDash val="solid"/>
                    </a:lnT>
                    <a:lnB w="1270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37185">
                <a:tc>
                  <a:txBody>
                    <a:bodyPr/>
                    <a:lstStyle/>
                    <a:p>
                      <a:pPr marL="666115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dirty="0" sz="1200">
                          <a:latin typeface="Lucida Console"/>
                          <a:cs typeface="Lucida Console"/>
                        </a:rPr>
                        <a:t>long</a:t>
                      </a:r>
                      <a:r>
                        <a:rPr dirty="0" sz="1200" spc="105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dirty="0" sz="1200" spc="-10">
                          <a:latin typeface="Lucida Console"/>
                          <a:cs typeface="Lucida Console"/>
                        </a:rPr>
                        <a:t>readLong()</a:t>
                      </a:r>
                      <a:endParaRPr sz="1200">
                        <a:latin typeface="Lucida Console"/>
                        <a:cs typeface="Lucida Console"/>
                      </a:endParaRPr>
                    </a:p>
                  </a:txBody>
                  <a:tcPr marL="0" marR="0" marB="0" marT="60960">
                    <a:lnL w="12700">
                      <a:solidFill>
                        <a:srgbClr val="EBEBEB"/>
                      </a:solidFill>
                      <a:prstDash val="solid"/>
                    </a:lnL>
                    <a:lnR w="12700">
                      <a:solidFill>
                        <a:srgbClr val="EBEBEB"/>
                      </a:solidFill>
                      <a:prstDash val="solid"/>
                    </a:lnR>
                    <a:lnT w="12700">
                      <a:solidFill>
                        <a:srgbClr val="EBEBEB"/>
                      </a:solidFill>
                      <a:prstDash val="solid"/>
                    </a:lnT>
                    <a:lnB w="1270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dirty="0" sz="1200" i="1">
                          <a:solidFill>
                            <a:srgbClr val="005493"/>
                          </a:solidFill>
                          <a:latin typeface="Lucida Sans Italic"/>
                          <a:cs typeface="Lucida Sans Italic"/>
                        </a:rPr>
                        <a:t>read</a:t>
                      </a:r>
                      <a:r>
                        <a:rPr dirty="0" sz="1200" spc="70" i="1">
                          <a:solidFill>
                            <a:srgbClr val="005493"/>
                          </a:solidFill>
                          <a:latin typeface="Lucida Sans Italic"/>
                          <a:cs typeface="Lucida Sans Italic"/>
                        </a:rPr>
                        <a:t> </a:t>
                      </a:r>
                      <a:r>
                        <a:rPr dirty="0" sz="1200" i="1">
                          <a:solidFill>
                            <a:srgbClr val="005493"/>
                          </a:solidFill>
                          <a:latin typeface="Lucida Sans Italic"/>
                          <a:cs typeface="Lucida Sans Italic"/>
                        </a:rPr>
                        <a:t>a</a:t>
                      </a:r>
                      <a:r>
                        <a:rPr dirty="0" sz="1200" spc="70" i="1">
                          <a:solidFill>
                            <a:srgbClr val="005493"/>
                          </a:solidFill>
                          <a:latin typeface="Lucida Sans Italic"/>
                          <a:cs typeface="Lucida Sans Italic"/>
                        </a:rPr>
                        <a:t> </a:t>
                      </a:r>
                      <a:r>
                        <a:rPr dirty="0" sz="1200" i="1">
                          <a:solidFill>
                            <a:srgbClr val="005493"/>
                          </a:solidFill>
                          <a:latin typeface="Lucida Sans Italic"/>
                          <a:cs typeface="Lucida Sans Italic"/>
                        </a:rPr>
                        <a:t>value</a:t>
                      </a:r>
                      <a:r>
                        <a:rPr dirty="0" sz="1200" spc="70" i="1">
                          <a:solidFill>
                            <a:srgbClr val="005493"/>
                          </a:solidFill>
                          <a:latin typeface="Lucida Sans Italic"/>
                          <a:cs typeface="Lucida Sans Italic"/>
                        </a:rPr>
                        <a:t> </a:t>
                      </a:r>
                      <a:r>
                        <a:rPr dirty="0" sz="1200" i="1">
                          <a:solidFill>
                            <a:srgbClr val="005493"/>
                          </a:solidFill>
                          <a:latin typeface="Lucida Sans Italic"/>
                          <a:cs typeface="Lucida Sans Italic"/>
                        </a:rPr>
                        <a:t>of</a:t>
                      </a:r>
                      <a:r>
                        <a:rPr dirty="0" sz="1200" spc="70" i="1">
                          <a:solidFill>
                            <a:srgbClr val="005493"/>
                          </a:solidFill>
                          <a:latin typeface="Lucida Sans Italic"/>
                          <a:cs typeface="Lucida Sans Italic"/>
                        </a:rPr>
                        <a:t> </a:t>
                      </a:r>
                      <a:r>
                        <a:rPr dirty="0" sz="1200" i="1">
                          <a:solidFill>
                            <a:srgbClr val="005493"/>
                          </a:solidFill>
                          <a:latin typeface="Lucida Sans Italic"/>
                          <a:cs typeface="Lucida Sans Italic"/>
                        </a:rPr>
                        <a:t>type</a:t>
                      </a:r>
                      <a:r>
                        <a:rPr dirty="0" sz="1200" spc="70" i="1">
                          <a:solidFill>
                            <a:srgbClr val="005493"/>
                          </a:solidFill>
                          <a:latin typeface="Lucida Sans Italic"/>
                          <a:cs typeface="Lucida Sans Italic"/>
                        </a:rPr>
                        <a:t> </a:t>
                      </a:r>
                      <a:r>
                        <a:rPr dirty="0" sz="1200" spc="-20">
                          <a:solidFill>
                            <a:srgbClr val="005493"/>
                          </a:solidFill>
                          <a:latin typeface="Lucida Console"/>
                          <a:cs typeface="Lucida Console"/>
                        </a:rPr>
                        <a:t>long</a:t>
                      </a:r>
                      <a:endParaRPr sz="1200">
                        <a:latin typeface="Lucida Console"/>
                        <a:cs typeface="Lucida Console"/>
                      </a:endParaRPr>
                    </a:p>
                  </a:txBody>
                  <a:tcPr marL="0" marR="0" marB="0" marT="60960">
                    <a:lnL w="12700">
                      <a:solidFill>
                        <a:srgbClr val="EBEBEB"/>
                      </a:solidFill>
                      <a:prstDash val="solid"/>
                    </a:lnL>
                    <a:lnR w="12700">
                      <a:solidFill>
                        <a:srgbClr val="EBEBEB"/>
                      </a:solidFill>
                      <a:prstDash val="solid"/>
                    </a:lnR>
                    <a:lnT w="12700">
                      <a:solidFill>
                        <a:srgbClr val="EBEBEB"/>
                      </a:solidFill>
                      <a:prstDash val="solid"/>
                    </a:lnT>
                    <a:lnB w="1270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44805">
                <a:tc>
                  <a:txBody>
                    <a:bodyPr/>
                    <a:lstStyle/>
                    <a:p>
                      <a:pPr marL="382270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dirty="0" sz="1200">
                          <a:latin typeface="Lucida Console"/>
                          <a:cs typeface="Lucida Console"/>
                        </a:rPr>
                        <a:t>boolean</a:t>
                      </a:r>
                      <a:r>
                        <a:rPr dirty="0" sz="1200" spc="17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dirty="0" sz="1200" spc="-10">
                          <a:latin typeface="Lucida Console"/>
                          <a:cs typeface="Lucida Console"/>
                        </a:rPr>
                        <a:t>readBoolean()</a:t>
                      </a:r>
                      <a:endParaRPr sz="1200">
                        <a:latin typeface="Lucida Console"/>
                        <a:cs typeface="Lucida Console"/>
                      </a:endParaRPr>
                    </a:p>
                  </a:txBody>
                  <a:tcPr marL="0" marR="0" marB="0" marT="66040">
                    <a:lnL w="12700">
                      <a:solidFill>
                        <a:srgbClr val="EBEBEB"/>
                      </a:solidFill>
                      <a:prstDash val="solid"/>
                    </a:lnL>
                    <a:lnR w="12700">
                      <a:solidFill>
                        <a:srgbClr val="EBEBEB"/>
                      </a:solidFill>
                      <a:prstDash val="solid"/>
                    </a:lnR>
                    <a:lnT w="12700">
                      <a:solidFill>
                        <a:srgbClr val="EBEBEB"/>
                      </a:solidFill>
                      <a:prstDash val="solid"/>
                    </a:lnT>
                    <a:lnB w="1270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dirty="0" sz="1200" i="1">
                          <a:solidFill>
                            <a:srgbClr val="005493"/>
                          </a:solidFill>
                          <a:latin typeface="Lucida Sans Italic"/>
                          <a:cs typeface="Lucida Sans Italic"/>
                        </a:rPr>
                        <a:t>read</a:t>
                      </a:r>
                      <a:r>
                        <a:rPr dirty="0" sz="1200" spc="70" i="1">
                          <a:solidFill>
                            <a:srgbClr val="005493"/>
                          </a:solidFill>
                          <a:latin typeface="Lucida Sans Italic"/>
                          <a:cs typeface="Lucida Sans Italic"/>
                        </a:rPr>
                        <a:t> </a:t>
                      </a:r>
                      <a:r>
                        <a:rPr dirty="0" sz="1200" i="1">
                          <a:solidFill>
                            <a:srgbClr val="005493"/>
                          </a:solidFill>
                          <a:latin typeface="Lucida Sans Italic"/>
                          <a:cs typeface="Lucida Sans Italic"/>
                        </a:rPr>
                        <a:t>a</a:t>
                      </a:r>
                      <a:r>
                        <a:rPr dirty="0" sz="1200" spc="70" i="1">
                          <a:solidFill>
                            <a:srgbClr val="005493"/>
                          </a:solidFill>
                          <a:latin typeface="Lucida Sans Italic"/>
                          <a:cs typeface="Lucida Sans Italic"/>
                        </a:rPr>
                        <a:t> </a:t>
                      </a:r>
                      <a:r>
                        <a:rPr dirty="0" sz="1200" i="1">
                          <a:solidFill>
                            <a:srgbClr val="005493"/>
                          </a:solidFill>
                          <a:latin typeface="Lucida Sans Italic"/>
                          <a:cs typeface="Lucida Sans Italic"/>
                        </a:rPr>
                        <a:t>value</a:t>
                      </a:r>
                      <a:r>
                        <a:rPr dirty="0" sz="1200" spc="70" i="1">
                          <a:solidFill>
                            <a:srgbClr val="005493"/>
                          </a:solidFill>
                          <a:latin typeface="Lucida Sans Italic"/>
                          <a:cs typeface="Lucida Sans Italic"/>
                        </a:rPr>
                        <a:t> </a:t>
                      </a:r>
                      <a:r>
                        <a:rPr dirty="0" sz="1200" i="1">
                          <a:solidFill>
                            <a:srgbClr val="005493"/>
                          </a:solidFill>
                          <a:latin typeface="Lucida Sans Italic"/>
                          <a:cs typeface="Lucida Sans Italic"/>
                        </a:rPr>
                        <a:t>of</a:t>
                      </a:r>
                      <a:r>
                        <a:rPr dirty="0" sz="1200" spc="70" i="1">
                          <a:solidFill>
                            <a:srgbClr val="005493"/>
                          </a:solidFill>
                          <a:latin typeface="Lucida Sans Italic"/>
                          <a:cs typeface="Lucida Sans Italic"/>
                        </a:rPr>
                        <a:t> </a:t>
                      </a:r>
                      <a:r>
                        <a:rPr dirty="0" sz="1200" i="1">
                          <a:solidFill>
                            <a:srgbClr val="005493"/>
                          </a:solidFill>
                          <a:latin typeface="Lucida Sans Italic"/>
                          <a:cs typeface="Lucida Sans Italic"/>
                        </a:rPr>
                        <a:t>type</a:t>
                      </a:r>
                      <a:r>
                        <a:rPr dirty="0" sz="1200" spc="70" i="1">
                          <a:solidFill>
                            <a:srgbClr val="005493"/>
                          </a:solidFill>
                          <a:latin typeface="Lucida Sans Italic"/>
                          <a:cs typeface="Lucida Sans Italic"/>
                        </a:rPr>
                        <a:t> </a:t>
                      </a:r>
                      <a:r>
                        <a:rPr dirty="0" sz="1200" spc="-10">
                          <a:solidFill>
                            <a:srgbClr val="005493"/>
                          </a:solidFill>
                          <a:latin typeface="Lucida Console"/>
                          <a:cs typeface="Lucida Console"/>
                        </a:rPr>
                        <a:t>boolean</a:t>
                      </a:r>
                      <a:endParaRPr sz="1200">
                        <a:latin typeface="Lucida Console"/>
                        <a:cs typeface="Lucida Console"/>
                      </a:endParaRPr>
                    </a:p>
                  </a:txBody>
                  <a:tcPr marL="0" marR="0" marB="0" marT="66040">
                    <a:lnL w="12700">
                      <a:solidFill>
                        <a:srgbClr val="EBEBEB"/>
                      </a:solidFill>
                      <a:prstDash val="solid"/>
                    </a:lnL>
                    <a:lnR w="12700">
                      <a:solidFill>
                        <a:srgbClr val="EBEBEB"/>
                      </a:solidFill>
                      <a:prstDash val="solid"/>
                    </a:lnR>
                    <a:lnT w="12700">
                      <a:solidFill>
                        <a:srgbClr val="EBEBEB"/>
                      </a:solidFill>
                      <a:prstDash val="solid"/>
                    </a:lnT>
                    <a:lnB w="1270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44805">
                <a:tc>
                  <a:txBody>
                    <a:bodyPr/>
                    <a:lstStyle/>
                    <a:p>
                      <a:pPr marL="666115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dirty="0" sz="1200">
                          <a:latin typeface="Lucida Console"/>
                          <a:cs typeface="Lucida Console"/>
                        </a:rPr>
                        <a:t>char</a:t>
                      </a:r>
                      <a:r>
                        <a:rPr dirty="0" sz="1200" spc="105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dirty="0" sz="1200" spc="-10">
                          <a:latin typeface="Lucida Console"/>
                          <a:cs typeface="Lucida Console"/>
                        </a:rPr>
                        <a:t>readChar()</a:t>
                      </a:r>
                      <a:endParaRPr sz="1200">
                        <a:latin typeface="Lucida Console"/>
                        <a:cs typeface="Lucida Console"/>
                      </a:endParaRPr>
                    </a:p>
                  </a:txBody>
                  <a:tcPr marL="0" marR="0" marB="0" marT="66040">
                    <a:lnL w="12700">
                      <a:solidFill>
                        <a:srgbClr val="EBEBEB"/>
                      </a:solidFill>
                      <a:prstDash val="solid"/>
                    </a:lnL>
                    <a:lnR w="12700">
                      <a:solidFill>
                        <a:srgbClr val="EBEBEB"/>
                      </a:solidFill>
                      <a:prstDash val="solid"/>
                    </a:lnR>
                    <a:lnT w="12700">
                      <a:solidFill>
                        <a:srgbClr val="EBEBEB"/>
                      </a:solidFill>
                      <a:prstDash val="solid"/>
                    </a:lnT>
                    <a:lnB w="1270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dirty="0" sz="1200" i="1">
                          <a:solidFill>
                            <a:srgbClr val="005493"/>
                          </a:solidFill>
                          <a:latin typeface="Lucida Sans Italic"/>
                          <a:cs typeface="Lucida Sans Italic"/>
                        </a:rPr>
                        <a:t>read</a:t>
                      </a:r>
                      <a:r>
                        <a:rPr dirty="0" sz="1200" spc="70" i="1">
                          <a:solidFill>
                            <a:srgbClr val="005493"/>
                          </a:solidFill>
                          <a:latin typeface="Lucida Sans Italic"/>
                          <a:cs typeface="Lucida Sans Italic"/>
                        </a:rPr>
                        <a:t> </a:t>
                      </a:r>
                      <a:r>
                        <a:rPr dirty="0" sz="1200" i="1">
                          <a:solidFill>
                            <a:srgbClr val="005493"/>
                          </a:solidFill>
                          <a:latin typeface="Lucida Sans Italic"/>
                          <a:cs typeface="Lucida Sans Italic"/>
                        </a:rPr>
                        <a:t>a</a:t>
                      </a:r>
                      <a:r>
                        <a:rPr dirty="0" sz="1200" spc="70" i="1">
                          <a:solidFill>
                            <a:srgbClr val="005493"/>
                          </a:solidFill>
                          <a:latin typeface="Lucida Sans Italic"/>
                          <a:cs typeface="Lucida Sans Italic"/>
                        </a:rPr>
                        <a:t> </a:t>
                      </a:r>
                      <a:r>
                        <a:rPr dirty="0" sz="1200" i="1">
                          <a:solidFill>
                            <a:srgbClr val="005493"/>
                          </a:solidFill>
                          <a:latin typeface="Lucida Sans Italic"/>
                          <a:cs typeface="Lucida Sans Italic"/>
                        </a:rPr>
                        <a:t>value</a:t>
                      </a:r>
                      <a:r>
                        <a:rPr dirty="0" sz="1200" spc="70" i="1">
                          <a:solidFill>
                            <a:srgbClr val="005493"/>
                          </a:solidFill>
                          <a:latin typeface="Lucida Sans Italic"/>
                          <a:cs typeface="Lucida Sans Italic"/>
                        </a:rPr>
                        <a:t> </a:t>
                      </a:r>
                      <a:r>
                        <a:rPr dirty="0" sz="1200" i="1">
                          <a:solidFill>
                            <a:srgbClr val="005493"/>
                          </a:solidFill>
                          <a:latin typeface="Lucida Sans Italic"/>
                          <a:cs typeface="Lucida Sans Italic"/>
                        </a:rPr>
                        <a:t>of</a:t>
                      </a:r>
                      <a:r>
                        <a:rPr dirty="0" sz="1200" spc="70" i="1">
                          <a:solidFill>
                            <a:srgbClr val="005493"/>
                          </a:solidFill>
                          <a:latin typeface="Lucida Sans Italic"/>
                          <a:cs typeface="Lucida Sans Italic"/>
                        </a:rPr>
                        <a:t> </a:t>
                      </a:r>
                      <a:r>
                        <a:rPr dirty="0" sz="1200" i="1">
                          <a:solidFill>
                            <a:srgbClr val="005493"/>
                          </a:solidFill>
                          <a:latin typeface="Lucida Sans Italic"/>
                          <a:cs typeface="Lucida Sans Italic"/>
                        </a:rPr>
                        <a:t>type</a:t>
                      </a:r>
                      <a:r>
                        <a:rPr dirty="0" sz="1200" spc="70" i="1">
                          <a:solidFill>
                            <a:srgbClr val="005493"/>
                          </a:solidFill>
                          <a:latin typeface="Lucida Sans Italic"/>
                          <a:cs typeface="Lucida Sans Italic"/>
                        </a:rPr>
                        <a:t> </a:t>
                      </a:r>
                      <a:r>
                        <a:rPr dirty="0" sz="1200" spc="-20">
                          <a:solidFill>
                            <a:srgbClr val="005493"/>
                          </a:solidFill>
                          <a:latin typeface="Lucida Console"/>
                          <a:cs typeface="Lucida Console"/>
                        </a:rPr>
                        <a:t>char</a:t>
                      </a:r>
                      <a:endParaRPr sz="1200">
                        <a:latin typeface="Lucida Console"/>
                        <a:cs typeface="Lucida Console"/>
                      </a:endParaRPr>
                    </a:p>
                  </a:txBody>
                  <a:tcPr marL="0" marR="0" marB="0" marT="66040">
                    <a:lnL w="12700">
                      <a:solidFill>
                        <a:srgbClr val="EBEBEB"/>
                      </a:solidFill>
                      <a:prstDash val="solid"/>
                    </a:lnL>
                    <a:lnR w="12700">
                      <a:solidFill>
                        <a:srgbClr val="EBEBEB"/>
                      </a:solidFill>
                      <a:prstDash val="solid"/>
                    </a:lnR>
                    <a:lnT w="12700">
                      <a:solidFill>
                        <a:srgbClr val="EBEBEB"/>
                      </a:solidFill>
                      <a:prstDash val="solid"/>
                    </a:lnT>
                    <a:lnB w="1270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44805">
                <a:tc>
                  <a:txBody>
                    <a:bodyPr/>
                    <a:lstStyle/>
                    <a:p>
                      <a:pPr marL="476884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dirty="0" sz="1200">
                          <a:latin typeface="Lucida Console"/>
                          <a:cs typeface="Lucida Console"/>
                        </a:rPr>
                        <a:t>String</a:t>
                      </a:r>
                      <a:r>
                        <a:rPr dirty="0" sz="1200" spc="15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dirty="0" sz="1200" spc="-10">
                          <a:latin typeface="Lucida Console"/>
                          <a:cs typeface="Lucida Console"/>
                        </a:rPr>
                        <a:t>readString()</a:t>
                      </a:r>
                      <a:endParaRPr sz="1200">
                        <a:latin typeface="Lucida Console"/>
                        <a:cs typeface="Lucida Console"/>
                      </a:endParaRPr>
                    </a:p>
                  </a:txBody>
                  <a:tcPr marL="0" marR="0" marB="0" marT="66040">
                    <a:lnL w="12700">
                      <a:solidFill>
                        <a:srgbClr val="EBEBEB"/>
                      </a:solidFill>
                      <a:prstDash val="solid"/>
                    </a:lnL>
                    <a:lnR w="12700">
                      <a:solidFill>
                        <a:srgbClr val="EBEBEB"/>
                      </a:solidFill>
                      <a:prstDash val="solid"/>
                    </a:lnR>
                    <a:lnT w="12700">
                      <a:solidFill>
                        <a:srgbClr val="EBEBEB"/>
                      </a:solidFill>
                      <a:prstDash val="solid"/>
                    </a:lnT>
                    <a:lnB w="1270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dirty="0" sz="1200" i="1">
                          <a:solidFill>
                            <a:srgbClr val="005493"/>
                          </a:solidFill>
                          <a:latin typeface="Lucida Sans Italic"/>
                          <a:cs typeface="Lucida Sans Italic"/>
                        </a:rPr>
                        <a:t>read</a:t>
                      </a:r>
                      <a:r>
                        <a:rPr dirty="0" sz="1200" spc="70" i="1">
                          <a:solidFill>
                            <a:srgbClr val="005493"/>
                          </a:solidFill>
                          <a:latin typeface="Lucida Sans Italic"/>
                          <a:cs typeface="Lucida Sans Italic"/>
                        </a:rPr>
                        <a:t> </a:t>
                      </a:r>
                      <a:r>
                        <a:rPr dirty="0" sz="1200" i="1">
                          <a:solidFill>
                            <a:srgbClr val="005493"/>
                          </a:solidFill>
                          <a:latin typeface="Lucida Sans Italic"/>
                          <a:cs typeface="Lucida Sans Italic"/>
                        </a:rPr>
                        <a:t>a</a:t>
                      </a:r>
                      <a:r>
                        <a:rPr dirty="0" sz="1200" spc="70" i="1">
                          <a:solidFill>
                            <a:srgbClr val="005493"/>
                          </a:solidFill>
                          <a:latin typeface="Lucida Sans Italic"/>
                          <a:cs typeface="Lucida Sans Italic"/>
                        </a:rPr>
                        <a:t> </a:t>
                      </a:r>
                      <a:r>
                        <a:rPr dirty="0" sz="1200" i="1">
                          <a:solidFill>
                            <a:srgbClr val="005493"/>
                          </a:solidFill>
                          <a:latin typeface="Lucida Sans Italic"/>
                          <a:cs typeface="Lucida Sans Italic"/>
                        </a:rPr>
                        <a:t>value</a:t>
                      </a:r>
                      <a:r>
                        <a:rPr dirty="0" sz="1200" spc="70" i="1">
                          <a:solidFill>
                            <a:srgbClr val="005493"/>
                          </a:solidFill>
                          <a:latin typeface="Lucida Sans Italic"/>
                          <a:cs typeface="Lucida Sans Italic"/>
                        </a:rPr>
                        <a:t> </a:t>
                      </a:r>
                      <a:r>
                        <a:rPr dirty="0" sz="1200" i="1">
                          <a:solidFill>
                            <a:srgbClr val="005493"/>
                          </a:solidFill>
                          <a:latin typeface="Lucida Sans Italic"/>
                          <a:cs typeface="Lucida Sans Italic"/>
                        </a:rPr>
                        <a:t>of</a:t>
                      </a:r>
                      <a:r>
                        <a:rPr dirty="0" sz="1200" spc="70" i="1">
                          <a:solidFill>
                            <a:srgbClr val="005493"/>
                          </a:solidFill>
                          <a:latin typeface="Lucida Sans Italic"/>
                          <a:cs typeface="Lucida Sans Italic"/>
                        </a:rPr>
                        <a:t> </a:t>
                      </a:r>
                      <a:r>
                        <a:rPr dirty="0" sz="1200" i="1">
                          <a:solidFill>
                            <a:srgbClr val="005493"/>
                          </a:solidFill>
                          <a:latin typeface="Lucida Sans Italic"/>
                          <a:cs typeface="Lucida Sans Italic"/>
                        </a:rPr>
                        <a:t>type</a:t>
                      </a:r>
                      <a:r>
                        <a:rPr dirty="0" sz="1200" spc="70" i="1">
                          <a:solidFill>
                            <a:srgbClr val="005493"/>
                          </a:solidFill>
                          <a:latin typeface="Lucida Sans Italic"/>
                          <a:cs typeface="Lucida Sans Italic"/>
                        </a:rPr>
                        <a:t> </a:t>
                      </a:r>
                      <a:r>
                        <a:rPr dirty="0" sz="1200" spc="-10">
                          <a:solidFill>
                            <a:srgbClr val="005493"/>
                          </a:solidFill>
                          <a:latin typeface="Lucida Console"/>
                          <a:cs typeface="Lucida Console"/>
                        </a:rPr>
                        <a:t>String</a:t>
                      </a:r>
                      <a:endParaRPr sz="1200">
                        <a:latin typeface="Lucida Console"/>
                        <a:cs typeface="Lucida Console"/>
                      </a:endParaRPr>
                    </a:p>
                  </a:txBody>
                  <a:tcPr marL="0" marR="0" marB="0" marT="66040">
                    <a:lnL w="12700">
                      <a:solidFill>
                        <a:srgbClr val="EBEBEB"/>
                      </a:solidFill>
                      <a:prstDash val="solid"/>
                    </a:lnL>
                    <a:lnR w="12700">
                      <a:solidFill>
                        <a:srgbClr val="EBEBEB"/>
                      </a:solidFill>
                      <a:prstDash val="solid"/>
                    </a:lnR>
                    <a:lnT w="12700">
                      <a:solidFill>
                        <a:srgbClr val="EBEBEB"/>
                      </a:solidFill>
                      <a:prstDash val="solid"/>
                    </a:lnT>
                    <a:lnB w="1270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44805">
                <a:tc>
                  <a:txBody>
                    <a:bodyPr/>
                    <a:lstStyle/>
                    <a:p>
                      <a:pPr marL="476884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dirty="0" sz="1200">
                          <a:latin typeface="Lucida Console"/>
                          <a:cs typeface="Lucida Console"/>
                        </a:rPr>
                        <a:t>String</a:t>
                      </a:r>
                      <a:r>
                        <a:rPr dirty="0" sz="1200" spc="15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dirty="0" sz="1200" spc="-10">
                          <a:latin typeface="Lucida Console"/>
                          <a:cs typeface="Lucida Console"/>
                        </a:rPr>
                        <a:t>readAll()</a:t>
                      </a:r>
                      <a:endParaRPr sz="1200">
                        <a:latin typeface="Lucida Console"/>
                        <a:cs typeface="Lucida Console"/>
                      </a:endParaRPr>
                    </a:p>
                  </a:txBody>
                  <a:tcPr marL="0" marR="0" marB="0" marT="66040">
                    <a:lnL w="12700">
                      <a:solidFill>
                        <a:srgbClr val="EBEBEB"/>
                      </a:solidFill>
                      <a:prstDash val="solid"/>
                    </a:lnL>
                    <a:lnR w="12700">
                      <a:solidFill>
                        <a:srgbClr val="EBEBEB"/>
                      </a:solidFill>
                      <a:prstDash val="solid"/>
                    </a:lnR>
                    <a:lnT w="12700">
                      <a:solidFill>
                        <a:srgbClr val="EBEBEB"/>
                      </a:solidFill>
                      <a:prstDash val="solid"/>
                    </a:lnT>
                    <a:lnB w="1270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dirty="0" sz="1200" i="1">
                          <a:solidFill>
                            <a:srgbClr val="005493"/>
                          </a:solidFill>
                          <a:latin typeface="Lucida Sans Italic"/>
                          <a:cs typeface="Lucida Sans Italic"/>
                        </a:rPr>
                        <a:t>read</a:t>
                      </a:r>
                      <a:r>
                        <a:rPr dirty="0" sz="1200" spc="65" i="1">
                          <a:solidFill>
                            <a:srgbClr val="005493"/>
                          </a:solidFill>
                          <a:latin typeface="Lucida Sans Italic"/>
                          <a:cs typeface="Lucida Sans Italic"/>
                        </a:rPr>
                        <a:t> </a:t>
                      </a:r>
                      <a:r>
                        <a:rPr dirty="0" sz="1200" i="1">
                          <a:solidFill>
                            <a:srgbClr val="005493"/>
                          </a:solidFill>
                          <a:latin typeface="Lucida Sans Italic"/>
                          <a:cs typeface="Lucida Sans Italic"/>
                        </a:rPr>
                        <a:t>the</a:t>
                      </a:r>
                      <a:r>
                        <a:rPr dirty="0" sz="1200" spc="70" i="1">
                          <a:solidFill>
                            <a:srgbClr val="005493"/>
                          </a:solidFill>
                          <a:latin typeface="Lucida Sans Italic"/>
                          <a:cs typeface="Lucida Sans Italic"/>
                        </a:rPr>
                        <a:t> </a:t>
                      </a:r>
                      <a:r>
                        <a:rPr dirty="0" sz="1200" i="1">
                          <a:solidFill>
                            <a:srgbClr val="005493"/>
                          </a:solidFill>
                          <a:latin typeface="Lucida Sans Italic"/>
                          <a:cs typeface="Lucida Sans Italic"/>
                        </a:rPr>
                        <a:t>rest</a:t>
                      </a:r>
                      <a:r>
                        <a:rPr dirty="0" sz="1200" spc="70" i="1">
                          <a:solidFill>
                            <a:srgbClr val="005493"/>
                          </a:solidFill>
                          <a:latin typeface="Lucida Sans Italic"/>
                          <a:cs typeface="Lucida Sans Italic"/>
                        </a:rPr>
                        <a:t> </a:t>
                      </a:r>
                      <a:r>
                        <a:rPr dirty="0" sz="1200" i="1">
                          <a:solidFill>
                            <a:srgbClr val="005493"/>
                          </a:solidFill>
                          <a:latin typeface="Lucida Sans Italic"/>
                          <a:cs typeface="Lucida Sans Italic"/>
                        </a:rPr>
                        <a:t>of</a:t>
                      </a:r>
                      <a:r>
                        <a:rPr dirty="0" sz="1200" spc="65" i="1">
                          <a:solidFill>
                            <a:srgbClr val="005493"/>
                          </a:solidFill>
                          <a:latin typeface="Lucida Sans Italic"/>
                          <a:cs typeface="Lucida Sans Italic"/>
                        </a:rPr>
                        <a:t> </a:t>
                      </a:r>
                      <a:r>
                        <a:rPr dirty="0" sz="1200" i="1">
                          <a:solidFill>
                            <a:srgbClr val="005493"/>
                          </a:solidFill>
                          <a:latin typeface="Lucida Sans Italic"/>
                          <a:cs typeface="Lucida Sans Italic"/>
                        </a:rPr>
                        <a:t>the</a:t>
                      </a:r>
                      <a:r>
                        <a:rPr dirty="0" sz="1200" spc="70" i="1">
                          <a:solidFill>
                            <a:srgbClr val="005493"/>
                          </a:solidFill>
                          <a:latin typeface="Lucida Sans Italic"/>
                          <a:cs typeface="Lucida Sans Italic"/>
                        </a:rPr>
                        <a:t> </a:t>
                      </a:r>
                      <a:r>
                        <a:rPr dirty="0" sz="1200" spc="-20" i="1">
                          <a:solidFill>
                            <a:srgbClr val="005493"/>
                          </a:solidFill>
                          <a:latin typeface="Lucida Sans Italic"/>
                          <a:cs typeface="Lucida Sans Italic"/>
                        </a:rPr>
                        <a:t>text</a:t>
                      </a:r>
                      <a:endParaRPr sz="1200">
                        <a:latin typeface="Lucida Sans Italic"/>
                        <a:cs typeface="Lucida Sans Italic"/>
                      </a:endParaRPr>
                    </a:p>
                  </a:txBody>
                  <a:tcPr marL="0" marR="0" marB="0" marT="66040">
                    <a:lnL w="12700">
                      <a:solidFill>
                        <a:srgbClr val="EBEBEB"/>
                      </a:solidFill>
                      <a:prstDash val="solid"/>
                    </a:lnL>
                    <a:lnR w="12700">
                      <a:solidFill>
                        <a:srgbClr val="EBEBEB"/>
                      </a:solidFill>
                      <a:prstDash val="solid"/>
                    </a:lnR>
                    <a:lnT w="12700">
                      <a:solidFill>
                        <a:srgbClr val="EBEBEB"/>
                      </a:solidFill>
                      <a:prstDash val="solid"/>
                    </a:lnT>
                    <a:lnB w="1270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6" name="object 6" descr=""/>
          <p:cNvSpPr txBox="1"/>
          <p:nvPr/>
        </p:nvSpPr>
        <p:spPr>
          <a:xfrm>
            <a:off x="7917146" y="4771709"/>
            <a:ext cx="1425575" cy="10712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500">
              <a:latin typeface="Times New Roman"/>
              <a:cs typeface="Times New Roman"/>
            </a:endParaRPr>
          </a:p>
          <a:p>
            <a:pPr marL="205740">
              <a:lnSpc>
                <a:spcPct val="100000"/>
              </a:lnSpc>
              <a:spcBef>
                <a:spcPts val="5"/>
              </a:spcBef>
            </a:pPr>
            <a:r>
              <a:rPr dirty="0" sz="1200">
                <a:solidFill>
                  <a:srgbClr val="FFFFFF"/>
                </a:solidFill>
                <a:latin typeface="Lucida Sans Unicode"/>
                <a:cs typeface="Lucida Sans Unicode"/>
              </a:rPr>
              <a:t>Java</a:t>
            </a:r>
            <a:r>
              <a:rPr dirty="0" sz="1200" spc="14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Lucida Sans Unicode"/>
                <a:cs typeface="Lucida Sans Unicode"/>
              </a:rPr>
              <a:t>program</a:t>
            </a:r>
            <a:endParaRPr sz="1200">
              <a:latin typeface="Lucida Sans Unicode"/>
              <a:cs typeface="Lucida Sans Unicode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6536575" y="4290617"/>
            <a:ext cx="1381125" cy="1765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000">
                <a:solidFill>
                  <a:srgbClr val="005493"/>
                </a:solidFill>
                <a:latin typeface="Lucida Sans Unicode"/>
                <a:cs typeface="Lucida Sans Unicode"/>
              </a:rPr>
              <a:t>standard</a:t>
            </a:r>
            <a:r>
              <a:rPr dirty="0" sz="1000" spc="-5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000">
                <a:solidFill>
                  <a:srgbClr val="005493"/>
                </a:solidFill>
                <a:latin typeface="Lucida Sans Unicode"/>
                <a:cs typeface="Lucida Sans Unicode"/>
              </a:rPr>
              <a:t>input</a:t>
            </a:r>
            <a:r>
              <a:rPr dirty="0" sz="1000" spc="-5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000" spc="-10">
                <a:solidFill>
                  <a:srgbClr val="005493"/>
                </a:solidFill>
                <a:latin typeface="Lucida Sans Unicode"/>
                <a:cs typeface="Lucida Sans Unicode"/>
              </a:rPr>
              <a:t>stream</a:t>
            </a:r>
            <a:endParaRPr sz="1000">
              <a:latin typeface="Lucida Sans Unicode"/>
              <a:cs typeface="Lucida Sans Unicode"/>
            </a:endParaRPr>
          </a:p>
        </p:txBody>
      </p:sp>
      <p:grpSp>
        <p:nvGrpSpPr>
          <p:cNvPr id="8" name="object 8" descr=""/>
          <p:cNvGrpSpPr/>
          <p:nvPr/>
        </p:nvGrpSpPr>
        <p:grpSpPr>
          <a:xfrm>
            <a:off x="6426193" y="4296233"/>
            <a:ext cx="2269490" cy="480695"/>
            <a:chOff x="6426193" y="4296233"/>
            <a:chExt cx="2269490" cy="480695"/>
          </a:xfrm>
        </p:grpSpPr>
        <p:sp>
          <p:nvSpPr>
            <p:cNvPr id="9" name="object 9" descr=""/>
            <p:cNvSpPr/>
            <p:nvPr/>
          </p:nvSpPr>
          <p:spPr>
            <a:xfrm>
              <a:off x="6432550" y="4302590"/>
              <a:ext cx="1562100" cy="178435"/>
            </a:xfrm>
            <a:custGeom>
              <a:avLst/>
              <a:gdLst/>
              <a:ahLst/>
              <a:cxnLst/>
              <a:rect l="l" t="t" r="r" b="b"/>
              <a:pathLst>
                <a:path w="1562100" h="178435">
                  <a:moveTo>
                    <a:pt x="6350" y="0"/>
                  </a:moveTo>
                  <a:lnTo>
                    <a:pt x="1562101" y="0"/>
                  </a:lnTo>
                  <a:lnTo>
                    <a:pt x="1562101" y="177999"/>
                  </a:lnTo>
                  <a:lnTo>
                    <a:pt x="0" y="177999"/>
                  </a:lnTo>
                </a:path>
              </a:pathLst>
            </a:custGeom>
            <a:ln w="1271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7996231" y="4398132"/>
              <a:ext cx="637540" cy="299720"/>
            </a:xfrm>
            <a:custGeom>
              <a:avLst/>
              <a:gdLst/>
              <a:ahLst/>
              <a:cxnLst/>
              <a:rect l="l" t="t" r="r" b="b"/>
              <a:pathLst>
                <a:path w="637540" h="299720">
                  <a:moveTo>
                    <a:pt x="636156" y="299680"/>
                  </a:moveTo>
                  <a:lnTo>
                    <a:pt x="636208" y="283946"/>
                  </a:lnTo>
                  <a:lnTo>
                    <a:pt x="637152" y="0"/>
                  </a:lnTo>
                  <a:lnTo>
                    <a:pt x="0" y="0"/>
                  </a:lnTo>
                </a:path>
              </a:pathLst>
            </a:custGeom>
            <a:ln w="31438">
              <a:solidFill>
                <a:srgbClr val="005493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569680" y="4650409"/>
              <a:ext cx="125729" cy="126072"/>
            </a:xfrm>
            <a:prstGeom prst="rect">
              <a:avLst/>
            </a:prstGeom>
          </p:spPr>
        </p:pic>
      </p:grpSp>
      <p:grpSp>
        <p:nvGrpSpPr>
          <p:cNvPr id="12" name="object 12" descr=""/>
          <p:cNvGrpSpPr/>
          <p:nvPr/>
        </p:nvGrpSpPr>
        <p:grpSpPr>
          <a:xfrm>
            <a:off x="8432800" y="1809330"/>
            <a:ext cx="1086485" cy="1353185"/>
            <a:chOff x="8432800" y="1809330"/>
            <a:chExt cx="1086485" cy="1353185"/>
          </a:xfrm>
        </p:grpSpPr>
        <p:pic>
          <p:nvPicPr>
            <p:cNvPr id="13" name="object 13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432800" y="1809330"/>
              <a:ext cx="1086015" cy="1352969"/>
            </a:xfrm>
            <a:prstGeom prst="rect">
              <a:avLst/>
            </a:prstGeom>
          </p:spPr>
        </p:pic>
        <p:sp>
          <p:nvSpPr>
            <p:cNvPr id="14" name="object 14" descr=""/>
            <p:cNvSpPr/>
            <p:nvPr/>
          </p:nvSpPr>
          <p:spPr>
            <a:xfrm>
              <a:off x="9419476" y="1858898"/>
              <a:ext cx="63500" cy="49530"/>
            </a:xfrm>
            <a:custGeom>
              <a:avLst/>
              <a:gdLst/>
              <a:ahLst/>
              <a:cxnLst/>
              <a:rect l="l" t="t" r="r" b="b"/>
              <a:pathLst>
                <a:path w="63500" h="49530">
                  <a:moveTo>
                    <a:pt x="28587" y="26327"/>
                  </a:moveTo>
                  <a:lnTo>
                    <a:pt x="0" y="26428"/>
                  </a:lnTo>
                  <a:lnTo>
                    <a:pt x="14389" y="48907"/>
                  </a:lnTo>
                  <a:lnTo>
                    <a:pt x="28587" y="26327"/>
                  </a:lnTo>
                  <a:close/>
                </a:path>
                <a:path w="63500" h="49530">
                  <a:moveTo>
                    <a:pt x="46393" y="22529"/>
                  </a:moveTo>
                  <a:lnTo>
                    <a:pt x="32105" y="0"/>
                  </a:lnTo>
                  <a:lnTo>
                    <a:pt x="17805" y="22529"/>
                  </a:lnTo>
                  <a:lnTo>
                    <a:pt x="46393" y="22529"/>
                  </a:lnTo>
                  <a:close/>
                </a:path>
                <a:path w="63500" h="49530">
                  <a:moveTo>
                    <a:pt x="63207" y="26682"/>
                  </a:moveTo>
                  <a:lnTo>
                    <a:pt x="34620" y="26784"/>
                  </a:lnTo>
                  <a:lnTo>
                    <a:pt x="49009" y="49250"/>
                  </a:lnTo>
                  <a:lnTo>
                    <a:pt x="63207" y="26682"/>
                  </a:lnTo>
                  <a:close/>
                </a:path>
              </a:pathLst>
            </a:custGeom>
            <a:solidFill>
              <a:srgbClr val="ED1C2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8510104" y="2867783"/>
              <a:ext cx="1009015" cy="83820"/>
            </a:xfrm>
            <a:custGeom>
              <a:avLst/>
              <a:gdLst/>
              <a:ahLst/>
              <a:cxnLst/>
              <a:rect l="l" t="t" r="r" b="b"/>
              <a:pathLst>
                <a:path w="1009015" h="83819">
                  <a:moveTo>
                    <a:pt x="0" y="83747"/>
                  </a:moveTo>
                  <a:lnTo>
                    <a:pt x="1008710" y="83747"/>
                  </a:lnTo>
                  <a:lnTo>
                    <a:pt x="1008710" y="0"/>
                  </a:lnTo>
                  <a:lnTo>
                    <a:pt x="0" y="0"/>
                  </a:lnTo>
                  <a:lnTo>
                    <a:pt x="0" y="83747"/>
                  </a:lnTo>
                  <a:close/>
                </a:path>
              </a:pathLst>
            </a:custGeom>
            <a:solidFill>
              <a:srgbClr val="EC008C">
                <a:alpha val="50000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 descr=""/>
          <p:cNvSpPr txBox="1"/>
          <p:nvPr/>
        </p:nvSpPr>
        <p:spPr>
          <a:xfrm>
            <a:off x="8913594" y="2990934"/>
            <a:ext cx="554355" cy="119380"/>
          </a:xfrm>
          <a:prstGeom prst="rect">
            <a:avLst/>
          </a:prstGeom>
        </p:spPr>
        <p:txBody>
          <a:bodyPr wrap="square" lIns="0" tIns="20320" rIns="0" bIns="0" rtlCol="0" vert="horz">
            <a:spAutoFit/>
          </a:bodyPr>
          <a:lstStyle/>
          <a:p>
            <a:pPr algn="r" marR="15240">
              <a:lnSpc>
                <a:spcPct val="100000"/>
              </a:lnSpc>
              <a:spcBef>
                <a:spcPts val="160"/>
              </a:spcBef>
            </a:pPr>
            <a:r>
              <a:rPr dirty="0" sz="250" b="1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250" spc="-5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50" b="1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250" spc="-5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50" b="1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dirty="0" sz="250" spc="-5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50" spc="-30" b="1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50" b="1">
                <a:solidFill>
                  <a:srgbClr val="FFFFFF"/>
                </a:solidFill>
                <a:latin typeface="Verdana"/>
                <a:cs typeface="Verdana"/>
              </a:rPr>
              <a:t> R</a:t>
            </a:r>
            <a:r>
              <a:rPr dirty="0" sz="250" spc="-5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50" b="1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50" spc="170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50" b="1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250" spc="-5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50" spc="-30" b="1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50" b="1">
                <a:solidFill>
                  <a:srgbClr val="FFFFFF"/>
                </a:solidFill>
                <a:latin typeface="Verdana"/>
                <a:cs typeface="Verdana"/>
              </a:rPr>
              <a:t> D</a:t>
            </a:r>
            <a:r>
              <a:rPr dirty="0" sz="250" spc="-5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50" b="1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dirty="0" sz="250" spc="-5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50" spc="-30" b="1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50" b="1">
                <a:solidFill>
                  <a:srgbClr val="FFFFFF"/>
                </a:solidFill>
                <a:latin typeface="Verdana"/>
                <a:cs typeface="Verdana"/>
              </a:rPr>
              <a:t> W</a:t>
            </a:r>
            <a:r>
              <a:rPr dirty="0" sz="250" spc="-5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50" spc="-55" b="1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50" spc="-5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50" b="1">
                <a:solidFill>
                  <a:srgbClr val="FFFFFF"/>
                </a:solidFill>
                <a:latin typeface="Verdana"/>
                <a:cs typeface="Verdana"/>
              </a:rPr>
              <a:t>C </a:t>
            </a:r>
            <a:r>
              <a:rPr dirty="0" sz="250" spc="-50" b="1">
                <a:solidFill>
                  <a:srgbClr val="FFFFFF"/>
                </a:solidFill>
                <a:latin typeface="Verdana"/>
                <a:cs typeface="Verdana"/>
              </a:rPr>
              <a:t>K</a:t>
            </a:r>
            <a:endParaRPr sz="250">
              <a:latin typeface="Verdana"/>
              <a:cs typeface="Verdana"/>
            </a:endParaRPr>
          </a:p>
          <a:p>
            <a:pPr algn="r" marR="5080">
              <a:lnSpc>
                <a:spcPct val="100000"/>
              </a:lnSpc>
              <a:spcBef>
                <a:spcPts val="70"/>
              </a:spcBef>
            </a:pPr>
            <a:r>
              <a:rPr dirty="0" sz="250" spc="60" b="1">
                <a:solidFill>
                  <a:srgbClr val="FFFFFF"/>
                </a:solidFill>
                <a:latin typeface="Verdana"/>
                <a:cs typeface="Verdana"/>
              </a:rPr>
              <a:t>KEVIN</a:t>
            </a:r>
            <a:r>
              <a:rPr dirty="0" sz="250" spc="190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50" b="1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dirty="0" sz="250" spc="-25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50" b="1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50" spc="-35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50" spc="30" b="1">
                <a:solidFill>
                  <a:srgbClr val="FFFFFF"/>
                </a:solidFill>
                <a:latin typeface="Verdana"/>
                <a:cs typeface="Verdana"/>
              </a:rPr>
              <a:t>YNE</a:t>
            </a:r>
            <a:r>
              <a:rPr dirty="0" sz="250" spc="500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endParaRPr sz="250">
              <a:latin typeface="Verdana"/>
              <a:cs typeface="Verdana"/>
            </a:endParaRPr>
          </a:p>
        </p:txBody>
      </p:sp>
      <p:sp>
        <p:nvSpPr>
          <p:cNvPr id="17" name="object 17" descr=""/>
          <p:cNvSpPr/>
          <p:nvPr/>
        </p:nvSpPr>
        <p:spPr>
          <a:xfrm>
            <a:off x="8432800" y="2963581"/>
            <a:ext cx="8890" cy="198755"/>
          </a:xfrm>
          <a:custGeom>
            <a:avLst/>
            <a:gdLst/>
            <a:ahLst/>
            <a:cxnLst/>
            <a:rect l="l" t="t" r="r" b="b"/>
            <a:pathLst>
              <a:path w="8890" h="198755">
                <a:moveTo>
                  <a:pt x="0" y="0"/>
                </a:moveTo>
                <a:lnTo>
                  <a:pt x="0" y="198718"/>
                </a:lnTo>
                <a:lnTo>
                  <a:pt x="8822" y="198718"/>
                </a:lnTo>
                <a:lnTo>
                  <a:pt x="8822" y="0"/>
                </a:lnTo>
                <a:lnTo>
                  <a:pt x="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 descr=""/>
          <p:cNvSpPr txBox="1"/>
          <p:nvPr/>
        </p:nvSpPr>
        <p:spPr>
          <a:xfrm>
            <a:off x="8466272" y="2355782"/>
            <a:ext cx="1025525" cy="3657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dirty="0" baseline="-10101" sz="3300" spc="-15" b="1">
                <a:solidFill>
                  <a:srgbClr val="FFFFFF"/>
                </a:solidFill>
                <a:latin typeface="Brioso Pro Light"/>
                <a:cs typeface="Brioso Pro Light"/>
              </a:rPr>
              <a:t>C</a:t>
            </a:r>
            <a:r>
              <a:rPr dirty="0" sz="1850" spc="-10">
                <a:solidFill>
                  <a:srgbClr val="FFFFFF"/>
                </a:solidFill>
                <a:latin typeface="PMingLiU"/>
                <a:cs typeface="PMingLiU"/>
              </a:rPr>
              <a:t>omputer</a:t>
            </a:r>
            <a:endParaRPr sz="1850">
              <a:latin typeface="PMingLiU"/>
              <a:cs typeface="PMingLiU"/>
            </a:endParaRPr>
          </a:p>
        </p:txBody>
      </p:sp>
      <p:sp>
        <p:nvSpPr>
          <p:cNvPr id="21" name="object 21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-25"/>
              <a:t>18</a:t>
            </a:fld>
          </a:p>
        </p:txBody>
      </p:sp>
      <p:sp>
        <p:nvSpPr>
          <p:cNvPr id="19" name="object 19" descr=""/>
          <p:cNvSpPr txBox="1"/>
          <p:nvPr/>
        </p:nvSpPr>
        <p:spPr>
          <a:xfrm>
            <a:off x="8620384" y="2507995"/>
            <a:ext cx="871219" cy="3657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dirty="0" baseline="-11363" sz="3300" spc="135" b="1">
                <a:solidFill>
                  <a:srgbClr val="FFFFFF"/>
                </a:solidFill>
                <a:latin typeface="Brioso Pro Light"/>
                <a:cs typeface="Brioso Pro Light"/>
              </a:rPr>
              <a:t>S</a:t>
            </a:r>
            <a:r>
              <a:rPr dirty="0" sz="1850" spc="90">
                <a:solidFill>
                  <a:srgbClr val="FFFFFF"/>
                </a:solidFill>
                <a:latin typeface="PMingLiU"/>
                <a:cs typeface="PMingLiU"/>
              </a:rPr>
              <a:t>cience</a:t>
            </a:r>
            <a:endParaRPr sz="1850">
              <a:latin typeface="PMingLiU"/>
              <a:cs typeface="PMingLiU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8789123" y="2864183"/>
            <a:ext cx="673100" cy="793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50">
                <a:solidFill>
                  <a:srgbClr val="FFFFFF"/>
                </a:solidFill>
                <a:latin typeface="Calibri"/>
                <a:cs typeface="Calibri"/>
              </a:rPr>
              <a:t>An</a:t>
            </a:r>
            <a:r>
              <a:rPr dirty="0" sz="350" spc="26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50">
                <a:solidFill>
                  <a:srgbClr val="FFFFFF"/>
                </a:solidFill>
                <a:latin typeface="Calibri"/>
                <a:cs typeface="Calibri"/>
              </a:rPr>
              <a:t>Interdisciplinary</a:t>
            </a:r>
            <a:r>
              <a:rPr dirty="0" sz="350" spc="26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50" spc="-10">
                <a:solidFill>
                  <a:srgbClr val="FFFFFF"/>
                </a:solidFill>
                <a:latin typeface="Calibri"/>
                <a:cs typeface="Calibri"/>
              </a:rPr>
              <a:t>Approach</a:t>
            </a:r>
            <a:endParaRPr sz="3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533399" y="1581745"/>
            <a:ext cx="9004300" cy="0"/>
          </a:xfrm>
          <a:custGeom>
            <a:avLst/>
            <a:gdLst/>
            <a:ahLst/>
            <a:cxnLst/>
            <a:rect l="l" t="t" r="r" b="b"/>
            <a:pathLst>
              <a:path w="9004300" h="0">
                <a:moveTo>
                  <a:pt x="0" y="0"/>
                </a:moveTo>
                <a:lnTo>
                  <a:pt x="9004284" y="0"/>
                </a:lnTo>
              </a:path>
            </a:pathLst>
          </a:custGeom>
          <a:ln w="52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 txBox="1"/>
          <p:nvPr/>
        </p:nvSpPr>
        <p:spPr>
          <a:xfrm>
            <a:off x="532130" y="1250334"/>
            <a:ext cx="1459865" cy="2901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700">
                <a:latin typeface="Arial"/>
                <a:cs typeface="Arial"/>
              </a:rPr>
              <a:t>StdOut</a:t>
            </a:r>
            <a:r>
              <a:rPr dirty="0" sz="1700" spc="254">
                <a:latin typeface="Arial"/>
                <a:cs typeface="Arial"/>
              </a:rPr>
              <a:t> </a:t>
            </a:r>
            <a:r>
              <a:rPr dirty="0" sz="1700" spc="70">
                <a:latin typeface="Arial"/>
                <a:cs typeface="Arial"/>
              </a:rPr>
              <a:t>library</a:t>
            </a:r>
            <a:endParaRPr sz="1700">
              <a:latin typeface="Arial"/>
              <a:cs typeface="Arial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520700" y="1791525"/>
            <a:ext cx="7797800" cy="1386205"/>
          </a:xfrm>
          <a:prstGeom prst="rect">
            <a:avLst/>
          </a:prstGeom>
          <a:solidFill>
            <a:srgbClr val="FFFFFF"/>
          </a:solidFill>
        </p:spPr>
        <p:txBody>
          <a:bodyPr wrap="square" lIns="0" tIns="85725" rIns="0" bIns="0" rtlCol="0" vert="horz">
            <a:spAutoFit/>
          </a:bodyPr>
          <a:lstStyle/>
          <a:p>
            <a:pPr marL="165100">
              <a:lnSpc>
                <a:spcPct val="100000"/>
              </a:lnSpc>
              <a:spcBef>
                <a:spcPts val="675"/>
              </a:spcBef>
            </a:pPr>
            <a:r>
              <a:rPr dirty="0" sz="1450">
                <a:solidFill>
                  <a:srgbClr val="005493"/>
                </a:solidFill>
                <a:latin typeface="Lucida Sans Unicode"/>
                <a:cs typeface="Lucida Sans Unicode"/>
              </a:rPr>
              <a:t>Developed</a:t>
            </a:r>
            <a:r>
              <a:rPr dirty="0" sz="1450" spc="11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450">
                <a:solidFill>
                  <a:srgbClr val="005493"/>
                </a:solidFill>
                <a:latin typeface="Lucida Sans Unicode"/>
                <a:cs typeface="Lucida Sans Unicode"/>
              </a:rPr>
              <a:t>for</a:t>
            </a:r>
            <a:r>
              <a:rPr dirty="0" sz="1450" spc="114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450">
                <a:solidFill>
                  <a:srgbClr val="005493"/>
                </a:solidFill>
                <a:latin typeface="Lucida Sans Unicode"/>
                <a:cs typeface="Lucida Sans Unicode"/>
              </a:rPr>
              <a:t>this</a:t>
            </a:r>
            <a:r>
              <a:rPr dirty="0" sz="1450" spc="114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450">
                <a:solidFill>
                  <a:srgbClr val="005493"/>
                </a:solidFill>
                <a:latin typeface="Lucida Sans Unicode"/>
                <a:cs typeface="Lucida Sans Unicode"/>
              </a:rPr>
              <a:t>course,</a:t>
            </a:r>
            <a:r>
              <a:rPr dirty="0" sz="1450" spc="114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450">
                <a:solidFill>
                  <a:srgbClr val="005493"/>
                </a:solidFill>
                <a:latin typeface="Lucida Sans Unicode"/>
                <a:cs typeface="Lucida Sans Unicode"/>
              </a:rPr>
              <a:t>but</a:t>
            </a:r>
            <a:r>
              <a:rPr dirty="0" sz="1450" spc="11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450">
                <a:solidFill>
                  <a:srgbClr val="005493"/>
                </a:solidFill>
                <a:latin typeface="Lucida Sans Unicode"/>
                <a:cs typeface="Lucida Sans Unicode"/>
              </a:rPr>
              <a:t>broadly</a:t>
            </a:r>
            <a:r>
              <a:rPr dirty="0" sz="1450" spc="114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450" spc="-10">
                <a:solidFill>
                  <a:srgbClr val="005493"/>
                </a:solidFill>
                <a:latin typeface="Lucida Sans Unicode"/>
                <a:cs typeface="Lucida Sans Unicode"/>
              </a:rPr>
              <a:t>useful</a:t>
            </a:r>
            <a:endParaRPr sz="1450">
              <a:latin typeface="Lucida Sans Unicode"/>
              <a:cs typeface="Lucida Sans Unicode"/>
            </a:endParaRPr>
          </a:p>
          <a:p>
            <a:pPr marL="441959" indent="-125095">
              <a:lnSpc>
                <a:spcPct val="100000"/>
              </a:lnSpc>
              <a:spcBef>
                <a:spcPts val="605"/>
              </a:spcBef>
              <a:buSzPct val="106896"/>
              <a:buFont typeface="Calibri"/>
              <a:buChar char="•"/>
              <a:tabLst>
                <a:tab pos="442595" algn="l"/>
              </a:tabLst>
            </a:pPr>
            <a:r>
              <a:rPr dirty="0" baseline="1915" sz="2175">
                <a:latin typeface="Lucida Sans Unicode"/>
                <a:cs typeface="Lucida Sans Unicode"/>
              </a:rPr>
              <a:t>Implement</a:t>
            </a:r>
            <a:r>
              <a:rPr dirty="0" baseline="1915" sz="2175" spc="157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abstractions</a:t>
            </a:r>
            <a:r>
              <a:rPr dirty="0" baseline="1915" sz="2175" spc="165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invented</a:t>
            </a:r>
            <a:r>
              <a:rPr dirty="0" baseline="1915" sz="2175" spc="157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for</a:t>
            </a:r>
            <a:r>
              <a:rPr dirty="0" baseline="1915" sz="2175" spc="165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UNIX</a:t>
            </a:r>
            <a:r>
              <a:rPr dirty="0" baseline="1915" sz="2175" spc="157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in</a:t>
            </a:r>
            <a:r>
              <a:rPr dirty="0" baseline="1915" sz="2175" spc="165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the</a:t>
            </a:r>
            <a:r>
              <a:rPr dirty="0" baseline="1915" sz="2175" spc="157">
                <a:latin typeface="Lucida Sans Unicode"/>
                <a:cs typeface="Lucida Sans Unicode"/>
              </a:rPr>
              <a:t> </a:t>
            </a:r>
            <a:r>
              <a:rPr dirty="0" baseline="1915" sz="2175" spc="-15">
                <a:latin typeface="Lucida Sans Unicode"/>
                <a:cs typeface="Lucida Sans Unicode"/>
              </a:rPr>
              <a:t>1970s.</a:t>
            </a:r>
            <a:endParaRPr baseline="1915" sz="2175">
              <a:latin typeface="Lucida Sans Unicode"/>
              <a:cs typeface="Lucida Sans Unicode"/>
            </a:endParaRPr>
          </a:p>
          <a:p>
            <a:pPr marL="441959" indent="-125095">
              <a:lnSpc>
                <a:spcPct val="100000"/>
              </a:lnSpc>
              <a:spcBef>
                <a:spcPts val="570"/>
              </a:spcBef>
              <a:buSzPct val="106896"/>
              <a:buFont typeface="Calibri"/>
              <a:buChar char="•"/>
              <a:tabLst>
                <a:tab pos="442595" algn="l"/>
              </a:tabLst>
            </a:pPr>
            <a:r>
              <a:rPr dirty="0" baseline="1915" sz="2175">
                <a:latin typeface="Lucida Sans Unicode"/>
                <a:cs typeface="Lucida Sans Unicode"/>
              </a:rPr>
              <a:t>Available</a:t>
            </a:r>
            <a:r>
              <a:rPr dirty="0" baseline="1915" sz="2175" spc="187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for</a:t>
            </a:r>
            <a:r>
              <a:rPr dirty="0" baseline="1915" sz="2175" spc="187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download</a:t>
            </a:r>
            <a:r>
              <a:rPr dirty="0" baseline="1915" sz="2175" spc="187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at</a:t>
            </a:r>
            <a:r>
              <a:rPr dirty="0" baseline="1915" sz="2175" spc="187">
                <a:latin typeface="Lucida Sans Unicode"/>
                <a:cs typeface="Lucida Sans Unicode"/>
              </a:rPr>
              <a:t> </a:t>
            </a:r>
            <a:r>
              <a:rPr dirty="0" baseline="1915" sz="2175" spc="-15">
                <a:latin typeface="Lucida Sans Unicode"/>
                <a:cs typeface="Lucida Sans Unicode"/>
              </a:rPr>
              <a:t>booksite.</a:t>
            </a:r>
            <a:endParaRPr baseline="1915" sz="2175">
              <a:latin typeface="Lucida Sans Unicode"/>
              <a:cs typeface="Lucida Sans Unicode"/>
            </a:endParaRPr>
          </a:p>
          <a:p>
            <a:pPr marL="441959" indent="-125095">
              <a:lnSpc>
                <a:spcPct val="100000"/>
              </a:lnSpc>
              <a:spcBef>
                <a:spcPts val="575"/>
              </a:spcBef>
              <a:buSzPct val="106896"/>
              <a:buFont typeface="Calibri"/>
              <a:buChar char="•"/>
              <a:tabLst>
                <a:tab pos="442595" algn="l"/>
              </a:tabLst>
            </a:pPr>
            <a:r>
              <a:rPr dirty="0" baseline="1915" sz="2175">
                <a:latin typeface="Lucida Sans Unicode"/>
                <a:cs typeface="Lucida Sans Unicode"/>
              </a:rPr>
              <a:t>Included</a:t>
            </a:r>
            <a:r>
              <a:rPr dirty="0" baseline="1915" sz="2175" spc="172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in</a:t>
            </a:r>
            <a:r>
              <a:rPr dirty="0" baseline="1915" sz="2175" spc="172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Console"/>
                <a:cs typeface="Lucida Console"/>
              </a:rPr>
              <a:t>introcs</a:t>
            </a:r>
            <a:r>
              <a:rPr dirty="0" baseline="1915" sz="2175" spc="-442">
                <a:latin typeface="Lucida Console"/>
                <a:cs typeface="Lucida Consol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software</a:t>
            </a:r>
            <a:r>
              <a:rPr dirty="0" baseline="1915" sz="2175" spc="172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you</a:t>
            </a:r>
            <a:r>
              <a:rPr dirty="0" baseline="1915" sz="2175" spc="179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downloaded</a:t>
            </a:r>
            <a:r>
              <a:rPr dirty="0" baseline="1915" sz="2175" spc="172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at</a:t>
            </a:r>
            <a:r>
              <a:rPr dirty="0" baseline="1915" sz="2175" spc="179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the</a:t>
            </a:r>
            <a:r>
              <a:rPr dirty="0" baseline="1915" sz="2175" spc="172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beginning</a:t>
            </a:r>
            <a:r>
              <a:rPr dirty="0" baseline="1915" sz="2175" spc="179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of</a:t>
            </a:r>
            <a:r>
              <a:rPr dirty="0" baseline="1915" sz="2175" spc="172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the</a:t>
            </a:r>
            <a:r>
              <a:rPr dirty="0" baseline="1915" sz="2175" spc="179">
                <a:latin typeface="Lucida Sans Unicode"/>
                <a:cs typeface="Lucida Sans Unicode"/>
              </a:rPr>
              <a:t> </a:t>
            </a:r>
            <a:r>
              <a:rPr dirty="0" baseline="1915" sz="2175" spc="-15">
                <a:latin typeface="Lucida Sans Unicode"/>
                <a:cs typeface="Lucida Sans Unicode"/>
              </a:rPr>
              <a:t>course.</a:t>
            </a:r>
            <a:endParaRPr baseline="1915" sz="2175">
              <a:latin typeface="Lucida Sans Unicode"/>
              <a:cs typeface="Lucida Sans Unicode"/>
            </a:endParaRPr>
          </a:p>
        </p:txBody>
      </p:sp>
      <p:graphicFrame>
        <p:nvGraphicFramePr>
          <p:cNvPr id="5" name="object 5" descr=""/>
          <p:cNvGraphicFramePr>
            <a:graphicFrameLocks noGrp="1"/>
          </p:cNvGraphicFramePr>
          <p:nvPr/>
        </p:nvGraphicFramePr>
        <p:xfrm>
          <a:off x="646502" y="3490886"/>
          <a:ext cx="5878195" cy="15976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96235"/>
                <a:gridCol w="2971165"/>
              </a:tblGrid>
              <a:tr h="354965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dirty="0" sz="1200">
                          <a:latin typeface="Lucida Console"/>
                          <a:cs typeface="Lucida Console"/>
                        </a:rPr>
                        <a:t>public</a:t>
                      </a:r>
                      <a:r>
                        <a:rPr dirty="0" sz="1200" spc="135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dirty="0" sz="1200">
                          <a:latin typeface="Lucida Console"/>
                          <a:cs typeface="Lucida Console"/>
                        </a:rPr>
                        <a:t>class</a:t>
                      </a:r>
                      <a:r>
                        <a:rPr dirty="0" sz="1200" spc="14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dirty="0" sz="1200" spc="-10">
                          <a:latin typeface="Lucida Console"/>
                          <a:cs typeface="Lucida Console"/>
                        </a:rPr>
                        <a:t>StdOut</a:t>
                      </a:r>
                      <a:endParaRPr sz="1200">
                        <a:latin typeface="Lucida Console"/>
                        <a:cs typeface="Lucida Console"/>
                      </a:endParaRPr>
                    </a:p>
                  </a:txBody>
                  <a:tcPr marL="0" marR="0" marB="0" marT="66040">
                    <a:lnL w="12700">
                      <a:solidFill>
                        <a:srgbClr val="EBEBEB"/>
                      </a:solidFill>
                      <a:prstDash val="solid"/>
                    </a:lnL>
                    <a:lnR w="12700">
                      <a:solidFill>
                        <a:srgbClr val="EBEBEB"/>
                      </a:solidFill>
                      <a:prstDash val="solid"/>
                    </a:lnR>
                    <a:lnT w="12700">
                      <a:solidFill>
                        <a:srgbClr val="EBEBEB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3F6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EBEBEB"/>
                      </a:solidFill>
                      <a:prstDash val="solid"/>
                    </a:lnL>
                    <a:lnR w="12700">
                      <a:solidFill>
                        <a:srgbClr val="EBEBEB"/>
                      </a:solidFill>
                      <a:prstDash val="solid"/>
                    </a:lnR>
                    <a:lnT w="12700">
                      <a:solidFill>
                        <a:srgbClr val="EBEBEB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3F6F9"/>
                    </a:solidFill>
                  </a:tcPr>
                </a:tc>
              </a:tr>
              <a:tr h="312420">
                <a:tc>
                  <a:txBody>
                    <a:bodyPr/>
                    <a:lstStyle/>
                    <a:p>
                      <a:pPr marL="38227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dirty="0" sz="1200">
                          <a:latin typeface="Lucida Console"/>
                          <a:cs typeface="Lucida Console"/>
                        </a:rPr>
                        <a:t>void</a:t>
                      </a:r>
                      <a:r>
                        <a:rPr dirty="0" sz="1200" spc="19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dirty="0" sz="1200">
                          <a:latin typeface="Lucida Console"/>
                          <a:cs typeface="Lucida Console"/>
                        </a:rPr>
                        <a:t>print(String</a:t>
                      </a:r>
                      <a:r>
                        <a:rPr dirty="0" sz="1200" spc="195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dirty="0" sz="1200" spc="-25">
                          <a:latin typeface="Lucida Console"/>
                          <a:cs typeface="Lucida Console"/>
                        </a:rPr>
                        <a:t>s)</a:t>
                      </a:r>
                      <a:endParaRPr sz="1200">
                        <a:latin typeface="Lucida Console"/>
                        <a:cs typeface="Lucida Console"/>
                      </a:endParaRPr>
                    </a:p>
                  </a:txBody>
                  <a:tcPr marL="0" marR="0" marB="0" marT="47625">
                    <a:lnL w="12700">
                      <a:solidFill>
                        <a:srgbClr val="EBEBEB"/>
                      </a:solidFill>
                      <a:prstDash val="solid"/>
                    </a:lnL>
                    <a:lnR w="12700">
                      <a:solidFill>
                        <a:srgbClr val="EBEBEB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dirty="0" sz="1200" i="1">
                          <a:solidFill>
                            <a:srgbClr val="005493"/>
                          </a:solidFill>
                          <a:latin typeface="Lucida Sans Italic"/>
                          <a:cs typeface="Lucida Sans Italic"/>
                        </a:rPr>
                        <a:t>put</a:t>
                      </a:r>
                      <a:r>
                        <a:rPr dirty="0" sz="1200" spc="450" i="1">
                          <a:solidFill>
                            <a:srgbClr val="005493"/>
                          </a:solidFill>
                          <a:latin typeface="Lucida Sans Italic"/>
                          <a:cs typeface="Lucida Sans Italic"/>
                        </a:rPr>
                        <a:t> </a:t>
                      </a:r>
                      <a:r>
                        <a:rPr dirty="0" sz="1200">
                          <a:solidFill>
                            <a:srgbClr val="005493"/>
                          </a:solidFill>
                          <a:latin typeface="Lucida Console"/>
                          <a:cs typeface="Lucida Console"/>
                        </a:rPr>
                        <a:t>s</a:t>
                      </a:r>
                      <a:r>
                        <a:rPr dirty="0" sz="1200" spc="-285">
                          <a:solidFill>
                            <a:srgbClr val="005493"/>
                          </a:solidFill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dirty="0" sz="1200" i="1">
                          <a:solidFill>
                            <a:srgbClr val="005493"/>
                          </a:solidFill>
                          <a:latin typeface="Lucida Sans Italic"/>
                          <a:cs typeface="Lucida Sans Italic"/>
                        </a:rPr>
                        <a:t>on</a:t>
                      </a:r>
                      <a:r>
                        <a:rPr dirty="0" sz="1200" spc="60" i="1">
                          <a:solidFill>
                            <a:srgbClr val="005493"/>
                          </a:solidFill>
                          <a:latin typeface="Lucida Sans Italic"/>
                          <a:cs typeface="Lucida Sans Italic"/>
                        </a:rPr>
                        <a:t> </a:t>
                      </a:r>
                      <a:r>
                        <a:rPr dirty="0" sz="1200" i="1">
                          <a:solidFill>
                            <a:srgbClr val="005493"/>
                          </a:solidFill>
                          <a:latin typeface="Lucida Sans Italic"/>
                          <a:cs typeface="Lucida Sans Italic"/>
                        </a:rPr>
                        <a:t>the</a:t>
                      </a:r>
                      <a:r>
                        <a:rPr dirty="0" sz="1200" spc="60" i="1">
                          <a:solidFill>
                            <a:srgbClr val="005493"/>
                          </a:solidFill>
                          <a:latin typeface="Lucida Sans Italic"/>
                          <a:cs typeface="Lucida Sans Italic"/>
                        </a:rPr>
                        <a:t> </a:t>
                      </a:r>
                      <a:r>
                        <a:rPr dirty="0" sz="1200" i="1">
                          <a:solidFill>
                            <a:srgbClr val="005493"/>
                          </a:solidFill>
                          <a:latin typeface="Lucida Sans Italic"/>
                          <a:cs typeface="Lucida Sans Italic"/>
                        </a:rPr>
                        <a:t>output</a:t>
                      </a:r>
                      <a:r>
                        <a:rPr dirty="0" sz="1200" spc="60" i="1">
                          <a:solidFill>
                            <a:srgbClr val="005493"/>
                          </a:solidFill>
                          <a:latin typeface="Lucida Sans Italic"/>
                          <a:cs typeface="Lucida Sans Italic"/>
                        </a:rPr>
                        <a:t> </a:t>
                      </a:r>
                      <a:r>
                        <a:rPr dirty="0" sz="1200" spc="-10" i="1">
                          <a:solidFill>
                            <a:srgbClr val="005493"/>
                          </a:solidFill>
                          <a:latin typeface="Lucida Sans Italic"/>
                          <a:cs typeface="Lucida Sans Italic"/>
                        </a:rPr>
                        <a:t>stream</a:t>
                      </a:r>
                      <a:endParaRPr sz="1200">
                        <a:latin typeface="Lucida Sans Italic"/>
                        <a:cs typeface="Lucida Sans Italic"/>
                      </a:endParaRPr>
                    </a:p>
                  </a:txBody>
                  <a:tcPr marL="0" marR="0" marB="0" marT="47625">
                    <a:lnL w="12700">
                      <a:solidFill>
                        <a:srgbClr val="EBEBEB"/>
                      </a:solidFill>
                      <a:prstDash val="solid"/>
                    </a:lnL>
                    <a:lnR w="12700">
                      <a:solidFill>
                        <a:srgbClr val="EBEBEB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12420">
                <a:tc>
                  <a:txBody>
                    <a:bodyPr/>
                    <a:lstStyle/>
                    <a:p>
                      <a:pPr marL="38227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dirty="0" sz="1200">
                          <a:latin typeface="Lucida Console"/>
                          <a:cs typeface="Lucida Console"/>
                        </a:rPr>
                        <a:t>void</a:t>
                      </a:r>
                      <a:r>
                        <a:rPr dirty="0" sz="1200" spc="105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dirty="0" sz="1200" spc="-10">
                          <a:latin typeface="Lucida Console"/>
                          <a:cs typeface="Lucida Console"/>
                        </a:rPr>
                        <a:t>println()</a:t>
                      </a:r>
                      <a:endParaRPr sz="1200">
                        <a:latin typeface="Lucida Console"/>
                        <a:cs typeface="Lucida Console"/>
                      </a:endParaRPr>
                    </a:p>
                  </a:txBody>
                  <a:tcPr marL="0" marR="0" marB="0" marT="50800">
                    <a:lnL w="12700">
                      <a:solidFill>
                        <a:srgbClr val="EBEBEB"/>
                      </a:solidFill>
                      <a:prstDash val="solid"/>
                    </a:lnL>
                    <a:lnR w="12700">
                      <a:solidFill>
                        <a:srgbClr val="EBEBEB"/>
                      </a:solidFill>
                      <a:prstDash val="solid"/>
                    </a:lnR>
                    <a:lnT w="12700">
                      <a:solidFill>
                        <a:srgbClr val="EBEBEB"/>
                      </a:solidFill>
                      <a:prstDash val="solid"/>
                    </a:lnT>
                    <a:lnB w="1270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dirty="0" sz="1200" i="1">
                          <a:solidFill>
                            <a:srgbClr val="005493"/>
                          </a:solidFill>
                          <a:latin typeface="Lucida Sans Italic"/>
                          <a:cs typeface="Lucida Sans Italic"/>
                        </a:rPr>
                        <a:t>put</a:t>
                      </a:r>
                      <a:r>
                        <a:rPr dirty="0" sz="1200" spc="80" i="1">
                          <a:solidFill>
                            <a:srgbClr val="005493"/>
                          </a:solidFill>
                          <a:latin typeface="Lucida Sans Italic"/>
                          <a:cs typeface="Lucida Sans Italic"/>
                        </a:rPr>
                        <a:t> </a:t>
                      </a:r>
                      <a:r>
                        <a:rPr dirty="0" sz="1200" i="1">
                          <a:solidFill>
                            <a:srgbClr val="005493"/>
                          </a:solidFill>
                          <a:latin typeface="Lucida Sans Italic"/>
                          <a:cs typeface="Lucida Sans Italic"/>
                        </a:rPr>
                        <a:t>a</a:t>
                      </a:r>
                      <a:r>
                        <a:rPr dirty="0" sz="1200" spc="80" i="1">
                          <a:solidFill>
                            <a:srgbClr val="005493"/>
                          </a:solidFill>
                          <a:latin typeface="Lucida Sans Italic"/>
                          <a:cs typeface="Lucida Sans Italic"/>
                        </a:rPr>
                        <a:t> </a:t>
                      </a:r>
                      <a:r>
                        <a:rPr dirty="0" sz="1200" i="1">
                          <a:solidFill>
                            <a:srgbClr val="005493"/>
                          </a:solidFill>
                          <a:latin typeface="Lucida Sans Italic"/>
                          <a:cs typeface="Lucida Sans Italic"/>
                        </a:rPr>
                        <a:t>newline</a:t>
                      </a:r>
                      <a:r>
                        <a:rPr dirty="0" sz="1200" spc="80" i="1">
                          <a:solidFill>
                            <a:srgbClr val="005493"/>
                          </a:solidFill>
                          <a:latin typeface="Lucida Sans Italic"/>
                          <a:cs typeface="Lucida Sans Italic"/>
                        </a:rPr>
                        <a:t> </a:t>
                      </a:r>
                      <a:r>
                        <a:rPr dirty="0" sz="1200" i="1">
                          <a:solidFill>
                            <a:srgbClr val="005493"/>
                          </a:solidFill>
                          <a:latin typeface="Lucida Sans Italic"/>
                          <a:cs typeface="Lucida Sans Italic"/>
                        </a:rPr>
                        <a:t>on</a:t>
                      </a:r>
                      <a:r>
                        <a:rPr dirty="0" sz="1200" spc="80" i="1">
                          <a:solidFill>
                            <a:srgbClr val="005493"/>
                          </a:solidFill>
                          <a:latin typeface="Lucida Sans Italic"/>
                          <a:cs typeface="Lucida Sans Italic"/>
                        </a:rPr>
                        <a:t> </a:t>
                      </a:r>
                      <a:r>
                        <a:rPr dirty="0" sz="1200" i="1">
                          <a:solidFill>
                            <a:srgbClr val="005493"/>
                          </a:solidFill>
                          <a:latin typeface="Lucida Sans Italic"/>
                          <a:cs typeface="Lucida Sans Italic"/>
                        </a:rPr>
                        <a:t>the</a:t>
                      </a:r>
                      <a:r>
                        <a:rPr dirty="0" sz="1200" spc="80" i="1">
                          <a:solidFill>
                            <a:srgbClr val="005493"/>
                          </a:solidFill>
                          <a:latin typeface="Lucida Sans Italic"/>
                          <a:cs typeface="Lucida Sans Italic"/>
                        </a:rPr>
                        <a:t> </a:t>
                      </a:r>
                      <a:r>
                        <a:rPr dirty="0" sz="1200" i="1">
                          <a:solidFill>
                            <a:srgbClr val="005493"/>
                          </a:solidFill>
                          <a:latin typeface="Lucida Sans Italic"/>
                          <a:cs typeface="Lucida Sans Italic"/>
                        </a:rPr>
                        <a:t>output</a:t>
                      </a:r>
                      <a:r>
                        <a:rPr dirty="0" sz="1200" spc="80" i="1">
                          <a:solidFill>
                            <a:srgbClr val="005493"/>
                          </a:solidFill>
                          <a:latin typeface="Lucida Sans Italic"/>
                          <a:cs typeface="Lucida Sans Italic"/>
                        </a:rPr>
                        <a:t> </a:t>
                      </a:r>
                      <a:r>
                        <a:rPr dirty="0" sz="1200" spc="-10" i="1">
                          <a:solidFill>
                            <a:srgbClr val="005493"/>
                          </a:solidFill>
                          <a:latin typeface="Lucida Sans Italic"/>
                          <a:cs typeface="Lucida Sans Italic"/>
                        </a:rPr>
                        <a:t>stream</a:t>
                      </a:r>
                      <a:endParaRPr sz="1200">
                        <a:latin typeface="Lucida Sans Italic"/>
                        <a:cs typeface="Lucida Sans Italic"/>
                      </a:endParaRPr>
                    </a:p>
                  </a:txBody>
                  <a:tcPr marL="0" marR="0" marB="0" marT="50800">
                    <a:lnL w="12700">
                      <a:solidFill>
                        <a:srgbClr val="EBEBEB"/>
                      </a:solidFill>
                      <a:prstDash val="solid"/>
                    </a:lnL>
                    <a:lnR w="12700">
                      <a:solidFill>
                        <a:srgbClr val="EBEBEB"/>
                      </a:solidFill>
                      <a:prstDash val="solid"/>
                    </a:lnR>
                    <a:lnT w="12700">
                      <a:solidFill>
                        <a:srgbClr val="EBEBEB"/>
                      </a:solidFill>
                      <a:prstDash val="solid"/>
                    </a:lnT>
                    <a:lnB w="1270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12420">
                <a:tc>
                  <a:txBody>
                    <a:bodyPr/>
                    <a:lstStyle/>
                    <a:p>
                      <a:pPr marL="38227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dirty="0" sz="1200">
                          <a:latin typeface="Lucida Console"/>
                          <a:cs typeface="Lucida Console"/>
                        </a:rPr>
                        <a:t>void</a:t>
                      </a:r>
                      <a:r>
                        <a:rPr dirty="0" sz="1200" spc="215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dirty="0" sz="1200">
                          <a:latin typeface="Lucida Console"/>
                          <a:cs typeface="Lucida Console"/>
                        </a:rPr>
                        <a:t>println(String</a:t>
                      </a:r>
                      <a:r>
                        <a:rPr dirty="0" sz="1200" spc="215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dirty="0" sz="1200" spc="-25">
                          <a:latin typeface="Lucida Console"/>
                          <a:cs typeface="Lucida Console"/>
                        </a:rPr>
                        <a:t>s)</a:t>
                      </a:r>
                      <a:endParaRPr sz="1200">
                        <a:latin typeface="Lucida Console"/>
                        <a:cs typeface="Lucida Console"/>
                      </a:endParaRPr>
                    </a:p>
                  </a:txBody>
                  <a:tcPr marL="0" marR="0" marB="0" marT="50800">
                    <a:lnL w="12700">
                      <a:solidFill>
                        <a:srgbClr val="EBEBEB"/>
                      </a:solidFill>
                      <a:prstDash val="solid"/>
                    </a:lnL>
                    <a:lnR w="12700">
                      <a:solidFill>
                        <a:srgbClr val="EBEBEB"/>
                      </a:solidFill>
                      <a:prstDash val="solid"/>
                    </a:lnR>
                    <a:lnT w="12700">
                      <a:solidFill>
                        <a:srgbClr val="EBEBEB"/>
                      </a:solidFill>
                      <a:prstDash val="solid"/>
                    </a:lnT>
                    <a:lnB w="1270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dirty="0" sz="1200" i="1">
                          <a:solidFill>
                            <a:srgbClr val="005493"/>
                          </a:solidFill>
                          <a:latin typeface="Lucida Sans Italic"/>
                          <a:cs typeface="Lucida Sans Italic"/>
                        </a:rPr>
                        <a:t>put</a:t>
                      </a:r>
                      <a:r>
                        <a:rPr dirty="0" sz="1200" spc="70" i="1">
                          <a:solidFill>
                            <a:srgbClr val="005493"/>
                          </a:solidFill>
                          <a:latin typeface="Lucida Sans Italic"/>
                          <a:cs typeface="Lucida Sans Italic"/>
                        </a:rPr>
                        <a:t> </a:t>
                      </a:r>
                      <a:r>
                        <a:rPr dirty="0" sz="1200">
                          <a:solidFill>
                            <a:srgbClr val="005493"/>
                          </a:solidFill>
                          <a:latin typeface="Lucida Console"/>
                          <a:cs typeface="Lucida Console"/>
                        </a:rPr>
                        <a:t>s</a:t>
                      </a:r>
                      <a:r>
                        <a:rPr dirty="0" sz="1200" i="1">
                          <a:solidFill>
                            <a:srgbClr val="005493"/>
                          </a:solidFill>
                          <a:latin typeface="Lucida Sans Italic"/>
                          <a:cs typeface="Lucida Sans Italic"/>
                        </a:rPr>
                        <a:t>,</a:t>
                      </a:r>
                      <a:r>
                        <a:rPr dirty="0" sz="1200" spc="70" i="1">
                          <a:solidFill>
                            <a:srgbClr val="005493"/>
                          </a:solidFill>
                          <a:latin typeface="Lucida Sans Italic"/>
                          <a:cs typeface="Lucida Sans Italic"/>
                        </a:rPr>
                        <a:t> </a:t>
                      </a:r>
                      <a:r>
                        <a:rPr dirty="0" sz="1200" i="1">
                          <a:solidFill>
                            <a:srgbClr val="005493"/>
                          </a:solidFill>
                          <a:latin typeface="Lucida Sans Italic"/>
                          <a:cs typeface="Lucida Sans Italic"/>
                        </a:rPr>
                        <a:t>then</a:t>
                      </a:r>
                      <a:r>
                        <a:rPr dirty="0" sz="1200" spc="70" i="1">
                          <a:solidFill>
                            <a:srgbClr val="005493"/>
                          </a:solidFill>
                          <a:latin typeface="Lucida Sans Italic"/>
                          <a:cs typeface="Lucida Sans Italic"/>
                        </a:rPr>
                        <a:t> </a:t>
                      </a:r>
                      <a:r>
                        <a:rPr dirty="0" sz="1200" i="1">
                          <a:solidFill>
                            <a:srgbClr val="005493"/>
                          </a:solidFill>
                          <a:latin typeface="Lucida Sans Italic"/>
                          <a:cs typeface="Lucida Sans Italic"/>
                        </a:rPr>
                        <a:t>a</a:t>
                      </a:r>
                      <a:r>
                        <a:rPr dirty="0" sz="1200" spc="70" i="1">
                          <a:solidFill>
                            <a:srgbClr val="005493"/>
                          </a:solidFill>
                          <a:latin typeface="Lucida Sans Italic"/>
                          <a:cs typeface="Lucida Sans Italic"/>
                        </a:rPr>
                        <a:t> </a:t>
                      </a:r>
                      <a:r>
                        <a:rPr dirty="0" sz="1200" i="1">
                          <a:solidFill>
                            <a:srgbClr val="005493"/>
                          </a:solidFill>
                          <a:latin typeface="Lucida Sans Italic"/>
                          <a:cs typeface="Lucida Sans Italic"/>
                        </a:rPr>
                        <a:t>newline</a:t>
                      </a:r>
                      <a:r>
                        <a:rPr dirty="0" sz="1200" spc="70" i="1">
                          <a:solidFill>
                            <a:srgbClr val="005493"/>
                          </a:solidFill>
                          <a:latin typeface="Lucida Sans Italic"/>
                          <a:cs typeface="Lucida Sans Italic"/>
                        </a:rPr>
                        <a:t> </a:t>
                      </a:r>
                      <a:r>
                        <a:rPr dirty="0" sz="1200" i="1">
                          <a:solidFill>
                            <a:srgbClr val="005493"/>
                          </a:solidFill>
                          <a:latin typeface="Lucida Sans Italic"/>
                          <a:cs typeface="Lucida Sans Italic"/>
                        </a:rPr>
                        <a:t>on</a:t>
                      </a:r>
                      <a:r>
                        <a:rPr dirty="0" sz="1200" spc="70" i="1">
                          <a:solidFill>
                            <a:srgbClr val="005493"/>
                          </a:solidFill>
                          <a:latin typeface="Lucida Sans Italic"/>
                          <a:cs typeface="Lucida Sans Italic"/>
                        </a:rPr>
                        <a:t> </a:t>
                      </a:r>
                      <a:r>
                        <a:rPr dirty="0" sz="1200" i="1">
                          <a:solidFill>
                            <a:srgbClr val="005493"/>
                          </a:solidFill>
                          <a:latin typeface="Lucida Sans Italic"/>
                          <a:cs typeface="Lucida Sans Italic"/>
                        </a:rPr>
                        <a:t>the</a:t>
                      </a:r>
                      <a:r>
                        <a:rPr dirty="0" sz="1200" spc="70" i="1">
                          <a:solidFill>
                            <a:srgbClr val="005493"/>
                          </a:solidFill>
                          <a:latin typeface="Lucida Sans Italic"/>
                          <a:cs typeface="Lucida Sans Italic"/>
                        </a:rPr>
                        <a:t> </a:t>
                      </a:r>
                      <a:r>
                        <a:rPr dirty="0" sz="1200" spc="-10" i="1">
                          <a:solidFill>
                            <a:srgbClr val="005493"/>
                          </a:solidFill>
                          <a:latin typeface="Lucida Sans Italic"/>
                          <a:cs typeface="Lucida Sans Italic"/>
                        </a:rPr>
                        <a:t>stream</a:t>
                      </a:r>
                      <a:endParaRPr sz="1200">
                        <a:latin typeface="Lucida Sans Italic"/>
                        <a:cs typeface="Lucida Sans Italic"/>
                      </a:endParaRPr>
                    </a:p>
                  </a:txBody>
                  <a:tcPr marL="0" marR="0" marB="0" marT="50800">
                    <a:lnL w="12700">
                      <a:solidFill>
                        <a:srgbClr val="EBEBEB"/>
                      </a:solidFill>
                      <a:prstDash val="solid"/>
                    </a:lnL>
                    <a:lnR w="12700">
                      <a:solidFill>
                        <a:srgbClr val="EBEBEB"/>
                      </a:solidFill>
                      <a:prstDash val="solid"/>
                    </a:lnR>
                    <a:lnT w="12700">
                      <a:solidFill>
                        <a:srgbClr val="EBEBEB"/>
                      </a:solidFill>
                      <a:prstDash val="solid"/>
                    </a:lnT>
                    <a:lnB w="1270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05435">
                <a:tc>
                  <a:txBody>
                    <a:bodyPr/>
                    <a:lstStyle/>
                    <a:p>
                      <a:pPr marL="38227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1200">
                          <a:latin typeface="Lucida Console"/>
                          <a:cs typeface="Lucida Console"/>
                        </a:rPr>
                        <a:t>void</a:t>
                      </a:r>
                      <a:r>
                        <a:rPr dirty="0" sz="1200" spc="155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dirty="0" sz="1200">
                          <a:latin typeface="Lucida Console"/>
                          <a:cs typeface="Lucida Console"/>
                        </a:rPr>
                        <a:t>printf(String</a:t>
                      </a:r>
                      <a:r>
                        <a:rPr dirty="0" sz="1200" spc="155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dirty="0" sz="1200">
                          <a:latin typeface="Lucida Console"/>
                          <a:cs typeface="Lucida Console"/>
                        </a:rPr>
                        <a:t>f,</a:t>
                      </a:r>
                      <a:r>
                        <a:rPr dirty="0" sz="1200" spc="16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dirty="0" sz="1200" spc="-20">
                          <a:latin typeface="Lucida Console"/>
                          <a:cs typeface="Lucida Console"/>
                        </a:rPr>
                        <a:t>...)</a:t>
                      </a:r>
                      <a:endParaRPr sz="1200">
                        <a:latin typeface="Lucida Console"/>
                        <a:cs typeface="Lucida Console"/>
                      </a:endParaRPr>
                    </a:p>
                  </a:txBody>
                  <a:tcPr marL="0" marR="0" marB="0" marT="45085">
                    <a:lnL w="12700">
                      <a:solidFill>
                        <a:srgbClr val="EBEBEB"/>
                      </a:solidFill>
                      <a:prstDash val="solid"/>
                    </a:lnL>
                    <a:lnR w="12700">
                      <a:solidFill>
                        <a:srgbClr val="EBEBEB"/>
                      </a:solidFill>
                      <a:prstDash val="solid"/>
                    </a:lnR>
                    <a:lnT w="12700">
                      <a:solidFill>
                        <a:srgbClr val="EBEBEB"/>
                      </a:solidFill>
                      <a:prstDash val="solid"/>
                    </a:lnT>
                    <a:lnB w="1270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1200" i="1">
                          <a:solidFill>
                            <a:srgbClr val="005493"/>
                          </a:solidFill>
                          <a:latin typeface="Lucida Sans Italic"/>
                          <a:cs typeface="Lucida Sans Italic"/>
                        </a:rPr>
                        <a:t>formatted</a:t>
                      </a:r>
                      <a:r>
                        <a:rPr dirty="0" sz="1200" spc="185" i="1">
                          <a:solidFill>
                            <a:srgbClr val="005493"/>
                          </a:solidFill>
                          <a:latin typeface="Lucida Sans Italic"/>
                          <a:cs typeface="Lucida Sans Italic"/>
                        </a:rPr>
                        <a:t> </a:t>
                      </a:r>
                      <a:r>
                        <a:rPr dirty="0" sz="1200" spc="-10" i="1">
                          <a:solidFill>
                            <a:srgbClr val="005493"/>
                          </a:solidFill>
                          <a:latin typeface="Lucida Sans Italic"/>
                          <a:cs typeface="Lucida Sans Italic"/>
                        </a:rPr>
                        <a:t>output</a:t>
                      </a:r>
                      <a:endParaRPr sz="1200">
                        <a:latin typeface="Lucida Sans Italic"/>
                        <a:cs typeface="Lucida Sans Italic"/>
                      </a:endParaRPr>
                    </a:p>
                  </a:txBody>
                  <a:tcPr marL="0" marR="0" marB="0" marT="45085">
                    <a:lnL w="12700">
                      <a:solidFill>
                        <a:srgbClr val="EBEBEB"/>
                      </a:solidFill>
                      <a:prstDash val="solid"/>
                    </a:lnL>
                    <a:lnR w="12700">
                      <a:solidFill>
                        <a:srgbClr val="EBEBEB"/>
                      </a:solidFill>
                      <a:prstDash val="solid"/>
                    </a:lnR>
                    <a:lnT w="12700">
                      <a:solidFill>
                        <a:srgbClr val="EBEBEB"/>
                      </a:solidFill>
                      <a:prstDash val="solid"/>
                    </a:lnT>
                    <a:lnB w="1270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6" name="object 6" descr=""/>
          <p:cNvSpPr txBox="1"/>
          <p:nvPr/>
        </p:nvSpPr>
        <p:spPr>
          <a:xfrm>
            <a:off x="6685240" y="3640141"/>
            <a:ext cx="1425575" cy="10712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500">
              <a:latin typeface="Times New Roman"/>
              <a:cs typeface="Times New Roman"/>
            </a:endParaRPr>
          </a:p>
          <a:p>
            <a:pPr marL="207010">
              <a:lnSpc>
                <a:spcPct val="100000"/>
              </a:lnSpc>
              <a:spcBef>
                <a:spcPts val="5"/>
              </a:spcBef>
            </a:pPr>
            <a:r>
              <a:rPr dirty="0" sz="1200">
                <a:solidFill>
                  <a:srgbClr val="FFFFFF"/>
                </a:solidFill>
                <a:latin typeface="Lucida Sans Unicode"/>
                <a:cs typeface="Lucida Sans Unicode"/>
              </a:rPr>
              <a:t>Java</a:t>
            </a:r>
            <a:r>
              <a:rPr dirty="0" sz="1200" spc="14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Lucida Sans Unicode"/>
                <a:cs typeface="Lucida Sans Unicode"/>
              </a:rPr>
              <a:t>program</a:t>
            </a:r>
            <a:endParaRPr sz="1200">
              <a:latin typeface="Lucida Sans Unicode"/>
              <a:cs typeface="Lucida Sans Unicode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8064506" y="5000179"/>
            <a:ext cx="1557655" cy="1765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13664">
              <a:lnSpc>
                <a:spcPct val="100000"/>
              </a:lnSpc>
              <a:spcBef>
                <a:spcPts val="90"/>
              </a:spcBef>
            </a:pPr>
            <a:r>
              <a:rPr dirty="0" sz="1000">
                <a:solidFill>
                  <a:srgbClr val="005493"/>
                </a:solidFill>
                <a:latin typeface="Lucida Sans Unicode"/>
                <a:cs typeface="Lucida Sans Unicode"/>
              </a:rPr>
              <a:t>standard</a:t>
            </a:r>
            <a:r>
              <a:rPr dirty="0" sz="1000" spc="-6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000">
                <a:solidFill>
                  <a:srgbClr val="005493"/>
                </a:solidFill>
                <a:latin typeface="Lucida Sans Unicode"/>
                <a:cs typeface="Lucida Sans Unicode"/>
              </a:rPr>
              <a:t>output</a:t>
            </a:r>
            <a:r>
              <a:rPr dirty="0" sz="1000" spc="-6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000" spc="-10">
                <a:solidFill>
                  <a:srgbClr val="005493"/>
                </a:solidFill>
                <a:latin typeface="Lucida Sans Unicode"/>
                <a:cs typeface="Lucida Sans Unicode"/>
              </a:rPr>
              <a:t>stream</a:t>
            </a:r>
            <a:endParaRPr sz="1000">
              <a:latin typeface="Lucida Sans Unicode"/>
              <a:cs typeface="Lucida Sans Unicode"/>
            </a:endParaRPr>
          </a:p>
        </p:txBody>
      </p:sp>
      <p:grpSp>
        <p:nvGrpSpPr>
          <p:cNvPr id="8" name="object 8" descr=""/>
          <p:cNvGrpSpPr/>
          <p:nvPr/>
        </p:nvGrpSpPr>
        <p:grpSpPr>
          <a:xfrm>
            <a:off x="7401622" y="4694465"/>
            <a:ext cx="2225040" cy="504825"/>
            <a:chOff x="7401622" y="4694465"/>
            <a:chExt cx="2225040" cy="504825"/>
          </a:xfrm>
        </p:grpSpPr>
        <p:sp>
          <p:nvSpPr>
            <p:cNvPr id="9" name="object 9" descr=""/>
            <p:cNvSpPr/>
            <p:nvPr/>
          </p:nvSpPr>
          <p:spPr>
            <a:xfrm>
              <a:off x="8058148" y="5014589"/>
              <a:ext cx="1562100" cy="178435"/>
            </a:xfrm>
            <a:custGeom>
              <a:avLst/>
              <a:gdLst/>
              <a:ahLst/>
              <a:cxnLst/>
              <a:rect l="l" t="t" r="r" b="b"/>
              <a:pathLst>
                <a:path w="1562100" h="178435">
                  <a:moveTo>
                    <a:pt x="1555751" y="0"/>
                  </a:moveTo>
                  <a:lnTo>
                    <a:pt x="0" y="0"/>
                  </a:lnTo>
                  <a:lnTo>
                    <a:pt x="0" y="177999"/>
                  </a:lnTo>
                  <a:lnTo>
                    <a:pt x="1562101" y="177999"/>
                  </a:lnTo>
                </a:path>
              </a:pathLst>
            </a:custGeom>
            <a:ln w="1271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7414729" y="4707572"/>
              <a:ext cx="570230" cy="378460"/>
            </a:xfrm>
            <a:custGeom>
              <a:avLst/>
              <a:gdLst/>
              <a:ahLst/>
              <a:cxnLst/>
              <a:rect l="l" t="t" r="r" b="b"/>
              <a:pathLst>
                <a:path w="570229" h="378460">
                  <a:moveTo>
                    <a:pt x="1257" y="0"/>
                  </a:moveTo>
                  <a:lnTo>
                    <a:pt x="0" y="378349"/>
                  </a:lnTo>
                  <a:lnTo>
                    <a:pt x="556999" y="378349"/>
                  </a:lnTo>
                  <a:lnTo>
                    <a:pt x="570096" y="378349"/>
                  </a:lnTo>
                </a:path>
              </a:pathLst>
            </a:custGeom>
            <a:ln w="26202">
              <a:solidFill>
                <a:srgbClr val="00549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7945018" y="5032425"/>
              <a:ext cx="107314" cy="107314"/>
            </a:xfrm>
            <a:custGeom>
              <a:avLst/>
              <a:gdLst/>
              <a:ahLst/>
              <a:cxnLst/>
              <a:rect l="l" t="t" r="r" b="b"/>
              <a:pathLst>
                <a:path w="107315" h="107314">
                  <a:moveTo>
                    <a:pt x="0" y="0"/>
                  </a:moveTo>
                  <a:lnTo>
                    <a:pt x="26708" y="53492"/>
                  </a:lnTo>
                  <a:lnTo>
                    <a:pt x="0" y="106984"/>
                  </a:lnTo>
                  <a:lnTo>
                    <a:pt x="106870" y="534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5493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 descr=""/>
          <p:cNvSpPr txBox="1"/>
          <p:nvPr/>
        </p:nvSpPr>
        <p:spPr>
          <a:xfrm>
            <a:off x="520700" y="5465940"/>
            <a:ext cx="6908800" cy="1004569"/>
          </a:xfrm>
          <a:prstGeom prst="rect">
            <a:avLst/>
          </a:prstGeom>
          <a:solidFill>
            <a:srgbClr val="FFFFFF"/>
          </a:solidFill>
        </p:spPr>
        <p:txBody>
          <a:bodyPr wrap="square" lIns="0" tIns="82550" rIns="0" bIns="0" rtlCol="0" vert="horz">
            <a:spAutoFit/>
          </a:bodyPr>
          <a:lstStyle/>
          <a:p>
            <a:pPr marL="128270">
              <a:lnSpc>
                <a:spcPct val="100000"/>
              </a:lnSpc>
              <a:spcBef>
                <a:spcPts val="650"/>
              </a:spcBef>
            </a:pPr>
            <a:r>
              <a:rPr dirty="0" sz="1450">
                <a:solidFill>
                  <a:srgbClr val="005493"/>
                </a:solidFill>
                <a:latin typeface="Lucida Sans Unicode"/>
                <a:cs typeface="Lucida Sans Unicode"/>
              </a:rPr>
              <a:t>Q.</a:t>
            </a:r>
            <a:r>
              <a:rPr dirty="0" sz="1450" spc="7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450">
                <a:solidFill>
                  <a:srgbClr val="005493"/>
                </a:solidFill>
                <a:latin typeface="Lucida Sans Unicode"/>
                <a:cs typeface="Lucida Sans Unicode"/>
              </a:rPr>
              <a:t>These</a:t>
            </a:r>
            <a:r>
              <a:rPr dirty="0" sz="1450" spc="8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450">
                <a:solidFill>
                  <a:srgbClr val="005493"/>
                </a:solidFill>
                <a:latin typeface="Lucida Sans Unicode"/>
                <a:cs typeface="Lucida Sans Unicode"/>
              </a:rPr>
              <a:t>are</a:t>
            </a:r>
            <a:r>
              <a:rPr dirty="0" sz="1450" spc="8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450">
                <a:solidFill>
                  <a:srgbClr val="005493"/>
                </a:solidFill>
                <a:latin typeface="Lucida Sans Unicode"/>
                <a:cs typeface="Lucida Sans Unicode"/>
              </a:rPr>
              <a:t>the</a:t>
            </a:r>
            <a:r>
              <a:rPr dirty="0" sz="1450" spc="8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450">
                <a:solidFill>
                  <a:srgbClr val="005493"/>
                </a:solidFill>
                <a:latin typeface="Lucida Sans Unicode"/>
                <a:cs typeface="Lucida Sans Unicode"/>
              </a:rPr>
              <a:t>same</a:t>
            </a:r>
            <a:r>
              <a:rPr dirty="0" sz="1450" spc="7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450">
                <a:solidFill>
                  <a:srgbClr val="005493"/>
                </a:solidFill>
                <a:latin typeface="Lucida Sans Unicode"/>
                <a:cs typeface="Lucida Sans Unicode"/>
              </a:rPr>
              <a:t>as</a:t>
            </a:r>
            <a:r>
              <a:rPr dirty="0" sz="1450" spc="8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450">
                <a:solidFill>
                  <a:srgbClr val="005493"/>
                </a:solidFill>
                <a:latin typeface="Lucida Console"/>
                <a:cs typeface="Lucida Console"/>
              </a:rPr>
              <a:t>System.out</a:t>
            </a:r>
            <a:r>
              <a:rPr dirty="0" sz="1450">
                <a:solidFill>
                  <a:srgbClr val="005493"/>
                </a:solidFill>
                <a:latin typeface="Lucida Sans Unicode"/>
                <a:cs typeface="Lucida Sans Unicode"/>
              </a:rPr>
              <a:t>.</a:t>
            </a:r>
            <a:r>
              <a:rPr dirty="0" sz="1450" spc="8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450">
                <a:solidFill>
                  <a:srgbClr val="005493"/>
                </a:solidFill>
                <a:latin typeface="Lucida Sans Unicode"/>
                <a:cs typeface="Lucida Sans Unicode"/>
              </a:rPr>
              <a:t>Why</a:t>
            </a:r>
            <a:r>
              <a:rPr dirty="0" sz="1450" spc="8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450">
                <a:solidFill>
                  <a:srgbClr val="005493"/>
                </a:solidFill>
                <a:latin typeface="Lucida Sans Unicode"/>
                <a:cs typeface="Lucida Sans Unicode"/>
              </a:rPr>
              <a:t>not</a:t>
            </a:r>
            <a:r>
              <a:rPr dirty="0" sz="1450" spc="7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450">
                <a:solidFill>
                  <a:srgbClr val="005493"/>
                </a:solidFill>
                <a:latin typeface="Lucida Sans Unicode"/>
                <a:cs typeface="Lucida Sans Unicode"/>
              </a:rPr>
              <a:t>just</a:t>
            </a:r>
            <a:r>
              <a:rPr dirty="0" sz="1450" spc="8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450">
                <a:solidFill>
                  <a:srgbClr val="005493"/>
                </a:solidFill>
                <a:latin typeface="Lucida Sans Unicode"/>
                <a:cs typeface="Lucida Sans Unicode"/>
              </a:rPr>
              <a:t>use</a:t>
            </a:r>
            <a:r>
              <a:rPr dirty="0" sz="1450" spc="8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450" spc="-10">
                <a:solidFill>
                  <a:srgbClr val="005493"/>
                </a:solidFill>
                <a:latin typeface="Lucida Console"/>
                <a:cs typeface="Lucida Console"/>
              </a:rPr>
              <a:t>System.out</a:t>
            </a:r>
            <a:r>
              <a:rPr dirty="0" sz="1450" spc="-10">
                <a:solidFill>
                  <a:srgbClr val="005493"/>
                </a:solidFill>
                <a:latin typeface="Lucida Sans Unicode"/>
                <a:cs typeface="Lucida Sans Unicode"/>
              </a:rPr>
              <a:t>?</a:t>
            </a:r>
            <a:endParaRPr sz="1450">
              <a:latin typeface="Lucida Sans Unicode"/>
              <a:cs typeface="Lucida Sans Unicode"/>
            </a:endParaRPr>
          </a:p>
          <a:p>
            <a:pPr marL="128270">
              <a:lnSpc>
                <a:spcPct val="100000"/>
              </a:lnSpc>
              <a:spcBef>
                <a:spcPts val="570"/>
              </a:spcBef>
            </a:pPr>
            <a:r>
              <a:rPr dirty="0" sz="1450">
                <a:latin typeface="Lucida Sans Unicode"/>
                <a:cs typeface="Lucida Sans Unicode"/>
              </a:rPr>
              <a:t>A.</a:t>
            </a:r>
            <a:r>
              <a:rPr dirty="0" sz="1450" spc="7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We</a:t>
            </a:r>
            <a:r>
              <a:rPr dirty="0" sz="1450" spc="7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provide</a:t>
            </a:r>
            <a:r>
              <a:rPr dirty="0" sz="1450" spc="8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a</a:t>
            </a:r>
            <a:r>
              <a:rPr dirty="0" sz="1450" spc="7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consistent</a:t>
            </a:r>
            <a:r>
              <a:rPr dirty="0" sz="1450" spc="7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set</a:t>
            </a:r>
            <a:r>
              <a:rPr dirty="0" sz="1450" spc="8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of</a:t>
            </a:r>
            <a:r>
              <a:rPr dirty="0" sz="1450" spc="7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simple</a:t>
            </a:r>
            <a:r>
              <a:rPr dirty="0" sz="1450" spc="8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I/O</a:t>
            </a:r>
            <a:r>
              <a:rPr dirty="0" sz="1450" spc="7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abstractions</a:t>
            </a:r>
            <a:r>
              <a:rPr dirty="0" sz="1450" spc="7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in</a:t>
            </a:r>
            <a:r>
              <a:rPr dirty="0" sz="1450" spc="8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one</a:t>
            </a:r>
            <a:r>
              <a:rPr dirty="0" sz="1450" spc="75">
                <a:latin typeface="Lucida Sans Unicode"/>
                <a:cs typeface="Lucida Sans Unicode"/>
              </a:rPr>
              <a:t> </a:t>
            </a:r>
            <a:r>
              <a:rPr dirty="0" sz="1450" spc="-10">
                <a:latin typeface="Lucida Sans Unicode"/>
                <a:cs typeface="Lucida Sans Unicode"/>
              </a:rPr>
              <a:t>place.</a:t>
            </a:r>
            <a:endParaRPr sz="1450">
              <a:latin typeface="Lucida Sans Unicode"/>
              <a:cs typeface="Lucida Sans Unicode"/>
            </a:endParaRPr>
          </a:p>
          <a:p>
            <a:pPr marL="128270">
              <a:lnSpc>
                <a:spcPct val="100000"/>
              </a:lnSpc>
              <a:spcBef>
                <a:spcPts val="575"/>
              </a:spcBef>
            </a:pPr>
            <a:r>
              <a:rPr dirty="0" sz="1450">
                <a:latin typeface="Lucida Sans Unicode"/>
                <a:cs typeface="Lucida Sans Unicode"/>
              </a:rPr>
              <a:t>A.</a:t>
            </a:r>
            <a:r>
              <a:rPr dirty="0" sz="1450" spc="9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We</a:t>
            </a:r>
            <a:r>
              <a:rPr dirty="0" sz="1450" spc="9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can</a:t>
            </a:r>
            <a:r>
              <a:rPr dirty="0" sz="1450" spc="9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make</a:t>
            </a:r>
            <a:r>
              <a:rPr dirty="0" sz="1450" spc="9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output</a:t>
            </a:r>
            <a:r>
              <a:rPr dirty="0" sz="1450" spc="95">
                <a:latin typeface="Lucida Sans Unicode"/>
                <a:cs typeface="Lucida Sans Unicode"/>
              </a:rPr>
              <a:t> </a:t>
            </a:r>
            <a:r>
              <a:rPr dirty="0" sz="1450" i="1">
                <a:latin typeface="Lucida Sans Italic"/>
                <a:cs typeface="Lucida Sans Italic"/>
              </a:rPr>
              <a:t>independent</a:t>
            </a:r>
            <a:r>
              <a:rPr dirty="0" sz="1450" spc="95" i="1">
                <a:latin typeface="Lucida Sans Italic"/>
                <a:cs typeface="Lucida Sans Italic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of</a:t>
            </a:r>
            <a:r>
              <a:rPr dirty="0" sz="1450" spc="9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system,</a:t>
            </a:r>
            <a:r>
              <a:rPr dirty="0" sz="1450" spc="9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language,</a:t>
            </a:r>
            <a:r>
              <a:rPr dirty="0" sz="1450" spc="9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and</a:t>
            </a:r>
            <a:r>
              <a:rPr dirty="0" sz="1450" spc="95">
                <a:latin typeface="Lucida Sans Unicode"/>
                <a:cs typeface="Lucida Sans Unicode"/>
              </a:rPr>
              <a:t> </a:t>
            </a:r>
            <a:r>
              <a:rPr dirty="0" sz="1450" spc="-10">
                <a:latin typeface="Lucida Sans Unicode"/>
                <a:cs typeface="Lucida Sans Unicode"/>
              </a:rPr>
              <a:t>locale.</a:t>
            </a:r>
            <a:endParaRPr sz="1450">
              <a:latin typeface="Lucida Sans Unicode"/>
              <a:cs typeface="Lucida Sans Unicode"/>
            </a:endParaRPr>
          </a:p>
        </p:txBody>
      </p:sp>
      <p:grpSp>
        <p:nvGrpSpPr>
          <p:cNvPr id="13" name="object 13" descr=""/>
          <p:cNvGrpSpPr/>
          <p:nvPr/>
        </p:nvGrpSpPr>
        <p:grpSpPr>
          <a:xfrm>
            <a:off x="7449451" y="5891726"/>
            <a:ext cx="663575" cy="120014"/>
            <a:chOff x="7449451" y="5891726"/>
            <a:chExt cx="663575" cy="120014"/>
          </a:xfrm>
        </p:grpSpPr>
        <p:sp>
          <p:nvSpPr>
            <p:cNvPr id="14" name="object 14" descr=""/>
            <p:cNvSpPr/>
            <p:nvPr/>
          </p:nvSpPr>
          <p:spPr>
            <a:xfrm>
              <a:off x="7493003" y="5898083"/>
              <a:ext cx="613410" cy="83185"/>
            </a:xfrm>
            <a:custGeom>
              <a:avLst/>
              <a:gdLst/>
              <a:ahLst/>
              <a:cxnLst/>
              <a:rect l="l" t="t" r="r" b="b"/>
              <a:pathLst>
                <a:path w="613409" h="83185">
                  <a:moveTo>
                    <a:pt x="613400" y="0"/>
                  </a:moveTo>
                  <a:lnTo>
                    <a:pt x="5750" y="82790"/>
                  </a:lnTo>
                  <a:lnTo>
                    <a:pt x="0" y="82790"/>
                  </a:lnTo>
                </a:path>
              </a:pathLst>
            </a:custGeom>
            <a:ln w="12713">
              <a:solidFill>
                <a:srgbClr val="8D312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7449451" y="5942990"/>
              <a:ext cx="73660" cy="68580"/>
            </a:xfrm>
            <a:custGeom>
              <a:avLst/>
              <a:gdLst/>
              <a:ahLst/>
              <a:cxnLst/>
              <a:rect l="l" t="t" r="r" b="b"/>
              <a:pathLst>
                <a:path w="73659" h="68579">
                  <a:moveTo>
                    <a:pt x="63436" y="0"/>
                  </a:moveTo>
                  <a:lnTo>
                    <a:pt x="0" y="44246"/>
                  </a:lnTo>
                  <a:lnTo>
                    <a:pt x="73431" y="68491"/>
                  </a:lnTo>
                  <a:lnTo>
                    <a:pt x="51320" y="36741"/>
                  </a:lnTo>
                  <a:lnTo>
                    <a:pt x="63436" y="0"/>
                  </a:lnTo>
                  <a:close/>
                </a:path>
              </a:pathLst>
            </a:custGeom>
            <a:solidFill>
              <a:srgbClr val="8D3124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 descr=""/>
          <p:cNvSpPr txBox="1"/>
          <p:nvPr/>
        </p:nvSpPr>
        <p:spPr>
          <a:xfrm>
            <a:off x="8149069" y="5571045"/>
            <a:ext cx="911860" cy="35623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58419">
              <a:lnSpc>
                <a:spcPts val="1290"/>
              </a:lnSpc>
              <a:spcBef>
                <a:spcPts val="114"/>
              </a:spcBef>
            </a:pPr>
            <a:r>
              <a:rPr dirty="0" sz="1100">
                <a:solidFill>
                  <a:srgbClr val="8D3124"/>
                </a:solidFill>
                <a:latin typeface="Lucida Sans Unicode"/>
                <a:cs typeface="Lucida Sans Unicode"/>
              </a:rPr>
              <a:t>use</a:t>
            </a:r>
            <a:r>
              <a:rPr dirty="0" sz="1100" spc="15">
                <a:solidFill>
                  <a:srgbClr val="8D3124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10">
                <a:solidFill>
                  <a:srgbClr val="8D3124"/>
                </a:solidFill>
                <a:latin typeface="Lucida Console"/>
                <a:cs typeface="Lucida Console"/>
              </a:rPr>
              <a:t>StdOut</a:t>
            </a:r>
            <a:endParaRPr sz="1100">
              <a:latin typeface="Lucida Console"/>
              <a:cs typeface="Lucida Console"/>
            </a:endParaRPr>
          </a:p>
          <a:p>
            <a:pPr marL="12700">
              <a:lnSpc>
                <a:spcPts val="1290"/>
              </a:lnSpc>
            </a:pPr>
            <a:r>
              <a:rPr dirty="0" sz="1100">
                <a:solidFill>
                  <a:srgbClr val="8D3124"/>
                </a:solidFill>
                <a:latin typeface="Lucida Sans Unicode"/>
                <a:cs typeface="Lucida Sans Unicode"/>
              </a:rPr>
              <a:t>from</a:t>
            </a:r>
            <a:r>
              <a:rPr dirty="0" sz="1100" spc="55">
                <a:solidFill>
                  <a:srgbClr val="8D3124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solidFill>
                  <a:srgbClr val="8D3124"/>
                </a:solidFill>
                <a:latin typeface="Lucida Sans Unicode"/>
                <a:cs typeface="Lucida Sans Unicode"/>
              </a:rPr>
              <a:t>now</a:t>
            </a:r>
            <a:r>
              <a:rPr dirty="0" sz="1100" spc="55">
                <a:solidFill>
                  <a:srgbClr val="8D3124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25">
                <a:solidFill>
                  <a:srgbClr val="8D3124"/>
                </a:solidFill>
                <a:latin typeface="Lucida Sans Unicode"/>
                <a:cs typeface="Lucida Sans Unicode"/>
              </a:rPr>
              <a:t>on</a:t>
            </a:r>
            <a:endParaRPr sz="1100">
              <a:latin typeface="Lucida Sans Unicode"/>
              <a:cs typeface="Lucida Sans Unicode"/>
            </a:endParaRPr>
          </a:p>
        </p:txBody>
      </p:sp>
      <p:grpSp>
        <p:nvGrpSpPr>
          <p:cNvPr id="17" name="object 17" descr=""/>
          <p:cNvGrpSpPr/>
          <p:nvPr/>
        </p:nvGrpSpPr>
        <p:grpSpPr>
          <a:xfrm>
            <a:off x="8432800" y="1809330"/>
            <a:ext cx="1086485" cy="1353185"/>
            <a:chOff x="8432800" y="1809330"/>
            <a:chExt cx="1086485" cy="1353185"/>
          </a:xfrm>
        </p:grpSpPr>
        <p:pic>
          <p:nvPicPr>
            <p:cNvPr id="18" name="object 18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432800" y="1809330"/>
              <a:ext cx="1086015" cy="1352969"/>
            </a:xfrm>
            <a:prstGeom prst="rect">
              <a:avLst/>
            </a:prstGeom>
          </p:spPr>
        </p:pic>
        <p:sp>
          <p:nvSpPr>
            <p:cNvPr id="19" name="object 19" descr=""/>
            <p:cNvSpPr/>
            <p:nvPr/>
          </p:nvSpPr>
          <p:spPr>
            <a:xfrm>
              <a:off x="9419476" y="1858898"/>
              <a:ext cx="63500" cy="49530"/>
            </a:xfrm>
            <a:custGeom>
              <a:avLst/>
              <a:gdLst/>
              <a:ahLst/>
              <a:cxnLst/>
              <a:rect l="l" t="t" r="r" b="b"/>
              <a:pathLst>
                <a:path w="63500" h="49530">
                  <a:moveTo>
                    <a:pt x="28587" y="26327"/>
                  </a:moveTo>
                  <a:lnTo>
                    <a:pt x="0" y="26428"/>
                  </a:lnTo>
                  <a:lnTo>
                    <a:pt x="14389" y="48907"/>
                  </a:lnTo>
                  <a:lnTo>
                    <a:pt x="28587" y="26327"/>
                  </a:lnTo>
                  <a:close/>
                </a:path>
                <a:path w="63500" h="49530">
                  <a:moveTo>
                    <a:pt x="46393" y="22529"/>
                  </a:moveTo>
                  <a:lnTo>
                    <a:pt x="32105" y="0"/>
                  </a:lnTo>
                  <a:lnTo>
                    <a:pt x="17805" y="22529"/>
                  </a:lnTo>
                  <a:lnTo>
                    <a:pt x="46393" y="22529"/>
                  </a:lnTo>
                  <a:close/>
                </a:path>
                <a:path w="63500" h="49530">
                  <a:moveTo>
                    <a:pt x="63207" y="26682"/>
                  </a:moveTo>
                  <a:lnTo>
                    <a:pt x="34620" y="26784"/>
                  </a:lnTo>
                  <a:lnTo>
                    <a:pt x="49009" y="49250"/>
                  </a:lnTo>
                  <a:lnTo>
                    <a:pt x="63207" y="26682"/>
                  </a:lnTo>
                  <a:close/>
                </a:path>
              </a:pathLst>
            </a:custGeom>
            <a:solidFill>
              <a:srgbClr val="ED1C2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8510104" y="2867783"/>
              <a:ext cx="1009015" cy="83820"/>
            </a:xfrm>
            <a:custGeom>
              <a:avLst/>
              <a:gdLst/>
              <a:ahLst/>
              <a:cxnLst/>
              <a:rect l="l" t="t" r="r" b="b"/>
              <a:pathLst>
                <a:path w="1009015" h="83819">
                  <a:moveTo>
                    <a:pt x="0" y="83747"/>
                  </a:moveTo>
                  <a:lnTo>
                    <a:pt x="1008710" y="83747"/>
                  </a:lnTo>
                  <a:lnTo>
                    <a:pt x="1008710" y="0"/>
                  </a:lnTo>
                  <a:lnTo>
                    <a:pt x="0" y="0"/>
                  </a:lnTo>
                  <a:lnTo>
                    <a:pt x="0" y="83747"/>
                  </a:lnTo>
                  <a:close/>
                </a:path>
              </a:pathLst>
            </a:custGeom>
            <a:solidFill>
              <a:srgbClr val="EC008C">
                <a:alpha val="50000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 descr=""/>
          <p:cNvSpPr txBox="1"/>
          <p:nvPr/>
        </p:nvSpPr>
        <p:spPr>
          <a:xfrm>
            <a:off x="8913594" y="2990934"/>
            <a:ext cx="554355" cy="119380"/>
          </a:xfrm>
          <a:prstGeom prst="rect">
            <a:avLst/>
          </a:prstGeom>
        </p:spPr>
        <p:txBody>
          <a:bodyPr wrap="square" lIns="0" tIns="20320" rIns="0" bIns="0" rtlCol="0" vert="horz">
            <a:spAutoFit/>
          </a:bodyPr>
          <a:lstStyle/>
          <a:p>
            <a:pPr algn="r" marR="15240">
              <a:lnSpc>
                <a:spcPct val="100000"/>
              </a:lnSpc>
              <a:spcBef>
                <a:spcPts val="160"/>
              </a:spcBef>
            </a:pPr>
            <a:r>
              <a:rPr dirty="0" sz="250" b="1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250" spc="-5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50" b="1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250" spc="-5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50" b="1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dirty="0" sz="250" spc="-5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50" spc="-30" b="1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50" b="1">
                <a:solidFill>
                  <a:srgbClr val="FFFFFF"/>
                </a:solidFill>
                <a:latin typeface="Verdana"/>
                <a:cs typeface="Verdana"/>
              </a:rPr>
              <a:t> R</a:t>
            </a:r>
            <a:r>
              <a:rPr dirty="0" sz="250" spc="-5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50" b="1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50" spc="170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50" b="1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250" spc="-5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50" spc="-30" b="1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50" b="1">
                <a:solidFill>
                  <a:srgbClr val="FFFFFF"/>
                </a:solidFill>
                <a:latin typeface="Verdana"/>
                <a:cs typeface="Verdana"/>
              </a:rPr>
              <a:t> D</a:t>
            </a:r>
            <a:r>
              <a:rPr dirty="0" sz="250" spc="-5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50" b="1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dirty="0" sz="250" spc="-5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50" spc="-30" b="1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50" b="1">
                <a:solidFill>
                  <a:srgbClr val="FFFFFF"/>
                </a:solidFill>
                <a:latin typeface="Verdana"/>
                <a:cs typeface="Verdana"/>
              </a:rPr>
              <a:t> W</a:t>
            </a:r>
            <a:r>
              <a:rPr dirty="0" sz="250" spc="-5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50" spc="-55" b="1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50" spc="-5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50" b="1">
                <a:solidFill>
                  <a:srgbClr val="FFFFFF"/>
                </a:solidFill>
                <a:latin typeface="Verdana"/>
                <a:cs typeface="Verdana"/>
              </a:rPr>
              <a:t>C </a:t>
            </a:r>
            <a:r>
              <a:rPr dirty="0" sz="250" spc="-50" b="1">
                <a:solidFill>
                  <a:srgbClr val="FFFFFF"/>
                </a:solidFill>
                <a:latin typeface="Verdana"/>
                <a:cs typeface="Verdana"/>
              </a:rPr>
              <a:t>K</a:t>
            </a:r>
            <a:endParaRPr sz="250">
              <a:latin typeface="Verdana"/>
              <a:cs typeface="Verdana"/>
            </a:endParaRPr>
          </a:p>
          <a:p>
            <a:pPr algn="r" marR="5080">
              <a:lnSpc>
                <a:spcPct val="100000"/>
              </a:lnSpc>
              <a:spcBef>
                <a:spcPts val="70"/>
              </a:spcBef>
            </a:pPr>
            <a:r>
              <a:rPr dirty="0" sz="250" spc="60" b="1">
                <a:solidFill>
                  <a:srgbClr val="FFFFFF"/>
                </a:solidFill>
                <a:latin typeface="Verdana"/>
                <a:cs typeface="Verdana"/>
              </a:rPr>
              <a:t>KEVIN</a:t>
            </a:r>
            <a:r>
              <a:rPr dirty="0" sz="250" spc="190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50" b="1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dirty="0" sz="250" spc="-25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50" b="1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50" spc="-35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50" spc="30" b="1">
                <a:solidFill>
                  <a:srgbClr val="FFFFFF"/>
                </a:solidFill>
                <a:latin typeface="Verdana"/>
                <a:cs typeface="Verdana"/>
              </a:rPr>
              <a:t>YNE</a:t>
            </a:r>
            <a:r>
              <a:rPr dirty="0" sz="250" spc="500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endParaRPr sz="250">
              <a:latin typeface="Verdana"/>
              <a:cs typeface="Verdana"/>
            </a:endParaRPr>
          </a:p>
        </p:txBody>
      </p:sp>
      <p:sp>
        <p:nvSpPr>
          <p:cNvPr id="22" name="object 22" descr=""/>
          <p:cNvSpPr/>
          <p:nvPr/>
        </p:nvSpPr>
        <p:spPr>
          <a:xfrm>
            <a:off x="8432800" y="2963581"/>
            <a:ext cx="8890" cy="198755"/>
          </a:xfrm>
          <a:custGeom>
            <a:avLst/>
            <a:gdLst/>
            <a:ahLst/>
            <a:cxnLst/>
            <a:rect l="l" t="t" r="r" b="b"/>
            <a:pathLst>
              <a:path w="8890" h="198755">
                <a:moveTo>
                  <a:pt x="0" y="0"/>
                </a:moveTo>
                <a:lnTo>
                  <a:pt x="0" y="198718"/>
                </a:lnTo>
                <a:lnTo>
                  <a:pt x="8822" y="198718"/>
                </a:lnTo>
                <a:lnTo>
                  <a:pt x="8822" y="0"/>
                </a:lnTo>
                <a:lnTo>
                  <a:pt x="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 descr=""/>
          <p:cNvSpPr txBox="1"/>
          <p:nvPr/>
        </p:nvSpPr>
        <p:spPr>
          <a:xfrm>
            <a:off x="8466272" y="2355782"/>
            <a:ext cx="1025525" cy="3657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dirty="0" baseline="-10101" sz="3300" spc="-15" b="1">
                <a:solidFill>
                  <a:srgbClr val="FFFFFF"/>
                </a:solidFill>
                <a:latin typeface="Brioso Pro Light"/>
                <a:cs typeface="Brioso Pro Light"/>
              </a:rPr>
              <a:t>C</a:t>
            </a:r>
            <a:r>
              <a:rPr dirty="0" sz="1850" spc="-10">
                <a:solidFill>
                  <a:srgbClr val="FFFFFF"/>
                </a:solidFill>
                <a:latin typeface="PMingLiU"/>
                <a:cs typeface="PMingLiU"/>
              </a:rPr>
              <a:t>omputer</a:t>
            </a:r>
            <a:endParaRPr sz="1850">
              <a:latin typeface="PMingLiU"/>
              <a:cs typeface="PMingLiU"/>
            </a:endParaRPr>
          </a:p>
        </p:txBody>
      </p:sp>
      <p:sp>
        <p:nvSpPr>
          <p:cNvPr id="26" name="object 2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-25"/>
              <a:t>18</a:t>
            </a:fld>
          </a:p>
        </p:txBody>
      </p:sp>
      <p:sp>
        <p:nvSpPr>
          <p:cNvPr id="24" name="object 24" descr=""/>
          <p:cNvSpPr txBox="1"/>
          <p:nvPr/>
        </p:nvSpPr>
        <p:spPr>
          <a:xfrm>
            <a:off x="8620384" y="2507995"/>
            <a:ext cx="871219" cy="3657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dirty="0" baseline="-11363" sz="3300" spc="135" b="1">
                <a:solidFill>
                  <a:srgbClr val="FFFFFF"/>
                </a:solidFill>
                <a:latin typeface="Brioso Pro Light"/>
                <a:cs typeface="Brioso Pro Light"/>
              </a:rPr>
              <a:t>S</a:t>
            </a:r>
            <a:r>
              <a:rPr dirty="0" sz="1850" spc="90">
                <a:solidFill>
                  <a:srgbClr val="FFFFFF"/>
                </a:solidFill>
                <a:latin typeface="PMingLiU"/>
                <a:cs typeface="PMingLiU"/>
              </a:rPr>
              <a:t>cience</a:t>
            </a:r>
            <a:endParaRPr sz="1850">
              <a:latin typeface="PMingLiU"/>
              <a:cs typeface="PMingLiU"/>
            </a:endParaRPr>
          </a:p>
        </p:txBody>
      </p:sp>
      <p:sp>
        <p:nvSpPr>
          <p:cNvPr id="25" name="object 25" descr=""/>
          <p:cNvSpPr txBox="1"/>
          <p:nvPr/>
        </p:nvSpPr>
        <p:spPr>
          <a:xfrm>
            <a:off x="8789123" y="2864183"/>
            <a:ext cx="673100" cy="793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50">
                <a:solidFill>
                  <a:srgbClr val="FFFFFF"/>
                </a:solidFill>
                <a:latin typeface="Calibri"/>
                <a:cs typeface="Calibri"/>
              </a:rPr>
              <a:t>An</a:t>
            </a:r>
            <a:r>
              <a:rPr dirty="0" sz="350" spc="26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50">
                <a:solidFill>
                  <a:srgbClr val="FFFFFF"/>
                </a:solidFill>
                <a:latin typeface="Calibri"/>
                <a:cs typeface="Calibri"/>
              </a:rPr>
              <a:t>Interdisciplinary</a:t>
            </a:r>
            <a:r>
              <a:rPr dirty="0" sz="350" spc="26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50" spc="-10">
                <a:solidFill>
                  <a:srgbClr val="FFFFFF"/>
                </a:solidFill>
                <a:latin typeface="Calibri"/>
                <a:cs typeface="Calibri"/>
              </a:rPr>
              <a:t>Approach</a:t>
            </a:r>
            <a:endParaRPr sz="3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533399" y="1581745"/>
            <a:ext cx="9004300" cy="0"/>
          </a:xfrm>
          <a:custGeom>
            <a:avLst/>
            <a:gdLst/>
            <a:ahLst/>
            <a:cxnLst/>
            <a:rect l="l" t="t" r="r" b="b"/>
            <a:pathLst>
              <a:path w="9004300" h="0">
                <a:moveTo>
                  <a:pt x="0" y="0"/>
                </a:moveTo>
                <a:lnTo>
                  <a:pt x="9004284" y="0"/>
                </a:lnTo>
              </a:path>
            </a:pathLst>
          </a:custGeom>
          <a:ln w="52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50"/>
              <a:t>StdIn/StdOut</a:t>
            </a:r>
            <a:r>
              <a:rPr dirty="0" spc="90"/>
              <a:t> </a:t>
            </a:r>
            <a:r>
              <a:rPr dirty="0" spc="40"/>
              <a:t>warmup</a:t>
            </a: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5664" y="3106026"/>
            <a:ext cx="4709642" cy="2847835"/>
          </a:xfrm>
          <a:prstGeom prst="rect">
            <a:avLst/>
          </a:prstGeom>
        </p:spPr>
      </p:pic>
      <p:sp>
        <p:nvSpPr>
          <p:cNvPr id="5" name="object 5" descr=""/>
          <p:cNvSpPr txBox="1"/>
          <p:nvPr/>
        </p:nvSpPr>
        <p:spPr>
          <a:xfrm>
            <a:off x="901700" y="3139236"/>
            <a:ext cx="4597400" cy="2746375"/>
          </a:xfrm>
          <a:prstGeom prst="rect">
            <a:avLst/>
          </a:prstGeom>
          <a:solidFill>
            <a:srgbClr val="FFFFFF"/>
          </a:solidFill>
        </p:spPr>
        <p:txBody>
          <a:bodyPr wrap="square" lIns="0" tIns="571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1050">
              <a:latin typeface="Times New Roman"/>
              <a:cs typeface="Times New Roman"/>
            </a:endParaRPr>
          </a:p>
          <a:p>
            <a:pPr marL="190500">
              <a:lnSpc>
                <a:spcPct val="100000"/>
              </a:lnSpc>
            </a:pPr>
            <a:r>
              <a:rPr dirty="0" sz="1100">
                <a:latin typeface="Lucida Console"/>
                <a:cs typeface="Lucida Console"/>
              </a:rPr>
              <a:t>public</a:t>
            </a:r>
            <a:r>
              <a:rPr dirty="0" sz="1100" spc="4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class</a:t>
            </a:r>
            <a:r>
              <a:rPr dirty="0" sz="1100" spc="40">
                <a:latin typeface="Lucida Console"/>
                <a:cs typeface="Lucida Console"/>
              </a:rPr>
              <a:t> </a:t>
            </a:r>
            <a:r>
              <a:rPr dirty="0" sz="1100" spc="-10">
                <a:latin typeface="Lucida Console"/>
                <a:cs typeface="Lucida Console"/>
              </a:rPr>
              <a:t>AddTwo</a:t>
            </a:r>
            <a:endParaRPr sz="1100">
              <a:latin typeface="Lucida Console"/>
              <a:cs typeface="Lucida Console"/>
            </a:endParaRPr>
          </a:p>
          <a:p>
            <a:pPr marL="190500">
              <a:lnSpc>
                <a:spcPct val="100000"/>
              </a:lnSpc>
              <a:spcBef>
                <a:spcPts val="260"/>
              </a:spcBef>
            </a:pPr>
            <a:r>
              <a:rPr dirty="0" sz="1100" spc="5">
                <a:latin typeface="Lucida Console"/>
                <a:cs typeface="Lucida Console"/>
              </a:rPr>
              <a:t>{</a:t>
            </a:r>
            <a:endParaRPr sz="1100">
              <a:latin typeface="Lucida Console"/>
              <a:cs typeface="Lucida Console"/>
            </a:endParaRPr>
          </a:p>
          <a:p>
            <a:pPr marL="445770">
              <a:lnSpc>
                <a:spcPct val="100000"/>
              </a:lnSpc>
              <a:spcBef>
                <a:spcPts val="260"/>
              </a:spcBef>
            </a:pPr>
            <a:r>
              <a:rPr dirty="0" sz="1100">
                <a:latin typeface="Lucida Console"/>
                <a:cs typeface="Lucida Console"/>
              </a:rPr>
              <a:t>public</a:t>
            </a:r>
            <a:r>
              <a:rPr dirty="0" sz="1100" spc="5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static</a:t>
            </a:r>
            <a:r>
              <a:rPr dirty="0" sz="1100" spc="5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void</a:t>
            </a:r>
            <a:r>
              <a:rPr dirty="0" sz="1100" spc="5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main(String[]</a:t>
            </a:r>
            <a:r>
              <a:rPr dirty="0" sz="1100" spc="55">
                <a:latin typeface="Lucida Console"/>
                <a:cs typeface="Lucida Console"/>
              </a:rPr>
              <a:t> </a:t>
            </a:r>
            <a:r>
              <a:rPr dirty="0" sz="1100" spc="-10">
                <a:latin typeface="Lucida Console"/>
                <a:cs typeface="Lucida Console"/>
              </a:rPr>
              <a:t>args)</a:t>
            </a:r>
            <a:endParaRPr sz="1100">
              <a:latin typeface="Lucida Console"/>
              <a:cs typeface="Lucida Console"/>
            </a:endParaRPr>
          </a:p>
          <a:p>
            <a:pPr marL="445770">
              <a:lnSpc>
                <a:spcPct val="100000"/>
              </a:lnSpc>
              <a:spcBef>
                <a:spcPts val="265"/>
              </a:spcBef>
            </a:pPr>
            <a:r>
              <a:rPr dirty="0" sz="1100" spc="5">
                <a:latin typeface="Lucida Console"/>
                <a:cs typeface="Lucida Console"/>
              </a:rPr>
              <a:t>{</a:t>
            </a:r>
            <a:endParaRPr sz="1100">
              <a:latin typeface="Lucida Console"/>
              <a:cs typeface="Lucida Console"/>
            </a:endParaRPr>
          </a:p>
          <a:p>
            <a:pPr marL="701675" marR="311150">
              <a:lnSpc>
                <a:spcPct val="119800"/>
              </a:lnSpc>
            </a:pPr>
            <a:r>
              <a:rPr dirty="0" sz="1100">
                <a:latin typeface="Lucida Console"/>
                <a:cs typeface="Lucida Console"/>
              </a:rPr>
              <a:t>StdOut.print("Type</a:t>
            </a:r>
            <a:r>
              <a:rPr dirty="0" sz="1100" spc="6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the</a:t>
            </a:r>
            <a:r>
              <a:rPr dirty="0" sz="1100" spc="6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first</a:t>
            </a:r>
            <a:r>
              <a:rPr dirty="0" sz="1100" spc="6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integer:</a:t>
            </a:r>
            <a:r>
              <a:rPr dirty="0" sz="1100" spc="65">
                <a:latin typeface="Lucida Console"/>
                <a:cs typeface="Lucida Console"/>
              </a:rPr>
              <a:t> </a:t>
            </a:r>
            <a:r>
              <a:rPr dirty="0" sz="1100" spc="-25">
                <a:latin typeface="Lucida Console"/>
                <a:cs typeface="Lucida Console"/>
              </a:rPr>
              <a:t>"); </a:t>
            </a:r>
            <a:r>
              <a:rPr dirty="0" sz="1100">
                <a:latin typeface="Lucida Console"/>
                <a:cs typeface="Lucida Console"/>
              </a:rPr>
              <a:t>int</a:t>
            </a:r>
            <a:r>
              <a:rPr dirty="0" sz="1100" spc="1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x</a:t>
            </a:r>
            <a:r>
              <a:rPr dirty="0" sz="1100" spc="1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=</a:t>
            </a:r>
            <a:r>
              <a:rPr dirty="0" sz="1100" spc="15">
                <a:latin typeface="Lucida Console"/>
                <a:cs typeface="Lucida Console"/>
              </a:rPr>
              <a:t> </a:t>
            </a:r>
            <a:r>
              <a:rPr dirty="0" sz="1100" spc="-10">
                <a:latin typeface="Lucida Console"/>
                <a:cs typeface="Lucida Console"/>
              </a:rPr>
              <a:t>StdIn.readInt(); </a:t>
            </a:r>
            <a:r>
              <a:rPr dirty="0" sz="1100">
                <a:latin typeface="Lucida Console"/>
                <a:cs typeface="Lucida Console"/>
              </a:rPr>
              <a:t>StdOut.print("Type</a:t>
            </a:r>
            <a:r>
              <a:rPr dirty="0" sz="1100" spc="6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the</a:t>
            </a:r>
            <a:r>
              <a:rPr dirty="0" sz="1100" spc="6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second</a:t>
            </a:r>
            <a:r>
              <a:rPr dirty="0" sz="1100" spc="6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integer:</a:t>
            </a:r>
            <a:r>
              <a:rPr dirty="0" sz="1100" spc="65">
                <a:latin typeface="Lucida Console"/>
                <a:cs typeface="Lucida Console"/>
              </a:rPr>
              <a:t> </a:t>
            </a:r>
            <a:r>
              <a:rPr dirty="0" sz="1100" spc="-25">
                <a:latin typeface="Lucida Console"/>
                <a:cs typeface="Lucida Console"/>
              </a:rPr>
              <a:t>"); </a:t>
            </a:r>
            <a:r>
              <a:rPr dirty="0" sz="1100">
                <a:latin typeface="Lucida Console"/>
                <a:cs typeface="Lucida Console"/>
              </a:rPr>
              <a:t>int</a:t>
            </a:r>
            <a:r>
              <a:rPr dirty="0" sz="1100" spc="1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y</a:t>
            </a:r>
            <a:r>
              <a:rPr dirty="0" sz="1100" spc="1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=</a:t>
            </a:r>
            <a:r>
              <a:rPr dirty="0" sz="1100" spc="15">
                <a:latin typeface="Lucida Console"/>
                <a:cs typeface="Lucida Console"/>
              </a:rPr>
              <a:t> </a:t>
            </a:r>
            <a:r>
              <a:rPr dirty="0" sz="1100" spc="-10">
                <a:latin typeface="Lucida Console"/>
                <a:cs typeface="Lucida Console"/>
              </a:rPr>
              <a:t>StdIn.readInt();</a:t>
            </a:r>
            <a:endParaRPr sz="1100">
              <a:latin typeface="Lucida Console"/>
              <a:cs typeface="Lucida Console"/>
            </a:endParaRPr>
          </a:p>
          <a:p>
            <a:pPr marL="701675">
              <a:lnSpc>
                <a:spcPct val="100000"/>
              </a:lnSpc>
              <a:spcBef>
                <a:spcPts val="260"/>
              </a:spcBef>
            </a:pPr>
            <a:r>
              <a:rPr dirty="0" sz="1100">
                <a:latin typeface="Lucida Console"/>
                <a:cs typeface="Lucida Console"/>
              </a:rPr>
              <a:t>int</a:t>
            </a:r>
            <a:r>
              <a:rPr dirty="0" sz="1100" spc="1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sum</a:t>
            </a:r>
            <a:r>
              <a:rPr dirty="0" sz="1100" spc="1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=</a:t>
            </a:r>
            <a:r>
              <a:rPr dirty="0" sz="1100" spc="2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x</a:t>
            </a:r>
            <a:r>
              <a:rPr dirty="0" sz="1100" spc="1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+</a:t>
            </a:r>
            <a:r>
              <a:rPr dirty="0" sz="1100" spc="15">
                <a:latin typeface="Lucida Console"/>
                <a:cs typeface="Lucida Console"/>
              </a:rPr>
              <a:t> </a:t>
            </a:r>
            <a:r>
              <a:rPr dirty="0" sz="1100" spc="-25">
                <a:latin typeface="Lucida Console"/>
                <a:cs typeface="Lucida Console"/>
              </a:rPr>
              <a:t>y;</a:t>
            </a:r>
            <a:endParaRPr sz="1100">
              <a:latin typeface="Lucida Console"/>
              <a:cs typeface="Lucida Console"/>
            </a:endParaRPr>
          </a:p>
          <a:p>
            <a:pPr marL="701675">
              <a:lnSpc>
                <a:spcPct val="100000"/>
              </a:lnSpc>
              <a:spcBef>
                <a:spcPts val="265"/>
              </a:spcBef>
            </a:pPr>
            <a:r>
              <a:rPr dirty="0" sz="1100">
                <a:latin typeface="Lucida Console"/>
                <a:cs typeface="Lucida Console"/>
              </a:rPr>
              <a:t>StdOut.println("Their</a:t>
            </a:r>
            <a:r>
              <a:rPr dirty="0" sz="1100" spc="4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sum</a:t>
            </a:r>
            <a:r>
              <a:rPr dirty="0" sz="1100" spc="4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is</a:t>
            </a:r>
            <a:r>
              <a:rPr dirty="0" sz="1100" spc="4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"</a:t>
            </a:r>
            <a:r>
              <a:rPr dirty="0" sz="1100" spc="4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+</a:t>
            </a:r>
            <a:r>
              <a:rPr dirty="0" sz="1100" spc="45">
                <a:latin typeface="Lucida Console"/>
                <a:cs typeface="Lucida Console"/>
              </a:rPr>
              <a:t> </a:t>
            </a:r>
            <a:r>
              <a:rPr dirty="0" sz="1100" spc="-20">
                <a:latin typeface="Lucida Console"/>
                <a:cs typeface="Lucida Console"/>
              </a:rPr>
              <a:t>sum);</a:t>
            </a:r>
            <a:endParaRPr sz="1100">
              <a:latin typeface="Lucida Console"/>
              <a:cs typeface="Lucida Console"/>
            </a:endParaRPr>
          </a:p>
          <a:p>
            <a:pPr marL="445770">
              <a:lnSpc>
                <a:spcPct val="100000"/>
              </a:lnSpc>
              <a:spcBef>
                <a:spcPts val="260"/>
              </a:spcBef>
            </a:pPr>
            <a:r>
              <a:rPr dirty="0" sz="1100" spc="5">
                <a:latin typeface="Lucida Console"/>
                <a:cs typeface="Lucida Console"/>
              </a:rPr>
              <a:t>}</a:t>
            </a:r>
            <a:endParaRPr sz="1100">
              <a:latin typeface="Lucida Console"/>
              <a:cs typeface="Lucida Console"/>
            </a:endParaRPr>
          </a:p>
          <a:p>
            <a:pPr marL="190500">
              <a:lnSpc>
                <a:spcPct val="100000"/>
              </a:lnSpc>
              <a:spcBef>
                <a:spcPts val="260"/>
              </a:spcBef>
            </a:pPr>
            <a:r>
              <a:rPr dirty="0" sz="1100" spc="5">
                <a:latin typeface="Lucida Console"/>
                <a:cs typeface="Lucida Console"/>
              </a:rPr>
              <a:t>}</a:t>
            </a:r>
            <a:endParaRPr sz="1100">
              <a:latin typeface="Lucida Console"/>
              <a:cs typeface="Lucida Console"/>
            </a:endParaRPr>
          </a:p>
        </p:txBody>
      </p:sp>
      <p:pic>
        <p:nvPicPr>
          <p:cNvPr id="6" name="object 6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46787" y="3992366"/>
            <a:ext cx="2546032" cy="1080394"/>
          </a:xfrm>
          <a:prstGeom prst="rect">
            <a:avLst/>
          </a:prstGeom>
        </p:spPr>
      </p:pic>
      <p:sp>
        <p:nvSpPr>
          <p:cNvPr id="7" name="object 7" descr=""/>
          <p:cNvSpPr txBox="1"/>
          <p:nvPr/>
        </p:nvSpPr>
        <p:spPr>
          <a:xfrm>
            <a:off x="533400" y="1791525"/>
            <a:ext cx="5562600" cy="1029969"/>
          </a:xfrm>
          <a:prstGeom prst="rect">
            <a:avLst/>
          </a:prstGeom>
          <a:solidFill>
            <a:srgbClr val="FFFFFF"/>
          </a:solidFill>
        </p:spPr>
        <p:txBody>
          <a:bodyPr wrap="square" lIns="0" tIns="85725" rIns="0" bIns="0" rtlCol="0" vert="horz">
            <a:spAutoFit/>
          </a:bodyPr>
          <a:lstStyle/>
          <a:p>
            <a:pPr marL="126364">
              <a:lnSpc>
                <a:spcPct val="100000"/>
              </a:lnSpc>
              <a:spcBef>
                <a:spcPts val="675"/>
              </a:spcBef>
            </a:pPr>
            <a:r>
              <a:rPr dirty="0" sz="1450">
                <a:solidFill>
                  <a:srgbClr val="005493"/>
                </a:solidFill>
                <a:latin typeface="Lucida Sans Unicode"/>
                <a:cs typeface="Lucida Sans Unicode"/>
              </a:rPr>
              <a:t>Interactive</a:t>
            </a:r>
            <a:r>
              <a:rPr dirty="0" sz="1450" spc="22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450" spc="-10">
                <a:solidFill>
                  <a:srgbClr val="005493"/>
                </a:solidFill>
                <a:latin typeface="Lucida Sans Unicode"/>
                <a:cs typeface="Lucida Sans Unicode"/>
              </a:rPr>
              <a:t>input</a:t>
            </a:r>
            <a:endParaRPr sz="1450">
              <a:latin typeface="Lucida Sans Unicode"/>
              <a:cs typeface="Lucida Sans Unicode"/>
            </a:endParaRPr>
          </a:p>
          <a:p>
            <a:pPr marL="288290" indent="-125730">
              <a:lnSpc>
                <a:spcPct val="100000"/>
              </a:lnSpc>
              <a:spcBef>
                <a:spcPts val="570"/>
              </a:spcBef>
              <a:buSzPct val="103448"/>
              <a:buFont typeface="Calibri"/>
              <a:buChar char="•"/>
              <a:tabLst>
                <a:tab pos="288925" algn="l"/>
              </a:tabLst>
            </a:pPr>
            <a:r>
              <a:rPr dirty="0" sz="1450">
                <a:latin typeface="Lucida Sans Unicode"/>
                <a:cs typeface="Lucida Sans Unicode"/>
              </a:rPr>
              <a:t>Prompt</a:t>
            </a:r>
            <a:r>
              <a:rPr dirty="0" sz="1450" spc="8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user</a:t>
            </a:r>
            <a:r>
              <a:rPr dirty="0" sz="1450" spc="9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to</a:t>
            </a:r>
            <a:r>
              <a:rPr dirty="0" sz="1450" spc="9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type</a:t>
            </a:r>
            <a:r>
              <a:rPr dirty="0" sz="1450" spc="9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inputs</a:t>
            </a:r>
            <a:r>
              <a:rPr dirty="0" sz="1450" spc="9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on</a:t>
            </a:r>
            <a:r>
              <a:rPr dirty="0" sz="1450" spc="9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standard</a:t>
            </a:r>
            <a:r>
              <a:rPr dirty="0" sz="1450" spc="8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input</a:t>
            </a:r>
            <a:r>
              <a:rPr dirty="0" sz="1450" spc="90">
                <a:latin typeface="Lucida Sans Unicode"/>
                <a:cs typeface="Lucida Sans Unicode"/>
              </a:rPr>
              <a:t> </a:t>
            </a:r>
            <a:r>
              <a:rPr dirty="0" sz="1450" spc="-10">
                <a:latin typeface="Lucida Sans Unicode"/>
                <a:cs typeface="Lucida Sans Unicode"/>
              </a:rPr>
              <a:t>stream.</a:t>
            </a:r>
            <a:endParaRPr sz="1450">
              <a:latin typeface="Lucida Sans Unicode"/>
              <a:cs typeface="Lucida Sans Unicode"/>
            </a:endParaRPr>
          </a:p>
          <a:p>
            <a:pPr marL="288290" indent="-125730">
              <a:lnSpc>
                <a:spcPct val="100000"/>
              </a:lnSpc>
              <a:spcBef>
                <a:spcPts val="575"/>
              </a:spcBef>
              <a:buSzPct val="103448"/>
              <a:buFont typeface="Calibri"/>
              <a:buChar char="•"/>
              <a:tabLst>
                <a:tab pos="288925" algn="l"/>
              </a:tabLst>
            </a:pPr>
            <a:r>
              <a:rPr dirty="0" sz="1450">
                <a:latin typeface="Lucida Sans Unicode"/>
                <a:cs typeface="Lucida Sans Unicode"/>
              </a:rPr>
              <a:t>Mix</a:t>
            </a:r>
            <a:r>
              <a:rPr dirty="0" sz="1450" spc="10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input</a:t>
            </a:r>
            <a:r>
              <a:rPr dirty="0" sz="1450" spc="10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stream</a:t>
            </a:r>
            <a:r>
              <a:rPr dirty="0" sz="1450" spc="10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with</a:t>
            </a:r>
            <a:r>
              <a:rPr dirty="0" sz="1450" spc="10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output</a:t>
            </a:r>
            <a:r>
              <a:rPr dirty="0" sz="1450" spc="100">
                <a:latin typeface="Lucida Sans Unicode"/>
                <a:cs typeface="Lucida Sans Unicode"/>
              </a:rPr>
              <a:t> </a:t>
            </a:r>
            <a:r>
              <a:rPr dirty="0" sz="1450" spc="-10">
                <a:latin typeface="Lucida Sans Unicode"/>
                <a:cs typeface="Lucida Sans Unicode"/>
              </a:rPr>
              <a:t>stream.</a:t>
            </a:r>
            <a:endParaRPr sz="1450">
              <a:latin typeface="Lucida Sans Unicode"/>
              <a:cs typeface="Lucida Sans Unicode"/>
            </a:endParaRPr>
          </a:p>
        </p:txBody>
      </p:sp>
      <p:sp>
        <p:nvSpPr>
          <p:cNvPr id="9" name="object 9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-25"/>
              <a:t>18</a:t>
            </a:fld>
          </a:p>
        </p:txBody>
      </p:sp>
      <p:sp>
        <p:nvSpPr>
          <p:cNvPr id="8" name="object 8" descr=""/>
          <p:cNvSpPr txBox="1"/>
          <p:nvPr/>
        </p:nvSpPr>
        <p:spPr>
          <a:xfrm>
            <a:off x="6083300" y="4016514"/>
            <a:ext cx="2438400" cy="979169"/>
          </a:xfrm>
          <a:prstGeom prst="rect">
            <a:avLst/>
          </a:prstGeom>
          <a:solidFill>
            <a:srgbClr val="FFFFFF"/>
          </a:solidFill>
        </p:spPr>
        <p:txBody>
          <a:bodyPr wrap="square" lIns="0" tIns="127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1150">
              <a:latin typeface="Times New Roman"/>
              <a:cs typeface="Times New Roman"/>
            </a:endParaRPr>
          </a:p>
          <a:p>
            <a:pPr marL="189865">
              <a:lnSpc>
                <a:spcPct val="100000"/>
              </a:lnSpc>
            </a:pPr>
            <a:r>
              <a:rPr dirty="0" sz="1000">
                <a:latin typeface="Lucida Console"/>
                <a:cs typeface="Lucida Console"/>
              </a:rPr>
              <a:t>%</a:t>
            </a:r>
            <a:r>
              <a:rPr dirty="0" sz="1000" spc="-45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java</a:t>
            </a:r>
            <a:r>
              <a:rPr dirty="0" sz="1000" spc="-40">
                <a:latin typeface="Lucida Console"/>
                <a:cs typeface="Lucida Console"/>
              </a:rPr>
              <a:t> </a:t>
            </a:r>
            <a:r>
              <a:rPr dirty="0" sz="1000" spc="-10">
                <a:latin typeface="Lucida Console"/>
                <a:cs typeface="Lucida Console"/>
              </a:rPr>
              <a:t>AddTwo</a:t>
            </a:r>
            <a:endParaRPr sz="1000">
              <a:latin typeface="Lucida Console"/>
              <a:cs typeface="Lucida Console"/>
            </a:endParaRPr>
          </a:p>
          <a:p>
            <a:pPr marL="189865" marR="262890">
              <a:lnSpc>
                <a:spcPct val="101899"/>
              </a:lnSpc>
            </a:pPr>
            <a:r>
              <a:rPr dirty="0" sz="1000">
                <a:latin typeface="Lucida Console"/>
                <a:cs typeface="Lucida Console"/>
              </a:rPr>
              <a:t>Type</a:t>
            </a:r>
            <a:r>
              <a:rPr dirty="0" sz="1000" spc="-65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the</a:t>
            </a:r>
            <a:r>
              <a:rPr dirty="0" sz="1000" spc="-65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first</a:t>
            </a:r>
            <a:r>
              <a:rPr dirty="0" sz="1000" spc="-65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integer:</a:t>
            </a:r>
            <a:r>
              <a:rPr dirty="0" sz="1000" spc="170">
                <a:latin typeface="Lucida Console"/>
                <a:cs typeface="Lucida Console"/>
              </a:rPr>
              <a:t> </a:t>
            </a:r>
            <a:r>
              <a:rPr dirty="0" sz="1000" spc="-50">
                <a:latin typeface="Lucida Console"/>
                <a:cs typeface="Lucida Console"/>
              </a:rPr>
              <a:t>1 </a:t>
            </a:r>
            <a:r>
              <a:rPr dirty="0" sz="1000">
                <a:latin typeface="Lucida Console"/>
                <a:cs typeface="Lucida Console"/>
              </a:rPr>
              <a:t>Type</a:t>
            </a:r>
            <a:r>
              <a:rPr dirty="0" sz="1000" spc="-75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the</a:t>
            </a:r>
            <a:r>
              <a:rPr dirty="0" sz="1000" spc="-70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second</a:t>
            </a:r>
            <a:r>
              <a:rPr dirty="0" sz="1000" spc="-70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integer:</a:t>
            </a:r>
            <a:r>
              <a:rPr dirty="0" sz="1000" spc="-5">
                <a:latin typeface="Lucida Console"/>
                <a:cs typeface="Lucida Console"/>
              </a:rPr>
              <a:t> </a:t>
            </a:r>
            <a:r>
              <a:rPr dirty="0" sz="1000" spc="-50">
                <a:latin typeface="Lucida Console"/>
                <a:cs typeface="Lucida Console"/>
              </a:rPr>
              <a:t>2 </a:t>
            </a:r>
            <a:r>
              <a:rPr dirty="0" sz="1000">
                <a:latin typeface="Lucida Console"/>
                <a:cs typeface="Lucida Console"/>
              </a:rPr>
              <a:t>Their</a:t>
            </a:r>
            <a:r>
              <a:rPr dirty="0" sz="1000" spc="-55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sum</a:t>
            </a:r>
            <a:r>
              <a:rPr dirty="0" sz="1000" spc="-50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is</a:t>
            </a:r>
            <a:r>
              <a:rPr dirty="0" sz="1000" spc="-50">
                <a:latin typeface="Lucida Console"/>
                <a:cs typeface="Lucida Console"/>
              </a:rPr>
              <a:t> 3</a:t>
            </a:r>
            <a:endParaRPr sz="1000">
              <a:latin typeface="Lucida Console"/>
              <a:cs typeface="Lucida Console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533399" y="1581745"/>
            <a:ext cx="9004300" cy="0"/>
          </a:xfrm>
          <a:custGeom>
            <a:avLst/>
            <a:gdLst/>
            <a:ahLst/>
            <a:cxnLst/>
            <a:rect l="l" t="t" r="r" b="b"/>
            <a:pathLst>
              <a:path w="9004300" h="0">
                <a:moveTo>
                  <a:pt x="0" y="0"/>
                </a:moveTo>
                <a:lnTo>
                  <a:pt x="9004284" y="0"/>
                </a:lnTo>
              </a:path>
            </a:pathLst>
          </a:custGeom>
          <a:ln w="52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StdIn</a:t>
            </a:r>
            <a:r>
              <a:rPr dirty="0" spc="125"/>
              <a:t> </a:t>
            </a:r>
            <a:r>
              <a:rPr dirty="0" spc="50"/>
              <a:t>application:</a:t>
            </a:r>
            <a:r>
              <a:rPr dirty="0" spc="125"/>
              <a:t> </a:t>
            </a:r>
            <a:r>
              <a:rPr dirty="0" spc="45"/>
              <a:t>average</a:t>
            </a:r>
            <a:r>
              <a:rPr dirty="0" spc="125"/>
              <a:t> </a:t>
            </a:r>
            <a:r>
              <a:rPr dirty="0"/>
              <a:t>the</a:t>
            </a:r>
            <a:r>
              <a:rPr dirty="0" spc="125"/>
              <a:t> </a:t>
            </a:r>
            <a:r>
              <a:rPr dirty="0"/>
              <a:t>numbers</a:t>
            </a:r>
            <a:r>
              <a:rPr dirty="0" spc="125"/>
              <a:t> </a:t>
            </a:r>
            <a:r>
              <a:rPr dirty="0"/>
              <a:t>on</a:t>
            </a:r>
            <a:r>
              <a:rPr dirty="0" spc="125"/>
              <a:t> </a:t>
            </a:r>
            <a:r>
              <a:rPr dirty="0"/>
              <a:t>the</a:t>
            </a:r>
            <a:r>
              <a:rPr dirty="0" spc="125"/>
              <a:t> </a:t>
            </a:r>
            <a:r>
              <a:rPr dirty="0"/>
              <a:t>standard</a:t>
            </a:r>
            <a:r>
              <a:rPr dirty="0" spc="130"/>
              <a:t> </a:t>
            </a:r>
            <a:r>
              <a:rPr dirty="0"/>
              <a:t>input</a:t>
            </a:r>
            <a:r>
              <a:rPr dirty="0" spc="125"/>
              <a:t> </a:t>
            </a:r>
            <a:r>
              <a:rPr dirty="0" spc="-10"/>
              <a:t>stream</a:t>
            </a: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71727" y="5172400"/>
            <a:ext cx="1629257" cy="1216753"/>
          </a:xfrm>
          <a:prstGeom prst="rect">
            <a:avLst/>
          </a:prstGeom>
        </p:spPr>
      </p:pic>
      <p:sp>
        <p:nvSpPr>
          <p:cNvPr id="5" name="object 5" descr=""/>
          <p:cNvSpPr txBox="1"/>
          <p:nvPr/>
        </p:nvSpPr>
        <p:spPr>
          <a:xfrm>
            <a:off x="533400" y="1893239"/>
            <a:ext cx="3022600" cy="1042669"/>
          </a:xfrm>
          <a:prstGeom prst="rect">
            <a:avLst/>
          </a:prstGeom>
          <a:solidFill>
            <a:srgbClr val="FFFFFF"/>
          </a:solidFill>
        </p:spPr>
        <p:txBody>
          <a:bodyPr wrap="square" lIns="0" tIns="88900" rIns="0" bIns="0" rtlCol="0" vert="horz">
            <a:spAutoFit/>
          </a:bodyPr>
          <a:lstStyle/>
          <a:p>
            <a:pPr marL="126364">
              <a:lnSpc>
                <a:spcPct val="100000"/>
              </a:lnSpc>
              <a:spcBef>
                <a:spcPts val="700"/>
              </a:spcBef>
            </a:pPr>
            <a:r>
              <a:rPr dirty="0" sz="1450" spc="-10">
                <a:solidFill>
                  <a:srgbClr val="005493"/>
                </a:solidFill>
                <a:latin typeface="Lucida Sans Unicode"/>
                <a:cs typeface="Lucida Sans Unicode"/>
              </a:rPr>
              <a:t>Average</a:t>
            </a:r>
            <a:endParaRPr sz="1450">
              <a:latin typeface="Lucida Sans Unicode"/>
              <a:cs typeface="Lucida Sans Unicode"/>
            </a:endParaRPr>
          </a:p>
          <a:p>
            <a:pPr marL="288290" indent="-125730">
              <a:lnSpc>
                <a:spcPct val="100000"/>
              </a:lnSpc>
              <a:spcBef>
                <a:spcPts val="570"/>
              </a:spcBef>
              <a:buSzPct val="103448"/>
              <a:buFont typeface="Calibri"/>
              <a:buChar char="•"/>
              <a:tabLst>
                <a:tab pos="288925" algn="l"/>
              </a:tabLst>
            </a:pPr>
            <a:r>
              <a:rPr dirty="0" sz="1450">
                <a:latin typeface="Lucida Sans Unicode"/>
                <a:cs typeface="Lucida Sans Unicode"/>
              </a:rPr>
              <a:t>Read</a:t>
            </a:r>
            <a:r>
              <a:rPr dirty="0" sz="1450" spc="5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a</a:t>
            </a:r>
            <a:r>
              <a:rPr dirty="0" sz="1450" spc="6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stream</a:t>
            </a:r>
            <a:r>
              <a:rPr dirty="0" sz="1450" spc="6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of</a:t>
            </a:r>
            <a:r>
              <a:rPr dirty="0" sz="1450" spc="65">
                <a:latin typeface="Lucida Sans Unicode"/>
                <a:cs typeface="Lucida Sans Unicode"/>
              </a:rPr>
              <a:t> </a:t>
            </a:r>
            <a:r>
              <a:rPr dirty="0" sz="1450" spc="-10">
                <a:latin typeface="Lucida Sans Unicode"/>
                <a:cs typeface="Lucida Sans Unicode"/>
              </a:rPr>
              <a:t>numbers.</a:t>
            </a:r>
            <a:endParaRPr sz="1450">
              <a:latin typeface="Lucida Sans Unicode"/>
              <a:cs typeface="Lucida Sans Unicode"/>
            </a:endParaRPr>
          </a:p>
          <a:p>
            <a:pPr marL="288290" indent="-125730">
              <a:lnSpc>
                <a:spcPct val="100000"/>
              </a:lnSpc>
              <a:spcBef>
                <a:spcPts val="575"/>
              </a:spcBef>
              <a:buSzPct val="103448"/>
              <a:buFont typeface="Calibri"/>
              <a:buChar char="•"/>
              <a:tabLst>
                <a:tab pos="288925" algn="l"/>
              </a:tabLst>
            </a:pPr>
            <a:r>
              <a:rPr dirty="0" sz="1450">
                <a:latin typeface="Lucida Sans Unicode"/>
                <a:cs typeface="Lucida Sans Unicode"/>
              </a:rPr>
              <a:t>Compute</a:t>
            </a:r>
            <a:r>
              <a:rPr dirty="0" sz="1450" spc="10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their</a:t>
            </a:r>
            <a:r>
              <a:rPr dirty="0" sz="1450" spc="105">
                <a:latin typeface="Lucida Sans Unicode"/>
                <a:cs typeface="Lucida Sans Unicode"/>
              </a:rPr>
              <a:t> </a:t>
            </a:r>
            <a:r>
              <a:rPr dirty="0" sz="1450" spc="-10">
                <a:latin typeface="Lucida Sans Unicode"/>
                <a:cs typeface="Lucida Sans Unicode"/>
              </a:rPr>
              <a:t>average.</a:t>
            </a:r>
            <a:endParaRPr sz="1450">
              <a:latin typeface="Lucida Sans Unicode"/>
              <a:cs typeface="Lucida Sans Unicode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533400" y="3101098"/>
            <a:ext cx="4279900" cy="1042669"/>
          </a:xfrm>
          <a:prstGeom prst="rect">
            <a:avLst/>
          </a:prstGeom>
          <a:solidFill>
            <a:srgbClr val="FFFFFF"/>
          </a:solidFill>
        </p:spPr>
        <p:txBody>
          <a:bodyPr wrap="square" lIns="0" tIns="86995" rIns="0" bIns="0" rtlCol="0" vert="horz">
            <a:spAutoFit/>
          </a:bodyPr>
          <a:lstStyle/>
          <a:p>
            <a:pPr marL="126364">
              <a:lnSpc>
                <a:spcPct val="100000"/>
              </a:lnSpc>
              <a:spcBef>
                <a:spcPts val="685"/>
              </a:spcBef>
            </a:pPr>
            <a:r>
              <a:rPr dirty="0" sz="1450">
                <a:solidFill>
                  <a:srgbClr val="005493"/>
                </a:solidFill>
                <a:latin typeface="Lucida Sans Unicode"/>
                <a:cs typeface="Lucida Sans Unicode"/>
              </a:rPr>
              <a:t>Q.</a:t>
            </a:r>
            <a:r>
              <a:rPr dirty="0" sz="1450" spc="5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450" spc="50">
                <a:latin typeface="Lucida Sans Unicode"/>
                <a:cs typeface="Lucida Sans Unicode"/>
              </a:rPr>
              <a:t>How</a:t>
            </a:r>
            <a:r>
              <a:rPr dirty="0" sz="1450" spc="5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do</a:t>
            </a:r>
            <a:r>
              <a:rPr dirty="0" sz="1450" spc="5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I</a:t>
            </a:r>
            <a:r>
              <a:rPr dirty="0" sz="1450" spc="5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specify</a:t>
            </a:r>
            <a:r>
              <a:rPr dirty="0" sz="1450" spc="5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the</a:t>
            </a:r>
            <a:r>
              <a:rPr dirty="0" sz="1450" spc="5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end</a:t>
            </a:r>
            <a:r>
              <a:rPr dirty="0" sz="1450" spc="5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of</a:t>
            </a:r>
            <a:r>
              <a:rPr dirty="0" sz="1450" spc="5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the</a:t>
            </a:r>
            <a:r>
              <a:rPr dirty="0" sz="1450" spc="55">
                <a:latin typeface="Lucida Sans Unicode"/>
                <a:cs typeface="Lucida Sans Unicode"/>
              </a:rPr>
              <a:t> </a:t>
            </a:r>
            <a:r>
              <a:rPr dirty="0" sz="1450" spc="-10">
                <a:latin typeface="Lucida Sans Unicode"/>
                <a:cs typeface="Lucida Sans Unicode"/>
              </a:rPr>
              <a:t>stream?</a:t>
            </a:r>
            <a:endParaRPr sz="1450">
              <a:latin typeface="Lucida Sans Unicode"/>
              <a:cs typeface="Lucida Sans Unicode"/>
            </a:endParaRPr>
          </a:p>
          <a:p>
            <a:pPr marL="126364">
              <a:lnSpc>
                <a:spcPct val="100000"/>
              </a:lnSpc>
              <a:spcBef>
                <a:spcPts val="575"/>
              </a:spcBef>
            </a:pPr>
            <a:r>
              <a:rPr dirty="0" sz="1450">
                <a:solidFill>
                  <a:srgbClr val="005493"/>
                </a:solidFill>
                <a:latin typeface="Lucida Sans Unicode"/>
                <a:cs typeface="Lucida Sans Unicode"/>
              </a:rPr>
              <a:t>A.</a:t>
            </a:r>
            <a:r>
              <a:rPr dirty="0" sz="1450" spc="9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Console"/>
                <a:cs typeface="Lucida Console"/>
              </a:rPr>
              <a:t>&lt;Ctrl-d&gt;</a:t>
            </a:r>
            <a:r>
              <a:rPr dirty="0" sz="1450" spc="-320">
                <a:latin typeface="Lucida Console"/>
                <a:cs typeface="Lucida Consol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(standard</a:t>
            </a:r>
            <a:r>
              <a:rPr dirty="0" sz="1450" spc="9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for</a:t>
            </a:r>
            <a:r>
              <a:rPr dirty="0" sz="1450" spc="95">
                <a:latin typeface="Lucida Sans Unicode"/>
                <a:cs typeface="Lucida Sans Unicode"/>
              </a:rPr>
              <a:t> </a:t>
            </a:r>
            <a:r>
              <a:rPr dirty="0" sz="1450" spc="-10">
                <a:latin typeface="Lucida Sans Unicode"/>
                <a:cs typeface="Lucida Sans Unicode"/>
              </a:rPr>
              <a:t>decades).</a:t>
            </a:r>
            <a:endParaRPr sz="1450">
              <a:latin typeface="Lucida Sans Unicode"/>
              <a:cs typeface="Lucida Sans Unicode"/>
            </a:endParaRPr>
          </a:p>
          <a:p>
            <a:pPr marL="126364">
              <a:lnSpc>
                <a:spcPct val="100000"/>
              </a:lnSpc>
              <a:spcBef>
                <a:spcPts val="570"/>
              </a:spcBef>
            </a:pPr>
            <a:r>
              <a:rPr dirty="0" sz="1450">
                <a:solidFill>
                  <a:srgbClr val="005493"/>
                </a:solidFill>
                <a:latin typeface="Lucida Sans Unicode"/>
                <a:cs typeface="Lucida Sans Unicode"/>
              </a:rPr>
              <a:t>A.</a:t>
            </a:r>
            <a:r>
              <a:rPr dirty="0" sz="1450" spc="9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Console"/>
                <a:cs typeface="Lucida Console"/>
              </a:rPr>
              <a:t>&lt;Ctrl-z&gt;</a:t>
            </a:r>
            <a:r>
              <a:rPr dirty="0" sz="1450" spc="-320">
                <a:latin typeface="Lucida Console"/>
                <a:cs typeface="Lucida Console"/>
              </a:rPr>
              <a:t> </a:t>
            </a:r>
            <a:r>
              <a:rPr dirty="0" sz="1450" spc="-10">
                <a:latin typeface="Lucida Sans Unicode"/>
                <a:cs typeface="Lucida Sans Unicode"/>
              </a:rPr>
              <a:t>(Windows).</a:t>
            </a:r>
            <a:endParaRPr sz="1450">
              <a:latin typeface="Lucida Sans Unicode"/>
              <a:cs typeface="Lucida Sans Unicode"/>
            </a:endParaRPr>
          </a:p>
        </p:txBody>
      </p:sp>
      <p:pic>
        <p:nvPicPr>
          <p:cNvPr id="7" name="object 7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114290" y="1894509"/>
            <a:ext cx="4332452" cy="3041891"/>
          </a:xfrm>
          <a:prstGeom prst="rect">
            <a:avLst/>
          </a:prstGeom>
        </p:spPr>
      </p:pic>
      <p:sp>
        <p:nvSpPr>
          <p:cNvPr id="8" name="object 8" descr=""/>
          <p:cNvSpPr txBox="1"/>
          <p:nvPr/>
        </p:nvSpPr>
        <p:spPr>
          <a:xfrm>
            <a:off x="5143500" y="1918665"/>
            <a:ext cx="4229100" cy="2937510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150">
              <a:latin typeface="Times New Roman"/>
              <a:cs typeface="Times New Roman"/>
            </a:endParaRPr>
          </a:p>
          <a:p>
            <a:pPr marL="197485">
              <a:lnSpc>
                <a:spcPct val="100000"/>
              </a:lnSpc>
            </a:pPr>
            <a:r>
              <a:rPr dirty="0" sz="1100">
                <a:latin typeface="Lucida Console"/>
                <a:cs typeface="Lucida Console"/>
              </a:rPr>
              <a:t>public</a:t>
            </a:r>
            <a:r>
              <a:rPr dirty="0" sz="1100" spc="4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class</a:t>
            </a:r>
            <a:r>
              <a:rPr dirty="0" sz="1100" spc="40">
                <a:latin typeface="Lucida Console"/>
                <a:cs typeface="Lucida Console"/>
              </a:rPr>
              <a:t> </a:t>
            </a:r>
            <a:r>
              <a:rPr dirty="0" sz="1100" spc="-10">
                <a:latin typeface="Lucida Console"/>
                <a:cs typeface="Lucida Console"/>
              </a:rPr>
              <a:t>Average</a:t>
            </a:r>
            <a:endParaRPr sz="1100">
              <a:latin typeface="Lucida Console"/>
              <a:cs typeface="Lucida Console"/>
            </a:endParaRPr>
          </a:p>
          <a:p>
            <a:pPr marL="197485">
              <a:lnSpc>
                <a:spcPct val="100000"/>
              </a:lnSpc>
              <a:spcBef>
                <a:spcPts val="50"/>
              </a:spcBef>
            </a:pPr>
            <a:r>
              <a:rPr dirty="0" sz="1100" spc="5">
                <a:latin typeface="Lucida Console"/>
                <a:cs typeface="Lucida Console"/>
              </a:rPr>
              <a:t>{</a:t>
            </a:r>
            <a:endParaRPr sz="1100">
              <a:latin typeface="Lucida Console"/>
              <a:cs typeface="Lucida Console"/>
            </a:endParaRPr>
          </a:p>
          <a:p>
            <a:pPr marL="452755">
              <a:lnSpc>
                <a:spcPct val="100000"/>
              </a:lnSpc>
              <a:spcBef>
                <a:spcPts val="50"/>
              </a:spcBef>
            </a:pPr>
            <a:r>
              <a:rPr dirty="0" sz="1100">
                <a:latin typeface="Lucida Console"/>
                <a:cs typeface="Lucida Console"/>
              </a:rPr>
              <a:t>public</a:t>
            </a:r>
            <a:r>
              <a:rPr dirty="0" sz="1100" spc="5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static</a:t>
            </a:r>
            <a:r>
              <a:rPr dirty="0" sz="1100" spc="5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void</a:t>
            </a:r>
            <a:r>
              <a:rPr dirty="0" sz="1100" spc="5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main(String[]</a:t>
            </a:r>
            <a:r>
              <a:rPr dirty="0" sz="1100" spc="55">
                <a:latin typeface="Lucida Console"/>
                <a:cs typeface="Lucida Console"/>
              </a:rPr>
              <a:t> </a:t>
            </a:r>
            <a:r>
              <a:rPr dirty="0" sz="1100" spc="-10">
                <a:latin typeface="Lucida Console"/>
                <a:cs typeface="Lucida Console"/>
              </a:rPr>
              <a:t>args)</a:t>
            </a:r>
            <a:endParaRPr sz="1100">
              <a:latin typeface="Lucida Console"/>
              <a:cs typeface="Lucida Console"/>
            </a:endParaRPr>
          </a:p>
          <a:p>
            <a:pPr marL="452755">
              <a:lnSpc>
                <a:spcPct val="100000"/>
              </a:lnSpc>
              <a:spcBef>
                <a:spcPts val="45"/>
              </a:spcBef>
            </a:pPr>
            <a:r>
              <a:rPr dirty="0" sz="1100" spc="5">
                <a:latin typeface="Lucida Console"/>
                <a:cs typeface="Lucida Console"/>
              </a:rPr>
              <a:t>{</a:t>
            </a:r>
            <a:endParaRPr sz="1100">
              <a:latin typeface="Lucida Console"/>
              <a:cs typeface="Lucida Console"/>
            </a:endParaRPr>
          </a:p>
          <a:p>
            <a:pPr algn="just" marL="708660" marR="276860">
              <a:lnSpc>
                <a:spcPct val="103699"/>
              </a:lnSpc>
              <a:spcBef>
                <a:spcPts val="5"/>
              </a:spcBef>
            </a:pPr>
            <a:r>
              <a:rPr dirty="0" sz="1100">
                <a:latin typeface="Lucida Console"/>
                <a:cs typeface="Lucida Console"/>
              </a:rPr>
              <a:t>double</a:t>
            </a:r>
            <a:r>
              <a:rPr dirty="0" sz="1100" spc="2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sum</a:t>
            </a:r>
            <a:r>
              <a:rPr dirty="0" sz="1100" spc="3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=</a:t>
            </a:r>
            <a:r>
              <a:rPr dirty="0" sz="1100" spc="3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0.0;</a:t>
            </a:r>
            <a:r>
              <a:rPr dirty="0" sz="1100" spc="30">
                <a:latin typeface="Lucida Console"/>
                <a:cs typeface="Lucida Console"/>
              </a:rPr>
              <a:t>  </a:t>
            </a:r>
            <a:r>
              <a:rPr dirty="0" sz="1100">
                <a:latin typeface="Lucida Console"/>
                <a:cs typeface="Lucida Console"/>
              </a:rPr>
              <a:t>//</a:t>
            </a:r>
            <a:r>
              <a:rPr dirty="0" sz="1100" spc="3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cumulative</a:t>
            </a:r>
            <a:r>
              <a:rPr dirty="0" sz="1100" spc="30">
                <a:latin typeface="Lucida Console"/>
                <a:cs typeface="Lucida Console"/>
              </a:rPr>
              <a:t> </a:t>
            </a:r>
            <a:r>
              <a:rPr dirty="0" sz="1100" spc="-10">
                <a:latin typeface="Lucida Console"/>
                <a:cs typeface="Lucida Console"/>
              </a:rPr>
              <a:t>total </a:t>
            </a:r>
            <a:r>
              <a:rPr dirty="0" sz="1100">
                <a:latin typeface="Lucida Console"/>
                <a:cs typeface="Lucida Console"/>
              </a:rPr>
              <a:t>int</a:t>
            </a:r>
            <a:r>
              <a:rPr dirty="0" sz="1100" spc="1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n</a:t>
            </a:r>
            <a:r>
              <a:rPr dirty="0" sz="1100" spc="1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=</a:t>
            </a:r>
            <a:r>
              <a:rPr dirty="0" sz="1100" spc="1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0;</a:t>
            </a:r>
            <a:r>
              <a:rPr dirty="0" sz="1100" spc="350">
                <a:latin typeface="Lucida Console"/>
                <a:cs typeface="Lucida Console"/>
              </a:rPr>
              <a:t>      </a:t>
            </a:r>
            <a:r>
              <a:rPr dirty="0" sz="1100">
                <a:latin typeface="Lucida Console"/>
                <a:cs typeface="Lucida Console"/>
              </a:rPr>
              <a:t>//</a:t>
            </a:r>
            <a:r>
              <a:rPr dirty="0" sz="1100" spc="3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number</a:t>
            </a:r>
            <a:r>
              <a:rPr dirty="0" sz="1100" spc="1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of</a:t>
            </a:r>
            <a:r>
              <a:rPr dirty="0" sz="1100" spc="10">
                <a:latin typeface="Lucida Console"/>
                <a:cs typeface="Lucida Console"/>
              </a:rPr>
              <a:t> </a:t>
            </a:r>
            <a:r>
              <a:rPr dirty="0" sz="1100" spc="-10">
                <a:latin typeface="Lucida Console"/>
                <a:cs typeface="Lucida Console"/>
              </a:rPr>
              <a:t>values </a:t>
            </a:r>
            <a:r>
              <a:rPr dirty="0" sz="1100">
                <a:latin typeface="Lucida Console"/>
                <a:cs typeface="Lucida Console"/>
              </a:rPr>
              <a:t>while</a:t>
            </a:r>
            <a:r>
              <a:rPr dirty="0" sz="1100" spc="35">
                <a:latin typeface="Lucida Console"/>
                <a:cs typeface="Lucida Console"/>
              </a:rPr>
              <a:t> </a:t>
            </a:r>
            <a:r>
              <a:rPr dirty="0" sz="1100" spc="-10">
                <a:latin typeface="Lucida Console"/>
                <a:cs typeface="Lucida Console"/>
              </a:rPr>
              <a:t>(!StdIn.isEmpty())</a:t>
            </a:r>
            <a:endParaRPr sz="1100">
              <a:latin typeface="Lucida Console"/>
              <a:cs typeface="Lucida Console"/>
            </a:endParaRPr>
          </a:p>
          <a:p>
            <a:pPr marL="708660">
              <a:lnSpc>
                <a:spcPct val="100000"/>
              </a:lnSpc>
              <a:spcBef>
                <a:spcPts val="45"/>
              </a:spcBef>
            </a:pPr>
            <a:r>
              <a:rPr dirty="0" sz="1100" spc="5">
                <a:latin typeface="Lucida Console"/>
                <a:cs typeface="Lucida Console"/>
              </a:rPr>
              <a:t>{</a:t>
            </a:r>
            <a:endParaRPr sz="1100">
              <a:latin typeface="Lucida Console"/>
              <a:cs typeface="Lucida Console"/>
            </a:endParaRPr>
          </a:p>
          <a:p>
            <a:pPr marL="963930" marR="702310">
              <a:lnSpc>
                <a:spcPct val="103699"/>
              </a:lnSpc>
            </a:pPr>
            <a:r>
              <a:rPr dirty="0" sz="1100">
                <a:latin typeface="Lucida Console"/>
                <a:cs typeface="Lucida Console"/>
              </a:rPr>
              <a:t>double</a:t>
            </a:r>
            <a:r>
              <a:rPr dirty="0" sz="1100" spc="2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x</a:t>
            </a:r>
            <a:r>
              <a:rPr dirty="0" sz="1100" spc="2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=</a:t>
            </a:r>
            <a:r>
              <a:rPr dirty="0" sz="1100" spc="20">
                <a:latin typeface="Lucida Console"/>
                <a:cs typeface="Lucida Console"/>
              </a:rPr>
              <a:t> </a:t>
            </a:r>
            <a:r>
              <a:rPr dirty="0" sz="1100" spc="-10">
                <a:latin typeface="Lucida Console"/>
                <a:cs typeface="Lucida Console"/>
              </a:rPr>
              <a:t>StdIn.readDouble(); </a:t>
            </a:r>
            <a:r>
              <a:rPr dirty="0" sz="1100">
                <a:latin typeface="Lucida Console"/>
                <a:cs typeface="Lucida Console"/>
              </a:rPr>
              <a:t>sum</a:t>
            </a:r>
            <a:r>
              <a:rPr dirty="0" sz="1100" spc="1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=</a:t>
            </a:r>
            <a:r>
              <a:rPr dirty="0" sz="1100" spc="2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sum</a:t>
            </a:r>
            <a:r>
              <a:rPr dirty="0" sz="1100" spc="1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+</a:t>
            </a:r>
            <a:r>
              <a:rPr dirty="0" sz="1100" spc="20">
                <a:latin typeface="Lucida Console"/>
                <a:cs typeface="Lucida Console"/>
              </a:rPr>
              <a:t> </a:t>
            </a:r>
            <a:r>
              <a:rPr dirty="0" sz="1100" spc="-25">
                <a:latin typeface="Lucida Console"/>
                <a:cs typeface="Lucida Console"/>
              </a:rPr>
              <a:t>x;</a:t>
            </a:r>
            <a:endParaRPr sz="1100">
              <a:latin typeface="Lucida Console"/>
              <a:cs typeface="Lucida Console"/>
            </a:endParaRPr>
          </a:p>
          <a:p>
            <a:pPr marL="963930">
              <a:lnSpc>
                <a:spcPct val="100000"/>
              </a:lnSpc>
              <a:spcBef>
                <a:spcPts val="50"/>
              </a:spcBef>
            </a:pPr>
            <a:r>
              <a:rPr dirty="0" sz="1100" spc="-20">
                <a:latin typeface="Lucida Console"/>
                <a:cs typeface="Lucida Console"/>
              </a:rPr>
              <a:t>n++;</a:t>
            </a:r>
            <a:endParaRPr sz="1100">
              <a:latin typeface="Lucida Console"/>
              <a:cs typeface="Lucida Console"/>
            </a:endParaRPr>
          </a:p>
          <a:p>
            <a:pPr marL="708660">
              <a:lnSpc>
                <a:spcPct val="100000"/>
              </a:lnSpc>
              <a:spcBef>
                <a:spcPts val="50"/>
              </a:spcBef>
            </a:pPr>
            <a:r>
              <a:rPr dirty="0" sz="1100" spc="5">
                <a:latin typeface="Lucida Console"/>
                <a:cs typeface="Lucida Console"/>
              </a:rPr>
              <a:t>}</a:t>
            </a:r>
            <a:endParaRPr sz="1100">
              <a:latin typeface="Lucida Console"/>
              <a:cs typeface="Lucida Console"/>
            </a:endParaRPr>
          </a:p>
          <a:p>
            <a:pPr marL="708660">
              <a:lnSpc>
                <a:spcPct val="100000"/>
              </a:lnSpc>
              <a:spcBef>
                <a:spcPts val="50"/>
              </a:spcBef>
            </a:pPr>
            <a:r>
              <a:rPr dirty="0" sz="1100">
                <a:latin typeface="Lucida Console"/>
                <a:cs typeface="Lucida Console"/>
              </a:rPr>
              <a:t>StdOut.println(sum</a:t>
            </a:r>
            <a:r>
              <a:rPr dirty="0" sz="1100" spc="6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/</a:t>
            </a:r>
            <a:r>
              <a:rPr dirty="0" sz="1100" spc="70">
                <a:latin typeface="Lucida Console"/>
                <a:cs typeface="Lucida Console"/>
              </a:rPr>
              <a:t> </a:t>
            </a:r>
            <a:r>
              <a:rPr dirty="0" sz="1100" spc="-25">
                <a:latin typeface="Lucida Console"/>
                <a:cs typeface="Lucida Console"/>
              </a:rPr>
              <a:t>n);</a:t>
            </a:r>
            <a:endParaRPr sz="1100">
              <a:latin typeface="Lucida Console"/>
              <a:cs typeface="Lucida Console"/>
            </a:endParaRPr>
          </a:p>
          <a:p>
            <a:pPr marL="452755">
              <a:lnSpc>
                <a:spcPct val="100000"/>
              </a:lnSpc>
              <a:spcBef>
                <a:spcPts val="50"/>
              </a:spcBef>
            </a:pPr>
            <a:r>
              <a:rPr dirty="0" sz="1100" spc="5">
                <a:latin typeface="Lucida Console"/>
                <a:cs typeface="Lucida Console"/>
              </a:rPr>
              <a:t>}</a:t>
            </a:r>
            <a:endParaRPr sz="1100">
              <a:latin typeface="Lucida Console"/>
              <a:cs typeface="Lucida Console"/>
            </a:endParaRPr>
          </a:p>
          <a:p>
            <a:pPr marL="197485">
              <a:lnSpc>
                <a:spcPct val="100000"/>
              </a:lnSpc>
              <a:spcBef>
                <a:spcPts val="45"/>
              </a:spcBef>
            </a:pPr>
            <a:r>
              <a:rPr dirty="0" sz="1100" spc="5">
                <a:latin typeface="Lucida Console"/>
                <a:cs typeface="Lucida Console"/>
              </a:rPr>
              <a:t>}</a:t>
            </a:r>
            <a:endParaRPr sz="1100">
              <a:latin typeface="Lucida Console"/>
              <a:cs typeface="Lucida Console"/>
            </a:endParaRPr>
          </a:p>
        </p:txBody>
      </p:sp>
      <p:sp>
        <p:nvSpPr>
          <p:cNvPr id="11" name="object 11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-25"/>
              <a:t>18</a:t>
            </a:fld>
          </a:p>
        </p:txBody>
      </p:sp>
      <p:sp>
        <p:nvSpPr>
          <p:cNvPr id="9" name="object 9" descr=""/>
          <p:cNvSpPr txBox="1"/>
          <p:nvPr/>
        </p:nvSpPr>
        <p:spPr>
          <a:xfrm>
            <a:off x="533400" y="5097233"/>
            <a:ext cx="4229100" cy="1029969"/>
          </a:xfrm>
          <a:prstGeom prst="rect">
            <a:avLst/>
          </a:prstGeom>
          <a:solidFill>
            <a:srgbClr val="FFFFFF"/>
          </a:solidFill>
        </p:spPr>
        <p:txBody>
          <a:bodyPr wrap="square" lIns="0" tIns="83820" rIns="0" bIns="0" rtlCol="0" vert="horz">
            <a:spAutoFit/>
          </a:bodyPr>
          <a:lstStyle/>
          <a:p>
            <a:pPr marL="126364">
              <a:lnSpc>
                <a:spcPct val="100000"/>
              </a:lnSpc>
              <a:spcBef>
                <a:spcPts val="660"/>
              </a:spcBef>
            </a:pPr>
            <a:r>
              <a:rPr dirty="0" sz="1450">
                <a:solidFill>
                  <a:srgbClr val="005493"/>
                </a:solidFill>
                <a:latin typeface="Lucida Sans Unicode"/>
                <a:cs typeface="Lucida Sans Unicode"/>
              </a:rPr>
              <a:t>Key</a:t>
            </a:r>
            <a:r>
              <a:rPr dirty="0" sz="1450" spc="13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450" spc="-10">
                <a:solidFill>
                  <a:srgbClr val="005493"/>
                </a:solidFill>
                <a:latin typeface="Lucida Sans Unicode"/>
                <a:cs typeface="Lucida Sans Unicode"/>
              </a:rPr>
              <a:t>points</a:t>
            </a:r>
            <a:endParaRPr sz="1450">
              <a:latin typeface="Lucida Sans Unicode"/>
              <a:cs typeface="Lucida Sans Unicode"/>
            </a:endParaRPr>
          </a:p>
          <a:p>
            <a:pPr marL="288290" indent="-125730">
              <a:lnSpc>
                <a:spcPct val="100000"/>
              </a:lnSpc>
              <a:spcBef>
                <a:spcPts val="575"/>
              </a:spcBef>
              <a:buSzPct val="103448"/>
              <a:buFont typeface="Calibri"/>
              <a:buChar char="•"/>
              <a:tabLst>
                <a:tab pos="288925" algn="l"/>
              </a:tabLst>
            </a:pPr>
            <a:r>
              <a:rPr dirty="0" sz="1450">
                <a:latin typeface="Lucida Sans Unicode"/>
                <a:cs typeface="Lucida Sans Unicode"/>
              </a:rPr>
              <a:t>No</a:t>
            </a:r>
            <a:r>
              <a:rPr dirty="0" sz="1450" spc="5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limit</a:t>
            </a:r>
            <a:r>
              <a:rPr dirty="0" sz="1450" spc="6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on</a:t>
            </a:r>
            <a:r>
              <a:rPr dirty="0" sz="1450" spc="5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the</a:t>
            </a:r>
            <a:r>
              <a:rPr dirty="0" sz="1450" spc="6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size</a:t>
            </a:r>
            <a:r>
              <a:rPr dirty="0" sz="1450" spc="6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of</a:t>
            </a:r>
            <a:r>
              <a:rPr dirty="0" sz="1450" spc="5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the</a:t>
            </a:r>
            <a:r>
              <a:rPr dirty="0" sz="1450" spc="6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input</a:t>
            </a:r>
            <a:r>
              <a:rPr dirty="0" sz="1450" spc="60">
                <a:latin typeface="Lucida Sans Unicode"/>
                <a:cs typeface="Lucida Sans Unicode"/>
              </a:rPr>
              <a:t> </a:t>
            </a:r>
            <a:r>
              <a:rPr dirty="0" sz="1450" spc="-10">
                <a:latin typeface="Lucida Sans Unicode"/>
                <a:cs typeface="Lucida Sans Unicode"/>
              </a:rPr>
              <a:t>stream.</a:t>
            </a:r>
            <a:endParaRPr sz="1450">
              <a:latin typeface="Lucida Sans Unicode"/>
              <a:cs typeface="Lucida Sans Unicode"/>
            </a:endParaRPr>
          </a:p>
          <a:p>
            <a:pPr marL="288290" indent="-125730">
              <a:lnSpc>
                <a:spcPct val="100000"/>
              </a:lnSpc>
              <a:spcBef>
                <a:spcPts val="570"/>
              </a:spcBef>
              <a:buSzPct val="103448"/>
              <a:buFont typeface="Calibri"/>
              <a:buChar char="•"/>
              <a:tabLst>
                <a:tab pos="288925" algn="l"/>
              </a:tabLst>
            </a:pPr>
            <a:r>
              <a:rPr dirty="0" sz="1450">
                <a:latin typeface="Lucida Sans Unicode"/>
                <a:cs typeface="Lucida Sans Unicode"/>
              </a:rPr>
              <a:t>Input</a:t>
            </a:r>
            <a:r>
              <a:rPr dirty="0" sz="1450" spc="7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and</a:t>
            </a:r>
            <a:r>
              <a:rPr dirty="0" sz="1450" spc="7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output</a:t>
            </a:r>
            <a:r>
              <a:rPr dirty="0" sz="1450" spc="7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can</a:t>
            </a:r>
            <a:r>
              <a:rPr dirty="0" sz="1450" spc="7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be</a:t>
            </a:r>
            <a:r>
              <a:rPr dirty="0" sz="1450" spc="70">
                <a:latin typeface="Lucida Sans Unicode"/>
                <a:cs typeface="Lucida Sans Unicode"/>
              </a:rPr>
              <a:t> </a:t>
            </a:r>
            <a:r>
              <a:rPr dirty="0" sz="1450" spc="-10">
                <a:latin typeface="Lucida Sans Unicode"/>
                <a:cs typeface="Lucida Sans Unicode"/>
              </a:rPr>
              <a:t>interleaved.</a:t>
            </a:r>
            <a:endParaRPr sz="1450">
              <a:latin typeface="Lucida Sans Unicode"/>
              <a:cs typeface="Lucida Sans Unicode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7505700" y="5198948"/>
            <a:ext cx="1524000" cy="1118870"/>
          </a:xfrm>
          <a:prstGeom prst="rect">
            <a:avLst/>
          </a:prstGeom>
          <a:solidFill>
            <a:srgbClr val="FFFFFF"/>
          </a:solidFill>
        </p:spPr>
        <p:txBody>
          <a:bodyPr wrap="square" lIns="0" tIns="635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1100">
              <a:latin typeface="Times New Roman"/>
              <a:cs typeface="Times New Roman"/>
            </a:endParaRPr>
          </a:p>
          <a:p>
            <a:pPr marL="192405">
              <a:lnSpc>
                <a:spcPts val="1200"/>
              </a:lnSpc>
            </a:pPr>
            <a:r>
              <a:rPr dirty="0" sz="1000">
                <a:latin typeface="Lucida Console"/>
                <a:cs typeface="Lucida Console"/>
              </a:rPr>
              <a:t>%</a:t>
            </a:r>
            <a:r>
              <a:rPr dirty="0" sz="1000" spc="-45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java</a:t>
            </a:r>
            <a:r>
              <a:rPr dirty="0" sz="1000" spc="-40">
                <a:latin typeface="Lucida Console"/>
                <a:cs typeface="Lucida Console"/>
              </a:rPr>
              <a:t> </a:t>
            </a:r>
            <a:r>
              <a:rPr dirty="0" sz="1000" spc="-10">
                <a:latin typeface="Lucida Console"/>
                <a:cs typeface="Lucida Console"/>
              </a:rPr>
              <a:t>Average</a:t>
            </a:r>
            <a:endParaRPr sz="1000">
              <a:latin typeface="Lucida Console"/>
              <a:cs typeface="Lucida Console"/>
            </a:endParaRPr>
          </a:p>
          <a:p>
            <a:pPr marL="198120">
              <a:lnSpc>
                <a:spcPts val="1200"/>
              </a:lnSpc>
              <a:tabLst>
                <a:tab pos="946785" algn="l"/>
              </a:tabLst>
            </a:pPr>
            <a:r>
              <a:rPr dirty="0" sz="1000">
                <a:latin typeface="Lucida Console"/>
                <a:cs typeface="Lucida Console"/>
              </a:rPr>
              <a:t>10.0</a:t>
            </a:r>
            <a:r>
              <a:rPr dirty="0" sz="1000" spc="-110">
                <a:latin typeface="Lucida Console"/>
                <a:cs typeface="Lucida Console"/>
              </a:rPr>
              <a:t> </a:t>
            </a:r>
            <a:r>
              <a:rPr dirty="0" sz="1000" spc="-25">
                <a:latin typeface="Lucida Console"/>
                <a:cs typeface="Lucida Console"/>
              </a:rPr>
              <a:t>5.0</a:t>
            </a:r>
            <a:r>
              <a:rPr dirty="0" sz="1000">
                <a:latin typeface="Lucida Console"/>
                <a:cs typeface="Lucida Console"/>
              </a:rPr>
              <a:t>	</a:t>
            </a:r>
            <a:r>
              <a:rPr dirty="0" sz="1000" spc="-25">
                <a:latin typeface="Lucida Console"/>
                <a:cs typeface="Lucida Console"/>
              </a:rPr>
              <a:t>6.0</a:t>
            </a:r>
            <a:endParaRPr sz="1000">
              <a:latin typeface="Lucida Console"/>
              <a:cs typeface="Lucida Console"/>
            </a:endParaRPr>
          </a:p>
          <a:p>
            <a:pPr marL="266065">
              <a:lnSpc>
                <a:spcPct val="100000"/>
              </a:lnSpc>
              <a:spcBef>
                <a:spcPts val="80"/>
              </a:spcBef>
            </a:pPr>
            <a:r>
              <a:rPr dirty="0" sz="1000">
                <a:latin typeface="Lucida Console"/>
                <a:cs typeface="Lucida Console"/>
              </a:rPr>
              <a:t>3.0</a:t>
            </a:r>
            <a:r>
              <a:rPr dirty="0" sz="1000" spc="-35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7.0 </a:t>
            </a:r>
            <a:r>
              <a:rPr dirty="0" sz="1000" spc="-20">
                <a:latin typeface="Lucida Console"/>
                <a:cs typeface="Lucida Console"/>
              </a:rPr>
              <a:t>32.0</a:t>
            </a:r>
            <a:endParaRPr sz="1000">
              <a:latin typeface="Lucida Console"/>
              <a:cs typeface="Lucida Console"/>
            </a:endParaRPr>
          </a:p>
          <a:p>
            <a:pPr marL="198120" marR="712470">
              <a:lnSpc>
                <a:spcPct val="100000"/>
              </a:lnSpc>
              <a:spcBef>
                <a:spcPts val="40"/>
              </a:spcBef>
            </a:pPr>
            <a:r>
              <a:rPr dirty="0" sz="1000" spc="-20">
                <a:latin typeface="Lucida Console"/>
                <a:cs typeface="Lucida Console"/>
              </a:rPr>
              <a:t>&lt;Ctrl-</a:t>
            </a:r>
            <a:r>
              <a:rPr dirty="0" sz="1000" spc="-25">
                <a:latin typeface="Lucida Console"/>
                <a:cs typeface="Lucida Console"/>
              </a:rPr>
              <a:t>d&gt; </a:t>
            </a:r>
            <a:r>
              <a:rPr dirty="0" sz="1000" spc="-20">
                <a:latin typeface="Lucida Console"/>
                <a:cs typeface="Lucida Console"/>
              </a:rPr>
              <a:t>10.5</a:t>
            </a:r>
            <a:endParaRPr sz="1000">
              <a:latin typeface="Lucida Console"/>
              <a:cs typeface="Lucida Console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520700" y="1581745"/>
            <a:ext cx="9017635" cy="0"/>
          </a:xfrm>
          <a:custGeom>
            <a:avLst/>
            <a:gdLst/>
            <a:ahLst/>
            <a:cxnLst/>
            <a:rect l="l" t="t" r="r" b="b"/>
            <a:pathLst>
              <a:path w="9017635" h="0">
                <a:moveTo>
                  <a:pt x="0" y="0"/>
                </a:moveTo>
                <a:lnTo>
                  <a:pt x="9017020" y="0"/>
                </a:lnTo>
              </a:path>
            </a:pathLst>
          </a:custGeom>
          <a:ln w="52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Summary:</a:t>
            </a:r>
            <a:r>
              <a:rPr dirty="0" spc="215"/>
              <a:t> </a:t>
            </a:r>
            <a:r>
              <a:rPr dirty="0" spc="55"/>
              <a:t>prototypical</a:t>
            </a:r>
            <a:r>
              <a:rPr dirty="0" spc="215"/>
              <a:t> </a:t>
            </a:r>
            <a:r>
              <a:rPr dirty="0"/>
              <a:t>applications</a:t>
            </a:r>
            <a:r>
              <a:rPr dirty="0" spc="220"/>
              <a:t> </a:t>
            </a:r>
            <a:r>
              <a:rPr dirty="0" spc="65"/>
              <a:t>of</a:t>
            </a:r>
            <a:r>
              <a:rPr dirty="0" spc="215"/>
              <a:t> </a:t>
            </a:r>
            <a:r>
              <a:rPr dirty="0"/>
              <a:t>standard</a:t>
            </a:r>
            <a:r>
              <a:rPr dirty="0" spc="215"/>
              <a:t> </a:t>
            </a:r>
            <a:r>
              <a:rPr dirty="0"/>
              <a:t>output</a:t>
            </a:r>
            <a:r>
              <a:rPr dirty="0" spc="220"/>
              <a:t> </a:t>
            </a:r>
            <a:r>
              <a:rPr dirty="0" spc="55"/>
              <a:t>and</a:t>
            </a:r>
            <a:r>
              <a:rPr dirty="0" spc="215"/>
              <a:t> </a:t>
            </a:r>
            <a:r>
              <a:rPr dirty="0"/>
              <a:t>standard</a:t>
            </a:r>
            <a:r>
              <a:rPr dirty="0" spc="220"/>
              <a:t> </a:t>
            </a:r>
            <a:r>
              <a:rPr dirty="0" spc="-10"/>
              <a:t>input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537368" y="1850669"/>
            <a:ext cx="3431540" cy="19558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100" b="1">
                <a:latin typeface="Trebuchet MS"/>
                <a:cs typeface="Trebuchet MS"/>
              </a:rPr>
              <a:t>StdOut:</a:t>
            </a:r>
            <a:r>
              <a:rPr dirty="0" sz="1100" spc="140" b="1">
                <a:latin typeface="Trebuchet MS"/>
                <a:cs typeface="Trebuchet MS"/>
              </a:rPr>
              <a:t> </a:t>
            </a:r>
            <a:r>
              <a:rPr dirty="0" sz="1100" b="1">
                <a:latin typeface="Trebuchet MS"/>
                <a:cs typeface="Trebuchet MS"/>
              </a:rPr>
              <a:t>Generate</a:t>
            </a:r>
            <a:r>
              <a:rPr dirty="0" sz="1100" spc="140" b="1">
                <a:latin typeface="Trebuchet MS"/>
                <a:cs typeface="Trebuchet MS"/>
              </a:rPr>
              <a:t> </a:t>
            </a:r>
            <a:r>
              <a:rPr dirty="0" sz="1100" spc="60" b="1">
                <a:latin typeface="Trebuchet MS"/>
                <a:cs typeface="Trebuchet MS"/>
              </a:rPr>
              <a:t>a</a:t>
            </a:r>
            <a:r>
              <a:rPr dirty="0" sz="1100" spc="140" b="1">
                <a:latin typeface="Trebuchet MS"/>
                <a:cs typeface="Trebuchet MS"/>
              </a:rPr>
              <a:t> </a:t>
            </a:r>
            <a:r>
              <a:rPr dirty="0" sz="1100" spc="65" b="1">
                <a:latin typeface="Trebuchet MS"/>
                <a:cs typeface="Trebuchet MS"/>
              </a:rPr>
              <a:t>stream</a:t>
            </a:r>
            <a:r>
              <a:rPr dirty="0" sz="1100" spc="135" b="1">
                <a:latin typeface="Trebuchet MS"/>
                <a:cs typeface="Trebuchet MS"/>
              </a:rPr>
              <a:t> </a:t>
            </a:r>
            <a:r>
              <a:rPr dirty="0" sz="1100" spc="65" b="1">
                <a:latin typeface="Trebuchet MS"/>
                <a:cs typeface="Trebuchet MS"/>
              </a:rPr>
              <a:t>of</a:t>
            </a:r>
            <a:r>
              <a:rPr dirty="0" sz="1100" spc="140" b="1">
                <a:latin typeface="Trebuchet MS"/>
                <a:cs typeface="Trebuchet MS"/>
              </a:rPr>
              <a:t> </a:t>
            </a:r>
            <a:r>
              <a:rPr dirty="0" sz="1100" spc="75" b="1">
                <a:latin typeface="Trebuchet MS"/>
                <a:cs typeface="Trebuchet MS"/>
              </a:rPr>
              <a:t>random</a:t>
            </a:r>
            <a:r>
              <a:rPr dirty="0" sz="1100" spc="135" b="1">
                <a:latin typeface="Trebuchet MS"/>
                <a:cs typeface="Trebuchet MS"/>
              </a:rPr>
              <a:t> </a:t>
            </a:r>
            <a:r>
              <a:rPr dirty="0" sz="1100" spc="70" b="1">
                <a:latin typeface="Trebuchet MS"/>
                <a:cs typeface="Trebuchet MS"/>
              </a:rPr>
              <a:t>numbers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4668" y="2099055"/>
            <a:ext cx="3991927" cy="2008695"/>
          </a:xfrm>
          <a:prstGeom prst="rect">
            <a:avLst/>
          </a:prstGeom>
        </p:spPr>
      </p:pic>
      <p:sp>
        <p:nvSpPr>
          <p:cNvPr id="6" name="object 6" descr=""/>
          <p:cNvSpPr txBox="1"/>
          <p:nvPr/>
        </p:nvSpPr>
        <p:spPr>
          <a:xfrm>
            <a:off x="546100" y="2134806"/>
            <a:ext cx="3886200" cy="1894839"/>
          </a:xfrm>
          <a:prstGeom prst="rect">
            <a:avLst/>
          </a:prstGeom>
          <a:solidFill>
            <a:srgbClr val="FFFFFF"/>
          </a:solidFill>
        </p:spPr>
        <p:txBody>
          <a:bodyPr wrap="square" lIns="0" tIns="31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1050">
              <a:latin typeface="Times New Roman"/>
              <a:cs typeface="Times New Roman"/>
            </a:endParaRPr>
          </a:p>
          <a:p>
            <a:pPr marL="194945">
              <a:lnSpc>
                <a:spcPct val="100000"/>
              </a:lnSpc>
            </a:pPr>
            <a:r>
              <a:rPr dirty="0" sz="1100">
                <a:latin typeface="Lucida Console"/>
                <a:cs typeface="Lucida Console"/>
              </a:rPr>
              <a:t>public</a:t>
            </a:r>
            <a:r>
              <a:rPr dirty="0" sz="1100" spc="4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class</a:t>
            </a:r>
            <a:r>
              <a:rPr dirty="0" sz="1100" spc="40">
                <a:latin typeface="Lucida Console"/>
                <a:cs typeface="Lucida Console"/>
              </a:rPr>
              <a:t> </a:t>
            </a:r>
            <a:r>
              <a:rPr dirty="0" sz="1100" spc="-10">
                <a:latin typeface="Lucida Console"/>
                <a:cs typeface="Lucida Console"/>
              </a:rPr>
              <a:t>RandomSeq</a:t>
            </a:r>
            <a:endParaRPr sz="1100">
              <a:latin typeface="Lucida Console"/>
              <a:cs typeface="Lucida Console"/>
            </a:endParaRPr>
          </a:p>
          <a:p>
            <a:pPr marL="194945">
              <a:lnSpc>
                <a:spcPct val="100000"/>
              </a:lnSpc>
              <a:spcBef>
                <a:spcPts val="50"/>
              </a:spcBef>
            </a:pPr>
            <a:r>
              <a:rPr dirty="0" sz="1100" spc="5">
                <a:latin typeface="Lucida Console"/>
                <a:cs typeface="Lucida Console"/>
              </a:rPr>
              <a:t>{</a:t>
            </a:r>
            <a:endParaRPr sz="1100">
              <a:latin typeface="Lucida Console"/>
              <a:cs typeface="Lucida Console"/>
            </a:endParaRPr>
          </a:p>
          <a:p>
            <a:pPr marL="450850">
              <a:lnSpc>
                <a:spcPct val="100000"/>
              </a:lnSpc>
              <a:spcBef>
                <a:spcPts val="45"/>
              </a:spcBef>
            </a:pPr>
            <a:r>
              <a:rPr dirty="0" sz="1100">
                <a:latin typeface="Lucida Console"/>
                <a:cs typeface="Lucida Console"/>
              </a:rPr>
              <a:t>public</a:t>
            </a:r>
            <a:r>
              <a:rPr dirty="0" sz="1100" spc="5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static</a:t>
            </a:r>
            <a:r>
              <a:rPr dirty="0" sz="1100" spc="5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void</a:t>
            </a:r>
            <a:r>
              <a:rPr dirty="0" sz="1100" spc="5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main(String[]</a:t>
            </a:r>
            <a:r>
              <a:rPr dirty="0" sz="1100" spc="55">
                <a:latin typeface="Lucida Console"/>
                <a:cs typeface="Lucida Console"/>
              </a:rPr>
              <a:t> </a:t>
            </a:r>
            <a:r>
              <a:rPr dirty="0" sz="1100" spc="-10">
                <a:latin typeface="Lucida Console"/>
                <a:cs typeface="Lucida Console"/>
              </a:rPr>
              <a:t>args)</a:t>
            </a:r>
            <a:endParaRPr sz="1100">
              <a:latin typeface="Lucida Console"/>
              <a:cs typeface="Lucida Console"/>
            </a:endParaRPr>
          </a:p>
          <a:p>
            <a:pPr marL="450850">
              <a:lnSpc>
                <a:spcPct val="100000"/>
              </a:lnSpc>
              <a:spcBef>
                <a:spcPts val="50"/>
              </a:spcBef>
            </a:pPr>
            <a:r>
              <a:rPr dirty="0" sz="1100" spc="5">
                <a:latin typeface="Lucida Console"/>
                <a:cs typeface="Lucida Console"/>
              </a:rPr>
              <a:t>{</a:t>
            </a:r>
            <a:endParaRPr sz="1100">
              <a:latin typeface="Lucida Console"/>
              <a:cs typeface="Lucida Console"/>
            </a:endParaRPr>
          </a:p>
          <a:p>
            <a:pPr marL="706120" marR="276860">
              <a:lnSpc>
                <a:spcPct val="103699"/>
              </a:lnSpc>
            </a:pPr>
            <a:r>
              <a:rPr dirty="0" sz="1100">
                <a:latin typeface="Lucida Console"/>
                <a:cs typeface="Lucida Console"/>
              </a:rPr>
              <a:t>int</a:t>
            </a:r>
            <a:r>
              <a:rPr dirty="0" sz="1100" spc="1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N</a:t>
            </a:r>
            <a:r>
              <a:rPr dirty="0" sz="1100" spc="1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=</a:t>
            </a:r>
            <a:r>
              <a:rPr dirty="0" sz="1100" spc="15">
                <a:latin typeface="Lucida Console"/>
                <a:cs typeface="Lucida Console"/>
              </a:rPr>
              <a:t> </a:t>
            </a:r>
            <a:r>
              <a:rPr dirty="0" sz="1100" spc="-10">
                <a:latin typeface="Lucida Console"/>
                <a:cs typeface="Lucida Console"/>
              </a:rPr>
              <a:t>Integer.parseInt(args[0]); </a:t>
            </a:r>
            <a:r>
              <a:rPr dirty="0" sz="1100">
                <a:latin typeface="Lucida Console"/>
                <a:cs typeface="Lucida Console"/>
              </a:rPr>
              <a:t>for</a:t>
            </a:r>
            <a:r>
              <a:rPr dirty="0" sz="1100" spc="1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(int</a:t>
            </a:r>
            <a:r>
              <a:rPr dirty="0" sz="1100" spc="1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i</a:t>
            </a:r>
            <a:r>
              <a:rPr dirty="0" sz="1100" spc="2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=</a:t>
            </a:r>
            <a:r>
              <a:rPr dirty="0" sz="1100" spc="1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0;</a:t>
            </a:r>
            <a:r>
              <a:rPr dirty="0" sz="1100" spc="2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i</a:t>
            </a:r>
            <a:r>
              <a:rPr dirty="0" sz="1100" spc="1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&lt;</a:t>
            </a:r>
            <a:r>
              <a:rPr dirty="0" sz="1100" spc="2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N;</a:t>
            </a:r>
            <a:r>
              <a:rPr dirty="0" sz="1100" spc="15">
                <a:latin typeface="Lucida Console"/>
                <a:cs typeface="Lucida Console"/>
              </a:rPr>
              <a:t> </a:t>
            </a:r>
            <a:r>
              <a:rPr dirty="0" sz="1100" spc="-20">
                <a:latin typeface="Lucida Console"/>
                <a:cs typeface="Lucida Console"/>
              </a:rPr>
              <a:t>i++)</a:t>
            </a:r>
            <a:endParaRPr sz="1100">
              <a:latin typeface="Lucida Console"/>
              <a:cs typeface="Lucida Console"/>
            </a:endParaRPr>
          </a:p>
          <a:p>
            <a:pPr marL="961390">
              <a:lnSpc>
                <a:spcPct val="100000"/>
              </a:lnSpc>
              <a:spcBef>
                <a:spcPts val="50"/>
              </a:spcBef>
            </a:pPr>
            <a:r>
              <a:rPr dirty="0" sz="1100" spc="-10">
                <a:solidFill>
                  <a:srgbClr val="8D3124"/>
                </a:solidFill>
                <a:latin typeface="Lucida Console"/>
                <a:cs typeface="Lucida Console"/>
              </a:rPr>
              <a:t>StdOut</a:t>
            </a:r>
            <a:r>
              <a:rPr dirty="0" sz="1100" spc="-10">
                <a:latin typeface="Lucida Console"/>
                <a:cs typeface="Lucida Console"/>
              </a:rPr>
              <a:t>.println(Math.random());</a:t>
            </a:r>
            <a:endParaRPr sz="1100">
              <a:latin typeface="Lucida Console"/>
              <a:cs typeface="Lucida Console"/>
            </a:endParaRPr>
          </a:p>
          <a:p>
            <a:pPr marL="450850">
              <a:lnSpc>
                <a:spcPct val="100000"/>
              </a:lnSpc>
              <a:spcBef>
                <a:spcPts val="50"/>
              </a:spcBef>
            </a:pPr>
            <a:r>
              <a:rPr dirty="0" sz="1100" spc="5">
                <a:latin typeface="Lucida Console"/>
                <a:cs typeface="Lucida Console"/>
              </a:rPr>
              <a:t>}</a:t>
            </a:r>
            <a:endParaRPr sz="1100">
              <a:latin typeface="Lucida Console"/>
              <a:cs typeface="Lucida Console"/>
            </a:endParaRPr>
          </a:p>
          <a:p>
            <a:pPr marL="194945">
              <a:lnSpc>
                <a:spcPct val="100000"/>
              </a:lnSpc>
              <a:spcBef>
                <a:spcPts val="50"/>
              </a:spcBef>
            </a:pPr>
            <a:r>
              <a:rPr dirty="0" sz="1100" spc="5">
                <a:latin typeface="Lucida Console"/>
                <a:cs typeface="Lucida Console"/>
              </a:rPr>
              <a:t>}</a:t>
            </a:r>
            <a:endParaRPr sz="1100">
              <a:latin typeface="Lucida Console"/>
              <a:cs typeface="Lucida Console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5252249" y="1850669"/>
            <a:ext cx="3795395" cy="19558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100" b="1">
                <a:latin typeface="Trebuchet MS"/>
                <a:cs typeface="Trebuchet MS"/>
              </a:rPr>
              <a:t>StdIn:</a:t>
            </a:r>
            <a:r>
              <a:rPr dirty="0" sz="1100" spc="75" b="1">
                <a:latin typeface="Trebuchet MS"/>
                <a:cs typeface="Trebuchet MS"/>
              </a:rPr>
              <a:t> </a:t>
            </a:r>
            <a:r>
              <a:rPr dirty="0" sz="1100" spc="70" b="1">
                <a:latin typeface="Trebuchet MS"/>
                <a:cs typeface="Trebuchet MS"/>
              </a:rPr>
              <a:t>Compute</a:t>
            </a:r>
            <a:r>
              <a:rPr dirty="0" sz="1100" spc="80" b="1">
                <a:latin typeface="Trebuchet MS"/>
                <a:cs typeface="Trebuchet MS"/>
              </a:rPr>
              <a:t> </a:t>
            </a:r>
            <a:r>
              <a:rPr dirty="0" sz="1100" b="1">
                <a:latin typeface="Trebuchet MS"/>
                <a:cs typeface="Trebuchet MS"/>
              </a:rPr>
              <a:t>the</a:t>
            </a:r>
            <a:r>
              <a:rPr dirty="0" sz="1100" spc="75" b="1">
                <a:latin typeface="Trebuchet MS"/>
                <a:cs typeface="Trebuchet MS"/>
              </a:rPr>
              <a:t> </a:t>
            </a:r>
            <a:r>
              <a:rPr dirty="0" sz="1100" spc="65" b="1">
                <a:latin typeface="Trebuchet MS"/>
                <a:cs typeface="Trebuchet MS"/>
              </a:rPr>
              <a:t>average</a:t>
            </a:r>
            <a:r>
              <a:rPr dirty="0" sz="1100" spc="80" b="1">
                <a:latin typeface="Trebuchet MS"/>
                <a:cs typeface="Trebuchet MS"/>
              </a:rPr>
              <a:t> </a:t>
            </a:r>
            <a:r>
              <a:rPr dirty="0" sz="1100" spc="65" b="1">
                <a:latin typeface="Trebuchet MS"/>
                <a:cs typeface="Trebuchet MS"/>
              </a:rPr>
              <a:t>of</a:t>
            </a:r>
            <a:r>
              <a:rPr dirty="0" sz="1100" spc="75" b="1">
                <a:latin typeface="Trebuchet MS"/>
                <a:cs typeface="Trebuchet MS"/>
              </a:rPr>
              <a:t> </a:t>
            </a:r>
            <a:r>
              <a:rPr dirty="0" sz="1100" spc="60" b="1">
                <a:latin typeface="Trebuchet MS"/>
                <a:cs typeface="Trebuchet MS"/>
              </a:rPr>
              <a:t>a</a:t>
            </a:r>
            <a:r>
              <a:rPr dirty="0" sz="1100" spc="80" b="1">
                <a:latin typeface="Trebuchet MS"/>
                <a:cs typeface="Trebuchet MS"/>
              </a:rPr>
              <a:t> </a:t>
            </a:r>
            <a:r>
              <a:rPr dirty="0" sz="1100" spc="65" b="1">
                <a:latin typeface="Trebuchet MS"/>
                <a:cs typeface="Trebuchet MS"/>
              </a:rPr>
              <a:t>stream</a:t>
            </a:r>
            <a:r>
              <a:rPr dirty="0" sz="1100" spc="75" b="1">
                <a:latin typeface="Trebuchet MS"/>
                <a:cs typeface="Trebuchet MS"/>
              </a:rPr>
              <a:t> </a:t>
            </a:r>
            <a:r>
              <a:rPr dirty="0" sz="1100" spc="65" b="1">
                <a:latin typeface="Trebuchet MS"/>
                <a:cs typeface="Trebuchet MS"/>
              </a:rPr>
              <a:t>of</a:t>
            </a:r>
            <a:r>
              <a:rPr dirty="0" sz="1100" spc="75" b="1">
                <a:latin typeface="Trebuchet MS"/>
                <a:cs typeface="Trebuchet MS"/>
              </a:rPr>
              <a:t> </a:t>
            </a:r>
            <a:r>
              <a:rPr dirty="0" sz="1100" spc="70" b="1">
                <a:latin typeface="Trebuchet MS"/>
                <a:cs typeface="Trebuchet MS"/>
              </a:rPr>
              <a:t>numbers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8" name="object 8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13832" y="2099043"/>
            <a:ext cx="4332452" cy="3041891"/>
          </a:xfrm>
          <a:prstGeom prst="rect">
            <a:avLst/>
          </a:prstGeom>
        </p:spPr>
      </p:pic>
      <p:sp>
        <p:nvSpPr>
          <p:cNvPr id="9" name="object 9" descr=""/>
          <p:cNvSpPr txBox="1"/>
          <p:nvPr/>
        </p:nvSpPr>
        <p:spPr>
          <a:xfrm>
            <a:off x="5245100" y="2134806"/>
            <a:ext cx="4229100" cy="2937510"/>
          </a:xfrm>
          <a:prstGeom prst="rect">
            <a:avLst/>
          </a:prstGeom>
          <a:solidFill>
            <a:srgbClr val="FFFFFF"/>
          </a:solidFill>
        </p:spPr>
        <p:txBody>
          <a:bodyPr wrap="square" lIns="0" tIns="31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1050">
              <a:latin typeface="Times New Roman"/>
              <a:cs typeface="Times New Roman"/>
            </a:endParaRPr>
          </a:p>
          <a:p>
            <a:pPr marL="195580">
              <a:lnSpc>
                <a:spcPct val="100000"/>
              </a:lnSpc>
            </a:pPr>
            <a:r>
              <a:rPr dirty="0" sz="1100">
                <a:latin typeface="Lucida Console"/>
                <a:cs typeface="Lucida Console"/>
              </a:rPr>
              <a:t>public</a:t>
            </a:r>
            <a:r>
              <a:rPr dirty="0" sz="1100" spc="4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class</a:t>
            </a:r>
            <a:r>
              <a:rPr dirty="0" sz="1100" spc="40">
                <a:latin typeface="Lucida Console"/>
                <a:cs typeface="Lucida Console"/>
              </a:rPr>
              <a:t> </a:t>
            </a:r>
            <a:r>
              <a:rPr dirty="0" sz="1100" spc="-10">
                <a:latin typeface="Lucida Console"/>
                <a:cs typeface="Lucida Console"/>
              </a:rPr>
              <a:t>Average</a:t>
            </a:r>
            <a:endParaRPr sz="1100">
              <a:latin typeface="Lucida Console"/>
              <a:cs typeface="Lucida Console"/>
            </a:endParaRPr>
          </a:p>
          <a:p>
            <a:pPr marL="195580">
              <a:lnSpc>
                <a:spcPct val="100000"/>
              </a:lnSpc>
              <a:spcBef>
                <a:spcPts val="50"/>
              </a:spcBef>
            </a:pPr>
            <a:r>
              <a:rPr dirty="0" sz="1100" spc="5">
                <a:latin typeface="Lucida Console"/>
                <a:cs typeface="Lucida Console"/>
              </a:rPr>
              <a:t>{</a:t>
            </a:r>
            <a:endParaRPr sz="1100">
              <a:latin typeface="Lucida Console"/>
              <a:cs typeface="Lucida Console"/>
            </a:endParaRPr>
          </a:p>
          <a:p>
            <a:pPr marL="450850">
              <a:lnSpc>
                <a:spcPct val="100000"/>
              </a:lnSpc>
              <a:spcBef>
                <a:spcPts val="45"/>
              </a:spcBef>
            </a:pPr>
            <a:r>
              <a:rPr dirty="0" sz="1100">
                <a:latin typeface="Lucida Console"/>
                <a:cs typeface="Lucida Console"/>
              </a:rPr>
              <a:t>public</a:t>
            </a:r>
            <a:r>
              <a:rPr dirty="0" sz="1100" spc="5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static</a:t>
            </a:r>
            <a:r>
              <a:rPr dirty="0" sz="1100" spc="5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void</a:t>
            </a:r>
            <a:r>
              <a:rPr dirty="0" sz="1100" spc="5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main(String[]</a:t>
            </a:r>
            <a:r>
              <a:rPr dirty="0" sz="1100" spc="55">
                <a:latin typeface="Lucida Console"/>
                <a:cs typeface="Lucida Console"/>
              </a:rPr>
              <a:t> </a:t>
            </a:r>
            <a:r>
              <a:rPr dirty="0" sz="1100" spc="-10">
                <a:latin typeface="Lucida Console"/>
                <a:cs typeface="Lucida Console"/>
              </a:rPr>
              <a:t>args)</a:t>
            </a:r>
            <a:endParaRPr sz="1100">
              <a:latin typeface="Lucida Console"/>
              <a:cs typeface="Lucida Console"/>
            </a:endParaRPr>
          </a:p>
          <a:p>
            <a:pPr marL="450850">
              <a:lnSpc>
                <a:spcPct val="100000"/>
              </a:lnSpc>
              <a:spcBef>
                <a:spcPts val="50"/>
              </a:spcBef>
            </a:pPr>
            <a:r>
              <a:rPr dirty="0" sz="1100" spc="5">
                <a:latin typeface="Lucida Console"/>
                <a:cs typeface="Lucida Console"/>
              </a:rPr>
              <a:t>{</a:t>
            </a:r>
            <a:endParaRPr sz="1100">
              <a:latin typeface="Lucida Console"/>
              <a:cs typeface="Lucida Console"/>
            </a:endParaRPr>
          </a:p>
          <a:p>
            <a:pPr algn="just" marL="706120" marR="278765">
              <a:lnSpc>
                <a:spcPct val="103699"/>
              </a:lnSpc>
            </a:pPr>
            <a:r>
              <a:rPr dirty="0" sz="1100">
                <a:latin typeface="Lucida Console"/>
                <a:cs typeface="Lucida Console"/>
              </a:rPr>
              <a:t>double</a:t>
            </a:r>
            <a:r>
              <a:rPr dirty="0" sz="1100" spc="2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sum</a:t>
            </a:r>
            <a:r>
              <a:rPr dirty="0" sz="1100" spc="3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=</a:t>
            </a:r>
            <a:r>
              <a:rPr dirty="0" sz="1100" spc="3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0.0;</a:t>
            </a:r>
            <a:r>
              <a:rPr dirty="0" sz="1100" spc="30">
                <a:latin typeface="Lucida Console"/>
                <a:cs typeface="Lucida Console"/>
              </a:rPr>
              <a:t>  </a:t>
            </a:r>
            <a:r>
              <a:rPr dirty="0" sz="1100">
                <a:latin typeface="Lucida Console"/>
                <a:cs typeface="Lucida Console"/>
              </a:rPr>
              <a:t>//</a:t>
            </a:r>
            <a:r>
              <a:rPr dirty="0" sz="1100" spc="3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cumulative</a:t>
            </a:r>
            <a:r>
              <a:rPr dirty="0" sz="1100" spc="30">
                <a:latin typeface="Lucida Console"/>
                <a:cs typeface="Lucida Console"/>
              </a:rPr>
              <a:t> </a:t>
            </a:r>
            <a:r>
              <a:rPr dirty="0" sz="1100" spc="-10">
                <a:latin typeface="Lucida Console"/>
                <a:cs typeface="Lucida Console"/>
              </a:rPr>
              <a:t>total </a:t>
            </a:r>
            <a:r>
              <a:rPr dirty="0" sz="1100">
                <a:latin typeface="Lucida Console"/>
                <a:cs typeface="Lucida Console"/>
              </a:rPr>
              <a:t>int</a:t>
            </a:r>
            <a:r>
              <a:rPr dirty="0" sz="1100" spc="1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n</a:t>
            </a:r>
            <a:r>
              <a:rPr dirty="0" sz="1100" spc="1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=</a:t>
            </a:r>
            <a:r>
              <a:rPr dirty="0" sz="1100" spc="1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0;</a:t>
            </a:r>
            <a:r>
              <a:rPr dirty="0" sz="1100" spc="350">
                <a:latin typeface="Lucida Console"/>
                <a:cs typeface="Lucida Console"/>
              </a:rPr>
              <a:t>      </a:t>
            </a:r>
            <a:r>
              <a:rPr dirty="0" sz="1100">
                <a:latin typeface="Lucida Console"/>
                <a:cs typeface="Lucida Console"/>
              </a:rPr>
              <a:t>//</a:t>
            </a:r>
            <a:r>
              <a:rPr dirty="0" sz="1100" spc="3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number</a:t>
            </a:r>
            <a:r>
              <a:rPr dirty="0" sz="1100" spc="1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of</a:t>
            </a:r>
            <a:r>
              <a:rPr dirty="0" sz="1100" spc="10">
                <a:latin typeface="Lucida Console"/>
                <a:cs typeface="Lucida Console"/>
              </a:rPr>
              <a:t> </a:t>
            </a:r>
            <a:r>
              <a:rPr dirty="0" sz="1100" spc="-10">
                <a:latin typeface="Lucida Console"/>
                <a:cs typeface="Lucida Console"/>
              </a:rPr>
              <a:t>values </a:t>
            </a:r>
            <a:r>
              <a:rPr dirty="0" sz="1100">
                <a:latin typeface="Lucida Console"/>
                <a:cs typeface="Lucida Console"/>
              </a:rPr>
              <a:t>while</a:t>
            </a:r>
            <a:r>
              <a:rPr dirty="0" sz="1100" spc="35">
                <a:latin typeface="Lucida Console"/>
                <a:cs typeface="Lucida Console"/>
              </a:rPr>
              <a:t> </a:t>
            </a:r>
            <a:r>
              <a:rPr dirty="0" sz="1100" spc="-10">
                <a:latin typeface="Lucida Console"/>
                <a:cs typeface="Lucida Console"/>
              </a:rPr>
              <a:t>(!</a:t>
            </a:r>
            <a:r>
              <a:rPr dirty="0" sz="1100" spc="-10">
                <a:solidFill>
                  <a:srgbClr val="8D3124"/>
                </a:solidFill>
                <a:latin typeface="Lucida Console"/>
                <a:cs typeface="Lucida Console"/>
              </a:rPr>
              <a:t>StdIn</a:t>
            </a:r>
            <a:r>
              <a:rPr dirty="0" sz="1100" spc="-10">
                <a:latin typeface="Lucida Console"/>
                <a:cs typeface="Lucida Console"/>
              </a:rPr>
              <a:t>.isEmpty())</a:t>
            </a:r>
            <a:endParaRPr sz="1100">
              <a:latin typeface="Lucida Console"/>
              <a:cs typeface="Lucida Console"/>
            </a:endParaRPr>
          </a:p>
          <a:p>
            <a:pPr marL="706120">
              <a:lnSpc>
                <a:spcPct val="100000"/>
              </a:lnSpc>
              <a:spcBef>
                <a:spcPts val="50"/>
              </a:spcBef>
            </a:pPr>
            <a:r>
              <a:rPr dirty="0" sz="1100" spc="5">
                <a:latin typeface="Lucida Console"/>
                <a:cs typeface="Lucida Console"/>
              </a:rPr>
              <a:t>{</a:t>
            </a:r>
            <a:endParaRPr sz="1100">
              <a:latin typeface="Lucida Console"/>
              <a:cs typeface="Lucida Console"/>
            </a:endParaRPr>
          </a:p>
          <a:p>
            <a:pPr marL="962025" marR="704850">
              <a:lnSpc>
                <a:spcPct val="103699"/>
              </a:lnSpc>
            </a:pPr>
            <a:r>
              <a:rPr dirty="0" sz="1100">
                <a:latin typeface="Lucida Console"/>
                <a:cs typeface="Lucida Console"/>
              </a:rPr>
              <a:t>double</a:t>
            </a:r>
            <a:r>
              <a:rPr dirty="0" sz="1100" spc="2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x</a:t>
            </a:r>
            <a:r>
              <a:rPr dirty="0" sz="1100" spc="2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=</a:t>
            </a:r>
            <a:r>
              <a:rPr dirty="0" sz="1100" spc="20">
                <a:latin typeface="Lucida Console"/>
                <a:cs typeface="Lucida Console"/>
              </a:rPr>
              <a:t> </a:t>
            </a:r>
            <a:r>
              <a:rPr dirty="0" sz="1100" spc="-10">
                <a:latin typeface="Lucida Console"/>
                <a:cs typeface="Lucida Console"/>
              </a:rPr>
              <a:t>StdIn.readDouble(); </a:t>
            </a:r>
            <a:r>
              <a:rPr dirty="0" sz="1100">
                <a:latin typeface="Lucida Console"/>
                <a:cs typeface="Lucida Console"/>
              </a:rPr>
              <a:t>sum</a:t>
            </a:r>
            <a:r>
              <a:rPr dirty="0" sz="1100" spc="1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=</a:t>
            </a:r>
            <a:r>
              <a:rPr dirty="0" sz="1100" spc="2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sum</a:t>
            </a:r>
            <a:r>
              <a:rPr dirty="0" sz="1100" spc="1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+</a:t>
            </a:r>
            <a:r>
              <a:rPr dirty="0" sz="1100" spc="20">
                <a:latin typeface="Lucida Console"/>
                <a:cs typeface="Lucida Console"/>
              </a:rPr>
              <a:t> </a:t>
            </a:r>
            <a:r>
              <a:rPr dirty="0" sz="1100" spc="-25">
                <a:latin typeface="Lucida Console"/>
                <a:cs typeface="Lucida Console"/>
              </a:rPr>
              <a:t>x;</a:t>
            </a:r>
            <a:endParaRPr sz="1100">
              <a:latin typeface="Lucida Console"/>
              <a:cs typeface="Lucida Console"/>
            </a:endParaRPr>
          </a:p>
          <a:p>
            <a:pPr marL="962025">
              <a:lnSpc>
                <a:spcPct val="100000"/>
              </a:lnSpc>
              <a:spcBef>
                <a:spcPts val="50"/>
              </a:spcBef>
            </a:pPr>
            <a:r>
              <a:rPr dirty="0" sz="1100" spc="-20">
                <a:latin typeface="Lucida Console"/>
                <a:cs typeface="Lucida Console"/>
              </a:rPr>
              <a:t>n++;</a:t>
            </a:r>
            <a:endParaRPr sz="1100">
              <a:latin typeface="Lucida Console"/>
              <a:cs typeface="Lucida Console"/>
            </a:endParaRPr>
          </a:p>
          <a:p>
            <a:pPr marL="706120">
              <a:lnSpc>
                <a:spcPct val="100000"/>
              </a:lnSpc>
              <a:spcBef>
                <a:spcPts val="50"/>
              </a:spcBef>
            </a:pPr>
            <a:r>
              <a:rPr dirty="0" sz="1100" spc="5">
                <a:latin typeface="Lucida Console"/>
                <a:cs typeface="Lucida Console"/>
              </a:rPr>
              <a:t>}</a:t>
            </a:r>
            <a:endParaRPr sz="1100">
              <a:latin typeface="Lucida Console"/>
              <a:cs typeface="Lucida Console"/>
            </a:endParaRPr>
          </a:p>
          <a:p>
            <a:pPr marL="706120">
              <a:lnSpc>
                <a:spcPct val="100000"/>
              </a:lnSpc>
              <a:spcBef>
                <a:spcPts val="50"/>
              </a:spcBef>
            </a:pPr>
            <a:r>
              <a:rPr dirty="0" sz="1100">
                <a:latin typeface="Lucida Console"/>
                <a:cs typeface="Lucida Console"/>
              </a:rPr>
              <a:t>StdOut.println(sum</a:t>
            </a:r>
            <a:r>
              <a:rPr dirty="0" sz="1100" spc="6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/</a:t>
            </a:r>
            <a:r>
              <a:rPr dirty="0" sz="1100" spc="70">
                <a:latin typeface="Lucida Console"/>
                <a:cs typeface="Lucida Console"/>
              </a:rPr>
              <a:t> </a:t>
            </a:r>
            <a:r>
              <a:rPr dirty="0" sz="1100" spc="-25">
                <a:latin typeface="Lucida Console"/>
                <a:cs typeface="Lucida Console"/>
              </a:rPr>
              <a:t>n);</a:t>
            </a:r>
            <a:endParaRPr sz="1100">
              <a:latin typeface="Lucida Console"/>
              <a:cs typeface="Lucida Console"/>
            </a:endParaRPr>
          </a:p>
          <a:p>
            <a:pPr marL="450850">
              <a:lnSpc>
                <a:spcPct val="100000"/>
              </a:lnSpc>
              <a:spcBef>
                <a:spcPts val="45"/>
              </a:spcBef>
            </a:pPr>
            <a:r>
              <a:rPr dirty="0" sz="1100" spc="5">
                <a:latin typeface="Lucida Console"/>
                <a:cs typeface="Lucida Console"/>
              </a:rPr>
              <a:t>}</a:t>
            </a:r>
            <a:endParaRPr sz="1100">
              <a:latin typeface="Lucida Console"/>
              <a:cs typeface="Lucida Console"/>
            </a:endParaRPr>
          </a:p>
          <a:p>
            <a:pPr marL="195580">
              <a:lnSpc>
                <a:spcPct val="100000"/>
              </a:lnSpc>
              <a:spcBef>
                <a:spcPts val="50"/>
              </a:spcBef>
            </a:pPr>
            <a:r>
              <a:rPr dirty="0" sz="1100" spc="5">
                <a:latin typeface="Lucida Console"/>
                <a:cs typeface="Lucida Console"/>
              </a:rPr>
              <a:t>}</a:t>
            </a:r>
            <a:endParaRPr sz="1100">
              <a:latin typeface="Lucida Console"/>
              <a:cs typeface="Lucida Console"/>
            </a:endParaRPr>
          </a:p>
        </p:txBody>
      </p:sp>
      <p:sp>
        <p:nvSpPr>
          <p:cNvPr id="12" name="object 12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-25"/>
              <a:t>18</a:t>
            </a:fld>
          </a:p>
        </p:txBody>
      </p:sp>
      <p:sp>
        <p:nvSpPr>
          <p:cNvPr id="10" name="object 10" descr=""/>
          <p:cNvSpPr txBox="1"/>
          <p:nvPr/>
        </p:nvSpPr>
        <p:spPr>
          <a:xfrm>
            <a:off x="533400" y="5618518"/>
            <a:ext cx="8940800" cy="725170"/>
          </a:xfrm>
          <a:prstGeom prst="rect">
            <a:avLst/>
          </a:prstGeom>
          <a:solidFill>
            <a:srgbClr val="FFFFFF"/>
          </a:solidFill>
        </p:spPr>
        <p:txBody>
          <a:bodyPr wrap="square" lIns="0" tIns="86995" rIns="0" bIns="0" rtlCol="0" vert="horz">
            <a:spAutoFit/>
          </a:bodyPr>
          <a:lstStyle/>
          <a:p>
            <a:pPr marL="126364">
              <a:lnSpc>
                <a:spcPct val="100000"/>
              </a:lnSpc>
              <a:spcBef>
                <a:spcPts val="685"/>
              </a:spcBef>
            </a:pPr>
            <a:r>
              <a:rPr dirty="0" sz="1450">
                <a:solidFill>
                  <a:srgbClr val="005493"/>
                </a:solidFill>
                <a:latin typeface="Lucida Sans Unicode"/>
                <a:cs typeface="Lucida Sans Unicode"/>
              </a:rPr>
              <a:t>Q.</a:t>
            </a:r>
            <a:r>
              <a:rPr dirty="0" sz="1450" spc="7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Do</a:t>
            </a:r>
            <a:r>
              <a:rPr dirty="0" sz="1450" spc="7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I</a:t>
            </a:r>
            <a:r>
              <a:rPr dirty="0" sz="1450" spc="7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always</a:t>
            </a:r>
            <a:r>
              <a:rPr dirty="0" sz="1450" spc="8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have</a:t>
            </a:r>
            <a:r>
              <a:rPr dirty="0" sz="1450" spc="7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to</a:t>
            </a:r>
            <a:r>
              <a:rPr dirty="0" sz="1450" spc="7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type</a:t>
            </a:r>
            <a:r>
              <a:rPr dirty="0" sz="1450" spc="7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in</a:t>
            </a:r>
            <a:r>
              <a:rPr dirty="0" sz="1450" spc="80">
                <a:latin typeface="Lucida Sans Unicode"/>
                <a:cs typeface="Lucida Sans Unicode"/>
              </a:rPr>
              <a:t> </a:t>
            </a:r>
            <a:r>
              <a:rPr dirty="0" sz="1450" spc="50">
                <a:latin typeface="Lucida Sans Unicode"/>
                <a:cs typeface="Lucida Sans Unicode"/>
              </a:rPr>
              <a:t>my</a:t>
            </a:r>
            <a:r>
              <a:rPr dirty="0" sz="1450" spc="7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input</a:t>
            </a:r>
            <a:r>
              <a:rPr dirty="0" sz="1450" spc="7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data</a:t>
            </a:r>
            <a:r>
              <a:rPr dirty="0" sz="1450" spc="8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and</a:t>
            </a:r>
            <a:r>
              <a:rPr dirty="0" sz="1450" spc="7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print</a:t>
            </a:r>
            <a:r>
              <a:rPr dirty="0" sz="1450" spc="75">
                <a:latin typeface="Lucida Sans Unicode"/>
                <a:cs typeface="Lucida Sans Unicode"/>
              </a:rPr>
              <a:t> </a:t>
            </a:r>
            <a:r>
              <a:rPr dirty="0" sz="1450" spc="50">
                <a:latin typeface="Lucida Sans Unicode"/>
                <a:cs typeface="Lucida Sans Unicode"/>
              </a:rPr>
              <a:t>my</a:t>
            </a:r>
            <a:r>
              <a:rPr dirty="0" sz="1450" spc="75">
                <a:latin typeface="Lucida Sans Unicode"/>
                <a:cs typeface="Lucida Sans Unicode"/>
              </a:rPr>
              <a:t> </a:t>
            </a:r>
            <a:r>
              <a:rPr dirty="0" sz="1450" spc="-10">
                <a:latin typeface="Lucida Sans Unicode"/>
                <a:cs typeface="Lucida Sans Unicode"/>
              </a:rPr>
              <a:t>output?</a:t>
            </a:r>
            <a:endParaRPr sz="1450">
              <a:latin typeface="Lucida Sans Unicode"/>
              <a:cs typeface="Lucida Sans Unicode"/>
            </a:endParaRPr>
          </a:p>
          <a:p>
            <a:pPr marL="126364">
              <a:lnSpc>
                <a:spcPct val="100000"/>
              </a:lnSpc>
              <a:spcBef>
                <a:spcPts val="575"/>
              </a:spcBef>
            </a:pPr>
            <a:r>
              <a:rPr dirty="0" sz="1450">
                <a:solidFill>
                  <a:srgbClr val="005493"/>
                </a:solidFill>
                <a:latin typeface="Lucida Sans Unicode"/>
                <a:cs typeface="Lucida Sans Unicode"/>
              </a:rPr>
              <a:t>A.</a:t>
            </a:r>
            <a:r>
              <a:rPr dirty="0" sz="1450" spc="6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No!</a:t>
            </a:r>
            <a:r>
              <a:rPr dirty="0" sz="1450" spc="6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Keep</a:t>
            </a:r>
            <a:r>
              <a:rPr dirty="0" sz="1450" spc="6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data</a:t>
            </a:r>
            <a:r>
              <a:rPr dirty="0" sz="1450" spc="6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and</a:t>
            </a:r>
            <a:r>
              <a:rPr dirty="0" sz="1450" spc="6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results</a:t>
            </a:r>
            <a:r>
              <a:rPr dirty="0" sz="1450" spc="6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in</a:t>
            </a:r>
            <a:r>
              <a:rPr dirty="0" sz="1450" spc="65">
                <a:latin typeface="Lucida Sans Unicode"/>
                <a:cs typeface="Lucida Sans Unicode"/>
              </a:rPr>
              <a:t> </a:t>
            </a:r>
            <a:r>
              <a:rPr dirty="0" sz="1450" i="1">
                <a:latin typeface="Lucida Sans Italic"/>
                <a:cs typeface="Lucida Sans Italic"/>
              </a:rPr>
              <a:t>files</a:t>
            </a:r>
            <a:r>
              <a:rPr dirty="0" sz="1450" spc="65" i="1">
                <a:latin typeface="Lucida Sans Italic"/>
                <a:cs typeface="Lucida Sans Italic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on</a:t>
            </a:r>
            <a:r>
              <a:rPr dirty="0" sz="1450" spc="6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your</a:t>
            </a:r>
            <a:r>
              <a:rPr dirty="0" sz="1450" spc="6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computer,</a:t>
            </a:r>
            <a:r>
              <a:rPr dirty="0" sz="1450" spc="6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or</a:t>
            </a:r>
            <a:r>
              <a:rPr dirty="0" sz="1450" spc="6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use</a:t>
            </a:r>
            <a:r>
              <a:rPr dirty="0" sz="1450" spc="65">
                <a:latin typeface="Lucida Sans Unicode"/>
                <a:cs typeface="Lucida Sans Unicode"/>
              </a:rPr>
              <a:t> </a:t>
            </a:r>
            <a:r>
              <a:rPr dirty="0" sz="1450" i="1">
                <a:latin typeface="Lucida Sans Italic"/>
                <a:cs typeface="Lucida Sans Italic"/>
              </a:rPr>
              <a:t>piping</a:t>
            </a:r>
            <a:r>
              <a:rPr dirty="0" sz="1450" spc="65" i="1">
                <a:latin typeface="Lucida Sans Italic"/>
                <a:cs typeface="Lucida Sans Italic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to</a:t>
            </a:r>
            <a:r>
              <a:rPr dirty="0" sz="1450" spc="6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connect</a:t>
            </a:r>
            <a:r>
              <a:rPr dirty="0" sz="1450" spc="65">
                <a:latin typeface="Lucida Sans Unicode"/>
                <a:cs typeface="Lucida Sans Unicode"/>
              </a:rPr>
              <a:t> </a:t>
            </a:r>
            <a:r>
              <a:rPr dirty="0" sz="1450" spc="-10">
                <a:latin typeface="Lucida Sans Unicode"/>
                <a:cs typeface="Lucida Sans Unicode"/>
              </a:rPr>
              <a:t>programs.</a:t>
            </a:r>
            <a:endParaRPr sz="1450">
              <a:latin typeface="Lucida Sans Unicode"/>
              <a:cs typeface="Lucida Sans Unicode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533400" y="4868379"/>
            <a:ext cx="4648200" cy="419734"/>
          </a:xfrm>
          <a:prstGeom prst="rect">
            <a:avLst/>
          </a:prstGeom>
          <a:solidFill>
            <a:srgbClr val="FFFFFF"/>
          </a:solidFill>
        </p:spPr>
        <p:txBody>
          <a:bodyPr wrap="square" lIns="0" tIns="92710" rIns="0" bIns="0" rtlCol="0" vert="horz">
            <a:spAutoFit/>
          </a:bodyPr>
          <a:lstStyle/>
          <a:p>
            <a:pPr marL="126364">
              <a:lnSpc>
                <a:spcPct val="100000"/>
              </a:lnSpc>
              <a:spcBef>
                <a:spcPts val="730"/>
              </a:spcBef>
            </a:pPr>
            <a:r>
              <a:rPr dirty="0" sz="1450">
                <a:solidFill>
                  <a:srgbClr val="005493"/>
                </a:solidFill>
                <a:latin typeface="Lucida Sans Unicode"/>
                <a:cs typeface="Lucida Sans Unicode"/>
              </a:rPr>
              <a:t>Both</a:t>
            </a:r>
            <a:r>
              <a:rPr dirty="0" sz="1450" spc="7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450">
                <a:solidFill>
                  <a:srgbClr val="005493"/>
                </a:solidFill>
                <a:latin typeface="Lucida Sans Unicode"/>
                <a:cs typeface="Lucida Sans Unicode"/>
              </a:rPr>
              <a:t>streams</a:t>
            </a:r>
            <a:r>
              <a:rPr dirty="0" sz="1450" spc="7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450">
                <a:solidFill>
                  <a:srgbClr val="005493"/>
                </a:solidFill>
                <a:latin typeface="Lucida Sans Unicode"/>
                <a:cs typeface="Lucida Sans Unicode"/>
              </a:rPr>
              <a:t>are</a:t>
            </a:r>
            <a:r>
              <a:rPr dirty="0" sz="1450" spc="7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450" i="1">
                <a:solidFill>
                  <a:srgbClr val="005493"/>
                </a:solidFill>
                <a:latin typeface="Lucida Sans Italic"/>
                <a:cs typeface="Lucida Sans Italic"/>
              </a:rPr>
              <a:t>infinite</a:t>
            </a:r>
            <a:r>
              <a:rPr dirty="0" sz="1450" spc="75" i="1">
                <a:solidFill>
                  <a:srgbClr val="005493"/>
                </a:solidFill>
                <a:latin typeface="Lucida Sans Italic"/>
                <a:cs typeface="Lucida Sans Italic"/>
              </a:rPr>
              <a:t> </a:t>
            </a:r>
            <a:r>
              <a:rPr dirty="0" sz="1450">
                <a:solidFill>
                  <a:srgbClr val="005493"/>
                </a:solidFill>
                <a:latin typeface="Lucida Sans Unicode"/>
                <a:cs typeface="Lucida Sans Unicode"/>
              </a:rPr>
              <a:t>(no</a:t>
            </a:r>
            <a:r>
              <a:rPr dirty="0" sz="1450" spc="7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450">
                <a:solidFill>
                  <a:srgbClr val="005493"/>
                </a:solidFill>
                <a:latin typeface="Lucida Sans Unicode"/>
                <a:cs typeface="Lucida Sans Unicode"/>
              </a:rPr>
              <a:t>limit</a:t>
            </a:r>
            <a:r>
              <a:rPr dirty="0" sz="1450" spc="8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450">
                <a:solidFill>
                  <a:srgbClr val="005493"/>
                </a:solidFill>
                <a:latin typeface="Lucida Sans Unicode"/>
                <a:cs typeface="Lucida Sans Unicode"/>
              </a:rPr>
              <a:t>on</a:t>
            </a:r>
            <a:r>
              <a:rPr dirty="0" sz="1450" spc="7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450">
                <a:solidFill>
                  <a:srgbClr val="005493"/>
                </a:solidFill>
                <a:latin typeface="Lucida Sans Unicode"/>
                <a:cs typeface="Lucida Sans Unicode"/>
              </a:rPr>
              <a:t>their</a:t>
            </a:r>
            <a:r>
              <a:rPr dirty="0" sz="1450" spc="7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450" spc="-10">
                <a:solidFill>
                  <a:srgbClr val="005493"/>
                </a:solidFill>
                <a:latin typeface="Lucida Sans Unicode"/>
                <a:cs typeface="Lucida Sans Unicode"/>
              </a:rPr>
              <a:t>size).</a:t>
            </a:r>
            <a:endParaRPr sz="145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520700" y="1581745"/>
            <a:ext cx="9017635" cy="0"/>
          </a:xfrm>
          <a:custGeom>
            <a:avLst/>
            <a:gdLst/>
            <a:ahLst/>
            <a:cxnLst/>
            <a:rect l="l" t="t" r="r" b="b"/>
            <a:pathLst>
              <a:path w="9017635" h="0">
                <a:moveTo>
                  <a:pt x="0" y="0"/>
                </a:moveTo>
                <a:lnTo>
                  <a:pt x="9017020" y="0"/>
                </a:lnTo>
              </a:path>
            </a:pathLst>
          </a:custGeom>
          <a:ln w="52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Redirection:</a:t>
            </a:r>
            <a:r>
              <a:rPr dirty="0" spc="114"/>
              <a:t> </a:t>
            </a:r>
            <a:r>
              <a:rPr dirty="0"/>
              <a:t>keep</a:t>
            </a:r>
            <a:r>
              <a:rPr dirty="0" spc="114"/>
              <a:t> </a:t>
            </a:r>
            <a:r>
              <a:rPr dirty="0" spc="65"/>
              <a:t>data</a:t>
            </a:r>
            <a:r>
              <a:rPr dirty="0" spc="120"/>
              <a:t> </a:t>
            </a:r>
            <a:r>
              <a:rPr dirty="0"/>
              <a:t>in</a:t>
            </a:r>
            <a:r>
              <a:rPr dirty="0" spc="114"/>
              <a:t> </a:t>
            </a:r>
            <a:r>
              <a:rPr dirty="0"/>
              <a:t>files</a:t>
            </a:r>
            <a:r>
              <a:rPr dirty="0" spc="120"/>
              <a:t> </a:t>
            </a:r>
            <a:r>
              <a:rPr dirty="0"/>
              <a:t>on</a:t>
            </a:r>
            <a:r>
              <a:rPr dirty="0" spc="114"/>
              <a:t> </a:t>
            </a:r>
            <a:r>
              <a:rPr dirty="0" spc="50"/>
              <a:t>your</a:t>
            </a:r>
            <a:r>
              <a:rPr dirty="0" spc="120"/>
              <a:t> </a:t>
            </a:r>
            <a:r>
              <a:rPr dirty="0" spc="-10"/>
              <a:t>computer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805139" y="4733571"/>
            <a:ext cx="1235075" cy="42227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106045" rIns="0" bIns="0" rtlCol="0" vert="horz">
            <a:spAutoFit/>
          </a:bodyPr>
          <a:lstStyle/>
          <a:p>
            <a:pPr marL="219710">
              <a:lnSpc>
                <a:spcPct val="100000"/>
              </a:lnSpc>
              <a:spcBef>
                <a:spcPts val="835"/>
              </a:spcBef>
            </a:pPr>
            <a:r>
              <a:rPr dirty="0" sz="1100" spc="-10">
                <a:solidFill>
                  <a:srgbClr val="FFFFFF"/>
                </a:solidFill>
                <a:latin typeface="Lucida Sans Unicode"/>
                <a:cs typeface="Lucida Sans Unicode"/>
              </a:rPr>
              <a:t>RandomSeq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1947430" y="5299124"/>
            <a:ext cx="1468755" cy="1765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000">
                <a:solidFill>
                  <a:srgbClr val="005493"/>
                </a:solidFill>
                <a:latin typeface="Lucida Sans Unicode"/>
                <a:cs typeface="Lucida Sans Unicode"/>
              </a:rPr>
              <a:t>standard</a:t>
            </a:r>
            <a:r>
              <a:rPr dirty="0" sz="1000" spc="-6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000">
                <a:solidFill>
                  <a:srgbClr val="005493"/>
                </a:solidFill>
                <a:latin typeface="Lucida Sans Unicode"/>
                <a:cs typeface="Lucida Sans Unicode"/>
              </a:rPr>
              <a:t>output</a:t>
            </a:r>
            <a:r>
              <a:rPr dirty="0" sz="1000" spc="-6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000" spc="-10">
                <a:solidFill>
                  <a:srgbClr val="005493"/>
                </a:solidFill>
                <a:latin typeface="Lucida Sans Unicode"/>
                <a:cs typeface="Lucida Sans Unicode"/>
              </a:rPr>
              <a:t>stream</a:t>
            </a:r>
            <a:endParaRPr sz="1000">
              <a:latin typeface="Lucida Sans Unicode"/>
              <a:cs typeface="Lucida Sans Unicode"/>
            </a:endParaRPr>
          </a:p>
        </p:txBody>
      </p:sp>
      <p:grpSp>
        <p:nvGrpSpPr>
          <p:cNvPr id="6" name="object 6" descr=""/>
          <p:cNvGrpSpPr/>
          <p:nvPr/>
        </p:nvGrpSpPr>
        <p:grpSpPr>
          <a:xfrm>
            <a:off x="1408264" y="5129390"/>
            <a:ext cx="2154555" cy="375285"/>
            <a:chOff x="1408264" y="5129390"/>
            <a:chExt cx="2154555" cy="375285"/>
          </a:xfrm>
        </p:grpSpPr>
        <p:sp>
          <p:nvSpPr>
            <p:cNvPr id="7" name="object 7" descr=""/>
            <p:cNvSpPr/>
            <p:nvPr/>
          </p:nvSpPr>
          <p:spPr>
            <a:xfrm>
              <a:off x="1421599" y="5142725"/>
              <a:ext cx="394335" cy="274320"/>
            </a:xfrm>
            <a:custGeom>
              <a:avLst/>
              <a:gdLst/>
              <a:ahLst/>
              <a:cxnLst/>
              <a:rect l="l" t="t" r="r" b="b"/>
              <a:pathLst>
                <a:path w="394335" h="274320">
                  <a:moveTo>
                    <a:pt x="909" y="0"/>
                  </a:moveTo>
                  <a:lnTo>
                    <a:pt x="0" y="273753"/>
                  </a:lnTo>
                  <a:lnTo>
                    <a:pt x="380857" y="273753"/>
                  </a:lnTo>
                  <a:lnTo>
                    <a:pt x="393953" y="273753"/>
                  </a:lnTo>
                </a:path>
              </a:pathLst>
            </a:custGeom>
            <a:ln w="26203">
              <a:solidFill>
                <a:srgbClr val="00549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1775739" y="5362981"/>
              <a:ext cx="107314" cy="107314"/>
            </a:xfrm>
            <a:custGeom>
              <a:avLst/>
              <a:gdLst/>
              <a:ahLst/>
              <a:cxnLst/>
              <a:rect l="l" t="t" r="r" b="b"/>
              <a:pathLst>
                <a:path w="107314" h="107314">
                  <a:moveTo>
                    <a:pt x="0" y="0"/>
                  </a:moveTo>
                  <a:lnTo>
                    <a:pt x="26720" y="53492"/>
                  </a:lnTo>
                  <a:lnTo>
                    <a:pt x="0" y="106984"/>
                  </a:lnTo>
                  <a:lnTo>
                    <a:pt x="106870" y="534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549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1854199" y="5319733"/>
              <a:ext cx="1701800" cy="0"/>
            </a:xfrm>
            <a:custGeom>
              <a:avLst/>
              <a:gdLst/>
              <a:ahLst/>
              <a:cxnLst/>
              <a:rect l="l" t="t" r="r" b="b"/>
              <a:pathLst>
                <a:path w="1701800" h="0">
                  <a:moveTo>
                    <a:pt x="0" y="0"/>
                  </a:moveTo>
                  <a:lnTo>
                    <a:pt x="1701797" y="0"/>
                  </a:lnTo>
                </a:path>
              </a:pathLst>
            </a:custGeom>
            <a:ln w="1271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1854206" y="5497737"/>
              <a:ext cx="1701800" cy="0"/>
            </a:xfrm>
            <a:custGeom>
              <a:avLst/>
              <a:gdLst/>
              <a:ahLst/>
              <a:cxnLst/>
              <a:rect l="l" t="t" r="r" b="b"/>
              <a:pathLst>
                <a:path w="1701800" h="0">
                  <a:moveTo>
                    <a:pt x="0" y="0"/>
                  </a:moveTo>
                  <a:lnTo>
                    <a:pt x="1701800" y="0"/>
                  </a:lnTo>
                </a:path>
              </a:pathLst>
            </a:custGeom>
            <a:ln w="1271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 descr=""/>
          <p:cNvSpPr txBox="1"/>
          <p:nvPr/>
        </p:nvSpPr>
        <p:spPr>
          <a:xfrm>
            <a:off x="3917956" y="5281588"/>
            <a:ext cx="1587500" cy="241935"/>
          </a:xfrm>
          <a:prstGeom prst="rect">
            <a:avLst/>
          </a:prstGeom>
          <a:solidFill>
            <a:srgbClr val="F3F6F9"/>
          </a:solidFill>
          <a:ln w="12713">
            <a:solidFill>
              <a:srgbClr val="000000"/>
            </a:solidFill>
          </a:ln>
        </p:spPr>
        <p:txBody>
          <a:bodyPr wrap="square" lIns="0" tIns="19685" rIns="0" bIns="0" rtlCol="0" vert="horz">
            <a:spAutoFit/>
          </a:bodyPr>
          <a:lstStyle/>
          <a:p>
            <a:pPr algn="ctr" marR="17145">
              <a:lnSpc>
                <a:spcPct val="100000"/>
              </a:lnSpc>
              <a:spcBef>
                <a:spcPts val="155"/>
              </a:spcBef>
            </a:pPr>
            <a:r>
              <a:rPr dirty="0" sz="1100" spc="-20">
                <a:latin typeface="Lucida Sans Unicode"/>
                <a:cs typeface="Lucida Sans Unicode"/>
              </a:rPr>
              <a:t>file</a:t>
            </a:r>
            <a:endParaRPr sz="1100">
              <a:latin typeface="Lucida Sans Unicode"/>
              <a:cs typeface="Lucida Sans Unicode"/>
            </a:endParaRPr>
          </a:p>
        </p:txBody>
      </p:sp>
      <p:grpSp>
        <p:nvGrpSpPr>
          <p:cNvPr id="12" name="object 12" descr=""/>
          <p:cNvGrpSpPr/>
          <p:nvPr/>
        </p:nvGrpSpPr>
        <p:grpSpPr>
          <a:xfrm>
            <a:off x="3492506" y="5348884"/>
            <a:ext cx="410209" cy="107314"/>
            <a:chOff x="3492506" y="5348884"/>
            <a:chExt cx="410209" cy="107314"/>
          </a:xfrm>
        </p:grpSpPr>
        <p:sp>
          <p:nvSpPr>
            <p:cNvPr id="13" name="object 13" descr=""/>
            <p:cNvSpPr/>
            <p:nvPr/>
          </p:nvSpPr>
          <p:spPr>
            <a:xfrm>
              <a:off x="3492506" y="5402371"/>
              <a:ext cx="342900" cy="0"/>
            </a:xfrm>
            <a:custGeom>
              <a:avLst/>
              <a:gdLst/>
              <a:ahLst/>
              <a:cxnLst/>
              <a:rect l="l" t="t" r="r" b="b"/>
              <a:pathLst>
                <a:path w="342900" h="0">
                  <a:moveTo>
                    <a:pt x="342899" y="0"/>
                  </a:moveTo>
                  <a:lnTo>
                    <a:pt x="332667" y="0"/>
                  </a:lnTo>
                  <a:lnTo>
                    <a:pt x="0" y="0"/>
                  </a:lnTo>
                </a:path>
              </a:pathLst>
            </a:custGeom>
            <a:ln w="25428">
              <a:solidFill>
                <a:srgbClr val="00549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3795585" y="5348884"/>
              <a:ext cx="107314" cy="107314"/>
            </a:xfrm>
            <a:custGeom>
              <a:avLst/>
              <a:gdLst/>
              <a:ahLst/>
              <a:cxnLst/>
              <a:rect l="l" t="t" r="r" b="b"/>
              <a:pathLst>
                <a:path w="107314" h="107314">
                  <a:moveTo>
                    <a:pt x="0" y="0"/>
                  </a:moveTo>
                  <a:lnTo>
                    <a:pt x="26720" y="53492"/>
                  </a:lnTo>
                  <a:lnTo>
                    <a:pt x="0" y="106984"/>
                  </a:lnTo>
                  <a:lnTo>
                    <a:pt x="106870" y="534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5493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 descr=""/>
          <p:cNvSpPr txBox="1"/>
          <p:nvPr/>
        </p:nvSpPr>
        <p:spPr>
          <a:xfrm>
            <a:off x="7536142" y="5712567"/>
            <a:ext cx="1235075" cy="40957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97155" rIns="0" bIns="0" rtlCol="0" vert="horz">
            <a:spAutoFit/>
          </a:bodyPr>
          <a:lstStyle/>
          <a:p>
            <a:pPr marL="344170">
              <a:lnSpc>
                <a:spcPct val="100000"/>
              </a:lnSpc>
              <a:spcBef>
                <a:spcPts val="765"/>
              </a:spcBef>
            </a:pPr>
            <a:r>
              <a:rPr dirty="0" sz="1100" spc="-10">
                <a:solidFill>
                  <a:srgbClr val="FFFFFF"/>
                </a:solidFill>
                <a:latin typeface="Lucida Sans Unicode"/>
                <a:cs typeface="Lucida Sans Unicode"/>
              </a:rPr>
              <a:t>Average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6002223" y="5293879"/>
            <a:ext cx="1381125" cy="1765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000">
                <a:solidFill>
                  <a:srgbClr val="005493"/>
                </a:solidFill>
                <a:latin typeface="Lucida Sans Unicode"/>
                <a:cs typeface="Lucida Sans Unicode"/>
              </a:rPr>
              <a:t>standard</a:t>
            </a:r>
            <a:r>
              <a:rPr dirty="0" sz="1000" spc="-5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000">
                <a:solidFill>
                  <a:srgbClr val="005493"/>
                </a:solidFill>
                <a:latin typeface="Lucida Sans Unicode"/>
                <a:cs typeface="Lucida Sans Unicode"/>
              </a:rPr>
              <a:t>input</a:t>
            </a:r>
            <a:r>
              <a:rPr dirty="0" sz="1000" spc="-5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000" spc="-10">
                <a:solidFill>
                  <a:srgbClr val="005493"/>
                </a:solidFill>
                <a:latin typeface="Lucida Sans Unicode"/>
                <a:cs typeface="Lucida Sans Unicode"/>
              </a:rPr>
              <a:t>stream</a:t>
            </a:r>
            <a:endParaRPr sz="1000">
              <a:latin typeface="Lucida Sans Unicode"/>
              <a:cs typeface="Lucida Sans Unicode"/>
            </a:endParaRPr>
          </a:p>
        </p:txBody>
      </p:sp>
      <p:grpSp>
        <p:nvGrpSpPr>
          <p:cNvPr id="17" name="object 17" descr=""/>
          <p:cNvGrpSpPr/>
          <p:nvPr/>
        </p:nvGrpSpPr>
        <p:grpSpPr>
          <a:xfrm>
            <a:off x="5499106" y="5300661"/>
            <a:ext cx="2708275" cy="414655"/>
            <a:chOff x="5499106" y="5300661"/>
            <a:chExt cx="2708275" cy="414655"/>
          </a:xfrm>
        </p:grpSpPr>
        <p:sp>
          <p:nvSpPr>
            <p:cNvPr id="18" name="object 18" descr=""/>
            <p:cNvSpPr/>
            <p:nvPr/>
          </p:nvSpPr>
          <p:spPr>
            <a:xfrm>
              <a:off x="7613802" y="5400230"/>
              <a:ext cx="539750" cy="247650"/>
            </a:xfrm>
            <a:custGeom>
              <a:avLst/>
              <a:gdLst/>
              <a:ahLst/>
              <a:cxnLst/>
              <a:rect l="l" t="t" r="r" b="b"/>
              <a:pathLst>
                <a:path w="539750" h="247650">
                  <a:moveTo>
                    <a:pt x="0" y="620"/>
                  </a:moveTo>
                  <a:lnTo>
                    <a:pt x="539591" y="0"/>
                  </a:lnTo>
                  <a:lnTo>
                    <a:pt x="539591" y="234434"/>
                  </a:lnTo>
                  <a:lnTo>
                    <a:pt x="539591" y="247546"/>
                  </a:lnTo>
                </a:path>
              </a:pathLst>
            </a:custGeom>
            <a:ln w="26218">
              <a:solidFill>
                <a:srgbClr val="005493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9" name="object 19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99958" y="5607913"/>
              <a:ext cx="106870" cy="106984"/>
            </a:xfrm>
            <a:prstGeom prst="rect">
              <a:avLst/>
            </a:prstGeom>
          </p:spPr>
        </p:pic>
        <p:sp>
          <p:nvSpPr>
            <p:cNvPr id="20" name="object 20" descr=""/>
            <p:cNvSpPr/>
            <p:nvPr/>
          </p:nvSpPr>
          <p:spPr>
            <a:xfrm>
              <a:off x="5918206" y="5497736"/>
              <a:ext cx="1689100" cy="0"/>
            </a:xfrm>
            <a:custGeom>
              <a:avLst/>
              <a:gdLst/>
              <a:ahLst/>
              <a:cxnLst/>
              <a:rect l="l" t="t" r="r" b="b"/>
              <a:pathLst>
                <a:path w="1689100" h="0">
                  <a:moveTo>
                    <a:pt x="0" y="0"/>
                  </a:moveTo>
                  <a:lnTo>
                    <a:pt x="1689098" y="0"/>
                  </a:lnTo>
                </a:path>
              </a:pathLst>
            </a:custGeom>
            <a:ln w="1271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5918199" y="5307018"/>
              <a:ext cx="1689100" cy="0"/>
            </a:xfrm>
            <a:custGeom>
              <a:avLst/>
              <a:gdLst/>
              <a:ahLst/>
              <a:cxnLst/>
              <a:rect l="l" t="t" r="r" b="b"/>
              <a:pathLst>
                <a:path w="1689100" h="0">
                  <a:moveTo>
                    <a:pt x="0" y="0"/>
                  </a:moveTo>
                  <a:lnTo>
                    <a:pt x="1689101" y="0"/>
                  </a:lnTo>
                </a:path>
              </a:pathLst>
            </a:custGeom>
            <a:ln w="1271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5499106" y="5402371"/>
              <a:ext cx="342900" cy="0"/>
            </a:xfrm>
            <a:custGeom>
              <a:avLst/>
              <a:gdLst/>
              <a:ahLst/>
              <a:cxnLst/>
              <a:rect l="l" t="t" r="r" b="b"/>
              <a:pathLst>
                <a:path w="342900" h="0">
                  <a:moveTo>
                    <a:pt x="342900" y="0"/>
                  </a:moveTo>
                  <a:lnTo>
                    <a:pt x="327269" y="0"/>
                  </a:lnTo>
                  <a:lnTo>
                    <a:pt x="0" y="0"/>
                  </a:lnTo>
                </a:path>
              </a:pathLst>
            </a:custGeom>
            <a:ln w="25428">
              <a:solidFill>
                <a:srgbClr val="00549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5802185" y="5348884"/>
              <a:ext cx="107314" cy="107314"/>
            </a:xfrm>
            <a:custGeom>
              <a:avLst/>
              <a:gdLst/>
              <a:ahLst/>
              <a:cxnLst/>
              <a:rect l="l" t="t" r="r" b="b"/>
              <a:pathLst>
                <a:path w="107314" h="107314">
                  <a:moveTo>
                    <a:pt x="0" y="0"/>
                  </a:moveTo>
                  <a:lnTo>
                    <a:pt x="26720" y="53492"/>
                  </a:lnTo>
                  <a:lnTo>
                    <a:pt x="0" y="106984"/>
                  </a:lnTo>
                  <a:lnTo>
                    <a:pt x="106870" y="534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5493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4" name="object 24" descr=""/>
          <p:cNvGrpSpPr/>
          <p:nvPr/>
        </p:nvGrpSpPr>
        <p:grpSpPr>
          <a:xfrm>
            <a:off x="687547" y="2030869"/>
            <a:ext cx="3227070" cy="2339340"/>
            <a:chOff x="687547" y="2030869"/>
            <a:chExt cx="3227070" cy="2339340"/>
          </a:xfrm>
        </p:grpSpPr>
        <p:pic>
          <p:nvPicPr>
            <p:cNvPr id="25" name="object 2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7547" y="2030869"/>
              <a:ext cx="3227070" cy="2339111"/>
            </a:xfrm>
            <a:prstGeom prst="rect">
              <a:avLst/>
            </a:prstGeom>
          </p:spPr>
        </p:pic>
        <p:sp>
          <p:nvSpPr>
            <p:cNvPr id="26" name="object 26" descr=""/>
            <p:cNvSpPr/>
            <p:nvPr/>
          </p:nvSpPr>
          <p:spPr>
            <a:xfrm>
              <a:off x="723900" y="2058530"/>
              <a:ext cx="3111500" cy="2237740"/>
            </a:xfrm>
            <a:custGeom>
              <a:avLst/>
              <a:gdLst/>
              <a:ahLst/>
              <a:cxnLst/>
              <a:rect l="l" t="t" r="r" b="b"/>
              <a:pathLst>
                <a:path w="3111500" h="2237740">
                  <a:moveTo>
                    <a:pt x="0" y="0"/>
                  </a:moveTo>
                  <a:lnTo>
                    <a:pt x="3111500" y="0"/>
                  </a:lnTo>
                  <a:lnTo>
                    <a:pt x="3111500" y="2237701"/>
                  </a:lnTo>
                  <a:lnTo>
                    <a:pt x="0" y="22377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7" name="object 27" descr=""/>
          <p:cNvSpPr txBox="1"/>
          <p:nvPr/>
        </p:nvSpPr>
        <p:spPr>
          <a:xfrm>
            <a:off x="705008" y="1824444"/>
            <a:ext cx="2871470" cy="56515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100" b="1">
                <a:latin typeface="Trebuchet MS"/>
                <a:cs typeface="Trebuchet MS"/>
              </a:rPr>
              <a:t>Redirect</a:t>
            </a:r>
            <a:r>
              <a:rPr dirty="0" sz="1100" spc="125" b="1">
                <a:latin typeface="Trebuchet MS"/>
                <a:cs typeface="Trebuchet MS"/>
              </a:rPr>
              <a:t> </a:t>
            </a:r>
            <a:r>
              <a:rPr dirty="0" sz="1100" spc="70" b="1">
                <a:latin typeface="Trebuchet MS"/>
                <a:cs typeface="Trebuchet MS"/>
              </a:rPr>
              <a:t>standard</a:t>
            </a:r>
            <a:r>
              <a:rPr dirty="0" sz="1100" spc="130" b="1">
                <a:latin typeface="Trebuchet MS"/>
                <a:cs typeface="Trebuchet MS"/>
              </a:rPr>
              <a:t> </a:t>
            </a:r>
            <a:r>
              <a:rPr dirty="0" sz="1100" spc="60" b="1">
                <a:latin typeface="Trebuchet MS"/>
                <a:cs typeface="Trebuchet MS"/>
              </a:rPr>
              <a:t>output</a:t>
            </a:r>
            <a:r>
              <a:rPr dirty="0" sz="1100" spc="125" b="1">
                <a:latin typeface="Trebuchet MS"/>
                <a:cs typeface="Trebuchet MS"/>
              </a:rPr>
              <a:t> </a:t>
            </a:r>
            <a:r>
              <a:rPr dirty="0" sz="1100" b="1">
                <a:latin typeface="Trebuchet MS"/>
                <a:cs typeface="Trebuchet MS"/>
              </a:rPr>
              <a:t>to</a:t>
            </a:r>
            <a:r>
              <a:rPr dirty="0" sz="1100" spc="130" b="1">
                <a:latin typeface="Trebuchet MS"/>
                <a:cs typeface="Trebuchet MS"/>
              </a:rPr>
              <a:t> </a:t>
            </a:r>
            <a:r>
              <a:rPr dirty="0" sz="1100" spc="60" b="1">
                <a:latin typeface="Trebuchet MS"/>
                <a:cs typeface="Trebuchet MS"/>
              </a:rPr>
              <a:t>a</a:t>
            </a:r>
            <a:r>
              <a:rPr dirty="0" sz="1100" spc="125" b="1">
                <a:latin typeface="Trebuchet MS"/>
                <a:cs typeface="Trebuchet MS"/>
              </a:rPr>
              <a:t> </a:t>
            </a:r>
            <a:r>
              <a:rPr dirty="0" sz="1100" spc="-20" b="1">
                <a:latin typeface="Trebuchet MS"/>
                <a:cs typeface="Trebuchet MS"/>
              </a:rPr>
              <a:t>file</a:t>
            </a:r>
            <a:endParaRPr sz="11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50">
              <a:latin typeface="Trebuchet MS"/>
              <a:cs typeface="Trebuchet MS"/>
            </a:endParaRPr>
          </a:p>
          <a:p>
            <a:pPr marL="208915">
              <a:lnSpc>
                <a:spcPct val="100000"/>
              </a:lnSpc>
            </a:pPr>
            <a:r>
              <a:rPr dirty="0" sz="1000">
                <a:latin typeface="Lucida Console"/>
                <a:cs typeface="Lucida Console"/>
              </a:rPr>
              <a:t>%</a:t>
            </a:r>
            <a:r>
              <a:rPr dirty="0" sz="1000" spc="-65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java</a:t>
            </a:r>
            <a:r>
              <a:rPr dirty="0" sz="1000" spc="-65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RandomSeq</a:t>
            </a:r>
            <a:r>
              <a:rPr dirty="0" sz="1000" spc="-60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1000000</a:t>
            </a:r>
            <a:r>
              <a:rPr dirty="0" sz="1000" spc="-65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&gt;</a:t>
            </a:r>
            <a:r>
              <a:rPr dirty="0" sz="1000" spc="-65">
                <a:latin typeface="Lucida Console"/>
                <a:cs typeface="Lucida Console"/>
              </a:rPr>
              <a:t> </a:t>
            </a:r>
            <a:r>
              <a:rPr dirty="0" sz="1000" spc="-10">
                <a:latin typeface="Lucida Console"/>
                <a:cs typeface="Lucida Console"/>
              </a:rPr>
              <a:t>data.txt</a:t>
            </a:r>
            <a:endParaRPr sz="1000">
              <a:latin typeface="Lucida Console"/>
              <a:cs typeface="Lucida Console"/>
            </a:endParaRPr>
          </a:p>
        </p:txBody>
      </p:sp>
      <p:sp>
        <p:nvSpPr>
          <p:cNvPr id="28" name="object 28" descr=""/>
          <p:cNvSpPr txBox="1"/>
          <p:nvPr/>
        </p:nvSpPr>
        <p:spPr>
          <a:xfrm>
            <a:off x="901823" y="2523424"/>
            <a:ext cx="1160780" cy="1765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000">
                <a:latin typeface="Lucida Console"/>
                <a:cs typeface="Lucida Console"/>
              </a:rPr>
              <a:t>%</a:t>
            </a:r>
            <a:r>
              <a:rPr dirty="0" sz="1000" spc="-45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more</a:t>
            </a:r>
            <a:r>
              <a:rPr dirty="0" sz="1000" spc="-40">
                <a:latin typeface="Lucida Console"/>
                <a:cs typeface="Lucida Console"/>
              </a:rPr>
              <a:t> </a:t>
            </a:r>
            <a:r>
              <a:rPr dirty="0" sz="1000" spc="-10">
                <a:latin typeface="Lucida Console"/>
                <a:cs typeface="Lucida Console"/>
              </a:rPr>
              <a:t>data.txt</a:t>
            </a:r>
            <a:endParaRPr sz="1000">
              <a:latin typeface="Lucida Console"/>
              <a:cs typeface="Lucida Console"/>
            </a:endParaRPr>
          </a:p>
        </p:txBody>
      </p:sp>
      <p:sp>
        <p:nvSpPr>
          <p:cNvPr id="29" name="object 29" descr=""/>
          <p:cNvSpPr txBox="1"/>
          <p:nvPr/>
        </p:nvSpPr>
        <p:spPr>
          <a:xfrm>
            <a:off x="901823" y="2678669"/>
            <a:ext cx="1463675" cy="141859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000" spc="-10">
                <a:latin typeface="Lucida Console"/>
                <a:cs typeface="Lucida Console"/>
              </a:rPr>
              <a:t>0.09474882292442943</a:t>
            </a:r>
            <a:endParaRPr sz="100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1000" spc="-10">
                <a:latin typeface="Lucida Console"/>
                <a:cs typeface="Lucida Console"/>
              </a:rPr>
              <a:t>0.2832974030384712</a:t>
            </a:r>
            <a:endParaRPr sz="100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1000" spc="-10">
                <a:latin typeface="Lucida Console"/>
                <a:cs typeface="Lucida Console"/>
              </a:rPr>
              <a:t>0.1833964252856476</a:t>
            </a:r>
            <a:endParaRPr sz="100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1000" spc="-10">
                <a:latin typeface="Lucida Console"/>
                <a:cs typeface="Lucida Console"/>
              </a:rPr>
              <a:t>0.2952177517730442</a:t>
            </a:r>
            <a:endParaRPr sz="100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1000" spc="-10">
                <a:latin typeface="Lucida Console"/>
                <a:cs typeface="Lucida Console"/>
              </a:rPr>
              <a:t>0.8035985765979008</a:t>
            </a:r>
            <a:endParaRPr sz="100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1000" spc="-10">
                <a:latin typeface="Lucida Console"/>
                <a:cs typeface="Lucida Console"/>
              </a:rPr>
              <a:t>0.7469424300071382</a:t>
            </a:r>
            <a:endParaRPr sz="100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1000" spc="-10">
                <a:latin typeface="Lucida Console"/>
                <a:cs typeface="Lucida Console"/>
              </a:rPr>
              <a:t>0.5835267075283997</a:t>
            </a:r>
            <a:endParaRPr sz="100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1000" spc="-10">
                <a:latin typeface="Lucida Console"/>
                <a:cs typeface="Lucida Console"/>
              </a:rPr>
              <a:t>0.3455279612587455</a:t>
            </a:r>
            <a:endParaRPr sz="100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1000" spc="-25">
                <a:latin typeface="Lucida Console"/>
                <a:cs typeface="Lucida Console"/>
              </a:rPr>
              <a:t>...</a:t>
            </a:r>
            <a:endParaRPr sz="1000">
              <a:latin typeface="Lucida Console"/>
              <a:cs typeface="Lucida Console"/>
            </a:endParaRPr>
          </a:p>
        </p:txBody>
      </p:sp>
      <p:grpSp>
        <p:nvGrpSpPr>
          <p:cNvPr id="30" name="object 30" descr=""/>
          <p:cNvGrpSpPr/>
          <p:nvPr/>
        </p:nvGrpSpPr>
        <p:grpSpPr>
          <a:xfrm>
            <a:off x="2715180" y="2209428"/>
            <a:ext cx="2251075" cy="497840"/>
            <a:chOff x="2715180" y="2209428"/>
            <a:chExt cx="2251075" cy="497840"/>
          </a:xfrm>
        </p:grpSpPr>
        <p:pic>
          <p:nvPicPr>
            <p:cNvPr id="31" name="object 31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715180" y="2209428"/>
              <a:ext cx="237973" cy="238226"/>
            </a:xfrm>
            <a:prstGeom prst="rect">
              <a:avLst/>
            </a:prstGeom>
          </p:spPr>
        </p:pic>
        <p:sp>
          <p:nvSpPr>
            <p:cNvPr id="32" name="object 32" descr=""/>
            <p:cNvSpPr/>
            <p:nvPr/>
          </p:nvSpPr>
          <p:spPr>
            <a:xfrm>
              <a:off x="3086099" y="2478100"/>
              <a:ext cx="1879600" cy="229235"/>
            </a:xfrm>
            <a:custGeom>
              <a:avLst/>
              <a:gdLst/>
              <a:ahLst/>
              <a:cxnLst/>
              <a:rect l="l" t="t" r="r" b="b"/>
              <a:pathLst>
                <a:path w="1879600" h="229235">
                  <a:moveTo>
                    <a:pt x="0" y="0"/>
                  </a:moveTo>
                  <a:lnTo>
                    <a:pt x="1879600" y="0"/>
                  </a:lnTo>
                  <a:lnTo>
                    <a:pt x="1879600" y="228854"/>
                  </a:lnTo>
                  <a:lnTo>
                    <a:pt x="0" y="2288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3" name="object 33" descr=""/>
          <p:cNvSpPr txBox="1"/>
          <p:nvPr/>
        </p:nvSpPr>
        <p:spPr>
          <a:xfrm>
            <a:off x="3138652" y="2491548"/>
            <a:ext cx="1777364" cy="1765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000">
                <a:solidFill>
                  <a:srgbClr val="8D3124"/>
                </a:solidFill>
                <a:latin typeface="Lucida Sans Unicode"/>
                <a:cs typeface="Lucida Sans Unicode"/>
              </a:rPr>
              <a:t>"redirect</a:t>
            </a:r>
            <a:r>
              <a:rPr dirty="0" sz="1000" spc="-55">
                <a:solidFill>
                  <a:srgbClr val="8D3124"/>
                </a:solidFill>
                <a:latin typeface="Lucida Sans Unicode"/>
                <a:cs typeface="Lucida Sans Unicode"/>
              </a:rPr>
              <a:t> </a:t>
            </a:r>
            <a:r>
              <a:rPr dirty="0" sz="1000">
                <a:solidFill>
                  <a:srgbClr val="8D3124"/>
                </a:solidFill>
                <a:latin typeface="Lucida Sans Unicode"/>
                <a:cs typeface="Lucida Sans Unicode"/>
              </a:rPr>
              <a:t>standard</a:t>
            </a:r>
            <a:r>
              <a:rPr dirty="0" sz="1000" spc="-55">
                <a:solidFill>
                  <a:srgbClr val="8D3124"/>
                </a:solidFill>
                <a:latin typeface="Lucida Sans Unicode"/>
                <a:cs typeface="Lucida Sans Unicode"/>
              </a:rPr>
              <a:t> </a:t>
            </a:r>
            <a:r>
              <a:rPr dirty="0" sz="1000">
                <a:solidFill>
                  <a:srgbClr val="8D3124"/>
                </a:solidFill>
                <a:latin typeface="Lucida Sans Unicode"/>
                <a:cs typeface="Lucida Sans Unicode"/>
              </a:rPr>
              <a:t>output</a:t>
            </a:r>
            <a:r>
              <a:rPr dirty="0" sz="1000" spc="-55">
                <a:solidFill>
                  <a:srgbClr val="8D3124"/>
                </a:solidFill>
                <a:latin typeface="Lucida Sans Unicode"/>
                <a:cs typeface="Lucida Sans Unicode"/>
              </a:rPr>
              <a:t> </a:t>
            </a:r>
            <a:r>
              <a:rPr dirty="0" sz="1000" spc="-25">
                <a:solidFill>
                  <a:srgbClr val="8D3124"/>
                </a:solidFill>
                <a:latin typeface="Lucida Sans Unicode"/>
                <a:cs typeface="Lucida Sans Unicode"/>
              </a:rPr>
              <a:t>to"</a:t>
            </a:r>
            <a:endParaRPr sz="1000">
              <a:latin typeface="Lucida Sans Unicode"/>
              <a:cs typeface="Lucida Sans Unicode"/>
            </a:endParaRPr>
          </a:p>
        </p:txBody>
      </p:sp>
      <p:pic>
        <p:nvPicPr>
          <p:cNvPr id="34" name="object 34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922422" y="2396553"/>
            <a:ext cx="201318" cy="137148"/>
          </a:xfrm>
          <a:prstGeom prst="rect">
            <a:avLst/>
          </a:prstGeom>
        </p:spPr>
      </p:pic>
      <p:sp>
        <p:nvSpPr>
          <p:cNvPr id="35" name="object 35" descr=""/>
          <p:cNvSpPr txBox="1"/>
          <p:nvPr/>
        </p:nvSpPr>
        <p:spPr>
          <a:xfrm>
            <a:off x="5472277" y="1824444"/>
            <a:ext cx="2742565" cy="19558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100" b="1">
                <a:latin typeface="Trebuchet MS"/>
                <a:cs typeface="Trebuchet MS"/>
              </a:rPr>
              <a:t>Redirect</a:t>
            </a:r>
            <a:r>
              <a:rPr dirty="0" sz="1100" spc="120" b="1">
                <a:latin typeface="Trebuchet MS"/>
                <a:cs typeface="Trebuchet MS"/>
              </a:rPr>
              <a:t> </a:t>
            </a:r>
            <a:r>
              <a:rPr dirty="0" sz="1100" spc="70" b="1">
                <a:latin typeface="Trebuchet MS"/>
                <a:cs typeface="Trebuchet MS"/>
              </a:rPr>
              <a:t>from</a:t>
            </a:r>
            <a:r>
              <a:rPr dirty="0" sz="1100" spc="125" b="1">
                <a:latin typeface="Trebuchet MS"/>
                <a:cs typeface="Trebuchet MS"/>
              </a:rPr>
              <a:t> </a:t>
            </a:r>
            <a:r>
              <a:rPr dirty="0" sz="1100" spc="60" b="1">
                <a:latin typeface="Trebuchet MS"/>
                <a:cs typeface="Trebuchet MS"/>
              </a:rPr>
              <a:t>a</a:t>
            </a:r>
            <a:r>
              <a:rPr dirty="0" sz="1100" spc="120" b="1">
                <a:latin typeface="Trebuchet MS"/>
                <a:cs typeface="Trebuchet MS"/>
              </a:rPr>
              <a:t> </a:t>
            </a:r>
            <a:r>
              <a:rPr dirty="0" sz="1100" b="1">
                <a:latin typeface="Trebuchet MS"/>
                <a:cs typeface="Trebuchet MS"/>
              </a:rPr>
              <a:t>file</a:t>
            </a:r>
            <a:r>
              <a:rPr dirty="0" sz="1100" spc="125" b="1">
                <a:latin typeface="Trebuchet MS"/>
                <a:cs typeface="Trebuchet MS"/>
              </a:rPr>
              <a:t> </a:t>
            </a:r>
            <a:r>
              <a:rPr dirty="0" sz="1100" b="1">
                <a:latin typeface="Trebuchet MS"/>
                <a:cs typeface="Trebuchet MS"/>
              </a:rPr>
              <a:t>to</a:t>
            </a:r>
            <a:r>
              <a:rPr dirty="0" sz="1100" spc="120" b="1">
                <a:latin typeface="Trebuchet MS"/>
                <a:cs typeface="Trebuchet MS"/>
              </a:rPr>
              <a:t> </a:t>
            </a:r>
            <a:r>
              <a:rPr dirty="0" sz="1100" spc="70" b="1">
                <a:latin typeface="Trebuchet MS"/>
                <a:cs typeface="Trebuchet MS"/>
              </a:rPr>
              <a:t>standard</a:t>
            </a:r>
            <a:r>
              <a:rPr dirty="0" sz="1100" spc="125" b="1">
                <a:latin typeface="Trebuchet MS"/>
                <a:cs typeface="Trebuchet MS"/>
              </a:rPr>
              <a:t> </a:t>
            </a:r>
            <a:r>
              <a:rPr dirty="0" sz="1100" spc="40" b="1">
                <a:latin typeface="Trebuchet MS"/>
                <a:cs typeface="Trebuchet MS"/>
              </a:rPr>
              <a:t>input</a:t>
            </a:r>
            <a:endParaRPr sz="1100">
              <a:latin typeface="Trebuchet MS"/>
              <a:cs typeface="Trebuchet MS"/>
            </a:endParaRPr>
          </a:p>
        </p:txBody>
      </p:sp>
      <p:grpSp>
        <p:nvGrpSpPr>
          <p:cNvPr id="36" name="object 36" descr=""/>
          <p:cNvGrpSpPr/>
          <p:nvPr/>
        </p:nvGrpSpPr>
        <p:grpSpPr>
          <a:xfrm>
            <a:off x="5454815" y="2036119"/>
            <a:ext cx="3227070" cy="765810"/>
            <a:chOff x="5454815" y="2036119"/>
            <a:chExt cx="3227070" cy="765810"/>
          </a:xfrm>
        </p:grpSpPr>
        <p:pic>
          <p:nvPicPr>
            <p:cNvPr id="37" name="object 37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454815" y="2036119"/>
              <a:ext cx="3227069" cy="765716"/>
            </a:xfrm>
            <a:prstGeom prst="rect">
              <a:avLst/>
            </a:prstGeom>
          </p:spPr>
        </p:pic>
        <p:sp>
          <p:nvSpPr>
            <p:cNvPr id="38" name="object 38" descr=""/>
            <p:cNvSpPr/>
            <p:nvPr/>
          </p:nvSpPr>
          <p:spPr>
            <a:xfrm>
              <a:off x="5486400" y="2071243"/>
              <a:ext cx="3124200" cy="661670"/>
            </a:xfrm>
            <a:custGeom>
              <a:avLst/>
              <a:gdLst/>
              <a:ahLst/>
              <a:cxnLst/>
              <a:rect l="l" t="t" r="r" b="b"/>
              <a:pathLst>
                <a:path w="3124200" h="661669">
                  <a:moveTo>
                    <a:pt x="0" y="0"/>
                  </a:moveTo>
                  <a:lnTo>
                    <a:pt x="3124200" y="0"/>
                  </a:lnTo>
                  <a:lnTo>
                    <a:pt x="3124200" y="661136"/>
                  </a:lnTo>
                  <a:lnTo>
                    <a:pt x="0" y="6611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9" name="object 39" descr=""/>
          <p:cNvSpPr txBox="1"/>
          <p:nvPr/>
        </p:nvSpPr>
        <p:spPr>
          <a:xfrm>
            <a:off x="5669089" y="2218167"/>
            <a:ext cx="1917700" cy="332105"/>
          </a:xfrm>
          <a:prstGeom prst="rect">
            <a:avLst/>
          </a:prstGeom>
        </p:spPr>
        <p:txBody>
          <a:bodyPr wrap="square" lIns="0" tIns="8255" rIns="0" bIns="0" rtlCol="0" vert="horz">
            <a:spAutoFit/>
          </a:bodyPr>
          <a:lstStyle/>
          <a:p>
            <a:pPr marL="12700" marR="5080">
              <a:lnSpc>
                <a:spcPct val="101899"/>
              </a:lnSpc>
              <a:spcBef>
                <a:spcPts val="65"/>
              </a:spcBef>
            </a:pPr>
            <a:r>
              <a:rPr dirty="0" sz="1000">
                <a:latin typeface="Lucida Console"/>
                <a:cs typeface="Lucida Console"/>
              </a:rPr>
              <a:t>%</a:t>
            </a:r>
            <a:r>
              <a:rPr dirty="0" sz="1000" spc="-50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java</a:t>
            </a:r>
            <a:r>
              <a:rPr dirty="0" sz="1000" spc="-50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Average</a:t>
            </a:r>
            <a:r>
              <a:rPr dirty="0" sz="1000" spc="-50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&lt;</a:t>
            </a:r>
            <a:r>
              <a:rPr dirty="0" sz="1000" spc="-50">
                <a:latin typeface="Lucida Console"/>
                <a:cs typeface="Lucida Console"/>
              </a:rPr>
              <a:t> </a:t>
            </a:r>
            <a:r>
              <a:rPr dirty="0" sz="1000" spc="-10">
                <a:latin typeface="Lucida Console"/>
                <a:cs typeface="Lucida Console"/>
              </a:rPr>
              <a:t>data.txt 0.4947655567740991</a:t>
            </a:r>
            <a:endParaRPr sz="1000">
              <a:latin typeface="Lucida Console"/>
              <a:cs typeface="Lucida Console"/>
            </a:endParaRPr>
          </a:p>
        </p:txBody>
      </p:sp>
      <p:grpSp>
        <p:nvGrpSpPr>
          <p:cNvPr id="40" name="object 40" descr=""/>
          <p:cNvGrpSpPr/>
          <p:nvPr/>
        </p:nvGrpSpPr>
        <p:grpSpPr>
          <a:xfrm>
            <a:off x="6741156" y="2196321"/>
            <a:ext cx="2415540" cy="612775"/>
            <a:chOff x="6741156" y="2196321"/>
            <a:chExt cx="2415540" cy="612775"/>
          </a:xfrm>
        </p:grpSpPr>
        <p:pic>
          <p:nvPicPr>
            <p:cNvPr id="41" name="object 41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741156" y="2196321"/>
              <a:ext cx="237973" cy="238226"/>
            </a:xfrm>
            <a:prstGeom prst="rect">
              <a:avLst/>
            </a:prstGeom>
          </p:spPr>
        </p:pic>
        <p:sp>
          <p:nvSpPr>
            <p:cNvPr id="42" name="object 42" descr=""/>
            <p:cNvSpPr/>
            <p:nvPr/>
          </p:nvSpPr>
          <p:spPr>
            <a:xfrm>
              <a:off x="7416800" y="2579814"/>
              <a:ext cx="1739900" cy="229235"/>
            </a:xfrm>
            <a:custGeom>
              <a:avLst/>
              <a:gdLst/>
              <a:ahLst/>
              <a:cxnLst/>
              <a:rect l="l" t="t" r="r" b="b"/>
              <a:pathLst>
                <a:path w="1739900" h="229235">
                  <a:moveTo>
                    <a:pt x="0" y="0"/>
                  </a:moveTo>
                  <a:lnTo>
                    <a:pt x="1739900" y="0"/>
                  </a:lnTo>
                  <a:lnTo>
                    <a:pt x="1739900" y="228853"/>
                  </a:lnTo>
                  <a:lnTo>
                    <a:pt x="0" y="2288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3" name="object 43" descr=""/>
          <p:cNvSpPr txBox="1"/>
          <p:nvPr/>
        </p:nvSpPr>
        <p:spPr>
          <a:xfrm>
            <a:off x="7459053" y="2590531"/>
            <a:ext cx="1647189" cy="1765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000">
                <a:solidFill>
                  <a:srgbClr val="8D3124"/>
                </a:solidFill>
                <a:latin typeface="Lucida Sans Unicode"/>
                <a:cs typeface="Lucida Sans Unicode"/>
              </a:rPr>
              <a:t>"take</a:t>
            </a:r>
            <a:r>
              <a:rPr dirty="0" sz="1000" spc="-55">
                <a:solidFill>
                  <a:srgbClr val="8D3124"/>
                </a:solidFill>
                <a:latin typeface="Lucida Sans Unicode"/>
                <a:cs typeface="Lucida Sans Unicode"/>
              </a:rPr>
              <a:t> </a:t>
            </a:r>
            <a:r>
              <a:rPr dirty="0" sz="1000">
                <a:solidFill>
                  <a:srgbClr val="8D3124"/>
                </a:solidFill>
                <a:latin typeface="Lucida Sans Unicode"/>
                <a:cs typeface="Lucida Sans Unicode"/>
              </a:rPr>
              <a:t>standard</a:t>
            </a:r>
            <a:r>
              <a:rPr dirty="0" sz="1000" spc="-50">
                <a:solidFill>
                  <a:srgbClr val="8D3124"/>
                </a:solidFill>
                <a:latin typeface="Lucida Sans Unicode"/>
                <a:cs typeface="Lucida Sans Unicode"/>
              </a:rPr>
              <a:t> </a:t>
            </a:r>
            <a:r>
              <a:rPr dirty="0" sz="1000">
                <a:solidFill>
                  <a:srgbClr val="8D3124"/>
                </a:solidFill>
                <a:latin typeface="Lucida Sans Unicode"/>
                <a:cs typeface="Lucida Sans Unicode"/>
              </a:rPr>
              <a:t>input</a:t>
            </a:r>
            <a:r>
              <a:rPr dirty="0" sz="1000" spc="-55">
                <a:solidFill>
                  <a:srgbClr val="8D3124"/>
                </a:solidFill>
                <a:latin typeface="Lucida Sans Unicode"/>
                <a:cs typeface="Lucida Sans Unicode"/>
              </a:rPr>
              <a:t> </a:t>
            </a:r>
            <a:r>
              <a:rPr dirty="0" sz="1000" spc="-20">
                <a:solidFill>
                  <a:srgbClr val="8D3124"/>
                </a:solidFill>
                <a:latin typeface="Lucida Sans Unicode"/>
                <a:cs typeface="Lucida Sans Unicode"/>
              </a:rPr>
              <a:t>from"</a:t>
            </a:r>
            <a:endParaRPr sz="1000">
              <a:latin typeface="Lucida Sans Unicode"/>
              <a:cs typeface="Lucida Sans Unicode"/>
            </a:endParaRPr>
          </a:p>
        </p:txBody>
      </p:sp>
      <p:grpSp>
        <p:nvGrpSpPr>
          <p:cNvPr id="44" name="object 44" descr=""/>
          <p:cNvGrpSpPr/>
          <p:nvPr/>
        </p:nvGrpSpPr>
        <p:grpSpPr>
          <a:xfrm>
            <a:off x="6972007" y="2373909"/>
            <a:ext cx="440690" cy="248285"/>
            <a:chOff x="6972007" y="2373909"/>
            <a:chExt cx="440690" cy="248285"/>
          </a:xfrm>
        </p:grpSpPr>
        <p:sp>
          <p:nvSpPr>
            <p:cNvPr id="45" name="object 45" descr=""/>
            <p:cNvSpPr/>
            <p:nvPr/>
          </p:nvSpPr>
          <p:spPr>
            <a:xfrm>
              <a:off x="7010398" y="2395448"/>
              <a:ext cx="396240" cy="220345"/>
            </a:xfrm>
            <a:custGeom>
              <a:avLst/>
              <a:gdLst/>
              <a:ahLst/>
              <a:cxnLst/>
              <a:rect l="l" t="t" r="r" b="b"/>
              <a:pathLst>
                <a:path w="396240" h="220344">
                  <a:moveTo>
                    <a:pt x="395669" y="220040"/>
                  </a:moveTo>
                  <a:lnTo>
                    <a:pt x="9949" y="0"/>
                  </a:lnTo>
                  <a:lnTo>
                    <a:pt x="0" y="0"/>
                  </a:lnTo>
                </a:path>
              </a:pathLst>
            </a:custGeom>
            <a:ln w="12710">
              <a:solidFill>
                <a:srgbClr val="8D312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 descr=""/>
            <p:cNvSpPr/>
            <p:nvPr/>
          </p:nvSpPr>
          <p:spPr>
            <a:xfrm>
              <a:off x="6972007" y="2373909"/>
              <a:ext cx="77470" cy="64135"/>
            </a:xfrm>
            <a:custGeom>
              <a:avLst/>
              <a:gdLst/>
              <a:ahLst/>
              <a:cxnLst/>
              <a:rect l="l" t="t" r="r" b="b"/>
              <a:pathLst>
                <a:path w="77470" h="64135">
                  <a:moveTo>
                    <a:pt x="0" y="0"/>
                  </a:moveTo>
                  <a:lnTo>
                    <a:pt x="43421" y="64046"/>
                  </a:lnTo>
                  <a:lnTo>
                    <a:pt x="45250" y="25387"/>
                  </a:lnTo>
                  <a:lnTo>
                    <a:pt x="77228" y="36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D3124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7" name="object 47" descr=""/>
          <p:cNvSpPr txBox="1"/>
          <p:nvPr/>
        </p:nvSpPr>
        <p:spPr>
          <a:xfrm>
            <a:off x="520700" y="5821946"/>
            <a:ext cx="4826000" cy="432434"/>
          </a:xfrm>
          <a:prstGeom prst="rect">
            <a:avLst/>
          </a:prstGeom>
          <a:solidFill>
            <a:srgbClr val="FFFFFF"/>
          </a:solidFill>
        </p:spPr>
        <p:txBody>
          <a:bodyPr wrap="square" lIns="0" tIns="7239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570"/>
              </a:spcBef>
            </a:pPr>
            <a:r>
              <a:rPr dirty="0" sz="1450">
                <a:solidFill>
                  <a:srgbClr val="005493"/>
                </a:solidFill>
                <a:latin typeface="Lucida Sans Unicode"/>
                <a:cs typeface="Lucida Sans Unicode"/>
              </a:rPr>
              <a:t>Slight</a:t>
            </a:r>
            <a:r>
              <a:rPr dirty="0" sz="1450" spc="8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450">
                <a:solidFill>
                  <a:srgbClr val="005493"/>
                </a:solidFill>
                <a:latin typeface="Lucida Sans Unicode"/>
                <a:cs typeface="Lucida Sans Unicode"/>
              </a:rPr>
              <a:t>problem.</a:t>
            </a:r>
            <a:r>
              <a:rPr dirty="0" sz="1450" spc="8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Still</a:t>
            </a:r>
            <a:r>
              <a:rPr dirty="0" sz="1450" spc="9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limited</a:t>
            </a:r>
            <a:r>
              <a:rPr dirty="0" sz="1450" spc="85">
                <a:latin typeface="Lucida Sans Unicode"/>
                <a:cs typeface="Lucida Sans Unicode"/>
              </a:rPr>
              <a:t> </a:t>
            </a:r>
            <a:r>
              <a:rPr dirty="0" sz="1450" spc="50">
                <a:latin typeface="Lucida Sans Unicode"/>
                <a:cs typeface="Lucida Sans Unicode"/>
              </a:rPr>
              <a:t>by</a:t>
            </a:r>
            <a:r>
              <a:rPr dirty="0" sz="1450" spc="9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maximum</a:t>
            </a:r>
            <a:r>
              <a:rPr dirty="0" sz="1450" spc="8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file</a:t>
            </a:r>
            <a:r>
              <a:rPr dirty="0" sz="1450" spc="90">
                <a:latin typeface="Lucida Sans Unicode"/>
                <a:cs typeface="Lucida Sans Unicode"/>
              </a:rPr>
              <a:t> </a:t>
            </a:r>
            <a:r>
              <a:rPr dirty="0" sz="1450" spc="-10">
                <a:latin typeface="Lucida Sans Unicode"/>
                <a:cs typeface="Lucida Sans Unicode"/>
              </a:rPr>
              <a:t>size.</a:t>
            </a:r>
            <a:endParaRPr sz="1450">
              <a:latin typeface="Lucida Sans Unicode"/>
              <a:cs typeface="Lucida Sans Unicode"/>
            </a:endParaRPr>
          </a:p>
        </p:txBody>
      </p:sp>
      <p:sp>
        <p:nvSpPr>
          <p:cNvPr id="48" name="object 48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-25"/>
              <a:t>18</a:t>
            </a:fld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520700" y="1581745"/>
            <a:ext cx="9017635" cy="0"/>
          </a:xfrm>
          <a:custGeom>
            <a:avLst/>
            <a:gdLst/>
            <a:ahLst/>
            <a:cxnLst/>
            <a:rect l="l" t="t" r="r" b="b"/>
            <a:pathLst>
              <a:path w="9017635" h="0">
                <a:moveTo>
                  <a:pt x="0" y="0"/>
                </a:moveTo>
                <a:lnTo>
                  <a:pt x="9017020" y="0"/>
                </a:lnTo>
              </a:path>
            </a:pathLst>
          </a:custGeom>
          <a:ln w="52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Piping:</a:t>
            </a:r>
            <a:r>
              <a:rPr dirty="0" spc="185"/>
              <a:t> </a:t>
            </a:r>
            <a:r>
              <a:rPr dirty="0"/>
              <a:t>entirely</a:t>
            </a:r>
            <a:r>
              <a:rPr dirty="0" spc="185"/>
              <a:t> </a:t>
            </a:r>
            <a:r>
              <a:rPr dirty="0" spc="60"/>
              <a:t>avoid</a:t>
            </a:r>
            <a:r>
              <a:rPr dirty="0" spc="185"/>
              <a:t> </a:t>
            </a:r>
            <a:r>
              <a:rPr dirty="0"/>
              <a:t>saving</a:t>
            </a:r>
            <a:r>
              <a:rPr dirty="0" spc="185"/>
              <a:t> </a:t>
            </a:r>
            <a:r>
              <a:rPr dirty="0" spc="45"/>
              <a:t>data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520700" y="1791525"/>
            <a:ext cx="6159500" cy="368935"/>
          </a:xfrm>
          <a:prstGeom prst="rect">
            <a:avLst/>
          </a:prstGeom>
          <a:solidFill>
            <a:srgbClr val="FFFFFF"/>
          </a:solidFill>
        </p:spPr>
        <p:txBody>
          <a:bodyPr wrap="square" lIns="0" tIns="64769" rIns="0" bIns="0" rtlCol="0" vert="horz">
            <a:spAutoFit/>
          </a:bodyPr>
          <a:lstStyle/>
          <a:p>
            <a:pPr marL="144145">
              <a:lnSpc>
                <a:spcPct val="100000"/>
              </a:lnSpc>
              <a:spcBef>
                <a:spcPts val="509"/>
              </a:spcBef>
            </a:pPr>
            <a:r>
              <a:rPr dirty="0" sz="1450">
                <a:solidFill>
                  <a:srgbClr val="005493"/>
                </a:solidFill>
                <a:latin typeface="Lucida Sans Unicode"/>
                <a:cs typeface="Lucida Sans Unicode"/>
              </a:rPr>
              <a:t>Q.</a:t>
            </a:r>
            <a:r>
              <a:rPr dirty="0" sz="1450" spc="6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There's</a:t>
            </a:r>
            <a:r>
              <a:rPr dirty="0" sz="1450" spc="6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no</a:t>
            </a:r>
            <a:r>
              <a:rPr dirty="0" sz="1450" spc="6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room</a:t>
            </a:r>
            <a:r>
              <a:rPr dirty="0" sz="1450" spc="6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for</a:t>
            </a:r>
            <a:r>
              <a:rPr dirty="0" sz="1450" spc="6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a</a:t>
            </a:r>
            <a:r>
              <a:rPr dirty="0" sz="1450" spc="6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huge</a:t>
            </a:r>
            <a:r>
              <a:rPr dirty="0" sz="1450" spc="6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file</a:t>
            </a:r>
            <a:r>
              <a:rPr dirty="0" sz="1450" spc="6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on</a:t>
            </a:r>
            <a:r>
              <a:rPr dirty="0" sz="1450" spc="60">
                <a:latin typeface="Lucida Sans Unicode"/>
                <a:cs typeface="Lucida Sans Unicode"/>
              </a:rPr>
              <a:t> </a:t>
            </a:r>
            <a:r>
              <a:rPr dirty="0" sz="1450" spc="50">
                <a:latin typeface="Lucida Sans Unicode"/>
                <a:cs typeface="Lucida Sans Unicode"/>
              </a:rPr>
              <a:t>my</a:t>
            </a:r>
            <a:r>
              <a:rPr dirty="0" sz="1450" spc="6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computer.</a:t>
            </a:r>
            <a:r>
              <a:rPr dirty="0" sz="1450" spc="60">
                <a:latin typeface="Lucida Sans Unicode"/>
                <a:cs typeface="Lucida Sans Unicode"/>
              </a:rPr>
              <a:t> </a:t>
            </a:r>
            <a:r>
              <a:rPr dirty="0" sz="1450" spc="50">
                <a:latin typeface="Lucida Sans Unicode"/>
                <a:cs typeface="Lucida Sans Unicode"/>
              </a:rPr>
              <a:t>Now</a:t>
            </a:r>
            <a:r>
              <a:rPr dirty="0" sz="1450" spc="60">
                <a:latin typeface="Lucida Sans Unicode"/>
                <a:cs typeface="Lucida Sans Unicode"/>
              </a:rPr>
              <a:t> </a:t>
            </a:r>
            <a:r>
              <a:rPr dirty="0" sz="1450" spc="-10">
                <a:latin typeface="Lucida Sans Unicode"/>
                <a:cs typeface="Lucida Sans Unicode"/>
              </a:rPr>
              <a:t>what?</a:t>
            </a:r>
            <a:endParaRPr sz="1450">
              <a:latin typeface="Lucida Sans Unicode"/>
              <a:cs typeface="Lucida Sans Unicode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520700" y="2783243"/>
            <a:ext cx="7442200" cy="368935"/>
          </a:xfrm>
          <a:prstGeom prst="rect">
            <a:avLst/>
          </a:prstGeom>
          <a:solidFill>
            <a:srgbClr val="FFFFFF"/>
          </a:solidFill>
        </p:spPr>
        <p:txBody>
          <a:bodyPr wrap="square" lIns="0" tIns="69215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545"/>
              </a:spcBef>
            </a:pPr>
            <a:r>
              <a:rPr dirty="0" sz="1450">
                <a:solidFill>
                  <a:srgbClr val="005493"/>
                </a:solidFill>
                <a:latin typeface="Lucida Sans Unicode"/>
                <a:cs typeface="Lucida Sans Unicode"/>
              </a:rPr>
              <a:t>Piping.</a:t>
            </a:r>
            <a:r>
              <a:rPr dirty="0" sz="1450" spc="9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Connect</a:t>
            </a:r>
            <a:r>
              <a:rPr dirty="0" sz="1450" spc="9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standard</a:t>
            </a:r>
            <a:r>
              <a:rPr dirty="0" sz="1450" spc="9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output</a:t>
            </a:r>
            <a:r>
              <a:rPr dirty="0" sz="1450" spc="9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of</a:t>
            </a:r>
            <a:r>
              <a:rPr dirty="0" sz="1450" spc="9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one</a:t>
            </a:r>
            <a:r>
              <a:rPr dirty="0" sz="1450" spc="9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program</a:t>
            </a:r>
            <a:r>
              <a:rPr dirty="0" sz="1450" spc="9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to</a:t>
            </a:r>
            <a:r>
              <a:rPr dirty="0" sz="1450" spc="9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standard</a:t>
            </a:r>
            <a:r>
              <a:rPr dirty="0" sz="1450" spc="9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input</a:t>
            </a:r>
            <a:r>
              <a:rPr dirty="0" sz="1450" spc="9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of</a:t>
            </a:r>
            <a:r>
              <a:rPr dirty="0" sz="1450" spc="90">
                <a:latin typeface="Lucida Sans Unicode"/>
                <a:cs typeface="Lucida Sans Unicode"/>
              </a:rPr>
              <a:t> </a:t>
            </a:r>
            <a:r>
              <a:rPr dirty="0" sz="1450" spc="-10">
                <a:latin typeface="Lucida Sans Unicode"/>
                <a:cs typeface="Lucida Sans Unicode"/>
              </a:rPr>
              <a:t>another.</a:t>
            </a:r>
            <a:endParaRPr sz="1450">
              <a:latin typeface="Lucida Sans Unicode"/>
              <a:cs typeface="Lucida Sans Unicode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520700" y="2261958"/>
            <a:ext cx="2755900" cy="368935"/>
          </a:xfrm>
          <a:prstGeom prst="rect">
            <a:avLst/>
          </a:prstGeom>
          <a:solidFill>
            <a:srgbClr val="FFFFFF"/>
          </a:solidFill>
        </p:spPr>
        <p:txBody>
          <a:bodyPr wrap="square" lIns="0" tIns="6604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520"/>
              </a:spcBef>
            </a:pPr>
            <a:r>
              <a:rPr dirty="0" sz="1450">
                <a:solidFill>
                  <a:srgbClr val="005493"/>
                </a:solidFill>
                <a:latin typeface="Lucida Sans Unicode"/>
                <a:cs typeface="Lucida Sans Unicode"/>
              </a:rPr>
              <a:t>A.</a:t>
            </a:r>
            <a:r>
              <a:rPr dirty="0" sz="1450" spc="2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No</a:t>
            </a:r>
            <a:r>
              <a:rPr dirty="0" sz="1450" spc="2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problem!</a:t>
            </a:r>
            <a:r>
              <a:rPr dirty="0" sz="1450" spc="2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Use</a:t>
            </a:r>
            <a:r>
              <a:rPr dirty="0" sz="1450" spc="25">
                <a:latin typeface="Lucida Sans Unicode"/>
                <a:cs typeface="Lucida Sans Unicode"/>
              </a:rPr>
              <a:t> </a:t>
            </a:r>
            <a:r>
              <a:rPr dirty="0" sz="1450" spc="-10" i="1">
                <a:latin typeface="Lucida Sans Italic"/>
                <a:cs typeface="Lucida Sans Italic"/>
              </a:rPr>
              <a:t>piping</a:t>
            </a:r>
            <a:r>
              <a:rPr dirty="0" sz="1450" spc="-10">
                <a:latin typeface="Lucida Sans Unicode"/>
                <a:cs typeface="Lucida Sans Unicode"/>
              </a:rPr>
              <a:t>.</a:t>
            </a:r>
            <a:endParaRPr sz="1450">
              <a:latin typeface="Lucida Sans Unicode"/>
              <a:cs typeface="Lucida Sans Unicode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1465535" y="4771704"/>
            <a:ext cx="1235075" cy="42227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104139" rIns="0" bIns="0" rtlCol="0" vert="horz">
            <a:spAutoFit/>
          </a:bodyPr>
          <a:lstStyle/>
          <a:p>
            <a:pPr marL="219710">
              <a:lnSpc>
                <a:spcPct val="100000"/>
              </a:lnSpc>
              <a:spcBef>
                <a:spcPts val="819"/>
              </a:spcBef>
            </a:pPr>
            <a:r>
              <a:rPr dirty="0" sz="1100" spc="-10">
                <a:solidFill>
                  <a:srgbClr val="FFFFFF"/>
                </a:solidFill>
                <a:latin typeface="Lucida Sans Unicode"/>
                <a:cs typeface="Lucida Sans Unicode"/>
              </a:rPr>
              <a:t>RandomSeq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3152343" y="4879554"/>
            <a:ext cx="1468755" cy="1765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000">
                <a:solidFill>
                  <a:srgbClr val="005493"/>
                </a:solidFill>
                <a:latin typeface="Lucida Sans Unicode"/>
                <a:cs typeface="Lucida Sans Unicode"/>
              </a:rPr>
              <a:t>standard</a:t>
            </a:r>
            <a:r>
              <a:rPr dirty="0" sz="1000" spc="-6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000">
                <a:solidFill>
                  <a:srgbClr val="005493"/>
                </a:solidFill>
                <a:latin typeface="Lucida Sans Unicode"/>
                <a:cs typeface="Lucida Sans Unicode"/>
              </a:rPr>
              <a:t>output</a:t>
            </a:r>
            <a:r>
              <a:rPr dirty="0" sz="1000" spc="-6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000" spc="-10">
                <a:solidFill>
                  <a:srgbClr val="005493"/>
                </a:solidFill>
                <a:latin typeface="Lucida Sans Unicode"/>
                <a:cs typeface="Lucida Sans Unicode"/>
              </a:rPr>
              <a:t>stream</a:t>
            </a:r>
            <a:endParaRPr sz="1000">
              <a:latin typeface="Lucida Sans Unicode"/>
              <a:cs typeface="Lucida Sans Unicode"/>
            </a:endParaRPr>
          </a:p>
        </p:txBody>
      </p:sp>
      <p:grpSp>
        <p:nvGrpSpPr>
          <p:cNvPr id="9" name="object 9" descr=""/>
          <p:cNvGrpSpPr/>
          <p:nvPr/>
        </p:nvGrpSpPr>
        <p:grpSpPr>
          <a:xfrm>
            <a:off x="4685989" y="4929314"/>
            <a:ext cx="423545" cy="107314"/>
            <a:chOff x="4685989" y="4929314"/>
            <a:chExt cx="423545" cy="107314"/>
          </a:xfrm>
        </p:grpSpPr>
        <p:sp>
          <p:nvSpPr>
            <p:cNvPr id="10" name="object 10" descr=""/>
            <p:cNvSpPr/>
            <p:nvPr/>
          </p:nvSpPr>
          <p:spPr>
            <a:xfrm>
              <a:off x="4699006" y="4982801"/>
              <a:ext cx="342900" cy="0"/>
            </a:xfrm>
            <a:custGeom>
              <a:avLst/>
              <a:gdLst/>
              <a:ahLst/>
              <a:cxnLst/>
              <a:rect l="l" t="t" r="r" b="b"/>
              <a:pathLst>
                <a:path w="342900" h="0">
                  <a:moveTo>
                    <a:pt x="342900" y="0"/>
                  </a:moveTo>
                  <a:lnTo>
                    <a:pt x="331079" y="0"/>
                  </a:lnTo>
                  <a:lnTo>
                    <a:pt x="0" y="0"/>
                  </a:lnTo>
                </a:path>
              </a:pathLst>
            </a:custGeom>
            <a:ln w="25428">
              <a:solidFill>
                <a:srgbClr val="00549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5002085" y="4929314"/>
              <a:ext cx="107314" cy="107314"/>
            </a:xfrm>
            <a:custGeom>
              <a:avLst/>
              <a:gdLst/>
              <a:ahLst/>
              <a:cxnLst/>
              <a:rect l="l" t="t" r="r" b="b"/>
              <a:pathLst>
                <a:path w="107314" h="107314">
                  <a:moveTo>
                    <a:pt x="0" y="0"/>
                  </a:moveTo>
                  <a:lnTo>
                    <a:pt x="26720" y="53492"/>
                  </a:lnTo>
                  <a:lnTo>
                    <a:pt x="0" y="106984"/>
                  </a:lnTo>
                  <a:lnTo>
                    <a:pt x="106870" y="534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5493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2" name="object 12" descr=""/>
          <p:cNvGrpSpPr/>
          <p:nvPr/>
        </p:nvGrpSpPr>
        <p:grpSpPr>
          <a:xfrm>
            <a:off x="2705106" y="4893805"/>
            <a:ext cx="2057400" cy="191135"/>
            <a:chOff x="2705106" y="4893805"/>
            <a:chExt cx="2057400" cy="191135"/>
          </a:xfrm>
        </p:grpSpPr>
        <p:sp>
          <p:nvSpPr>
            <p:cNvPr id="13" name="object 13" descr=""/>
            <p:cNvSpPr/>
            <p:nvPr/>
          </p:nvSpPr>
          <p:spPr>
            <a:xfrm>
              <a:off x="3060699" y="4900163"/>
              <a:ext cx="1689100" cy="0"/>
            </a:xfrm>
            <a:custGeom>
              <a:avLst/>
              <a:gdLst/>
              <a:ahLst/>
              <a:cxnLst/>
              <a:rect l="l" t="t" r="r" b="b"/>
              <a:pathLst>
                <a:path w="1689100" h="0">
                  <a:moveTo>
                    <a:pt x="0" y="0"/>
                  </a:moveTo>
                  <a:lnTo>
                    <a:pt x="1689099" y="0"/>
                  </a:lnTo>
                </a:path>
              </a:pathLst>
            </a:custGeom>
            <a:ln w="1271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3060706" y="5078166"/>
              <a:ext cx="1701800" cy="0"/>
            </a:xfrm>
            <a:custGeom>
              <a:avLst/>
              <a:gdLst/>
              <a:ahLst/>
              <a:cxnLst/>
              <a:rect l="l" t="t" r="r" b="b"/>
              <a:pathLst>
                <a:path w="1701800" h="0">
                  <a:moveTo>
                    <a:pt x="0" y="0"/>
                  </a:moveTo>
                  <a:lnTo>
                    <a:pt x="1701800" y="0"/>
                  </a:lnTo>
                </a:path>
              </a:pathLst>
            </a:custGeom>
            <a:ln w="1271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2705106" y="4982801"/>
              <a:ext cx="342900" cy="0"/>
            </a:xfrm>
            <a:custGeom>
              <a:avLst/>
              <a:gdLst/>
              <a:ahLst/>
              <a:cxnLst/>
              <a:rect l="l" t="t" r="r" b="b"/>
              <a:pathLst>
                <a:path w="342900" h="0">
                  <a:moveTo>
                    <a:pt x="342900" y="0"/>
                  </a:moveTo>
                  <a:lnTo>
                    <a:pt x="334255" y="0"/>
                  </a:lnTo>
                  <a:lnTo>
                    <a:pt x="0" y="0"/>
                  </a:lnTo>
                </a:path>
              </a:pathLst>
            </a:custGeom>
            <a:ln w="25428">
              <a:solidFill>
                <a:srgbClr val="00549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3008185" y="4929314"/>
              <a:ext cx="107314" cy="107314"/>
            </a:xfrm>
            <a:custGeom>
              <a:avLst/>
              <a:gdLst/>
              <a:ahLst/>
              <a:cxnLst/>
              <a:rect l="l" t="t" r="r" b="b"/>
              <a:pathLst>
                <a:path w="107314" h="107314">
                  <a:moveTo>
                    <a:pt x="0" y="0"/>
                  </a:moveTo>
                  <a:lnTo>
                    <a:pt x="26720" y="53492"/>
                  </a:lnTo>
                  <a:lnTo>
                    <a:pt x="0" y="106984"/>
                  </a:lnTo>
                  <a:lnTo>
                    <a:pt x="106870" y="534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5493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 descr=""/>
          <p:cNvSpPr txBox="1"/>
          <p:nvPr/>
        </p:nvSpPr>
        <p:spPr>
          <a:xfrm>
            <a:off x="7218642" y="4771704"/>
            <a:ext cx="1235075" cy="42227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99060" rIns="0" bIns="0" rtlCol="0" vert="horz">
            <a:spAutoFit/>
          </a:bodyPr>
          <a:lstStyle/>
          <a:p>
            <a:pPr marL="337185">
              <a:lnSpc>
                <a:spcPct val="100000"/>
              </a:lnSpc>
              <a:spcBef>
                <a:spcPts val="780"/>
              </a:spcBef>
            </a:pPr>
            <a:r>
              <a:rPr dirty="0" sz="1100" spc="-10">
                <a:solidFill>
                  <a:srgbClr val="FFFFFF"/>
                </a:solidFill>
                <a:latin typeface="Lucida Sans Unicode"/>
                <a:cs typeface="Lucida Sans Unicode"/>
              </a:rPr>
              <a:t>Average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5164023" y="4874309"/>
            <a:ext cx="1381125" cy="1765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000">
                <a:solidFill>
                  <a:srgbClr val="005493"/>
                </a:solidFill>
                <a:latin typeface="Lucida Sans Unicode"/>
                <a:cs typeface="Lucida Sans Unicode"/>
              </a:rPr>
              <a:t>standard</a:t>
            </a:r>
            <a:r>
              <a:rPr dirty="0" sz="1000" spc="-5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000">
                <a:solidFill>
                  <a:srgbClr val="005493"/>
                </a:solidFill>
                <a:latin typeface="Lucida Sans Unicode"/>
                <a:cs typeface="Lucida Sans Unicode"/>
              </a:rPr>
              <a:t>input</a:t>
            </a:r>
            <a:r>
              <a:rPr dirty="0" sz="1000" spc="-5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000" spc="-10">
                <a:solidFill>
                  <a:srgbClr val="005493"/>
                </a:solidFill>
                <a:latin typeface="Lucida Sans Unicode"/>
                <a:cs typeface="Lucida Sans Unicode"/>
              </a:rPr>
              <a:t>stream</a:t>
            </a:r>
            <a:endParaRPr sz="1000">
              <a:latin typeface="Lucida Sans Unicode"/>
              <a:cs typeface="Lucida Sans Unicode"/>
            </a:endParaRPr>
          </a:p>
        </p:txBody>
      </p:sp>
      <p:grpSp>
        <p:nvGrpSpPr>
          <p:cNvPr id="19" name="object 19" descr=""/>
          <p:cNvGrpSpPr/>
          <p:nvPr/>
        </p:nvGrpSpPr>
        <p:grpSpPr>
          <a:xfrm>
            <a:off x="5079999" y="4881091"/>
            <a:ext cx="2124710" cy="203835"/>
            <a:chOff x="5079999" y="4881091"/>
            <a:chExt cx="2124710" cy="203835"/>
          </a:xfrm>
        </p:grpSpPr>
        <p:sp>
          <p:nvSpPr>
            <p:cNvPr id="20" name="object 20" descr=""/>
            <p:cNvSpPr/>
            <p:nvPr/>
          </p:nvSpPr>
          <p:spPr>
            <a:xfrm>
              <a:off x="5079999" y="4887448"/>
              <a:ext cx="1689100" cy="0"/>
            </a:xfrm>
            <a:custGeom>
              <a:avLst/>
              <a:gdLst/>
              <a:ahLst/>
              <a:cxnLst/>
              <a:rect l="l" t="t" r="r" b="b"/>
              <a:pathLst>
                <a:path w="1689100" h="0">
                  <a:moveTo>
                    <a:pt x="0" y="0"/>
                  </a:moveTo>
                  <a:lnTo>
                    <a:pt x="1689101" y="0"/>
                  </a:lnTo>
                </a:path>
              </a:pathLst>
            </a:custGeom>
            <a:ln w="1271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5080006" y="5078166"/>
              <a:ext cx="1689100" cy="0"/>
            </a:xfrm>
            <a:custGeom>
              <a:avLst/>
              <a:gdLst/>
              <a:ahLst/>
              <a:cxnLst/>
              <a:rect l="l" t="t" r="r" b="b"/>
              <a:pathLst>
                <a:path w="1689100" h="0">
                  <a:moveTo>
                    <a:pt x="0" y="0"/>
                  </a:moveTo>
                  <a:lnTo>
                    <a:pt x="1689098" y="0"/>
                  </a:lnTo>
                </a:path>
              </a:pathLst>
            </a:custGeom>
            <a:ln w="1271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6794506" y="4982801"/>
              <a:ext cx="342900" cy="0"/>
            </a:xfrm>
            <a:custGeom>
              <a:avLst/>
              <a:gdLst/>
              <a:ahLst/>
              <a:cxnLst/>
              <a:rect l="l" t="t" r="r" b="b"/>
              <a:pathLst>
                <a:path w="342900" h="0">
                  <a:moveTo>
                    <a:pt x="342900" y="0"/>
                  </a:moveTo>
                  <a:lnTo>
                    <a:pt x="331079" y="0"/>
                  </a:lnTo>
                  <a:lnTo>
                    <a:pt x="0" y="0"/>
                  </a:lnTo>
                </a:path>
              </a:pathLst>
            </a:custGeom>
            <a:ln w="25428">
              <a:solidFill>
                <a:srgbClr val="00549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7097585" y="4929314"/>
              <a:ext cx="107314" cy="107314"/>
            </a:xfrm>
            <a:custGeom>
              <a:avLst/>
              <a:gdLst/>
              <a:ahLst/>
              <a:cxnLst/>
              <a:rect l="l" t="t" r="r" b="b"/>
              <a:pathLst>
                <a:path w="107315" h="107314">
                  <a:moveTo>
                    <a:pt x="0" y="0"/>
                  </a:moveTo>
                  <a:lnTo>
                    <a:pt x="26720" y="53492"/>
                  </a:lnTo>
                  <a:lnTo>
                    <a:pt x="0" y="106984"/>
                  </a:lnTo>
                  <a:lnTo>
                    <a:pt x="106870" y="534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5493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" name="object 24" descr=""/>
          <p:cNvSpPr txBox="1"/>
          <p:nvPr/>
        </p:nvSpPr>
        <p:spPr>
          <a:xfrm>
            <a:off x="520700" y="5669369"/>
            <a:ext cx="7556500" cy="419734"/>
          </a:xfrm>
          <a:prstGeom prst="rect">
            <a:avLst/>
          </a:prstGeom>
          <a:solidFill>
            <a:srgbClr val="FFFFFF"/>
          </a:solidFill>
        </p:spPr>
        <p:txBody>
          <a:bodyPr wrap="square" lIns="0" tIns="67945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535"/>
              </a:spcBef>
            </a:pPr>
            <a:r>
              <a:rPr dirty="0" sz="1450">
                <a:solidFill>
                  <a:srgbClr val="005493"/>
                </a:solidFill>
                <a:latin typeface="Lucida Sans Unicode"/>
                <a:cs typeface="Lucida Sans Unicode"/>
              </a:rPr>
              <a:t>Critical</a:t>
            </a:r>
            <a:r>
              <a:rPr dirty="0" sz="1450" spc="8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450">
                <a:solidFill>
                  <a:srgbClr val="005493"/>
                </a:solidFill>
                <a:latin typeface="Lucida Sans Unicode"/>
                <a:cs typeface="Lucida Sans Unicode"/>
              </a:rPr>
              <a:t>point.</a:t>
            </a:r>
            <a:r>
              <a:rPr dirty="0" sz="1450" spc="8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No</a:t>
            </a:r>
            <a:r>
              <a:rPr dirty="0" sz="1450" spc="8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limit</a:t>
            </a:r>
            <a:r>
              <a:rPr dirty="0" sz="1450" spc="80">
                <a:latin typeface="Lucida Sans Unicode"/>
                <a:cs typeface="Lucida Sans Unicode"/>
              </a:rPr>
              <a:t> </a:t>
            </a:r>
            <a:r>
              <a:rPr dirty="0" sz="1450" i="1">
                <a:latin typeface="Lucida Sans Italic"/>
                <a:cs typeface="Lucida Sans Italic"/>
              </a:rPr>
              <a:t>within</a:t>
            </a:r>
            <a:r>
              <a:rPr dirty="0" sz="1450" spc="85" i="1">
                <a:latin typeface="Lucida Sans Italic"/>
                <a:cs typeface="Lucida Sans Italic"/>
              </a:rPr>
              <a:t> </a:t>
            </a:r>
            <a:r>
              <a:rPr dirty="0" sz="1450" i="1">
                <a:latin typeface="Lucida Sans Italic"/>
                <a:cs typeface="Lucida Sans Italic"/>
              </a:rPr>
              <a:t>programs</a:t>
            </a:r>
            <a:r>
              <a:rPr dirty="0" sz="1450" spc="85" i="1">
                <a:latin typeface="Lucida Sans Italic"/>
                <a:cs typeface="Lucida Sans Italic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on</a:t>
            </a:r>
            <a:r>
              <a:rPr dirty="0" sz="1450" spc="8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the</a:t>
            </a:r>
            <a:r>
              <a:rPr dirty="0" sz="1450" spc="8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amount</a:t>
            </a:r>
            <a:r>
              <a:rPr dirty="0" sz="1450" spc="8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of</a:t>
            </a:r>
            <a:r>
              <a:rPr dirty="0" sz="1450" spc="8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data</a:t>
            </a:r>
            <a:r>
              <a:rPr dirty="0" sz="1450" spc="8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they</a:t>
            </a:r>
            <a:r>
              <a:rPr dirty="0" sz="1450" spc="8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can</a:t>
            </a:r>
            <a:r>
              <a:rPr dirty="0" sz="1450" spc="85">
                <a:latin typeface="Lucida Sans Unicode"/>
                <a:cs typeface="Lucida Sans Unicode"/>
              </a:rPr>
              <a:t> </a:t>
            </a:r>
            <a:r>
              <a:rPr dirty="0" sz="1450" spc="-10">
                <a:latin typeface="Lucida Sans Unicode"/>
                <a:cs typeface="Lucida Sans Unicode"/>
              </a:rPr>
              <a:t>handle.</a:t>
            </a:r>
            <a:endParaRPr sz="1450">
              <a:latin typeface="Lucida Sans Unicode"/>
              <a:cs typeface="Lucida Sans Unicode"/>
            </a:endParaRPr>
          </a:p>
        </p:txBody>
      </p:sp>
      <p:grpSp>
        <p:nvGrpSpPr>
          <p:cNvPr id="25" name="object 25" descr=""/>
          <p:cNvGrpSpPr/>
          <p:nvPr/>
        </p:nvGrpSpPr>
        <p:grpSpPr>
          <a:xfrm>
            <a:off x="3044990" y="3410211"/>
            <a:ext cx="3541395" cy="1211580"/>
            <a:chOff x="3044990" y="3410211"/>
            <a:chExt cx="3541395" cy="1211580"/>
          </a:xfrm>
        </p:grpSpPr>
        <p:pic>
          <p:nvPicPr>
            <p:cNvPr id="26" name="object 2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44990" y="3410211"/>
              <a:ext cx="3541395" cy="1211508"/>
            </a:xfrm>
            <a:prstGeom prst="rect">
              <a:avLst/>
            </a:prstGeom>
          </p:spPr>
        </p:pic>
        <p:sp>
          <p:nvSpPr>
            <p:cNvPr id="27" name="object 27" descr=""/>
            <p:cNvSpPr/>
            <p:nvPr/>
          </p:nvSpPr>
          <p:spPr>
            <a:xfrm>
              <a:off x="3073400" y="3444379"/>
              <a:ext cx="3441700" cy="1106170"/>
            </a:xfrm>
            <a:custGeom>
              <a:avLst/>
              <a:gdLst/>
              <a:ahLst/>
              <a:cxnLst/>
              <a:rect l="l" t="t" r="r" b="b"/>
              <a:pathLst>
                <a:path w="3441700" h="1106170">
                  <a:moveTo>
                    <a:pt x="0" y="0"/>
                  </a:moveTo>
                  <a:lnTo>
                    <a:pt x="3441700" y="0"/>
                  </a:lnTo>
                  <a:lnTo>
                    <a:pt x="3441700" y="1106144"/>
                  </a:lnTo>
                  <a:lnTo>
                    <a:pt x="0" y="11061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8" name="object 28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83095" y="3583530"/>
              <a:ext cx="237973" cy="238226"/>
            </a:xfrm>
            <a:prstGeom prst="rect">
              <a:avLst/>
            </a:prstGeom>
          </p:spPr>
        </p:pic>
      </p:grpSp>
      <p:sp>
        <p:nvSpPr>
          <p:cNvPr id="29" name="object 29" descr=""/>
          <p:cNvSpPr txBox="1"/>
          <p:nvPr/>
        </p:nvSpPr>
        <p:spPr>
          <a:xfrm>
            <a:off x="3259264" y="3205721"/>
            <a:ext cx="3477895" cy="118427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114"/>
              </a:spcBef>
            </a:pPr>
            <a:r>
              <a:rPr dirty="0" sz="1100">
                <a:solidFill>
                  <a:srgbClr val="8D3124"/>
                </a:solidFill>
                <a:latin typeface="Lucida Sans Unicode"/>
                <a:cs typeface="Lucida Sans Unicode"/>
              </a:rPr>
              <a:t>set</a:t>
            </a:r>
            <a:r>
              <a:rPr dirty="0" sz="1100" spc="10">
                <a:solidFill>
                  <a:srgbClr val="8D3124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solidFill>
                  <a:srgbClr val="8D3124"/>
                </a:solidFill>
                <a:latin typeface="Lucida Sans Unicode"/>
                <a:cs typeface="Lucida Sans Unicode"/>
              </a:rPr>
              <a:t>up</a:t>
            </a:r>
            <a:r>
              <a:rPr dirty="0" sz="1100" spc="10">
                <a:solidFill>
                  <a:srgbClr val="8D3124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solidFill>
                  <a:srgbClr val="8D3124"/>
                </a:solidFill>
                <a:latin typeface="Lucida Sans Unicode"/>
                <a:cs typeface="Lucida Sans Unicode"/>
              </a:rPr>
              <a:t>a</a:t>
            </a:r>
            <a:r>
              <a:rPr dirty="0" sz="1100" spc="15">
                <a:solidFill>
                  <a:srgbClr val="8D3124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20">
                <a:solidFill>
                  <a:srgbClr val="8D3124"/>
                </a:solidFill>
                <a:latin typeface="Lucida Sans Unicode"/>
                <a:cs typeface="Lucida Sans Unicode"/>
              </a:rPr>
              <a:t>pipe</a:t>
            </a:r>
            <a:endParaRPr sz="11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1050">
              <a:latin typeface="Lucida Sans Unicode"/>
              <a:cs typeface="Lucida Sans Unicode"/>
            </a:endParaRPr>
          </a:p>
          <a:p>
            <a:pPr marL="12700" marR="504825">
              <a:lnSpc>
                <a:spcPct val="101899"/>
              </a:lnSpc>
            </a:pPr>
            <a:r>
              <a:rPr dirty="0" sz="1000">
                <a:latin typeface="Lucida Console"/>
                <a:cs typeface="Lucida Console"/>
              </a:rPr>
              <a:t>%</a:t>
            </a:r>
            <a:r>
              <a:rPr dirty="0" sz="1000" spc="-65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java</a:t>
            </a:r>
            <a:r>
              <a:rPr dirty="0" sz="1000" spc="-60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RandomSeq</a:t>
            </a:r>
            <a:r>
              <a:rPr dirty="0" sz="1000" spc="-65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1000000</a:t>
            </a:r>
            <a:r>
              <a:rPr dirty="0" sz="1000" spc="-60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|</a:t>
            </a:r>
            <a:r>
              <a:rPr dirty="0" sz="1000" spc="-65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java</a:t>
            </a:r>
            <a:r>
              <a:rPr dirty="0" sz="1000" spc="-60">
                <a:latin typeface="Lucida Console"/>
                <a:cs typeface="Lucida Console"/>
              </a:rPr>
              <a:t> </a:t>
            </a:r>
            <a:r>
              <a:rPr dirty="0" sz="1000" spc="-10">
                <a:latin typeface="Lucida Console"/>
                <a:cs typeface="Lucida Console"/>
              </a:rPr>
              <a:t>Average 0.4997970473016028</a:t>
            </a:r>
            <a:endParaRPr sz="100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00">
              <a:latin typeface="Lucida Console"/>
              <a:cs typeface="Lucida Console"/>
            </a:endParaRPr>
          </a:p>
          <a:p>
            <a:pPr marL="12700" marR="504825">
              <a:lnSpc>
                <a:spcPct val="101899"/>
              </a:lnSpc>
            </a:pPr>
            <a:r>
              <a:rPr dirty="0" sz="1000">
                <a:latin typeface="Lucida Console"/>
                <a:cs typeface="Lucida Console"/>
              </a:rPr>
              <a:t>%</a:t>
            </a:r>
            <a:r>
              <a:rPr dirty="0" sz="1000" spc="-65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java</a:t>
            </a:r>
            <a:r>
              <a:rPr dirty="0" sz="1000" spc="-60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RandomSeq</a:t>
            </a:r>
            <a:r>
              <a:rPr dirty="0" sz="1000" spc="-65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1000000</a:t>
            </a:r>
            <a:r>
              <a:rPr dirty="0" sz="1000" spc="-60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|</a:t>
            </a:r>
            <a:r>
              <a:rPr dirty="0" sz="1000" spc="-65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java</a:t>
            </a:r>
            <a:r>
              <a:rPr dirty="0" sz="1000" spc="-60">
                <a:latin typeface="Lucida Console"/>
                <a:cs typeface="Lucida Console"/>
              </a:rPr>
              <a:t> </a:t>
            </a:r>
            <a:r>
              <a:rPr dirty="0" sz="1000" spc="-10">
                <a:latin typeface="Lucida Console"/>
                <a:cs typeface="Lucida Console"/>
              </a:rPr>
              <a:t>Average 0.5002071875644842</a:t>
            </a:r>
            <a:endParaRPr sz="1000">
              <a:latin typeface="Lucida Console"/>
              <a:cs typeface="Lucida Console"/>
            </a:endParaRPr>
          </a:p>
        </p:txBody>
      </p:sp>
      <p:grpSp>
        <p:nvGrpSpPr>
          <p:cNvPr id="30" name="object 30" descr=""/>
          <p:cNvGrpSpPr/>
          <p:nvPr/>
        </p:nvGrpSpPr>
        <p:grpSpPr>
          <a:xfrm>
            <a:off x="5282349" y="3329654"/>
            <a:ext cx="511809" cy="269240"/>
            <a:chOff x="5282349" y="3329654"/>
            <a:chExt cx="511809" cy="269240"/>
          </a:xfrm>
        </p:grpSpPr>
        <p:sp>
          <p:nvSpPr>
            <p:cNvPr id="31" name="object 31" descr=""/>
            <p:cNvSpPr/>
            <p:nvPr/>
          </p:nvSpPr>
          <p:spPr>
            <a:xfrm>
              <a:off x="5321296" y="3336010"/>
              <a:ext cx="466725" cy="241935"/>
            </a:xfrm>
            <a:custGeom>
              <a:avLst/>
              <a:gdLst/>
              <a:ahLst/>
              <a:cxnLst/>
              <a:rect l="l" t="t" r="r" b="b"/>
              <a:pathLst>
                <a:path w="466725" h="241935">
                  <a:moveTo>
                    <a:pt x="466099" y="0"/>
                  </a:moveTo>
                  <a:lnTo>
                    <a:pt x="6266" y="241873"/>
                  </a:lnTo>
                  <a:lnTo>
                    <a:pt x="0" y="241873"/>
                  </a:lnTo>
                </a:path>
              </a:pathLst>
            </a:custGeom>
            <a:ln w="12711">
              <a:solidFill>
                <a:srgbClr val="8D312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 descr=""/>
            <p:cNvSpPr/>
            <p:nvPr/>
          </p:nvSpPr>
          <p:spPr>
            <a:xfrm>
              <a:off x="5282349" y="3535527"/>
              <a:ext cx="77470" cy="62865"/>
            </a:xfrm>
            <a:custGeom>
              <a:avLst/>
              <a:gdLst/>
              <a:ahLst/>
              <a:cxnLst/>
              <a:rect l="l" t="t" r="r" b="b"/>
              <a:pathLst>
                <a:path w="77470" h="62864">
                  <a:moveTo>
                    <a:pt x="45135" y="0"/>
                  </a:moveTo>
                  <a:lnTo>
                    <a:pt x="0" y="62839"/>
                  </a:lnTo>
                  <a:lnTo>
                    <a:pt x="77292" y="61290"/>
                  </a:lnTo>
                  <a:lnTo>
                    <a:pt x="45910" y="38696"/>
                  </a:lnTo>
                  <a:lnTo>
                    <a:pt x="45135" y="0"/>
                  </a:lnTo>
                  <a:close/>
                </a:path>
              </a:pathLst>
            </a:custGeom>
            <a:solidFill>
              <a:srgbClr val="8D3124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3" name="object 33" descr=""/>
          <p:cNvSpPr txBox="1"/>
          <p:nvPr/>
        </p:nvSpPr>
        <p:spPr>
          <a:xfrm>
            <a:off x="520700" y="6139802"/>
            <a:ext cx="8864600" cy="419734"/>
          </a:xfrm>
          <a:prstGeom prst="rect">
            <a:avLst/>
          </a:prstGeom>
          <a:solidFill>
            <a:srgbClr val="FFFFFF"/>
          </a:solidFill>
        </p:spPr>
        <p:txBody>
          <a:bodyPr wrap="square" lIns="0" tIns="69215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545"/>
              </a:spcBef>
            </a:pPr>
            <a:r>
              <a:rPr dirty="0" sz="1450">
                <a:latin typeface="Lucida Sans Unicode"/>
                <a:cs typeface="Lucida Sans Unicode"/>
              </a:rPr>
              <a:t>It</a:t>
            </a:r>
            <a:r>
              <a:rPr dirty="0" sz="1450" spc="7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is</a:t>
            </a:r>
            <a:r>
              <a:rPr dirty="0" sz="1450" spc="7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the</a:t>
            </a:r>
            <a:r>
              <a:rPr dirty="0" sz="1450" spc="7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job</a:t>
            </a:r>
            <a:r>
              <a:rPr dirty="0" sz="1450" spc="7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of</a:t>
            </a:r>
            <a:r>
              <a:rPr dirty="0" sz="1450" spc="7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the</a:t>
            </a:r>
            <a:r>
              <a:rPr dirty="0" sz="1450" spc="70">
                <a:latin typeface="Lucida Sans Unicode"/>
                <a:cs typeface="Lucida Sans Unicode"/>
              </a:rPr>
              <a:t> </a:t>
            </a:r>
            <a:r>
              <a:rPr dirty="0" sz="1450" i="1">
                <a:latin typeface="Lucida Sans Italic"/>
                <a:cs typeface="Lucida Sans Italic"/>
              </a:rPr>
              <a:t>system</a:t>
            </a:r>
            <a:r>
              <a:rPr dirty="0" sz="1450" spc="75" i="1">
                <a:latin typeface="Lucida Sans Italic"/>
                <a:cs typeface="Lucida Sans Italic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to</a:t>
            </a:r>
            <a:r>
              <a:rPr dirty="0" sz="1450" spc="7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collect</a:t>
            </a:r>
            <a:r>
              <a:rPr dirty="0" sz="1450" spc="7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data</a:t>
            </a:r>
            <a:r>
              <a:rPr dirty="0" sz="1450" spc="7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on</a:t>
            </a:r>
            <a:r>
              <a:rPr dirty="0" sz="1450" spc="7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standard</a:t>
            </a:r>
            <a:r>
              <a:rPr dirty="0" sz="1450" spc="7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output</a:t>
            </a:r>
            <a:r>
              <a:rPr dirty="0" sz="1450" spc="7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and</a:t>
            </a:r>
            <a:r>
              <a:rPr dirty="0" sz="1450" spc="7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provide</a:t>
            </a:r>
            <a:r>
              <a:rPr dirty="0" sz="1450" spc="7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it</a:t>
            </a:r>
            <a:r>
              <a:rPr dirty="0" sz="1450" spc="7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to</a:t>
            </a:r>
            <a:r>
              <a:rPr dirty="0" sz="1450" spc="7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standard</a:t>
            </a:r>
            <a:r>
              <a:rPr dirty="0" sz="1450" spc="75">
                <a:latin typeface="Lucida Sans Unicode"/>
                <a:cs typeface="Lucida Sans Unicode"/>
              </a:rPr>
              <a:t> </a:t>
            </a:r>
            <a:r>
              <a:rPr dirty="0" sz="1450" spc="-10">
                <a:latin typeface="Lucida Sans Unicode"/>
                <a:cs typeface="Lucida Sans Unicode"/>
              </a:rPr>
              <a:t>input.</a:t>
            </a:r>
            <a:endParaRPr sz="1450">
              <a:latin typeface="Lucida Sans Unicode"/>
              <a:cs typeface="Lucida Sans Unicode"/>
            </a:endParaRPr>
          </a:p>
        </p:txBody>
      </p:sp>
      <p:sp>
        <p:nvSpPr>
          <p:cNvPr id="34" name="object 3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-25"/>
              <a:t>18</a:t>
            </a:fld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533399" y="1581745"/>
            <a:ext cx="9004300" cy="0"/>
          </a:xfrm>
          <a:custGeom>
            <a:avLst/>
            <a:gdLst/>
            <a:ahLst/>
            <a:cxnLst/>
            <a:rect l="l" t="t" r="r" b="b"/>
            <a:pathLst>
              <a:path w="9004300" h="0">
                <a:moveTo>
                  <a:pt x="0" y="0"/>
                </a:moveTo>
                <a:lnTo>
                  <a:pt x="9004284" y="0"/>
                </a:lnTo>
              </a:path>
            </a:pathLst>
          </a:custGeom>
          <a:ln w="52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 txBox="1"/>
          <p:nvPr/>
        </p:nvSpPr>
        <p:spPr>
          <a:xfrm>
            <a:off x="532130" y="1250334"/>
            <a:ext cx="2141220" cy="2901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700">
                <a:latin typeface="Arial"/>
                <a:cs typeface="Arial"/>
              </a:rPr>
              <a:t>Streaming</a:t>
            </a:r>
            <a:r>
              <a:rPr dirty="0" sz="1700" spc="195">
                <a:latin typeface="Arial"/>
                <a:cs typeface="Arial"/>
              </a:rPr>
              <a:t> </a:t>
            </a:r>
            <a:r>
              <a:rPr dirty="0" sz="1700" spc="-10">
                <a:latin typeface="Arial"/>
                <a:cs typeface="Arial"/>
              </a:rPr>
              <a:t>algorithms</a:t>
            </a:r>
            <a:endParaRPr sz="1700">
              <a:latin typeface="Arial"/>
              <a:cs typeface="Arial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520700" y="1791525"/>
            <a:ext cx="5740400" cy="1882139"/>
          </a:xfrm>
          <a:prstGeom prst="rect">
            <a:avLst/>
          </a:prstGeom>
          <a:solidFill>
            <a:srgbClr val="FFFFFF"/>
          </a:solidFill>
        </p:spPr>
        <p:txBody>
          <a:bodyPr wrap="square" lIns="0" tIns="85725" rIns="0" bIns="0" rtlCol="0" vert="horz">
            <a:spAutoFit/>
          </a:bodyPr>
          <a:lstStyle/>
          <a:p>
            <a:pPr marL="165100">
              <a:lnSpc>
                <a:spcPct val="100000"/>
              </a:lnSpc>
              <a:spcBef>
                <a:spcPts val="675"/>
              </a:spcBef>
            </a:pPr>
            <a:r>
              <a:rPr dirty="0" sz="1450">
                <a:solidFill>
                  <a:srgbClr val="005493"/>
                </a:solidFill>
                <a:latin typeface="Lucida Sans Unicode"/>
                <a:cs typeface="Lucida Sans Unicode"/>
              </a:rPr>
              <a:t>Early</a:t>
            </a:r>
            <a:r>
              <a:rPr dirty="0" sz="1450" spc="14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450" spc="-10">
                <a:solidFill>
                  <a:srgbClr val="005493"/>
                </a:solidFill>
                <a:latin typeface="Lucida Sans Unicode"/>
                <a:cs typeface="Lucida Sans Unicode"/>
              </a:rPr>
              <a:t>computing</a:t>
            </a:r>
            <a:endParaRPr sz="1450">
              <a:latin typeface="Lucida Sans Unicode"/>
              <a:cs typeface="Lucida Sans Unicode"/>
            </a:endParaRPr>
          </a:p>
          <a:p>
            <a:pPr marL="441959" marR="454025" indent="-125095">
              <a:lnSpc>
                <a:spcPct val="112100"/>
              </a:lnSpc>
              <a:spcBef>
                <a:spcPts val="434"/>
              </a:spcBef>
              <a:buSzPct val="106896"/>
              <a:buFont typeface="Calibri"/>
              <a:buChar char="•"/>
              <a:tabLst>
                <a:tab pos="442595" algn="l"/>
              </a:tabLst>
            </a:pPr>
            <a:r>
              <a:rPr dirty="0" baseline="1915" sz="2175">
                <a:latin typeface="Lucida Sans Unicode"/>
                <a:cs typeface="Lucida Sans Unicode"/>
              </a:rPr>
              <a:t>Amount</a:t>
            </a:r>
            <a:r>
              <a:rPr dirty="0" baseline="1915" sz="2175" spc="157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of</a:t>
            </a:r>
            <a:r>
              <a:rPr dirty="0" baseline="1915" sz="2175" spc="165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available</a:t>
            </a:r>
            <a:r>
              <a:rPr dirty="0" baseline="1915" sz="2175" spc="157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memory</a:t>
            </a:r>
            <a:r>
              <a:rPr dirty="0" baseline="1915" sz="2175" spc="165">
                <a:latin typeface="Lucida Sans Unicode"/>
                <a:cs typeface="Lucida Sans Unicode"/>
              </a:rPr>
              <a:t> </a:t>
            </a:r>
            <a:r>
              <a:rPr dirty="0" baseline="1915" sz="2175" spc="75">
                <a:latin typeface="Lucida Sans Unicode"/>
                <a:cs typeface="Lucida Sans Unicode"/>
              </a:rPr>
              <a:t>was</a:t>
            </a:r>
            <a:r>
              <a:rPr dirty="0" baseline="1915" sz="2175" spc="165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much</a:t>
            </a:r>
            <a:r>
              <a:rPr dirty="0" baseline="1915" sz="2175" spc="157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smaller</a:t>
            </a:r>
            <a:r>
              <a:rPr dirty="0" baseline="1915" sz="2175" spc="165">
                <a:latin typeface="Lucida Sans Unicode"/>
                <a:cs typeface="Lucida Sans Unicode"/>
              </a:rPr>
              <a:t> </a:t>
            </a:r>
            <a:r>
              <a:rPr dirty="0" baseline="1915" sz="2175" spc="-30">
                <a:latin typeface="Lucida Sans Unicode"/>
                <a:cs typeface="Lucida Sans Unicode"/>
              </a:rPr>
              <a:t>than </a:t>
            </a:r>
            <a:r>
              <a:rPr dirty="0" sz="1450">
                <a:latin typeface="Lucida Sans Unicode"/>
                <a:cs typeface="Lucida Sans Unicode"/>
              </a:rPr>
              <a:t>amount</a:t>
            </a:r>
            <a:r>
              <a:rPr dirty="0" sz="1450" spc="6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of</a:t>
            </a:r>
            <a:r>
              <a:rPr dirty="0" sz="1450" spc="6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data</a:t>
            </a:r>
            <a:r>
              <a:rPr dirty="0" sz="1450" spc="6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to</a:t>
            </a:r>
            <a:r>
              <a:rPr dirty="0" sz="1450" spc="6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be</a:t>
            </a:r>
            <a:r>
              <a:rPr dirty="0" sz="1450" spc="65">
                <a:latin typeface="Lucida Sans Unicode"/>
                <a:cs typeface="Lucida Sans Unicode"/>
              </a:rPr>
              <a:t> </a:t>
            </a:r>
            <a:r>
              <a:rPr dirty="0" sz="1450" spc="-10">
                <a:latin typeface="Lucida Sans Unicode"/>
                <a:cs typeface="Lucida Sans Unicode"/>
              </a:rPr>
              <a:t>processed.</a:t>
            </a:r>
            <a:endParaRPr sz="1450">
              <a:latin typeface="Lucida Sans Unicode"/>
              <a:cs typeface="Lucida Sans Unicode"/>
            </a:endParaRPr>
          </a:p>
          <a:p>
            <a:pPr marL="441959" indent="-125095">
              <a:lnSpc>
                <a:spcPct val="100000"/>
              </a:lnSpc>
              <a:spcBef>
                <a:spcPts val="645"/>
              </a:spcBef>
              <a:buSzPct val="106896"/>
              <a:buFont typeface="Calibri"/>
              <a:buChar char="•"/>
              <a:tabLst>
                <a:tab pos="442595" algn="l"/>
              </a:tabLst>
            </a:pPr>
            <a:r>
              <a:rPr dirty="0" baseline="1915" sz="2175" i="1">
                <a:latin typeface="Lucida Sans Italic"/>
                <a:cs typeface="Lucida Sans Italic"/>
              </a:rPr>
              <a:t>But</a:t>
            </a:r>
            <a:r>
              <a:rPr dirty="0" baseline="1915" sz="2175" spc="209" i="1">
                <a:latin typeface="Lucida Sans Italic"/>
                <a:cs typeface="Lucida Sans Italic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dramatic</a:t>
            </a:r>
            <a:r>
              <a:rPr dirty="0" baseline="1915" sz="2175" spc="217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increases</a:t>
            </a:r>
            <a:r>
              <a:rPr dirty="0" baseline="1915" sz="2175" spc="209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happened</a:t>
            </a:r>
            <a:r>
              <a:rPr dirty="0" baseline="1915" sz="2175" spc="217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every</a:t>
            </a:r>
            <a:r>
              <a:rPr dirty="0" baseline="1915" sz="2175" spc="209">
                <a:latin typeface="Lucida Sans Unicode"/>
                <a:cs typeface="Lucida Sans Unicode"/>
              </a:rPr>
              <a:t> </a:t>
            </a:r>
            <a:r>
              <a:rPr dirty="0" baseline="1915" sz="2175" spc="-15">
                <a:latin typeface="Lucida Sans Unicode"/>
                <a:cs typeface="Lucida Sans Unicode"/>
              </a:rPr>
              <a:t>year.</a:t>
            </a:r>
            <a:endParaRPr baseline="1915" sz="2175">
              <a:latin typeface="Lucida Sans Unicode"/>
              <a:cs typeface="Lucida Sans Unicode"/>
            </a:endParaRPr>
          </a:p>
          <a:p>
            <a:pPr marL="441959" marR="567055" indent="-125095">
              <a:lnSpc>
                <a:spcPct val="112100"/>
              </a:lnSpc>
              <a:spcBef>
                <a:spcPts val="405"/>
              </a:spcBef>
              <a:buSzPct val="106896"/>
              <a:buFont typeface="Calibri"/>
              <a:buChar char="•"/>
              <a:tabLst>
                <a:tab pos="442595" algn="l"/>
              </a:tabLst>
            </a:pPr>
            <a:r>
              <a:rPr dirty="0" baseline="1915" sz="2175">
                <a:latin typeface="Lucida Sans Unicode"/>
                <a:cs typeface="Lucida Sans Unicode"/>
              </a:rPr>
              <a:t>Redirection</a:t>
            </a:r>
            <a:r>
              <a:rPr dirty="0" baseline="1915" sz="2175" spc="157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and</a:t>
            </a:r>
            <a:r>
              <a:rPr dirty="0" baseline="1915" sz="2175" spc="157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piping</a:t>
            </a:r>
            <a:r>
              <a:rPr dirty="0" baseline="1915" sz="2175" spc="157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enabled</a:t>
            </a:r>
            <a:r>
              <a:rPr dirty="0" baseline="1915" sz="2175" spc="157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programs</a:t>
            </a:r>
            <a:r>
              <a:rPr dirty="0" baseline="1915" sz="2175" spc="165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to</a:t>
            </a:r>
            <a:r>
              <a:rPr dirty="0" baseline="1915" sz="2175" spc="157">
                <a:latin typeface="Lucida Sans Unicode"/>
                <a:cs typeface="Lucida Sans Unicode"/>
              </a:rPr>
              <a:t> </a:t>
            </a:r>
            <a:r>
              <a:rPr dirty="0" baseline="1915" sz="2175" spc="-15">
                <a:latin typeface="Lucida Sans Unicode"/>
                <a:cs typeface="Lucida Sans Unicode"/>
              </a:rPr>
              <a:t>handle </a:t>
            </a:r>
            <a:r>
              <a:rPr dirty="0" sz="1450">
                <a:latin typeface="Lucida Sans Unicode"/>
                <a:cs typeface="Lucida Sans Unicode"/>
              </a:rPr>
              <a:t>much</a:t>
            </a:r>
            <a:r>
              <a:rPr dirty="0" sz="1450" spc="9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more</a:t>
            </a:r>
            <a:r>
              <a:rPr dirty="0" sz="1450" spc="9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data</a:t>
            </a:r>
            <a:r>
              <a:rPr dirty="0" sz="1450" spc="9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than</a:t>
            </a:r>
            <a:r>
              <a:rPr dirty="0" sz="1450" spc="9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computers</a:t>
            </a:r>
            <a:r>
              <a:rPr dirty="0" sz="1450" spc="9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could</a:t>
            </a:r>
            <a:r>
              <a:rPr dirty="0" sz="1450" spc="95">
                <a:latin typeface="Lucida Sans Unicode"/>
                <a:cs typeface="Lucida Sans Unicode"/>
              </a:rPr>
              <a:t> </a:t>
            </a:r>
            <a:r>
              <a:rPr dirty="0" sz="1450" spc="-10">
                <a:latin typeface="Lucida Sans Unicode"/>
                <a:cs typeface="Lucida Sans Unicode"/>
              </a:rPr>
              <a:t>store.</a:t>
            </a:r>
            <a:endParaRPr sz="1450">
              <a:latin typeface="Lucida Sans Unicode"/>
              <a:cs typeface="Lucida Sans Unicode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520700" y="3889375"/>
            <a:ext cx="5740400" cy="1831339"/>
          </a:xfrm>
          <a:prstGeom prst="rect">
            <a:avLst/>
          </a:prstGeom>
          <a:solidFill>
            <a:srgbClr val="FFFFFF"/>
          </a:solidFill>
        </p:spPr>
        <p:txBody>
          <a:bodyPr wrap="square" lIns="0" tIns="85725" rIns="0" bIns="0" rtlCol="0" vert="horz">
            <a:spAutoFit/>
          </a:bodyPr>
          <a:lstStyle/>
          <a:p>
            <a:pPr marL="128270">
              <a:lnSpc>
                <a:spcPct val="100000"/>
              </a:lnSpc>
              <a:spcBef>
                <a:spcPts val="675"/>
              </a:spcBef>
            </a:pPr>
            <a:r>
              <a:rPr dirty="0" sz="1450">
                <a:solidFill>
                  <a:srgbClr val="005493"/>
                </a:solidFill>
                <a:latin typeface="Lucida Sans Unicode"/>
                <a:cs typeface="Lucida Sans Unicode"/>
              </a:rPr>
              <a:t>Modern</a:t>
            </a:r>
            <a:r>
              <a:rPr dirty="0" sz="1450" spc="114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450" spc="-10">
                <a:solidFill>
                  <a:srgbClr val="005493"/>
                </a:solidFill>
                <a:latin typeface="Lucida Sans Unicode"/>
                <a:cs typeface="Lucida Sans Unicode"/>
              </a:rPr>
              <a:t>computing</a:t>
            </a:r>
            <a:endParaRPr sz="1450">
              <a:latin typeface="Lucida Sans Unicode"/>
              <a:cs typeface="Lucida Sans Unicode"/>
            </a:endParaRPr>
          </a:p>
          <a:p>
            <a:pPr marL="290195" marR="817880" indent="-125095">
              <a:lnSpc>
                <a:spcPct val="112100"/>
              </a:lnSpc>
              <a:spcBef>
                <a:spcPts val="434"/>
              </a:spcBef>
              <a:buSzPct val="106896"/>
              <a:buFont typeface="Calibri"/>
              <a:buChar char="•"/>
              <a:tabLst>
                <a:tab pos="290830" algn="l"/>
              </a:tabLst>
            </a:pPr>
            <a:r>
              <a:rPr dirty="0" baseline="1915" sz="2175">
                <a:latin typeface="Lucida Sans Unicode"/>
                <a:cs typeface="Lucida Sans Unicode"/>
              </a:rPr>
              <a:t>Amount</a:t>
            </a:r>
            <a:r>
              <a:rPr dirty="0" baseline="1915" sz="2175" spc="150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of</a:t>
            </a:r>
            <a:r>
              <a:rPr dirty="0" baseline="1915" sz="2175" spc="165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available</a:t>
            </a:r>
            <a:r>
              <a:rPr dirty="0" baseline="1915" sz="2175" spc="165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memory</a:t>
            </a:r>
            <a:r>
              <a:rPr dirty="0" baseline="1915" sz="2175" spc="165">
                <a:latin typeface="Lucida Sans Unicode"/>
                <a:cs typeface="Lucida Sans Unicode"/>
              </a:rPr>
              <a:t> </a:t>
            </a:r>
            <a:r>
              <a:rPr dirty="0" baseline="1915" sz="2175" i="1">
                <a:latin typeface="Lucida Sans Italic"/>
                <a:cs typeface="Lucida Sans Italic"/>
              </a:rPr>
              <a:t>is</a:t>
            </a:r>
            <a:r>
              <a:rPr dirty="0" baseline="1915" sz="2175" spc="165" i="1">
                <a:latin typeface="Lucida Sans Italic"/>
                <a:cs typeface="Lucida Sans Italic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much</a:t>
            </a:r>
            <a:r>
              <a:rPr dirty="0" baseline="1915" sz="2175" spc="165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smaller</a:t>
            </a:r>
            <a:r>
              <a:rPr dirty="0" baseline="1915" sz="2175" spc="165">
                <a:latin typeface="Lucida Sans Unicode"/>
                <a:cs typeface="Lucida Sans Unicode"/>
              </a:rPr>
              <a:t> </a:t>
            </a:r>
            <a:r>
              <a:rPr dirty="0" baseline="1915" sz="2175" spc="-30">
                <a:latin typeface="Lucida Sans Unicode"/>
                <a:cs typeface="Lucida Sans Unicode"/>
              </a:rPr>
              <a:t>than </a:t>
            </a:r>
            <a:r>
              <a:rPr dirty="0" sz="1450">
                <a:latin typeface="Lucida Sans Unicode"/>
                <a:cs typeface="Lucida Sans Unicode"/>
              </a:rPr>
              <a:t>amount</a:t>
            </a:r>
            <a:r>
              <a:rPr dirty="0" sz="1450" spc="6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of</a:t>
            </a:r>
            <a:r>
              <a:rPr dirty="0" sz="1450" spc="6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data</a:t>
            </a:r>
            <a:r>
              <a:rPr dirty="0" sz="1450" spc="6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to</a:t>
            </a:r>
            <a:r>
              <a:rPr dirty="0" sz="1450" spc="6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be</a:t>
            </a:r>
            <a:r>
              <a:rPr dirty="0" sz="1450" spc="65">
                <a:latin typeface="Lucida Sans Unicode"/>
                <a:cs typeface="Lucida Sans Unicode"/>
              </a:rPr>
              <a:t> </a:t>
            </a:r>
            <a:r>
              <a:rPr dirty="0" sz="1450" spc="-10">
                <a:latin typeface="Lucida Sans Unicode"/>
                <a:cs typeface="Lucida Sans Unicode"/>
              </a:rPr>
              <a:t>processed.</a:t>
            </a:r>
            <a:endParaRPr sz="1450">
              <a:latin typeface="Lucida Sans Unicode"/>
              <a:cs typeface="Lucida Sans Unicode"/>
            </a:endParaRPr>
          </a:p>
          <a:p>
            <a:pPr marL="290195" indent="-125730">
              <a:lnSpc>
                <a:spcPct val="100000"/>
              </a:lnSpc>
              <a:spcBef>
                <a:spcPts val="645"/>
              </a:spcBef>
              <a:buSzPct val="106896"/>
              <a:buFont typeface="Calibri"/>
              <a:buChar char="•"/>
              <a:tabLst>
                <a:tab pos="290830" algn="l"/>
              </a:tabLst>
            </a:pPr>
            <a:r>
              <a:rPr dirty="0" baseline="1915" sz="2175">
                <a:latin typeface="Lucida Sans Unicode"/>
                <a:cs typeface="Lucida Sans Unicode"/>
              </a:rPr>
              <a:t>Dramatic</a:t>
            </a:r>
            <a:r>
              <a:rPr dirty="0" baseline="1915" sz="2175" spc="202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increases</a:t>
            </a:r>
            <a:r>
              <a:rPr dirty="0" baseline="1915" sz="2175" spc="202">
                <a:latin typeface="Lucida Sans Unicode"/>
                <a:cs typeface="Lucida Sans Unicode"/>
              </a:rPr>
              <a:t> </a:t>
            </a:r>
            <a:r>
              <a:rPr dirty="0" baseline="1915" sz="2175" i="1">
                <a:latin typeface="Lucida Sans Italic"/>
                <a:cs typeface="Lucida Sans Italic"/>
              </a:rPr>
              <a:t>still</a:t>
            </a:r>
            <a:r>
              <a:rPr dirty="0" baseline="1915" sz="2175" spc="209" i="1">
                <a:latin typeface="Lucida Sans Italic"/>
                <a:cs typeface="Lucida Sans Italic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happen</a:t>
            </a:r>
            <a:r>
              <a:rPr dirty="0" baseline="1915" sz="2175" spc="202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every</a:t>
            </a:r>
            <a:r>
              <a:rPr dirty="0" baseline="1915" sz="2175" spc="209">
                <a:latin typeface="Lucida Sans Unicode"/>
                <a:cs typeface="Lucida Sans Unicode"/>
              </a:rPr>
              <a:t> </a:t>
            </a:r>
            <a:r>
              <a:rPr dirty="0" baseline="1915" sz="2175" spc="-15">
                <a:latin typeface="Lucida Sans Unicode"/>
                <a:cs typeface="Lucida Sans Unicode"/>
              </a:rPr>
              <a:t>year.</a:t>
            </a:r>
            <a:endParaRPr baseline="1915" sz="2175">
              <a:latin typeface="Lucida Sans Unicode"/>
              <a:cs typeface="Lucida Sans Unicode"/>
            </a:endParaRPr>
          </a:p>
          <a:p>
            <a:pPr marL="290195" marR="548640" indent="-125095">
              <a:lnSpc>
                <a:spcPct val="112100"/>
              </a:lnSpc>
              <a:spcBef>
                <a:spcPts val="405"/>
              </a:spcBef>
              <a:buSzPct val="106896"/>
              <a:buFont typeface="Calibri"/>
              <a:buChar char="•"/>
              <a:tabLst>
                <a:tab pos="290830" algn="l"/>
              </a:tabLst>
            </a:pPr>
            <a:r>
              <a:rPr dirty="0" baseline="1915" sz="2175" i="1">
                <a:latin typeface="Lucida Sans Italic"/>
                <a:cs typeface="Lucida Sans Italic"/>
              </a:rPr>
              <a:t>Streaming</a:t>
            </a:r>
            <a:r>
              <a:rPr dirty="0" baseline="1915" sz="2175" spc="165" i="1">
                <a:latin typeface="Lucida Sans Italic"/>
                <a:cs typeface="Lucida Sans Italic"/>
              </a:rPr>
              <a:t> </a:t>
            </a:r>
            <a:r>
              <a:rPr dirty="0" baseline="1915" sz="2175" i="1">
                <a:latin typeface="Lucida Sans Italic"/>
                <a:cs typeface="Lucida Sans Italic"/>
              </a:rPr>
              <a:t>algorithms</a:t>
            </a:r>
            <a:r>
              <a:rPr dirty="0" baseline="1915" sz="2175" spc="165" i="1">
                <a:latin typeface="Lucida Sans Italic"/>
                <a:cs typeface="Lucida Sans Italic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enable</a:t>
            </a:r>
            <a:r>
              <a:rPr dirty="0" baseline="1915" sz="2175" spc="165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our</a:t>
            </a:r>
            <a:r>
              <a:rPr dirty="0" baseline="1915" sz="2175" spc="165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programs</a:t>
            </a:r>
            <a:r>
              <a:rPr dirty="0" baseline="1915" sz="2175" spc="165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to</a:t>
            </a:r>
            <a:r>
              <a:rPr dirty="0" baseline="1915" sz="2175" spc="165">
                <a:latin typeface="Lucida Sans Unicode"/>
                <a:cs typeface="Lucida Sans Unicode"/>
              </a:rPr>
              <a:t> </a:t>
            </a:r>
            <a:r>
              <a:rPr dirty="0" baseline="1915" sz="2175" spc="-15">
                <a:latin typeface="Lucida Sans Unicode"/>
                <a:cs typeface="Lucida Sans Unicode"/>
              </a:rPr>
              <a:t>handle </a:t>
            </a:r>
            <a:r>
              <a:rPr dirty="0" sz="1450">
                <a:latin typeface="Lucida Sans Unicode"/>
                <a:cs typeface="Lucida Sans Unicode"/>
              </a:rPr>
              <a:t>much</a:t>
            </a:r>
            <a:r>
              <a:rPr dirty="0" sz="1450" spc="8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more</a:t>
            </a:r>
            <a:r>
              <a:rPr dirty="0" sz="1450" spc="8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data</a:t>
            </a:r>
            <a:r>
              <a:rPr dirty="0" sz="1450" spc="8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than</a:t>
            </a:r>
            <a:r>
              <a:rPr dirty="0" sz="1450" spc="8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our</a:t>
            </a:r>
            <a:r>
              <a:rPr dirty="0" sz="1450" spc="8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computers</a:t>
            </a:r>
            <a:r>
              <a:rPr dirty="0" sz="1450" spc="8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can</a:t>
            </a:r>
            <a:r>
              <a:rPr dirty="0" sz="1450" spc="85">
                <a:latin typeface="Lucida Sans Unicode"/>
                <a:cs typeface="Lucida Sans Unicode"/>
              </a:rPr>
              <a:t> </a:t>
            </a:r>
            <a:r>
              <a:rPr dirty="0" sz="1450" spc="-10">
                <a:latin typeface="Lucida Sans Unicode"/>
                <a:cs typeface="Lucida Sans Unicode"/>
              </a:rPr>
              <a:t>store.</a:t>
            </a:r>
            <a:endParaRPr sz="1450">
              <a:latin typeface="Lucida Sans Unicode"/>
              <a:cs typeface="Lucida Sans Unicode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520700" y="6038088"/>
            <a:ext cx="6934200" cy="419734"/>
          </a:xfrm>
          <a:prstGeom prst="rect">
            <a:avLst/>
          </a:prstGeom>
          <a:solidFill>
            <a:srgbClr val="FFFFFF"/>
          </a:solidFill>
        </p:spPr>
        <p:txBody>
          <a:bodyPr wrap="square" lIns="0" tIns="6604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520"/>
              </a:spcBef>
            </a:pPr>
            <a:r>
              <a:rPr dirty="0" sz="1450">
                <a:solidFill>
                  <a:srgbClr val="005493"/>
                </a:solidFill>
                <a:latin typeface="Lucida Sans Unicode"/>
                <a:cs typeface="Lucida Sans Unicode"/>
              </a:rPr>
              <a:t>Lesson.</a:t>
            </a:r>
            <a:r>
              <a:rPr dirty="0" sz="1450" spc="14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Avoid</a:t>
            </a:r>
            <a:r>
              <a:rPr dirty="0" sz="1450" spc="14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limits</a:t>
            </a:r>
            <a:r>
              <a:rPr dirty="0" sz="1450" spc="145">
                <a:latin typeface="Lucida Sans Unicode"/>
                <a:cs typeface="Lucida Sans Unicode"/>
              </a:rPr>
              <a:t> </a:t>
            </a:r>
            <a:r>
              <a:rPr dirty="0" sz="1450" i="1">
                <a:latin typeface="Lucida Sans Italic"/>
                <a:cs typeface="Lucida Sans Italic"/>
              </a:rPr>
              <a:t>within</a:t>
            </a:r>
            <a:r>
              <a:rPr dirty="0" sz="1450" spc="145" i="1">
                <a:latin typeface="Lucida Sans Italic"/>
                <a:cs typeface="Lucida Sans Italic"/>
              </a:rPr>
              <a:t> </a:t>
            </a:r>
            <a:r>
              <a:rPr dirty="0" sz="1450" i="1">
                <a:latin typeface="Lucida Sans Italic"/>
                <a:cs typeface="Lucida Sans Italic"/>
              </a:rPr>
              <a:t>your</a:t>
            </a:r>
            <a:r>
              <a:rPr dirty="0" sz="1450" spc="150" i="1">
                <a:latin typeface="Lucida Sans Italic"/>
                <a:cs typeface="Lucida Sans Italic"/>
              </a:rPr>
              <a:t> </a:t>
            </a:r>
            <a:r>
              <a:rPr dirty="0" sz="1450" i="1">
                <a:latin typeface="Lucida Sans Italic"/>
                <a:cs typeface="Lucida Sans Italic"/>
              </a:rPr>
              <a:t>program</a:t>
            </a:r>
            <a:r>
              <a:rPr dirty="0" sz="1450" spc="145" i="1">
                <a:latin typeface="Lucida Sans Italic"/>
                <a:cs typeface="Lucida Sans Italic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whenever</a:t>
            </a:r>
            <a:r>
              <a:rPr dirty="0" sz="1450" spc="145">
                <a:latin typeface="Lucida Sans Unicode"/>
                <a:cs typeface="Lucida Sans Unicode"/>
              </a:rPr>
              <a:t> </a:t>
            </a:r>
            <a:r>
              <a:rPr dirty="0" sz="1450" spc="-10">
                <a:latin typeface="Lucida Sans Unicode"/>
                <a:cs typeface="Lucida Sans Unicode"/>
              </a:rPr>
              <a:t>possible.</a:t>
            </a:r>
            <a:endParaRPr sz="1450">
              <a:latin typeface="Lucida Sans Unicode"/>
              <a:cs typeface="Lucida Sans Unicode"/>
            </a:endParaRPr>
          </a:p>
        </p:txBody>
      </p:sp>
      <p:pic>
        <p:nvPicPr>
          <p:cNvPr id="7" name="object 7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58457" y="3912425"/>
            <a:ext cx="2378392" cy="1783168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832600" y="1917700"/>
            <a:ext cx="2032000" cy="1663700"/>
          </a:xfrm>
          <a:prstGeom prst="rect">
            <a:avLst/>
          </a:prstGeom>
        </p:spPr>
      </p:pic>
      <p:sp>
        <p:nvSpPr>
          <p:cNvPr id="9" name="object 9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-25"/>
              <a:t>19</a:t>
            </a:fld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054100"/>
            <a:ext cx="5364486" cy="5664200"/>
          </a:xfrm>
          <a:prstGeom prst="rect">
            <a:avLst/>
          </a:prstGeom>
        </p:spPr>
      </p:pic>
      <p:sp>
        <p:nvSpPr>
          <p:cNvPr id="3" name="object 3" descr=""/>
          <p:cNvSpPr txBox="1"/>
          <p:nvPr/>
        </p:nvSpPr>
        <p:spPr>
          <a:xfrm>
            <a:off x="3182937" y="3272819"/>
            <a:ext cx="4058920" cy="219265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426084" indent="-414020">
              <a:lnSpc>
                <a:spcPct val="100000"/>
              </a:lnSpc>
              <a:spcBef>
                <a:spcPts val="90"/>
              </a:spcBef>
              <a:buAutoNum type="arabicPeriod" startAt="4"/>
              <a:tabLst>
                <a:tab pos="426720" algn="l"/>
              </a:tabLst>
            </a:pPr>
            <a:r>
              <a:rPr dirty="0" sz="2650">
                <a:solidFill>
                  <a:srgbClr val="A9A9A9"/>
                </a:solidFill>
                <a:latin typeface="Arial"/>
                <a:cs typeface="Arial"/>
              </a:rPr>
              <a:t>Input</a:t>
            </a:r>
            <a:r>
              <a:rPr dirty="0" sz="2650" spc="110">
                <a:solidFill>
                  <a:srgbClr val="A9A9A9"/>
                </a:solidFill>
                <a:latin typeface="Arial"/>
                <a:cs typeface="Arial"/>
              </a:rPr>
              <a:t> </a:t>
            </a:r>
            <a:r>
              <a:rPr dirty="0" sz="2650" spc="55">
                <a:solidFill>
                  <a:srgbClr val="A9A9A9"/>
                </a:solidFill>
                <a:latin typeface="Arial"/>
                <a:cs typeface="Arial"/>
              </a:rPr>
              <a:t>and</a:t>
            </a:r>
            <a:r>
              <a:rPr dirty="0" sz="2650" spc="110">
                <a:solidFill>
                  <a:srgbClr val="A9A9A9"/>
                </a:solidFill>
                <a:latin typeface="Arial"/>
                <a:cs typeface="Arial"/>
              </a:rPr>
              <a:t> </a:t>
            </a:r>
            <a:r>
              <a:rPr dirty="0" sz="2650" spc="-10">
                <a:solidFill>
                  <a:srgbClr val="A9A9A9"/>
                </a:solidFill>
                <a:latin typeface="Arial"/>
                <a:cs typeface="Arial"/>
              </a:rPr>
              <a:t>Output</a:t>
            </a:r>
            <a:endParaRPr sz="2650">
              <a:latin typeface="Arial"/>
              <a:cs typeface="Arial"/>
            </a:endParaRPr>
          </a:p>
          <a:p>
            <a:pPr lvl="1" marL="1044575" indent="-220979">
              <a:lnSpc>
                <a:spcPct val="100000"/>
              </a:lnSpc>
              <a:spcBef>
                <a:spcPts val="2625"/>
              </a:spcBef>
              <a:buChar char="•"/>
              <a:tabLst>
                <a:tab pos="1045210" algn="l"/>
              </a:tabLst>
            </a:pPr>
            <a:r>
              <a:rPr dirty="0" sz="1950">
                <a:latin typeface="Arial"/>
                <a:cs typeface="Arial"/>
              </a:rPr>
              <a:t>Standard</a:t>
            </a:r>
            <a:r>
              <a:rPr dirty="0" sz="1950" spc="235">
                <a:latin typeface="Arial"/>
                <a:cs typeface="Arial"/>
              </a:rPr>
              <a:t> </a:t>
            </a:r>
            <a:r>
              <a:rPr dirty="0" sz="1950">
                <a:latin typeface="Arial"/>
                <a:cs typeface="Arial"/>
              </a:rPr>
              <a:t>input</a:t>
            </a:r>
            <a:r>
              <a:rPr dirty="0" sz="1950" spc="235">
                <a:latin typeface="Arial"/>
                <a:cs typeface="Arial"/>
              </a:rPr>
              <a:t> </a:t>
            </a:r>
            <a:r>
              <a:rPr dirty="0" sz="1950" spc="60">
                <a:latin typeface="Arial"/>
                <a:cs typeface="Arial"/>
              </a:rPr>
              <a:t>and</a:t>
            </a:r>
            <a:r>
              <a:rPr dirty="0" sz="1950" spc="240">
                <a:latin typeface="Arial"/>
                <a:cs typeface="Arial"/>
              </a:rPr>
              <a:t> </a:t>
            </a:r>
            <a:r>
              <a:rPr dirty="0" sz="1950" spc="-10">
                <a:latin typeface="Arial"/>
                <a:cs typeface="Arial"/>
              </a:rPr>
              <a:t>output</a:t>
            </a:r>
            <a:endParaRPr sz="1950">
              <a:latin typeface="Arial"/>
              <a:cs typeface="Arial"/>
            </a:endParaRPr>
          </a:p>
          <a:p>
            <a:pPr lvl="1" marL="1044575" indent="-220979">
              <a:lnSpc>
                <a:spcPct val="100000"/>
              </a:lnSpc>
              <a:spcBef>
                <a:spcPts val="635"/>
              </a:spcBef>
              <a:buChar char="•"/>
              <a:tabLst>
                <a:tab pos="1045210" algn="l"/>
              </a:tabLst>
            </a:pPr>
            <a:r>
              <a:rPr dirty="0" sz="1950">
                <a:solidFill>
                  <a:srgbClr val="A9A9A9"/>
                </a:solidFill>
                <a:latin typeface="Arial"/>
                <a:cs typeface="Arial"/>
              </a:rPr>
              <a:t>Standard</a:t>
            </a:r>
            <a:r>
              <a:rPr dirty="0" sz="1950" spc="405">
                <a:solidFill>
                  <a:srgbClr val="A9A9A9"/>
                </a:solidFill>
                <a:latin typeface="Arial"/>
                <a:cs typeface="Arial"/>
              </a:rPr>
              <a:t> </a:t>
            </a:r>
            <a:r>
              <a:rPr dirty="0" sz="1950" spc="65">
                <a:solidFill>
                  <a:srgbClr val="A9A9A9"/>
                </a:solidFill>
                <a:latin typeface="Arial"/>
                <a:cs typeface="Arial"/>
              </a:rPr>
              <a:t>drawing</a:t>
            </a:r>
            <a:endParaRPr sz="1950">
              <a:latin typeface="Arial"/>
              <a:cs typeface="Arial"/>
            </a:endParaRPr>
          </a:p>
          <a:p>
            <a:pPr lvl="1" marL="1044575" indent="-220979">
              <a:lnSpc>
                <a:spcPct val="100000"/>
              </a:lnSpc>
              <a:spcBef>
                <a:spcPts val="635"/>
              </a:spcBef>
              <a:buChar char="•"/>
              <a:tabLst>
                <a:tab pos="1045210" algn="l"/>
              </a:tabLst>
            </a:pPr>
            <a:r>
              <a:rPr dirty="0" sz="1950">
                <a:solidFill>
                  <a:srgbClr val="A9A9A9"/>
                </a:solidFill>
                <a:latin typeface="Arial"/>
                <a:cs typeface="Arial"/>
              </a:rPr>
              <a:t>Fractal</a:t>
            </a:r>
            <a:r>
              <a:rPr dirty="0" sz="1950" spc="150">
                <a:solidFill>
                  <a:srgbClr val="A9A9A9"/>
                </a:solidFill>
                <a:latin typeface="Arial"/>
                <a:cs typeface="Arial"/>
              </a:rPr>
              <a:t> </a:t>
            </a:r>
            <a:r>
              <a:rPr dirty="0" sz="1950" spc="35">
                <a:solidFill>
                  <a:srgbClr val="A9A9A9"/>
                </a:solidFill>
                <a:latin typeface="Arial"/>
                <a:cs typeface="Arial"/>
              </a:rPr>
              <a:t>drawings</a:t>
            </a:r>
            <a:endParaRPr sz="1950">
              <a:latin typeface="Arial"/>
              <a:cs typeface="Arial"/>
            </a:endParaRPr>
          </a:p>
          <a:p>
            <a:pPr lvl="1" marL="1044575" indent="-220979">
              <a:lnSpc>
                <a:spcPct val="100000"/>
              </a:lnSpc>
              <a:spcBef>
                <a:spcPts val="630"/>
              </a:spcBef>
              <a:buChar char="•"/>
              <a:tabLst>
                <a:tab pos="1045210" algn="l"/>
              </a:tabLst>
            </a:pPr>
            <a:r>
              <a:rPr dirty="0" sz="1950" spc="-10">
                <a:solidFill>
                  <a:srgbClr val="A9A9A9"/>
                </a:solidFill>
                <a:latin typeface="Arial"/>
                <a:cs typeface="Arial"/>
              </a:rPr>
              <a:t>Animation</a:t>
            </a:r>
            <a:endParaRPr sz="1950">
              <a:latin typeface="Arial"/>
              <a:cs typeface="Arial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6322936" y="1206000"/>
            <a:ext cx="3098800" cy="7759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805305" algn="l"/>
              </a:tabLst>
            </a:pPr>
            <a:r>
              <a:rPr dirty="0" sz="1850" spc="150" b="1">
                <a:solidFill>
                  <a:srgbClr val="BABABA"/>
                </a:solidFill>
                <a:latin typeface="Verdana"/>
                <a:cs typeface="Verdana"/>
              </a:rPr>
              <a:t>COMPUTER</a:t>
            </a:r>
            <a:r>
              <a:rPr dirty="0" sz="1850" b="1">
                <a:solidFill>
                  <a:srgbClr val="BABABA"/>
                </a:solidFill>
                <a:latin typeface="Verdana"/>
                <a:cs typeface="Verdana"/>
              </a:rPr>
              <a:t>	</a:t>
            </a:r>
            <a:r>
              <a:rPr dirty="0" sz="1850" spc="75" b="1">
                <a:solidFill>
                  <a:srgbClr val="BABABA"/>
                </a:solidFill>
                <a:latin typeface="Verdana"/>
                <a:cs typeface="Verdana"/>
              </a:rPr>
              <a:t>SCIENCE </a:t>
            </a:r>
            <a:endParaRPr sz="1850">
              <a:latin typeface="Verdana"/>
              <a:cs typeface="Verdana"/>
            </a:endParaRPr>
          </a:p>
          <a:p>
            <a:pPr marL="72390">
              <a:lnSpc>
                <a:spcPct val="100000"/>
              </a:lnSpc>
              <a:spcBef>
                <a:spcPts val="45"/>
              </a:spcBef>
            </a:pP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S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E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D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G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E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W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spc="-260" b="1">
                <a:solidFill>
                  <a:srgbClr val="BABABA"/>
                </a:solidFill>
                <a:latin typeface="Verdana"/>
                <a:cs typeface="Verdana"/>
              </a:rPr>
              <a:t>I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C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K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/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W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A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Y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N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spc="-50" b="1">
                <a:solidFill>
                  <a:srgbClr val="BABABA"/>
                </a:solidFill>
                <a:latin typeface="Verdana"/>
                <a:cs typeface="Verdana"/>
              </a:rPr>
              <a:t>E</a:t>
            </a:r>
            <a:endParaRPr sz="1150">
              <a:latin typeface="Verdana"/>
              <a:cs typeface="Verdana"/>
            </a:endParaRPr>
          </a:p>
          <a:p>
            <a:pPr marL="29845">
              <a:lnSpc>
                <a:spcPct val="100000"/>
              </a:lnSpc>
              <a:spcBef>
                <a:spcPts val="815"/>
              </a:spcBef>
            </a:pPr>
            <a:r>
              <a:rPr dirty="0" sz="1200">
                <a:solidFill>
                  <a:srgbClr val="BABABA"/>
                </a:solidFill>
                <a:latin typeface="Arial"/>
                <a:cs typeface="Arial"/>
              </a:rPr>
              <a:t>PA</a:t>
            </a:r>
            <a:r>
              <a:rPr dirty="0" sz="1200" spc="-155">
                <a:solidFill>
                  <a:srgbClr val="BABABA"/>
                </a:solidFill>
                <a:latin typeface="Arial"/>
                <a:cs typeface="Arial"/>
              </a:rPr>
              <a:t> R</a:t>
            </a:r>
            <a:r>
              <a:rPr dirty="0" sz="1200" spc="-165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BABABA"/>
                </a:solidFill>
                <a:latin typeface="Arial"/>
                <a:cs typeface="Arial"/>
              </a:rPr>
              <a:t>T</a:t>
            </a:r>
            <a:r>
              <a:rPr dirty="0" sz="1200" spc="390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BABABA"/>
                </a:solidFill>
                <a:latin typeface="Arial"/>
                <a:cs typeface="Arial"/>
              </a:rPr>
              <a:t>I</a:t>
            </a:r>
            <a:r>
              <a:rPr dirty="0" sz="1200" spc="-155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BABABA"/>
                </a:solidFill>
                <a:latin typeface="Arial"/>
                <a:cs typeface="Arial"/>
              </a:rPr>
              <a:t>:</a:t>
            </a:r>
            <a:r>
              <a:rPr dirty="0" sz="1200" spc="390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 spc="-170">
                <a:solidFill>
                  <a:srgbClr val="BABABA"/>
                </a:solidFill>
                <a:latin typeface="Arial"/>
                <a:cs typeface="Arial"/>
              </a:rPr>
              <a:t>P</a:t>
            </a:r>
            <a:r>
              <a:rPr dirty="0" sz="1200" spc="-155">
                <a:solidFill>
                  <a:srgbClr val="BABABA"/>
                </a:solidFill>
                <a:latin typeface="Arial"/>
                <a:cs typeface="Arial"/>
              </a:rPr>
              <a:t> R</a:t>
            </a:r>
            <a:r>
              <a:rPr dirty="0" sz="1200" spc="-175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 spc="130">
                <a:solidFill>
                  <a:srgbClr val="BABABA"/>
                </a:solidFill>
                <a:latin typeface="Arial"/>
                <a:cs typeface="Arial"/>
              </a:rPr>
              <a:t>O</a:t>
            </a:r>
            <a:r>
              <a:rPr dirty="0" sz="1200" spc="-155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 spc="65">
                <a:solidFill>
                  <a:srgbClr val="BABABA"/>
                </a:solidFill>
                <a:latin typeface="Arial"/>
                <a:cs typeface="Arial"/>
              </a:rPr>
              <a:t>G</a:t>
            </a:r>
            <a:r>
              <a:rPr dirty="0" sz="1200" spc="-155">
                <a:solidFill>
                  <a:srgbClr val="BABABA"/>
                </a:solidFill>
                <a:latin typeface="Arial"/>
                <a:cs typeface="Arial"/>
              </a:rPr>
              <a:t> R </a:t>
            </a:r>
            <a:r>
              <a:rPr dirty="0" sz="1200" spc="80">
                <a:solidFill>
                  <a:srgbClr val="BABABA"/>
                </a:solidFill>
                <a:latin typeface="Arial"/>
                <a:cs typeface="Arial"/>
              </a:rPr>
              <a:t>A</a:t>
            </a:r>
            <a:r>
              <a:rPr dirty="0" sz="1200" spc="-155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 spc="145">
                <a:solidFill>
                  <a:srgbClr val="BABABA"/>
                </a:solidFill>
                <a:latin typeface="Arial"/>
                <a:cs typeface="Arial"/>
              </a:rPr>
              <a:t>M</a:t>
            </a:r>
            <a:r>
              <a:rPr dirty="0" sz="1200" spc="-155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 spc="145">
                <a:solidFill>
                  <a:srgbClr val="BABABA"/>
                </a:solidFill>
                <a:latin typeface="Arial"/>
                <a:cs typeface="Arial"/>
              </a:rPr>
              <a:t>M</a:t>
            </a:r>
            <a:r>
              <a:rPr dirty="0" sz="1200" spc="-155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BABABA"/>
                </a:solidFill>
                <a:latin typeface="Arial"/>
                <a:cs typeface="Arial"/>
              </a:rPr>
              <a:t>I</a:t>
            </a:r>
            <a:r>
              <a:rPr dirty="0" sz="1200" spc="-155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 spc="135">
                <a:solidFill>
                  <a:srgbClr val="BABABA"/>
                </a:solidFill>
                <a:latin typeface="Arial"/>
                <a:cs typeface="Arial"/>
              </a:rPr>
              <a:t>N</a:t>
            </a:r>
            <a:r>
              <a:rPr dirty="0" sz="1200" spc="-145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 spc="65">
                <a:solidFill>
                  <a:srgbClr val="BABABA"/>
                </a:solidFill>
                <a:latin typeface="Arial"/>
                <a:cs typeface="Arial"/>
              </a:rPr>
              <a:t>G</a:t>
            </a:r>
            <a:r>
              <a:rPr dirty="0" sz="1200" spc="390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BABABA"/>
                </a:solidFill>
                <a:latin typeface="Arial"/>
                <a:cs typeface="Arial"/>
              </a:rPr>
              <a:t>I</a:t>
            </a:r>
            <a:r>
              <a:rPr dirty="0" sz="1200" spc="-155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 spc="135">
                <a:solidFill>
                  <a:srgbClr val="BABABA"/>
                </a:solidFill>
                <a:latin typeface="Arial"/>
                <a:cs typeface="Arial"/>
              </a:rPr>
              <a:t>N</a:t>
            </a:r>
            <a:r>
              <a:rPr dirty="0" sz="1200" spc="390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 spc="80">
                <a:solidFill>
                  <a:srgbClr val="BABABA"/>
                </a:solidFill>
                <a:latin typeface="Arial"/>
                <a:cs typeface="Arial"/>
              </a:rPr>
              <a:t>JAVA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330200" y="6394081"/>
            <a:ext cx="2870200" cy="203835"/>
          </a:xfrm>
          <a:prstGeom prst="rect">
            <a:avLst/>
          </a:prstGeom>
          <a:solidFill>
            <a:srgbClr val="FFFFFF"/>
          </a:solidFill>
        </p:spPr>
        <p:txBody>
          <a:bodyPr wrap="square" lIns="0" tIns="6350" rIns="0" bIns="0" rtlCol="0" vert="horz">
            <a:spAutoFit/>
          </a:bodyPr>
          <a:lstStyle/>
          <a:p>
            <a:pPr marL="75565">
              <a:lnSpc>
                <a:spcPct val="100000"/>
              </a:lnSpc>
              <a:spcBef>
                <a:spcPts val="50"/>
              </a:spcBef>
            </a:pPr>
            <a:r>
              <a:rPr dirty="0" sz="1000" spc="75">
                <a:solidFill>
                  <a:srgbClr val="797979"/>
                </a:solidFill>
                <a:latin typeface="Lucida Console"/>
                <a:cs typeface="Lucida Console"/>
              </a:rPr>
              <a:t>CS.4.A.IO.Standard </a:t>
            </a:r>
            <a:endParaRPr sz="1000">
              <a:latin typeface="Lucida Console"/>
              <a:cs typeface="Lucida Console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054100"/>
            <a:ext cx="5364486" cy="56642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322936" y="1206000"/>
            <a:ext cx="3098800" cy="30861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805305" algn="l"/>
              </a:tabLst>
            </a:pPr>
            <a:r>
              <a:rPr dirty="0" sz="1850" spc="150" b="1">
                <a:solidFill>
                  <a:srgbClr val="BABABA"/>
                </a:solidFill>
                <a:latin typeface="Verdana"/>
                <a:cs typeface="Verdana"/>
              </a:rPr>
              <a:t>COMPUTER</a:t>
            </a:r>
            <a:r>
              <a:rPr dirty="0" sz="1850" b="1">
                <a:solidFill>
                  <a:srgbClr val="BABABA"/>
                </a:solidFill>
                <a:latin typeface="Verdana"/>
                <a:cs typeface="Verdana"/>
              </a:rPr>
              <a:t>	</a:t>
            </a:r>
            <a:r>
              <a:rPr dirty="0" sz="1850" spc="75" b="1">
                <a:solidFill>
                  <a:srgbClr val="BABABA"/>
                </a:solidFill>
                <a:latin typeface="Verdana"/>
                <a:cs typeface="Verdana"/>
              </a:rPr>
              <a:t>SCIENCE </a:t>
            </a:r>
            <a:endParaRPr sz="1850">
              <a:latin typeface="Verdana"/>
              <a:cs typeface="Verdan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6340410" y="1394070"/>
            <a:ext cx="3020695" cy="588010"/>
          </a:xfrm>
          <a:prstGeom prst="rect">
            <a:avLst/>
          </a:prstGeom>
        </p:spPr>
        <p:txBody>
          <a:bodyPr wrap="square" lIns="0" tIns="113030" rIns="0" bIns="0" rtlCol="0" vert="horz">
            <a:spAutoFit/>
          </a:bodyPr>
          <a:lstStyle/>
          <a:p>
            <a:pPr marL="55244">
              <a:lnSpc>
                <a:spcPct val="100000"/>
              </a:lnSpc>
              <a:spcBef>
                <a:spcPts val="890"/>
              </a:spcBef>
            </a:pP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S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E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D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G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E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W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spc="-260" b="1">
                <a:solidFill>
                  <a:srgbClr val="BABABA"/>
                </a:solidFill>
                <a:latin typeface="Verdana"/>
                <a:cs typeface="Verdana"/>
              </a:rPr>
              <a:t>I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C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K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/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W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A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Y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N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spc="-50" b="1">
                <a:solidFill>
                  <a:srgbClr val="BABABA"/>
                </a:solidFill>
                <a:latin typeface="Verdana"/>
                <a:cs typeface="Verdana"/>
              </a:rPr>
              <a:t>E</a:t>
            </a:r>
            <a:endParaRPr sz="11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815"/>
              </a:spcBef>
            </a:pPr>
            <a:r>
              <a:rPr dirty="0" sz="1200">
                <a:solidFill>
                  <a:srgbClr val="BABABA"/>
                </a:solidFill>
                <a:latin typeface="Arial"/>
                <a:cs typeface="Arial"/>
              </a:rPr>
              <a:t>PA</a:t>
            </a:r>
            <a:r>
              <a:rPr dirty="0" sz="1200" spc="-155">
                <a:solidFill>
                  <a:srgbClr val="BABABA"/>
                </a:solidFill>
                <a:latin typeface="Arial"/>
                <a:cs typeface="Arial"/>
              </a:rPr>
              <a:t> R</a:t>
            </a:r>
            <a:r>
              <a:rPr dirty="0" sz="1200" spc="-165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BABABA"/>
                </a:solidFill>
                <a:latin typeface="Arial"/>
                <a:cs typeface="Arial"/>
              </a:rPr>
              <a:t>T</a:t>
            </a:r>
            <a:r>
              <a:rPr dirty="0" sz="1200" spc="390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BABABA"/>
                </a:solidFill>
                <a:latin typeface="Arial"/>
                <a:cs typeface="Arial"/>
              </a:rPr>
              <a:t>I</a:t>
            </a:r>
            <a:r>
              <a:rPr dirty="0" sz="1200" spc="-155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BABABA"/>
                </a:solidFill>
                <a:latin typeface="Arial"/>
                <a:cs typeface="Arial"/>
              </a:rPr>
              <a:t>:</a:t>
            </a:r>
            <a:r>
              <a:rPr dirty="0" sz="1200" spc="390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 spc="-170">
                <a:solidFill>
                  <a:srgbClr val="BABABA"/>
                </a:solidFill>
                <a:latin typeface="Arial"/>
                <a:cs typeface="Arial"/>
              </a:rPr>
              <a:t>P</a:t>
            </a:r>
            <a:r>
              <a:rPr dirty="0" sz="1200" spc="-155">
                <a:solidFill>
                  <a:srgbClr val="BABABA"/>
                </a:solidFill>
                <a:latin typeface="Arial"/>
                <a:cs typeface="Arial"/>
              </a:rPr>
              <a:t> R</a:t>
            </a:r>
            <a:r>
              <a:rPr dirty="0" sz="1200" spc="-175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 spc="130">
                <a:solidFill>
                  <a:srgbClr val="BABABA"/>
                </a:solidFill>
                <a:latin typeface="Arial"/>
                <a:cs typeface="Arial"/>
              </a:rPr>
              <a:t>O</a:t>
            </a:r>
            <a:r>
              <a:rPr dirty="0" sz="1200" spc="-155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 spc="65">
                <a:solidFill>
                  <a:srgbClr val="BABABA"/>
                </a:solidFill>
                <a:latin typeface="Arial"/>
                <a:cs typeface="Arial"/>
              </a:rPr>
              <a:t>G</a:t>
            </a:r>
            <a:r>
              <a:rPr dirty="0" sz="1200" spc="-155">
                <a:solidFill>
                  <a:srgbClr val="BABABA"/>
                </a:solidFill>
                <a:latin typeface="Arial"/>
                <a:cs typeface="Arial"/>
              </a:rPr>
              <a:t> R </a:t>
            </a:r>
            <a:r>
              <a:rPr dirty="0" sz="1200" spc="80">
                <a:solidFill>
                  <a:srgbClr val="BABABA"/>
                </a:solidFill>
                <a:latin typeface="Arial"/>
                <a:cs typeface="Arial"/>
              </a:rPr>
              <a:t>A</a:t>
            </a:r>
            <a:r>
              <a:rPr dirty="0" sz="1200" spc="-155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 spc="145">
                <a:solidFill>
                  <a:srgbClr val="BABABA"/>
                </a:solidFill>
                <a:latin typeface="Arial"/>
                <a:cs typeface="Arial"/>
              </a:rPr>
              <a:t>M</a:t>
            </a:r>
            <a:r>
              <a:rPr dirty="0" sz="1200" spc="-155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 spc="145">
                <a:solidFill>
                  <a:srgbClr val="BABABA"/>
                </a:solidFill>
                <a:latin typeface="Arial"/>
                <a:cs typeface="Arial"/>
              </a:rPr>
              <a:t>M</a:t>
            </a:r>
            <a:r>
              <a:rPr dirty="0" sz="1200" spc="-155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BABABA"/>
                </a:solidFill>
                <a:latin typeface="Arial"/>
                <a:cs typeface="Arial"/>
              </a:rPr>
              <a:t>I</a:t>
            </a:r>
            <a:r>
              <a:rPr dirty="0" sz="1200" spc="-155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 spc="135">
                <a:solidFill>
                  <a:srgbClr val="BABABA"/>
                </a:solidFill>
                <a:latin typeface="Arial"/>
                <a:cs typeface="Arial"/>
              </a:rPr>
              <a:t>N</a:t>
            </a:r>
            <a:r>
              <a:rPr dirty="0" sz="1200" spc="-145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 spc="65">
                <a:solidFill>
                  <a:srgbClr val="BABABA"/>
                </a:solidFill>
                <a:latin typeface="Arial"/>
                <a:cs typeface="Arial"/>
              </a:rPr>
              <a:t>G</a:t>
            </a:r>
            <a:r>
              <a:rPr dirty="0" sz="1200" spc="390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BABABA"/>
                </a:solidFill>
                <a:latin typeface="Arial"/>
                <a:cs typeface="Arial"/>
              </a:rPr>
              <a:t>I</a:t>
            </a:r>
            <a:r>
              <a:rPr dirty="0" sz="1200" spc="-155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 spc="135">
                <a:solidFill>
                  <a:srgbClr val="BABABA"/>
                </a:solidFill>
                <a:latin typeface="Arial"/>
                <a:cs typeface="Arial"/>
              </a:rPr>
              <a:t>N</a:t>
            </a:r>
            <a:r>
              <a:rPr dirty="0" sz="1200" spc="390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 spc="80">
                <a:solidFill>
                  <a:srgbClr val="BABABA"/>
                </a:solidFill>
                <a:latin typeface="Arial"/>
                <a:cs typeface="Arial"/>
              </a:rPr>
              <a:t>JAVA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2298700" y="2363673"/>
            <a:ext cx="7137400" cy="864869"/>
          </a:xfrm>
          <a:prstGeom prst="rect">
            <a:avLst/>
          </a:prstGeom>
          <a:solidFill>
            <a:srgbClr val="FFFFFF"/>
          </a:solidFill>
        </p:spPr>
        <p:txBody>
          <a:bodyPr wrap="square" lIns="0" tIns="85090" rIns="0" bIns="0" rtlCol="0" vert="horz">
            <a:spAutoFit/>
          </a:bodyPr>
          <a:lstStyle/>
          <a:p>
            <a:pPr marL="111125">
              <a:lnSpc>
                <a:spcPct val="100000"/>
              </a:lnSpc>
              <a:spcBef>
                <a:spcPts val="670"/>
              </a:spcBef>
            </a:pPr>
            <a:r>
              <a:rPr dirty="0" sz="1100" i="1">
                <a:latin typeface="Lucida Sans Italic"/>
                <a:cs typeface="Lucida Sans Italic"/>
              </a:rPr>
              <a:t>Image</a:t>
            </a:r>
            <a:r>
              <a:rPr dirty="0" sz="1100" spc="30" i="1">
                <a:latin typeface="Lucida Sans Italic"/>
                <a:cs typeface="Lucida Sans Italic"/>
              </a:rPr>
              <a:t> </a:t>
            </a:r>
            <a:r>
              <a:rPr dirty="0" sz="1100" spc="-10" i="1">
                <a:latin typeface="Lucida Sans Italic"/>
                <a:cs typeface="Lucida Sans Italic"/>
              </a:rPr>
              <a:t>sources</a:t>
            </a:r>
            <a:endParaRPr sz="1100">
              <a:latin typeface="Lucida Sans Italic"/>
              <a:cs typeface="Lucida Sans Italic"/>
            </a:endParaRPr>
          </a:p>
          <a:p>
            <a:pPr marL="249554" marR="774065">
              <a:lnSpc>
                <a:spcPct val="156800"/>
              </a:lnSpc>
              <a:spcBef>
                <a:spcPts val="550"/>
              </a:spcBef>
            </a:pPr>
            <a:r>
              <a:rPr dirty="0" sz="900">
                <a:latin typeface="Lucida Console"/>
                <a:cs typeface="Lucida Console"/>
                <a:hlinkClick r:id="rId3"/>
              </a:rPr>
              <a:t>http://www.digitalreins.com/wp-content/uploads/2013/05/Binary-</a:t>
            </a:r>
            <a:r>
              <a:rPr dirty="0" sz="900" spc="-10">
                <a:latin typeface="Lucida Console"/>
                <a:cs typeface="Lucida Console"/>
                <a:hlinkClick r:id="rId3"/>
              </a:rPr>
              <a:t>code.jpg</a:t>
            </a:r>
            <a:r>
              <a:rPr dirty="0" sz="900" spc="-10">
                <a:latin typeface="Lucida Console"/>
                <a:cs typeface="Lucida Console"/>
              </a:rPr>
              <a:t> </a:t>
            </a:r>
            <a:r>
              <a:rPr dirty="0" sz="900">
                <a:latin typeface="Lucida Console"/>
                <a:cs typeface="Lucida Console"/>
              </a:rPr>
              <a:t>http://en.wikipedia.org/wiki/Punched_tape#mediaviewer/File:Harwell-dekatron-witch-</a:t>
            </a:r>
            <a:r>
              <a:rPr dirty="0" sz="900" spc="-10">
                <a:latin typeface="Lucida Console"/>
                <a:cs typeface="Lucida Console"/>
              </a:rPr>
              <a:t>10.jpg</a:t>
            </a:r>
            <a:endParaRPr sz="900">
              <a:latin typeface="Lucida Console"/>
              <a:cs typeface="Lucida Console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330200" y="6394081"/>
            <a:ext cx="2870200" cy="203835"/>
          </a:xfrm>
          <a:prstGeom prst="rect">
            <a:avLst/>
          </a:prstGeom>
          <a:solidFill>
            <a:srgbClr val="FFFFFF"/>
          </a:solidFill>
        </p:spPr>
        <p:txBody>
          <a:bodyPr wrap="square" lIns="0" tIns="6350" rIns="0" bIns="0" rtlCol="0" vert="horz">
            <a:spAutoFit/>
          </a:bodyPr>
          <a:lstStyle/>
          <a:p>
            <a:pPr marL="75565">
              <a:lnSpc>
                <a:spcPct val="100000"/>
              </a:lnSpc>
              <a:spcBef>
                <a:spcPts val="50"/>
              </a:spcBef>
            </a:pPr>
            <a:r>
              <a:rPr dirty="0" sz="1000" spc="75">
                <a:solidFill>
                  <a:srgbClr val="797979"/>
                </a:solidFill>
                <a:latin typeface="Lucida Console"/>
                <a:cs typeface="Lucida Console"/>
              </a:rPr>
              <a:t>CS.4.A.IO.Standard </a:t>
            </a:r>
            <a:endParaRPr sz="1000">
              <a:latin typeface="Lucida Console"/>
              <a:cs typeface="Lucida Console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054100"/>
            <a:ext cx="5364486" cy="5664200"/>
          </a:xfrm>
          <a:prstGeom prst="rect">
            <a:avLst/>
          </a:prstGeom>
        </p:spPr>
      </p:pic>
      <p:sp>
        <p:nvSpPr>
          <p:cNvPr id="3" name="object 3" descr=""/>
          <p:cNvSpPr txBox="1"/>
          <p:nvPr/>
        </p:nvSpPr>
        <p:spPr>
          <a:xfrm>
            <a:off x="3182937" y="3272819"/>
            <a:ext cx="4058920" cy="219265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426084" indent="-414020">
              <a:lnSpc>
                <a:spcPct val="100000"/>
              </a:lnSpc>
              <a:spcBef>
                <a:spcPts val="90"/>
              </a:spcBef>
              <a:buAutoNum type="arabicPeriod" startAt="4"/>
              <a:tabLst>
                <a:tab pos="426720" algn="l"/>
              </a:tabLst>
            </a:pPr>
            <a:r>
              <a:rPr dirty="0" sz="2650">
                <a:solidFill>
                  <a:srgbClr val="A9A9A9"/>
                </a:solidFill>
                <a:latin typeface="Arial"/>
                <a:cs typeface="Arial"/>
              </a:rPr>
              <a:t>Input</a:t>
            </a:r>
            <a:r>
              <a:rPr dirty="0" sz="2650" spc="110">
                <a:solidFill>
                  <a:srgbClr val="A9A9A9"/>
                </a:solidFill>
                <a:latin typeface="Arial"/>
                <a:cs typeface="Arial"/>
              </a:rPr>
              <a:t> </a:t>
            </a:r>
            <a:r>
              <a:rPr dirty="0" sz="2650" spc="55">
                <a:solidFill>
                  <a:srgbClr val="A9A9A9"/>
                </a:solidFill>
                <a:latin typeface="Arial"/>
                <a:cs typeface="Arial"/>
              </a:rPr>
              <a:t>and</a:t>
            </a:r>
            <a:r>
              <a:rPr dirty="0" sz="2650" spc="110">
                <a:solidFill>
                  <a:srgbClr val="A9A9A9"/>
                </a:solidFill>
                <a:latin typeface="Arial"/>
                <a:cs typeface="Arial"/>
              </a:rPr>
              <a:t> </a:t>
            </a:r>
            <a:r>
              <a:rPr dirty="0" sz="2650" spc="-10">
                <a:solidFill>
                  <a:srgbClr val="A9A9A9"/>
                </a:solidFill>
                <a:latin typeface="Arial"/>
                <a:cs typeface="Arial"/>
              </a:rPr>
              <a:t>Output</a:t>
            </a:r>
            <a:endParaRPr sz="2650">
              <a:latin typeface="Arial"/>
              <a:cs typeface="Arial"/>
            </a:endParaRPr>
          </a:p>
          <a:p>
            <a:pPr lvl="1" marL="1044575" indent="-220979">
              <a:lnSpc>
                <a:spcPct val="100000"/>
              </a:lnSpc>
              <a:spcBef>
                <a:spcPts val="2625"/>
              </a:spcBef>
              <a:buChar char="•"/>
              <a:tabLst>
                <a:tab pos="1045210" algn="l"/>
              </a:tabLst>
            </a:pPr>
            <a:r>
              <a:rPr dirty="0" sz="1950">
                <a:solidFill>
                  <a:srgbClr val="A9A9A9"/>
                </a:solidFill>
                <a:latin typeface="Arial"/>
                <a:cs typeface="Arial"/>
              </a:rPr>
              <a:t>Standard</a:t>
            </a:r>
            <a:r>
              <a:rPr dirty="0" sz="1950" spc="235">
                <a:solidFill>
                  <a:srgbClr val="A9A9A9"/>
                </a:solidFill>
                <a:latin typeface="Arial"/>
                <a:cs typeface="Arial"/>
              </a:rPr>
              <a:t> </a:t>
            </a:r>
            <a:r>
              <a:rPr dirty="0" sz="1950">
                <a:solidFill>
                  <a:srgbClr val="A9A9A9"/>
                </a:solidFill>
                <a:latin typeface="Arial"/>
                <a:cs typeface="Arial"/>
              </a:rPr>
              <a:t>input</a:t>
            </a:r>
            <a:r>
              <a:rPr dirty="0" sz="1950" spc="235">
                <a:solidFill>
                  <a:srgbClr val="A9A9A9"/>
                </a:solidFill>
                <a:latin typeface="Arial"/>
                <a:cs typeface="Arial"/>
              </a:rPr>
              <a:t> </a:t>
            </a:r>
            <a:r>
              <a:rPr dirty="0" sz="1950" spc="60">
                <a:solidFill>
                  <a:srgbClr val="A9A9A9"/>
                </a:solidFill>
                <a:latin typeface="Arial"/>
                <a:cs typeface="Arial"/>
              </a:rPr>
              <a:t>and</a:t>
            </a:r>
            <a:r>
              <a:rPr dirty="0" sz="1950" spc="240">
                <a:solidFill>
                  <a:srgbClr val="A9A9A9"/>
                </a:solidFill>
                <a:latin typeface="Arial"/>
                <a:cs typeface="Arial"/>
              </a:rPr>
              <a:t> </a:t>
            </a:r>
            <a:r>
              <a:rPr dirty="0" sz="1950" spc="-10">
                <a:solidFill>
                  <a:srgbClr val="A9A9A9"/>
                </a:solidFill>
                <a:latin typeface="Arial"/>
                <a:cs typeface="Arial"/>
              </a:rPr>
              <a:t>output</a:t>
            </a:r>
            <a:endParaRPr sz="1950">
              <a:latin typeface="Arial"/>
              <a:cs typeface="Arial"/>
            </a:endParaRPr>
          </a:p>
          <a:p>
            <a:pPr lvl="1" marL="1044575" indent="-220979">
              <a:lnSpc>
                <a:spcPct val="100000"/>
              </a:lnSpc>
              <a:spcBef>
                <a:spcPts val="635"/>
              </a:spcBef>
              <a:buChar char="•"/>
              <a:tabLst>
                <a:tab pos="1045210" algn="l"/>
              </a:tabLst>
            </a:pPr>
            <a:r>
              <a:rPr dirty="0" sz="1950">
                <a:latin typeface="Arial"/>
                <a:cs typeface="Arial"/>
              </a:rPr>
              <a:t>Standard</a:t>
            </a:r>
            <a:r>
              <a:rPr dirty="0" sz="1950" spc="405">
                <a:latin typeface="Arial"/>
                <a:cs typeface="Arial"/>
              </a:rPr>
              <a:t> </a:t>
            </a:r>
            <a:r>
              <a:rPr dirty="0" sz="1950" spc="65">
                <a:latin typeface="Arial"/>
                <a:cs typeface="Arial"/>
              </a:rPr>
              <a:t>drawing</a:t>
            </a:r>
            <a:endParaRPr sz="1950">
              <a:latin typeface="Arial"/>
              <a:cs typeface="Arial"/>
            </a:endParaRPr>
          </a:p>
          <a:p>
            <a:pPr lvl="1" marL="1044575" indent="-220979">
              <a:lnSpc>
                <a:spcPct val="100000"/>
              </a:lnSpc>
              <a:spcBef>
                <a:spcPts val="635"/>
              </a:spcBef>
              <a:buChar char="•"/>
              <a:tabLst>
                <a:tab pos="1045210" algn="l"/>
              </a:tabLst>
            </a:pPr>
            <a:r>
              <a:rPr dirty="0" sz="1950">
                <a:solidFill>
                  <a:srgbClr val="A9A9A9"/>
                </a:solidFill>
                <a:latin typeface="Arial"/>
                <a:cs typeface="Arial"/>
              </a:rPr>
              <a:t>Fractal</a:t>
            </a:r>
            <a:r>
              <a:rPr dirty="0" sz="1950" spc="150">
                <a:solidFill>
                  <a:srgbClr val="A9A9A9"/>
                </a:solidFill>
                <a:latin typeface="Arial"/>
                <a:cs typeface="Arial"/>
              </a:rPr>
              <a:t> </a:t>
            </a:r>
            <a:r>
              <a:rPr dirty="0" sz="1950" spc="35">
                <a:solidFill>
                  <a:srgbClr val="A9A9A9"/>
                </a:solidFill>
                <a:latin typeface="Arial"/>
                <a:cs typeface="Arial"/>
              </a:rPr>
              <a:t>drawings</a:t>
            </a:r>
            <a:endParaRPr sz="1950">
              <a:latin typeface="Arial"/>
              <a:cs typeface="Arial"/>
            </a:endParaRPr>
          </a:p>
          <a:p>
            <a:pPr lvl="1" marL="1044575" indent="-220979">
              <a:lnSpc>
                <a:spcPct val="100000"/>
              </a:lnSpc>
              <a:spcBef>
                <a:spcPts val="630"/>
              </a:spcBef>
              <a:buChar char="•"/>
              <a:tabLst>
                <a:tab pos="1045210" algn="l"/>
              </a:tabLst>
            </a:pPr>
            <a:r>
              <a:rPr dirty="0" sz="1950" spc="-10">
                <a:solidFill>
                  <a:srgbClr val="A9A9A9"/>
                </a:solidFill>
                <a:latin typeface="Arial"/>
                <a:cs typeface="Arial"/>
              </a:rPr>
              <a:t>Animation</a:t>
            </a:r>
            <a:endParaRPr sz="1950">
              <a:latin typeface="Arial"/>
              <a:cs typeface="Arial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6322936" y="1206000"/>
            <a:ext cx="3098800" cy="7759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805305" algn="l"/>
              </a:tabLst>
            </a:pPr>
            <a:r>
              <a:rPr dirty="0" sz="1850" spc="150" b="1">
                <a:solidFill>
                  <a:srgbClr val="BABABA"/>
                </a:solidFill>
                <a:latin typeface="Verdana"/>
                <a:cs typeface="Verdana"/>
              </a:rPr>
              <a:t>COMPUTER</a:t>
            </a:r>
            <a:r>
              <a:rPr dirty="0" sz="1850" b="1">
                <a:solidFill>
                  <a:srgbClr val="BABABA"/>
                </a:solidFill>
                <a:latin typeface="Verdana"/>
                <a:cs typeface="Verdana"/>
              </a:rPr>
              <a:t>	</a:t>
            </a:r>
            <a:r>
              <a:rPr dirty="0" sz="1850" spc="75" b="1">
                <a:solidFill>
                  <a:srgbClr val="BABABA"/>
                </a:solidFill>
                <a:latin typeface="Verdana"/>
                <a:cs typeface="Verdana"/>
              </a:rPr>
              <a:t>SCIENCE </a:t>
            </a:r>
            <a:endParaRPr sz="1850">
              <a:latin typeface="Verdana"/>
              <a:cs typeface="Verdana"/>
            </a:endParaRPr>
          </a:p>
          <a:p>
            <a:pPr marL="72390">
              <a:lnSpc>
                <a:spcPct val="100000"/>
              </a:lnSpc>
              <a:spcBef>
                <a:spcPts val="45"/>
              </a:spcBef>
            </a:pP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S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E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D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G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E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W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spc="-260" b="1">
                <a:solidFill>
                  <a:srgbClr val="BABABA"/>
                </a:solidFill>
                <a:latin typeface="Verdana"/>
                <a:cs typeface="Verdana"/>
              </a:rPr>
              <a:t>I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C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K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/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W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A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Y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N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spc="-50" b="1">
                <a:solidFill>
                  <a:srgbClr val="BABABA"/>
                </a:solidFill>
                <a:latin typeface="Verdana"/>
                <a:cs typeface="Verdana"/>
              </a:rPr>
              <a:t>E</a:t>
            </a:r>
            <a:endParaRPr sz="1150">
              <a:latin typeface="Verdana"/>
              <a:cs typeface="Verdana"/>
            </a:endParaRPr>
          </a:p>
          <a:p>
            <a:pPr marL="29845">
              <a:lnSpc>
                <a:spcPct val="100000"/>
              </a:lnSpc>
              <a:spcBef>
                <a:spcPts val="815"/>
              </a:spcBef>
            </a:pPr>
            <a:r>
              <a:rPr dirty="0" sz="1200">
                <a:solidFill>
                  <a:srgbClr val="BABABA"/>
                </a:solidFill>
                <a:latin typeface="Arial"/>
                <a:cs typeface="Arial"/>
              </a:rPr>
              <a:t>PA</a:t>
            </a:r>
            <a:r>
              <a:rPr dirty="0" sz="1200" spc="-155">
                <a:solidFill>
                  <a:srgbClr val="BABABA"/>
                </a:solidFill>
                <a:latin typeface="Arial"/>
                <a:cs typeface="Arial"/>
              </a:rPr>
              <a:t> R</a:t>
            </a:r>
            <a:r>
              <a:rPr dirty="0" sz="1200" spc="-165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BABABA"/>
                </a:solidFill>
                <a:latin typeface="Arial"/>
                <a:cs typeface="Arial"/>
              </a:rPr>
              <a:t>T</a:t>
            </a:r>
            <a:r>
              <a:rPr dirty="0" sz="1200" spc="390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BABABA"/>
                </a:solidFill>
                <a:latin typeface="Arial"/>
                <a:cs typeface="Arial"/>
              </a:rPr>
              <a:t>I</a:t>
            </a:r>
            <a:r>
              <a:rPr dirty="0" sz="1200" spc="-155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BABABA"/>
                </a:solidFill>
                <a:latin typeface="Arial"/>
                <a:cs typeface="Arial"/>
              </a:rPr>
              <a:t>:</a:t>
            </a:r>
            <a:r>
              <a:rPr dirty="0" sz="1200" spc="390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 spc="-170">
                <a:solidFill>
                  <a:srgbClr val="BABABA"/>
                </a:solidFill>
                <a:latin typeface="Arial"/>
                <a:cs typeface="Arial"/>
              </a:rPr>
              <a:t>P</a:t>
            </a:r>
            <a:r>
              <a:rPr dirty="0" sz="1200" spc="-155">
                <a:solidFill>
                  <a:srgbClr val="BABABA"/>
                </a:solidFill>
                <a:latin typeface="Arial"/>
                <a:cs typeface="Arial"/>
              </a:rPr>
              <a:t> R</a:t>
            </a:r>
            <a:r>
              <a:rPr dirty="0" sz="1200" spc="-175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 spc="130">
                <a:solidFill>
                  <a:srgbClr val="BABABA"/>
                </a:solidFill>
                <a:latin typeface="Arial"/>
                <a:cs typeface="Arial"/>
              </a:rPr>
              <a:t>O</a:t>
            </a:r>
            <a:r>
              <a:rPr dirty="0" sz="1200" spc="-155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 spc="65">
                <a:solidFill>
                  <a:srgbClr val="BABABA"/>
                </a:solidFill>
                <a:latin typeface="Arial"/>
                <a:cs typeface="Arial"/>
              </a:rPr>
              <a:t>G</a:t>
            </a:r>
            <a:r>
              <a:rPr dirty="0" sz="1200" spc="-155">
                <a:solidFill>
                  <a:srgbClr val="BABABA"/>
                </a:solidFill>
                <a:latin typeface="Arial"/>
                <a:cs typeface="Arial"/>
              </a:rPr>
              <a:t> R </a:t>
            </a:r>
            <a:r>
              <a:rPr dirty="0" sz="1200" spc="80">
                <a:solidFill>
                  <a:srgbClr val="BABABA"/>
                </a:solidFill>
                <a:latin typeface="Arial"/>
                <a:cs typeface="Arial"/>
              </a:rPr>
              <a:t>A</a:t>
            </a:r>
            <a:r>
              <a:rPr dirty="0" sz="1200" spc="-155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 spc="145">
                <a:solidFill>
                  <a:srgbClr val="BABABA"/>
                </a:solidFill>
                <a:latin typeface="Arial"/>
                <a:cs typeface="Arial"/>
              </a:rPr>
              <a:t>M</a:t>
            </a:r>
            <a:r>
              <a:rPr dirty="0" sz="1200" spc="-155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 spc="145">
                <a:solidFill>
                  <a:srgbClr val="BABABA"/>
                </a:solidFill>
                <a:latin typeface="Arial"/>
                <a:cs typeface="Arial"/>
              </a:rPr>
              <a:t>M</a:t>
            </a:r>
            <a:r>
              <a:rPr dirty="0" sz="1200" spc="-155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BABABA"/>
                </a:solidFill>
                <a:latin typeface="Arial"/>
                <a:cs typeface="Arial"/>
              </a:rPr>
              <a:t>I</a:t>
            </a:r>
            <a:r>
              <a:rPr dirty="0" sz="1200" spc="-155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 spc="135">
                <a:solidFill>
                  <a:srgbClr val="BABABA"/>
                </a:solidFill>
                <a:latin typeface="Arial"/>
                <a:cs typeface="Arial"/>
              </a:rPr>
              <a:t>N</a:t>
            </a:r>
            <a:r>
              <a:rPr dirty="0" sz="1200" spc="-145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 spc="65">
                <a:solidFill>
                  <a:srgbClr val="BABABA"/>
                </a:solidFill>
                <a:latin typeface="Arial"/>
                <a:cs typeface="Arial"/>
              </a:rPr>
              <a:t>G</a:t>
            </a:r>
            <a:r>
              <a:rPr dirty="0" sz="1200" spc="390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BABABA"/>
                </a:solidFill>
                <a:latin typeface="Arial"/>
                <a:cs typeface="Arial"/>
              </a:rPr>
              <a:t>I</a:t>
            </a:r>
            <a:r>
              <a:rPr dirty="0" sz="1200" spc="-155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 spc="135">
                <a:solidFill>
                  <a:srgbClr val="BABABA"/>
                </a:solidFill>
                <a:latin typeface="Arial"/>
                <a:cs typeface="Arial"/>
              </a:rPr>
              <a:t>N</a:t>
            </a:r>
            <a:r>
              <a:rPr dirty="0" sz="1200" spc="390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 spc="80">
                <a:solidFill>
                  <a:srgbClr val="BABABA"/>
                </a:solidFill>
                <a:latin typeface="Arial"/>
                <a:cs typeface="Arial"/>
              </a:rPr>
              <a:t>JAVA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330200" y="6394081"/>
            <a:ext cx="2870200" cy="203835"/>
          </a:xfrm>
          <a:prstGeom prst="rect">
            <a:avLst/>
          </a:prstGeom>
          <a:solidFill>
            <a:srgbClr val="FFFFFF"/>
          </a:solidFill>
        </p:spPr>
        <p:txBody>
          <a:bodyPr wrap="square" lIns="0" tIns="6350" rIns="0" bIns="0" rtlCol="0" vert="horz">
            <a:spAutoFit/>
          </a:bodyPr>
          <a:lstStyle/>
          <a:p>
            <a:pPr marL="75565">
              <a:lnSpc>
                <a:spcPct val="100000"/>
              </a:lnSpc>
              <a:spcBef>
                <a:spcPts val="50"/>
              </a:spcBef>
            </a:pPr>
            <a:r>
              <a:rPr dirty="0" sz="1000" spc="75">
                <a:solidFill>
                  <a:srgbClr val="797979"/>
                </a:solidFill>
                <a:latin typeface="Lucida Console"/>
                <a:cs typeface="Lucida Console"/>
              </a:rPr>
              <a:t>CS.4.B.IO.Drawing </a:t>
            </a:r>
            <a:endParaRPr sz="1000">
              <a:latin typeface="Lucida Console"/>
              <a:cs typeface="Lucida Console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533399" y="1581745"/>
            <a:ext cx="9004300" cy="0"/>
          </a:xfrm>
          <a:custGeom>
            <a:avLst/>
            <a:gdLst/>
            <a:ahLst/>
            <a:cxnLst/>
            <a:rect l="l" t="t" r="r" b="b"/>
            <a:pathLst>
              <a:path w="9004300" h="0">
                <a:moveTo>
                  <a:pt x="0" y="0"/>
                </a:moveTo>
                <a:lnTo>
                  <a:pt x="9004284" y="0"/>
                </a:lnTo>
              </a:path>
            </a:pathLst>
          </a:custGeom>
          <a:ln w="52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 txBox="1"/>
          <p:nvPr/>
        </p:nvSpPr>
        <p:spPr>
          <a:xfrm>
            <a:off x="532130" y="1250334"/>
            <a:ext cx="4443095" cy="2901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700">
                <a:latin typeface="Arial"/>
                <a:cs typeface="Arial"/>
              </a:rPr>
              <a:t>Further</a:t>
            </a:r>
            <a:r>
              <a:rPr dirty="0" sz="1700" spc="75">
                <a:latin typeface="Arial"/>
                <a:cs typeface="Arial"/>
              </a:rPr>
              <a:t> </a:t>
            </a:r>
            <a:r>
              <a:rPr dirty="0" sz="1700">
                <a:latin typeface="Arial"/>
                <a:cs typeface="Arial"/>
              </a:rPr>
              <a:t>improvements</a:t>
            </a:r>
            <a:r>
              <a:rPr dirty="0" sz="1700" spc="80">
                <a:latin typeface="Arial"/>
                <a:cs typeface="Arial"/>
              </a:rPr>
              <a:t> </a:t>
            </a:r>
            <a:r>
              <a:rPr dirty="0" sz="1700" spc="50">
                <a:latin typeface="Arial"/>
                <a:cs typeface="Arial"/>
              </a:rPr>
              <a:t>to</a:t>
            </a:r>
            <a:r>
              <a:rPr dirty="0" sz="1700" spc="80">
                <a:latin typeface="Arial"/>
                <a:cs typeface="Arial"/>
              </a:rPr>
              <a:t> </a:t>
            </a:r>
            <a:r>
              <a:rPr dirty="0" sz="1700" spc="50">
                <a:latin typeface="Arial"/>
                <a:cs typeface="Arial"/>
              </a:rPr>
              <a:t>our</a:t>
            </a:r>
            <a:r>
              <a:rPr dirty="0" sz="1700" spc="80">
                <a:latin typeface="Arial"/>
                <a:cs typeface="Arial"/>
              </a:rPr>
              <a:t> </a:t>
            </a:r>
            <a:r>
              <a:rPr dirty="0" sz="1700" spc="225">
                <a:latin typeface="Arial"/>
                <a:cs typeface="Arial"/>
              </a:rPr>
              <a:t>I/O</a:t>
            </a:r>
            <a:r>
              <a:rPr dirty="0" sz="1700" spc="80">
                <a:latin typeface="Arial"/>
                <a:cs typeface="Arial"/>
              </a:rPr>
              <a:t> </a:t>
            </a:r>
            <a:r>
              <a:rPr dirty="0" sz="1700" spc="-10">
                <a:latin typeface="Arial"/>
                <a:cs typeface="Arial"/>
              </a:rPr>
              <a:t>abstraction</a:t>
            </a:r>
            <a:endParaRPr sz="1700">
              <a:latin typeface="Arial"/>
              <a:cs typeface="Arial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6031420" y="2656433"/>
            <a:ext cx="661035" cy="662305"/>
            <a:chOff x="6031420" y="2656433"/>
            <a:chExt cx="661035" cy="662305"/>
          </a:xfrm>
        </p:grpSpPr>
        <p:sp>
          <p:nvSpPr>
            <p:cNvPr id="5" name="object 5" descr=""/>
            <p:cNvSpPr/>
            <p:nvPr/>
          </p:nvSpPr>
          <p:spPr>
            <a:xfrm>
              <a:off x="6086986" y="2669451"/>
              <a:ext cx="592455" cy="593090"/>
            </a:xfrm>
            <a:custGeom>
              <a:avLst/>
              <a:gdLst/>
              <a:ahLst/>
              <a:cxnLst/>
              <a:rect l="l" t="t" r="r" b="b"/>
              <a:pathLst>
                <a:path w="592454" h="593089">
                  <a:moveTo>
                    <a:pt x="592424" y="0"/>
                  </a:moveTo>
                  <a:lnTo>
                    <a:pt x="0" y="593088"/>
                  </a:lnTo>
                  <a:lnTo>
                    <a:pt x="0" y="593088"/>
                  </a:lnTo>
                </a:path>
              </a:pathLst>
            </a:custGeom>
            <a:ln w="25414">
              <a:solidFill>
                <a:srgbClr val="00549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6031420" y="3184651"/>
              <a:ext cx="133350" cy="133985"/>
            </a:xfrm>
            <a:custGeom>
              <a:avLst/>
              <a:gdLst/>
              <a:ahLst/>
              <a:cxnLst/>
              <a:rect l="l" t="t" r="r" b="b"/>
              <a:pathLst>
                <a:path w="133350" h="133985">
                  <a:moveTo>
                    <a:pt x="44450" y="0"/>
                  </a:moveTo>
                  <a:lnTo>
                    <a:pt x="0" y="133502"/>
                  </a:lnTo>
                  <a:lnTo>
                    <a:pt x="133350" y="89001"/>
                  </a:lnTo>
                  <a:lnTo>
                    <a:pt x="66675" y="66751"/>
                  </a:lnTo>
                  <a:lnTo>
                    <a:pt x="44450" y="0"/>
                  </a:lnTo>
                  <a:close/>
                </a:path>
              </a:pathLst>
            </a:custGeom>
            <a:solidFill>
              <a:srgbClr val="005493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 txBox="1"/>
          <p:nvPr/>
        </p:nvSpPr>
        <p:spPr>
          <a:xfrm>
            <a:off x="6451613" y="4629713"/>
            <a:ext cx="2667000" cy="2520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71755">
              <a:lnSpc>
                <a:spcPct val="100000"/>
              </a:lnSpc>
              <a:spcBef>
                <a:spcPts val="135"/>
              </a:spcBef>
            </a:pPr>
            <a:r>
              <a:rPr dirty="0" sz="1450">
                <a:solidFill>
                  <a:srgbClr val="005493"/>
                </a:solidFill>
                <a:latin typeface="Lucida Sans Unicode"/>
                <a:cs typeface="Lucida Sans Unicode"/>
              </a:rPr>
              <a:t>standard</a:t>
            </a:r>
            <a:r>
              <a:rPr dirty="0" sz="1450" spc="114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450">
                <a:solidFill>
                  <a:srgbClr val="005493"/>
                </a:solidFill>
                <a:latin typeface="Lucida Sans Unicode"/>
                <a:cs typeface="Lucida Sans Unicode"/>
              </a:rPr>
              <a:t>output</a:t>
            </a:r>
            <a:r>
              <a:rPr dirty="0" sz="1450" spc="12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450" spc="-10">
                <a:solidFill>
                  <a:srgbClr val="005493"/>
                </a:solidFill>
                <a:latin typeface="Lucida Sans Unicode"/>
                <a:cs typeface="Lucida Sans Unicode"/>
              </a:rPr>
              <a:t>stream</a:t>
            </a:r>
            <a:endParaRPr sz="1450">
              <a:latin typeface="Lucida Sans Unicode"/>
              <a:cs typeface="Lucida Sans Unicode"/>
            </a:endParaRPr>
          </a:p>
        </p:txBody>
      </p:sp>
      <p:grpSp>
        <p:nvGrpSpPr>
          <p:cNvPr id="8" name="object 8" descr=""/>
          <p:cNvGrpSpPr/>
          <p:nvPr/>
        </p:nvGrpSpPr>
        <p:grpSpPr>
          <a:xfrm>
            <a:off x="3573462" y="3347431"/>
            <a:ext cx="5558155" cy="1584960"/>
            <a:chOff x="3573462" y="3347431"/>
            <a:chExt cx="5558155" cy="1584960"/>
          </a:xfrm>
        </p:grpSpPr>
        <p:sp>
          <p:nvSpPr>
            <p:cNvPr id="9" name="object 9" descr=""/>
            <p:cNvSpPr/>
            <p:nvPr/>
          </p:nvSpPr>
          <p:spPr>
            <a:xfrm>
              <a:off x="6445256" y="4620450"/>
              <a:ext cx="2679700" cy="305435"/>
            </a:xfrm>
            <a:custGeom>
              <a:avLst/>
              <a:gdLst/>
              <a:ahLst/>
              <a:cxnLst/>
              <a:rect l="l" t="t" r="r" b="b"/>
              <a:pathLst>
                <a:path w="2679700" h="305435">
                  <a:moveTo>
                    <a:pt x="2673348" y="0"/>
                  </a:moveTo>
                  <a:lnTo>
                    <a:pt x="0" y="0"/>
                  </a:lnTo>
                  <a:lnTo>
                    <a:pt x="0" y="305141"/>
                  </a:lnTo>
                  <a:lnTo>
                    <a:pt x="2679698" y="305141"/>
                  </a:lnTo>
                </a:path>
              </a:pathLst>
            </a:custGeom>
            <a:ln w="1271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5321296" y="4130953"/>
              <a:ext cx="1016000" cy="648970"/>
            </a:xfrm>
            <a:custGeom>
              <a:avLst/>
              <a:gdLst/>
              <a:ahLst/>
              <a:cxnLst/>
              <a:rect l="l" t="t" r="r" b="b"/>
              <a:pathLst>
                <a:path w="1016000" h="648970">
                  <a:moveTo>
                    <a:pt x="0" y="0"/>
                  </a:moveTo>
                  <a:lnTo>
                    <a:pt x="0" y="648425"/>
                  </a:lnTo>
                  <a:lnTo>
                    <a:pt x="995083" y="648425"/>
                  </a:lnTo>
                  <a:lnTo>
                    <a:pt x="1016001" y="648425"/>
                  </a:lnTo>
                </a:path>
              </a:pathLst>
            </a:custGeom>
            <a:ln w="25408">
              <a:solidFill>
                <a:srgbClr val="00549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6290157" y="4716437"/>
              <a:ext cx="125730" cy="126364"/>
            </a:xfrm>
            <a:custGeom>
              <a:avLst/>
              <a:gdLst/>
              <a:ahLst/>
              <a:cxnLst/>
              <a:rect l="l" t="t" r="r" b="b"/>
              <a:pathLst>
                <a:path w="125729" h="126364">
                  <a:moveTo>
                    <a:pt x="0" y="0"/>
                  </a:moveTo>
                  <a:lnTo>
                    <a:pt x="31432" y="62941"/>
                  </a:lnTo>
                  <a:lnTo>
                    <a:pt x="0" y="125869"/>
                  </a:lnTo>
                  <a:lnTo>
                    <a:pt x="125729" y="62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549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3575049" y="3349028"/>
              <a:ext cx="2438400" cy="788670"/>
            </a:xfrm>
            <a:custGeom>
              <a:avLst/>
              <a:gdLst/>
              <a:ahLst/>
              <a:cxnLst/>
              <a:rect l="l" t="t" r="r" b="b"/>
              <a:pathLst>
                <a:path w="2438400" h="788670">
                  <a:moveTo>
                    <a:pt x="0" y="0"/>
                  </a:moveTo>
                  <a:lnTo>
                    <a:pt x="2438400" y="0"/>
                  </a:lnTo>
                  <a:lnTo>
                    <a:pt x="2438400" y="788276"/>
                  </a:lnTo>
                  <a:lnTo>
                    <a:pt x="0" y="7882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3575050" y="3349019"/>
              <a:ext cx="2438400" cy="788670"/>
            </a:xfrm>
            <a:custGeom>
              <a:avLst/>
              <a:gdLst/>
              <a:ahLst/>
              <a:cxnLst/>
              <a:rect l="l" t="t" r="r" b="b"/>
              <a:pathLst>
                <a:path w="2438400" h="788670">
                  <a:moveTo>
                    <a:pt x="0" y="0"/>
                  </a:moveTo>
                  <a:lnTo>
                    <a:pt x="2438400" y="0"/>
                  </a:lnTo>
                  <a:lnTo>
                    <a:pt x="2438400" y="788284"/>
                  </a:lnTo>
                  <a:lnTo>
                    <a:pt x="0" y="788284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 descr=""/>
          <p:cNvSpPr txBox="1"/>
          <p:nvPr/>
        </p:nvSpPr>
        <p:spPr>
          <a:xfrm>
            <a:off x="6643916" y="2379768"/>
            <a:ext cx="1323340" cy="414655"/>
          </a:xfrm>
          <a:prstGeom prst="rect">
            <a:avLst/>
          </a:prstGeom>
        </p:spPr>
        <p:txBody>
          <a:bodyPr wrap="square" lIns="0" tIns="75565" rIns="0" bIns="0" rtlCol="0" vert="horz">
            <a:spAutoFit/>
          </a:bodyPr>
          <a:lstStyle/>
          <a:p>
            <a:pPr marL="170815" marR="5080" indent="-158750">
              <a:lnSpc>
                <a:spcPct val="73600"/>
              </a:lnSpc>
              <a:spcBef>
                <a:spcPts val="595"/>
              </a:spcBef>
            </a:pPr>
            <a:r>
              <a:rPr dirty="0" sz="1450" spc="-25">
                <a:solidFill>
                  <a:srgbClr val="005493"/>
                </a:solidFill>
                <a:latin typeface="Lucida Sans Unicode"/>
                <a:cs typeface="Lucida Sans Unicode"/>
              </a:rPr>
              <a:t>command-</a:t>
            </a:r>
            <a:r>
              <a:rPr dirty="0" sz="1450" spc="-20">
                <a:solidFill>
                  <a:srgbClr val="005493"/>
                </a:solidFill>
                <a:latin typeface="Lucida Sans Unicode"/>
                <a:cs typeface="Lucida Sans Unicode"/>
              </a:rPr>
              <a:t>line </a:t>
            </a:r>
            <a:r>
              <a:rPr dirty="0" sz="1450" spc="-10">
                <a:solidFill>
                  <a:srgbClr val="005493"/>
                </a:solidFill>
                <a:latin typeface="Lucida Sans Unicode"/>
                <a:cs typeface="Lucida Sans Unicode"/>
              </a:rPr>
              <a:t>arguments</a:t>
            </a:r>
            <a:endParaRPr sz="1450">
              <a:latin typeface="Lucida Sans Unicode"/>
              <a:cs typeface="Lucida Sans Unicode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3573739" y="3347708"/>
            <a:ext cx="2441575" cy="791210"/>
          </a:xfrm>
          <a:prstGeom prst="rect">
            <a:avLst/>
          </a:prstGeom>
        </p:spPr>
        <p:txBody>
          <a:bodyPr wrap="square" lIns="0" tIns="189865" rIns="0" bIns="0" rtlCol="0" vert="horz">
            <a:spAutoFit/>
          </a:bodyPr>
          <a:lstStyle/>
          <a:p>
            <a:pPr marL="403860">
              <a:lnSpc>
                <a:spcPct val="100000"/>
              </a:lnSpc>
              <a:spcBef>
                <a:spcPts val="1495"/>
              </a:spcBef>
            </a:pPr>
            <a:r>
              <a:rPr dirty="0" sz="1950">
                <a:solidFill>
                  <a:srgbClr val="FFFFFF"/>
                </a:solidFill>
                <a:latin typeface="Lucida Sans Unicode"/>
                <a:cs typeface="Lucida Sans Unicode"/>
              </a:rPr>
              <a:t>Java</a:t>
            </a:r>
            <a:r>
              <a:rPr dirty="0" sz="1950" spc="15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950" spc="-10">
                <a:solidFill>
                  <a:srgbClr val="FFFFFF"/>
                </a:solidFill>
                <a:latin typeface="Lucida Sans Unicode"/>
                <a:cs typeface="Lucida Sans Unicode"/>
              </a:rPr>
              <a:t>program</a:t>
            </a:r>
            <a:endParaRPr sz="1950">
              <a:latin typeface="Lucida Sans Unicode"/>
              <a:cs typeface="Lucida Sans Unicode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1543215" y="2541693"/>
            <a:ext cx="2058670" cy="2520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50">
                <a:solidFill>
                  <a:srgbClr val="005493"/>
                </a:solidFill>
                <a:latin typeface="Lucida Sans Unicode"/>
                <a:cs typeface="Lucida Sans Unicode"/>
              </a:rPr>
              <a:t>standard</a:t>
            </a:r>
            <a:r>
              <a:rPr dirty="0" sz="1450" spc="10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450">
                <a:solidFill>
                  <a:srgbClr val="005493"/>
                </a:solidFill>
                <a:latin typeface="Lucida Sans Unicode"/>
                <a:cs typeface="Lucida Sans Unicode"/>
              </a:rPr>
              <a:t>input</a:t>
            </a:r>
            <a:r>
              <a:rPr dirty="0" sz="1450" spc="11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450" spc="-10">
                <a:solidFill>
                  <a:srgbClr val="005493"/>
                </a:solidFill>
                <a:latin typeface="Lucida Sans Unicode"/>
                <a:cs typeface="Lucida Sans Unicode"/>
              </a:rPr>
              <a:t>stream</a:t>
            </a:r>
            <a:endParaRPr sz="1450">
              <a:latin typeface="Lucida Sans Unicode"/>
              <a:cs typeface="Lucida Sans Unicode"/>
            </a:endParaRPr>
          </a:p>
        </p:txBody>
      </p:sp>
      <p:grpSp>
        <p:nvGrpSpPr>
          <p:cNvPr id="17" name="object 17" descr=""/>
          <p:cNvGrpSpPr/>
          <p:nvPr/>
        </p:nvGrpSpPr>
        <p:grpSpPr>
          <a:xfrm>
            <a:off x="1002982" y="2528648"/>
            <a:ext cx="3848100" cy="829310"/>
            <a:chOff x="1002982" y="2528648"/>
            <a:chExt cx="3848100" cy="829310"/>
          </a:xfrm>
        </p:grpSpPr>
        <p:sp>
          <p:nvSpPr>
            <p:cNvPr id="18" name="object 18" descr=""/>
            <p:cNvSpPr/>
            <p:nvPr/>
          </p:nvSpPr>
          <p:spPr>
            <a:xfrm>
              <a:off x="1009649" y="2535316"/>
              <a:ext cx="2679700" cy="305435"/>
            </a:xfrm>
            <a:custGeom>
              <a:avLst/>
              <a:gdLst/>
              <a:ahLst/>
              <a:cxnLst/>
              <a:rect l="l" t="t" r="r" b="b"/>
              <a:pathLst>
                <a:path w="2679700" h="305435">
                  <a:moveTo>
                    <a:pt x="19049" y="0"/>
                  </a:moveTo>
                  <a:lnTo>
                    <a:pt x="2679697" y="0"/>
                  </a:lnTo>
                  <a:lnTo>
                    <a:pt x="2679697" y="305142"/>
                  </a:lnTo>
                  <a:lnTo>
                    <a:pt x="0" y="305142"/>
                  </a:lnTo>
                </a:path>
              </a:pathLst>
            </a:custGeom>
            <a:ln w="1271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3695700" y="2706949"/>
              <a:ext cx="1092200" cy="572770"/>
            </a:xfrm>
            <a:custGeom>
              <a:avLst/>
              <a:gdLst/>
              <a:ahLst/>
              <a:cxnLst/>
              <a:rect l="l" t="t" r="r" b="b"/>
              <a:pathLst>
                <a:path w="1092200" h="572770">
                  <a:moveTo>
                    <a:pt x="1092201" y="572142"/>
                  </a:moveTo>
                  <a:lnTo>
                    <a:pt x="1092201" y="550088"/>
                  </a:lnTo>
                  <a:lnTo>
                    <a:pt x="1092201" y="0"/>
                  </a:lnTo>
                  <a:lnTo>
                    <a:pt x="0" y="0"/>
                  </a:lnTo>
                </a:path>
              </a:pathLst>
            </a:custGeom>
            <a:ln w="25406">
              <a:solidFill>
                <a:srgbClr val="005493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0" name="object 20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25187" y="3231680"/>
              <a:ext cx="125729" cy="126085"/>
            </a:xfrm>
            <a:prstGeom prst="rect">
              <a:avLst/>
            </a:prstGeom>
          </p:spPr>
        </p:pic>
      </p:grpSp>
      <p:sp>
        <p:nvSpPr>
          <p:cNvPr id="21" name="object 21" descr=""/>
          <p:cNvSpPr txBox="1"/>
          <p:nvPr/>
        </p:nvSpPr>
        <p:spPr>
          <a:xfrm>
            <a:off x="4648200" y="5148084"/>
            <a:ext cx="4876800" cy="1310005"/>
          </a:xfrm>
          <a:prstGeom prst="rect">
            <a:avLst/>
          </a:prstGeom>
          <a:solidFill>
            <a:srgbClr val="FFFFFF"/>
          </a:solidFill>
        </p:spPr>
        <p:txBody>
          <a:bodyPr wrap="square" lIns="0" tIns="85725" rIns="0" bIns="0" rtlCol="0" vert="horz">
            <a:spAutoFit/>
          </a:bodyPr>
          <a:lstStyle/>
          <a:p>
            <a:pPr marL="160655">
              <a:lnSpc>
                <a:spcPct val="100000"/>
              </a:lnSpc>
              <a:spcBef>
                <a:spcPts val="675"/>
              </a:spcBef>
            </a:pPr>
            <a:r>
              <a:rPr dirty="0" sz="1450">
                <a:solidFill>
                  <a:srgbClr val="005493"/>
                </a:solidFill>
                <a:latin typeface="Lucida Sans Unicode"/>
                <a:cs typeface="Lucida Sans Unicode"/>
              </a:rPr>
              <a:t>StdDraw</a:t>
            </a:r>
            <a:r>
              <a:rPr dirty="0" sz="1450" spc="24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450" spc="-10">
                <a:solidFill>
                  <a:srgbClr val="005493"/>
                </a:solidFill>
                <a:latin typeface="Lucida Sans Unicode"/>
                <a:cs typeface="Lucida Sans Unicode"/>
              </a:rPr>
              <a:t>library</a:t>
            </a:r>
            <a:endParaRPr sz="1450">
              <a:latin typeface="Lucida Sans Unicode"/>
              <a:cs typeface="Lucida Sans Unicode"/>
            </a:endParaRPr>
          </a:p>
          <a:p>
            <a:pPr marL="437515" indent="-125730">
              <a:lnSpc>
                <a:spcPct val="100000"/>
              </a:lnSpc>
              <a:spcBef>
                <a:spcPts val="605"/>
              </a:spcBef>
              <a:buSzPct val="106896"/>
              <a:buFont typeface="Calibri"/>
              <a:buChar char="•"/>
              <a:tabLst>
                <a:tab pos="438150" algn="l"/>
              </a:tabLst>
            </a:pPr>
            <a:r>
              <a:rPr dirty="0" baseline="1915" sz="2175">
                <a:latin typeface="Lucida Sans Unicode"/>
                <a:cs typeface="Lucida Sans Unicode"/>
              </a:rPr>
              <a:t>Developed</a:t>
            </a:r>
            <a:r>
              <a:rPr dirty="0" baseline="1915" sz="2175" spc="165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for</a:t>
            </a:r>
            <a:r>
              <a:rPr dirty="0" baseline="1915" sz="2175" spc="172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this</a:t>
            </a:r>
            <a:r>
              <a:rPr dirty="0" baseline="1915" sz="2175" spc="172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course,</a:t>
            </a:r>
            <a:r>
              <a:rPr dirty="0" baseline="1915" sz="2175" spc="172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but</a:t>
            </a:r>
            <a:r>
              <a:rPr dirty="0" baseline="1915" sz="2175" spc="165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broadly</a:t>
            </a:r>
            <a:r>
              <a:rPr dirty="0" baseline="1915" sz="2175" spc="172">
                <a:latin typeface="Lucida Sans Unicode"/>
                <a:cs typeface="Lucida Sans Unicode"/>
              </a:rPr>
              <a:t> </a:t>
            </a:r>
            <a:r>
              <a:rPr dirty="0" baseline="1915" sz="2175" spc="-15">
                <a:latin typeface="Lucida Sans Unicode"/>
                <a:cs typeface="Lucida Sans Unicode"/>
              </a:rPr>
              <a:t>useful.</a:t>
            </a:r>
            <a:endParaRPr baseline="1915" sz="2175">
              <a:latin typeface="Lucida Sans Unicode"/>
              <a:cs typeface="Lucida Sans Unicode"/>
            </a:endParaRPr>
          </a:p>
          <a:p>
            <a:pPr marL="437515" indent="-125730">
              <a:lnSpc>
                <a:spcPct val="100000"/>
              </a:lnSpc>
              <a:spcBef>
                <a:spcPts val="570"/>
              </a:spcBef>
              <a:buSzPct val="106896"/>
              <a:buFont typeface="Calibri"/>
              <a:buChar char="•"/>
              <a:tabLst>
                <a:tab pos="438150" algn="l"/>
              </a:tabLst>
            </a:pPr>
            <a:r>
              <a:rPr dirty="0" baseline="1915" sz="2175">
                <a:latin typeface="Lucida Sans Unicode"/>
                <a:cs typeface="Lucida Sans Unicode"/>
              </a:rPr>
              <a:t>Available</a:t>
            </a:r>
            <a:r>
              <a:rPr dirty="0" baseline="1915" sz="2175" spc="187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for</a:t>
            </a:r>
            <a:r>
              <a:rPr dirty="0" baseline="1915" sz="2175" spc="187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download</a:t>
            </a:r>
            <a:r>
              <a:rPr dirty="0" baseline="1915" sz="2175" spc="187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at</a:t>
            </a:r>
            <a:r>
              <a:rPr dirty="0" baseline="1915" sz="2175" spc="187">
                <a:latin typeface="Lucida Sans Unicode"/>
                <a:cs typeface="Lucida Sans Unicode"/>
              </a:rPr>
              <a:t> </a:t>
            </a:r>
            <a:r>
              <a:rPr dirty="0" baseline="1915" sz="2175" spc="-15">
                <a:latin typeface="Lucida Sans Unicode"/>
                <a:cs typeface="Lucida Sans Unicode"/>
              </a:rPr>
              <a:t>booksite.</a:t>
            </a:r>
            <a:endParaRPr baseline="1915" sz="2175">
              <a:latin typeface="Lucida Sans Unicode"/>
              <a:cs typeface="Lucida Sans Unicode"/>
            </a:endParaRPr>
          </a:p>
          <a:p>
            <a:pPr marL="437515" indent="-125730">
              <a:lnSpc>
                <a:spcPct val="100000"/>
              </a:lnSpc>
              <a:spcBef>
                <a:spcPts val="575"/>
              </a:spcBef>
              <a:buSzPct val="106896"/>
              <a:buFont typeface="Calibri"/>
              <a:buChar char="•"/>
              <a:tabLst>
                <a:tab pos="438150" algn="l"/>
              </a:tabLst>
            </a:pPr>
            <a:r>
              <a:rPr dirty="0" baseline="1915" sz="2175">
                <a:latin typeface="Lucida Sans Unicode"/>
                <a:cs typeface="Lucida Sans Unicode"/>
              </a:rPr>
              <a:t>Included</a:t>
            </a:r>
            <a:r>
              <a:rPr dirty="0" baseline="1915" sz="2175" spc="142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in</a:t>
            </a:r>
            <a:r>
              <a:rPr dirty="0" baseline="1915" sz="2175" spc="150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Console"/>
                <a:cs typeface="Lucida Console"/>
              </a:rPr>
              <a:t>introcs</a:t>
            </a:r>
            <a:r>
              <a:rPr dirty="0" baseline="1915" sz="2175" spc="-472">
                <a:latin typeface="Lucida Console"/>
                <a:cs typeface="Lucida Console"/>
              </a:rPr>
              <a:t> </a:t>
            </a:r>
            <a:r>
              <a:rPr dirty="0" baseline="1915" sz="2175" spc="-15">
                <a:latin typeface="Lucida Sans Unicode"/>
                <a:cs typeface="Lucida Sans Unicode"/>
              </a:rPr>
              <a:t>software.</a:t>
            </a:r>
            <a:endParaRPr baseline="1915" sz="2175">
              <a:latin typeface="Lucida Sans Unicode"/>
              <a:cs typeface="Lucida Sans Unicode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1281823" y="5340036"/>
            <a:ext cx="1639570" cy="2520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50">
                <a:solidFill>
                  <a:srgbClr val="005493"/>
                </a:solidFill>
                <a:latin typeface="Lucida Sans Unicode"/>
                <a:cs typeface="Lucida Sans Unicode"/>
              </a:rPr>
              <a:t>standard</a:t>
            </a:r>
            <a:r>
              <a:rPr dirty="0" sz="1450" spc="13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450" spc="-10">
                <a:solidFill>
                  <a:srgbClr val="005493"/>
                </a:solidFill>
                <a:latin typeface="Lucida Sans Unicode"/>
                <a:cs typeface="Lucida Sans Unicode"/>
              </a:rPr>
              <a:t>drawing</a:t>
            </a:r>
            <a:endParaRPr sz="1450">
              <a:latin typeface="Lucida Sans Unicode"/>
              <a:cs typeface="Lucida Sans Unicode"/>
            </a:endParaRPr>
          </a:p>
        </p:txBody>
      </p:sp>
      <p:grpSp>
        <p:nvGrpSpPr>
          <p:cNvPr id="23" name="object 23" descr=""/>
          <p:cNvGrpSpPr/>
          <p:nvPr/>
        </p:nvGrpSpPr>
        <p:grpSpPr>
          <a:xfrm>
            <a:off x="1555915" y="4105217"/>
            <a:ext cx="2939415" cy="2296160"/>
            <a:chOff x="1555915" y="4105217"/>
            <a:chExt cx="2939415" cy="2296160"/>
          </a:xfrm>
        </p:grpSpPr>
        <p:pic>
          <p:nvPicPr>
            <p:cNvPr id="24" name="object 2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55915" y="4190394"/>
              <a:ext cx="1147286" cy="1168599"/>
            </a:xfrm>
            <a:prstGeom prst="rect">
              <a:avLst/>
            </a:prstGeom>
          </p:spPr>
        </p:pic>
        <p:sp>
          <p:nvSpPr>
            <p:cNvPr id="25" name="object 25" descr=""/>
            <p:cNvSpPr/>
            <p:nvPr/>
          </p:nvSpPr>
          <p:spPr>
            <a:xfrm>
              <a:off x="2743194" y="4118234"/>
              <a:ext cx="1358900" cy="648970"/>
            </a:xfrm>
            <a:custGeom>
              <a:avLst/>
              <a:gdLst/>
              <a:ahLst/>
              <a:cxnLst/>
              <a:rect l="l" t="t" r="r" b="b"/>
              <a:pathLst>
                <a:path w="1358900" h="648970">
                  <a:moveTo>
                    <a:pt x="1358900" y="0"/>
                  </a:moveTo>
                  <a:lnTo>
                    <a:pt x="1358900" y="648426"/>
                  </a:lnTo>
                  <a:lnTo>
                    <a:pt x="12997" y="648426"/>
                  </a:lnTo>
                  <a:lnTo>
                    <a:pt x="0" y="648426"/>
                  </a:lnTo>
                </a:path>
              </a:pathLst>
            </a:custGeom>
            <a:ln w="25405">
              <a:solidFill>
                <a:srgbClr val="00549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 descr=""/>
            <p:cNvSpPr/>
            <p:nvPr/>
          </p:nvSpPr>
          <p:spPr>
            <a:xfrm>
              <a:off x="2664625" y="4703724"/>
              <a:ext cx="125730" cy="126364"/>
            </a:xfrm>
            <a:custGeom>
              <a:avLst/>
              <a:gdLst/>
              <a:ahLst/>
              <a:cxnLst/>
              <a:rect l="l" t="t" r="r" b="b"/>
              <a:pathLst>
                <a:path w="125730" h="126364">
                  <a:moveTo>
                    <a:pt x="125730" y="0"/>
                  </a:moveTo>
                  <a:lnTo>
                    <a:pt x="0" y="62941"/>
                  </a:lnTo>
                  <a:lnTo>
                    <a:pt x="125730" y="125869"/>
                  </a:lnTo>
                  <a:lnTo>
                    <a:pt x="94297" y="62941"/>
                  </a:lnTo>
                  <a:lnTo>
                    <a:pt x="125730" y="0"/>
                  </a:lnTo>
                  <a:close/>
                </a:path>
              </a:pathLst>
            </a:custGeom>
            <a:solidFill>
              <a:srgbClr val="00549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7" name="object 27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530600" y="5202599"/>
              <a:ext cx="964253" cy="1198200"/>
            </a:xfrm>
            <a:prstGeom prst="rect">
              <a:avLst/>
            </a:prstGeom>
          </p:spPr>
        </p:pic>
        <p:sp>
          <p:nvSpPr>
            <p:cNvPr id="28" name="object 28" descr=""/>
            <p:cNvSpPr/>
            <p:nvPr/>
          </p:nvSpPr>
          <p:spPr>
            <a:xfrm>
              <a:off x="4406595" y="5246433"/>
              <a:ext cx="56515" cy="43815"/>
            </a:xfrm>
            <a:custGeom>
              <a:avLst/>
              <a:gdLst/>
              <a:ahLst/>
              <a:cxnLst/>
              <a:rect l="l" t="t" r="r" b="b"/>
              <a:pathLst>
                <a:path w="56514" h="43814">
                  <a:moveTo>
                    <a:pt x="25400" y="23279"/>
                  </a:moveTo>
                  <a:lnTo>
                    <a:pt x="0" y="23368"/>
                  </a:lnTo>
                  <a:lnTo>
                    <a:pt x="12776" y="43243"/>
                  </a:lnTo>
                  <a:lnTo>
                    <a:pt x="25400" y="23279"/>
                  </a:lnTo>
                  <a:close/>
                </a:path>
                <a:path w="56514" h="43814">
                  <a:moveTo>
                    <a:pt x="41211" y="19913"/>
                  </a:moveTo>
                  <a:lnTo>
                    <a:pt x="28524" y="0"/>
                  </a:lnTo>
                  <a:lnTo>
                    <a:pt x="15824" y="19913"/>
                  </a:lnTo>
                  <a:lnTo>
                    <a:pt x="41211" y="19913"/>
                  </a:lnTo>
                  <a:close/>
                </a:path>
                <a:path w="56514" h="43814">
                  <a:moveTo>
                    <a:pt x="56159" y="23583"/>
                  </a:moveTo>
                  <a:lnTo>
                    <a:pt x="30759" y="23685"/>
                  </a:lnTo>
                  <a:lnTo>
                    <a:pt x="43535" y="43548"/>
                  </a:lnTo>
                  <a:lnTo>
                    <a:pt x="56159" y="23583"/>
                  </a:lnTo>
                  <a:close/>
                </a:path>
              </a:pathLst>
            </a:custGeom>
            <a:solidFill>
              <a:srgbClr val="ED1C2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 descr=""/>
            <p:cNvSpPr/>
            <p:nvPr/>
          </p:nvSpPr>
          <p:spPr>
            <a:xfrm>
              <a:off x="3598684" y="6138462"/>
              <a:ext cx="896619" cy="74295"/>
            </a:xfrm>
            <a:custGeom>
              <a:avLst/>
              <a:gdLst/>
              <a:ahLst/>
              <a:cxnLst/>
              <a:rect l="l" t="t" r="r" b="b"/>
              <a:pathLst>
                <a:path w="896620" h="74295">
                  <a:moveTo>
                    <a:pt x="0" y="74047"/>
                  </a:moveTo>
                  <a:lnTo>
                    <a:pt x="896169" y="74047"/>
                  </a:lnTo>
                  <a:lnTo>
                    <a:pt x="896169" y="0"/>
                  </a:lnTo>
                  <a:lnTo>
                    <a:pt x="0" y="0"/>
                  </a:lnTo>
                  <a:lnTo>
                    <a:pt x="0" y="74047"/>
                  </a:lnTo>
                  <a:close/>
                </a:path>
              </a:pathLst>
            </a:custGeom>
            <a:solidFill>
              <a:srgbClr val="EC008C">
                <a:alpha val="50000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0" name="object 30" descr=""/>
          <p:cNvSpPr txBox="1"/>
          <p:nvPr/>
        </p:nvSpPr>
        <p:spPr>
          <a:xfrm>
            <a:off x="520700" y="1893239"/>
            <a:ext cx="3505200" cy="470534"/>
          </a:xfrm>
          <a:prstGeom prst="rect">
            <a:avLst/>
          </a:prstGeom>
          <a:solidFill>
            <a:srgbClr val="FFFFFF"/>
          </a:solidFill>
        </p:spPr>
        <p:txBody>
          <a:bodyPr wrap="square" lIns="0" tIns="88900" rIns="0" bIns="0" rtlCol="0" vert="horz">
            <a:spAutoFit/>
          </a:bodyPr>
          <a:lstStyle/>
          <a:p>
            <a:pPr marL="128270">
              <a:lnSpc>
                <a:spcPct val="100000"/>
              </a:lnSpc>
              <a:spcBef>
                <a:spcPts val="700"/>
              </a:spcBef>
            </a:pPr>
            <a:r>
              <a:rPr dirty="0" sz="1450">
                <a:latin typeface="Lucida Sans Unicode"/>
                <a:cs typeface="Lucida Sans Unicode"/>
              </a:rPr>
              <a:t>Add</a:t>
            </a:r>
            <a:r>
              <a:rPr dirty="0" sz="1450" spc="7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the</a:t>
            </a:r>
            <a:r>
              <a:rPr dirty="0" sz="1450" spc="7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ability</a:t>
            </a:r>
            <a:r>
              <a:rPr dirty="0" sz="1450" spc="8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to</a:t>
            </a:r>
            <a:r>
              <a:rPr dirty="0" sz="1450" spc="7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create</a:t>
            </a:r>
            <a:r>
              <a:rPr dirty="0" sz="1450" spc="8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a</a:t>
            </a:r>
            <a:r>
              <a:rPr dirty="0" sz="1450" spc="75">
                <a:latin typeface="Lucida Sans Unicode"/>
                <a:cs typeface="Lucida Sans Unicode"/>
              </a:rPr>
              <a:t> </a:t>
            </a:r>
            <a:r>
              <a:rPr dirty="0" sz="1450" spc="-10" i="1">
                <a:latin typeface="Lucida Sans Italic"/>
                <a:cs typeface="Lucida Sans Italic"/>
              </a:rPr>
              <a:t>drawing</a:t>
            </a:r>
            <a:r>
              <a:rPr dirty="0" sz="1450" spc="-10">
                <a:latin typeface="Lucida Sans Unicode"/>
                <a:cs typeface="Lucida Sans Unicode"/>
              </a:rPr>
              <a:t>.</a:t>
            </a:r>
            <a:endParaRPr sz="1450">
              <a:latin typeface="Lucida Sans Unicode"/>
              <a:cs typeface="Lucida Sans Unicode"/>
            </a:endParaRPr>
          </a:p>
        </p:txBody>
      </p:sp>
      <p:sp>
        <p:nvSpPr>
          <p:cNvPr id="31" name="object 31" descr=""/>
          <p:cNvSpPr txBox="1"/>
          <p:nvPr/>
        </p:nvSpPr>
        <p:spPr>
          <a:xfrm>
            <a:off x="3955736" y="6245872"/>
            <a:ext cx="495300" cy="1085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algn="r" marR="13970">
              <a:lnSpc>
                <a:spcPct val="100000"/>
              </a:lnSpc>
              <a:spcBef>
                <a:spcPts val="125"/>
              </a:spcBef>
            </a:pPr>
            <a:r>
              <a:rPr dirty="0" sz="250" spc="-35" b="1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250" spc="-15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50" b="1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250" spc="-25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50" spc="-30" b="1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dirty="0" sz="250" spc="-15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50" spc="-40" b="1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50" spc="-15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50" spc="-35" b="1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250" spc="-15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50" b="1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50" spc="135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50" spc="-40" b="1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250" spc="-15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50" spc="-40" b="1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50" spc="-15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50" spc="-30" b="1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250" spc="-15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50" b="1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dirty="0" sz="250" spc="-15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50" spc="-40" b="1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50" spc="-15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50" spc="-20" b="1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dirty="0" sz="250" spc="-15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50" spc="-60" b="1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50" spc="-15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50" spc="-25" b="1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250" spc="-15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50" spc="-50" b="1">
                <a:solidFill>
                  <a:srgbClr val="FFFFFF"/>
                </a:solidFill>
                <a:latin typeface="Verdana"/>
                <a:cs typeface="Verdana"/>
              </a:rPr>
              <a:t>K</a:t>
            </a:r>
            <a:endParaRPr sz="250">
              <a:latin typeface="Verdana"/>
              <a:cs typeface="Verdana"/>
            </a:endParaRPr>
          </a:p>
          <a:p>
            <a:pPr algn="r" marR="5080">
              <a:lnSpc>
                <a:spcPct val="100000"/>
              </a:lnSpc>
              <a:spcBef>
                <a:spcPts val="25"/>
              </a:spcBef>
            </a:pPr>
            <a:r>
              <a:rPr dirty="0" sz="250" b="1">
                <a:solidFill>
                  <a:srgbClr val="FFFFFF"/>
                </a:solidFill>
                <a:latin typeface="Verdana"/>
                <a:cs typeface="Verdana"/>
              </a:rPr>
              <a:t>KEVIN</a:t>
            </a:r>
            <a:r>
              <a:rPr dirty="0" sz="250" spc="260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50" spc="-20" b="1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dirty="0" sz="250" spc="-5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50" spc="-10" b="1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50" spc="-25" b="1">
                <a:solidFill>
                  <a:srgbClr val="FFFFFF"/>
                </a:solidFill>
                <a:latin typeface="Verdana"/>
                <a:cs typeface="Verdana"/>
              </a:rPr>
              <a:t> YNE</a:t>
            </a:r>
            <a:r>
              <a:rPr dirty="0" sz="250" spc="500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endParaRPr sz="250">
              <a:latin typeface="Verdana"/>
              <a:cs typeface="Verdana"/>
            </a:endParaRPr>
          </a:p>
        </p:txBody>
      </p:sp>
      <p:sp>
        <p:nvSpPr>
          <p:cNvPr id="32" name="object 32" descr=""/>
          <p:cNvSpPr/>
          <p:nvPr/>
        </p:nvSpPr>
        <p:spPr>
          <a:xfrm>
            <a:off x="3530600" y="6223158"/>
            <a:ext cx="7620" cy="177800"/>
          </a:xfrm>
          <a:custGeom>
            <a:avLst/>
            <a:gdLst/>
            <a:ahLst/>
            <a:cxnLst/>
            <a:rect l="l" t="t" r="r" b="b"/>
            <a:pathLst>
              <a:path w="7620" h="177800">
                <a:moveTo>
                  <a:pt x="0" y="0"/>
                </a:moveTo>
                <a:lnTo>
                  <a:pt x="0" y="177641"/>
                </a:lnTo>
                <a:lnTo>
                  <a:pt x="7242" y="177641"/>
                </a:lnTo>
                <a:lnTo>
                  <a:pt x="7242" y="0"/>
                </a:lnTo>
                <a:lnTo>
                  <a:pt x="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 descr=""/>
          <p:cNvSpPr txBox="1"/>
          <p:nvPr/>
        </p:nvSpPr>
        <p:spPr>
          <a:xfrm>
            <a:off x="3555488" y="5684290"/>
            <a:ext cx="919480" cy="3263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dirty="0" baseline="-9971" sz="2925" spc="-15" b="1">
                <a:solidFill>
                  <a:srgbClr val="FFFFFF"/>
                </a:solidFill>
                <a:latin typeface="Brioso Pro Light"/>
                <a:cs typeface="Brioso Pro Light"/>
              </a:rPr>
              <a:t>C</a:t>
            </a:r>
            <a:r>
              <a:rPr dirty="0" sz="1650" spc="-10">
                <a:solidFill>
                  <a:srgbClr val="FFFFFF"/>
                </a:solidFill>
                <a:latin typeface="PMingLiU"/>
                <a:cs typeface="PMingLiU"/>
              </a:rPr>
              <a:t>omputer</a:t>
            </a:r>
            <a:endParaRPr sz="1650">
              <a:latin typeface="PMingLiU"/>
              <a:cs typeface="PMingLiU"/>
            </a:endParaRPr>
          </a:p>
        </p:txBody>
      </p:sp>
      <p:sp>
        <p:nvSpPr>
          <p:cNvPr id="36" name="object 3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-25"/>
              <a:t>22</a:t>
            </a:fld>
          </a:p>
        </p:txBody>
      </p:sp>
      <p:sp>
        <p:nvSpPr>
          <p:cNvPr id="34" name="object 34" descr=""/>
          <p:cNvSpPr txBox="1"/>
          <p:nvPr/>
        </p:nvSpPr>
        <p:spPr>
          <a:xfrm>
            <a:off x="3692406" y="5818872"/>
            <a:ext cx="782320" cy="3263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dirty="0" baseline="-11396" sz="2925" spc="104" b="1">
                <a:solidFill>
                  <a:srgbClr val="FFFFFF"/>
                </a:solidFill>
                <a:latin typeface="Brioso Pro Light"/>
                <a:cs typeface="Brioso Pro Light"/>
              </a:rPr>
              <a:t>S</a:t>
            </a:r>
            <a:r>
              <a:rPr dirty="0" sz="1650" spc="70">
                <a:solidFill>
                  <a:srgbClr val="FFFFFF"/>
                </a:solidFill>
                <a:latin typeface="PMingLiU"/>
                <a:cs typeface="PMingLiU"/>
              </a:rPr>
              <a:t>cience</a:t>
            </a:r>
            <a:endParaRPr sz="1650">
              <a:latin typeface="PMingLiU"/>
              <a:cs typeface="PMingLiU"/>
            </a:endParaRPr>
          </a:p>
        </p:txBody>
      </p:sp>
      <p:sp>
        <p:nvSpPr>
          <p:cNvPr id="35" name="object 35" descr=""/>
          <p:cNvSpPr txBox="1"/>
          <p:nvPr/>
        </p:nvSpPr>
        <p:spPr>
          <a:xfrm>
            <a:off x="3845153" y="6133802"/>
            <a:ext cx="600710" cy="730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300">
                <a:solidFill>
                  <a:srgbClr val="FFFFFF"/>
                </a:solidFill>
                <a:latin typeface="Calibri"/>
                <a:cs typeface="Calibri"/>
              </a:rPr>
              <a:t>An</a:t>
            </a:r>
            <a:r>
              <a:rPr dirty="0" sz="300" spc="28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00">
                <a:solidFill>
                  <a:srgbClr val="FFFFFF"/>
                </a:solidFill>
                <a:latin typeface="Calibri"/>
                <a:cs typeface="Calibri"/>
              </a:rPr>
              <a:t>Interdisciplinary</a:t>
            </a:r>
            <a:r>
              <a:rPr dirty="0" sz="300" spc="29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00" spc="-10">
                <a:solidFill>
                  <a:srgbClr val="FFFFFF"/>
                </a:solidFill>
                <a:latin typeface="Calibri"/>
                <a:cs typeface="Calibri"/>
              </a:rPr>
              <a:t>Approach</a:t>
            </a:r>
            <a:endParaRPr sz="3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533399" y="1581745"/>
            <a:ext cx="9004300" cy="0"/>
          </a:xfrm>
          <a:custGeom>
            <a:avLst/>
            <a:gdLst/>
            <a:ahLst/>
            <a:cxnLst/>
            <a:rect l="l" t="t" r="r" b="b"/>
            <a:pathLst>
              <a:path w="9004300" h="0">
                <a:moveTo>
                  <a:pt x="0" y="0"/>
                </a:moveTo>
                <a:lnTo>
                  <a:pt x="9004284" y="0"/>
                </a:lnTo>
              </a:path>
            </a:pathLst>
          </a:custGeom>
          <a:ln w="52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8630094" y="4760315"/>
            <a:ext cx="88265" cy="596265"/>
            <a:chOff x="8630094" y="4760315"/>
            <a:chExt cx="88265" cy="596265"/>
          </a:xfrm>
        </p:grpSpPr>
        <p:sp>
          <p:nvSpPr>
            <p:cNvPr id="4" name="object 4" descr=""/>
            <p:cNvSpPr/>
            <p:nvPr/>
          </p:nvSpPr>
          <p:spPr>
            <a:xfrm>
              <a:off x="8674099" y="4773015"/>
              <a:ext cx="0" cy="527685"/>
            </a:xfrm>
            <a:custGeom>
              <a:avLst/>
              <a:gdLst/>
              <a:ahLst/>
              <a:cxnLst/>
              <a:rect l="l" t="t" r="r" b="b"/>
              <a:pathLst>
                <a:path w="0" h="527685">
                  <a:moveTo>
                    <a:pt x="0" y="0"/>
                  </a:moveTo>
                  <a:lnTo>
                    <a:pt x="0" y="527640"/>
                  </a:lnTo>
                </a:path>
              </a:pathLst>
            </a:custGeom>
            <a:ln w="25400">
              <a:solidFill>
                <a:srgbClr val="005493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30094" y="5268137"/>
              <a:ext cx="88011" cy="88112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StdDraw</a:t>
            </a:r>
            <a:r>
              <a:rPr dirty="0" spc="335"/>
              <a:t> </a:t>
            </a:r>
            <a:r>
              <a:rPr dirty="0" spc="70"/>
              <a:t>library</a:t>
            </a:r>
          </a:p>
        </p:txBody>
      </p:sp>
      <p:sp>
        <p:nvSpPr>
          <p:cNvPr id="7" name="object 7" descr=""/>
          <p:cNvSpPr txBox="1"/>
          <p:nvPr/>
        </p:nvSpPr>
        <p:spPr>
          <a:xfrm>
            <a:off x="7866346" y="4135999"/>
            <a:ext cx="1603375" cy="63881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508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1400">
              <a:latin typeface="Times New Roman"/>
              <a:cs typeface="Times New Roman"/>
            </a:endParaRPr>
          </a:p>
          <a:p>
            <a:pPr marL="267335">
              <a:lnSpc>
                <a:spcPct val="100000"/>
              </a:lnSpc>
            </a:pPr>
            <a:r>
              <a:rPr dirty="0" sz="1200">
                <a:solidFill>
                  <a:srgbClr val="FFFFFF"/>
                </a:solidFill>
                <a:latin typeface="Lucida Sans Unicode"/>
                <a:cs typeface="Lucida Sans Unicode"/>
              </a:rPr>
              <a:t>Java</a:t>
            </a:r>
            <a:r>
              <a:rPr dirty="0" sz="1200" spc="14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Lucida Sans Unicode"/>
                <a:cs typeface="Lucida Sans Unicode"/>
              </a:rPr>
              <a:t>program</a:t>
            </a:r>
            <a:endParaRPr sz="1200">
              <a:latin typeface="Lucida Sans Unicode"/>
              <a:cs typeface="Lucida Sans Unicode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8125383" y="6228015"/>
            <a:ext cx="1101725" cy="1765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000">
                <a:solidFill>
                  <a:srgbClr val="005493"/>
                </a:solidFill>
                <a:latin typeface="Lucida Sans Unicode"/>
                <a:cs typeface="Lucida Sans Unicode"/>
              </a:rPr>
              <a:t>standard</a:t>
            </a:r>
            <a:r>
              <a:rPr dirty="0" sz="1000" spc="-5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000" spc="-10">
                <a:solidFill>
                  <a:srgbClr val="005493"/>
                </a:solidFill>
                <a:latin typeface="Lucida Sans Unicode"/>
                <a:cs typeface="Lucida Sans Unicode"/>
              </a:rPr>
              <a:t>drawing</a:t>
            </a:r>
            <a:endParaRPr sz="1000">
              <a:latin typeface="Lucida Sans Unicode"/>
              <a:cs typeface="Lucida Sans Unicode"/>
            </a:endParaRPr>
          </a:p>
        </p:txBody>
      </p:sp>
      <p:pic>
        <p:nvPicPr>
          <p:cNvPr id="9" name="object 9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235315" y="5375672"/>
            <a:ext cx="880109" cy="896832"/>
          </a:xfrm>
          <a:prstGeom prst="rect">
            <a:avLst/>
          </a:prstGeom>
        </p:spPr>
      </p:pic>
      <p:sp>
        <p:nvSpPr>
          <p:cNvPr id="10" name="object 10" descr=""/>
          <p:cNvSpPr/>
          <p:nvPr/>
        </p:nvSpPr>
        <p:spPr>
          <a:xfrm>
            <a:off x="673366" y="2161565"/>
            <a:ext cx="6835775" cy="4004945"/>
          </a:xfrm>
          <a:custGeom>
            <a:avLst/>
            <a:gdLst/>
            <a:ahLst/>
            <a:cxnLst/>
            <a:rect l="l" t="t" r="r" b="b"/>
            <a:pathLst>
              <a:path w="6835775" h="4004945">
                <a:moveTo>
                  <a:pt x="6835635" y="3686416"/>
                </a:moveTo>
                <a:lnTo>
                  <a:pt x="4576203" y="3686416"/>
                </a:lnTo>
                <a:lnTo>
                  <a:pt x="0" y="3686416"/>
                </a:lnTo>
                <a:lnTo>
                  <a:pt x="0" y="4004602"/>
                </a:lnTo>
                <a:lnTo>
                  <a:pt x="4576203" y="4004602"/>
                </a:lnTo>
                <a:lnTo>
                  <a:pt x="6835635" y="4004602"/>
                </a:lnTo>
                <a:lnTo>
                  <a:pt x="6835635" y="3686416"/>
                </a:lnTo>
                <a:close/>
              </a:path>
              <a:path w="6835775" h="4004945">
                <a:moveTo>
                  <a:pt x="6835635" y="2952051"/>
                </a:moveTo>
                <a:lnTo>
                  <a:pt x="4576203" y="2952051"/>
                </a:lnTo>
                <a:lnTo>
                  <a:pt x="0" y="2952051"/>
                </a:lnTo>
                <a:lnTo>
                  <a:pt x="0" y="3270250"/>
                </a:lnTo>
                <a:lnTo>
                  <a:pt x="0" y="3588435"/>
                </a:lnTo>
                <a:lnTo>
                  <a:pt x="4576203" y="3588435"/>
                </a:lnTo>
                <a:lnTo>
                  <a:pt x="6835635" y="3588435"/>
                </a:lnTo>
                <a:lnTo>
                  <a:pt x="6835635" y="3270250"/>
                </a:lnTo>
                <a:lnTo>
                  <a:pt x="6835635" y="2952051"/>
                </a:lnTo>
                <a:close/>
              </a:path>
              <a:path w="6835775" h="4004945">
                <a:moveTo>
                  <a:pt x="6835635" y="2305596"/>
                </a:moveTo>
                <a:lnTo>
                  <a:pt x="0" y="2305596"/>
                </a:lnTo>
                <a:lnTo>
                  <a:pt x="0" y="2584666"/>
                </a:lnTo>
                <a:lnTo>
                  <a:pt x="0" y="2863761"/>
                </a:lnTo>
                <a:lnTo>
                  <a:pt x="6835635" y="2863761"/>
                </a:lnTo>
                <a:lnTo>
                  <a:pt x="6835635" y="2584666"/>
                </a:lnTo>
                <a:lnTo>
                  <a:pt x="6835635" y="2305596"/>
                </a:lnTo>
                <a:close/>
              </a:path>
              <a:path w="6835775" h="4004945">
                <a:moveTo>
                  <a:pt x="6835635" y="1884972"/>
                </a:moveTo>
                <a:lnTo>
                  <a:pt x="4576203" y="1884972"/>
                </a:lnTo>
                <a:lnTo>
                  <a:pt x="0" y="1884972"/>
                </a:lnTo>
                <a:lnTo>
                  <a:pt x="0" y="2198763"/>
                </a:lnTo>
                <a:lnTo>
                  <a:pt x="4576203" y="2198763"/>
                </a:lnTo>
                <a:lnTo>
                  <a:pt x="6835635" y="2198763"/>
                </a:lnTo>
                <a:lnTo>
                  <a:pt x="6835635" y="1884972"/>
                </a:lnTo>
                <a:close/>
              </a:path>
              <a:path w="6835775" h="4004945">
                <a:moveTo>
                  <a:pt x="6835635" y="938695"/>
                </a:moveTo>
                <a:lnTo>
                  <a:pt x="0" y="938695"/>
                </a:lnTo>
                <a:lnTo>
                  <a:pt x="0" y="1217790"/>
                </a:lnTo>
                <a:lnTo>
                  <a:pt x="0" y="1496872"/>
                </a:lnTo>
                <a:lnTo>
                  <a:pt x="0" y="1775955"/>
                </a:lnTo>
                <a:lnTo>
                  <a:pt x="6835635" y="1775955"/>
                </a:lnTo>
                <a:lnTo>
                  <a:pt x="6835635" y="1496872"/>
                </a:lnTo>
                <a:lnTo>
                  <a:pt x="6835635" y="1217790"/>
                </a:lnTo>
                <a:lnTo>
                  <a:pt x="6835635" y="938695"/>
                </a:lnTo>
                <a:close/>
              </a:path>
              <a:path w="6835775" h="4004945">
                <a:moveTo>
                  <a:pt x="6835635" y="0"/>
                </a:moveTo>
                <a:lnTo>
                  <a:pt x="0" y="0"/>
                </a:lnTo>
                <a:lnTo>
                  <a:pt x="0" y="276301"/>
                </a:lnTo>
                <a:lnTo>
                  <a:pt x="0" y="552602"/>
                </a:lnTo>
                <a:lnTo>
                  <a:pt x="0" y="828890"/>
                </a:lnTo>
                <a:lnTo>
                  <a:pt x="6835635" y="828890"/>
                </a:lnTo>
                <a:lnTo>
                  <a:pt x="6835635" y="552602"/>
                </a:lnTo>
                <a:lnTo>
                  <a:pt x="6835635" y="276301"/>
                </a:lnTo>
                <a:lnTo>
                  <a:pt x="683563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 txBox="1"/>
          <p:nvPr/>
        </p:nvSpPr>
        <p:spPr>
          <a:xfrm>
            <a:off x="759162" y="1839760"/>
            <a:ext cx="4794250" cy="109664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100">
                <a:latin typeface="Lucida Console"/>
                <a:cs typeface="Lucida Console"/>
              </a:rPr>
              <a:t>public</a:t>
            </a:r>
            <a:r>
              <a:rPr dirty="0" sz="1100" spc="4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class</a:t>
            </a:r>
            <a:r>
              <a:rPr dirty="0" sz="1100" spc="40">
                <a:latin typeface="Lucida Console"/>
                <a:cs typeface="Lucida Console"/>
              </a:rPr>
              <a:t> </a:t>
            </a:r>
            <a:r>
              <a:rPr dirty="0" sz="1100" spc="-10">
                <a:latin typeface="Lucida Console"/>
                <a:cs typeface="Lucida Console"/>
              </a:rPr>
              <a:t>StdDraw</a:t>
            </a:r>
            <a:endParaRPr sz="1100">
              <a:latin typeface="Lucida Console"/>
              <a:cs typeface="Lucida Console"/>
            </a:endParaRPr>
          </a:p>
          <a:p>
            <a:pPr marL="267970" marR="5080">
              <a:lnSpc>
                <a:spcPct val="166400"/>
              </a:lnSpc>
              <a:spcBef>
                <a:spcPts val="525"/>
              </a:spcBef>
            </a:pPr>
            <a:r>
              <a:rPr dirty="0" sz="1100">
                <a:latin typeface="Lucida Console"/>
                <a:cs typeface="Lucida Console"/>
              </a:rPr>
              <a:t>void</a:t>
            </a:r>
            <a:r>
              <a:rPr dirty="0" sz="1100" spc="3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line(double</a:t>
            </a:r>
            <a:r>
              <a:rPr dirty="0" sz="1100" spc="4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x0,</a:t>
            </a:r>
            <a:r>
              <a:rPr dirty="0" sz="1100" spc="4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double</a:t>
            </a:r>
            <a:r>
              <a:rPr dirty="0" sz="1100" spc="4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y0,</a:t>
            </a:r>
            <a:r>
              <a:rPr dirty="0" sz="1100" spc="4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double</a:t>
            </a:r>
            <a:r>
              <a:rPr dirty="0" sz="1100" spc="4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x1,</a:t>
            </a:r>
            <a:r>
              <a:rPr dirty="0" sz="1100" spc="4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double</a:t>
            </a:r>
            <a:r>
              <a:rPr dirty="0" sz="1100" spc="40">
                <a:latin typeface="Lucida Console"/>
                <a:cs typeface="Lucida Console"/>
              </a:rPr>
              <a:t> </a:t>
            </a:r>
            <a:r>
              <a:rPr dirty="0" sz="1100" spc="-25">
                <a:latin typeface="Lucida Console"/>
                <a:cs typeface="Lucida Console"/>
              </a:rPr>
              <a:t>y1) </a:t>
            </a:r>
            <a:r>
              <a:rPr dirty="0" sz="1100">
                <a:latin typeface="Lucida Console"/>
                <a:cs typeface="Lucida Console"/>
              </a:rPr>
              <a:t>void</a:t>
            </a:r>
            <a:r>
              <a:rPr dirty="0" sz="1100" spc="4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point(double</a:t>
            </a:r>
            <a:r>
              <a:rPr dirty="0" sz="1100" spc="4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x,</a:t>
            </a:r>
            <a:r>
              <a:rPr dirty="0" sz="1100" spc="4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double</a:t>
            </a:r>
            <a:r>
              <a:rPr dirty="0" sz="1100" spc="45">
                <a:latin typeface="Lucida Console"/>
                <a:cs typeface="Lucida Console"/>
              </a:rPr>
              <a:t> </a:t>
            </a:r>
            <a:r>
              <a:rPr dirty="0" sz="1100" spc="-25">
                <a:latin typeface="Lucida Console"/>
                <a:cs typeface="Lucida Console"/>
              </a:rPr>
              <a:t>y)</a:t>
            </a:r>
            <a:endParaRPr sz="1100">
              <a:latin typeface="Lucida Console"/>
              <a:cs typeface="Lucida Console"/>
            </a:endParaRPr>
          </a:p>
          <a:p>
            <a:pPr marL="267970">
              <a:lnSpc>
                <a:spcPct val="100000"/>
              </a:lnSpc>
              <a:spcBef>
                <a:spcPts val="860"/>
              </a:spcBef>
            </a:pPr>
            <a:r>
              <a:rPr dirty="0" sz="1100">
                <a:latin typeface="Lucida Console"/>
                <a:cs typeface="Lucida Console"/>
              </a:rPr>
              <a:t>void</a:t>
            </a:r>
            <a:r>
              <a:rPr dirty="0" sz="1100" spc="3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text(double</a:t>
            </a:r>
            <a:r>
              <a:rPr dirty="0" sz="1100" spc="4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x,</a:t>
            </a:r>
            <a:r>
              <a:rPr dirty="0" sz="1100" spc="4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double</a:t>
            </a:r>
            <a:r>
              <a:rPr dirty="0" sz="1100" spc="4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y,</a:t>
            </a:r>
            <a:r>
              <a:rPr dirty="0" sz="1100" spc="4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String</a:t>
            </a:r>
            <a:r>
              <a:rPr dirty="0" sz="1100" spc="40">
                <a:latin typeface="Lucida Console"/>
                <a:cs typeface="Lucida Console"/>
              </a:rPr>
              <a:t> </a:t>
            </a:r>
            <a:r>
              <a:rPr dirty="0" sz="1100" spc="-25">
                <a:latin typeface="Lucida Console"/>
                <a:cs typeface="Lucida Console"/>
              </a:rPr>
              <a:t>s)</a:t>
            </a:r>
            <a:endParaRPr sz="1100">
              <a:latin typeface="Lucida Console"/>
              <a:cs typeface="Lucida Console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1014614" y="3127146"/>
            <a:ext cx="3516629" cy="19558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100">
                <a:latin typeface="Lucida Console"/>
                <a:cs typeface="Lucida Console"/>
              </a:rPr>
              <a:t>void</a:t>
            </a:r>
            <a:r>
              <a:rPr dirty="0" sz="1100" spc="4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circle(double</a:t>
            </a:r>
            <a:r>
              <a:rPr dirty="0" sz="1100" spc="4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x,</a:t>
            </a:r>
            <a:r>
              <a:rPr dirty="0" sz="1100" spc="4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double</a:t>
            </a:r>
            <a:r>
              <a:rPr dirty="0" sz="1100" spc="4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y,</a:t>
            </a:r>
            <a:r>
              <a:rPr dirty="0" sz="1100" spc="4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double</a:t>
            </a:r>
            <a:r>
              <a:rPr dirty="0" sz="1100" spc="40">
                <a:latin typeface="Lucida Console"/>
                <a:cs typeface="Lucida Console"/>
              </a:rPr>
              <a:t> </a:t>
            </a:r>
            <a:r>
              <a:rPr dirty="0" sz="1100" spc="-25">
                <a:latin typeface="Lucida Console"/>
                <a:cs typeface="Lucida Console"/>
              </a:rPr>
              <a:t>r)</a:t>
            </a:r>
            <a:endParaRPr sz="1100">
              <a:latin typeface="Lucida Console"/>
              <a:cs typeface="Lucida Console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1014614" y="3406241"/>
            <a:ext cx="3602354" cy="47498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100">
                <a:latin typeface="Lucida Console"/>
                <a:cs typeface="Lucida Console"/>
              </a:rPr>
              <a:t>void</a:t>
            </a:r>
            <a:r>
              <a:rPr dirty="0" sz="1100" spc="4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square(double</a:t>
            </a:r>
            <a:r>
              <a:rPr dirty="0" sz="1100" spc="4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x,</a:t>
            </a:r>
            <a:r>
              <a:rPr dirty="0" sz="1100" spc="4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double</a:t>
            </a:r>
            <a:r>
              <a:rPr dirty="0" sz="1100" spc="4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y,</a:t>
            </a:r>
            <a:r>
              <a:rPr dirty="0" sz="1100" spc="4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double</a:t>
            </a:r>
            <a:r>
              <a:rPr dirty="0" sz="1100" spc="40">
                <a:latin typeface="Lucida Console"/>
                <a:cs typeface="Lucida Console"/>
              </a:rPr>
              <a:t> </a:t>
            </a:r>
            <a:r>
              <a:rPr dirty="0" sz="1100" spc="-25">
                <a:latin typeface="Lucida Console"/>
                <a:cs typeface="Lucida Console"/>
              </a:rPr>
              <a:t>r)</a:t>
            </a:r>
            <a:endParaRPr sz="110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  <a:spcBef>
                <a:spcPts val="875"/>
              </a:spcBef>
            </a:pPr>
            <a:r>
              <a:rPr dirty="0" sz="1100">
                <a:latin typeface="Lucida Console"/>
                <a:cs typeface="Lucida Console"/>
              </a:rPr>
              <a:t>void</a:t>
            </a:r>
            <a:r>
              <a:rPr dirty="0" sz="1100" spc="4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polygon(double</a:t>
            </a:r>
            <a:r>
              <a:rPr dirty="0" sz="1100" spc="4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x,</a:t>
            </a:r>
            <a:r>
              <a:rPr dirty="0" sz="1100" spc="4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double</a:t>
            </a:r>
            <a:r>
              <a:rPr dirty="0" sz="1100" spc="4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y,</a:t>
            </a:r>
            <a:r>
              <a:rPr dirty="0" sz="1100" spc="4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double</a:t>
            </a:r>
            <a:r>
              <a:rPr dirty="0" sz="1100" spc="45">
                <a:latin typeface="Lucida Console"/>
                <a:cs typeface="Lucida Console"/>
              </a:rPr>
              <a:t> </a:t>
            </a:r>
            <a:r>
              <a:rPr dirty="0" sz="1100" spc="-25">
                <a:latin typeface="Lucida Console"/>
                <a:cs typeface="Lucida Console"/>
              </a:rPr>
              <a:t>r)</a:t>
            </a:r>
            <a:endParaRPr sz="1100">
              <a:latin typeface="Lucida Console"/>
              <a:cs typeface="Lucida Console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1014614" y="4089158"/>
            <a:ext cx="4197985" cy="19558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100">
                <a:latin typeface="Lucida Console"/>
                <a:cs typeface="Lucida Console"/>
              </a:rPr>
              <a:t>void</a:t>
            </a:r>
            <a:r>
              <a:rPr dirty="0" sz="1100" spc="4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picture(double</a:t>
            </a:r>
            <a:r>
              <a:rPr dirty="0" sz="1100" spc="4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x,</a:t>
            </a:r>
            <a:r>
              <a:rPr dirty="0" sz="1100" spc="4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double</a:t>
            </a:r>
            <a:r>
              <a:rPr dirty="0" sz="1100" spc="4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y,</a:t>
            </a:r>
            <a:r>
              <a:rPr dirty="0" sz="1100" spc="4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String</a:t>
            </a:r>
            <a:r>
              <a:rPr dirty="0" sz="1100" spc="45">
                <a:latin typeface="Lucida Console"/>
                <a:cs typeface="Lucida Console"/>
              </a:rPr>
              <a:t> </a:t>
            </a:r>
            <a:r>
              <a:rPr dirty="0" sz="1100" spc="-10">
                <a:latin typeface="Lucida Console"/>
                <a:cs typeface="Lucida Console"/>
              </a:rPr>
              <a:t>filename)</a:t>
            </a:r>
            <a:endParaRPr sz="1100">
              <a:latin typeface="Lucida Console"/>
              <a:cs typeface="Lucida Console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5299735" y="4089158"/>
            <a:ext cx="1950720" cy="19558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100" i="1">
                <a:solidFill>
                  <a:srgbClr val="005493"/>
                </a:solidFill>
                <a:latin typeface="Lucida Sans Italic"/>
                <a:cs typeface="Lucida Sans Italic"/>
              </a:rPr>
              <a:t>place</a:t>
            </a:r>
            <a:r>
              <a:rPr dirty="0" sz="1100" spc="50" i="1">
                <a:solidFill>
                  <a:srgbClr val="005493"/>
                </a:solidFill>
                <a:latin typeface="Lucida Sans Italic"/>
                <a:cs typeface="Lucida Sans Italic"/>
              </a:rPr>
              <a:t> </a:t>
            </a:r>
            <a:r>
              <a:rPr dirty="0" sz="1000">
                <a:solidFill>
                  <a:srgbClr val="005493"/>
                </a:solidFill>
                <a:latin typeface="Lucida Console"/>
                <a:cs typeface="Lucida Console"/>
              </a:rPr>
              <a:t>.gif</a:t>
            </a:r>
            <a:r>
              <a:rPr dirty="0" sz="1100" i="1">
                <a:solidFill>
                  <a:srgbClr val="005493"/>
                </a:solidFill>
                <a:latin typeface="Lucida Sans Italic"/>
                <a:cs typeface="Lucida Sans Italic"/>
              </a:rPr>
              <a:t>,</a:t>
            </a:r>
            <a:r>
              <a:rPr dirty="0" sz="1100" spc="55" i="1">
                <a:solidFill>
                  <a:srgbClr val="005493"/>
                </a:solidFill>
                <a:latin typeface="Lucida Sans Italic"/>
                <a:cs typeface="Lucida Sans Italic"/>
              </a:rPr>
              <a:t> </a:t>
            </a:r>
            <a:r>
              <a:rPr dirty="0" sz="1000">
                <a:solidFill>
                  <a:srgbClr val="005493"/>
                </a:solidFill>
                <a:latin typeface="Lucida Console"/>
                <a:cs typeface="Lucida Console"/>
              </a:rPr>
              <a:t>.jpg</a:t>
            </a:r>
            <a:r>
              <a:rPr dirty="0" sz="1000" spc="-229">
                <a:solidFill>
                  <a:srgbClr val="005493"/>
                </a:solidFill>
                <a:latin typeface="Lucida Console"/>
                <a:cs typeface="Lucida Console"/>
              </a:rPr>
              <a:t> </a:t>
            </a:r>
            <a:r>
              <a:rPr dirty="0" sz="1100" i="1">
                <a:solidFill>
                  <a:srgbClr val="005493"/>
                </a:solidFill>
                <a:latin typeface="Lucida Sans Italic"/>
                <a:cs typeface="Lucida Sans Italic"/>
              </a:rPr>
              <a:t>or</a:t>
            </a:r>
            <a:r>
              <a:rPr dirty="0" sz="1100" spc="55" i="1">
                <a:solidFill>
                  <a:srgbClr val="005493"/>
                </a:solidFill>
                <a:latin typeface="Lucida Sans Italic"/>
                <a:cs typeface="Lucida Sans Italic"/>
              </a:rPr>
              <a:t> </a:t>
            </a:r>
            <a:r>
              <a:rPr dirty="0" sz="1000">
                <a:solidFill>
                  <a:srgbClr val="005493"/>
                </a:solidFill>
                <a:latin typeface="Lucida Console"/>
                <a:cs typeface="Lucida Console"/>
              </a:rPr>
              <a:t>.png</a:t>
            </a:r>
            <a:r>
              <a:rPr dirty="0" sz="1000" spc="-235">
                <a:solidFill>
                  <a:srgbClr val="005493"/>
                </a:solidFill>
                <a:latin typeface="Lucida Console"/>
                <a:cs typeface="Lucida Console"/>
              </a:rPr>
              <a:t> </a:t>
            </a:r>
            <a:r>
              <a:rPr dirty="0" sz="1100" spc="-20" i="1">
                <a:solidFill>
                  <a:srgbClr val="005493"/>
                </a:solidFill>
                <a:latin typeface="Lucida Sans Italic"/>
                <a:cs typeface="Lucida Sans Italic"/>
              </a:rPr>
              <a:t>file</a:t>
            </a:r>
            <a:endParaRPr sz="1100">
              <a:latin typeface="Lucida Sans Italic"/>
              <a:cs typeface="Lucida Sans Italic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1014614" y="4494034"/>
            <a:ext cx="2324735" cy="19558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100">
                <a:latin typeface="Lucida Console"/>
                <a:cs typeface="Lucida Console"/>
              </a:rPr>
              <a:t>void</a:t>
            </a:r>
            <a:r>
              <a:rPr dirty="0" sz="1100" spc="8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setPenRadius(double</a:t>
            </a:r>
            <a:r>
              <a:rPr dirty="0" sz="1100" spc="80">
                <a:latin typeface="Lucida Console"/>
                <a:cs typeface="Lucida Console"/>
              </a:rPr>
              <a:t> </a:t>
            </a:r>
            <a:r>
              <a:rPr dirty="0" sz="1100" spc="-25">
                <a:latin typeface="Lucida Console"/>
                <a:cs typeface="Lucida Console"/>
              </a:rPr>
              <a:t>r)</a:t>
            </a:r>
            <a:endParaRPr sz="1100">
              <a:latin typeface="Lucida Console"/>
              <a:cs typeface="Lucida Console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1014614" y="4773117"/>
            <a:ext cx="2154555" cy="19558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100">
                <a:latin typeface="Lucida Console"/>
                <a:cs typeface="Lucida Console"/>
              </a:rPr>
              <a:t>void</a:t>
            </a:r>
            <a:r>
              <a:rPr dirty="0" sz="1100" spc="7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setPenColor(Color</a:t>
            </a:r>
            <a:r>
              <a:rPr dirty="0" sz="1100" spc="75">
                <a:latin typeface="Lucida Console"/>
                <a:cs typeface="Lucida Console"/>
              </a:rPr>
              <a:t> </a:t>
            </a:r>
            <a:r>
              <a:rPr dirty="0" sz="1100" spc="-25">
                <a:latin typeface="Lucida Console"/>
                <a:cs typeface="Lucida Console"/>
              </a:rPr>
              <a:t>c)</a:t>
            </a:r>
            <a:endParaRPr sz="1100">
              <a:latin typeface="Lucida Console"/>
              <a:cs typeface="Lucida Console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1014614" y="5161483"/>
            <a:ext cx="3091180" cy="19558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100">
                <a:latin typeface="Lucida Console"/>
                <a:cs typeface="Lucida Console"/>
              </a:rPr>
              <a:t>void</a:t>
            </a:r>
            <a:r>
              <a:rPr dirty="0" sz="1100" spc="5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setXscale(double</a:t>
            </a:r>
            <a:r>
              <a:rPr dirty="0" sz="1100" spc="5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x0,</a:t>
            </a:r>
            <a:r>
              <a:rPr dirty="0" sz="1100" spc="5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double</a:t>
            </a:r>
            <a:r>
              <a:rPr dirty="0" sz="1100" spc="55">
                <a:latin typeface="Lucida Console"/>
                <a:cs typeface="Lucida Console"/>
              </a:rPr>
              <a:t> </a:t>
            </a:r>
            <a:r>
              <a:rPr dirty="0" sz="1100" spc="-25">
                <a:latin typeface="Lucida Console"/>
                <a:cs typeface="Lucida Console"/>
              </a:rPr>
              <a:t>x1)</a:t>
            </a:r>
            <a:endParaRPr sz="1100">
              <a:latin typeface="Lucida Console"/>
              <a:cs typeface="Lucida Console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5299735" y="5170592"/>
            <a:ext cx="1611630" cy="19558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baseline="2525" sz="1650" i="1">
                <a:solidFill>
                  <a:srgbClr val="005493"/>
                </a:solidFill>
                <a:latin typeface="Lucida Sans Italic"/>
                <a:cs typeface="Lucida Sans Italic"/>
              </a:rPr>
              <a:t>reset</a:t>
            </a:r>
            <a:r>
              <a:rPr dirty="0" baseline="2525" sz="1650" spc="22" i="1">
                <a:solidFill>
                  <a:srgbClr val="005493"/>
                </a:solidFill>
                <a:latin typeface="Lucida Sans Italic"/>
                <a:cs typeface="Lucida Sans Italic"/>
              </a:rPr>
              <a:t> </a:t>
            </a:r>
            <a:r>
              <a:rPr dirty="0" baseline="2525" sz="1650" i="1">
                <a:solidFill>
                  <a:srgbClr val="005493"/>
                </a:solidFill>
                <a:latin typeface="Lucida Sans Italic"/>
                <a:cs typeface="Lucida Sans Italic"/>
              </a:rPr>
              <a:t>x</a:t>
            </a:r>
            <a:r>
              <a:rPr dirty="0" baseline="2525" sz="1650" spc="22" i="1">
                <a:solidFill>
                  <a:srgbClr val="005493"/>
                </a:solidFill>
                <a:latin typeface="Lucida Sans Italic"/>
                <a:cs typeface="Lucida Sans Italic"/>
              </a:rPr>
              <a:t> </a:t>
            </a:r>
            <a:r>
              <a:rPr dirty="0" baseline="2525" sz="1650" i="1">
                <a:solidFill>
                  <a:srgbClr val="005493"/>
                </a:solidFill>
                <a:latin typeface="Lucida Sans Italic"/>
                <a:cs typeface="Lucida Sans Italic"/>
              </a:rPr>
              <a:t>range</a:t>
            </a:r>
            <a:r>
              <a:rPr dirty="0" baseline="2525" sz="1650" spc="22" i="1">
                <a:solidFill>
                  <a:srgbClr val="005493"/>
                </a:solidFill>
                <a:latin typeface="Lucida Sans Italic"/>
                <a:cs typeface="Lucida Sans Italic"/>
              </a:rPr>
              <a:t> </a:t>
            </a:r>
            <a:r>
              <a:rPr dirty="0" baseline="2525" sz="1650" i="1">
                <a:solidFill>
                  <a:srgbClr val="005493"/>
                </a:solidFill>
                <a:latin typeface="Lucida Sans Italic"/>
                <a:cs typeface="Lucida Sans Italic"/>
              </a:rPr>
              <a:t>to</a:t>
            </a:r>
            <a:r>
              <a:rPr dirty="0" baseline="2525" sz="1650" spc="30" i="1">
                <a:solidFill>
                  <a:srgbClr val="005493"/>
                </a:solidFill>
                <a:latin typeface="Lucida Sans Italic"/>
                <a:cs typeface="Lucida Sans Italic"/>
              </a:rPr>
              <a:t> </a:t>
            </a:r>
            <a:r>
              <a:rPr dirty="0" baseline="2525" sz="1650">
                <a:solidFill>
                  <a:srgbClr val="005493"/>
                </a:solidFill>
                <a:latin typeface="Lucida Sans Unicode"/>
                <a:cs typeface="Lucida Sans Unicode"/>
              </a:rPr>
              <a:t>[</a:t>
            </a:r>
            <a:r>
              <a:rPr dirty="0" baseline="2525" sz="1650" i="1">
                <a:solidFill>
                  <a:srgbClr val="005493"/>
                </a:solidFill>
                <a:latin typeface="Lucida Sans Italic"/>
                <a:cs typeface="Lucida Sans Italic"/>
              </a:rPr>
              <a:t>x</a:t>
            </a:r>
            <a:r>
              <a:rPr dirty="0" sz="750">
                <a:solidFill>
                  <a:srgbClr val="005493"/>
                </a:solidFill>
                <a:latin typeface="Lucida Sans Unicode"/>
                <a:cs typeface="Lucida Sans Unicode"/>
              </a:rPr>
              <a:t>0</a:t>
            </a:r>
            <a:r>
              <a:rPr dirty="0" baseline="2525" sz="1650" i="1">
                <a:solidFill>
                  <a:srgbClr val="005493"/>
                </a:solidFill>
                <a:latin typeface="Lucida Sans Italic"/>
                <a:cs typeface="Lucida Sans Italic"/>
              </a:rPr>
              <a:t>,</a:t>
            </a:r>
            <a:r>
              <a:rPr dirty="0" baseline="2525" sz="1650" spc="22" i="1">
                <a:solidFill>
                  <a:srgbClr val="005493"/>
                </a:solidFill>
                <a:latin typeface="Lucida Sans Italic"/>
                <a:cs typeface="Lucida Sans Italic"/>
              </a:rPr>
              <a:t> </a:t>
            </a:r>
            <a:r>
              <a:rPr dirty="0" baseline="2525" sz="1650" spc="-37" i="1">
                <a:solidFill>
                  <a:srgbClr val="005493"/>
                </a:solidFill>
                <a:latin typeface="Lucida Sans Italic"/>
                <a:cs typeface="Lucida Sans Italic"/>
              </a:rPr>
              <a:t>x</a:t>
            </a:r>
            <a:r>
              <a:rPr dirty="0" sz="750" spc="-25">
                <a:solidFill>
                  <a:srgbClr val="005493"/>
                </a:solidFill>
                <a:latin typeface="Lucida Sans Unicode"/>
                <a:cs typeface="Lucida Sans Unicode"/>
              </a:rPr>
              <a:t>1</a:t>
            </a:r>
            <a:r>
              <a:rPr dirty="0" baseline="2525" sz="1650" spc="-37">
                <a:solidFill>
                  <a:srgbClr val="005493"/>
                </a:solidFill>
                <a:latin typeface="Lucida Sans Unicode"/>
                <a:cs typeface="Lucida Sans Unicode"/>
              </a:rPr>
              <a:t>)</a:t>
            </a:r>
            <a:endParaRPr baseline="2525" sz="1650">
              <a:latin typeface="Lucida Sans Unicode"/>
              <a:cs typeface="Lucida Sans Unicode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1014614" y="5479669"/>
            <a:ext cx="3091180" cy="19558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100">
                <a:latin typeface="Lucida Console"/>
                <a:cs typeface="Lucida Console"/>
              </a:rPr>
              <a:t>void</a:t>
            </a:r>
            <a:r>
              <a:rPr dirty="0" sz="1100" spc="5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setYscale(double</a:t>
            </a:r>
            <a:r>
              <a:rPr dirty="0" sz="1100" spc="5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y0,</a:t>
            </a:r>
            <a:r>
              <a:rPr dirty="0" sz="1100" spc="5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double</a:t>
            </a:r>
            <a:r>
              <a:rPr dirty="0" sz="1100" spc="55">
                <a:latin typeface="Lucida Console"/>
                <a:cs typeface="Lucida Console"/>
              </a:rPr>
              <a:t> </a:t>
            </a:r>
            <a:r>
              <a:rPr dirty="0" sz="1100" spc="-25">
                <a:latin typeface="Lucida Console"/>
                <a:cs typeface="Lucida Console"/>
              </a:rPr>
              <a:t>y1)</a:t>
            </a:r>
            <a:endParaRPr sz="1100">
              <a:latin typeface="Lucida Console"/>
              <a:cs typeface="Lucida Console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5299735" y="5488778"/>
            <a:ext cx="1614805" cy="19558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baseline="2525" sz="1650" i="1">
                <a:solidFill>
                  <a:srgbClr val="005493"/>
                </a:solidFill>
                <a:latin typeface="Lucida Sans Italic"/>
                <a:cs typeface="Lucida Sans Italic"/>
              </a:rPr>
              <a:t>reset</a:t>
            </a:r>
            <a:r>
              <a:rPr dirty="0" baseline="2525" sz="1650" spc="22" i="1">
                <a:solidFill>
                  <a:srgbClr val="005493"/>
                </a:solidFill>
                <a:latin typeface="Lucida Sans Italic"/>
                <a:cs typeface="Lucida Sans Italic"/>
              </a:rPr>
              <a:t> </a:t>
            </a:r>
            <a:r>
              <a:rPr dirty="0" baseline="2525" sz="1650" i="1">
                <a:solidFill>
                  <a:srgbClr val="005493"/>
                </a:solidFill>
                <a:latin typeface="Lucida Sans Italic"/>
                <a:cs typeface="Lucida Sans Italic"/>
              </a:rPr>
              <a:t>y</a:t>
            </a:r>
            <a:r>
              <a:rPr dirty="0" baseline="2525" sz="1650" spc="22" i="1">
                <a:solidFill>
                  <a:srgbClr val="005493"/>
                </a:solidFill>
                <a:latin typeface="Lucida Sans Italic"/>
                <a:cs typeface="Lucida Sans Italic"/>
              </a:rPr>
              <a:t> </a:t>
            </a:r>
            <a:r>
              <a:rPr dirty="0" baseline="2525" sz="1650" i="1">
                <a:solidFill>
                  <a:srgbClr val="005493"/>
                </a:solidFill>
                <a:latin typeface="Lucida Sans Italic"/>
                <a:cs typeface="Lucida Sans Italic"/>
              </a:rPr>
              <a:t>range</a:t>
            </a:r>
            <a:r>
              <a:rPr dirty="0" baseline="2525" sz="1650" spc="22" i="1">
                <a:solidFill>
                  <a:srgbClr val="005493"/>
                </a:solidFill>
                <a:latin typeface="Lucida Sans Italic"/>
                <a:cs typeface="Lucida Sans Italic"/>
              </a:rPr>
              <a:t> </a:t>
            </a:r>
            <a:r>
              <a:rPr dirty="0" baseline="2525" sz="1650" i="1">
                <a:solidFill>
                  <a:srgbClr val="005493"/>
                </a:solidFill>
                <a:latin typeface="Lucida Sans Italic"/>
                <a:cs typeface="Lucida Sans Italic"/>
              </a:rPr>
              <a:t>to</a:t>
            </a:r>
            <a:r>
              <a:rPr dirty="0" baseline="2525" sz="1650" spc="30" i="1">
                <a:solidFill>
                  <a:srgbClr val="005493"/>
                </a:solidFill>
                <a:latin typeface="Lucida Sans Italic"/>
                <a:cs typeface="Lucida Sans Italic"/>
              </a:rPr>
              <a:t> </a:t>
            </a:r>
            <a:r>
              <a:rPr dirty="0" baseline="2525" sz="1650">
                <a:solidFill>
                  <a:srgbClr val="005493"/>
                </a:solidFill>
                <a:latin typeface="Lucida Sans Unicode"/>
                <a:cs typeface="Lucida Sans Unicode"/>
              </a:rPr>
              <a:t>[</a:t>
            </a:r>
            <a:r>
              <a:rPr dirty="0" baseline="2525" sz="1650" i="1">
                <a:solidFill>
                  <a:srgbClr val="005493"/>
                </a:solidFill>
                <a:latin typeface="Lucida Sans Italic"/>
                <a:cs typeface="Lucida Sans Italic"/>
              </a:rPr>
              <a:t>y</a:t>
            </a:r>
            <a:r>
              <a:rPr dirty="0" sz="750">
                <a:solidFill>
                  <a:srgbClr val="005493"/>
                </a:solidFill>
                <a:latin typeface="Lucida Sans Unicode"/>
                <a:cs typeface="Lucida Sans Unicode"/>
              </a:rPr>
              <a:t>0</a:t>
            </a:r>
            <a:r>
              <a:rPr dirty="0" baseline="2525" sz="1650" i="1">
                <a:solidFill>
                  <a:srgbClr val="005493"/>
                </a:solidFill>
                <a:latin typeface="Lucida Sans Italic"/>
                <a:cs typeface="Lucida Sans Italic"/>
              </a:rPr>
              <a:t>,</a:t>
            </a:r>
            <a:r>
              <a:rPr dirty="0" baseline="2525" sz="1650" spc="22" i="1">
                <a:solidFill>
                  <a:srgbClr val="005493"/>
                </a:solidFill>
                <a:latin typeface="Lucida Sans Italic"/>
                <a:cs typeface="Lucida Sans Italic"/>
              </a:rPr>
              <a:t> </a:t>
            </a:r>
            <a:r>
              <a:rPr dirty="0" baseline="2525" sz="1650" spc="-37" i="1">
                <a:solidFill>
                  <a:srgbClr val="005493"/>
                </a:solidFill>
                <a:latin typeface="Lucida Sans Italic"/>
                <a:cs typeface="Lucida Sans Italic"/>
              </a:rPr>
              <a:t>y</a:t>
            </a:r>
            <a:r>
              <a:rPr dirty="0" sz="750" spc="-25">
                <a:solidFill>
                  <a:srgbClr val="005493"/>
                </a:solidFill>
                <a:latin typeface="Lucida Sans Unicode"/>
                <a:cs typeface="Lucida Sans Unicode"/>
              </a:rPr>
              <a:t>1</a:t>
            </a:r>
            <a:r>
              <a:rPr dirty="0" baseline="2525" sz="1650" spc="-37">
                <a:solidFill>
                  <a:srgbClr val="005493"/>
                </a:solidFill>
                <a:latin typeface="Lucida Sans Unicode"/>
                <a:cs typeface="Lucida Sans Unicode"/>
              </a:rPr>
              <a:t>)</a:t>
            </a:r>
            <a:endParaRPr baseline="2525" sz="1650">
              <a:latin typeface="Lucida Sans Unicode"/>
              <a:cs typeface="Lucida Sans Unicode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1014614" y="5895847"/>
            <a:ext cx="1473200" cy="19558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100">
                <a:latin typeface="Lucida Console"/>
                <a:cs typeface="Lucida Console"/>
              </a:rPr>
              <a:t>void</a:t>
            </a:r>
            <a:r>
              <a:rPr dirty="0" sz="1100" spc="4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show(int</a:t>
            </a:r>
            <a:r>
              <a:rPr dirty="0" sz="1100" spc="45">
                <a:latin typeface="Lucida Console"/>
                <a:cs typeface="Lucida Console"/>
              </a:rPr>
              <a:t> </a:t>
            </a:r>
            <a:r>
              <a:rPr dirty="0" sz="1100" spc="-25">
                <a:latin typeface="Lucida Console"/>
                <a:cs typeface="Lucida Console"/>
              </a:rPr>
              <a:t>dt)</a:t>
            </a:r>
            <a:endParaRPr sz="1100">
              <a:latin typeface="Lucida Console"/>
              <a:cs typeface="Lucida Console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5299735" y="5895847"/>
            <a:ext cx="1920239" cy="19558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100" i="1">
                <a:solidFill>
                  <a:srgbClr val="005493"/>
                </a:solidFill>
                <a:latin typeface="Lucida Sans Italic"/>
                <a:cs typeface="Lucida Sans Italic"/>
              </a:rPr>
              <a:t>show</a:t>
            </a:r>
            <a:r>
              <a:rPr dirty="0" sz="1100" spc="20" i="1">
                <a:solidFill>
                  <a:srgbClr val="005493"/>
                </a:solidFill>
                <a:latin typeface="Lucida Sans Italic"/>
                <a:cs typeface="Lucida Sans Italic"/>
              </a:rPr>
              <a:t> </a:t>
            </a:r>
            <a:r>
              <a:rPr dirty="0" sz="1100" i="1">
                <a:solidFill>
                  <a:srgbClr val="005493"/>
                </a:solidFill>
                <a:latin typeface="Lucida Sans Italic"/>
                <a:cs typeface="Lucida Sans Italic"/>
              </a:rPr>
              <a:t>all;</a:t>
            </a:r>
            <a:r>
              <a:rPr dirty="0" sz="1100" spc="20" i="1">
                <a:solidFill>
                  <a:srgbClr val="005493"/>
                </a:solidFill>
                <a:latin typeface="Lucida Sans Italic"/>
                <a:cs typeface="Lucida Sans Italic"/>
              </a:rPr>
              <a:t> </a:t>
            </a:r>
            <a:r>
              <a:rPr dirty="0" sz="1100" i="1">
                <a:solidFill>
                  <a:srgbClr val="005493"/>
                </a:solidFill>
                <a:latin typeface="Lucida Sans Italic"/>
                <a:cs typeface="Lucida Sans Italic"/>
              </a:rPr>
              <a:t>pause</a:t>
            </a:r>
            <a:r>
              <a:rPr dirty="0" sz="1100" spc="25" i="1">
                <a:solidFill>
                  <a:srgbClr val="005493"/>
                </a:solidFill>
                <a:latin typeface="Lucida Sans Italic"/>
                <a:cs typeface="Lucida Sans Italic"/>
              </a:rPr>
              <a:t> </a:t>
            </a:r>
            <a:r>
              <a:rPr dirty="0" sz="1100">
                <a:solidFill>
                  <a:srgbClr val="005493"/>
                </a:solidFill>
                <a:latin typeface="Lucida Console"/>
                <a:cs typeface="Lucida Console"/>
              </a:rPr>
              <a:t>dt</a:t>
            </a:r>
            <a:r>
              <a:rPr dirty="0" sz="1100" spc="-295">
                <a:solidFill>
                  <a:srgbClr val="005493"/>
                </a:solidFill>
                <a:latin typeface="Lucida Console"/>
                <a:cs typeface="Lucida Console"/>
              </a:rPr>
              <a:t> </a:t>
            </a:r>
            <a:r>
              <a:rPr dirty="0" sz="1100" spc="-10" i="1">
                <a:solidFill>
                  <a:srgbClr val="005493"/>
                </a:solidFill>
                <a:latin typeface="Lucida Sans Italic"/>
                <a:cs typeface="Lucida Sans Italic"/>
              </a:rPr>
              <a:t>millisecs</a:t>
            </a:r>
            <a:endParaRPr sz="1100">
              <a:latin typeface="Lucida Sans Italic"/>
              <a:cs typeface="Lucida Sans Italic"/>
            </a:endParaRPr>
          </a:p>
        </p:txBody>
      </p:sp>
      <p:grpSp>
        <p:nvGrpSpPr>
          <p:cNvPr id="24" name="object 24" descr=""/>
          <p:cNvGrpSpPr/>
          <p:nvPr/>
        </p:nvGrpSpPr>
        <p:grpSpPr>
          <a:xfrm>
            <a:off x="659086" y="1732932"/>
            <a:ext cx="6864350" cy="4445000"/>
            <a:chOff x="659086" y="1732932"/>
            <a:chExt cx="6864350" cy="4445000"/>
          </a:xfrm>
        </p:grpSpPr>
        <p:sp>
          <p:nvSpPr>
            <p:cNvPr id="25" name="object 25" descr=""/>
            <p:cNvSpPr/>
            <p:nvPr/>
          </p:nvSpPr>
          <p:spPr>
            <a:xfrm>
              <a:off x="5249574" y="1738329"/>
              <a:ext cx="0" cy="2628900"/>
            </a:xfrm>
            <a:custGeom>
              <a:avLst/>
              <a:gdLst/>
              <a:ahLst/>
              <a:cxnLst/>
              <a:rect l="l" t="t" r="r" b="b"/>
              <a:pathLst>
                <a:path w="0" h="2628900">
                  <a:moveTo>
                    <a:pt x="0" y="0"/>
                  </a:moveTo>
                  <a:lnTo>
                    <a:pt x="0" y="429595"/>
                  </a:lnTo>
                </a:path>
                <a:path w="0" h="2628900">
                  <a:moveTo>
                    <a:pt x="0" y="693178"/>
                  </a:moveTo>
                  <a:lnTo>
                    <a:pt x="0" y="982188"/>
                  </a:lnTo>
                </a:path>
                <a:path w="0" h="2628900">
                  <a:moveTo>
                    <a:pt x="0" y="1245773"/>
                  </a:moveTo>
                  <a:lnTo>
                    <a:pt x="0" y="1368287"/>
                  </a:lnTo>
                </a:path>
                <a:path w="0" h="2628900">
                  <a:moveTo>
                    <a:pt x="0" y="2192838"/>
                  </a:moveTo>
                  <a:lnTo>
                    <a:pt x="0" y="2308209"/>
                  </a:lnTo>
                </a:path>
                <a:path w="0" h="2628900">
                  <a:moveTo>
                    <a:pt x="0" y="2308209"/>
                  </a:moveTo>
                  <a:lnTo>
                    <a:pt x="0" y="2628352"/>
                  </a:lnTo>
                </a:path>
              </a:pathLst>
            </a:custGeom>
            <a:ln w="10483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 descr=""/>
            <p:cNvSpPr/>
            <p:nvPr/>
          </p:nvSpPr>
          <p:spPr>
            <a:xfrm>
              <a:off x="667024" y="2161568"/>
              <a:ext cx="6848475" cy="0"/>
            </a:xfrm>
            <a:custGeom>
              <a:avLst/>
              <a:gdLst/>
              <a:ahLst/>
              <a:cxnLst/>
              <a:rect l="l" t="t" r="r" b="b"/>
              <a:pathLst>
                <a:path w="6848475" h="0">
                  <a:moveTo>
                    <a:pt x="0" y="0"/>
                  </a:moveTo>
                  <a:lnTo>
                    <a:pt x="4582549" y="0"/>
                  </a:lnTo>
                </a:path>
                <a:path w="6848475" h="0">
                  <a:moveTo>
                    <a:pt x="4582549" y="0"/>
                  </a:moveTo>
                  <a:lnTo>
                    <a:pt x="6848314" y="0"/>
                  </a:lnTo>
                </a:path>
              </a:pathLst>
            </a:custGeom>
            <a:ln w="157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 descr=""/>
            <p:cNvSpPr/>
            <p:nvPr/>
          </p:nvSpPr>
          <p:spPr>
            <a:xfrm>
              <a:off x="667024" y="1738329"/>
              <a:ext cx="6848475" cy="4434205"/>
            </a:xfrm>
            <a:custGeom>
              <a:avLst/>
              <a:gdLst/>
              <a:ahLst/>
              <a:cxnLst/>
              <a:rect l="l" t="t" r="r" b="b"/>
              <a:pathLst>
                <a:path w="6848475" h="4434205">
                  <a:moveTo>
                    <a:pt x="0" y="699534"/>
                  </a:moveTo>
                  <a:lnTo>
                    <a:pt x="4582549" y="699534"/>
                  </a:lnTo>
                </a:path>
                <a:path w="6848475" h="4434205">
                  <a:moveTo>
                    <a:pt x="4582549" y="699534"/>
                  </a:moveTo>
                  <a:lnTo>
                    <a:pt x="6848314" y="699534"/>
                  </a:lnTo>
                </a:path>
                <a:path w="6848475" h="4434205">
                  <a:moveTo>
                    <a:pt x="0" y="975832"/>
                  </a:moveTo>
                  <a:lnTo>
                    <a:pt x="4582549" y="975832"/>
                  </a:lnTo>
                </a:path>
                <a:path w="6848475" h="4434205">
                  <a:moveTo>
                    <a:pt x="4582549" y="975832"/>
                  </a:moveTo>
                  <a:lnTo>
                    <a:pt x="6848314" y="975832"/>
                  </a:lnTo>
                </a:path>
                <a:path w="6848475" h="4434205">
                  <a:moveTo>
                    <a:pt x="0" y="1252129"/>
                  </a:moveTo>
                  <a:lnTo>
                    <a:pt x="4582549" y="1252129"/>
                  </a:lnTo>
                </a:path>
                <a:path w="6848475" h="4434205">
                  <a:moveTo>
                    <a:pt x="4582549" y="1252129"/>
                  </a:moveTo>
                  <a:lnTo>
                    <a:pt x="6848314" y="1252129"/>
                  </a:lnTo>
                </a:path>
                <a:path w="6848475" h="4434205">
                  <a:moveTo>
                    <a:pt x="0" y="1361931"/>
                  </a:moveTo>
                  <a:lnTo>
                    <a:pt x="4582549" y="1361931"/>
                  </a:lnTo>
                </a:path>
                <a:path w="6848475" h="4434205">
                  <a:moveTo>
                    <a:pt x="4582549" y="1361931"/>
                  </a:moveTo>
                  <a:lnTo>
                    <a:pt x="6848314" y="1361931"/>
                  </a:lnTo>
                </a:path>
                <a:path w="6848475" h="4434205">
                  <a:moveTo>
                    <a:pt x="0" y="1641019"/>
                  </a:moveTo>
                  <a:lnTo>
                    <a:pt x="4582549" y="1641019"/>
                  </a:lnTo>
                </a:path>
                <a:path w="6848475" h="4434205">
                  <a:moveTo>
                    <a:pt x="4582549" y="1641019"/>
                  </a:moveTo>
                  <a:lnTo>
                    <a:pt x="6848314" y="1641019"/>
                  </a:lnTo>
                </a:path>
                <a:path w="6848475" h="4434205">
                  <a:moveTo>
                    <a:pt x="0" y="1920106"/>
                  </a:moveTo>
                  <a:lnTo>
                    <a:pt x="4582549" y="1920106"/>
                  </a:lnTo>
                </a:path>
                <a:path w="6848475" h="4434205">
                  <a:moveTo>
                    <a:pt x="4582549" y="1920106"/>
                  </a:moveTo>
                  <a:lnTo>
                    <a:pt x="6848314" y="1920106"/>
                  </a:lnTo>
                </a:path>
                <a:path w="6848475" h="4434205">
                  <a:moveTo>
                    <a:pt x="0" y="2199194"/>
                  </a:moveTo>
                  <a:lnTo>
                    <a:pt x="4582549" y="2199194"/>
                  </a:lnTo>
                </a:path>
                <a:path w="6848475" h="4434205">
                  <a:moveTo>
                    <a:pt x="4582549" y="2199194"/>
                  </a:moveTo>
                  <a:lnTo>
                    <a:pt x="6848314" y="2199194"/>
                  </a:lnTo>
                </a:path>
                <a:path w="6848475" h="4434205">
                  <a:moveTo>
                    <a:pt x="0" y="2308209"/>
                  </a:moveTo>
                  <a:lnTo>
                    <a:pt x="4582549" y="2308209"/>
                  </a:lnTo>
                </a:path>
                <a:path w="6848475" h="4434205">
                  <a:moveTo>
                    <a:pt x="4582549" y="2308209"/>
                  </a:moveTo>
                  <a:lnTo>
                    <a:pt x="6848314" y="2308209"/>
                  </a:lnTo>
                </a:path>
                <a:path w="6848475" h="4434205">
                  <a:moveTo>
                    <a:pt x="0" y="2621995"/>
                  </a:moveTo>
                  <a:lnTo>
                    <a:pt x="6848314" y="2621995"/>
                  </a:lnTo>
                </a:path>
                <a:path w="6848475" h="4434205">
                  <a:moveTo>
                    <a:pt x="6349" y="0"/>
                  </a:moveTo>
                  <a:lnTo>
                    <a:pt x="6349" y="423238"/>
                  </a:lnTo>
                </a:path>
                <a:path w="6848475" h="4434205">
                  <a:moveTo>
                    <a:pt x="6349" y="423238"/>
                  </a:moveTo>
                  <a:lnTo>
                    <a:pt x="6349" y="699534"/>
                  </a:lnTo>
                </a:path>
                <a:path w="6848475" h="4434205">
                  <a:moveTo>
                    <a:pt x="6349" y="699534"/>
                  </a:moveTo>
                  <a:lnTo>
                    <a:pt x="6349" y="1252129"/>
                  </a:lnTo>
                </a:path>
                <a:path w="6848475" h="4434205">
                  <a:moveTo>
                    <a:pt x="6349" y="1252129"/>
                  </a:moveTo>
                  <a:lnTo>
                    <a:pt x="6349" y="1361931"/>
                  </a:lnTo>
                </a:path>
                <a:path w="6848475" h="4434205">
                  <a:moveTo>
                    <a:pt x="6349" y="1361931"/>
                  </a:moveTo>
                  <a:lnTo>
                    <a:pt x="6349" y="2199194"/>
                  </a:lnTo>
                </a:path>
                <a:path w="6848475" h="4434205">
                  <a:moveTo>
                    <a:pt x="6349" y="2199194"/>
                  </a:moveTo>
                  <a:lnTo>
                    <a:pt x="6349" y="2308209"/>
                  </a:lnTo>
                </a:path>
                <a:path w="6848475" h="4434205">
                  <a:moveTo>
                    <a:pt x="6349" y="2308209"/>
                  </a:moveTo>
                  <a:lnTo>
                    <a:pt x="6349" y="2621995"/>
                  </a:lnTo>
                </a:path>
                <a:path w="6848475" h="4434205">
                  <a:moveTo>
                    <a:pt x="4582549" y="3280632"/>
                  </a:moveTo>
                  <a:lnTo>
                    <a:pt x="4582549" y="3375287"/>
                  </a:lnTo>
                </a:path>
                <a:path w="6848475" h="4434205">
                  <a:moveTo>
                    <a:pt x="4582549" y="3375287"/>
                  </a:moveTo>
                  <a:lnTo>
                    <a:pt x="4582549" y="4011670"/>
                  </a:lnTo>
                </a:path>
                <a:path w="6848475" h="4434205">
                  <a:moveTo>
                    <a:pt x="4582549" y="4011670"/>
                  </a:moveTo>
                  <a:lnTo>
                    <a:pt x="4582549" y="4109650"/>
                  </a:lnTo>
                </a:path>
                <a:path w="6848475" h="4434205">
                  <a:moveTo>
                    <a:pt x="4582549" y="4109650"/>
                  </a:moveTo>
                  <a:lnTo>
                    <a:pt x="4582549" y="4434199"/>
                  </a:lnTo>
                </a:path>
                <a:path w="6848475" h="4434205">
                  <a:moveTo>
                    <a:pt x="0" y="2728813"/>
                  </a:moveTo>
                  <a:lnTo>
                    <a:pt x="4582549" y="2728813"/>
                  </a:lnTo>
                </a:path>
                <a:path w="6848475" h="4434205">
                  <a:moveTo>
                    <a:pt x="4582549" y="2728813"/>
                  </a:moveTo>
                  <a:lnTo>
                    <a:pt x="6848314" y="2728813"/>
                  </a:lnTo>
                </a:path>
                <a:path w="6848475" h="4434205">
                  <a:moveTo>
                    <a:pt x="0" y="3007900"/>
                  </a:moveTo>
                  <a:lnTo>
                    <a:pt x="4582549" y="3007900"/>
                  </a:lnTo>
                </a:path>
                <a:path w="6848475" h="4434205">
                  <a:moveTo>
                    <a:pt x="4582549" y="3007900"/>
                  </a:moveTo>
                  <a:lnTo>
                    <a:pt x="6848314" y="3007900"/>
                  </a:lnTo>
                </a:path>
                <a:path w="6848475" h="4434205">
                  <a:moveTo>
                    <a:pt x="0" y="3286988"/>
                  </a:moveTo>
                  <a:lnTo>
                    <a:pt x="4582549" y="3286988"/>
                  </a:lnTo>
                </a:path>
                <a:path w="6848475" h="4434205">
                  <a:moveTo>
                    <a:pt x="4582549" y="3286988"/>
                  </a:moveTo>
                  <a:lnTo>
                    <a:pt x="6848314" y="3286988"/>
                  </a:lnTo>
                </a:path>
                <a:path w="6848475" h="4434205">
                  <a:moveTo>
                    <a:pt x="0" y="3375287"/>
                  </a:moveTo>
                  <a:lnTo>
                    <a:pt x="4582549" y="3375287"/>
                  </a:lnTo>
                </a:path>
                <a:path w="6848475" h="4434205">
                  <a:moveTo>
                    <a:pt x="4582549" y="3375287"/>
                  </a:moveTo>
                  <a:lnTo>
                    <a:pt x="6848314" y="3375287"/>
                  </a:lnTo>
                </a:path>
                <a:path w="6848475" h="4434205">
                  <a:moveTo>
                    <a:pt x="0" y="3693478"/>
                  </a:moveTo>
                  <a:lnTo>
                    <a:pt x="4582549" y="3693478"/>
                  </a:lnTo>
                </a:path>
                <a:path w="6848475" h="4434205">
                  <a:moveTo>
                    <a:pt x="4582549" y="3693478"/>
                  </a:moveTo>
                  <a:lnTo>
                    <a:pt x="6848314" y="3693478"/>
                  </a:lnTo>
                </a:path>
                <a:path w="6848475" h="4434205">
                  <a:moveTo>
                    <a:pt x="0" y="4011670"/>
                  </a:moveTo>
                  <a:lnTo>
                    <a:pt x="4582549" y="4011670"/>
                  </a:lnTo>
                </a:path>
                <a:path w="6848475" h="4434205">
                  <a:moveTo>
                    <a:pt x="4582549" y="4011670"/>
                  </a:moveTo>
                  <a:lnTo>
                    <a:pt x="6848314" y="4011670"/>
                  </a:lnTo>
                </a:path>
                <a:path w="6848475" h="4434205">
                  <a:moveTo>
                    <a:pt x="0" y="4109650"/>
                  </a:moveTo>
                  <a:lnTo>
                    <a:pt x="4582549" y="4109650"/>
                  </a:lnTo>
                </a:path>
                <a:path w="6848475" h="4434205">
                  <a:moveTo>
                    <a:pt x="4582549" y="4109650"/>
                  </a:moveTo>
                  <a:lnTo>
                    <a:pt x="6848314" y="4109650"/>
                  </a:lnTo>
                </a:path>
                <a:path w="6848475" h="4434205">
                  <a:moveTo>
                    <a:pt x="6349" y="2621995"/>
                  </a:moveTo>
                  <a:lnTo>
                    <a:pt x="6349" y="2728813"/>
                  </a:lnTo>
                </a:path>
                <a:path w="6848475" h="4434205">
                  <a:moveTo>
                    <a:pt x="6349" y="2728813"/>
                  </a:moveTo>
                  <a:lnTo>
                    <a:pt x="6349" y="3286988"/>
                  </a:lnTo>
                </a:path>
                <a:path w="6848475" h="4434205">
                  <a:moveTo>
                    <a:pt x="6349" y="3286988"/>
                  </a:moveTo>
                  <a:lnTo>
                    <a:pt x="6349" y="3375287"/>
                  </a:lnTo>
                </a:path>
                <a:path w="6848475" h="4434205">
                  <a:moveTo>
                    <a:pt x="6349" y="3375287"/>
                  </a:moveTo>
                  <a:lnTo>
                    <a:pt x="6349" y="4011670"/>
                  </a:lnTo>
                </a:path>
                <a:path w="6848475" h="4434205">
                  <a:moveTo>
                    <a:pt x="6349" y="4011670"/>
                  </a:moveTo>
                  <a:lnTo>
                    <a:pt x="6349" y="4109650"/>
                  </a:lnTo>
                </a:path>
                <a:path w="6848475" h="4434205">
                  <a:moveTo>
                    <a:pt x="6349" y="4109650"/>
                  </a:moveTo>
                  <a:lnTo>
                    <a:pt x="6349" y="4434199"/>
                  </a:lnTo>
                </a:path>
                <a:path w="6848475" h="4434205">
                  <a:moveTo>
                    <a:pt x="6841975" y="0"/>
                  </a:moveTo>
                  <a:lnTo>
                    <a:pt x="6841975" y="423238"/>
                  </a:lnTo>
                </a:path>
                <a:path w="6848475" h="4434205">
                  <a:moveTo>
                    <a:pt x="6841975" y="423238"/>
                  </a:moveTo>
                  <a:lnTo>
                    <a:pt x="6841975" y="699534"/>
                  </a:lnTo>
                </a:path>
                <a:path w="6848475" h="4434205">
                  <a:moveTo>
                    <a:pt x="6841975" y="699534"/>
                  </a:moveTo>
                  <a:lnTo>
                    <a:pt x="6841975" y="975832"/>
                  </a:lnTo>
                </a:path>
                <a:path w="6848475" h="4434205">
                  <a:moveTo>
                    <a:pt x="6841975" y="975832"/>
                  </a:moveTo>
                  <a:lnTo>
                    <a:pt x="6841975" y="1252129"/>
                  </a:lnTo>
                </a:path>
                <a:path w="6848475" h="4434205">
                  <a:moveTo>
                    <a:pt x="6841975" y="1252129"/>
                  </a:moveTo>
                  <a:lnTo>
                    <a:pt x="6841975" y="1361931"/>
                  </a:lnTo>
                </a:path>
                <a:path w="6848475" h="4434205">
                  <a:moveTo>
                    <a:pt x="6841975" y="1361931"/>
                  </a:moveTo>
                  <a:lnTo>
                    <a:pt x="6841975" y="2199194"/>
                  </a:lnTo>
                </a:path>
                <a:path w="6848475" h="4434205">
                  <a:moveTo>
                    <a:pt x="6841975" y="2199194"/>
                  </a:moveTo>
                  <a:lnTo>
                    <a:pt x="6841975" y="2308209"/>
                  </a:lnTo>
                </a:path>
                <a:path w="6848475" h="4434205">
                  <a:moveTo>
                    <a:pt x="6841975" y="2308209"/>
                  </a:moveTo>
                  <a:lnTo>
                    <a:pt x="6841975" y="2621995"/>
                  </a:lnTo>
                </a:path>
                <a:path w="6848475" h="4434205">
                  <a:moveTo>
                    <a:pt x="6841975" y="2621995"/>
                  </a:moveTo>
                  <a:lnTo>
                    <a:pt x="6841975" y="3286988"/>
                  </a:lnTo>
                </a:path>
                <a:path w="6848475" h="4434205">
                  <a:moveTo>
                    <a:pt x="6841975" y="3286988"/>
                  </a:moveTo>
                  <a:lnTo>
                    <a:pt x="6841975" y="3375287"/>
                  </a:lnTo>
                </a:path>
                <a:path w="6848475" h="4434205">
                  <a:moveTo>
                    <a:pt x="6841975" y="3375287"/>
                  </a:moveTo>
                  <a:lnTo>
                    <a:pt x="6841975" y="4011670"/>
                  </a:lnTo>
                </a:path>
                <a:path w="6848475" h="4434205">
                  <a:moveTo>
                    <a:pt x="6841975" y="4011670"/>
                  </a:moveTo>
                  <a:lnTo>
                    <a:pt x="6841975" y="4109650"/>
                  </a:lnTo>
                </a:path>
                <a:path w="6848475" h="4434205">
                  <a:moveTo>
                    <a:pt x="6841975" y="4109650"/>
                  </a:moveTo>
                  <a:lnTo>
                    <a:pt x="6841975" y="4434199"/>
                  </a:lnTo>
                </a:path>
                <a:path w="6848475" h="4434205">
                  <a:moveTo>
                    <a:pt x="0" y="6357"/>
                  </a:moveTo>
                  <a:lnTo>
                    <a:pt x="6848314" y="6357"/>
                  </a:lnTo>
                </a:path>
                <a:path w="6848475" h="4434205">
                  <a:moveTo>
                    <a:pt x="0" y="4427842"/>
                  </a:moveTo>
                  <a:lnTo>
                    <a:pt x="4582549" y="4427842"/>
                  </a:lnTo>
                </a:path>
                <a:path w="6848475" h="4434205">
                  <a:moveTo>
                    <a:pt x="4582549" y="4427842"/>
                  </a:moveTo>
                  <a:lnTo>
                    <a:pt x="6848314" y="4427842"/>
                  </a:lnTo>
                </a:path>
              </a:pathLst>
            </a:custGeom>
            <a:ln w="10483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 descr=""/>
            <p:cNvSpPr/>
            <p:nvPr/>
          </p:nvSpPr>
          <p:spPr>
            <a:xfrm>
              <a:off x="4762506" y="2904024"/>
              <a:ext cx="1068705" cy="248285"/>
            </a:xfrm>
            <a:custGeom>
              <a:avLst/>
              <a:gdLst/>
              <a:ahLst/>
              <a:cxnLst/>
              <a:rect l="l" t="t" r="r" b="b"/>
              <a:pathLst>
                <a:path w="1068704" h="248285">
                  <a:moveTo>
                    <a:pt x="1068228" y="247927"/>
                  </a:moveTo>
                  <a:lnTo>
                    <a:pt x="8203" y="12714"/>
                  </a:lnTo>
                  <a:lnTo>
                    <a:pt x="0" y="0"/>
                  </a:lnTo>
                </a:path>
              </a:pathLst>
            </a:custGeom>
            <a:ln w="12713">
              <a:solidFill>
                <a:srgbClr val="00549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 descr=""/>
            <p:cNvSpPr/>
            <p:nvPr/>
          </p:nvSpPr>
          <p:spPr>
            <a:xfrm>
              <a:off x="4719586" y="2875826"/>
              <a:ext cx="75565" cy="67945"/>
            </a:xfrm>
            <a:custGeom>
              <a:avLst/>
              <a:gdLst/>
              <a:ahLst/>
              <a:cxnLst/>
              <a:rect l="l" t="t" r="r" b="b"/>
              <a:pathLst>
                <a:path w="75564" h="67944">
                  <a:moveTo>
                    <a:pt x="75069" y="0"/>
                  </a:moveTo>
                  <a:lnTo>
                    <a:pt x="0" y="18465"/>
                  </a:lnTo>
                  <a:lnTo>
                    <a:pt x="59804" y="67513"/>
                  </a:lnTo>
                  <a:lnTo>
                    <a:pt x="50584" y="29933"/>
                  </a:lnTo>
                  <a:lnTo>
                    <a:pt x="75069" y="0"/>
                  </a:lnTo>
                  <a:close/>
                </a:path>
              </a:pathLst>
            </a:custGeom>
            <a:solidFill>
              <a:srgbClr val="005493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0" name="object 30" descr=""/>
          <p:cNvSpPr txBox="1"/>
          <p:nvPr/>
        </p:nvSpPr>
        <p:spPr>
          <a:xfrm>
            <a:off x="5886678" y="3042753"/>
            <a:ext cx="2550795" cy="1765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000">
                <a:solidFill>
                  <a:srgbClr val="005493"/>
                </a:solidFill>
                <a:latin typeface="Lucida Sans Unicode"/>
                <a:cs typeface="Lucida Sans Unicode"/>
              </a:rPr>
              <a:t>also</a:t>
            </a:r>
            <a:r>
              <a:rPr dirty="0" sz="1000" spc="-4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000" spc="-10">
                <a:solidFill>
                  <a:srgbClr val="005493"/>
                </a:solidFill>
                <a:latin typeface="Lucida Console"/>
                <a:cs typeface="Lucida Console"/>
              </a:rPr>
              <a:t>filledCircle()</a:t>
            </a:r>
            <a:r>
              <a:rPr dirty="0" sz="1000" spc="-10">
                <a:solidFill>
                  <a:srgbClr val="005493"/>
                </a:solidFill>
                <a:latin typeface="Lucida Sans Unicode"/>
                <a:cs typeface="Lucida Sans Unicode"/>
              </a:rPr>
              <a:t>,</a:t>
            </a:r>
            <a:r>
              <a:rPr dirty="0" sz="1000" spc="-3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000" spc="-10">
                <a:solidFill>
                  <a:srgbClr val="005493"/>
                </a:solidFill>
                <a:latin typeface="Lucida Console"/>
                <a:cs typeface="Lucida Console"/>
              </a:rPr>
              <a:t>filledSquare()</a:t>
            </a:r>
            <a:r>
              <a:rPr dirty="0" sz="1000" spc="-10">
                <a:solidFill>
                  <a:srgbClr val="005493"/>
                </a:solidFill>
                <a:latin typeface="Lucida Sans Unicode"/>
                <a:cs typeface="Lucida Sans Unicode"/>
              </a:rPr>
              <a:t>,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31" name="object 31" descr=""/>
          <p:cNvSpPr txBox="1"/>
          <p:nvPr/>
        </p:nvSpPr>
        <p:spPr>
          <a:xfrm>
            <a:off x="6448513" y="3184358"/>
            <a:ext cx="1427480" cy="1765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000">
                <a:solidFill>
                  <a:srgbClr val="005493"/>
                </a:solidFill>
                <a:latin typeface="Lucida Sans Unicode"/>
                <a:cs typeface="Lucida Sans Unicode"/>
              </a:rPr>
              <a:t>and</a:t>
            </a:r>
            <a:r>
              <a:rPr dirty="0" sz="1000" spc="-4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000" spc="-10">
                <a:solidFill>
                  <a:srgbClr val="005493"/>
                </a:solidFill>
                <a:latin typeface="Lucida Console"/>
                <a:cs typeface="Lucida Console"/>
              </a:rPr>
              <a:t>filledPolygon()</a:t>
            </a:r>
            <a:endParaRPr sz="1000">
              <a:latin typeface="Lucida Console"/>
              <a:cs typeface="Lucida Console"/>
            </a:endParaRPr>
          </a:p>
        </p:txBody>
      </p:sp>
      <p:grpSp>
        <p:nvGrpSpPr>
          <p:cNvPr id="32" name="object 32" descr=""/>
          <p:cNvGrpSpPr/>
          <p:nvPr/>
        </p:nvGrpSpPr>
        <p:grpSpPr>
          <a:xfrm>
            <a:off x="4731207" y="3098761"/>
            <a:ext cx="1101090" cy="292735"/>
            <a:chOff x="4731207" y="3098761"/>
            <a:chExt cx="1101090" cy="292735"/>
          </a:xfrm>
        </p:grpSpPr>
        <p:sp>
          <p:nvSpPr>
            <p:cNvPr id="33" name="object 33" descr=""/>
            <p:cNvSpPr/>
            <p:nvPr/>
          </p:nvSpPr>
          <p:spPr>
            <a:xfrm>
              <a:off x="4775198" y="3155480"/>
              <a:ext cx="1050925" cy="206375"/>
            </a:xfrm>
            <a:custGeom>
              <a:avLst/>
              <a:gdLst/>
              <a:ahLst/>
              <a:cxnLst/>
              <a:rect l="l" t="t" r="r" b="b"/>
              <a:pathLst>
                <a:path w="1050925" h="206375">
                  <a:moveTo>
                    <a:pt x="1050618" y="0"/>
                  </a:moveTo>
                  <a:lnTo>
                    <a:pt x="8651" y="206261"/>
                  </a:lnTo>
                  <a:lnTo>
                    <a:pt x="0" y="206261"/>
                  </a:lnTo>
                </a:path>
              </a:pathLst>
            </a:custGeom>
            <a:ln w="12713">
              <a:solidFill>
                <a:srgbClr val="00549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 descr=""/>
            <p:cNvSpPr/>
            <p:nvPr/>
          </p:nvSpPr>
          <p:spPr>
            <a:xfrm>
              <a:off x="4731982" y="3323005"/>
              <a:ext cx="74930" cy="68580"/>
            </a:xfrm>
            <a:custGeom>
              <a:avLst/>
              <a:gdLst/>
              <a:ahLst/>
              <a:cxnLst/>
              <a:rect l="l" t="t" r="r" b="b"/>
              <a:pathLst>
                <a:path w="74929" h="68579">
                  <a:moveTo>
                    <a:pt x="61404" y="0"/>
                  </a:moveTo>
                  <a:lnTo>
                    <a:pt x="0" y="47028"/>
                  </a:lnTo>
                  <a:lnTo>
                    <a:pt x="74422" y="67983"/>
                  </a:lnTo>
                  <a:lnTo>
                    <a:pt x="50939" y="37249"/>
                  </a:lnTo>
                  <a:lnTo>
                    <a:pt x="61404" y="0"/>
                  </a:lnTo>
                  <a:close/>
                </a:path>
              </a:pathLst>
            </a:custGeom>
            <a:solidFill>
              <a:srgbClr val="00549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 descr=""/>
            <p:cNvSpPr/>
            <p:nvPr/>
          </p:nvSpPr>
          <p:spPr>
            <a:xfrm>
              <a:off x="4775206" y="3132876"/>
              <a:ext cx="1045210" cy="19685"/>
            </a:xfrm>
            <a:custGeom>
              <a:avLst/>
              <a:gdLst/>
              <a:ahLst/>
              <a:cxnLst/>
              <a:rect l="l" t="t" r="r" b="b"/>
              <a:pathLst>
                <a:path w="1045210" h="19685">
                  <a:moveTo>
                    <a:pt x="1045051" y="19071"/>
                  </a:moveTo>
                  <a:lnTo>
                    <a:pt x="7245" y="0"/>
                  </a:lnTo>
                  <a:lnTo>
                    <a:pt x="0" y="0"/>
                  </a:lnTo>
                </a:path>
              </a:pathLst>
            </a:custGeom>
            <a:ln w="12714">
              <a:solidFill>
                <a:srgbClr val="00549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 descr=""/>
            <p:cNvSpPr/>
            <p:nvPr/>
          </p:nvSpPr>
          <p:spPr>
            <a:xfrm>
              <a:off x="4731207" y="3098761"/>
              <a:ext cx="69850" cy="69215"/>
            </a:xfrm>
            <a:custGeom>
              <a:avLst/>
              <a:gdLst/>
              <a:ahLst/>
              <a:cxnLst/>
              <a:rect l="l" t="t" r="r" b="b"/>
              <a:pathLst>
                <a:path w="69850" h="69214">
                  <a:moveTo>
                    <a:pt x="69799" y="0"/>
                  </a:moveTo>
                  <a:lnTo>
                    <a:pt x="0" y="33274"/>
                  </a:lnTo>
                  <a:lnTo>
                    <a:pt x="68465" y="69214"/>
                  </a:lnTo>
                  <a:lnTo>
                    <a:pt x="51854" y="34264"/>
                  </a:lnTo>
                  <a:lnTo>
                    <a:pt x="69799" y="0"/>
                  </a:lnTo>
                  <a:close/>
                </a:path>
              </a:pathLst>
            </a:custGeom>
            <a:solidFill>
              <a:srgbClr val="005493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7" name="object 3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-25"/>
              <a:t>22</a:t>
            </a:fld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520700" y="1581745"/>
            <a:ext cx="9017635" cy="0"/>
          </a:xfrm>
          <a:custGeom>
            <a:avLst/>
            <a:gdLst/>
            <a:ahLst/>
            <a:cxnLst/>
            <a:rect l="l" t="t" r="r" b="b"/>
            <a:pathLst>
              <a:path w="9017635" h="0">
                <a:moveTo>
                  <a:pt x="0" y="0"/>
                </a:moveTo>
                <a:lnTo>
                  <a:pt x="9017020" y="0"/>
                </a:lnTo>
              </a:path>
            </a:pathLst>
          </a:custGeom>
          <a:ln w="52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6477000" y="2821381"/>
            <a:ext cx="2946400" cy="3153410"/>
            <a:chOff x="6477000" y="2821381"/>
            <a:chExt cx="2946400" cy="3153410"/>
          </a:xfrm>
        </p:grpSpPr>
        <p:sp>
          <p:nvSpPr>
            <p:cNvPr id="4" name="object 4" descr=""/>
            <p:cNvSpPr/>
            <p:nvPr/>
          </p:nvSpPr>
          <p:spPr>
            <a:xfrm>
              <a:off x="6477000" y="2821381"/>
              <a:ext cx="2946400" cy="3153410"/>
            </a:xfrm>
            <a:custGeom>
              <a:avLst/>
              <a:gdLst/>
              <a:ahLst/>
              <a:cxnLst/>
              <a:rect l="l" t="t" r="r" b="b"/>
              <a:pathLst>
                <a:path w="2946400" h="3153410">
                  <a:moveTo>
                    <a:pt x="0" y="0"/>
                  </a:moveTo>
                  <a:lnTo>
                    <a:pt x="2946400" y="0"/>
                  </a:lnTo>
                  <a:lnTo>
                    <a:pt x="2946400" y="3153130"/>
                  </a:lnTo>
                  <a:lnTo>
                    <a:pt x="0" y="31531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6588823" y="3556038"/>
              <a:ext cx="1351915" cy="2344420"/>
            </a:xfrm>
            <a:custGeom>
              <a:avLst/>
              <a:gdLst/>
              <a:ahLst/>
              <a:cxnLst/>
              <a:rect l="l" t="t" r="r" b="b"/>
              <a:pathLst>
                <a:path w="1351915" h="2344420">
                  <a:moveTo>
                    <a:pt x="1351906" y="0"/>
                  </a:moveTo>
                  <a:lnTo>
                    <a:pt x="0" y="2344155"/>
                  </a:lnTo>
                </a:path>
              </a:pathLst>
            </a:custGeom>
            <a:ln w="381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90"/>
              <a:t>“Hello,</a:t>
            </a:r>
            <a:r>
              <a:rPr dirty="0" spc="65"/>
              <a:t> </a:t>
            </a:r>
            <a:r>
              <a:rPr dirty="0" spc="130"/>
              <a:t>World”</a:t>
            </a:r>
            <a:r>
              <a:rPr dirty="0" spc="65"/>
              <a:t> </a:t>
            </a:r>
            <a:r>
              <a:rPr dirty="0" spc="75"/>
              <a:t>for</a:t>
            </a:r>
            <a:r>
              <a:rPr dirty="0" spc="65"/>
              <a:t> </a:t>
            </a:r>
            <a:r>
              <a:rPr dirty="0" spc="-10"/>
              <a:t>StdDraw</a:t>
            </a:r>
          </a:p>
        </p:txBody>
      </p:sp>
      <p:pic>
        <p:nvPicPr>
          <p:cNvPr id="7" name="object 7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8475" y="1857806"/>
            <a:ext cx="5133975" cy="3372294"/>
          </a:xfrm>
          <a:prstGeom prst="rect">
            <a:avLst/>
          </a:prstGeom>
        </p:spPr>
      </p:pic>
      <p:sp>
        <p:nvSpPr>
          <p:cNvPr id="8" name="object 8" descr=""/>
          <p:cNvSpPr txBox="1"/>
          <p:nvPr/>
        </p:nvSpPr>
        <p:spPr>
          <a:xfrm>
            <a:off x="520700" y="1893239"/>
            <a:ext cx="5029200" cy="3267710"/>
          </a:xfrm>
          <a:prstGeom prst="rect">
            <a:avLst/>
          </a:prstGeom>
          <a:solidFill>
            <a:srgbClr val="FFFFFF"/>
          </a:solidFill>
        </p:spPr>
        <p:txBody>
          <a:bodyPr wrap="square" lIns="0" tIns="155575" rIns="0" bIns="0" rtlCol="0" vert="horz">
            <a:spAutoFit/>
          </a:bodyPr>
          <a:lstStyle/>
          <a:p>
            <a:pPr marL="194310">
              <a:lnSpc>
                <a:spcPct val="100000"/>
              </a:lnSpc>
              <a:spcBef>
                <a:spcPts val="1225"/>
              </a:spcBef>
            </a:pPr>
            <a:r>
              <a:rPr dirty="0" sz="1300">
                <a:latin typeface="Lucida Console"/>
                <a:cs typeface="Lucida Console"/>
              </a:rPr>
              <a:t>public</a:t>
            </a:r>
            <a:r>
              <a:rPr dirty="0" sz="1300" spc="50">
                <a:latin typeface="Lucida Console"/>
                <a:cs typeface="Lucida Console"/>
              </a:rPr>
              <a:t> </a:t>
            </a:r>
            <a:r>
              <a:rPr dirty="0" sz="1300">
                <a:latin typeface="Lucida Console"/>
                <a:cs typeface="Lucida Console"/>
              </a:rPr>
              <a:t>class</a:t>
            </a:r>
            <a:r>
              <a:rPr dirty="0" sz="1300" spc="55">
                <a:latin typeface="Lucida Console"/>
                <a:cs typeface="Lucida Console"/>
              </a:rPr>
              <a:t> </a:t>
            </a:r>
            <a:r>
              <a:rPr dirty="0" sz="1300" spc="-10">
                <a:latin typeface="Lucida Console"/>
                <a:cs typeface="Lucida Console"/>
              </a:rPr>
              <a:t>Triangle</a:t>
            </a:r>
            <a:endParaRPr sz="1300">
              <a:latin typeface="Lucida Console"/>
              <a:cs typeface="Lucida Console"/>
            </a:endParaRPr>
          </a:p>
          <a:p>
            <a:pPr marL="194310">
              <a:lnSpc>
                <a:spcPct val="100000"/>
              </a:lnSpc>
              <a:spcBef>
                <a:spcPts val="229"/>
              </a:spcBef>
            </a:pPr>
            <a:r>
              <a:rPr dirty="0" sz="1300" spc="10">
                <a:latin typeface="Lucida Console"/>
                <a:cs typeface="Lucida Console"/>
              </a:rPr>
              <a:t>{</a:t>
            </a:r>
            <a:endParaRPr sz="1300">
              <a:latin typeface="Lucida Console"/>
              <a:cs typeface="Lucida Console"/>
            </a:endParaRPr>
          </a:p>
          <a:p>
            <a:pPr marL="497205">
              <a:lnSpc>
                <a:spcPct val="100000"/>
              </a:lnSpc>
              <a:spcBef>
                <a:spcPts val="235"/>
              </a:spcBef>
            </a:pPr>
            <a:r>
              <a:rPr dirty="0" sz="1300">
                <a:latin typeface="Lucida Console"/>
                <a:cs typeface="Lucida Console"/>
              </a:rPr>
              <a:t>public</a:t>
            </a:r>
            <a:r>
              <a:rPr dirty="0" sz="1300" spc="65">
                <a:latin typeface="Lucida Console"/>
                <a:cs typeface="Lucida Console"/>
              </a:rPr>
              <a:t> </a:t>
            </a:r>
            <a:r>
              <a:rPr dirty="0" sz="1300">
                <a:latin typeface="Lucida Console"/>
                <a:cs typeface="Lucida Console"/>
              </a:rPr>
              <a:t>static</a:t>
            </a:r>
            <a:r>
              <a:rPr dirty="0" sz="1300" spc="65">
                <a:latin typeface="Lucida Console"/>
                <a:cs typeface="Lucida Console"/>
              </a:rPr>
              <a:t> </a:t>
            </a:r>
            <a:r>
              <a:rPr dirty="0" sz="1300">
                <a:latin typeface="Lucida Console"/>
                <a:cs typeface="Lucida Console"/>
              </a:rPr>
              <a:t>void</a:t>
            </a:r>
            <a:r>
              <a:rPr dirty="0" sz="1300" spc="70">
                <a:latin typeface="Lucida Console"/>
                <a:cs typeface="Lucida Console"/>
              </a:rPr>
              <a:t> </a:t>
            </a:r>
            <a:r>
              <a:rPr dirty="0" sz="1300">
                <a:latin typeface="Lucida Console"/>
                <a:cs typeface="Lucida Console"/>
              </a:rPr>
              <a:t>main(String[]</a:t>
            </a:r>
            <a:r>
              <a:rPr dirty="0" sz="1300" spc="65">
                <a:latin typeface="Lucida Console"/>
                <a:cs typeface="Lucida Console"/>
              </a:rPr>
              <a:t> </a:t>
            </a:r>
            <a:r>
              <a:rPr dirty="0" sz="1300" spc="-10">
                <a:latin typeface="Lucida Console"/>
                <a:cs typeface="Lucida Console"/>
              </a:rPr>
              <a:t>args)</a:t>
            </a:r>
            <a:endParaRPr sz="1300">
              <a:latin typeface="Lucida Console"/>
              <a:cs typeface="Lucida Console"/>
            </a:endParaRPr>
          </a:p>
          <a:p>
            <a:pPr marL="497205">
              <a:lnSpc>
                <a:spcPct val="100000"/>
              </a:lnSpc>
              <a:spcBef>
                <a:spcPts val="229"/>
              </a:spcBef>
            </a:pPr>
            <a:r>
              <a:rPr dirty="0" sz="1300" spc="10">
                <a:latin typeface="Lucida Console"/>
                <a:cs typeface="Lucida Console"/>
              </a:rPr>
              <a:t>{</a:t>
            </a:r>
            <a:endParaRPr sz="1300">
              <a:latin typeface="Lucida Console"/>
              <a:cs typeface="Lucida Console"/>
            </a:endParaRPr>
          </a:p>
          <a:p>
            <a:pPr marL="699135" marR="991869">
              <a:lnSpc>
                <a:spcPct val="114900"/>
              </a:lnSpc>
            </a:pPr>
            <a:r>
              <a:rPr dirty="0" sz="1300">
                <a:latin typeface="Lucida Console"/>
                <a:cs typeface="Lucida Console"/>
              </a:rPr>
              <a:t>double</a:t>
            </a:r>
            <a:r>
              <a:rPr dirty="0" sz="1300" spc="45">
                <a:latin typeface="Lucida Console"/>
                <a:cs typeface="Lucida Console"/>
              </a:rPr>
              <a:t> </a:t>
            </a:r>
            <a:r>
              <a:rPr dirty="0" sz="1300">
                <a:latin typeface="Lucida Console"/>
                <a:cs typeface="Lucida Console"/>
              </a:rPr>
              <a:t>c</a:t>
            </a:r>
            <a:r>
              <a:rPr dirty="0" sz="1300" spc="45">
                <a:latin typeface="Lucida Console"/>
                <a:cs typeface="Lucida Console"/>
              </a:rPr>
              <a:t> </a:t>
            </a:r>
            <a:r>
              <a:rPr dirty="0" sz="1300">
                <a:latin typeface="Lucida Console"/>
                <a:cs typeface="Lucida Console"/>
              </a:rPr>
              <a:t>=</a:t>
            </a:r>
            <a:r>
              <a:rPr dirty="0" sz="1300" spc="45">
                <a:latin typeface="Lucida Console"/>
                <a:cs typeface="Lucida Console"/>
              </a:rPr>
              <a:t> </a:t>
            </a:r>
            <a:r>
              <a:rPr dirty="0" sz="1300">
                <a:latin typeface="Lucida Console"/>
                <a:cs typeface="Lucida Console"/>
              </a:rPr>
              <a:t>Math.sqrt(3.0)</a:t>
            </a:r>
            <a:r>
              <a:rPr dirty="0" sz="1300" spc="45">
                <a:latin typeface="Lucida Console"/>
                <a:cs typeface="Lucida Console"/>
              </a:rPr>
              <a:t> </a:t>
            </a:r>
            <a:r>
              <a:rPr dirty="0" sz="1300">
                <a:latin typeface="Lucida Console"/>
                <a:cs typeface="Lucida Console"/>
              </a:rPr>
              <a:t>/</a:t>
            </a:r>
            <a:r>
              <a:rPr dirty="0" sz="1300" spc="50">
                <a:latin typeface="Lucida Console"/>
                <a:cs typeface="Lucida Console"/>
              </a:rPr>
              <a:t> </a:t>
            </a:r>
            <a:r>
              <a:rPr dirty="0" sz="1300" spc="-20">
                <a:latin typeface="Lucida Console"/>
                <a:cs typeface="Lucida Console"/>
              </a:rPr>
              <a:t>2.0; </a:t>
            </a:r>
            <a:r>
              <a:rPr dirty="0" sz="1300" spc="-10">
                <a:latin typeface="Lucida Console"/>
                <a:cs typeface="Lucida Console"/>
              </a:rPr>
              <a:t>StdDraw.setPenRadius(0.01); </a:t>
            </a:r>
            <a:r>
              <a:rPr dirty="0" sz="1300">
                <a:latin typeface="Lucida Console"/>
                <a:cs typeface="Lucida Console"/>
              </a:rPr>
              <a:t>StdDraw.line(0.0,</a:t>
            </a:r>
            <a:r>
              <a:rPr dirty="0" sz="1300" spc="75">
                <a:latin typeface="Lucida Console"/>
                <a:cs typeface="Lucida Console"/>
              </a:rPr>
              <a:t> </a:t>
            </a:r>
            <a:r>
              <a:rPr dirty="0" sz="1300">
                <a:latin typeface="Lucida Console"/>
                <a:cs typeface="Lucida Console"/>
              </a:rPr>
              <a:t>0.0,</a:t>
            </a:r>
            <a:r>
              <a:rPr dirty="0" sz="1300" spc="75">
                <a:latin typeface="Lucida Console"/>
                <a:cs typeface="Lucida Console"/>
              </a:rPr>
              <a:t> </a:t>
            </a:r>
            <a:r>
              <a:rPr dirty="0" sz="1300">
                <a:latin typeface="Lucida Console"/>
                <a:cs typeface="Lucida Console"/>
              </a:rPr>
              <a:t>1.0,</a:t>
            </a:r>
            <a:r>
              <a:rPr dirty="0" sz="1300" spc="75">
                <a:latin typeface="Lucida Console"/>
                <a:cs typeface="Lucida Console"/>
              </a:rPr>
              <a:t> </a:t>
            </a:r>
            <a:r>
              <a:rPr dirty="0" sz="1300" spc="-10">
                <a:latin typeface="Lucida Console"/>
                <a:cs typeface="Lucida Console"/>
              </a:rPr>
              <a:t>0.0);</a:t>
            </a:r>
            <a:endParaRPr sz="1300">
              <a:latin typeface="Lucida Console"/>
              <a:cs typeface="Lucida Console"/>
            </a:endParaRPr>
          </a:p>
          <a:p>
            <a:pPr marL="699135">
              <a:lnSpc>
                <a:spcPct val="100000"/>
              </a:lnSpc>
              <a:spcBef>
                <a:spcPts val="235"/>
              </a:spcBef>
            </a:pPr>
            <a:r>
              <a:rPr dirty="0" sz="1300">
                <a:latin typeface="Lucida Console"/>
                <a:cs typeface="Lucida Console"/>
              </a:rPr>
              <a:t>StdDraw.line(1.0,</a:t>
            </a:r>
            <a:r>
              <a:rPr dirty="0" sz="1300" spc="75">
                <a:latin typeface="Lucida Console"/>
                <a:cs typeface="Lucida Console"/>
              </a:rPr>
              <a:t> </a:t>
            </a:r>
            <a:r>
              <a:rPr dirty="0" sz="1300">
                <a:latin typeface="Lucida Console"/>
                <a:cs typeface="Lucida Console"/>
              </a:rPr>
              <a:t>0.0,</a:t>
            </a:r>
            <a:r>
              <a:rPr dirty="0" sz="1300" spc="75">
                <a:latin typeface="Lucida Console"/>
                <a:cs typeface="Lucida Console"/>
              </a:rPr>
              <a:t> </a:t>
            </a:r>
            <a:r>
              <a:rPr dirty="0" sz="1300">
                <a:latin typeface="Lucida Console"/>
                <a:cs typeface="Lucida Console"/>
              </a:rPr>
              <a:t>0.5,</a:t>
            </a:r>
            <a:r>
              <a:rPr dirty="0" sz="1300" spc="75">
                <a:latin typeface="Lucida Console"/>
                <a:cs typeface="Lucida Console"/>
              </a:rPr>
              <a:t> </a:t>
            </a:r>
            <a:r>
              <a:rPr dirty="0" sz="1300" spc="-25">
                <a:latin typeface="Lucida Console"/>
                <a:cs typeface="Lucida Console"/>
              </a:rPr>
              <a:t>c);</a:t>
            </a:r>
            <a:endParaRPr sz="1300">
              <a:latin typeface="Lucida Console"/>
              <a:cs typeface="Lucida Console"/>
            </a:endParaRPr>
          </a:p>
          <a:p>
            <a:pPr marL="699135" marR="386080">
              <a:lnSpc>
                <a:spcPct val="114900"/>
              </a:lnSpc>
            </a:pPr>
            <a:r>
              <a:rPr dirty="0" sz="1300">
                <a:latin typeface="Lucida Console"/>
                <a:cs typeface="Lucida Console"/>
              </a:rPr>
              <a:t>StdDraw.line(0.5,</a:t>
            </a:r>
            <a:r>
              <a:rPr dirty="0" sz="1300" spc="70">
                <a:latin typeface="Lucida Console"/>
                <a:cs typeface="Lucida Console"/>
              </a:rPr>
              <a:t> </a:t>
            </a:r>
            <a:r>
              <a:rPr dirty="0" sz="1300">
                <a:latin typeface="Lucida Console"/>
                <a:cs typeface="Lucida Console"/>
              </a:rPr>
              <a:t>c,</a:t>
            </a:r>
            <a:r>
              <a:rPr dirty="0" sz="1300" spc="70">
                <a:latin typeface="Lucida Console"/>
                <a:cs typeface="Lucida Console"/>
              </a:rPr>
              <a:t> </a:t>
            </a:r>
            <a:r>
              <a:rPr dirty="0" sz="1300">
                <a:latin typeface="Lucida Console"/>
                <a:cs typeface="Lucida Console"/>
              </a:rPr>
              <a:t>0.0,</a:t>
            </a:r>
            <a:r>
              <a:rPr dirty="0" sz="1300" spc="70">
                <a:latin typeface="Lucida Console"/>
                <a:cs typeface="Lucida Console"/>
              </a:rPr>
              <a:t> </a:t>
            </a:r>
            <a:r>
              <a:rPr dirty="0" sz="1300" spc="-10">
                <a:latin typeface="Lucida Console"/>
                <a:cs typeface="Lucida Console"/>
              </a:rPr>
              <a:t>0.0); </a:t>
            </a:r>
            <a:r>
              <a:rPr dirty="0" sz="1300">
                <a:latin typeface="Lucida Console"/>
                <a:cs typeface="Lucida Console"/>
              </a:rPr>
              <a:t>StdDraw.point(0.5,</a:t>
            </a:r>
            <a:r>
              <a:rPr dirty="0" sz="1300" spc="150">
                <a:latin typeface="Lucida Console"/>
                <a:cs typeface="Lucida Console"/>
              </a:rPr>
              <a:t> </a:t>
            </a:r>
            <a:r>
              <a:rPr dirty="0" sz="1300" spc="-10">
                <a:latin typeface="Lucida Console"/>
                <a:cs typeface="Lucida Console"/>
              </a:rPr>
              <a:t>c/3.0); </a:t>
            </a:r>
            <a:r>
              <a:rPr dirty="0" sz="1300">
                <a:latin typeface="Lucida Console"/>
                <a:cs typeface="Lucida Console"/>
              </a:rPr>
              <a:t>StdDraw.text(0.5,</a:t>
            </a:r>
            <a:r>
              <a:rPr dirty="0" sz="1300" spc="80">
                <a:latin typeface="Lucida Console"/>
                <a:cs typeface="Lucida Console"/>
              </a:rPr>
              <a:t> </a:t>
            </a:r>
            <a:r>
              <a:rPr dirty="0" sz="1300">
                <a:latin typeface="Lucida Console"/>
                <a:cs typeface="Lucida Console"/>
              </a:rPr>
              <a:t>0.5,</a:t>
            </a:r>
            <a:r>
              <a:rPr dirty="0" sz="1300" spc="85">
                <a:latin typeface="Lucida Console"/>
                <a:cs typeface="Lucida Console"/>
              </a:rPr>
              <a:t> </a:t>
            </a:r>
            <a:r>
              <a:rPr dirty="0" sz="1300">
                <a:latin typeface="Lucida Console"/>
                <a:cs typeface="Lucida Console"/>
              </a:rPr>
              <a:t>"Hello,</a:t>
            </a:r>
            <a:r>
              <a:rPr dirty="0" sz="1300" spc="80">
                <a:latin typeface="Lucida Console"/>
                <a:cs typeface="Lucida Console"/>
              </a:rPr>
              <a:t> </a:t>
            </a:r>
            <a:r>
              <a:rPr dirty="0" sz="1300" spc="-10">
                <a:latin typeface="Lucida Console"/>
                <a:cs typeface="Lucida Console"/>
              </a:rPr>
              <a:t>World");</a:t>
            </a:r>
            <a:endParaRPr sz="1300">
              <a:latin typeface="Lucida Console"/>
              <a:cs typeface="Lucida Console"/>
            </a:endParaRPr>
          </a:p>
          <a:p>
            <a:pPr marL="497205">
              <a:lnSpc>
                <a:spcPct val="100000"/>
              </a:lnSpc>
              <a:spcBef>
                <a:spcPts val="229"/>
              </a:spcBef>
            </a:pPr>
            <a:r>
              <a:rPr dirty="0" sz="1300" spc="10">
                <a:latin typeface="Lucida Console"/>
                <a:cs typeface="Lucida Console"/>
              </a:rPr>
              <a:t>}</a:t>
            </a:r>
            <a:endParaRPr sz="1300">
              <a:latin typeface="Lucida Console"/>
              <a:cs typeface="Lucida Console"/>
            </a:endParaRPr>
          </a:p>
          <a:p>
            <a:pPr marL="194310">
              <a:lnSpc>
                <a:spcPct val="100000"/>
              </a:lnSpc>
              <a:spcBef>
                <a:spcPts val="235"/>
              </a:spcBef>
            </a:pPr>
            <a:r>
              <a:rPr dirty="0" sz="1300" spc="10">
                <a:latin typeface="Lucida Console"/>
                <a:cs typeface="Lucida Console"/>
              </a:rPr>
              <a:t>}</a:t>
            </a:r>
            <a:endParaRPr sz="1300">
              <a:latin typeface="Lucida Console"/>
              <a:cs typeface="Lucida Console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7625118" y="4469937"/>
            <a:ext cx="631190" cy="126364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650">
                <a:latin typeface="Lucida Console"/>
                <a:cs typeface="Lucida Console"/>
              </a:rPr>
              <a:t>Hello,</a:t>
            </a:r>
            <a:r>
              <a:rPr dirty="0" sz="650" spc="25">
                <a:latin typeface="Lucida Console"/>
                <a:cs typeface="Lucida Console"/>
              </a:rPr>
              <a:t> </a:t>
            </a:r>
            <a:r>
              <a:rPr dirty="0" sz="650" spc="-10">
                <a:latin typeface="Lucida Console"/>
                <a:cs typeface="Lucida Console"/>
              </a:rPr>
              <a:t>World</a:t>
            </a:r>
            <a:endParaRPr sz="650">
              <a:latin typeface="Lucida Console"/>
              <a:cs typeface="Lucida Console"/>
            </a:endParaRPr>
          </a:p>
        </p:txBody>
      </p:sp>
      <p:grpSp>
        <p:nvGrpSpPr>
          <p:cNvPr id="10" name="object 10" descr=""/>
          <p:cNvGrpSpPr/>
          <p:nvPr/>
        </p:nvGrpSpPr>
        <p:grpSpPr>
          <a:xfrm>
            <a:off x="6574585" y="3172668"/>
            <a:ext cx="2742565" cy="2747645"/>
            <a:chOff x="6574585" y="3172668"/>
            <a:chExt cx="2742565" cy="2747645"/>
          </a:xfrm>
        </p:grpSpPr>
        <p:sp>
          <p:nvSpPr>
            <p:cNvPr id="11" name="object 11" descr=""/>
            <p:cNvSpPr/>
            <p:nvPr/>
          </p:nvSpPr>
          <p:spPr>
            <a:xfrm>
              <a:off x="7924977" y="5094328"/>
              <a:ext cx="41275" cy="41275"/>
            </a:xfrm>
            <a:custGeom>
              <a:avLst/>
              <a:gdLst/>
              <a:ahLst/>
              <a:cxnLst/>
              <a:rect l="l" t="t" r="r" b="b"/>
              <a:pathLst>
                <a:path w="41275" h="41275">
                  <a:moveTo>
                    <a:pt x="20432" y="0"/>
                  </a:moveTo>
                  <a:lnTo>
                    <a:pt x="12744" y="1497"/>
                  </a:lnTo>
                  <a:lnTo>
                    <a:pt x="5981" y="5991"/>
                  </a:lnTo>
                  <a:lnTo>
                    <a:pt x="1495" y="12756"/>
                  </a:lnTo>
                  <a:lnTo>
                    <a:pt x="0" y="20450"/>
                  </a:lnTo>
                  <a:lnTo>
                    <a:pt x="1495" y="28143"/>
                  </a:lnTo>
                  <a:lnTo>
                    <a:pt x="5981" y="34909"/>
                  </a:lnTo>
                  <a:lnTo>
                    <a:pt x="12744" y="39402"/>
                  </a:lnTo>
                  <a:lnTo>
                    <a:pt x="20432" y="40900"/>
                  </a:lnTo>
                  <a:lnTo>
                    <a:pt x="28118" y="39402"/>
                  </a:lnTo>
                  <a:lnTo>
                    <a:pt x="34874" y="34909"/>
                  </a:lnTo>
                  <a:lnTo>
                    <a:pt x="39367" y="28143"/>
                  </a:lnTo>
                  <a:lnTo>
                    <a:pt x="40865" y="20450"/>
                  </a:lnTo>
                  <a:lnTo>
                    <a:pt x="39367" y="12756"/>
                  </a:lnTo>
                  <a:lnTo>
                    <a:pt x="34874" y="5991"/>
                  </a:lnTo>
                  <a:lnTo>
                    <a:pt x="28118" y="1497"/>
                  </a:lnTo>
                  <a:lnTo>
                    <a:pt x="2043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6579983" y="3178065"/>
              <a:ext cx="0" cy="2717165"/>
            </a:xfrm>
            <a:custGeom>
              <a:avLst/>
              <a:gdLst/>
              <a:ahLst/>
              <a:cxnLst/>
              <a:rect l="l" t="t" r="r" b="b"/>
              <a:pathLst>
                <a:path w="0" h="2717165">
                  <a:moveTo>
                    <a:pt x="1" y="0"/>
                  </a:moveTo>
                  <a:lnTo>
                    <a:pt x="0" y="2716943"/>
                  </a:lnTo>
                </a:path>
              </a:pathLst>
            </a:custGeom>
            <a:ln w="1048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7945407" y="3556228"/>
              <a:ext cx="1351915" cy="2344420"/>
            </a:xfrm>
            <a:custGeom>
              <a:avLst/>
              <a:gdLst/>
              <a:ahLst/>
              <a:cxnLst/>
              <a:rect l="l" t="t" r="r" b="b"/>
              <a:pathLst>
                <a:path w="1351915" h="2344420">
                  <a:moveTo>
                    <a:pt x="0" y="0"/>
                  </a:moveTo>
                  <a:lnTo>
                    <a:pt x="1351906" y="2344155"/>
                  </a:lnTo>
                </a:path>
              </a:pathLst>
            </a:custGeom>
            <a:ln w="381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30299" y="3359146"/>
              <a:ext cx="190643" cy="190846"/>
            </a:xfrm>
            <a:prstGeom prst="rect">
              <a:avLst/>
            </a:prstGeom>
          </p:spPr>
        </p:pic>
      </p:grpSp>
      <p:sp>
        <p:nvSpPr>
          <p:cNvPr id="15" name="object 15" descr=""/>
          <p:cNvSpPr txBox="1"/>
          <p:nvPr/>
        </p:nvSpPr>
        <p:spPr>
          <a:xfrm>
            <a:off x="8145995" y="3219562"/>
            <a:ext cx="1101725" cy="1765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000">
                <a:solidFill>
                  <a:srgbClr val="8D3124"/>
                </a:solidFill>
                <a:latin typeface="Lucida Sans Unicode"/>
                <a:cs typeface="Lucida Sans Unicode"/>
              </a:rPr>
              <a:t>(0.5,</a:t>
            </a:r>
            <a:r>
              <a:rPr dirty="0" sz="1000" spc="-30">
                <a:solidFill>
                  <a:srgbClr val="8D3124"/>
                </a:solidFill>
                <a:latin typeface="Lucida Sans Unicode"/>
                <a:cs typeface="Lucida Sans Unicode"/>
              </a:rPr>
              <a:t> </a:t>
            </a:r>
            <a:r>
              <a:rPr dirty="0" sz="1000" spc="-10">
                <a:solidFill>
                  <a:srgbClr val="8D3124"/>
                </a:solidFill>
                <a:latin typeface="Lucida Sans Unicode"/>
                <a:cs typeface="Lucida Sans Unicode"/>
              </a:rPr>
              <a:t>0.866025...)</a:t>
            </a:r>
            <a:endParaRPr sz="1000">
              <a:latin typeface="Lucida Sans Unicode"/>
              <a:cs typeface="Lucida Sans Unicode"/>
            </a:endParaRPr>
          </a:p>
        </p:txBody>
      </p:sp>
      <p:pic>
        <p:nvPicPr>
          <p:cNvPr id="16" name="object 16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394878" y="5894070"/>
            <a:ext cx="190821" cy="191036"/>
          </a:xfrm>
          <a:prstGeom prst="rect">
            <a:avLst/>
          </a:prstGeom>
        </p:spPr>
      </p:pic>
      <p:sp>
        <p:nvSpPr>
          <p:cNvPr id="17" name="object 17" descr=""/>
          <p:cNvSpPr txBox="1"/>
          <p:nvPr/>
        </p:nvSpPr>
        <p:spPr>
          <a:xfrm>
            <a:off x="6030709" y="6015290"/>
            <a:ext cx="346075" cy="1765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000">
                <a:solidFill>
                  <a:srgbClr val="8D3124"/>
                </a:solidFill>
                <a:latin typeface="Lucida Sans Unicode"/>
                <a:cs typeface="Lucida Sans Unicode"/>
              </a:rPr>
              <a:t>(0,</a:t>
            </a:r>
            <a:r>
              <a:rPr dirty="0" sz="1000" spc="-20">
                <a:solidFill>
                  <a:srgbClr val="8D3124"/>
                </a:solidFill>
                <a:latin typeface="Lucida Sans Unicode"/>
                <a:cs typeface="Lucida Sans Unicode"/>
              </a:rPr>
              <a:t> </a:t>
            </a:r>
            <a:r>
              <a:rPr dirty="0" sz="1000" spc="-25">
                <a:solidFill>
                  <a:srgbClr val="8D3124"/>
                </a:solidFill>
                <a:latin typeface="Lucida Sans Unicode"/>
                <a:cs typeface="Lucida Sans Unicode"/>
              </a:rPr>
              <a:t>0)</a:t>
            </a:r>
            <a:endParaRPr sz="1000">
              <a:latin typeface="Lucida Sans Unicode"/>
              <a:cs typeface="Lucida Sans Unicode"/>
            </a:endParaRPr>
          </a:p>
        </p:txBody>
      </p:sp>
      <p:grpSp>
        <p:nvGrpSpPr>
          <p:cNvPr id="18" name="object 18" descr=""/>
          <p:cNvGrpSpPr/>
          <p:nvPr/>
        </p:nvGrpSpPr>
        <p:grpSpPr>
          <a:xfrm>
            <a:off x="6578602" y="5885514"/>
            <a:ext cx="2920365" cy="212725"/>
            <a:chOff x="6578602" y="5885514"/>
            <a:chExt cx="2920365" cy="212725"/>
          </a:xfrm>
        </p:grpSpPr>
        <p:sp>
          <p:nvSpPr>
            <p:cNvPr id="19" name="object 19" descr=""/>
            <p:cNvSpPr/>
            <p:nvPr/>
          </p:nvSpPr>
          <p:spPr>
            <a:xfrm>
              <a:off x="6591298" y="5904590"/>
              <a:ext cx="2705100" cy="0"/>
            </a:xfrm>
            <a:custGeom>
              <a:avLst/>
              <a:gdLst/>
              <a:ahLst/>
              <a:cxnLst/>
              <a:rect l="l" t="t" r="r" b="b"/>
              <a:pathLst>
                <a:path w="2705100" h="0">
                  <a:moveTo>
                    <a:pt x="0" y="0"/>
                  </a:moveTo>
                  <a:lnTo>
                    <a:pt x="2705100" y="0"/>
                  </a:lnTo>
                </a:path>
              </a:pathLst>
            </a:custGeom>
            <a:ln w="1048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6578602" y="5904586"/>
              <a:ext cx="2717800" cy="0"/>
            </a:xfrm>
            <a:custGeom>
              <a:avLst/>
              <a:gdLst/>
              <a:ahLst/>
              <a:cxnLst/>
              <a:rect l="l" t="t" r="r" b="b"/>
              <a:pathLst>
                <a:path w="2717800" h="0">
                  <a:moveTo>
                    <a:pt x="0" y="0"/>
                  </a:moveTo>
                  <a:lnTo>
                    <a:pt x="2717798" y="0"/>
                  </a:lnTo>
                </a:path>
              </a:pathLst>
            </a:custGeom>
            <a:ln w="3814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1" name="object 21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306128" y="5905385"/>
              <a:ext cx="192611" cy="192814"/>
            </a:xfrm>
            <a:prstGeom prst="rect">
              <a:avLst/>
            </a:prstGeom>
          </p:spPr>
        </p:pic>
      </p:grpSp>
      <p:sp>
        <p:nvSpPr>
          <p:cNvPr id="22" name="object 22" descr=""/>
          <p:cNvSpPr txBox="1"/>
          <p:nvPr/>
        </p:nvSpPr>
        <p:spPr>
          <a:xfrm>
            <a:off x="9511347" y="6031838"/>
            <a:ext cx="346075" cy="1765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000">
                <a:solidFill>
                  <a:srgbClr val="8D3124"/>
                </a:solidFill>
                <a:latin typeface="Lucida Sans Unicode"/>
                <a:cs typeface="Lucida Sans Unicode"/>
              </a:rPr>
              <a:t>(1,</a:t>
            </a:r>
            <a:r>
              <a:rPr dirty="0" sz="1000" spc="-20">
                <a:solidFill>
                  <a:srgbClr val="8D3124"/>
                </a:solidFill>
                <a:latin typeface="Lucida Sans Unicode"/>
                <a:cs typeface="Lucida Sans Unicode"/>
              </a:rPr>
              <a:t> </a:t>
            </a:r>
            <a:r>
              <a:rPr dirty="0" sz="1000" spc="-25">
                <a:solidFill>
                  <a:srgbClr val="8D3124"/>
                </a:solidFill>
                <a:latin typeface="Lucida Sans Unicode"/>
                <a:cs typeface="Lucida Sans Unicode"/>
              </a:rPr>
              <a:t>0)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24" name="object 2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-25"/>
              <a:t>22</a:t>
            </a:fld>
          </a:p>
        </p:txBody>
      </p:sp>
      <p:sp>
        <p:nvSpPr>
          <p:cNvPr id="23" name="object 23" descr=""/>
          <p:cNvSpPr txBox="1"/>
          <p:nvPr/>
        </p:nvSpPr>
        <p:spPr>
          <a:xfrm>
            <a:off x="6574370" y="2884804"/>
            <a:ext cx="1191895" cy="19558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100">
                <a:solidFill>
                  <a:srgbClr val="005493"/>
                </a:solidFill>
                <a:latin typeface="Lucida Sans Unicode"/>
                <a:cs typeface="Lucida Sans Unicode"/>
              </a:rPr>
              <a:t>Trace</a:t>
            </a:r>
            <a:r>
              <a:rPr dirty="0" sz="1100" spc="2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solidFill>
                  <a:srgbClr val="005493"/>
                </a:solidFill>
                <a:latin typeface="Lucida Sans Unicode"/>
                <a:cs typeface="Lucida Sans Unicode"/>
              </a:rPr>
              <a:t>of</a:t>
            </a:r>
            <a:r>
              <a:rPr dirty="0" sz="1100" spc="2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10">
                <a:solidFill>
                  <a:srgbClr val="005493"/>
                </a:solidFill>
                <a:latin typeface="Lucida Sans Unicode"/>
                <a:cs typeface="Lucida Sans Unicode"/>
              </a:rPr>
              <a:t>drawing</a:t>
            </a:r>
            <a:endParaRPr sz="11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520700" y="1581745"/>
            <a:ext cx="9017635" cy="0"/>
          </a:xfrm>
          <a:custGeom>
            <a:avLst/>
            <a:gdLst/>
            <a:ahLst/>
            <a:cxnLst/>
            <a:rect l="l" t="t" r="r" b="b"/>
            <a:pathLst>
              <a:path w="9017635" h="0">
                <a:moveTo>
                  <a:pt x="0" y="0"/>
                </a:moveTo>
                <a:lnTo>
                  <a:pt x="9017020" y="0"/>
                </a:lnTo>
              </a:path>
            </a:pathLst>
          </a:custGeom>
          <a:ln w="52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90"/>
              <a:t>“Hello,</a:t>
            </a:r>
            <a:r>
              <a:rPr dirty="0" spc="65"/>
              <a:t> </a:t>
            </a:r>
            <a:r>
              <a:rPr dirty="0" spc="130"/>
              <a:t>World”</a:t>
            </a:r>
            <a:r>
              <a:rPr dirty="0" spc="65"/>
              <a:t> </a:t>
            </a:r>
            <a:r>
              <a:rPr dirty="0" spc="75"/>
              <a:t>for</a:t>
            </a:r>
            <a:r>
              <a:rPr dirty="0" spc="65"/>
              <a:t> </a:t>
            </a:r>
            <a:r>
              <a:rPr dirty="0" spc="-10"/>
              <a:t>StdDraw</a:t>
            </a:r>
          </a:p>
        </p:txBody>
      </p:sp>
      <p:grpSp>
        <p:nvGrpSpPr>
          <p:cNvPr id="4" name="object 4" descr=""/>
          <p:cNvGrpSpPr/>
          <p:nvPr/>
        </p:nvGrpSpPr>
        <p:grpSpPr>
          <a:xfrm>
            <a:off x="520700" y="1892300"/>
            <a:ext cx="8991600" cy="4406900"/>
            <a:chOff x="520700" y="1892300"/>
            <a:chExt cx="8991600" cy="4406900"/>
          </a:xfrm>
        </p:grpSpPr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0700" y="1892300"/>
              <a:ext cx="8991600" cy="4406900"/>
            </a:xfrm>
            <a:prstGeom prst="rect">
              <a:avLst/>
            </a:prstGeom>
          </p:spPr>
        </p:pic>
        <p:sp>
          <p:nvSpPr>
            <p:cNvPr id="6" name="object 6" descr=""/>
            <p:cNvSpPr/>
            <p:nvPr/>
          </p:nvSpPr>
          <p:spPr>
            <a:xfrm>
              <a:off x="5029200" y="2185670"/>
              <a:ext cx="3937000" cy="2441575"/>
            </a:xfrm>
            <a:custGeom>
              <a:avLst/>
              <a:gdLst/>
              <a:ahLst/>
              <a:cxnLst/>
              <a:rect l="l" t="t" r="r" b="b"/>
              <a:pathLst>
                <a:path w="3937000" h="2441575">
                  <a:moveTo>
                    <a:pt x="0" y="0"/>
                  </a:moveTo>
                  <a:lnTo>
                    <a:pt x="3937000" y="0"/>
                  </a:lnTo>
                  <a:lnTo>
                    <a:pt x="3937000" y="2441130"/>
                  </a:lnTo>
                  <a:lnTo>
                    <a:pt x="0" y="24411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 txBox="1"/>
          <p:nvPr/>
        </p:nvSpPr>
        <p:spPr>
          <a:xfrm>
            <a:off x="5029200" y="2185670"/>
            <a:ext cx="3937000" cy="24415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150">
              <a:latin typeface="Times New Roman"/>
              <a:cs typeface="Times New Roman"/>
            </a:endParaRPr>
          </a:p>
          <a:p>
            <a:pPr marL="196215">
              <a:lnSpc>
                <a:spcPct val="100000"/>
              </a:lnSpc>
              <a:spcBef>
                <a:spcPts val="5"/>
              </a:spcBef>
            </a:pPr>
            <a:r>
              <a:rPr dirty="0" sz="1000">
                <a:latin typeface="Lucida Console"/>
                <a:cs typeface="Lucida Console"/>
              </a:rPr>
              <a:t>public</a:t>
            </a:r>
            <a:r>
              <a:rPr dirty="0" sz="1000" spc="110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class</a:t>
            </a:r>
            <a:r>
              <a:rPr dirty="0" sz="1000" spc="114">
                <a:latin typeface="Lucida Console"/>
                <a:cs typeface="Lucida Console"/>
              </a:rPr>
              <a:t> </a:t>
            </a:r>
            <a:r>
              <a:rPr dirty="0" sz="1000" spc="-10">
                <a:latin typeface="Lucida Console"/>
                <a:cs typeface="Lucida Console"/>
              </a:rPr>
              <a:t>Triangle</a:t>
            </a:r>
            <a:endParaRPr sz="1000">
              <a:latin typeface="Lucida Console"/>
              <a:cs typeface="Lucida Console"/>
            </a:endParaRPr>
          </a:p>
          <a:p>
            <a:pPr marL="196215">
              <a:lnSpc>
                <a:spcPct val="100000"/>
              </a:lnSpc>
              <a:spcBef>
                <a:spcPts val="70"/>
              </a:spcBef>
            </a:pPr>
            <a:r>
              <a:rPr dirty="0" sz="1000" spc="15">
                <a:latin typeface="Lucida Console"/>
                <a:cs typeface="Lucida Console"/>
              </a:rPr>
              <a:t>{</a:t>
            </a:r>
            <a:endParaRPr sz="1000">
              <a:latin typeface="Lucida Console"/>
              <a:cs typeface="Lucida Console"/>
            </a:endParaRPr>
          </a:p>
          <a:p>
            <a:pPr marL="433070">
              <a:lnSpc>
                <a:spcPct val="100000"/>
              </a:lnSpc>
              <a:spcBef>
                <a:spcPts val="70"/>
              </a:spcBef>
            </a:pPr>
            <a:r>
              <a:rPr dirty="0" sz="1000">
                <a:latin typeface="Lucida Console"/>
                <a:cs typeface="Lucida Console"/>
              </a:rPr>
              <a:t>public</a:t>
            </a:r>
            <a:r>
              <a:rPr dirty="0" sz="1000" spc="145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static</a:t>
            </a:r>
            <a:r>
              <a:rPr dirty="0" sz="1000" spc="145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void</a:t>
            </a:r>
            <a:r>
              <a:rPr dirty="0" sz="1000" spc="145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main(String[]</a:t>
            </a:r>
            <a:r>
              <a:rPr dirty="0" sz="1000" spc="145">
                <a:latin typeface="Lucida Console"/>
                <a:cs typeface="Lucida Console"/>
              </a:rPr>
              <a:t> </a:t>
            </a:r>
            <a:r>
              <a:rPr dirty="0" sz="1000" spc="-10">
                <a:latin typeface="Lucida Console"/>
                <a:cs typeface="Lucida Console"/>
              </a:rPr>
              <a:t>args)</a:t>
            </a:r>
            <a:endParaRPr sz="1000">
              <a:latin typeface="Lucida Console"/>
              <a:cs typeface="Lucida Console"/>
            </a:endParaRPr>
          </a:p>
          <a:p>
            <a:pPr marL="433070">
              <a:lnSpc>
                <a:spcPct val="100000"/>
              </a:lnSpc>
              <a:spcBef>
                <a:spcPts val="70"/>
              </a:spcBef>
            </a:pPr>
            <a:r>
              <a:rPr dirty="0" sz="1000" spc="15">
                <a:latin typeface="Lucida Console"/>
                <a:cs typeface="Lucida Console"/>
              </a:rPr>
              <a:t>{</a:t>
            </a:r>
            <a:endParaRPr sz="1000">
              <a:latin typeface="Lucida Console"/>
              <a:cs typeface="Lucida Console"/>
            </a:endParaRPr>
          </a:p>
          <a:p>
            <a:pPr marL="590550" marR="735965">
              <a:lnSpc>
                <a:spcPct val="105900"/>
              </a:lnSpc>
            </a:pPr>
            <a:r>
              <a:rPr dirty="0" sz="1000">
                <a:latin typeface="Lucida Console"/>
                <a:cs typeface="Lucida Console"/>
              </a:rPr>
              <a:t>double</a:t>
            </a:r>
            <a:r>
              <a:rPr dirty="0" sz="1000" spc="95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c</a:t>
            </a:r>
            <a:r>
              <a:rPr dirty="0" sz="1000" spc="100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=</a:t>
            </a:r>
            <a:r>
              <a:rPr dirty="0" sz="1000" spc="95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Math.sqrt(3.0)</a:t>
            </a:r>
            <a:r>
              <a:rPr dirty="0" sz="1000" spc="100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/</a:t>
            </a:r>
            <a:r>
              <a:rPr dirty="0" sz="1000" spc="100">
                <a:latin typeface="Lucida Console"/>
                <a:cs typeface="Lucida Console"/>
              </a:rPr>
              <a:t> </a:t>
            </a:r>
            <a:r>
              <a:rPr dirty="0" sz="1000" spc="-20">
                <a:latin typeface="Lucida Console"/>
                <a:cs typeface="Lucida Console"/>
              </a:rPr>
              <a:t>2.0; </a:t>
            </a:r>
            <a:r>
              <a:rPr dirty="0" sz="1000" spc="-10">
                <a:latin typeface="Lucida Console"/>
                <a:cs typeface="Lucida Console"/>
              </a:rPr>
              <a:t>StdDraw.setPenRadius(0.01); </a:t>
            </a:r>
            <a:r>
              <a:rPr dirty="0" sz="1000">
                <a:latin typeface="Lucida Console"/>
                <a:cs typeface="Lucida Console"/>
              </a:rPr>
              <a:t>StdDraw.line(0.0,</a:t>
            </a:r>
            <a:r>
              <a:rPr dirty="0" sz="1000" spc="165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0.0,</a:t>
            </a:r>
            <a:r>
              <a:rPr dirty="0" sz="1000" spc="165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1.0,</a:t>
            </a:r>
            <a:r>
              <a:rPr dirty="0" sz="1000" spc="165">
                <a:latin typeface="Lucida Console"/>
                <a:cs typeface="Lucida Console"/>
              </a:rPr>
              <a:t> </a:t>
            </a:r>
            <a:r>
              <a:rPr dirty="0" sz="1000" spc="-10">
                <a:latin typeface="Lucida Console"/>
                <a:cs typeface="Lucida Console"/>
              </a:rPr>
              <a:t>0.0);</a:t>
            </a:r>
            <a:endParaRPr sz="1000">
              <a:latin typeface="Lucida Console"/>
              <a:cs typeface="Lucida Console"/>
            </a:endParaRPr>
          </a:p>
          <a:p>
            <a:pPr marL="590550">
              <a:lnSpc>
                <a:spcPct val="100000"/>
              </a:lnSpc>
              <a:spcBef>
                <a:spcPts val="75"/>
              </a:spcBef>
            </a:pPr>
            <a:r>
              <a:rPr dirty="0" sz="1000">
                <a:latin typeface="Lucida Console"/>
                <a:cs typeface="Lucida Console"/>
              </a:rPr>
              <a:t>StdDraw.line(1.0,</a:t>
            </a:r>
            <a:r>
              <a:rPr dirty="0" sz="1000" spc="165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0.0,</a:t>
            </a:r>
            <a:r>
              <a:rPr dirty="0" sz="1000" spc="165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0.5,</a:t>
            </a:r>
            <a:r>
              <a:rPr dirty="0" sz="1000" spc="165">
                <a:latin typeface="Lucida Console"/>
                <a:cs typeface="Lucida Console"/>
              </a:rPr>
              <a:t> </a:t>
            </a:r>
            <a:r>
              <a:rPr dirty="0" sz="1000" spc="-25">
                <a:latin typeface="Lucida Console"/>
                <a:cs typeface="Lucida Console"/>
              </a:rPr>
              <a:t>c);</a:t>
            </a:r>
            <a:endParaRPr sz="1000">
              <a:latin typeface="Lucida Console"/>
              <a:cs typeface="Lucida Console"/>
            </a:endParaRPr>
          </a:p>
          <a:p>
            <a:pPr marL="590550" marR="262890">
              <a:lnSpc>
                <a:spcPct val="105900"/>
              </a:lnSpc>
            </a:pPr>
            <a:r>
              <a:rPr dirty="0" sz="1000">
                <a:latin typeface="Lucida Console"/>
                <a:cs typeface="Lucida Console"/>
              </a:rPr>
              <a:t>StdDraw.line(0.5,</a:t>
            </a:r>
            <a:r>
              <a:rPr dirty="0" sz="1000" spc="150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c,</a:t>
            </a:r>
            <a:r>
              <a:rPr dirty="0" sz="1000" spc="155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0.0,</a:t>
            </a:r>
            <a:r>
              <a:rPr dirty="0" sz="1000" spc="155">
                <a:latin typeface="Lucida Console"/>
                <a:cs typeface="Lucida Console"/>
              </a:rPr>
              <a:t> </a:t>
            </a:r>
            <a:r>
              <a:rPr dirty="0" sz="1000" spc="-10">
                <a:latin typeface="Lucida Console"/>
                <a:cs typeface="Lucida Console"/>
              </a:rPr>
              <a:t>0.0); </a:t>
            </a:r>
            <a:r>
              <a:rPr dirty="0" sz="1000">
                <a:latin typeface="Lucida Console"/>
                <a:cs typeface="Lucida Console"/>
              </a:rPr>
              <a:t>StdDraw.point(0.5,</a:t>
            </a:r>
            <a:r>
              <a:rPr dirty="0" sz="1000" spc="340">
                <a:latin typeface="Lucida Console"/>
                <a:cs typeface="Lucida Console"/>
              </a:rPr>
              <a:t> </a:t>
            </a:r>
            <a:r>
              <a:rPr dirty="0" sz="1000" spc="-10">
                <a:latin typeface="Lucida Console"/>
                <a:cs typeface="Lucida Console"/>
              </a:rPr>
              <a:t>c/3.0); </a:t>
            </a:r>
            <a:r>
              <a:rPr dirty="0" sz="1000">
                <a:latin typeface="Lucida Console"/>
                <a:cs typeface="Lucida Console"/>
              </a:rPr>
              <a:t>StdDraw.text(0.5,</a:t>
            </a:r>
            <a:r>
              <a:rPr dirty="0" sz="1000" spc="180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0.5,</a:t>
            </a:r>
            <a:r>
              <a:rPr dirty="0" sz="1000" spc="185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"Hello,</a:t>
            </a:r>
            <a:r>
              <a:rPr dirty="0" sz="1000" spc="185">
                <a:latin typeface="Lucida Console"/>
                <a:cs typeface="Lucida Console"/>
              </a:rPr>
              <a:t> </a:t>
            </a:r>
            <a:r>
              <a:rPr dirty="0" sz="1000" spc="-10">
                <a:latin typeface="Lucida Console"/>
                <a:cs typeface="Lucida Console"/>
              </a:rPr>
              <a:t>World");</a:t>
            </a:r>
            <a:endParaRPr sz="1000">
              <a:latin typeface="Lucida Console"/>
              <a:cs typeface="Lucida Console"/>
            </a:endParaRPr>
          </a:p>
          <a:p>
            <a:pPr marL="433070">
              <a:lnSpc>
                <a:spcPct val="100000"/>
              </a:lnSpc>
              <a:spcBef>
                <a:spcPts val="70"/>
              </a:spcBef>
            </a:pPr>
            <a:r>
              <a:rPr dirty="0" sz="1000" spc="15">
                <a:latin typeface="Lucida Console"/>
                <a:cs typeface="Lucida Console"/>
              </a:rPr>
              <a:t>}</a:t>
            </a:r>
            <a:endParaRPr sz="1000">
              <a:latin typeface="Lucida Console"/>
              <a:cs typeface="Lucida Console"/>
            </a:endParaRPr>
          </a:p>
          <a:p>
            <a:pPr marL="196215">
              <a:lnSpc>
                <a:spcPct val="100000"/>
              </a:lnSpc>
              <a:spcBef>
                <a:spcPts val="70"/>
              </a:spcBef>
            </a:pPr>
            <a:r>
              <a:rPr dirty="0" sz="1000" spc="15">
                <a:latin typeface="Lucida Console"/>
                <a:cs typeface="Lucida Console"/>
              </a:rPr>
              <a:t>}</a:t>
            </a:r>
            <a:endParaRPr sz="1000">
              <a:latin typeface="Lucida Console"/>
              <a:cs typeface="Lucida Console"/>
            </a:endParaRPr>
          </a:p>
        </p:txBody>
      </p:sp>
      <p:grpSp>
        <p:nvGrpSpPr>
          <p:cNvPr id="8" name="object 8" descr=""/>
          <p:cNvGrpSpPr/>
          <p:nvPr/>
        </p:nvGrpSpPr>
        <p:grpSpPr>
          <a:xfrm>
            <a:off x="4756784" y="4667644"/>
            <a:ext cx="4531995" cy="2040255"/>
            <a:chOff x="4756784" y="4667644"/>
            <a:chExt cx="4531995" cy="2040255"/>
          </a:xfrm>
        </p:grpSpPr>
        <p:pic>
          <p:nvPicPr>
            <p:cNvPr id="9" name="object 9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56784" y="4667644"/>
              <a:ext cx="4531525" cy="2040166"/>
            </a:xfrm>
            <a:prstGeom prst="rect">
              <a:avLst/>
            </a:prstGeom>
          </p:spPr>
        </p:pic>
        <p:sp>
          <p:nvSpPr>
            <p:cNvPr id="10" name="object 10" descr=""/>
            <p:cNvSpPr/>
            <p:nvPr/>
          </p:nvSpPr>
          <p:spPr>
            <a:xfrm>
              <a:off x="5181599" y="5084521"/>
              <a:ext cx="3683000" cy="1017269"/>
            </a:xfrm>
            <a:custGeom>
              <a:avLst/>
              <a:gdLst/>
              <a:ahLst/>
              <a:cxnLst/>
              <a:rect l="l" t="t" r="r" b="b"/>
              <a:pathLst>
                <a:path w="3683000" h="1017270">
                  <a:moveTo>
                    <a:pt x="0" y="0"/>
                  </a:moveTo>
                  <a:lnTo>
                    <a:pt x="3683000" y="0"/>
                  </a:lnTo>
                  <a:lnTo>
                    <a:pt x="3683000" y="1017143"/>
                  </a:lnTo>
                  <a:lnTo>
                    <a:pt x="0" y="10171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 descr=""/>
          <p:cNvSpPr txBox="1"/>
          <p:nvPr/>
        </p:nvSpPr>
        <p:spPr>
          <a:xfrm>
            <a:off x="5359996" y="5239078"/>
            <a:ext cx="1615440" cy="48704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000" spc="-10">
                <a:latin typeface="Lucida Console"/>
                <a:cs typeface="Lucida Console"/>
              </a:rPr>
              <a:t>%</a:t>
            </a:r>
            <a:endParaRPr sz="100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1000">
                <a:latin typeface="Lucida Console"/>
                <a:cs typeface="Lucida Console"/>
              </a:rPr>
              <a:t>%</a:t>
            </a:r>
            <a:r>
              <a:rPr dirty="0" sz="1000" spc="-50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javac</a:t>
            </a:r>
            <a:r>
              <a:rPr dirty="0" sz="1000" spc="-45">
                <a:latin typeface="Lucida Console"/>
                <a:cs typeface="Lucida Console"/>
              </a:rPr>
              <a:t> </a:t>
            </a:r>
            <a:r>
              <a:rPr dirty="0" sz="1000" spc="-10">
                <a:latin typeface="Lucida Console"/>
                <a:cs typeface="Lucida Console"/>
              </a:rPr>
              <a:t>Triangle.java</a:t>
            </a:r>
            <a:endParaRPr sz="100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1000">
                <a:latin typeface="Lucida Console"/>
                <a:cs typeface="Lucida Console"/>
              </a:rPr>
              <a:t>%</a:t>
            </a:r>
            <a:r>
              <a:rPr dirty="0" sz="1000" spc="-45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java</a:t>
            </a:r>
            <a:r>
              <a:rPr dirty="0" sz="1000" spc="-40">
                <a:latin typeface="Lucida Console"/>
                <a:cs typeface="Lucida Console"/>
              </a:rPr>
              <a:t> </a:t>
            </a:r>
            <a:r>
              <a:rPr dirty="0" sz="1000" spc="-10">
                <a:latin typeface="Lucida Console"/>
                <a:cs typeface="Lucida Console"/>
              </a:rPr>
              <a:t>Triangle</a:t>
            </a:r>
            <a:endParaRPr sz="1000">
              <a:latin typeface="Lucida Console"/>
              <a:cs typeface="Lucida Console"/>
            </a:endParaRPr>
          </a:p>
        </p:txBody>
      </p:sp>
      <p:grpSp>
        <p:nvGrpSpPr>
          <p:cNvPr id="12" name="object 12" descr=""/>
          <p:cNvGrpSpPr/>
          <p:nvPr/>
        </p:nvGrpSpPr>
        <p:grpSpPr>
          <a:xfrm>
            <a:off x="424338" y="1746387"/>
            <a:ext cx="7618095" cy="4972050"/>
            <a:chOff x="424338" y="1746387"/>
            <a:chExt cx="7618095" cy="4972050"/>
          </a:xfrm>
        </p:grpSpPr>
        <p:pic>
          <p:nvPicPr>
            <p:cNvPr id="13" name="object 13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4338" y="1746387"/>
              <a:ext cx="4662487" cy="4971912"/>
            </a:xfrm>
            <a:prstGeom prst="rect">
              <a:avLst/>
            </a:prstGeom>
          </p:spPr>
        </p:pic>
        <p:sp>
          <p:nvSpPr>
            <p:cNvPr id="14" name="object 14" descr=""/>
            <p:cNvSpPr/>
            <p:nvPr/>
          </p:nvSpPr>
          <p:spPr>
            <a:xfrm>
              <a:off x="7720436" y="1760982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4">
                  <a:moveTo>
                    <a:pt x="0" y="315588"/>
                  </a:moveTo>
                  <a:lnTo>
                    <a:pt x="0" y="315588"/>
                  </a:lnTo>
                  <a:lnTo>
                    <a:pt x="315234" y="0"/>
                  </a:lnTo>
                </a:path>
              </a:pathLst>
            </a:custGeom>
            <a:ln w="12707">
              <a:solidFill>
                <a:srgbClr val="8D312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7689316" y="2034286"/>
              <a:ext cx="73660" cy="73660"/>
            </a:xfrm>
            <a:custGeom>
              <a:avLst/>
              <a:gdLst/>
              <a:ahLst/>
              <a:cxnLst/>
              <a:rect l="l" t="t" r="r" b="b"/>
              <a:pathLst>
                <a:path w="73659" h="73660">
                  <a:moveTo>
                    <a:pt x="24447" y="0"/>
                  </a:moveTo>
                  <a:lnTo>
                    <a:pt x="0" y="73431"/>
                  </a:lnTo>
                  <a:lnTo>
                    <a:pt x="73342" y="48958"/>
                  </a:lnTo>
                  <a:lnTo>
                    <a:pt x="36677" y="36715"/>
                  </a:lnTo>
                  <a:lnTo>
                    <a:pt x="24447" y="0"/>
                  </a:lnTo>
                  <a:close/>
                </a:path>
              </a:pathLst>
            </a:custGeom>
            <a:solidFill>
              <a:srgbClr val="8D3124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 descr=""/>
          <p:cNvSpPr txBox="1"/>
          <p:nvPr/>
        </p:nvSpPr>
        <p:spPr>
          <a:xfrm>
            <a:off x="8062176" y="1640927"/>
            <a:ext cx="1577340" cy="1765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000">
                <a:solidFill>
                  <a:srgbClr val="8D3124"/>
                </a:solidFill>
                <a:latin typeface="Lucida Sans Unicode"/>
                <a:cs typeface="Lucida Sans Unicode"/>
              </a:rPr>
              <a:t>virtual</a:t>
            </a:r>
            <a:r>
              <a:rPr dirty="0" sz="1000" spc="-15">
                <a:solidFill>
                  <a:srgbClr val="8D3124"/>
                </a:solidFill>
                <a:latin typeface="Lucida Sans Unicode"/>
                <a:cs typeface="Lucida Sans Unicode"/>
              </a:rPr>
              <a:t> </a:t>
            </a:r>
            <a:r>
              <a:rPr dirty="0" sz="1000" spc="-10">
                <a:solidFill>
                  <a:srgbClr val="8D3124"/>
                </a:solidFill>
                <a:latin typeface="Lucida Sans Unicode"/>
                <a:cs typeface="Lucida Sans Unicode"/>
              </a:rPr>
              <a:t>terminal</a:t>
            </a:r>
            <a:r>
              <a:rPr dirty="0" sz="1000" spc="-15">
                <a:solidFill>
                  <a:srgbClr val="8D3124"/>
                </a:solidFill>
                <a:latin typeface="Lucida Sans Unicode"/>
                <a:cs typeface="Lucida Sans Unicode"/>
              </a:rPr>
              <a:t> </a:t>
            </a:r>
            <a:r>
              <a:rPr dirty="0" sz="1000">
                <a:solidFill>
                  <a:srgbClr val="8D3124"/>
                </a:solidFill>
                <a:latin typeface="Lucida Sans Unicode"/>
                <a:cs typeface="Lucida Sans Unicode"/>
              </a:rPr>
              <a:t>for</a:t>
            </a:r>
            <a:r>
              <a:rPr dirty="0" sz="1000" spc="-15">
                <a:solidFill>
                  <a:srgbClr val="8D3124"/>
                </a:solidFill>
                <a:latin typeface="Lucida Sans Unicode"/>
                <a:cs typeface="Lucida Sans Unicode"/>
              </a:rPr>
              <a:t> </a:t>
            </a:r>
            <a:r>
              <a:rPr dirty="0" sz="1000" spc="-10">
                <a:solidFill>
                  <a:srgbClr val="8D3124"/>
                </a:solidFill>
                <a:latin typeface="Lucida Sans Unicode"/>
                <a:cs typeface="Lucida Sans Unicode"/>
              </a:rPr>
              <a:t>editor</a:t>
            </a:r>
            <a:endParaRPr sz="1000">
              <a:latin typeface="Lucida Sans Unicode"/>
              <a:cs typeface="Lucida Sans Unicode"/>
            </a:endParaRPr>
          </a:p>
        </p:txBody>
      </p:sp>
      <p:grpSp>
        <p:nvGrpSpPr>
          <p:cNvPr id="17" name="object 17" descr=""/>
          <p:cNvGrpSpPr/>
          <p:nvPr/>
        </p:nvGrpSpPr>
        <p:grpSpPr>
          <a:xfrm>
            <a:off x="3611041" y="1749649"/>
            <a:ext cx="3787775" cy="4766310"/>
            <a:chOff x="3611041" y="1749649"/>
            <a:chExt cx="3787775" cy="4766310"/>
          </a:xfrm>
        </p:grpSpPr>
        <p:sp>
          <p:nvSpPr>
            <p:cNvPr id="18" name="object 18" descr=""/>
            <p:cNvSpPr/>
            <p:nvPr/>
          </p:nvSpPr>
          <p:spPr>
            <a:xfrm>
              <a:off x="6926319" y="6043293"/>
              <a:ext cx="466090" cy="466725"/>
            </a:xfrm>
            <a:custGeom>
              <a:avLst/>
              <a:gdLst/>
              <a:ahLst/>
              <a:cxnLst/>
              <a:rect l="l" t="t" r="r" b="b"/>
              <a:pathLst>
                <a:path w="466090" h="466725">
                  <a:moveTo>
                    <a:pt x="0" y="0"/>
                  </a:moveTo>
                  <a:lnTo>
                    <a:pt x="0" y="0"/>
                  </a:lnTo>
                  <a:lnTo>
                    <a:pt x="465588" y="466111"/>
                  </a:lnTo>
                </a:path>
              </a:pathLst>
            </a:custGeom>
            <a:ln w="12707">
              <a:solidFill>
                <a:srgbClr val="8D312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6895198" y="6012141"/>
              <a:ext cx="73660" cy="73660"/>
            </a:xfrm>
            <a:custGeom>
              <a:avLst/>
              <a:gdLst/>
              <a:ahLst/>
              <a:cxnLst/>
              <a:rect l="l" t="t" r="r" b="b"/>
              <a:pathLst>
                <a:path w="73659" h="73660">
                  <a:moveTo>
                    <a:pt x="0" y="0"/>
                  </a:moveTo>
                  <a:lnTo>
                    <a:pt x="24447" y="73431"/>
                  </a:lnTo>
                  <a:lnTo>
                    <a:pt x="36677" y="36715"/>
                  </a:lnTo>
                  <a:lnTo>
                    <a:pt x="73342" y="244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D312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3644907" y="1756003"/>
              <a:ext cx="382270" cy="321945"/>
            </a:xfrm>
            <a:custGeom>
              <a:avLst/>
              <a:gdLst/>
              <a:ahLst/>
              <a:cxnLst/>
              <a:rect l="l" t="t" r="r" b="b"/>
              <a:pathLst>
                <a:path w="382270" h="321944">
                  <a:moveTo>
                    <a:pt x="0" y="321594"/>
                  </a:moveTo>
                  <a:lnTo>
                    <a:pt x="4508" y="308880"/>
                  </a:lnTo>
                  <a:lnTo>
                    <a:pt x="382135" y="0"/>
                  </a:lnTo>
                </a:path>
              </a:pathLst>
            </a:custGeom>
            <a:ln w="12708">
              <a:solidFill>
                <a:srgbClr val="8D312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3611041" y="2034882"/>
              <a:ext cx="75565" cy="71120"/>
            </a:xfrm>
            <a:custGeom>
              <a:avLst/>
              <a:gdLst/>
              <a:ahLst/>
              <a:cxnLst/>
              <a:rect l="l" t="t" r="r" b="b"/>
              <a:pathLst>
                <a:path w="75564" h="71119">
                  <a:moveTo>
                    <a:pt x="31127" y="0"/>
                  </a:moveTo>
                  <a:lnTo>
                    <a:pt x="0" y="70853"/>
                  </a:lnTo>
                  <a:lnTo>
                    <a:pt x="75285" y="53276"/>
                  </a:lnTo>
                  <a:lnTo>
                    <a:pt x="39903" y="37693"/>
                  </a:lnTo>
                  <a:lnTo>
                    <a:pt x="31127" y="0"/>
                  </a:lnTo>
                  <a:close/>
                </a:path>
              </a:pathLst>
            </a:custGeom>
            <a:solidFill>
              <a:srgbClr val="8D3124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 descr=""/>
          <p:cNvSpPr txBox="1"/>
          <p:nvPr/>
        </p:nvSpPr>
        <p:spPr>
          <a:xfrm>
            <a:off x="4055148" y="1635898"/>
            <a:ext cx="1837689" cy="1765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000">
                <a:solidFill>
                  <a:srgbClr val="8D3124"/>
                </a:solidFill>
                <a:latin typeface="Lucida Sans Unicode"/>
                <a:cs typeface="Lucida Sans Unicode"/>
              </a:rPr>
              <a:t>window</a:t>
            </a:r>
            <a:r>
              <a:rPr dirty="0" sz="1000" spc="-5">
                <a:solidFill>
                  <a:srgbClr val="8D3124"/>
                </a:solidFill>
                <a:latin typeface="Lucida Sans Unicode"/>
                <a:cs typeface="Lucida Sans Unicode"/>
              </a:rPr>
              <a:t> </a:t>
            </a:r>
            <a:r>
              <a:rPr dirty="0" sz="1000">
                <a:solidFill>
                  <a:srgbClr val="8D3124"/>
                </a:solidFill>
                <a:latin typeface="Lucida Sans Unicode"/>
                <a:cs typeface="Lucida Sans Unicode"/>
              </a:rPr>
              <a:t>for</a:t>
            </a:r>
            <a:r>
              <a:rPr dirty="0" sz="1000" spc="-5">
                <a:solidFill>
                  <a:srgbClr val="8D3124"/>
                </a:solidFill>
                <a:latin typeface="Lucida Sans Unicode"/>
                <a:cs typeface="Lucida Sans Unicode"/>
              </a:rPr>
              <a:t> </a:t>
            </a:r>
            <a:r>
              <a:rPr dirty="0" sz="1000">
                <a:solidFill>
                  <a:srgbClr val="8D3124"/>
                </a:solidFill>
                <a:latin typeface="Lucida Sans Unicode"/>
                <a:cs typeface="Lucida Sans Unicode"/>
              </a:rPr>
              <a:t>standard</a:t>
            </a:r>
            <a:r>
              <a:rPr dirty="0" sz="1000" spc="-5">
                <a:solidFill>
                  <a:srgbClr val="8D3124"/>
                </a:solidFill>
                <a:latin typeface="Lucida Sans Unicode"/>
                <a:cs typeface="Lucida Sans Unicode"/>
              </a:rPr>
              <a:t> </a:t>
            </a:r>
            <a:r>
              <a:rPr dirty="0" sz="1000" spc="-10">
                <a:solidFill>
                  <a:srgbClr val="8D3124"/>
                </a:solidFill>
                <a:latin typeface="Lucida Sans Unicode"/>
                <a:cs typeface="Lucida Sans Unicode"/>
              </a:rPr>
              <a:t>drawing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7436802" y="6416451"/>
            <a:ext cx="2089150" cy="175260"/>
          </a:xfrm>
          <a:prstGeom prst="rect">
            <a:avLst/>
          </a:prstGeom>
        </p:spPr>
        <p:txBody>
          <a:bodyPr wrap="square" lIns="0" tIns="31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1000">
                <a:solidFill>
                  <a:srgbClr val="8D3124"/>
                </a:solidFill>
                <a:latin typeface="Lucida Sans Unicode"/>
                <a:cs typeface="Lucida Sans Unicode"/>
              </a:rPr>
              <a:t>virtual</a:t>
            </a:r>
            <a:r>
              <a:rPr dirty="0" sz="1000" spc="-20">
                <a:solidFill>
                  <a:srgbClr val="8D3124"/>
                </a:solidFill>
                <a:latin typeface="Lucida Sans Unicode"/>
                <a:cs typeface="Lucida Sans Unicode"/>
              </a:rPr>
              <a:t> </a:t>
            </a:r>
            <a:r>
              <a:rPr dirty="0" sz="1000" spc="-10">
                <a:solidFill>
                  <a:srgbClr val="8D3124"/>
                </a:solidFill>
                <a:latin typeface="Lucida Sans Unicode"/>
                <a:cs typeface="Lucida Sans Unicode"/>
              </a:rPr>
              <a:t>terminal</a:t>
            </a:r>
            <a:r>
              <a:rPr dirty="0" sz="1000" spc="-15">
                <a:solidFill>
                  <a:srgbClr val="8D3124"/>
                </a:solidFill>
                <a:latin typeface="Lucida Sans Unicode"/>
                <a:cs typeface="Lucida Sans Unicode"/>
              </a:rPr>
              <a:t> </a:t>
            </a:r>
            <a:r>
              <a:rPr dirty="0" sz="1000">
                <a:solidFill>
                  <a:srgbClr val="8D3124"/>
                </a:solidFill>
                <a:latin typeface="Lucida Sans Unicode"/>
                <a:cs typeface="Lucida Sans Unicode"/>
              </a:rPr>
              <a:t>for</a:t>
            </a:r>
            <a:r>
              <a:rPr dirty="0" sz="1000" spc="-15">
                <a:solidFill>
                  <a:srgbClr val="8D3124"/>
                </a:solidFill>
                <a:latin typeface="Lucida Sans Unicode"/>
                <a:cs typeface="Lucida Sans Unicode"/>
              </a:rPr>
              <a:t> </a:t>
            </a:r>
            <a:r>
              <a:rPr dirty="0" sz="1000">
                <a:solidFill>
                  <a:srgbClr val="8D3124"/>
                </a:solidFill>
                <a:latin typeface="Lucida Sans Unicode"/>
                <a:cs typeface="Lucida Sans Unicode"/>
              </a:rPr>
              <a:t>OS</a:t>
            </a:r>
            <a:r>
              <a:rPr dirty="0" sz="1000" spc="-15">
                <a:solidFill>
                  <a:srgbClr val="8D3124"/>
                </a:solidFill>
                <a:latin typeface="Lucida Sans Unicode"/>
                <a:cs typeface="Lucida Sans Unicode"/>
              </a:rPr>
              <a:t> </a:t>
            </a:r>
            <a:r>
              <a:rPr dirty="0" sz="1000" spc="-10">
                <a:solidFill>
                  <a:srgbClr val="8D3124"/>
                </a:solidFill>
                <a:latin typeface="Lucida Sans Unicode"/>
                <a:cs typeface="Lucida Sans Unicode"/>
              </a:rPr>
              <a:t>commands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24" name="object 2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-25"/>
              <a:t>25</a:t>
            </a:fld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520700" y="1581745"/>
            <a:ext cx="9017635" cy="0"/>
          </a:xfrm>
          <a:custGeom>
            <a:avLst/>
            <a:gdLst/>
            <a:ahLst/>
            <a:cxnLst/>
            <a:rect l="l" t="t" r="r" b="b"/>
            <a:pathLst>
              <a:path w="9017635" h="0">
                <a:moveTo>
                  <a:pt x="0" y="0"/>
                </a:moveTo>
                <a:lnTo>
                  <a:pt x="9017020" y="0"/>
                </a:lnTo>
              </a:path>
            </a:pathLst>
          </a:custGeom>
          <a:ln w="52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StdDraw</a:t>
            </a:r>
            <a:r>
              <a:rPr dirty="0" spc="160"/>
              <a:t> </a:t>
            </a:r>
            <a:r>
              <a:rPr dirty="0" spc="50"/>
              <a:t>application:</a:t>
            </a:r>
            <a:r>
              <a:rPr dirty="0" spc="160"/>
              <a:t> </a:t>
            </a:r>
            <a:r>
              <a:rPr dirty="0" spc="65"/>
              <a:t>data</a:t>
            </a:r>
            <a:r>
              <a:rPr dirty="0" spc="160"/>
              <a:t> </a:t>
            </a:r>
            <a:r>
              <a:rPr dirty="0" spc="-10"/>
              <a:t>visualization</a:t>
            </a:r>
          </a:p>
        </p:txBody>
      </p:sp>
      <p:grpSp>
        <p:nvGrpSpPr>
          <p:cNvPr id="4" name="object 4" descr=""/>
          <p:cNvGrpSpPr/>
          <p:nvPr/>
        </p:nvGrpSpPr>
        <p:grpSpPr>
          <a:xfrm>
            <a:off x="477997" y="1800110"/>
            <a:ext cx="4390390" cy="4191000"/>
            <a:chOff x="477997" y="1800110"/>
            <a:chExt cx="4390390" cy="4191000"/>
          </a:xfrm>
        </p:grpSpPr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7997" y="1800110"/>
              <a:ext cx="4390072" cy="4190453"/>
            </a:xfrm>
            <a:prstGeom prst="rect">
              <a:avLst/>
            </a:prstGeom>
          </p:spPr>
        </p:pic>
        <p:sp>
          <p:nvSpPr>
            <p:cNvPr id="6" name="object 6" descr=""/>
            <p:cNvSpPr/>
            <p:nvPr/>
          </p:nvSpPr>
          <p:spPr>
            <a:xfrm>
              <a:off x="508000" y="1829663"/>
              <a:ext cx="4279900" cy="4081779"/>
            </a:xfrm>
            <a:custGeom>
              <a:avLst/>
              <a:gdLst/>
              <a:ahLst/>
              <a:cxnLst/>
              <a:rect l="l" t="t" r="r" b="b"/>
              <a:pathLst>
                <a:path w="4279900" h="4081779">
                  <a:moveTo>
                    <a:pt x="0" y="0"/>
                  </a:moveTo>
                  <a:lnTo>
                    <a:pt x="4279900" y="0"/>
                  </a:lnTo>
                  <a:lnTo>
                    <a:pt x="4279900" y="4081284"/>
                  </a:lnTo>
                  <a:lnTo>
                    <a:pt x="0" y="40812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 txBox="1"/>
          <p:nvPr/>
        </p:nvSpPr>
        <p:spPr>
          <a:xfrm>
            <a:off x="692273" y="1954845"/>
            <a:ext cx="3904615" cy="1062990"/>
          </a:xfrm>
          <a:prstGeom prst="rect">
            <a:avLst/>
          </a:prstGeom>
        </p:spPr>
        <p:txBody>
          <a:bodyPr wrap="square" lIns="0" tIns="361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dirty="0" sz="1200">
                <a:latin typeface="Lucida Console"/>
                <a:cs typeface="Lucida Console"/>
              </a:rPr>
              <a:t>public</a:t>
            </a:r>
            <a:r>
              <a:rPr dirty="0" sz="1200" spc="13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class</a:t>
            </a:r>
            <a:r>
              <a:rPr dirty="0" sz="1200" spc="140">
                <a:latin typeface="Lucida Console"/>
                <a:cs typeface="Lucida Console"/>
              </a:rPr>
              <a:t> </a:t>
            </a:r>
            <a:r>
              <a:rPr dirty="0" sz="1200" spc="-10">
                <a:latin typeface="Lucida Console"/>
                <a:cs typeface="Lucida Console"/>
              </a:rPr>
              <a:t>PlotFilter</a:t>
            </a:r>
            <a:endParaRPr sz="120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dirty="0" sz="1200" spc="20">
                <a:latin typeface="Lucida Console"/>
                <a:cs typeface="Lucida Console"/>
              </a:rPr>
              <a:t>{</a:t>
            </a:r>
            <a:endParaRPr sz="1200">
              <a:latin typeface="Lucida Console"/>
              <a:cs typeface="Lucida Console"/>
            </a:endParaRPr>
          </a:p>
          <a:p>
            <a:pPr marL="295910">
              <a:lnSpc>
                <a:spcPct val="100000"/>
              </a:lnSpc>
              <a:spcBef>
                <a:spcPts val="190"/>
              </a:spcBef>
            </a:pPr>
            <a:r>
              <a:rPr dirty="0" sz="1200">
                <a:latin typeface="Lucida Console"/>
                <a:cs typeface="Lucida Console"/>
              </a:rPr>
              <a:t>public</a:t>
            </a:r>
            <a:r>
              <a:rPr dirty="0" sz="1200" spc="17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static</a:t>
            </a:r>
            <a:r>
              <a:rPr dirty="0" sz="1200" spc="17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void</a:t>
            </a:r>
            <a:r>
              <a:rPr dirty="0" sz="1200" spc="18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main(String[]</a:t>
            </a:r>
            <a:r>
              <a:rPr dirty="0" sz="1200" spc="175">
                <a:latin typeface="Lucida Console"/>
                <a:cs typeface="Lucida Console"/>
              </a:rPr>
              <a:t> </a:t>
            </a:r>
            <a:r>
              <a:rPr dirty="0" sz="1200" spc="-10">
                <a:latin typeface="Lucida Console"/>
                <a:cs typeface="Lucida Console"/>
              </a:rPr>
              <a:t>args)</a:t>
            </a:r>
            <a:endParaRPr sz="1200">
              <a:latin typeface="Lucida Console"/>
              <a:cs typeface="Lucida Console"/>
            </a:endParaRPr>
          </a:p>
          <a:p>
            <a:pPr marL="295910">
              <a:lnSpc>
                <a:spcPct val="100000"/>
              </a:lnSpc>
              <a:spcBef>
                <a:spcPts val="195"/>
              </a:spcBef>
            </a:pPr>
            <a:r>
              <a:rPr dirty="0" sz="1200" spc="20">
                <a:latin typeface="Lucida Console"/>
                <a:cs typeface="Lucida Console"/>
              </a:rPr>
              <a:t>{</a:t>
            </a:r>
            <a:endParaRPr sz="1200">
              <a:latin typeface="Lucida Console"/>
              <a:cs typeface="Lucida Console"/>
            </a:endParaRPr>
          </a:p>
          <a:p>
            <a:pPr marL="579755">
              <a:lnSpc>
                <a:spcPct val="100000"/>
              </a:lnSpc>
              <a:spcBef>
                <a:spcPts val="195"/>
              </a:spcBef>
            </a:pPr>
            <a:r>
              <a:rPr dirty="0" sz="1200">
                <a:latin typeface="Lucida Console"/>
                <a:cs typeface="Lucida Console"/>
              </a:rPr>
              <a:t>double</a:t>
            </a:r>
            <a:r>
              <a:rPr dirty="0" sz="1200" spc="9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xmin</a:t>
            </a:r>
            <a:r>
              <a:rPr dirty="0" sz="1200" spc="10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=</a:t>
            </a:r>
            <a:r>
              <a:rPr dirty="0" sz="1200" spc="100">
                <a:latin typeface="Lucida Console"/>
                <a:cs typeface="Lucida Console"/>
              </a:rPr>
              <a:t> </a:t>
            </a:r>
            <a:r>
              <a:rPr dirty="0" sz="1200" spc="-10">
                <a:latin typeface="Lucida Console"/>
                <a:cs typeface="Lucida Console"/>
              </a:rPr>
              <a:t>StdIn.readDouble();</a:t>
            </a:r>
            <a:endParaRPr sz="1200">
              <a:latin typeface="Lucida Console"/>
              <a:cs typeface="Lucida Console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1259944" y="3010676"/>
            <a:ext cx="3147695" cy="214629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200">
                <a:latin typeface="Lucida Console"/>
                <a:cs typeface="Lucida Console"/>
              </a:rPr>
              <a:t>double</a:t>
            </a:r>
            <a:r>
              <a:rPr dirty="0" sz="1200" spc="9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ymin</a:t>
            </a:r>
            <a:r>
              <a:rPr dirty="0" sz="1200" spc="10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=</a:t>
            </a:r>
            <a:r>
              <a:rPr dirty="0" sz="1200" spc="100">
                <a:latin typeface="Lucida Console"/>
                <a:cs typeface="Lucida Console"/>
              </a:rPr>
              <a:t> </a:t>
            </a:r>
            <a:r>
              <a:rPr dirty="0" sz="1200" spc="-10">
                <a:latin typeface="Lucida Console"/>
                <a:cs typeface="Lucida Console"/>
              </a:rPr>
              <a:t>StdIn.readDouble();</a:t>
            </a:r>
            <a:endParaRPr sz="1200">
              <a:latin typeface="Lucida Console"/>
              <a:cs typeface="Lucida Console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1259944" y="3218117"/>
            <a:ext cx="3147695" cy="214629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200">
                <a:latin typeface="Lucida Console"/>
                <a:cs typeface="Lucida Console"/>
              </a:rPr>
              <a:t>double</a:t>
            </a:r>
            <a:r>
              <a:rPr dirty="0" sz="1200" spc="9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xmax</a:t>
            </a:r>
            <a:r>
              <a:rPr dirty="0" sz="1200" spc="10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=</a:t>
            </a:r>
            <a:r>
              <a:rPr dirty="0" sz="1200" spc="100">
                <a:latin typeface="Lucida Console"/>
                <a:cs typeface="Lucida Console"/>
              </a:rPr>
              <a:t> </a:t>
            </a:r>
            <a:r>
              <a:rPr dirty="0" sz="1200" spc="-10">
                <a:latin typeface="Lucida Console"/>
                <a:cs typeface="Lucida Console"/>
              </a:rPr>
              <a:t>StdIn.readDouble();</a:t>
            </a:r>
            <a:endParaRPr sz="1200">
              <a:latin typeface="Lucida Console"/>
              <a:cs typeface="Lucida Console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1259944" y="3406924"/>
            <a:ext cx="3147695" cy="106299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13399"/>
              </a:lnSpc>
              <a:spcBef>
                <a:spcPts val="90"/>
              </a:spcBef>
            </a:pPr>
            <a:r>
              <a:rPr dirty="0" sz="1200">
                <a:latin typeface="Lucida Console"/>
                <a:cs typeface="Lucida Console"/>
              </a:rPr>
              <a:t>double</a:t>
            </a:r>
            <a:r>
              <a:rPr dirty="0" sz="1200" spc="9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ymax</a:t>
            </a:r>
            <a:r>
              <a:rPr dirty="0" sz="1200" spc="10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=</a:t>
            </a:r>
            <a:r>
              <a:rPr dirty="0" sz="1200" spc="100">
                <a:latin typeface="Lucida Console"/>
                <a:cs typeface="Lucida Console"/>
              </a:rPr>
              <a:t> </a:t>
            </a:r>
            <a:r>
              <a:rPr dirty="0" sz="1200" spc="-10">
                <a:latin typeface="Lucida Console"/>
                <a:cs typeface="Lucida Console"/>
              </a:rPr>
              <a:t>StdIn.readDouble(); </a:t>
            </a:r>
            <a:r>
              <a:rPr dirty="0" sz="1200">
                <a:latin typeface="Lucida Console"/>
                <a:cs typeface="Lucida Console"/>
              </a:rPr>
              <a:t>StdDraw.setXscale(xmin,</a:t>
            </a:r>
            <a:r>
              <a:rPr dirty="0" sz="1200" spc="-105">
                <a:latin typeface="Lucida Console"/>
                <a:cs typeface="Lucida Console"/>
              </a:rPr>
              <a:t>  </a:t>
            </a:r>
            <a:r>
              <a:rPr dirty="0" sz="1200" spc="-10">
                <a:latin typeface="Lucida Console"/>
                <a:cs typeface="Lucida Console"/>
              </a:rPr>
              <a:t>xmax); </a:t>
            </a:r>
            <a:r>
              <a:rPr dirty="0" sz="1200">
                <a:latin typeface="Lucida Console"/>
                <a:cs typeface="Lucida Console"/>
              </a:rPr>
              <a:t>StdDraw.setYscale(ymin,</a:t>
            </a:r>
            <a:r>
              <a:rPr dirty="0" sz="1200" spc="-105">
                <a:latin typeface="Lucida Console"/>
                <a:cs typeface="Lucida Console"/>
              </a:rPr>
              <a:t>  </a:t>
            </a:r>
            <a:r>
              <a:rPr dirty="0" sz="1200" spc="-10">
                <a:latin typeface="Lucida Console"/>
                <a:cs typeface="Lucida Console"/>
              </a:rPr>
              <a:t>ymax); </a:t>
            </a:r>
            <a:r>
              <a:rPr dirty="0" sz="1200">
                <a:latin typeface="Lucida Console"/>
                <a:cs typeface="Lucida Console"/>
              </a:rPr>
              <a:t>while</a:t>
            </a:r>
            <a:r>
              <a:rPr dirty="0" sz="1200" spc="125">
                <a:latin typeface="Lucida Console"/>
                <a:cs typeface="Lucida Console"/>
              </a:rPr>
              <a:t> </a:t>
            </a:r>
            <a:r>
              <a:rPr dirty="0" sz="1200" spc="-10">
                <a:latin typeface="Lucida Console"/>
                <a:cs typeface="Lucida Console"/>
              </a:rPr>
              <a:t>(!StdIn.isEmpty())</a:t>
            </a:r>
            <a:endParaRPr sz="120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dirty="0" sz="1200" spc="20">
                <a:latin typeface="Lucida Console"/>
                <a:cs typeface="Lucida Console"/>
              </a:rPr>
              <a:t>{</a:t>
            </a:r>
            <a:endParaRPr sz="1200">
              <a:latin typeface="Lucida Console"/>
              <a:cs typeface="Lucida Console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1543779" y="4444133"/>
            <a:ext cx="2863850" cy="64833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just" marL="12700" marR="5080">
              <a:lnSpc>
                <a:spcPct val="113399"/>
              </a:lnSpc>
              <a:spcBef>
                <a:spcPts val="90"/>
              </a:spcBef>
            </a:pPr>
            <a:r>
              <a:rPr dirty="0" sz="1200">
                <a:latin typeface="Lucida Console"/>
                <a:cs typeface="Lucida Console"/>
              </a:rPr>
              <a:t>double</a:t>
            </a:r>
            <a:r>
              <a:rPr dirty="0" sz="1200" spc="7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x</a:t>
            </a:r>
            <a:r>
              <a:rPr dirty="0" sz="1200" spc="8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=</a:t>
            </a:r>
            <a:r>
              <a:rPr dirty="0" sz="1200" spc="75">
                <a:latin typeface="Lucida Console"/>
                <a:cs typeface="Lucida Console"/>
              </a:rPr>
              <a:t> </a:t>
            </a:r>
            <a:r>
              <a:rPr dirty="0" sz="1200" spc="-10">
                <a:latin typeface="Lucida Console"/>
                <a:cs typeface="Lucida Console"/>
              </a:rPr>
              <a:t>StdIn.readDouble(); </a:t>
            </a:r>
            <a:r>
              <a:rPr dirty="0" sz="1200">
                <a:latin typeface="Lucida Console"/>
                <a:cs typeface="Lucida Console"/>
              </a:rPr>
              <a:t>double</a:t>
            </a:r>
            <a:r>
              <a:rPr dirty="0" sz="1200" spc="7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y</a:t>
            </a:r>
            <a:r>
              <a:rPr dirty="0" sz="1200" spc="8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=</a:t>
            </a:r>
            <a:r>
              <a:rPr dirty="0" sz="1200" spc="75">
                <a:latin typeface="Lucida Console"/>
                <a:cs typeface="Lucida Console"/>
              </a:rPr>
              <a:t> </a:t>
            </a:r>
            <a:r>
              <a:rPr dirty="0" sz="1200" spc="-10">
                <a:latin typeface="Lucida Console"/>
                <a:cs typeface="Lucida Console"/>
              </a:rPr>
              <a:t>StdIn.readDouble(); </a:t>
            </a:r>
            <a:r>
              <a:rPr dirty="0" sz="1200">
                <a:latin typeface="Lucida Console"/>
                <a:cs typeface="Lucida Console"/>
              </a:rPr>
              <a:t>StdDraw.point(x,</a:t>
            </a:r>
            <a:r>
              <a:rPr dirty="0" sz="1200" spc="365">
                <a:latin typeface="Lucida Console"/>
                <a:cs typeface="Lucida Console"/>
              </a:rPr>
              <a:t> </a:t>
            </a:r>
            <a:r>
              <a:rPr dirty="0" sz="1200" spc="-25">
                <a:latin typeface="Lucida Console"/>
                <a:cs typeface="Lucida Console"/>
              </a:rPr>
              <a:t>y);</a:t>
            </a:r>
            <a:endParaRPr sz="1200">
              <a:latin typeface="Lucida Console"/>
              <a:cs typeface="Lucida Console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692273" y="5066446"/>
            <a:ext cx="687705" cy="648335"/>
          </a:xfrm>
          <a:prstGeom prst="rect">
            <a:avLst/>
          </a:prstGeom>
        </p:spPr>
        <p:txBody>
          <a:bodyPr wrap="square" lIns="0" tIns="36195" rIns="0" bIns="0" rtlCol="0" vert="horz">
            <a:spAutoFit/>
          </a:bodyPr>
          <a:lstStyle/>
          <a:p>
            <a:pPr marL="579755">
              <a:lnSpc>
                <a:spcPct val="100000"/>
              </a:lnSpc>
              <a:spcBef>
                <a:spcPts val="285"/>
              </a:spcBef>
            </a:pPr>
            <a:r>
              <a:rPr dirty="0" sz="1200" spc="20">
                <a:latin typeface="Lucida Console"/>
                <a:cs typeface="Lucida Console"/>
              </a:rPr>
              <a:t>}</a:t>
            </a:r>
            <a:endParaRPr sz="1200">
              <a:latin typeface="Lucida Console"/>
              <a:cs typeface="Lucida Console"/>
            </a:endParaRPr>
          </a:p>
          <a:p>
            <a:pPr marL="295910">
              <a:lnSpc>
                <a:spcPct val="100000"/>
              </a:lnSpc>
              <a:spcBef>
                <a:spcPts val="195"/>
              </a:spcBef>
            </a:pPr>
            <a:r>
              <a:rPr dirty="0" sz="1200" spc="20">
                <a:latin typeface="Lucida Console"/>
                <a:cs typeface="Lucida Console"/>
              </a:rPr>
              <a:t>}</a:t>
            </a:r>
            <a:endParaRPr sz="120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 sz="1200" spc="20">
                <a:latin typeface="Lucida Console"/>
                <a:cs typeface="Lucida Console"/>
              </a:rPr>
              <a:t>}</a:t>
            </a:r>
            <a:endParaRPr sz="1200">
              <a:latin typeface="Lucida Console"/>
              <a:cs typeface="Lucida Console"/>
            </a:endParaRPr>
          </a:p>
        </p:txBody>
      </p:sp>
      <p:grpSp>
        <p:nvGrpSpPr>
          <p:cNvPr id="13" name="object 13" descr=""/>
          <p:cNvGrpSpPr/>
          <p:nvPr/>
        </p:nvGrpSpPr>
        <p:grpSpPr>
          <a:xfrm>
            <a:off x="5391949" y="1957451"/>
            <a:ext cx="3745865" cy="1925320"/>
            <a:chOff x="5391949" y="1957451"/>
            <a:chExt cx="3745865" cy="1925320"/>
          </a:xfrm>
        </p:grpSpPr>
        <p:pic>
          <p:nvPicPr>
            <p:cNvPr id="14" name="object 1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91949" y="1957451"/>
              <a:ext cx="3745712" cy="1924773"/>
            </a:xfrm>
            <a:prstGeom prst="rect">
              <a:avLst/>
            </a:prstGeom>
          </p:spPr>
        </p:pic>
        <p:sp>
          <p:nvSpPr>
            <p:cNvPr id="15" name="object 15" descr=""/>
            <p:cNvSpPr/>
            <p:nvPr/>
          </p:nvSpPr>
          <p:spPr>
            <a:xfrm>
              <a:off x="5422899" y="1982241"/>
              <a:ext cx="3644900" cy="1831339"/>
            </a:xfrm>
            <a:custGeom>
              <a:avLst/>
              <a:gdLst/>
              <a:ahLst/>
              <a:cxnLst/>
              <a:rect l="l" t="t" r="r" b="b"/>
              <a:pathLst>
                <a:path w="3644900" h="1831339">
                  <a:moveTo>
                    <a:pt x="0" y="0"/>
                  </a:moveTo>
                  <a:lnTo>
                    <a:pt x="3644900" y="0"/>
                  </a:lnTo>
                  <a:lnTo>
                    <a:pt x="3644900" y="1830857"/>
                  </a:lnTo>
                  <a:lnTo>
                    <a:pt x="0" y="18308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graphicFrame>
        <p:nvGraphicFramePr>
          <p:cNvPr id="16" name="object 16" descr=""/>
          <p:cNvGraphicFramePr>
            <a:graphicFrameLocks noGrp="1"/>
          </p:cNvGraphicFramePr>
          <p:nvPr/>
        </p:nvGraphicFramePr>
        <p:xfrm>
          <a:off x="5672325" y="2532809"/>
          <a:ext cx="2233930" cy="7277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38555"/>
                <a:gridCol w="1094740"/>
              </a:tblGrid>
              <a:tr h="176530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0">
                          <a:latin typeface="Lucida Console"/>
                          <a:cs typeface="Lucida Console"/>
                        </a:rPr>
                        <a:t>1097038.8890</a:t>
                      </a:r>
                      <a:endParaRPr sz="11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12065">
                        <a:lnSpc>
                          <a:spcPts val="1255"/>
                        </a:lnSpc>
                      </a:pPr>
                      <a:r>
                        <a:rPr dirty="0" sz="1100" spc="-10">
                          <a:latin typeface="Lucida Console"/>
                          <a:cs typeface="Lucida Console"/>
                        </a:rPr>
                        <a:t>245552.7780</a:t>
                      </a:r>
                      <a:endParaRPr sz="11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/>
                </a:tc>
              </a:tr>
              <a:tr h="18732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dirty="0" sz="1100" spc="-10">
                          <a:latin typeface="Lucida Console"/>
                          <a:cs typeface="Lucida Console"/>
                        </a:rPr>
                        <a:t>1103961.1110</a:t>
                      </a:r>
                      <a:endParaRPr sz="1100">
                        <a:latin typeface="Lucida Console"/>
                        <a:cs typeface="Lucida Console"/>
                      </a:endParaRPr>
                    </a:p>
                  </a:txBody>
                  <a:tcPr marL="0" marR="0" marB="0" marT="1905"/>
                </a:tc>
                <a:tc>
                  <a:txBody>
                    <a:bodyPr/>
                    <a:lstStyle/>
                    <a:p>
                      <a:pPr algn="ctr" marL="1206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dirty="0" sz="1100" spc="-10">
                          <a:latin typeface="Lucida Console"/>
                          <a:cs typeface="Lucida Console"/>
                        </a:rPr>
                        <a:t>247133.3330</a:t>
                      </a:r>
                      <a:endParaRPr sz="1100">
                        <a:latin typeface="Lucida Console"/>
                        <a:cs typeface="Lucida Console"/>
                      </a:endParaRPr>
                    </a:p>
                  </a:txBody>
                  <a:tcPr marL="0" marR="0" marB="0" marT="1905"/>
                </a:tc>
              </a:tr>
              <a:tr h="18732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dirty="0" sz="1100" spc="-10">
                          <a:latin typeface="Lucida Console"/>
                          <a:cs typeface="Lucida Console"/>
                        </a:rPr>
                        <a:t>1104677.7780</a:t>
                      </a:r>
                      <a:endParaRPr sz="1100">
                        <a:latin typeface="Lucida Console"/>
                        <a:cs typeface="Lucida Console"/>
                      </a:endParaRPr>
                    </a:p>
                  </a:txBody>
                  <a:tcPr marL="0" marR="0" marB="0" marT="1905"/>
                </a:tc>
                <a:tc>
                  <a:txBody>
                    <a:bodyPr/>
                    <a:lstStyle/>
                    <a:p>
                      <a:pPr algn="ctr" marL="1206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dirty="0" sz="1100" spc="-10">
                          <a:latin typeface="Lucida Console"/>
                          <a:cs typeface="Lucida Console"/>
                        </a:rPr>
                        <a:t>247205.5560</a:t>
                      </a:r>
                      <a:endParaRPr sz="1100">
                        <a:latin typeface="Lucida Console"/>
                        <a:cs typeface="Lucida Console"/>
                      </a:endParaRPr>
                    </a:p>
                  </a:txBody>
                  <a:tcPr marL="0" marR="0" marB="0" marT="1905"/>
                </a:tc>
              </a:tr>
              <a:tr h="176530">
                <a:tc>
                  <a:txBody>
                    <a:bodyPr/>
                    <a:lstStyle/>
                    <a:p>
                      <a:pPr marL="31750">
                        <a:lnSpc>
                          <a:spcPts val="1280"/>
                        </a:lnSpc>
                        <a:spcBef>
                          <a:spcPts val="15"/>
                        </a:spcBef>
                      </a:pPr>
                      <a:r>
                        <a:rPr dirty="0" sz="1100" spc="-25">
                          <a:latin typeface="Lucida Console"/>
                          <a:cs typeface="Lucida Console"/>
                        </a:rPr>
                        <a:t>...</a:t>
                      </a:r>
                      <a:endParaRPr sz="1100">
                        <a:latin typeface="Lucida Console"/>
                        <a:cs typeface="Lucida Console"/>
                      </a:endParaRPr>
                    </a:p>
                  </a:txBody>
                  <a:tcPr marL="0" marR="0" marB="0" marT="190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pic>
        <p:nvPicPr>
          <p:cNvPr id="17" name="object 17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934902" y="3985844"/>
            <a:ext cx="4589145" cy="2417775"/>
          </a:xfrm>
          <a:prstGeom prst="rect">
            <a:avLst/>
          </a:prstGeom>
        </p:spPr>
      </p:pic>
      <p:sp>
        <p:nvSpPr>
          <p:cNvPr id="18" name="object 18" descr=""/>
          <p:cNvSpPr/>
          <p:nvPr/>
        </p:nvSpPr>
        <p:spPr>
          <a:xfrm>
            <a:off x="76200" y="3037522"/>
            <a:ext cx="1016000" cy="356235"/>
          </a:xfrm>
          <a:custGeom>
            <a:avLst/>
            <a:gdLst/>
            <a:ahLst/>
            <a:cxnLst/>
            <a:rect l="l" t="t" r="r" b="b"/>
            <a:pathLst>
              <a:path w="1016000" h="356235">
                <a:moveTo>
                  <a:pt x="0" y="0"/>
                </a:moveTo>
                <a:lnTo>
                  <a:pt x="1016000" y="0"/>
                </a:lnTo>
                <a:lnTo>
                  <a:pt x="1016000" y="355993"/>
                </a:lnTo>
                <a:lnTo>
                  <a:pt x="0" y="35599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 descr=""/>
          <p:cNvSpPr txBox="1"/>
          <p:nvPr/>
        </p:nvSpPr>
        <p:spPr>
          <a:xfrm>
            <a:off x="100316" y="3036327"/>
            <a:ext cx="913130" cy="1765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000">
                <a:solidFill>
                  <a:srgbClr val="005493"/>
                </a:solidFill>
                <a:latin typeface="Lucida Sans Unicode"/>
                <a:cs typeface="Lucida Sans Unicode"/>
              </a:rPr>
              <a:t>read</a:t>
            </a:r>
            <a:r>
              <a:rPr dirty="0" sz="1000" spc="-3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000">
                <a:solidFill>
                  <a:srgbClr val="005493"/>
                </a:solidFill>
                <a:latin typeface="Lucida Sans Unicode"/>
                <a:cs typeface="Lucida Sans Unicode"/>
              </a:rPr>
              <a:t>coords</a:t>
            </a:r>
            <a:r>
              <a:rPr dirty="0" sz="1000" spc="-3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000" spc="-25">
                <a:solidFill>
                  <a:srgbClr val="005493"/>
                </a:solidFill>
                <a:latin typeface="Lucida Sans Unicode"/>
                <a:cs typeface="Lucida Sans Unicode"/>
              </a:rPr>
              <a:t>of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100316" y="3183177"/>
            <a:ext cx="883285" cy="1765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000" spc="-10">
                <a:solidFill>
                  <a:srgbClr val="005493"/>
                </a:solidFill>
                <a:latin typeface="Lucida Sans Unicode"/>
                <a:cs typeface="Lucida Sans Unicode"/>
              </a:rPr>
              <a:t>bounding </a:t>
            </a:r>
            <a:r>
              <a:rPr dirty="0" sz="1000" spc="-25">
                <a:solidFill>
                  <a:srgbClr val="005493"/>
                </a:solidFill>
                <a:latin typeface="Lucida Sans Unicode"/>
                <a:cs typeface="Lucida Sans Unicode"/>
              </a:rPr>
              <a:t>box</a:t>
            </a:r>
            <a:endParaRPr sz="1000">
              <a:latin typeface="Lucida Sans Unicode"/>
              <a:cs typeface="Lucida Sans Unicode"/>
            </a:endParaRPr>
          </a:p>
        </p:txBody>
      </p:sp>
      <p:grpSp>
        <p:nvGrpSpPr>
          <p:cNvPr id="21" name="object 21" descr=""/>
          <p:cNvGrpSpPr/>
          <p:nvPr/>
        </p:nvGrpSpPr>
        <p:grpSpPr>
          <a:xfrm>
            <a:off x="1054099" y="2923093"/>
            <a:ext cx="456565" cy="2174240"/>
            <a:chOff x="1054099" y="2923093"/>
            <a:chExt cx="456565" cy="2174240"/>
          </a:xfrm>
        </p:grpSpPr>
        <p:sp>
          <p:nvSpPr>
            <p:cNvPr id="22" name="object 22" descr=""/>
            <p:cNvSpPr/>
            <p:nvPr/>
          </p:nvSpPr>
          <p:spPr>
            <a:xfrm>
              <a:off x="1054099" y="3221876"/>
              <a:ext cx="152400" cy="0"/>
            </a:xfrm>
            <a:custGeom>
              <a:avLst/>
              <a:gdLst/>
              <a:ahLst/>
              <a:cxnLst/>
              <a:rect l="l" t="t" r="r" b="b"/>
              <a:pathLst>
                <a:path w="152400" h="0">
                  <a:moveTo>
                    <a:pt x="152399" y="0"/>
                  </a:moveTo>
                  <a:lnTo>
                    <a:pt x="138492" y="0"/>
                  </a:lnTo>
                  <a:lnTo>
                    <a:pt x="0" y="0"/>
                  </a:lnTo>
                </a:path>
              </a:pathLst>
            </a:custGeom>
            <a:ln w="12714">
              <a:solidFill>
                <a:srgbClr val="00549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1181354" y="3187268"/>
              <a:ext cx="69215" cy="69850"/>
            </a:xfrm>
            <a:custGeom>
              <a:avLst/>
              <a:gdLst/>
              <a:ahLst/>
              <a:cxnLst/>
              <a:rect l="l" t="t" r="r" b="b"/>
              <a:pathLst>
                <a:path w="69215" h="69850">
                  <a:moveTo>
                    <a:pt x="0" y="0"/>
                  </a:moveTo>
                  <a:lnTo>
                    <a:pt x="17288" y="34607"/>
                  </a:lnTo>
                  <a:lnTo>
                    <a:pt x="0" y="69227"/>
                  </a:lnTo>
                  <a:lnTo>
                    <a:pt x="69151" y="346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549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1238250" y="2923093"/>
              <a:ext cx="0" cy="610870"/>
            </a:xfrm>
            <a:custGeom>
              <a:avLst/>
              <a:gdLst/>
              <a:ahLst/>
              <a:cxnLst/>
              <a:rect l="l" t="t" r="r" b="b"/>
              <a:pathLst>
                <a:path w="0" h="610870">
                  <a:moveTo>
                    <a:pt x="0" y="0"/>
                  </a:moveTo>
                  <a:lnTo>
                    <a:pt x="0" y="610285"/>
                  </a:lnTo>
                </a:path>
              </a:pathLst>
            </a:custGeom>
            <a:ln w="10489">
              <a:solidFill>
                <a:srgbClr val="00549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 descr=""/>
            <p:cNvSpPr/>
            <p:nvPr/>
          </p:nvSpPr>
          <p:spPr>
            <a:xfrm>
              <a:off x="1054099" y="3870310"/>
              <a:ext cx="152400" cy="0"/>
            </a:xfrm>
            <a:custGeom>
              <a:avLst/>
              <a:gdLst/>
              <a:ahLst/>
              <a:cxnLst/>
              <a:rect l="l" t="t" r="r" b="b"/>
              <a:pathLst>
                <a:path w="152400" h="0">
                  <a:moveTo>
                    <a:pt x="152400" y="0"/>
                  </a:moveTo>
                  <a:lnTo>
                    <a:pt x="140728" y="0"/>
                  </a:lnTo>
                  <a:lnTo>
                    <a:pt x="0" y="0"/>
                  </a:lnTo>
                </a:path>
              </a:pathLst>
            </a:custGeom>
            <a:ln w="12714">
              <a:solidFill>
                <a:srgbClr val="00549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 descr=""/>
            <p:cNvSpPr/>
            <p:nvPr/>
          </p:nvSpPr>
          <p:spPr>
            <a:xfrm>
              <a:off x="1181354" y="3835692"/>
              <a:ext cx="69215" cy="69850"/>
            </a:xfrm>
            <a:custGeom>
              <a:avLst/>
              <a:gdLst/>
              <a:ahLst/>
              <a:cxnLst/>
              <a:rect l="l" t="t" r="r" b="b"/>
              <a:pathLst>
                <a:path w="69215" h="69850">
                  <a:moveTo>
                    <a:pt x="0" y="0"/>
                  </a:moveTo>
                  <a:lnTo>
                    <a:pt x="17288" y="34620"/>
                  </a:lnTo>
                  <a:lnTo>
                    <a:pt x="0" y="69227"/>
                  </a:lnTo>
                  <a:lnTo>
                    <a:pt x="69151" y="346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549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 descr=""/>
            <p:cNvSpPr/>
            <p:nvPr/>
          </p:nvSpPr>
          <p:spPr>
            <a:xfrm>
              <a:off x="1238250" y="3711375"/>
              <a:ext cx="0" cy="330835"/>
            </a:xfrm>
            <a:custGeom>
              <a:avLst/>
              <a:gdLst/>
              <a:ahLst/>
              <a:cxnLst/>
              <a:rect l="l" t="t" r="r" b="b"/>
              <a:pathLst>
                <a:path w="0" h="330835">
                  <a:moveTo>
                    <a:pt x="0" y="0"/>
                  </a:moveTo>
                  <a:lnTo>
                    <a:pt x="0" y="330570"/>
                  </a:lnTo>
                </a:path>
              </a:pathLst>
            </a:custGeom>
            <a:ln w="10489">
              <a:solidFill>
                <a:srgbClr val="00549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 descr=""/>
            <p:cNvSpPr/>
            <p:nvPr/>
          </p:nvSpPr>
          <p:spPr>
            <a:xfrm>
              <a:off x="1308104" y="4785734"/>
              <a:ext cx="152400" cy="0"/>
            </a:xfrm>
            <a:custGeom>
              <a:avLst/>
              <a:gdLst/>
              <a:ahLst/>
              <a:cxnLst/>
              <a:rect l="l" t="t" r="r" b="b"/>
              <a:pathLst>
                <a:path w="152400" h="0">
                  <a:moveTo>
                    <a:pt x="152399" y="0"/>
                  </a:moveTo>
                  <a:lnTo>
                    <a:pt x="148665" y="0"/>
                  </a:lnTo>
                  <a:lnTo>
                    <a:pt x="0" y="0"/>
                  </a:lnTo>
                </a:path>
              </a:pathLst>
            </a:custGeom>
            <a:ln w="12714">
              <a:solidFill>
                <a:srgbClr val="00549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 descr=""/>
            <p:cNvSpPr/>
            <p:nvPr/>
          </p:nvSpPr>
          <p:spPr>
            <a:xfrm>
              <a:off x="1435354" y="4751120"/>
              <a:ext cx="69215" cy="69850"/>
            </a:xfrm>
            <a:custGeom>
              <a:avLst/>
              <a:gdLst/>
              <a:ahLst/>
              <a:cxnLst/>
              <a:rect l="l" t="t" r="r" b="b"/>
              <a:pathLst>
                <a:path w="69215" h="69850">
                  <a:moveTo>
                    <a:pt x="0" y="0"/>
                  </a:moveTo>
                  <a:lnTo>
                    <a:pt x="17284" y="34607"/>
                  </a:lnTo>
                  <a:lnTo>
                    <a:pt x="0" y="69227"/>
                  </a:lnTo>
                  <a:lnTo>
                    <a:pt x="69151" y="346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549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 descr=""/>
            <p:cNvSpPr/>
            <p:nvPr/>
          </p:nvSpPr>
          <p:spPr>
            <a:xfrm>
              <a:off x="1504955" y="4499666"/>
              <a:ext cx="0" cy="598170"/>
            </a:xfrm>
            <a:custGeom>
              <a:avLst/>
              <a:gdLst/>
              <a:ahLst/>
              <a:cxnLst/>
              <a:rect l="l" t="t" r="r" b="b"/>
              <a:pathLst>
                <a:path w="0" h="598170">
                  <a:moveTo>
                    <a:pt x="0" y="0"/>
                  </a:moveTo>
                  <a:lnTo>
                    <a:pt x="0" y="597569"/>
                  </a:lnTo>
                </a:path>
              </a:pathLst>
            </a:custGeom>
            <a:ln w="10489">
              <a:solidFill>
                <a:srgbClr val="005493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1" name="object 31" descr=""/>
          <p:cNvSpPr txBox="1"/>
          <p:nvPr/>
        </p:nvSpPr>
        <p:spPr>
          <a:xfrm>
            <a:off x="547846" y="3770577"/>
            <a:ext cx="452120" cy="1765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000" spc="-10">
                <a:solidFill>
                  <a:srgbClr val="005493"/>
                </a:solidFill>
                <a:latin typeface="Lucida Sans Unicode"/>
                <a:cs typeface="Lucida Sans Unicode"/>
              </a:rPr>
              <a:t>rescale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32" name="object 32" descr=""/>
          <p:cNvSpPr txBox="1"/>
          <p:nvPr/>
        </p:nvSpPr>
        <p:spPr>
          <a:xfrm>
            <a:off x="531648" y="4608219"/>
            <a:ext cx="732155" cy="323850"/>
          </a:xfrm>
          <a:prstGeom prst="rect">
            <a:avLst/>
          </a:prstGeom>
        </p:spPr>
        <p:txBody>
          <a:bodyPr wrap="square" lIns="0" tIns="20320" rIns="0" bIns="0" rtlCol="0" vert="horz">
            <a:spAutoFit/>
          </a:bodyPr>
          <a:lstStyle/>
          <a:p>
            <a:pPr marL="12700" marR="5080" indent="84455">
              <a:lnSpc>
                <a:spcPts val="1160"/>
              </a:lnSpc>
              <a:spcBef>
                <a:spcPts val="160"/>
              </a:spcBef>
            </a:pPr>
            <a:r>
              <a:rPr dirty="0" sz="1000">
                <a:solidFill>
                  <a:srgbClr val="005493"/>
                </a:solidFill>
                <a:latin typeface="Lucida Sans Unicode"/>
                <a:cs typeface="Lucida Sans Unicode"/>
              </a:rPr>
              <a:t>read</a:t>
            </a:r>
            <a:r>
              <a:rPr dirty="0" sz="1000" spc="-3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000" spc="-25">
                <a:solidFill>
                  <a:srgbClr val="005493"/>
                </a:solidFill>
                <a:latin typeface="Lucida Sans Unicode"/>
                <a:cs typeface="Lucida Sans Unicode"/>
              </a:rPr>
              <a:t>and </a:t>
            </a:r>
            <a:r>
              <a:rPr dirty="0" sz="1000">
                <a:solidFill>
                  <a:srgbClr val="005493"/>
                </a:solidFill>
                <a:latin typeface="Lucida Sans Unicode"/>
                <a:cs typeface="Lucida Sans Unicode"/>
              </a:rPr>
              <a:t>plot</a:t>
            </a:r>
            <a:r>
              <a:rPr dirty="0" sz="1000" spc="-2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000">
                <a:solidFill>
                  <a:srgbClr val="005493"/>
                </a:solidFill>
                <a:latin typeface="Lucida Sans Unicode"/>
                <a:cs typeface="Lucida Sans Unicode"/>
              </a:rPr>
              <a:t>a</a:t>
            </a:r>
            <a:r>
              <a:rPr dirty="0" sz="1000" spc="-20">
                <a:solidFill>
                  <a:srgbClr val="005493"/>
                </a:solidFill>
                <a:latin typeface="Lucida Sans Unicode"/>
                <a:cs typeface="Lucida Sans Unicode"/>
              </a:rPr>
              <a:t> point</a:t>
            </a:r>
            <a:endParaRPr sz="1000">
              <a:latin typeface="Lucida Sans Unicode"/>
              <a:cs typeface="Lucida Sans Unicode"/>
            </a:endParaRPr>
          </a:p>
        </p:txBody>
      </p:sp>
      <p:grpSp>
        <p:nvGrpSpPr>
          <p:cNvPr id="33" name="object 33" descr=""/>
          <p:cNvGrpSpPr/>
          <p:nvPr/>
        </p:nvGrpSpPr>
        <p:grpSpPr>
          <a:xfrm>
            <a:off x="7784376" y="1943607"/>
            <a:ext cx="391795" cy="1455420"/>
            <a:chOff x="7784376" y="1943607"/>
            <a:chExt cx="391795" cy="1455420"/>
          </a:xfrm>
        </p:grpSpPr>
        <p:sp>
          <p:nvSpPr>
            <p:cNvPr id="34" name="object 34" descr=""/>
            <p:cNvSpPr/>
            <p:nvPr/>
          </p:nvSpPr>
          <p:spPr>
            <a:xfrm>
              <a:off x="7815492" y="1950275"/>
              <a:ext cx="354330" cy="354330"/>
            </a:xfrm>
            <a:custGeom>
              <a:avLst/>
              <a:gdLst/>
              <a:ahLst/>
              <a:cxnLst/>
              <a:rect l="l" t="t" r="r" b="b"/>
              <a:pathLst>
                <a:path w="354329" h="354330">
                  <a:moveTo>
                    <a:pt x="0" y="354273"/>
                  </a:moveTo>
                  <a:lnTo>
                    <a:pt x="0" y="354273"/>
                  </a:lnTo>
                  <a:lnTo>
                    <a:pt x="353874" y="0"/>
                  </a:lnTo>
                </a:path>
              </a:pathLst>
            </a:custGeom>
            <a:ln w="12707">
              <a:solidFill>
                <a:srgbClr val="00549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 descr=""/>
            <p:cNvSpPr/>
            <p:nvPr/>
          </p:nvSpPr>
          <p:spPr>
            <a:xfrm>
              <a:off x="7784376" y="2262263"/>
              <a:ext cx="73660" cy="73660"/>
            </a:xfrm>
            <a:custGeom>
              <a:avLst/>
              <a:gdLst/>
              <a:ahLst/>
              <a:cxnLst/>
              <a:rect l="l" t="t" r="r" b="b"/>
              <a:pathLst>
                <a:path w="73659" h="73660">
                  <a:moveTo>
                    <a:pt x="24447" y="0"/>
                  </a:moveTo>
                  <a:lnTo>
                    <a:pt x="0" y="73431"/>
                  </a:lnTo>
                  <a:lnTo>
                    <a:pt x="73342" y="48958"/>
                  </a:lnTo>
                  <a:lnTo>
                    <a:pt x="36677" y="36715"/>
                  </a:lnTo>
                  <a:lnTo>
                    <a:pt x="24447" y="0"/>
                  </a:lnTo>
                  <a:close/>
                </a:path>
              </a:pathLst>
            </a:custGeom>
            <a:solidFill>
              <a:srgbClr val="00549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 descr=""/>
            <p:cNvSpPr/>
            <p:nvPr/>
          </p:nvSpPr>
          <p:spPr>
            <a:xfrm>
              <a:off x="7905750" y="2592523"/>
              <a:ext cx="0" cy="801370"/>
            </a:xfrm>
            <a:custGeom>
              <a:avLst/>
              <a:gdLst/>
              <a:ahLst/>
              <a:cxnLst/>
              <a:rect l="l" t="t" r="r" b="b"/>
              <a:pathLst>
                <a:path w="0" h="801370">
                  <a:moveTo>
                    <a:pt x="0" y="0"/>
                  </a:moveTo>
                  <a:lnTo>
                    <a:pt x="0" y="801000"/>
                  </a:lnTo>
                </a:path>
              </a:pathLst>
            </a:custGeom>
            <a:ln w="10489">
              <a:solidFill>
                <a:srgbClr val="005493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7" name="object 37" descr=""/>
          <p:cNvSpPr txBox="1"/>
          <p:nvPr/>
        </p:nvSpPr>
        <p:spPr>
          <a:xfrm>
            <a:off x="5606224" y="1760383"/>
            <a:ext cx="3497579" cy="1882139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2172970">
              <a:lnSpc>
                <a:spcPct val="100000"/>
              </a:lnSpc>
              <a:spcBef>
                <a:spcPts val="90"/>
              </a:spcBef>
            </a:pPr>
            <a:r>
              <a:rPr dirty="0" sz="1000" spc="-10">
                <a:solidFill>
                  <a:srgbClr val="005493"/>
                </a:solidFill>
                <a:latin typeface="Lucida Sans Unicode"/>
                <a:cs typeface="Lucida Sans Unicode"/>
              </a:rPr>
              <a:t>bounding</a:t>
            </a:r>
            <a:r>
              <a:rPr dirty="0" sz="1000" spc="-2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000">
                <a:solidFill>
                  <a:srgbClr val="005493"/>
                </a:solidFill>
                <a:latin typeface="Lucida Sans Unicode"/>
                <a:cs typeface="Lucida Sans Unicode"/>
              </a:rPr>
              <a:t>box</a:t>
            </a:r>
            <a:r>
              <a:rPr dirty="0" sz="1000" spc="-2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000" spc="-10">
                <a:solidFill>
                  <a:srgbClr val="005493"/>
                </a:solidFill>
                <a:latin typeface="Lucida Sans Unicode"/>
                <a:cs typeface="Lucida Sans Unicode"/>
              </a:rPr>
              <a:t>coords</a:t>
            </a:r>
            <a:endParaRPr sz="10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15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</a:pPr>
            <a:r>
              <a:rPr dirty="0" sz="1100">
                <a:latin typeface="Lucida Console"/>
                <a:cs typeface="Lucida Console"/>
              </a:rPr>
              <a:t>%</a:t>
            </a:r>
            <a:r>
              <a:rPr dirty="0" sz="1100" spc="1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more</a:t>
            </a:r>
            <a:r>
              <a:rPr dirty="0" sz="1100" spc="2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&lt;</a:t>
            </a:r>
            <a:r>
              <a:rPr dirty="0" sz="1100" spc="15">
                <a:latin typeface="Lucida Console"/>
                <a:cs typeface="Lucida Console"/>
              </a:rPr>
              <a:t> </a:t>
            </a:r>
            <a:r>
              <a:rPr dirty="0" sz="1100" spc="-10">
                <a:latin typeface="Lucida Console"/>
                <a:cs typeface="Lucida Console"/>
              </a:rPr>
              <a:t>USA.txt</a:t>
            </a:r>
            <a:endParaRPr sz="110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dirty="0" sz="1100">
                <a:latin typeface="Lucida Console"/>
                <a:cs typeface="Lucida Console"/>
              </a:rPr>
              <a:t>669905.0</a:t>
            </a:r>
            <a:r>
              <a:rPr dirty="0" sz="1100" spc="6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247205.0</a:t>
            </a:r>
            <a:r>
              <a:rPr dirty="0" sz="1100" spc="6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1244962.0</a:t>
            </a:r>
            <a:r>
              <a:rPr dirty="0" sz="1100" spc="60">
                <a:latin typeface="Lucida Console"/>
                <a:cs typeface="Lucida Console"/>
              </a:rPr>
              <a:t> </a:t>
            </a:r>
            <a:r>
              <a:rPr dirty="0" sz="1100" spc="-10">
                <a:latin typeface="Lucida Console"/>
                <a:cs typeface="Lucida Console"/>
              </a:rPr>
              <a:t>490000.0</a:t>
            </a:r>
            <a:endParaRPr sz="110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450">
              <a:latin typeface="Lucida Console"/>
              <a:cs typeface="Lucida Console"/>
            </a:endParaRPr>
          </a:p>
          <a:p>
            <a:pPr algn="ctr" marL="2583180" marR="191135">
              <a:lnSpc>
                <a:spcPts val="1160"/>
              </a:lnSpc>
            </a:pPr>
            <a:r>
              <a:rPr dirty="0" sz="1000" spc="-10">
                <a:solidFill>
                  <a:srgbClr val="005493"/>
                </a:solidFill>
                <a:latin typeface="Lucida Sans Unicode"/>
                <a:cs typeface="Lucida Sans Unicode"/>
              </a:rPr>
              <a:t>sequence</a:t>
            </a:r>
            <a:r>
              <a:rPr dirty="0" sz="1000" spc="50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000">
                <a:solidFill>
                  <a:srgbClr val="005493"/>
                </a:solidFill>
                <a:latin typeface="Lucida Sans Unicode"/>
                <a:cs typeface="Lucida Sans Unicode"/>
              </a:rPr>
              <a:t>of</a:t>
            </a:r>
            <a:r>
              <a:rPr dirty="0" sz="1000" spc="-2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000" spc="-10">
                <a:solidFill>
                  <a:srgbClr val="005493"/>
                </a:solidFill>
                <a:latin typeface="Lucida Sans Unicode"/>
                <a:cs typeface="Lucida Sans Unicode"/>
              </a:rPr>
              <a:t>point coordinates</a:t>
            </a:r>
            <a:endParaRPr sz="1000">
              <a:latin typeface="Lucida Sans Unicode"/>
              <a:cs typeface="Lucida Sans Unicode"/>
            </a:endParaRPr>
          </a:p>
          <a:p>
            <a:pPr algn="ctr" marL="2383790">
              <a:lnSpc>
                <a:spcPts val="1115"/>
              </a:lnSpc>
            </a:pPr>
            <a:r>
              <a:rPr dirty="0" sz="1000">
                <a:solidFill>
                  <a:srgbClr val="005493"/>
                </a:solidFill>
                <a:latin typeface="Lucida Sans Unicode"/>
                <a:cs typeface="Lucida Sans Unicode"/>
              </a:rPr>
              <a:t>(13,509</a:t>
            </a:r>
            <a:r>
              <a:rPr dirty="0" sz="1000" spc="-4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000" spc="-10">
                <a:solidFill>
                  <a:srgbClr val="005493"/>
                </a:solidFill>
                <a:latin typeface="Lucida Sans Unicode"/>
                <a:cs typeface="Lucida Sans Unicode"/>
              </a:rPr>
              <a:t>cities)</a:t>
            </a:r>
            <a:endParaRPr sz="10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95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</a:pPr>
            <a:r>
              <a:rPr dirty="0" sz="1100">
                <a:latin typeface="Lucida Console"/>
                <a:cs typeface="Lucida Console"/>
              </a:rPr>
              <a:t>%</a:t>
            </a:r>
            <a:r>
              <a:rPr dirty="0" sz="1100" spc="3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java</a:t>
            </a:r>
            <a:r>
              <a:rPr dirty="0" sz="1100" spc="3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PlotFilter</a:t>
            </a:r>
            <a:r>
              <a:rPr dirty="0" sz="1100" spc="3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&lt;</a:t>
            </a:r>
            <a:r>
              <a:rPr dirty="0" sz="1100" spc="35">
                <a:latin typeface="Lucida Console"/>
                <a:cs typeface="Lucida Console"/>
              </a:rPr>
              <a:t> </a:t>
            </a:r>
            <a:r>
              <a:rPr dirty="0" sz="1100" spc="-10">
                <a:latin typeface="Lucida Console"/>
                <a:cs typeface="Lucida Console"/>
              </a:rPr>
              <a:t>USA.txt</a:t>
            </a:r>
            <a:endParaRPr sz="1100">
              <a:latin typeface="Lucida Console"/>
              <a:cs typeface="Lucida Console"/>
            </a:endParaRPr>
          </a:p>
        </p:txBody>
      </p:sp>
      <p:grpSp>
        <p:nvGrpSpPr>
          <p:cNvPr id="38" name="object 38" descr=""/>
          <p:cNvGrpSpPr/>
          <p:nvPr/>
        </p:nvGrpSpPr>
        <p:grpSpPr>
          <a:xfrm>
            <a:off x="7931594" y="2945688"/>
            <a:ext cx="196850" cy="69850"/>
            <a:chOff x="7931594" y="2945688"/>
            <a:chExt cx="196850" cy="69850"/>
          </a:xfrm>
        </p:grpSpPr>
        <p:sp>
          <p:nvSpPr>
            <p:cNvPr id="39" name="object 39" descr=""/>
            <p:cNvSpPr/>
            <p:nvPr/>
          </p:nvSpPr>
          <p:spPr>
            <a:xfrm>
              <a:off x="7975599" y="2980304"/>
              <a:ext cx="152400" cy="0"/>
            </a:xfrm>
            <a:custGeom>
              <a:avLst/>
              <a:gdLst/>
              <a:ahLst/>
              <a:cxnLst/>
              <a:rect l="l" t="t" r="r" b="b"/>
              <a:pathLst>
                <a:path w="152400" h="0">
                  <a:moveTo>
                    <a:pt x="0" y="0"/>
                  </a:moveTo>
                  <a:lnTo>
                    <a:pt x="7730" y="0"/>
                  </a:lnTo>
                  <a:lnTo>
                    <a:pt x="152399" y="0"/>
                  </a:lnTo>
                </a:path>
              </a:pathLst>
            </a:custGeom>
            <a:ln w="12714">
              <a:solidFill>
                <a:srgbClr val="00549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 descr=""/>
            <p:cNvSpPr/>
            <p:nvPr/>
          </p:nvSpPr>
          <p:spPr>
            <a:xfrm>
              <a:off x="7931594" y="2945688"/>
              <a:ext cx="69215" cy="69850"/>
            </a:xfrm>
            <a:custGeom>
              <a:avLst/>
              <a:gdLst/>
              <a:ahLst/>
              <a:cxnLst/>
              <a:rect l="l" t="t" r="r" b="b"/>
              <a:pathLst>
                <a:path w="69215" h="69850">
                  <a:moveTo>
                    <a:pt x="69151" y="0"/>
                  </a:moveTo>
                  <a:lnTo>
                    <a:pt x="0" y="34620"/>
                  </a:lnTo>
                  <a:lnTo>
                    <a:pt x="69151" y="69240"/>
                  </a:lnTo>
                  <a:lnTo>
                    <a:pt x="51866" y="34620"/>
                  </a:lnTo>
                  <a:lnTo>
                    <a:pt x="69151" y="0"/>
                  </a:lnTo>
                  <a:close/>
                </a:path>
              </a:pathLst>
            </a:custGeom>
            <a:solidFill>
              <a:srgbClr val="005493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1" name="object 41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-25"/>
              <a:t>26</a:t>
            </a:fld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520700" y="1581745"/>
            <a:ext cx="9017635" cy="0"/>
          </a:xfrm>
          <a:custGeom>
            <a:avLst/>
            <a:gdLst/>
            <a:ahLst/>
            <a:cxnLst/>
            <a:rect l="l" t="t" r="r" b="b"/>
            <a:pathLst>
              <a:path w="9017635" h="0">
                <a:moveTo>
                  <a:pt x="0" y="0"/>
                </a:moveTo>
                <a:lnTo>
                  <a:pt x="9017020" y="0"/>
                </a:lnTo>
              </a:path>
            </a:pathLst>
          </a:custGeom>
          <a:ln w="52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31192" y="4480775"/>
            <a:ext cx="2058835" cy="2206056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7943036" y="5260059"/>
            <a:ext cx="1761489" cy="470534"/>
          </a:xfrm>
          <a:prstGeom prst="rect">
            <a:avLst/>
          </a:prstGeom>
        </p:spPr>
        <p:txBody>
          <a:bodyPr wrap="square" lIns="0" tIns="20320" rIns="0" bIns="0" rtlCol="0" vert="horz">
            <a:spAutoFit/>
          </a:bodyPr>
          <a:lstStyle/>
          <a:p>
            <a:pPr algn="ctr" marL="12700" marR="5080">
              <a:lnSpc>
                <a:spcPts val="1160"/>
              </a:lnSpc>
              <a:spcBef>
                <a:spcPts val="160"/>
              </a:spcBef>
            </a:pPr>
            <a:r>
              <a:rPr dirty="0" sz="1000">
                <a:solidFill>
                  <a:srgbClr val="005493"/>
                </a:solidFill>
                <a:latin typeface="Lucida Sans Unicode"/>
                <a:cs typeface="Lucida Sans Unicode"/>
              </a:rPr>
              <a:t>Lesson</a:t>
            </a:r>
            <a:r>
              <a:rPr dirty="0" sz="1000" spc="-3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000">
                <a:solidFill>
                  <a:srgbClr val="005493"/>
                </a:solidFill>
                <a:latin typeface="Lucida Sans Unicode"/>
                <a:cs typeface="Lucida Sans Unicode"/>
              </a:rPr>
              <a:t>2:</a:t>
            </a:r>
            <a:r>
              <a:rPr dirty="0" sz="1000" spc="-3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000">
                <a:solidFill>
                  <a:srgbClr val="005493"/>
                </a:solidFill>
                <a:latin typeface="Lucida Sans Unicode"/>
                <a:cs typeface="Lucida Sans Unicode"/>
              </a:rPr>
              <a:t>Take</a:t>
            </a:r>
            <a:r>
              <a:rPr dirty="0" sz="1000" spc="-3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000">
                <a:solidFill>
                  <a:srgbClr val="005493"/>
                </a:solidFill>
                <a:latin typeface="Lucida Sans Unicode"/>
                <a:cs typeface="Lucida Sans Unicode"/>
              </a:rPr>
              <a:t>a</a:t>
            </a:r>
            <a:r>
              <a:rPr dirty="0" sz="1000" spc="-3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000" spc="-10">
                <a:solidFill>
                  <a:srgbClr val="005493"/>
                </a:solidFill>
                <a:latin typeface="Lucida Sans Unicode"/>
                <a:cs typeface="Lucida Sans Unicode"/>
              </a:rPr>
              <a:t>sufficiently </a:t>
            </a:r>
            <a:r>
              <a:rPr dirty="0" sz="1000">
                <a:solidFill>
                  <a:srgbClr val="005493"/>
                </a:solidFill>
                <a:latin typeface="Lucida Sans Unicode"/>
                <a:cs typeface="Lucida Sans Unicode"/>
              </a:rPr>
              <a:t>large</a:t>
            </a:r>
            <a:r>
              <a:rPr dirty="0" sz="1000" spc="-3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000" spc="-10">
                <a:solidFill>
                  <a:srgbClr val="005493"/>
                </a:solidFill>
                <a:latin typeface="Lucida Sans Unicode"/>
                <a:cs typeface="Lucida Sans Unicode"/>
              </a:rPr>
              <a:t>sample—otherwise</a:t>
            </a:r>
            <a:r>
              <a:rPr dirty="0" sz="1000" spc="50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000">
                <a:solidFill>
                  <a:srgbClr val="005493"/>
                </a:solidFill>
                <a:latin typeface="Lucida Sans Unicode"/>
                <a:cs typeface="Lucida Sans Unicode"/>
              </a:rPr>
              <a:t>you</a:t>
            </a:r>
            <a:r>
              <a:rPr dirty="0" sz="1000" spc="-3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000">
                <a:solidFill>
                  <a:srgbClr val="005493"/>
                </a:solidFill>
                <a:latin typeface="Lucida Sans Unicode"/>
                <a:cs typeface="Lucida Sans Unicode"/>
              </a:rPr>
              <a:t>might</a:t>
            </a:r>
            <a:r>
              <a:rPr dirty="0" sz="1000" spc="-2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000">
                <a:solidFill>
                  <a:srgbClr val="005493"/>
                </a:solidFill>
                <a:latin typeface="Lucida Sans Unicode"/>
                <a:cs typeface="Lucida Sans Unicode"/>
              </a:rPr>
              <a:t>miss</a:t>
            </a:r>
            <a:r>
              <a:rPr dirty="0" sz="1000" spc="-2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000" spc="-10">
                <a:solidFill>
                  <a:srgbClr val="005493"/>
                </a:solidFill>
                <a:latin typeface="Lucida Sans Unicode"/>
                <a:cs typeface="Lucida Sans Unicode"/>
              </a:rPr>
              <a:t>something!</a:t>
            </a:r>
            <a:endParaRPr sz="1000">
              <a:latin typeface="Lucida Sans Unicode"/>
              <a:cs typeface="Lucida Sans Unicode"/>
            </a:endParaRPr>
          </a:p>
        </p:txBody>
      </p:sp>
      <p:grpSp>
        <p:nvGrpSpPr>
          <p:cNvPr id="5" name="object 5" descr=""/>
          <p:cNvGrpSpPr/>
          <p:nvPr/>
        </p:nvGrpSpPr>
        <p:grpSpPr>
          <a:xfrm>
            <a:off x="5962215" y="1758158"/>
            <a:ext cx="3668395" cy="4220845"/>
            <a:chOff x="5962215" y="1758158"/>
            <a:chExt cx="3668395" cy="4220845"/>
          </a:xfrm>
        </p:grpSpPr>
        <p:sp>
          <p:nvSpPr>
            <p:cNvPr id="6" name="object 6" descr=""/>
            <p:cNvSpPr/>
            <p:nvPr/>
          </p:nvSpPr>
          <p:spPr>
            <a:xfrm>
              <a:off x="7658095" y="5497732"/>
              <a:ext cx="254000" cy="0"/>
            </a:xfrm>
            <a:custGeom>
              <a:avLst/>
              <a:gdLst/>
              <a:ahLst/>
              <a:cxnLst/>
              <a:rect l="l" t="t" r="r" b="b"/>
              <a:pathLst>
                <a:path w="254000" h="0">
                  <a:moveTo>
                    <a:pt x="0" y="0"/>
                  </a:moveTo>
                  <a:lnTo>
                    <a:pt x="7824" y="0"/>
                  </a:lnTo>
                  <a:lnTo>
                    <a:pt x="253999" y="0"/>
                  </a:lnTo>
                </a:path>
              </a:pathLst>
            </a:custGeom>
            <a:ln w="12714">
              <a:solidFill>
                <a:srgbClr val="00549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7614094" y="5463120"/>
              <a:ext cx="69215" cy="69850"/>
            </a:xfrm>
            <a:custGeom>
              <a:avLst/>
              <a:gdLst/>
              <a:ahLst/>
              <a:cxnLst/>
              <a:rect l="l" t="t" r="r" b="b"/>
              <a:pathLst>
                <a:path w="69215" h="69850">
                  <a:moveTo>
                    <a:pt x="69151" y="0"/>
                  </a:moveTo>
                  <a:lnTo>
                    <a:pt x="0" y="34607"/>
                  </a:lnTo>
                  <a:lnTo>
                    <a:pt x="69151" y="69227"/>
                  </a:lnTo>
                  <a:lnTo>
                    <a:pt x="51866" y="34607"/>
                  </a:lnTo>
                  <a:lnTo>
                    <a:pt x="69151" y="0"/>
                  </a:lnTo>
                  <a:close/>
                </a:path>
              </a:pathLst>
            </a:custGeom>
            <a:solidFill>
              <a:srgbClr val="00549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261660" y="5913681"/>
              <a:ext cx="140061" cy="65119"/>
            </a:xfrm>
            <a:prstGeom prst="rect">
              <a:avLst/>
            </a:prstGeom>
          </p:spPr>
        </p:pic>
        <p:sp>
          <p:nvSpPr>
            <p:cNvPr id="9" name="object 9" descr=""/>
            <p:cNvSpPr/>
            <p:nvPr/>
          </p:nvSpPr>
          <p:spPr>
            <a:xfrm>
              <a:off x="7034136" y="5318455"/>
              <a:ext cx="212090" cy="522605"/>
            </a:xfrm>
            <a:custGeom>
              <a:avLst/>
              <a:gdLst/>
              <a:ahLst/>
              <a:cxnLst/>
              <a:rect l="l" t="t" r="r" b="b"/>
              <a:pathLst>
                <a:path w="212090" h="522604">
                  <a:moveTo>
                    <a:pt x="62230" y="32562"/>
                  </a:moveTo>
                  <a:lnTo>
                    <a:pt x="59956" y="20307"/>
                  </a:lnTo>
                  <a:lnTo>
                    <a:pt x="53124" y="9525"/>
                  </a:lnTo>
                  <a:lnTo>
                    <a:pt x="42824" y="2374"/>
                  </a:lnTo>
                  <a:lnTo>
                    <a:pt x="31115" y="0"/>
                  </a:lnTo>
                  <a:lnTo>
                    <a:pt x="19405" y="2374"/>
                  </a:lnTo>
                  <a:lnTo>
                    <a:pt x="9118" y="9525"/>
                  </a:lnTo>
                  <a:lnTo>
                    <a:pt x="2273" y="20307"/>
                  </a:lnTo>
                  <a:lnTo>
                    <a:pt x="0" y="32562"/>
                  </a:lnTo>
                  <a:lnTo>
                    <a:pt x="2273" y="44818"/>
                  </a:lnTo>
                  <a:lnTo>
                    <a:pt x="9118" y="55575"/>
                  </a:lnTo>
                  <a:lnTo>
                    <a:pt x="19405" y="62738"/>
                  </a:lnTo>
                  <a:lnTo>
                    <a:pt x="31115" y="65125"/>
                  </a:lnTo>
                  <a:lnTo>
                    <a:pt x="42824" y="62738"/>
                  </a:lnTo>
                  <a:lnTo>
                    <a:pt x="53124" y="55575"/>
                  </a:lnTo>
                  <a:lnTo>
                    <a:pt x="59956" y="44818"/>
                  </a:lnTo>
                  <a:lnTo>
                    <a:pt x="62230" y="32562"/>
                  </a:lnTo>
                  <a:close/>
                </a:path>
                <a:path w="212090" h="522604">
                  <a:moveTo>
                    <a:pt x="140068" y="258127"/>
                  </a:moveTo>
                  <a:lnTo>
                    <a:pt x="137795" y="245872"/>
                  </a:lnTo>
                  <a:lnTo>
                    <a:pt x="130962" y="235089"/>
                  </a:lnTo>
                  <a:lnTo>
                    <a:pt x="120662" y="227939"/>
                  </a:lnTo>
                  <a:lnTo>
                    <a:pt x="108953" y="225564"/>
                  </a:lnTo>
                  <a:lnTo>
                    <a:pt x="97243" y="227939"/>
                  </a:lnTo>
                  <a:lnTo>
                    <a:pt x="86956" y="235089"/>
                  </a:lnTo>
                  <a:lnTo>
                    <a:pt x="80111" y="245872"/>
                  </a:lnTo>
                  <a:lnTo>
                    <a:pt x="77838" y="258114"/>
                  </a:lnTo>
                  <a:lnTo>
                    <a:pt x="80111" y="270370"/>
                  </a:lnTo>
                  <a:lnTo>
                    <a:pt x="86956" y="281139"/>
                  </a:lnTo>
                  <a:lnTo>
                    <a:pt x="97243" y="288302"/>
                  </a:lnTo>
                  <a:lnTo>
                    <a:pt x="108953" y="290677"/>
                  </a:lnTo>
                  <a:lnTo>
                    <a:pt x="120662" y="288302"/>
                  </a:lnTo>
                  <a:lnTo>
                    <a:pt x="130962" y="281139"/>
                  </a:lnTo>
                  <a:lnTo>
                    <a:pt x="137795" y="270370"/>
                  </a:lnTo>
                  <a:lnTo>
                    <a:pt x="140068" y="258127"/>
                  </a:lnTo>
                  <a:close/>
                </a:path>
                <a:path w="212090" h="522604">
                  <a:moveTo>
                    <a:pt x="211912" y="489940"/>
                  </a:moveTo>
                  <a:lnTo>
                    <a:pt x="209638" y="477697"/>
                  </a:lnTo>
                  <a:lnTo>
                    <a:pt x="202806" y="466915"/>
                  </a:lnTo>
                  <a:lnTo>
                    <a:pt x="192506" y="459765"/>
                  </a:lnTo>
                  <a:lnTo>
                    <a:pt x="180797" y="457390"/>
                  </a:lnTo>
                  <a:lnTo>
                    <a:pt x="169087" y="459765"/>
                  </a:lnTo>
                  <a:lnTo>
                    <a:pt x="158800" y="466915"/>
                  </a:lnTo>
                  <a:lnTo>
                    <a:pt x="151955" y="477697"/>
                  </a:lnTo>
                  <a:lnTo>
                    <a:pt x="149682" y="489940"/>
                  </a:lnTo>
                  <a:lnTo>
                    <a:pt x="151955" y="502196"/>
                  </a:lnTo>
                  <a:lnTo>
                    <a:pt x="158800" y="512965"/>
                  </a:lnTo>
                  <a:lnTo>
                    <a:pt x="169087" y="520128"/>
                  </a:lnTo>
                  <a:lnTo>
                    <a:pt x="180797" y="522516"/>
                  </a:lnTo>
                  <a:lnTo>
                    <a:pt x="192506" y="520128"/>
                  </a:lnTo>
                  <a:lnTo>
                    <a:pt x="202806" y="512965"/>
                  </a:lnTo>
                  <a:lnTo>
                    <a:pt x="209638" y="502196"/>
                  </a:lnTo>
                  <a:lnTo>
                    <a:pt x="211912" y="489940"/>
                  </a:lnTo>
                  <a:close/>
                </a:path>
              </a:pathLst>
            </a:custGeom>
            <a:solidFill>
              <a:srgbClr val="8D3124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84470" y="5186864"/>
              <a:ext cx="140061" cy="65128"/>
            </a:xfrm>
            <a:prstGeom prst="rect">
              <a:avLst/>
            </a:prstGeom>
          </p:spPr>
        </p:pic>
        <p:sp>
          <p:nvSpPr>
            <p:cNvPr id="11" name="object 11" descr=""/>
            <p:cNvSpPr/>
            <p:nvPr/>
          </p:nvSpPr>
          <p:spPr>
            <a:xfrm>
              <a:off x="6662941" y="5318455"/>
              <a:ext cx="206375" cy="522605"/>
            </a:xfrm>
            <a:custGeom>
              <a:avLst/>
              <a:gdLst/>
              <a:ahLst/>
              <a:cxnLst/>
              <a:rect l="l" t="t" r="r" b="b"/>
              <a:pathLst>
                <a:path w="206375" h="522604">
                  <a:moveTo>
                    <a:pt x="62230" y="489940"/>
                  </a:moveTo>
                  <a:lnTo>
                    <a:pt x="59956" y="477697"/>
                  </a:lnTo>
                  <a:lnTo>
                    <a:pt x="53124" y="466915"/>
                  </a:lnTo>
                  <a:lnTo>
                    <a:pt x="42824" y="459765"/>
                  </a:lnTo>
                  <a:lnTo>
                    <a:pt x="31115" y="457390"/>
                  </a:lnTo>
                  <a:lnTo>
                    <a:pt x="19405" y="459765"/>
                  </a:lnTo>
                  <a:lnTo>
                    <a:pt x="9118" y="466915"/>
                  </a:lnTo>
                  <a:lnTo>
                    <a:pt x="2273" y="477697"/>
                  </a:lnTo>
                  <a:lnTo>
                    <a:pt x="0" y="489940"/>
                  </a:lnTo>
                  <a:lnTo>
                    <a:pt x="2273" y="502196"/>
                  </a:lnTo>
                  <a:lnTo>
                    <a:pt x="9118" y="512965"/>
                  </a:lnTo>
                  <a:lnTo>
                    <a:pt x="19405" y="520128"/>
                  </a:lnTo>
                  <a:lnTo>
                    <a:pt x="31115" y="522516"/>
                  </a:lnTo>
                  <a:lnTo>
                    <a:pt x="42824" y="520128"/>
                  </a:lnTo>
                  <a:lnTo>
                    <a:pt x="53124" y="512965"/>
                  </a:lnTo>
                  <a:lnTo>
                    <a:pt x="59956" y="502196"/>
                  </a:lnTo>
                  <a:lnTo>
                    <a:pt x="62230" y="489940"/>
                  </a:lnTo>
                  <a:close/>
                </a:path>
                <a:path w="206375" h="522604">
                  <a:moveTo>
                    <a:pt x="205917" y="32562"/>
                  </a:moveTo>
                  <a:lnTo>
                    <a:pt x="203644" y="20307"/>
                  </a:lnTo>
                  <a:lnTo>
                    <a:pt x="196811" y="9525"/>
                  </a:lnTo>
                  <a:lnTo>
                    <a:pt x="186512" y="2374"/>
                  </a:lnTo>
                  <a:lnTo>
                    <a:pt x="174802" y="0"/>
                  </a:lnTo>
                  <a:lnTo>
                    <a:pt x="163093" y="2374"/>
                  </a:lnTo>
                  <a:lnTo>
                    <a:pt x="152806" y="9525"/>
                  </a:lnTo>
                  <a:lnTo>
                    <a:pt x="145961" y="20307"/>
                  </a:lnTo>
                  <a:lnTo>
                    <a:pt x="143687" y="32562"/>
                  </a:lnTo>
                  <a:lnTo>
                    <a:pt x="145961" y="44818"/>
                  </a:lnTo>
                  <a:lnTo>
                    <a:pt x="152806" y="55575"/>
                  </a:lnTo>
                  <a:lnTo>
                    <a:pt x="163093" y="62738"/>
                  </a:lnTo>
                  <a:lnTo>
                    <a:pt x="174802" y="65125"/>
                  </a:lnTo>
                  <a:lnTo>
                    <a:pt x="186512" y="62738"/>
                  </a:lnTo>
                  <a:lnTo>
                    <a:pt x="196811" y="55575"/>
                  </a:lnTo>
                  <a:lnTo>
                    <a:pt x="203644" y="44818"/>
                  </a:lnTo>
                  <a:lnTo>
                    <a:pt x="205917" y="32562"/>
                  </a:lnTo>
                  <a:close/>
                </a:path>
              </a:pathLst>
            </a:custGeom>
            <a:solidFill>
              <a:srgbClr val="8D3124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507280" y="5913681"/>
              <a:ext cx="134070" cy="65119"/>
            </a:xfrm>
            <a:prstGeom prst="rect">
              <a:avLst/>
            </a:prstGeom>
          </p:spPr>
        </p:pic>
        <p:sp>
          <p:nvSpPr>
            <p:cNvPr id="13" name="object 13" descr=""/>
            <p:cNvSpPr/>
            <p:nvPr/>
          </p:nvSpPr>
          <p:spPr>
            <a:xfrm>
              <a:off x="6279756" y="5318455"/>
              <a:ext cx="212090" cy="528955"/>
            </a:xfrm>
            <a:custGeom>
              <a:avLst/>
              <a:gdLst/>
              <a:ahLst/>
              <a:cxnLst/>
              <a:rect l="l" t="t" r="r" b="b"/>
              <a:pathLst>
                <a:path w="212089" h="528954">
                  <a:moveTo>
                    <a:pt x="62230" y="32562"/>
                  </a:moveTo>
                  <a:lnTo>
                    <a:pt x="59956" y="20307"/>
                  </a:lnTo>
                  <a:lnTo>
                    <a:pt x="53124" y="9525"/>
                  </a:lnTo>
                  <a:lnTo>
                    <a:pt x="42824" y="2374"/>
                  </a:lnTo>
                  <a:lnTo>
                    <a:pt x="31115" y="0"/>
                  </a:lnTo>
                  <a:lnTo>
                    <a:pt x="19405" y="2374"/>
                  </a:lnTo>
                  <a:lnTo>
                    <a:pt x="9118" y="9525"/>
                  </a:lnTo>
                  <a:lnTo>
                    <a:pt x="2273" y="20307"/>
                  </a:lnTo>
                  <a:lnTo>
                    <a:pt x="0" y="32562"/>
                  </a:lnTo>
                  <a:lnTo>
                    <a:pt x="2273" y="44818"/>
                  </a:lnTo>
                  <a:lnTo>
                    <a:pt x="9118" y="55575"/>
                  </a:lnTo>
                  <a:lnTo>
                    <a:pt x="19405" y="62738"/>
                  </a:lnTo>
                  <a:lnTo>
                    <a:pt x="31115" y="65125"/>
                  </a:lnTo>
                  <a:lnTo>
                    <a:pt x="42824" y="62738"/>
                  </a:lnTo>
                  <a:lnTo>
                    <a:pt x="53124" y="55575"/>
                  </a:lnTo>
                  <a:lnTo>
                    <a:pt x="59956" y="44818"/>
                  </a:lnTo>
                  <a:lnTo>
                    <a:pt x="62230" y="32562"/>
                  </a:lnTo>
                  <a:close/>
                </a:path>
                <a:path w="212089" h="528954">
                  <a:moveTo>
                    <a:pt x="211912" y="496214"/>
                  </a:moveTo>
                  <a:lnTo>
                    <a:pt x="209638" y="483958"/>
                  </a:lnTo>
                  <a:lnTo>
                    <a:pt x="202806" y="473189"/>
                  </a:lnTo>
                  <a:lnTo>
                    <a:pt x="192506" y="466039"/>
                  </a:lnTo>
                  <a:lnTo>
                    <a:pt x="180797" y="463651"/>
                  </a:lnTo>
                  <a:lnTo>
                    <a:pt x="169087" y="466039"/>
                  </a:lnTo>
                  <a:lnTo>
                    <a:pt x="158800" y="473189"/>
                  </a:lnTo>
                  <a:lnTo>
                    <a:pt x="151955" y="483958"/>
                  </a:lnTo>
                  <a:lnTo>
                    <a:pt x="149682" y="496214"/>
                  </a:lnTo>
                  <a:lnTo>
                    <a:pt x="151955" y="508469"/>
                  </a:lnTo>
                  <a:lnTo>
                    <a:pt x="158800" y="519239"/>
                  </a:lnTo>
                  <a:lnTo>
                    <a:pt x="169087" y="526402"/>
                  </a:lnTo>
                  <a:lnTo>
                    <a:pt x="180797" y="528777"/>
                  </a:lnTo>
                  <a:lnTo>
                    <a:pt x="192506" y="526402"/>
                  </a:lnTo>
                  <a:lnTo>
                    <a:pt x="202806" y="519239"/>
                  </a:lnTo>
                  <a:lnTo>
                    <a:pt x="209638" y="508469"/>
                  </a:lnTo>
                  <a:lnTo>
                    <a:pt x="211912" y="496214"/>
                  </a:lnTo>
                  <a:close/>
                </a:path>
              </a:pathLst>
            </a:custGeom>
            <a:solidFill>
              <a:srgbClr val="8D3124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124095" y="5186864"/>
              <a:ext cx="140074" cy="65128"/>
            </a:xfrm>
            <a:prstGeom prst="rect">
              <a:avLst/>
            </a:prstGeom>
          </p:spPr>
        </p:pic>
        <p:sp>
          <p:nvSpPr>
            <p:cNvPr id="15" name="object 15" descr=""/>
            <p:cNvSpPr/>
            <p:nvPr/>
          </p:nvSpPr>
          <p:spPr>
            <a:xfrm>
              <a:off x="6040272" y="5318455"/>
              <a:ext cx="744855" cy="322580"/>
            </a:xfrm>
            <a:custGeom>
              <a:avLst/>
              <a:gdLst/>
              <a:ahLst/>
              <a:cxnLst/>
              <a:rect l="l" t="t" r="r" b="b"/>
              <a:pathLst>
                <a:path w="744854" h="322579">
                  <a:moveTo>
                    <a:pt x="62230" y="32562"/>
                  </a:moveTo>
                  <a:lnTo>
                    <a:pt x="59956" y="20307"/>
                  </a:lnTo>
                  <a:lnTo>
                    <a:pt x="53124" y="9525"/>
                  </a:lnTo>
                  <a:lnTo>
                    <a:pt x="42824" y="2374"/>
                  </a:lnTo>
                  <a:lnTo>
                    <a:pt x="31115" y="0"/>
                  </a:lnTo>
                  <a:lnTo>
                    <a:pt x="19405" y="2374"/>
                  </a:lnTo>
                  <a:lnTo>
                    <a:pt x="9118" y="9525"/>
                  </a:lnTo>
                  <a:lnTo>
                    <a:pt x="2273" y="20307"/>
                  </a:lnTo>
                  <a:lnTo>
                    <a:pt x="0" y="32562"/>
                  </a:lnTo>
                  <a:lnTo>
                    <a:pt x="2273" y="44818"/>
                  </a:lnTo>
                  <a:lnTo>
                    <a:pt x="9118" y="55575"/>
                  </a:lnTo>
                  <a:lnTo>
                    <a:pt x="19405" y="62738"/>
                  </a:lnTo>
                  <a:lnTo>
                    <a:pt x="31115" y="65125"/>
                  </a:lnTo>
                  <a:lnTo>
                    <a:pt x="42824" y="62738"/>
                  </a:lnTo>
                  <a:lnTo>
                    <a:pt x="53124" y="55575"/>
                  </a:lnTo>
                  <a:lnTo>
                    <a:pt x="59956" y="44818"/>
                  </a:lnTo>
                  <a:lnTo>
                    <a:pt x="62230" y="32562"/>
                  </a:lnTo>
                  <a:close/>
                </a:path>
                <a:path w="744854" h="322579">
                  <a:moveTo>
                    <a:pt x="373557" y="289445"/>
                  </a:moveTo>
                  <a:lnTo>
                    <a:pt x="371284" y="277202"/>
                  </a:lnTo>
                  <a:lnTo>
                    <a:pt x="364451" y="266420"/>
                  </a:lnTo>
                  <a:lnTo>
                    <a:pt x="354152" y="259270"/>
                  </a:lnTo>
                  <a:lnTo>
                    <a:pt x="342442" y="256882"/>
                  </a:lnTo>
                  <a:lnTo>
                    <a:pt x="330733" y="259270"/>
                  </a:lnTo>
                  <a:lnTo>
                    <a:pt x="320446" y="266420"/>
                  </a:lnTo>
                  <a:lnTo>
                    <a:pt x="313613" y="277202"/>
                  </a:lnTo>
                  <a:lnTo>
                    <a:pt x="311327" y="289445"/>
                  </a:lnTo>
                  <a:lnTo>
                    <a:pt x="313613" y="301701"/>
                  </a:lnTo>
                  <a:lnTo>
                    <a:pt x="320446" y="312470"/>
                  </a:lnTo>
                  <a:lnTo>
                    <a:pt x="330733" y="319633"/>
                  </a:lnTo>
                  <a:lnTo>
                    <a:pt x="342442" y="322008"/>
                  </a:lnTo>
                  <a:lnTo>
                    <a:pt x="354152" y="319633"/>
                  </a:lnTo>
                  <a:lnTo>
                    <a:pt x="364451" y="312470"/>
                  </a:lnTo>
                  <a:lnTo>
                    <a:pt x="371284" y="301701"/>
                  </a:lnTo>
                  <a:lnTo>
                    <a:pt x="373557" y="289445"/>
                  </a:lnTo>
                  <a:close/>
                </a:path>
                <a:path w="744854" h="322579">
                  <a:moveTo>
                    <a:pt x="744766" y="289445"/>
                  </a:moveTo>
                  <a:lnTo>
                    <a:pt x="742492" y="277202"/>
                  </a:lnTo>
                  <a:lnTo>
                    <a:pt x="735660" y="266420"/>
                  </a:lnTo>
                  <a:lnTo>
                    <a:pt x="725360" y="259270"/>
                  </a:lnTo>
                  <a:lnTo>
                    <a:pt x="713651" y="256882"/>
                  </a:lnTo>
                  <a:lnTo>
                    <a:pt x="701941" y="259270"/>
                  </a:lnTo>
                  <a:lnTo>
                    <a:pt x="691654" y="266420"/>
                  </a:lnTo>
                  <a:lnTo>
                    <a:pt x="684809" y="277202"/>
                  </a:lnTo>
                  <a:lnTo>
                    <a:pt x="682536" y="289445"/>
                  </a:lnTo>
                  <a:lnTo>
                    <a:pt x="684809" y="301701"/>
                  </a:lnTo>
                  <a:lnTo>
                    <a:pt x="691654" y="312470"/>
                  </a:lnTo>
                  <a:lnTo>
                    <a:pt x="701941" y="319633"/>
                  </a:lnTo>
                  <a:lnTo>
                    <a:pt x="713651" y="322008"/>
                  </a:lnTo>
                  <a:lnTo>
                    <a:pt x="725360" y="319633"/>
                  </a:lnTo>
                  <a:lnTo>
                    <a:pt x="735660" y="312470"/>
                  </a:lnTo>
                  <a:lnTo>
                    <a:pt x="742492" y="301701"/>
                  </a:lnTo>
                  <a:lnTo>
                    <a:pt x="744766" y="289445"/>
                  </a:lnTo>
                  <a:close/>
                </a:path>
              </a:pathLst>
            </a:custGeom>
            <a:solidFill>
              <a:srgbClr val="8D312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6007098" y="5211659"/>
              <a:ext cx="1409700" cy="737870"/>
            </a:xfrm>
            <a:custGeom>
              <a:avLst/>
              <a:gdLst/>
              <a:ahLst/>
              <a:cxnLst/>
              <a:rect l="l" t="t" r="r" b="b"/>
              <a:pathLst>
                <a:path w="1409700" h="737870">
                  <a:moveTo>
                    <a:pt x="0" y="317856"/>
                  </a:moveTo>
                  <a:lnTo>
                    <a:pt x="0" y="307266"/>
                  </a:lnTo>
                  <a:lnTo>
                    <a:pt x="53565" y="145430"/>
                  </a:lnTo>
                  <a:lnTo>
                    <a:pt x="135857" y="12714"/>
                  </a:lnTo>
                  <a:lnTo>
                    <a:pt x="211977" y="12714"/>
                  </a:lnTo>
                  <a:lnTo>
                    <a:pt x="286040" y="143254"/>
                  </a:lnTo>
                  <a:lnTo>
                    <a:pt x="442394" y="602176"/>
                  </a:lnTo>
                  <a:lnTo>
                    <a:pt x="518516" y="737424"/>
                  </a:lnTo>
                  <a:lnTo>
                    <a:pt x="592576" y="737424"/>
                  </a:lnTo>
                  <a:lnTo>
                    <a:pt x="674866" y="599999"/>
                  </a:lnTo>
                  <a:lnTo>
                    <a:pt x="825050" y="145430"/>
                  </a:lnTo>
                  <a:lnTo>
                    <a:pt x="903228" y="0"/>
                  </a:lnTo>
                  <a:lnTo>
                    <a:pt x="979347" y="12714"/>
                  </a:lnTo>
                  <a:lnTo>
                    <a:pt x="1053408" y="147605"/>
                  </a:lnTo>
                  <a:lnTo>
                    <a:pt x="1207704" y="602176"/>
                  </a:lnTo>
                  <a:lnTo>
                    <a:pt x="1285882" y="737424"/>
                  </a:lnTo>
                  <a:lnTo>
                    <a:pt x="1359948" y="737424"/>
                  </a:lnTo>
                  <a:lnTo>
                    <a:pt x="1409700" y="662206"/>
                  </a:lnTo>
                  <a:lnTo>
                    <a:pt x="1409700" y="648428"/>
                  </a:lnTo>
                </a:path>
              </a:pathLst>
            </a:custGeom>
            <a:ln w="25422">
              <a:solidFill>
                <a:srgbClr val="8D3124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7" name="object 17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393674" y="5801077"/>
              <a:ext cx="72628" cy="72701"/>
            </a:xfrm>
            <a:prstGeom prst="rect">
              <a:avLst/>
            </a:prstGeom>
          </p:spPr>
        </p:pic>
        <p:pic>
          <p:nvPicPr>
            <p:cNvPr id="18" name="object 18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962215" y="5517749"/>
              <a:ext cx="73212" cy="73293"/>
            </a:xfrm>
            <a:prstGeom prst="rect">
              <a:avLst/>
            </a:prstGeom>
          </p:spPr>
        </p:pic>
        <p:pic>
          <p:nvPicPr>
            <p:cNvPr id="19" name="object 19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444270" y="2036813"/>
              <a:ext cx="2058835" cy="2206015"/>
            </a:xfrm>
            <a:prstGeom prst="rect">
              <a:avLst/>
            </a:prstGeom>
          </p:spPr>
        </p:pic>
        <p:sp>
          <p:nvSpPr>
            <p:cNvPr id="20" name="object 20" descr=""/>
            <p:cNvSpPr/>
            <p:nvPr/>
          </p:nvSpPr>
          <p:spPr>
            <a:xfrm>
              <a:off x="7353304" y="3132881"/>
              <a:ext cx="152400" cy="0"/>
            </a:xfrm>
            <a:custGeom>
              <a:avLst/>
              <a:gdLst/>
              <a:ahLst/>
              <a:cxnLst/>
              <a:rect l="l" t="t" r="r" b="b"/>
              <a:pathLst>
                <a:path w="152400" h="0">
                  <a:moveTo>
                    <a:pt x="152399" y="0"/>
                  </a:moveTo>
                  <a:lnTo>
                    <a:pt x="138505" y="0"/>
                  </a:lnTo>
                  <a:lnTo>
                    <a:pt x="0" y="0"/>
                  </a:lnTo>
                </a:path>
              </a:pathLst>
            </a:custGeom>
            <a:ln w="12714">
              <a:solidFill>
                <a:srgbClr val="00549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7480554" y="3098266"/>
              <a:ext cx="69215" cy="69850"/>
            </a:xfrm>
            <a:custGeom>
              <a:avLst/>
              <a:gdLst/>
              <a:ahLst/>
              <a:cxnLst/>
              <a:rect l="l" t="t" r="r" b="b"/>
              <a:pathLst>
                <a:path w="69215" h="69850">
                  <a:moveTo>
                    <a:pt x="0" y="0"/>
                  </a:moveTo>
                  <a:lnTo>
                    <a:pt x="17284" y="34607"/>
                  </a:lnTo>
                  <a:lnTo>
                    <a:pt x="0" y="69227"/>
                  </a:lnTo>
                  <a:lnTo>
                    <a:pt x="69151" y="346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549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2" name="object 22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414107" y="1758158"/>
              <a:ext cx="2215997" cy="377612"/>
            </a:xfrm>
            <a:prstGeom prst="rect">
              <a:avLst/>
            </a:prstGeom>
          </p:spPr>
        </p:pic>
      </p:grpSp>
      <p:sp>
        <p:nvSpPr>
          <p:cNvPr id="23" name="object 2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StdDraw</a:t>
            </a:r>
            <a:r>
              <a:rPr dirty="0" spc="225"/>
              <a:t> </a:t>
            </a:r>
            <a:r>
              <a:rPr dirty="0" spc="50"/>
              <a:t>application:</a:t>
            </a:r>
            <a:r>
              <a:rPr dirty="0" spc="225"/>
              <a:t> </a:t>
            </a:r>
            <a:r>
              <a:rPr dirty="0"/>
              <a:t>plotting</a:t>
            </a:r>
            <a:r>
              <a:rPr dirty="0" spc="225"/>
              <a:t> </a:t>
            </a:r>
            <a:r>
              <a:rPr dirty="0" spc="85"/>
              <a:t>a</a:t>
            </a:r>
            <a:r>
              <a:rPr dirty="0" spc="225"/>
              <a:t> </a:t>
            </a:r>
            <a:r>
              <a:rPr dirty="0" spc="-10"/>
              <a:t>function</a:t>
            </a:r>
          </a:p>
        </p:txBody>
      </p:sp>
      <p:pic>
        <p:nvPicPr>
          <p:cNvPr id="24" name="object 24" descr="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493713" y="2791344"/>
            <a:ext cx="5023967" cy="3833825"/>
          </a:xfrm>
          <a:prstGeom prst="rect">
            <a:avLst/>
          </a:prstGeom>
        </p:spPr>
      </p:pic>
      <p:sp>
        <p:nvSpPr>
          <p:cNvPr id="25" name="object 25" descr=""/>
          <p:cNvSpPr txBox="1"/>
          <p:nvPr/>
        </p:nvSpPr>
        <p:spPr>
          <a:xfrm>
            <a:off x="520700" y="2821381"/>
            <a:ext cx="4927600" cy="3725545"/>
          </a:xfrm>
          <a:prstGeom prst="rect">
            <a:avLst/>
          </a:prstGeom>
          <a:solidFill>
            <a:srgbClr val="FFFFFF"/>
          </a:solidFill>
        </p:spPr>
        <p:txBody>
          <a:bodyPr wrap="square" lIns="0" tIns="127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1100">
              <a:latin typeface="Times New Roman"/>
              <a:cs typeface="Times New Roman"/>
            </a:endParaRPr>
          </a:p>
          <a:p>
            <a:pPr marL="199390">
              <a:lnSpc>
                <a:spcPct val="100000"/>
              </a:lnSpc>
            </a:pPr>
            <a:r>
              <a:rPr dirty="0" sz="1100">
                <a:latin typeface="Lucida Console"/>
                <a:cs typeface="Lucida Console"/>
              </a:rPr>
              <a:t>public</a:t>
            </a:r>
            <a:r>
              <a:rPr dirty="0" sz="1100" spc="4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class</a:t>
            </a:r>
            <a:r>
              <a:rPr dirty="0" sz="1100" spc="40">
                <a:latin typeface="Lucida Console"/>
                <a:cs typeface="Lucida Console"/>
              </a:rPr>
              <a:t> </a:t>
            </a:r>
            <a:r>
              <a:rPr dirty="0" sz="1100" spc="-10">
                <a:latin typeface="Lucida Console"/>
                <a:cs typeface="Lucida Console"/>
              </a:rPr>
              <a:t>PlotFunctionEx</a:t>
            </a:r>
            <a:endParaRPr sz="1100">
              <a:latin typeface="Lucida Console"/>
              <a:cs typeface="Lucida Console"/>
            </a:endParaRPr>
          </a:p>
          <a:p>
            <a:pPr marL="199390">
              <a:lnSpc>
                <a:spcPct val="100000"/>
              </a:lnSpc>
              <a:spcBef>
                <a:spcPts val="155"/>
              </a:spcBef>
            </a:pPr>
            <a:r>
              <a:rPr dirty="0" sz="1100" spc="5">
                <a:latin typeface="Lucida Console"/>
                <a:cs typeface="Lucida Console"/>
              </a:rPr>
              <a:t>{</a:t>
            </a:r>
            <a:endParaRPr sz="1100">
              <a:latin typeface="Lucida Console"/>
              <a:cs typeface="Lucida Console"/>
            </a:endParaRPr>
          </a:p>
          <a:p>
            <a:pPr marL="455295">
              <a:lnSpc>
                <a:spcPct val="100000"/>
              </a:lnSpc>
              <a:spcBef>
                <a:spcPts val="155"/>
              </a:spcBef>
            </a:pPr>
            <a:r>
              <a:rPr dirty="0" sz="1100">
                <a:latin typeface="Lucida Console"/>
                <a:cs typeface="Lucida Console"/>
              </a:rPr>
              <a:t>public</a:t>
            </a:r>
            <a:r>
              <a:rPr dirty="0" sz="1100" spc="5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static</a:t>
            </a:r>
            <a:r>
              <a:rPr dirty="0" sz="1100" spc="5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void</a:t>
            </a:r>
            <a:r>
              <a:rPr dirty="0" sz="1100" spc="5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main(String[]</a:t>
            </a:r>
            <a:r>
              <a:rPr dirty="0" sz="1100" spc="55">
                <a:latin typeface="Lucida Console"/>
                <a:cs typeface="Lucida Console"/>
              </a:rPr>
              <a:t> </a:t>
            </a:r>
            <a:r>
              <a:rPr dirty="0" sz="1100" spc="-10">
                <a:latin typeface="Lucida Console"/>
                <a:cs typeface="Lucida Console"/>
              </a:rPr>
              <a:t>args)</a:t>
            </a:r>
            <a:endParaRPr sz="1100">
              <a:latin typeface="Lucida Console"/>
              <a:cs typeface="Lucida Console"/>
            </a:endParaRPr>
          </a:p>
          <a:p>
            <a:pPr marL="455295">
              <a:lnSpc>
                <a:spcPct val="100000"/>
              </a:lnSpc>
              <a:spcBef>
                <a:spcPts val="160"/>
              </a:spcBef>
            </a:pPr>
            <a:r>
              <a:rPr dirty="0" sz="1100" spc="5">
                <a:latin typeface="Lucida Console"/>
                <a:cs typeface="Lucida Console"/>
              </a:rPr>
              <a:t>{</a:t>
            </a:r>
            <a:endParaRPr sz="1100">
              <a:latin typeface="Lucida Console"/>
              <a:cs typeface="Lucida Console"/>
            </a:endParaRPr>
          </a:p>
          <a:p>
            <a:pPr marL="710565" marR="1313815">
              <a:lnSpc>
                <a:spcPct val="111800"/>
              </a:lnSpc>
            </a:pPr>
            <a:r>
              <a:rPr dirty="0" sz="1100">
                <a:latin typeface="Lucida Console"/>
                <a:cs typeface="Lucida Console"/>
              </a:rPr>
              <a:t>int</a:t>
            </a:r>
            <a:r>
              <a:rPr dirty="0" sz="1100" spc="1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N</a:t>
            </a:r>
            <a:r>
              <a:rPr dirty="0" sz="1100" spc="1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=</a:t>
            </a:r>
            <a:r>
              <a:rPr dirty="0" sz="1100" spc="15">
                <a:latin typeface="Lucida Console"/>
                <a:cs typeface="Lucida Console"/>
              </a:rPr>
              <a:t> </a:t>
            </a:r>
            <a:r>
              <a:rPr dirty="0" sz="1100" spc="-10">
                <a:latin typeface="Lucida Console"/>
                <a:cs typeface="Lucida Console"/>
              </a:rPr>
              <a:t>Integer.parseInt(args[0]); </a:t>
            </a:r>
            <a:r>
              <a:rPr dirty="0" sz="1100">
                <a:latin typeface="Lucida Console"/>
                <a:cs typeface="Lucida Console"/>
              </a:rPr>
              <a:t>double[]</a:t>
            </a:r>
            <a:r>
              <a:rPr dirty="0" sz="1100" spc="2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x</a:t>
            </a:r>
            <a:r>
              <a:rPr dirty="0" sz="1100" spc="2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=</a:t>
            </a:r>
            <a:r>
              <a:rPr dirty="0" sz="1100" spc="2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new</a:t>
            </a:r>
            <a:r>
              <a:rPr dirty="0" sz="1100" spc="30">
                <a:latin typeface="Lucida Console"/>
                <a:cs typeface="Lucida Console"/>
              </a:rPr>
              <a:t> </a:t>
            </a:r>
            <a:r>
              <a:rPr dirty="0" sz="1100" spc="-10">
                <a:latin typeface="Lucida Console"/>
                <a:cs typeface="Lucida Console"/>
              </a:rPr>
              <a:t>double[N+1]; </a:t>
            </a:r>
            <a:r>
              <a:rPr dirty="0" sz="1100">
                <a:latin typeface="Lucida Console"/>
                <a:cs typeface="Lucida Console"/>
              </a:rPr>
              <a:t>double[]</a:t>
            </a:r>
            <a:r>
              <a:rPr dirty="0" sz="1100" spc="2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y</a:t>
            </a:r>
            <a:r>
              <a:rPr dirty="0" sz="1100" spc="2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=</a:t>
            </a:r>
            <a:r>
              <a:rPr dirty="0" sz="1100" spc="2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new</a:t>
            </a:r>
            <a:r>
              <a:rPr dirty="0" sz="1100" spc="30">
                <a:latin typeface="Lucida Console"/>
                <a:cs typeface="Lucida Console"/>
              </a:rPr>
              <a:t> </a:t>
            </a:r>
            <a:r>
              <a:rPr dirty="0" sz="1100" spc="-10">
                <a:latin typeface="Lucida Console"/>
                <a:cs typeface="Lucida Console"/>
              </a:rPr>
              <a:t>double[N+1];</a:t>
            </a:r>
            <a:endParaRPr sz="1100">
              <a:latin typeface="Lucida Console"/>
              <a:cs typeface="Lucida Console"/>
            </a:endParaRPr>
          </a:p>
          <a:p>
            <a:pPr marL="710565">
              <a:lnSpc>
                <a:spcPct val="100000"/>
              </a:lnSpc>
              <a:spcBef>
                <a:spcPts val="155"/>
              </a:spcBef>
            </a:pPr>
            <a:r>
              <a:rPr dirty="0" sz="1100">
                <a:latin typeface="Lucida Console"/>
                <a:cs typeface="Lucida Console"/>
              </a:rPr>
              <a:t>for</a:t>
            </a:r>
            <a:r>
              <a:rPr dirty="0" sz="1100" spc="1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(int</a:t>
            </a:r>
            <a:r>
              <a:rPr dirty="0" sz="1100" spc="2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i</a:t>
            </a:r>
            <a:r>
              <a:rPr dirty="0" sz="1100" spc="1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=</a:t>
            </a:r>
            <a:r>
              <a:rPr dirty="0" sz="1100" spc="2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0;</a:t>
            </a:r>
            <a:r>
              <a:rPr dirty="0" sz="1100" spc="2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i</a:t>
            </a:r>
            <a:r>
              <a:rPr dirty="0" sz="1100" spc="1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&lt;=</a:t>
            </a:r>
            <a:r>
              <a:rPr dirty="0" sz="1100" spc="2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N;</a:t>
            </a:r>
            <a:r>
              <a:rPr dirty="0" sz="1100" spc="20">
                <a:latin typeface="Lucida Console"/>
                <a:cs typeface="Lucida Console"/>
              </a:rPr>
              <a:t> </a:t>
            </a:r>
            <a:r>
              <a:rPr dirty="0" sz="1100" spc="-20">
                <a:latin typeface="Lucida Console"/>
                <a:cs typeface="Lucida Console"/>
              </a:rPr>
              <a:t>i++)</a:t>
            </a:r>
            <a:endParaRPr sz="1100">
              <a:latin typeface="Lucida Console"/>
              <a:cs typeface="Lucida Console"/>
            </a:endParaRPr>
          </a:p>
          <a:p>
            <a:pPr marL="710565">
              <a:lnSpc>
                <a:spcPct val="100000"/>
              </a:lnSpc>
              <a:spcBef>
                <a:spcPts val="155"/>
              </a:spcBef>
            </a:pPr>
            <a:r>
              <a:rPr dirty="0" sz="1100" spc="5">
                <a:latin typeface="Lucida Console"/>
                <a:cs typeface="Lucida Console"/>
              </a:rPr>
              <a:t>{</a:t>
            </a:r>
            <a:endParaRPr sz="1100">
              <a:latin typeface="Lucida Console"/>
              <a:cs typeface="Lucida Console"/>
            </a:endParaRPr>
          </a:p>
          <a:p>
            <a:pPr marL="965835">
              <a:lnSpc>
                <a:spcPct val="100000"/>
              </a:lnSpc>
              <a:spcBef>
                <a:spcPts val="155"/>
              </a:spcBef>
            </a:pPr>
            <a:r>
              <a:rPr dirty="0" sz="1100">
                <a:latin typeface="Lucida Console"/>
                <a:cs typeface="Lucida Console"/>
              </a:rPr>
              <a:t>x[i]</a:t>
            </a:r>
            <a:r>
              <a:rPr dirty="0" sz="1100" spc="2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=</a:t>
            </a:r>
            <a:r>
              <a:rPr dirty="0" sz="1100" spc="2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Math.PI</a:t>
            </a:r>
            <a:r>
              <a:rPr dirty="0" sz="1100" spc="2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*</a:t>
            </a:r>
            <a:r>
              <a:rPr dirty="0" sz="1100" spc="2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i</a:t>
            </a:r>
            <a:r>
              <a:rPr dirty="0" sz="1100" spc="2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/</a:t>
            </a:r>
            <a:r>
              <a:rPr dirty="0" sz="1100" spc="20">
                <a:latin typeface="Lucida Console"/>
                <a:cs typeface="Lucida Console"/>
              </a:rPr>
              <a:t> </a:t>
            </a:r>
            <a:r>
              <a:rPr dirty="0" sz="1100" spc="-25">
                <a:latin typeface="Lucida Console"/>
                <a:cs typeface="Lucida Console"/>
              </a:rPr>
              <a:t>N;</a:t>
            </a:r>
            <a:endParaRPr sz="1100">
              <a:latin typeface="Lucida Console"/>
              <a:cs typeface="Lucida Console"/>
            </a:endParaRPr>
          </a:p>
          <a:p>
            <a:pPr marL="965835">
              <a:lnSpc>
                <a:spcPct val="100000"/>
              </a:lnSpc>
              <a:spcBef>
                <a:spcPts val="155"/>
              </a:spcBef>
            </a:pPr>
            <a:r>
              <a:rPr dirty="0" sz="1100">
                <a:latin typeface="Lucida Console"/>
                <a:cs typeface="Lucida Console"/>
              </a:rPr>
              <a:t>y[i]</a:t>
            </a:r>
            <a:r>
              <a:rPr dirty="0" sz="1100" spc="4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=</a:t>
            </a:r>
            <a:r>
              <a:rPr dirty="0" sz="1100" spc="4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Math.sin(4*x[i])</a:t>
            </a:r>
            <a:r>
              <a:rPr dirty="0" sz="1100" spc="4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+</a:t>
            </a:r>
            <a:r>
              <a:rPr dirty="0" sz="1100" spc="45">
                <a:latin typeface="Lucida Console"/>
                <a:cs typeface="Lucida Console"/>
              </a:rPr>
              <a:t> </a:t>
            </a:r>
            <a:r>
              <a:rPr dirty="0" sz="1100" spc="-10">
                <a:latin typeface="Lucida Console"/>
                <a:cs typeface="Lucida Console"/>
              </a:rPr>
              <a:t>Math.sin(20*x[i]);</a:t>
            </a:r>
            <a:endParaRPr sz="1100">
              <a:latin typeface="Lucida Console"/>
              <a:cs typeface="Lucida Console"/>
            </a:endParaRPr>
          </a:p>
          <a:p>
            <a:pPr marL="710565">
              <a:lnSpc>
                <a:spcPct val="100000"/>
              </a:lnSpc>
              <a:spcBef>
                <a:spcPts val="155"/>
              </a:spcBef>
            </a:pPr>
            <a:r>
              <a:rPr dirty="0" sz="1100" spc="5">
                <a:latin typeface="Lucida Console"/>
                <a:cs typeface="Lucida Console"/>
              </a:rPr>
              <a:t>}</a:t>
            </a:r>
            <a:endParaRPr sz="1100">
              <a:latin typeface="Lucida Console"/>
              <a:cs typeface="Lucida Console"/>
            </a:endParaRPr>
          </a:p>
          <a:p>
            <a:pPr algn="just" marL="710565" marR="1654175">
              <a:lnSpc>
                <a:spcPct val="111800"/>
              </a:lnSpc>
            </a:pPr>
            <a:r>
              <a:rPr dirty="0" sz="1100">
                <a:latin typeface="Lucida Console"/>
                <a:cs typeface="Lucida Console"/>
              </a:rPr>
              <a:t>StdDraw.setXscale(0,</a:t>
            </a:r>
            <a:r>
              <a:rPr dirty="0" sz="1100" spc="135">
                <a:latin typeface="Lucida Console"/>
                <a:cs typeface="Lucida Console"/>
              </a:rPr>
              <a:t> </a:t>
            </a:r>
            <a:r>
              <a:rPr dirty="0" sz="1100" spc="-10">
                <a:latin typeface="Lucida Console"/>
                <a:cs typeface="Lucida Console"/>
              </a:rPr>
              <a:t>Math.PI); </a:t>
            </a:r>
            <a:r>
              <a:rPr dirty="0" sz="1100">
                <a:latin typeface="Lucida Console"/>
                <a:cs typeface="Lucida Console"/>
              </a:rPr>
              <a:t>StdDraw.setYscale(-2.0,</a:t>
            </a:r>
            <a:r>
              <a:rPr dirty="0" sz="1100" spc="155">
                <a:latin typeface="Lucida Console"/>
                <a:cs typeface="Lucida Console"/>
              </a:rPr>
              <a:t> </a:t>
            </a:r>
            <a:r>
              <a:rPr dirty="0" sz="1100" spc="-10">
                <a:latin typeface="Lucida Console"/>
                <a:cs typeface="Lucida Console"/>
              </a:rPr>
              <a:t>+2.0); </a:t>
            </a:r>
            <a:r>
              <a:rPr dirty="0" sz="1100">
                <a:latin typeface="Lucida Console"/>
                <a:cs typeface="Lucida Console"/>
              </a:rPr>
              <a:t>for</a:t>
            </a:r>
            <a:r>
              <a:rPr dirty="0" sz="1100" spc="1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(int</a:t>
            </a:r>
            <a:r>
              <a:rPr dirty="0" sz="1100" spc="1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i</a:t>
            </a:r>
            <a:r>
              <a:rPr dirty="0" sz="1100" spc="2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=</a:t>
            </a:r>
            <a:r>
              <a:rPr dirty="0" sz="1100" spc="1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0;</a:t>
            </a:r>
            <a:r>
              <a:rPr dirty="0" sz="1100" spc="2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i</a:t>
            </a:r>
            <a:r>
              <a:rPr dirty="0" sz="1100" spc="1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&lt;</a:t>
            </a:r>
            <a:r>
              <a:rPr dirty="0" sz="1100" spc="2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N;</a:t>
            </a:r>
            <a:r>
              <a:rPr dirty="0" sz="1100" spc="15">
                <a:latin typeface="Lucida Console"/>
                <a:cs typeface="Lucida Console"/>
              </a:rPr>
              <a:t> </a:t>
            </a:r>
            <a:r>
              <a:rPr dirty="0" sz="1100" spc="-20">
                <a:latin typeface="Lucida Console"/>
                <a:cs typeface="Lucida Console"/>
              </a:rPr>
              <a:t>i++)</a:t>
            </a:r>
            <a:endParaRPr sz="1100">
              <a:latin typeface="Lucida Console"/>
              <a:cs typeface="Lucida Console"/>
            </a:endParaRPr>
          </a:p>
          <a:p>
            <a:pPr algn="just" marL="965835">
              <a:lnSpc>
                <a:spcPct val="100000"/>
              </a:lnSpc>
              <a:spcBef>
                <a:spcPts val="155"/>
              </a:spcBef>
            </a:pPr>
            <a:r>
              <a:rPr dirty="0" sz="1100">
                <a:latin typeface="Lucida Console"/>
                <a:cs typeface="Lucida Console"/>
              </a:rPr>
              <a:t>StdDraw.line(x[i],</a:t>
            </a:r>
            <a:r>
              <a:rPr dirty="0" sz="1100" spc="7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y[i],</a:t>
            </a:r>
            <a:r>
              <a:rPr dirty="0" sz="1100" spc="7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x[i+1],</a:t>
            </a:r>
            <a:r>
              <a:rPr dirty="0" sz="1100" spc="70">
                <a:latin typeface="Lucida Console"/>
                <a:cs typeface="Lucida Console"/>
              </a:rPr>
              <a:t> </a:t>
            </a:r>
            <a:r>
              <a:rPr dirty="0" sz="1100" spc="-10">
                <a:latin typeface="Lucida Console"/>
                <a:cs typeface="Lucida Console"/>
              </a:rPr>
              <a:t>y[i+1]);</a:t>
            </a:r>
            <a:endParaRPr sz="1100">
              <a:latin typeface="Lucida Console"/>
              <a:cs typeface="Lucida Console"/>
            </a:endParaRPr>
          </a:p>
          <a:p>
            <a:pPr marL="455295">
              <a:lnSpc>
                <a:spcPct val="100000"/>
              </a:lnSpc>
              <a:spcBef>
                <a:spcPts val="155"/>
              </a:spcBef>
            </a:pPr>
            <a:r>
              <a:rPr dirty="0" sz="1100" spc="5">
                <a:latin typeface="Lucida Console"/>
                <a:cs typeface="Lucida Console"/>
              </a:rPr>
              <a:t>}</a:t>
            </a:r>
            <a:endParaRPr sz="1100">
              <a:latin typeface="Lucida Console"/>
              <a:cs typeface="Lucida Console"/>
            </a:endParaRPr>
          </a:p>
          <a:p>
            <a:pPr marL="199390">
              <a:lnSpc>
                <a:spcPct val="100000"/>
              </a:lnSpc>
              <a:spcBef>
                <a:spcPts val="155"/>
              </a:spcBef>
            </a:pPr>
            <a:r>
              <a:rPr dirty="0" sz="1100" spc="5">
                <a:latin typeface="Lucida Console"/>
                <a:cs typeface="Lucida Console"/>
              </a:rPr>
              <a:t>}</a:t>
            </a:r>
            <a:endParaRPr sz="1100">
              <a:latin typeface="Lucida Console"/>
              <a:cs typeface="Lucida Console"/>
            </a:endParaRPr>
          </a:p>
        </p:txBody>
      </p:sp>
      <p:sp>
        <p:nvSpPr>
          <p:cNvPr id="26" name="object 26" descr=""/>
          <p:cNvSpPr txBox="1"/>
          <p:nvPr/>
        </p:nvSpPr>
        <p:spPr>
          <a:xfrm>
            <a:off x="520700" y="1715236"/>
            <a:ext cx="5511800" cy="445134"/>
          </a:xfrm>
          <a:prstGeom prst="rect">
            <a:avLst/>
          </a:prstGeom>
          <a:solidFill>
            <a:srgbClr val="FFFFFF"/>
          </a:solidFill>
        </p:spPr>
        <p:txBody>
          <a:bodyPr wrap="square" lIns="0" tIns="62865" rIns="0" bIns="0" rtlCol="0" vert="horz">
            <a:spAutoFit/>
          </a:bodyPr>
          <a:lstStyle/>
          <a:p>
            <a:pPr marL="128270">
              <a:lnSpc>
                <a:spcPct val="100000"/>
              </a:lnSpc>
              <a:spcBef>
                <a:spcPts val="495"/>
              </a:spcBef>
            </a:pPr>
            <a:r>
              <a:rPr dirty="0" baseline="1915" sz="2175">
                <a:solidFill>
                  <a:srgbClr val="005493"/>
                </a:solidFill>
                <a:latin typeface="Lucida Sans Unicode"/>
                <a:cs typeface="Lucida Sans Unicode"/>
              </a:rPr>
              <a:t>Goal.</a:t>
            </a:r>
            <a:r>
              <a:rPr dirty="0" baseline="1915" sz="2175" spc="7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Plot</a:t>
            </a:r>
            <a:r>
              <a:rPr dirty="0" baseline="1915" sz="2175" spc="690">
                <a:latin typeface="Lucida Sans Unicode"/>
                <a:cs typeface="Lucida Sans Unicode"/>
              </a:rPr>
              <a:t> </a:t>
            </a:r>
            <a:r>
              <a:rPr dirty="0" sz="1700" i="1">
                <a:latin typeface="Trebuchet MS"/>
                <a:cs typeface="Trebuchet MS"/>
              </a:rPr>
              <a:t>y</a:t>
            </a:r>
            <a:r>
              <a:rPr dirty="0" sz="1700" spc="10" i="1">
                <a:latin typeface="Trebuchet MS"/>
                <a:cs typeface="Trebuchet MS"/>
              </a:rPr>
              <a:t> </a:t>
            </a:r>
            <a:r>
              <a:rPr dirty="0" sz="1700" spc="430">
                <a:latin typeface="PMingLiU"/>
                <a:cs typeface="PMingLiU"/>
              </a:rPr>
              <a:t>=</a:t>
            </a:r>
            <a:r>
              <a:rPr dirty="0" sz="1700" spc="80">
                <a:latin typeface="PMingLiU"/>
                <a:cs typeface="PMingLiU"/>
              </a:rPr>
              <a:t> </a:t>
            </a:r>
            <a:r>
              <a:rPr dirty="0" sz="1700" spc="155">
                <a:latin typeface="PMingLiU"/>
                <a:cs typeface="PMingLiU"/>
              </a:rPr>
              <a:t>sin(</a:t>
            </a:r>
            <a:r>
              <a:rPr dirty="0" sz="1700" spc="155">
                <a:latin typeface="Arial"/>
                <a:cs typeface="Arial"/>
              </a:rPr>
              <a:t>4</a:t>
            </a:r>
            <a:r>
              <a:rPr dirty="0" sz="1700" spc="155" i="1">
                <a:latin typeface="Trebuchet MS"/>
                <a:cs typeface="Trebuchet MS"/>
              </a:rPr>
              <a:t>x</a:t>
            </a:r>
            <a:r>
              <a:rPr dirty="0" sz="1700" spc="155">
                <a:latin typeface="PMingLiU"/>
                <a:cs typeface="PMingLiU"/>
              </a:rPr>
              <a:t>)+</a:t>
            </a:r>
            <a:r>
              <a:rPr dirty="0" sz="1700" spc="-30">
                <a:latin typeface="PMingLiU"/>
                <a:cs typeface="PMingLiU"/>
              </a:rPr>
              <a:t> </a:t>
            </a:r>
            <a:r>
              <a:rPr dirty="0" sz="1700" spc="50">
                <a:latin typeface="PMingLiU"/>
                <a:cs typeface="PMingLiU"/>
              </a:rPr>
              <a:t>sin(</a:t>
            </a:r>
            <a:r>
              <a:rPr dirty="0" sz="1700" spc="50">
                <a:latin typeface="Arial"/>
                <a:cs typeface="Arial"/>
              </a:rPr>
              <a:t>20</a:t>
            </a:r>
            <a:r>
              <a:rPr dirty="0" sz="1700" spc="50" i="1">
                <a:latin typeface="Trebuchet MS"/>
                <a:cs typeface="Trebuchet MS"/>
              </a:rPr>
              <a:t>x</a:t>
            </a:r>
            <a:r>
              <a:rPr dirty="0" sz="1700" spc="50">
                <a:latin typeface="PMingLiU"/>
                <a:cs typeface="PMingLiU"/>
              </a:rPr>
              <a:t>)</a:t>
            </a:r>
            <a:r>
              <a:rPr dirty="0" sz="1700" spc="475">
                <a:latin typeface="PMingLiU"/>
                <a:cs typeface="PMingLiU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in</a:t>
            </a:r>
            <a:r>
              <a:rPr dirty="0" baseline="1915" sz="2175" spc="82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the</a:t>
            </a:r>
            <a:r>
              <a:rPr dirty="0" baseline="1915" sz="2175" spc="75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interval</a:t>
            </a:r>
            <a:r>
              <a:rPr dirty="0" baseline="1915" sz="2175" spc="82">
                <a:latin typeface="Lucida Sans Unicode"/>
                <a:cs typeface="Lucida Sans Unicode"/>
              </a:rPr>
              <a:t>  </a:t>
            </a:r>
            <a:r>
              <a:rPr dirty="0" baseline="6535" sz="2550">
                <a:latin typeface="Tahoma"/>
                <a:cs typeface="Tahoma"/>
              </a:rPr>
              <a:t>(</a:t>
            </a:r>
            <a:r>
              <a:rPr dirty="0" baseline="6535" sz="2550">
                <a:latin typeface="Calibri"/>
                <a:cs typeface="Calibri"/>
              </a:rPr>
              <a:t>0</a:t>
            </a:r>
            <a:r>
              <a:rPr dirty="0" baseline="6535" sz="2550" i="1">
                <a:latin typeface="Arial"/>
                <a:cs typeface="Arial"/>
              </a:rPr>
              <a:t>,</a:t>
            </a:r>
            <a:r>
              <a:rPr dirty="0" baseline="6535" sz="2550" spc="-172" i="1">
                <a:latin typeface="Arial"/>
                <a:cs typeface="Arial"/>
              </a:rPr>
              <a:t> </a:t>
            </a:r>
            <a:r>
              <a:rPr dirty="0" baseline="6535" sz="2550" spc="-37" i="1">
                <a:latin typeface="Trebuchet MS"/>
                <a:cs typeface="Trebuchet MS"/>
              </a:rPr>
              <a:t>π</a:t>
            </a:r>
            <a:r>
              <a:rPr dirty="0" baseline="6535" sz="2550" spc="-37">
                <a:latin typeface="Tahoma"/>
                <a:cs typeface="Tahoma"/>
              </a:rPr>
              <a:t>)</a:t>
            </a:r>
            <a:r>
              <a:rPr dirty="0" baseline="1915" sz="2175" spc="-37">
                <a:latin typeface="Lucida Sans Unicode"/>
                <a:cs typeface="Lucida Sans Unicode"/>
              </a:rPr>
              <a:t>.</a:t>
            </a:r>
            <a:endParaRPr baseline="1915" sz="2175">
              <a:latin typeface="Lucida Sans Unicode"/>
              <a:cs typeface="Lucida Sans Unicode"/>
            </a:endParaRPr>
          </a:p>
        </p:txBody>
      </p:sp>
      <p:sp>
        <p:nvSpPr>
          <p:cNvPr id="27" name="object 27" descr=""/>
          <p:cNvSpPr txBox="1"/>
          <p:nvPr/>
        </p:nvSpPr>
        <p:spPr>
          <a:xfrm>
            <a:off x="520700" y="2249233"/>
            <a:ext cx="4267200" cy="445134"/>
          </a:xfrm>
          <a:prstGeom prst="rect">
            <a:avLst/>
          </a:prstGeom>
          <a:solidFill>
            <a:srgbClr val="FFFFFF"/>
          </a:solidFill>
        </p:spPr>
        <p:txBody>
          <a:bodyPr wrap="square" lIns="0" tIns="83820" rIns="0" bIns="0" rtlCol="0" vert="horz">
            <a:spAutoFit/>
          </a:bodyPr>
          <a:lstStyle/>
          <a:p>
            <a:pPr marL="128270">
              <a:lnSpc>
                <a:spcPct val="100000"/>
              </a:lnSpc>
              <a:spcBef>
                <a:spcPts val="660"/>
              </a:spcBef>
            </a:pPr>
            <a:r>
              <a:rPr dirty="0" sz="1450">
                <a:solidFill>
                  <a:srgbClr val="005493"/>
                </a:solidFill>
                <a:latin typeface="Lucida Sans Unicode"/>
                <a:cs typeface="Lucida Sans Unicode"/>
              </a:rPr>
              <a:t>Method.</a:t>
            </a:r>
            <a:r>
              <a:rPr dirty="0" sz="1450" spc="11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Take</a:t>
            </a:r>
            <a:r>
              <a:rPr dirty="0" sz="1450" spc="114">
                <a:latin typeface="Lucida Sans Unicode"/>
                <a:cs typeface="Lucida Sans Unicode"/>
              </a:rPr>
              <a:t> </a:t>
            </a:r>
            <a:r>
              <a:rPr dirty="0" sz="1450" i="1">
                <a:latin typeface="Lucida Sans Italic"/>
                <a:cs typeface="Lucida Sans Italic"/>
              </a:rPr>
              <a:t>N</a:t>
            </a:r>
            <a:r>
              <a:rPr dirty="0" sz="1450" spc="110" i="1">
                <a:latin typeface="Lucida Sans Italic"/>
                <a:cs typeface="Lucida Sans Italic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samples,</a:t>
            </a:r>
            <a:r>
              <a:rPr dirty="0" sz="1450" spc="114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regularly</a:t>
            </a:r>
            <a:r>
              <a:rPr dirty="0" sz="1450" spc="110">
                <a:latin typeface="Lucida Sans Unicode"/>
                <a:cs typeface="Lucida Sans Unicode"/>
              </a:rPr>
              <a:t> </a:t>
            </a:r>
            <a:r>
              <a:rPr dirty="0" sz="1450" spc="-10">
                <a:latin typeface="Lucida Sans Unicode"/>
                <a:cs typeface="Lucida Sans Unicode"/>
              </a:rPr>
              <a:t>spaced.</a:t>
            </a:r>
            <a:endParaRPr sz="1450">
              <a:latin typeface="Lucida Sans Unicode"/>
              <a:cs typeface="Lucida Sans Unicode"/>
            </a:endParaRPr>
          </a:p>
        </p:txBody>
      </p:sp>
      <p:sp>
        <p:nvSpPr>
          <p:cNvPr id="28" name="object 28" descr=""/>
          <p:cNvSpPr txBox="1"/>
          <p:nvPr/>
        </p:nvSpPr>
        <p:spPr>
          <a:xfrm>
            <a:off x="5690450" y="3036327"/>
            <a:ext cx="1609090" cy="1765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000">
                <a:solidFill>
                  <a:srgbClr val="005493"/>
                </a:solidFill>
                <a:latin typeface="Lucida Sans Unicode"/>
                <a:cs typeface="Lucida Sans Unicode"/>
              </a:rPr>
              <a:t>Lesson</a:t>
            </a:r>
            <a:r>
              <a:rPr dirty="0" sz="1000" spc="-2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000">
                <a:solidFill>
                  <a:srgbClr val="005493"/>
                </a:solidFill>
                <a:latin typeface="Lucida Sans Unicode"/>
                <a:cs typeface="Lucida Sans Unicode"/>
              </a:rPr>
              <a:t>1:</a:t>
            </a:r>
            <a:r>
              <a:rPr dirty="0" sz="1000" spc="-2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000" spc="-10">
                <a:solidFill>
                  <a:srgbClr val="005493"/>
                </a:solidFill>
                <a:latin typeface="Lucida Sans Unicode"/>
                <a:cs typeface="Lucida Sans Unicode"/>
              </a:rPr>
              <a:t>Plotting</a:t>
            </a:r>
            <a:r>
              <a:rPr dirty="0" sz="1000" spc="-2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000">
                <a:solidFill>
                  <a:srgbClr val="005493"/>
                </a:solidFill>
                <a:latin typeface="Lucida Sans Unicode"/>
                <a:cs typeface="Lucida Sans Unicode"/>
              </a:rPr>
              <a:t>is</a:t>
            </a:r>
            <a:r>
              <a:rPr dirty="0" sz="1000" spc="-2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000" spc="-10">
                <a:solidFill>
                  <a:srgbClr val="005493"/>
                </a:solidFill>
                <a:latin typeface="Lucida Sans Unicode"/>
                <a:cs typeface="Lucida Sans Unicode"/>
              </a:rPr>
              <a:t>easy.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29" name="object 29" descr=""/>
          <p:cNvSpPr txBox="1"/>
          <p:nvPr/>
        </p:nvSpPr>
        <p:spPr>
          <a:xfrm>
            <a:off x="7442200" y="1791525"/>
            <a:ext cx="2108200" cy="267335"/>
          </a:xfrm>
          <a:prstGeom prst="rect">
            <a:avLst/>
          </a:prstGeom>
          <a:solidFill>
            <a:srgbClr val="FFFFFF"/>
          </a:solidFill>
        </p:spPr>
        <p:txBody>
          <a:bodyPr wrap="square" lIns="0" tIns="52704" rIns="0" bIns="0" rtlCol="0" vert="horz">
            <a:spAutoFit/>
          </a:bodyPr>
          <a:lstStyle/>
          <a:p>
            <a:pPr marL="88265">
              <a:lnSpc>
                <a:spcPct val="100000"/>
              </a:lnSpc>
              <a:spcBef>
                <a:spcPts val="414"/>
              </a:spcBef>
            </a:pPr>
            <a:r>
              <a:rPr dirty="0" sz="950">
                <a:latin typeface="Lucida Console"/>
                <a:cs typeface="Lucida Console"/>
              </a:rPr>
              <a:t>%</a:t>
            </a:r>
            <a:r>
              <a:rPr dirty="0" sz="950" spc="-45">
                <a:latin typeface="Lucida Console"/>
                <a:cs typeface="Lucida Console"/>
              </a:rPr>
              <a:t> </a:t>
            </a:r>
            <a:r>
              <a:rPr dirty="0" sz="950">
                <a:latin typeface="Lucida Console"/>
                <a:cs typeface="Lucida Console"/>
              </a:rPr>
              <a:t>java</a:t>
            </a:r>
            <a:r>
              <a:rPr dirty="0" sz="950" spc="-40">
                <a:latin typeface="Lucida Console"/>
                <a:cs typeface="Lucida Console"/>
              </a:rPr>
              <a:t> </a:t>
            </a:r>
            <a:r>
              <a:rPr dirty="0" sz="950">
                <a:latin typeface="Lucida Console"/>
                <a:cs typeface="Lucida Console"/>
              </a:rPr>
              <a:t>PlotFunctionEx</a:t>
            </a:r>
            <a:r>
              <a:rPr dirty="0" sz="950" spc="-40">
                <a:latin typeface="Lucida Console"/>
                <a:cs typeface="Lucida Console"/>
              </a:rPr>
              <a:t> </a:t>
            </a:r>
            <a:r>
              <a:rPr dirty="0" sz="950" spc="-25">
                <a:latin typeface="Lucida Console"/>
                <a:cs typeface="Lucida Console"/>
              </a:rPr>
              <a:t>20</a:t>
            </a:r>
            <a:endParaRPr sz="950">
              <a:latin typeface="Lucida Console"/>
              <a:cs typeface="Lucida Console"/>
            </a:endParaRPr>
          </a:p>
        </p:txBody>
      </p:sp>
      <p:pic>
        <p:nvPicPr>
          <p:cNvPr id="30" name="object 30" descr="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5674842" y="4228372"/>
            <a:ext cx="2215997" cy="377612"/>
          </a:xfrm>
          <a:prstGeom prst="rect">
            <a:avLst/>
          </a:prstGeom>
        </p:spPr>
      </p:pic>
      <p:sp>
        <p:nvSpPr>
          <p:cNvPr id="31" name="object 31" descr=""/>
          <p:cNvSpPr txBox="1"/>
          <p:nvPr/>
        </p:nvSpPr>
        <p:spPr>
          <a:xfrm>
            <a:off x="5702300" y="4258093"/>
            <a:ext cx="2108200" cy="267335"/>
          </a:xfrm>
          <a:prstGeom prst="rect">
            <a:avLst/>
          </a:prstGeom>
          <a:solidFill>
            <a:srgbClr val="FFFFFF"/>
          </a:solidFill>
        </p:spPr>
        <p:txBody>
          <a:bodyPr wrap="square" lIns="0" tIns="55880" rIns="0" bIns="0" rtlCol="0" vert="horz">
            <a:spAutoFit/>
          </a:bodyPr>
          <a:lstStyle/>
          <a:p>
            <a:pPr marL="88900">
              <a:lnSpc>
                <a:spcPct val="100000"/>
              </a:lnSpc>
              <a:spcBef>
                <a:spcPts val="440"/>
              </a:spcBef>
            </a:pPr>
            <a:r>
              <a:rPr dirty="0" sz="950">
                <a:latin typeface="Lucida Console"/>
                <a:cs typeface="Lucida Console"/>
              </a:rPr>
              <a:t>%</a:t>
            </a:r>
            <a:r>
              <a:rPr dirty="0" sz="950" spc="-45">
                <a:latin typeface="Lucida Console"/>
                <a:cs typeface="Lucida Console"/>
              </a:rPr>
              <a:t> </a:t>
            </a:r>
            <a:r>
              <a:rPr dirty="0" sz="950">
                <a:latin typeface="Lucida Console"/>
                <a:cs typeface="Lucida Console"/>
              </a:rPr>
              <a:t>java</a:t>
            </a:r>
            <a:r>
              <a:rPr dirty="0" sz="950" spc="-40">
                <a:latin typeface="Lucida Console"/>
                <a:cs typeface="Lucida Console"/>
              </a:rPr>
              <a:t> </a:t>
            </a:r>
            <a:r>
              <a:rPr dirty="0" sz="950">
                <a:latin typeface="Lucida Console"/>
                <a:cs typeface="Lucida Console"/>
              </a:rPr>
              <a:t>PlotFunctionEx</a:t>
            </a:r>
            <a:r>
              <a:rPr dirty="0" sz="950" spc="-40">
                <a:latin typeface="Lucida Console"/>
                <a:cs typeface="Lucida Console"/>
              </a:rPr>
              <a:t> </a:t>
            </a:r>
            <a:r>
              <a:rPr dirty="0" sz="950" spc="-25">
                <a:latin typeface="Lucida Console"/>
                <a:cs typeface="Lucida Console"/>
              </a:rPr>
              <a:t>200</a:t>
            </a:r>
            <a:endParaRPr sz="950">
              <a:latin typeface="Lucida Console"/>
              <a:cs typeface="Lucida Console"/>
            </a:endParaRPr>
          </a:p>
        </p:txBody>
      </p:sp>
      <p:sp>
        <p:nvSpPr>
          <p:cNvPr id="32" name="object 32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-25"/>
              <a:t>26</a:t>
            </a:fld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054100"/>
            <a:ext cx="5364486" cy="5664200"/>
          </a:xfrm>
          <a:prstGeom prst="rect">
            <a:avLst/>
          </a:prstGeom>
        </p:spPr>
      </p:pic>
      <p:sp>
        <p:nvSpPr>
          <p:cNvPr id="3" name="object 3" descr=""/>
          <p:cNvSpPr txBox="1"/>
          <p:nvPr/>
        </p:nvSpPr>
        <p:spPr>
          <a:xfrm>
            <a:off x="6322936" y="1206000"/>
            <a:ext cx="3098800" cy="7759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805305" algn="l"/>
              </a:tabLst>
            </a:pPr>
            <a:r>
              <a:rPr dirty="0" sz="1850" spc="150" b="1">
                <a:solidFill>
                  <a:srgbClr val="BABABA"/>
                </a:solidFill>
                <a:latin typeface="Verdana"/>
                <a:cs typeface="Verdana"/>
              </a:rPr>
              <a:t>COMPUTER</a:t>
            </a:r>
            <a:r>
              <a:rPr dirty="0" sz="1850" b="1">
                <a:solidFill>
                  <a:srgbClr val="BABABA"/>
                </a:solidFill>
                <a:latin typeface="Verdana"/>
                <a:cs typeface="Verdana"/>
              </a:rPr>
              <a:t>	</a:t>
            </a:r>
            <a:r>
              <a:rPr dirty="0" sz="1850" spc="75" b="1">
                <a:solidFill>
                  <a:srgbClr val="BABABA"/>
                </a:solidFill>
                <a:latin typeface="Verdana"/>
                <a:cs typeface="Verdana"/>
              </a:rPr>
              <a:t>SCIENCE </a:t>
            </a:r>
            <a:endParaRPr sz="1850">
              <a:latin typeface="Verdana"/>
              <a:cs typeface="Verdana"/>
            </a:endParaRPr>
          </a:p>
          <a:p>
            <a:pPr marL="72390">
              <a:lnSpc>
                <a:spcPct val="100000"/>
              </a:lnSpc>
              <a:spcBef>
                <a:spcPts val="45"/>
              </a:spcBef>
            </a:pP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S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E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D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G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E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W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spc="-260" b="1">
                <a:solidFill>
                  <a:srgbClr val="BABABA"/>
                </a:solidFill>
                <a:latin typeface="Verdana"/>
                <a:cs typeface="Verdana"/>
              </a:rPr>
              <a:t>I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C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K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/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W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A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Y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N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spc="-50" b="1">
                <a:solidFill>
                  <a:srgbClr val="BABABA"/>
                </a:solidFill>
                <a:latin typeface="Verdana"/>
                <a:cs typeface="Verdana"/>
              </a:rPr>
              <a:t>E</a:t>
            </a:r>
            <a:endParaRPr sz="1150">
              <a:latin typeface="Verdana"/>
              <a:cs typeface="Verdana"/>
            </a:endParaRPr>
          </a:p>
          <a:p>
            <a:pPr marL="29845">
              <a:lnSpc>
                <a:spcPct val="100000"/>
              </a:lnSpc>
              <a:spcBef>
                <a:spcPts val="815"/>
              </a:spcBef>
            </a:pPr>
            <a:r>
              <a:rPr dirty="0" sz="1200">
                <a:solidFill>
                  <a:srgbClr val="BABABA"/>
                </a:solidFill>
                <a:latin typeface="Arial"/>
                <a:cs typeface="Arial"/>
              </a:rPr>
              <a:t>PA</a:t>
            </a:r>
            <a:r>
              <a:rPr dirty="0" sz="1200" spc="-155">
                <a:solidFill>
                  <a:srgbClr val="BABABA"/>
                </a:solidFill>
                <a:latin typeface="Arial"/>
                <a:cs typeface="Arial"/>
              </a:rPr>
              <a:t> R</a:t>
            </a:r>
            <a:r>
              <a:rPr dirty="0" sz="1200" spc="-165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BABABA"/>
                </a:solidFill>
                <a:latin typeface="Arial"/>
                <a:cs typeface="Arial"/>
              </a:rPr>
              <a:t>T</a:t>
            </a:r>
            <a:r>
              <a:rPr dirty="0" sz="1200" spc="390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BABABA"/>
                </a:solidFill>
                <a:latin typeface="Arial"/>
                <a:cs typeface="Arial"/>
              </a:rPr>
              <a:t>I</a:t>
            </a:r>
            <a:r>
              <a:rPr dirty="0" sz="1200" spc="-155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BABABA"/>
                </a:solidFill>
                <a:latin typeface="Arial"/>
                <a:cs typeface="Arial"/>
              </a:rPr>
              <a:t>:</a:t>
            </a:r>
            <a:r>
              <a:rPr dirty="0" sz="1200" spc="390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 spc="-170">
                <a:solidFill>
                  <a:srgbClr val="BABABA"/>
                </a:solidFill>
                <a:latin typeface="Arial"/>
                <a:cs typeface="Arial"/>
              </a:rPr>
              <a:t>P</a:t>
            </a:r>
            <a:r>
              <a:rPr dirty="0" sz="1200" spc="-155">
                <a:solidFill>
                  <a:srgbClr val="BABABA"/>
                </a:solidFill>
                <a:latin typeface="Arial"/>
                <a:cs typeface="Arial"/>
              </a:rPr>
              <a:t> R</a:t>
            </a:r>
            <a:r>
              <a:rPr dirty="0" sz="1200" spc="-175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 spc="130">
                <a:solidFill>
                  <a:srgbClr val="BABABA"/>
                </a:solidFill>
                <a:latin typeface="Arial"/>
                <a:cs typeface="Arial"/>
              </a:rPr>
              <a:t>O</a:t>
            </a:r>
            <a:r>
              <a:rPr dirty="0" sz="1200" spc="-155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 spc="65">
                <a:solidFill>
                  <a:srgbClr val="BABABA"/>
                </a:solidFill>
                <a:latin typeface="Arial"/>
                <a:cs typeface="Arial"/>
              </a:rPr>
              <a:t>G</a:t>
            </a:r>
            <a:r>
              <a:rPr dirty="0" sz="1200" spc="-155">
                <a:solidFill>
                  <a:srgbClr val="BABABA"/>
                </a:solidFill>
                <a:latin typeface="Arial"/>
                <a:cs typeface="Arial"/>
              </a:rPr>
              <a:t> R </a:t>
            </a:r>
            <a:r>
              <a:rPr dirty="0" sz="1200" spc="80">
                <a:solidFill>
                  <a:srgbClr val="BABABA"/>
                </a:solidFill>
                <a:latin typeface="Arial"/>
                <a:cs typeface="Arial"/>
              </a:rPr>
              <a:t>A</a:t>
            </a:r>
            <a:r>
              <a:rPr dirty="0" sz="1200" spc="-155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 spc="145">
                <a:solidFill>
                  <a:srgbClr val="BABABA"/>
                </a:solidFill>
                <a:latin typeface="Arial"/>
                <a:cs typeface="Arial"/>
              </a:rPr>
              <a:t>M</a:t>
            </a:r>
            <a:r>
              <a:rPr dirty="0" sz="1200" spc="-155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 spc="145">
                <a:solidFill>
                  <a:srgbClr val="BABABA"/>
                </a:solidFill>
                <a:latin typeface="Arial"/>
                <a:cs typeface="Arial"/>
              </a:rPr>
              <a:t>M</a:t>
            </a:r>
            <a:r>
              <a:rPr dirty="0" sz="1200" spc="-155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BABABA"/>
                </a:solidFill>
                <a:latin typeface="Arial"/>
                <a:cs typeface="Arial"/>
              </a:rPr>
              <a:t>I</a:t>
            </a:r>
            <a:r>
              <a:rPr dirty="0" sz="1200" spc="-155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 spc="135">
                <a:solidFill>
                  <a:srgbClr val="BABABA"/>
                </a:solidFill>
                <a:latin typeface="Arial"/>
                <a:cs typeface="Arial"/>
              </a:rPr>
              <a:t>N</a:t>
            </a:r>
            <a:r>
              <a:rPr dirty="0" sz="1200" spc="-145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 spc="65">
                <a:solidFill>
                  <a:srgbClr val="BABABA"/>
                </a:solidFill>
                <a:latin typeface="Arial"/>
                <a:cs typeface="Arial"/>
              </a:rPr>
              <a:t>G</a:t>
            </a:r>
            <a:r>
              <a:rPr dirty="0" sz="1200" spc="390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BABABA"/>
                </a:solidFill>
                <a:latin typeface="Arial"/>
                <a:cs typeface="Arial"/>
              </a:rPr>
              <a:t>I</a:t>
            </a:r>
            <a:r>
              <a:rPr dirty="0" sz="1200" spc="-155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 spc="135">
                <a:solidFill>
                  <a:srgbClr val="BABABA"/>
                </a:solidFill>
                <a:latin typeface="Arial"/>
                <a:cs typeface="Arial"/>
              </a:rPr>
              <a:t>N</a:t>
            </a:r>
            <a:r>
              <a:rPr dirty="0" sz="1200" spc="390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 spc="80">
                <a:solidFill>
                  <a:srgbClr val="BABABA"/>
                </a:solidFill>
                <a:latin typeface="Arial"/>
                <a:cs typeface="Arial"/>
              </a:rPr>
              <a:t>JAVA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330200" y="6394081"/>
            <a:ext cx="2870200" cy="203835"/>
          </a:xfrm>
          <a:prstGeom prst="rect">
            <a:avLst/>
          </a:prstGeom>
          <a:solidFill>
            <a:srgbClr val="FFFFFF"/>
          </a:solidFill>
        </p:spPr>
        <p:txBody>
          <a:bodyPr wrap="square" lIns="0" tIns="6350" rIns="0" bIns="0" rtlCol="0" vert="horz">
            <a:spAutoFit/>
          </a:bodyPr>
          <a:lstStyle/>
          <a:p>
            <a:pPr marL="75565">
              <a:lnSpc>
                <a:spcPct val="100000"/>
              </a:lnSpc>
              <a:spcBef>
                <a:spcPts val="50"/>
              </a:spcBef>
            </a:pPr>
            <a:r>
              <a:rPr dirty="0" sz="1000" spc="75">
                <a:solidFill>
                  <a:srgbClr val="797979"/>
                </a:solidFill>
                <a:latin typeface="Lucida Console"/>
                <a:cs typeface="Lucida Console"/>
              </a:rPr>
              <a:t>CS.4.B.IO.Drawing </a:t>
            </a:r>
            <a:endParaRPr sz="1000">
              <a:latin typeface="Lucida Console"/>
              <a:cs typeface="Lucida Console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054100"/>
            <a:ext cx="5364486" cy="5664200"/>
          </a:xfrm>
          <a:prstGeom prst="rect">
            <a:avLst/>
          </a:prstGeom>
        </p:spPr>
      </p:pic>
      <p:sp>
        <p:nvSpPr>
          <p:cNvPr id="3" name="object 3" descr=""/>
          <p:cNvSpPr txBox="1"/>
          <p:nvPr/>
        </p:nvSpPr>
        <p:spPr>
          <a:xfrm>
            <a:off x="3182937" y="3272819"/>
            <a:ext cx="4058920" cy="219265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426084" indent="-414020">
              <a:lnSpc>
                <a:spcPct val="100000"/>
              </a:lnSpc>
              <a:spcBef>
                <a:spcPts val="90"/>
              </a:spcBef>
              <a:buAutoNum type="arabicPeriod" startAt="4"/>
              <a:tabLst>
                <a:tab pos="426720" algn="l"/>
              </a:tabLst>
            </a:pPr>
            <a:r>
              <a:rPr dirty="0" sz="2650">
                <a:solidFill>
                  <a:srgbClr val="A9A9A9"/>
                </a:solidFill>
                <a:latin typeface="Arial"/>
                <a:cs typeface="Arial"/>
              </a:rPr>
              <a:t>Input</a:t>
            </a:r>
            <a:r>
              <a:rPr dirty="0" sz="2650" spc="110">
                <a:solidFill>
                  <a:srgbClr val="A9A9A9"/>
                </a:solidFill>
                <a:latin typeface="Arial"/>
                <a:cs typeface="Arial"/>
              </a:rPr>
              <a:t> </a:t>
            </a:r>
            <a:r>
              <a:rPr dirty="0" sz="2650" spc="55">
                <a:solidFill>
                  <a:srgbClr val="A9A9A9"/>
                </a:solidFill>
                <a:latin typeface="Arial"/>
                <a:cs typeface="Arial"/>
              </a:rPr>
              <a:t>and</a:t>
            </a:r>
            <a:r>
              <a:rPr dirty="0" sz="2650" spc="110">
                <a:solidFill>
                  <a:srgbClr val="A9A9A9"/>
                </a:solidFill>
                <a:latin typeface="Arial"/>
                <a:cs typeface="Arial"/>
              </a:rPr>
              <a:t> </a:t>
            </a:r>
            <a:r>
              <a:rPr dirty="0" sz="2650" spc="-10">
                <a:solidFill>
                  <a:srgbClr val="A9A9A9"/>
                </a:solidFill>
                <a:latin typeface="Arial"/>
                <a:cs typeface="Arial"/>
              </a:rPr>
              <a:t>Output</a:t>
            </a:r>
            <a:endParaRPr sz="2650">
              <a:latin typeface="Arial"/>
              <a:cs typeface="Arial"/>
            </a:endParaRPr>
          </a:p>
          <a:p>
            <a:pPr lvl="1" marL="1044575" indent="-220979">
              <a:lnSpc>
                <a:spcPct val="100000"/>
              </a:lnSpc>
              <a:spcBef>
                <a:spcPts val="2625"/>
              </a:spcBef>
              <a:buChar char="•"/>
              <a:tabLst>
                <a:tab pos="1045210" algn="l"/>
              </a:tabLst>
            </a:pPr>
            <a:r>
              <a:rPr dirty="0" sz="1950">
                <a:solidFill>
                  <a:srgbClr val="A9A9A9"/>
                </a:solidFill>
                <a:latin typeface="Arial"/>
                <a:cs typeface="Arial"/>
              </a:rPr>
              <a:t>Standard</a:t>
            </a:r>
            <a:r>
              <a:rPr dirty="0" sz="1950" spc="235">
                <a:solidFill>
                  <a:srgbClr val="A9A9A9"/>
                </a:solidFill>
                <a:latin typeface="Arial"/>
                <a:cs typeface="Arial"/>
              </a:rPr>
              <a:t> </a:t>
            </a:r>
            <a:r>
              <a:rPr dirty="0" sz="1950">
                <a:solidFill>
                  <a:srgbClr val="A9A9A9"/>
                </a:solidFill>
                <a:latin typeface="Arial"/>
                <a:cs typeface="Arial"/>
              </a:rPr>
              <a:t>input</a:t>
            </a:r>
            <a:r>
              <a:rPr dirty="0" sz="1950" spc="235">
                <a:solidFill>
                  <a:srgbClr val="A9A9A9"/>
                </a:solidFill>
                <a:latin typeface="Arial"/>
                <a:cs typeface="Arial"/>
              </a:rPr>
              <a:t> </a:t>
            </a:r>
            <a:r>
              <a:rPr dirty="0" sz="1950" spc="60">
                <a:solidFill>
                  <a:srgbClr val="A9A9A9"/>
                </a:solidFill>
                <a:latin typeface="Arial"/>
                <a:cs typeface="Arial"/>
              </a:rPr>
              <a:t>and</a:t>
            </a:r>
            <a:r>
              <a:rPr dirty="0" sz="1950" spc="240">
                <a:solidFill>
                  <a:srgbClr val="A9A9A9"/>
                </a:solidFill>
                <a:latin typeface="Arial"/>
                <a:cs typeface="Arial"/>
              </a:rPr>
              <a:t> </a:t>
            </a:r>
            <a:r>
              <a:rPr dirty="0" sz="1950" spc="-10">
                <a:solidFill>
                  <a:srgbClr val="A9A9A9"/>
                </a:solidFill>
                <a:latin typeface="Arial"/>
                <a:cs typeface="Arial"/>
              </a:rPr>
              <a:t>output</a:t>
            </a:r>
            <a:endParaRPr sz="1950">
              <a:latin typeface="Arial"/>
              <a:cs typeface="Arial"/>
            </a:endParaRPr>
          </a:p>
          <a:p>
            <a:pPr lvl="1" marL="1044575" indent="-220979">
              <a:lnSpc>
                <a:spcPct val="100000"/>
              </a:lnSpc>
              <a:spcBef>
                <a:spcPts val="635"/>
              </a:spcBef>
              <a:buChar char="•"/>
              <a:tabLst>
                <a:tab pos="1045210" algn="l"/>
              </a:tabLst>
            </a:pPr>
            <a:r>
              <a:rPr dirty="0" sz="1950">
                <a:solidFill>
                  <a:srgbClr val="929292"/>
                </a:solidFill>
                <a:latin typeface="Arial"/>
                <a:cs typeface="Arial"/>
              </a:rPr>
              <a:t>Standard</a:t>
            </a:r>
            <a:r>
              <a:rPr dirty="0" sz="1950" spc="405">
                <a:solidFill>
                  <a:srgbClr val="929292"/>
                </a:solidFill>
                <a:latin typeface="Arial"/>
                <a:cs typeface="Arial"/>
              </a:rPr>
              <a:t> </a:t>
            </a:r>
            <a:r>
              <a:rPr dirty="0" sz="1950" spc="65">
                <a:solidFill>
                  <a:srgbClr val="929292"/>
                </a:solidFill>
                <a:latin typeface="Arial"/>
                <a:cs typeface="Arial"/>
              </a:rPr>
              <a:t>drawing</a:t>
            </a:r>
            <a:endParaRPr sz="1950">
              <a:latin typeface="Arial"/>
              <a:cs typeface="Arial"/>
            </a:endParaRPr>
          </a:p>
          <a:p>
            <a:pPr lvl="1" marL="1044575" indent="-220979">
              <a:lnSpc>
                <a:spcPct val="100000"/>
              </a:lnSpc>
              <a:spcBef>
                <a:spcPts val="635"/>
              </a:spcBef>
              <a:buChar char="•"/>
              <a:tabLst>
                <a:tab pos="1045210" algn="l"/>
              </a:tabLst>
            </a:pPr>
            <a:r>
              <a:rPr dirty="0" sz="1950">
                <a:latin typeface="Arial"/>
                <a:cs typeface="Arial"/>
              </a:rPr>
              <a:t>Fractal</a:t>
            </a:r>
            <a:r>
              <a:rPr dirty="0" sz="1950" spc="150">
                <a:latin typeface="Arial"/>
                <a:cs typeface="Arial"/>
              </a:rPr>
              <a:t> </a:t>
            </a:r>
            <a:r>
              <a:rPr dirty="0" sz="1950" spc="35">
                <a:latin typeface="Arial"/>
                <a:cs typeface="Arial"/>
              </a:rPr>
              <a:t>drawings</a:t>
            </a:r>
            <a:endParaRPr sz="1950">
              <a:latin typeface="Arial"/>
              <a:cs typeface="Arial"/>
            </a:endParaRPr>
          </a:p>
          <a:p>
            <a:pPr lvl="1" marL="1044575" indent="-220979">
              <a:lnSpc>
                <a:spcPct val="100000"/>
              </a:lnSpc>
              <a:spcBef>
                <a:spcPts val="630"/>
              </a:spcBef>
              <a:buChar char="•"/>
              <a:tabLst>
                <a:tab pos="1045210" algn="l"/>
              </a:tabLst>
            </a:pPr>
            <a:r>
              <a:rPr dirty="0" sz="1950" spc="-10">
                <a:solidFill>
                  <a:srgbClr val="A9A9A9"/>
                </a:solidFill>
                <a:latin typeface="Arial"/>
                <a:cs typeface="Arial"/>
              </a:rPr>
              <a:t>Animation</a:t>
            </a:r>
            <a:endParaRPr sz="1950">
              <a:latin typeface="Arial"/>
              <a:cs typeface="Arial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6322936" y="1206000"/>
            <a:ext cx="3098800" cy="7759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805305" algn="l"/>
              </a:tabLst>
            </a:pPr>
            <a:r>
              <a:rPr dirty="0" sz="1850" spc="150" b="1">
                <a:solidFill>
                  <a:srgbClr val="BABABA"/>
                </a:solidFill>
                <a:latin typeface="Verdana"/>
                <a:cs typeface="Verdana"/>
              </a:rPr>
              <a:t>COMPUTER</a:t>
            </a:r>
            <a:r>
              <a:rPr dirty="0" sz="1850" b="1">
                <a:solidFill>
                  <a:srgbClr val="BABABA"/>
                </a:solidFill>
                <a:latin typeface="Verdana"/>
                <a:cs typeface="Verdana"/>
              </a:rPr>
              <a:t>	</a:t>
            </a:r>
            <a:r>
              <a:rPr dirty="0" sz="1850" spc="75" b="1">
                <a:solidFill>
                  <a:srgbClr val="BABABA"/>
                </a:solidFill>
                <a:latin typeface="Verdana"/>
                <a:cs typeface="Verdana"/>
              </a:rPr>
              <a:t>SCIENCE </a:t>
            </a:r>
            <a:endParaRPr sz="1850">
              <a:latin typeface="Verdana"/>
              <a:cs typeface="Verdana"/>
            </a:endParaRPr>
          </a:p>
          <a:p>
            <a:pPr marL="72390">
              <a:lnSpc>
                <a:spcPct val="100000"/>
              </a:lnSpc>
              <a:spcBef>
                <a:spcPts val="45"/>
              </a:spcBef>
            </a:pP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S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E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D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G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E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W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spc="-260" b="1">
                <a:solidFill>
                  <a:srgbClr val="BABABA"/>
                </a:solidFill>
                <a:latin typeface="Verdana"/>
                <a:cs typeface="Verdana"/>
              </a:rPr>
              <a:t>I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C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K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/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W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A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Y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N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spc="-50" b="1">
                <a:solidFill>
                  <a:srgbClr val="BABABA"/>
                </a:solidFill>
                <a:latin typeface="Verdana"/>
                <a:cs typeface="Verdana"/>
              </a:rPr>
              <a:t>E</a:t>
            </a:r>
            <a:endParaRPr sz="1150">
              <a:latin typeface="Verdana"/>
              <a:cs typeface="Verdana"/>
            </a:endParaRPr>
          </a:p>
          <a:p>
            <a:pPr marL="29845">
              <a:lnSpc>
                <a:spcPct val="100000"/>
              </a:lnSpc>
              <a:spcBef>
                <a:spcPts val="815"/>
              </a:spcBef>
            </a:pPr>
            <a:r>
              <a:rPr dirty="0" sz="1200">
                <a:solidFill>
                  <a:srgbClr val="BABABA"/>
                </a:solidFill>
                <a:latin typeface="Arial"/>
                <a:cs typeface="Arial"/>
              </a:rPr>
              <a:t>PA</a:t>
            </a:r>
            <a:r>
              <a:rPr dirty="0" sz="1200" spc="-155">
                <a:solidFill>
                  <a:srgbClr val="BABABA"/>
                </a:solidFill>
                <a:latin typeface="Arial"/>
                <a:cs typeface="Arial"/>
              </a:rPr>
              <a:t> R</a:t>
            </a:r>
            <a:r>
              <a:rPr dirty="0" sz="1200" spc="-165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BABABA"/>
                </a:solidFill>
                <a:latin typeface="Arial"/>
                <a:cs typeface="Arial"/>
              </a:rPr>
              <a:t>T</a:t>
            </a:r>
            <a:r>
              <a:rPr dirty="0" sz="1200" spc="390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BABABA"/>
                </a:solidFill>
                <a:latin typeface="Arial"/>
                <a:cs typeface="Arial"/>
              </a:rPr>
              <a:t>I</a:t>
            </a:r>
            <a:r>
              <a:rPr dirty="0" sz="1200" spc="-155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BABABA"/>
                </a:solidFill>
                <a:latin typeface="Arial"/>
                <a:cs typeface="Arial"/>
              </a:rPr>
              <a:t>:</a:t>
            </a:r>
            <a:r>
              <a:rPr dirty="0" sz="1200" spc="390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 spc="-170">
                <a:solidFill>
                  <a:srgbClr val="BABABA"/>
                </a:solidFill>
                <a:latin typeface="Arial"/>
                <a:cs typeface="Arial"/>
              </a:rPr>
              <a:t>P</a:t>
            </a:r>
            <a:r>
              <a:rPr dirty="0" sz="1200" spc="-155">
                <a:solidFill>
                  <a:srgbClr val="BABABA"/>
                </a:solidFill>
                <a:latin typeface="Arial"/>
                <a:cs typeface="Arial"/>
              </a:rPr>
              <a:t> R</a:t>
            </a:r>
            <a:r>
              <a:rPr dirty="0" sz="1200" spc="-175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 spc="130">
                <a:solidFill>
                  <a:srgbClr val="BABABA"/>
                </a:solidFill>
                <a:latin typeface="Arial"/>
                <a:cs typeface="Arial"/>
              </a:rPr>
              <a:t>O</a:t>
            </a:r>
            <a:r>
              <a:rPr dirty="0" sz="1200" spc="-155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 spc="65">
                <a:solidFill>
                  <a:srgbClr val="BABABA"/>
                </a:solidFill>
                <a:latin typeface="Arial"/>
                <a:cs typeface="Arial"/>
              </a:rPr>
              <a:t>G</a:t>
            </a:r>
            <a:r>
              <a:rPr dirty="0" sz="1200" spc="-155">
                <a:solidFill>
                  <a:srgbClr val="BABABA"/>
                </a:solidFill>
                <a:latin typeface="Arial"/>
                <a:cs typeface="Arial"/>
              </a:rPr>
              <a:t> R </a:t>
            </a:r>
            <a:r>
              <a:rPr dirty="0" sz="1200" spc="80">
                <a:solidFill>
                  <a:srgbClr val="BABABA"/>
                </a:solidFill>
                <a:latin typeface="Arial"/>
                <a:cs typeface="Arial"/>
              </a:rPr>
              <a:t>A</a:t>
            </a:r>
            <a:r>
              <a:rPr dirty="0" sz="1200" spc="-155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 spc="145">
                <a:solidFill>
                  <a:srgbClr val="BABABA"/>
                </a:solidFill>
                <a:latin typeface="Arial"/>
                <a:cs typeface="Arial"/>
              </a:rPr>
              <a:t>M</a:t>
            </a:r>
            <a:r>
              <a:rPr dirty="0" sz="1200" spc="-155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 spc="145">
                <a:solidFill>
                  <a:srgbClr val="BABABA"/>
                </a:solidFill>
                <a:latin typeface="Arial"/>
                <a:cs typeface="Arial"/>
              </a:rPr>
              <a:t>M</a:t>
            </a:r>
            <a:r>
              <a:rPr dirty="0" sz="1200" spc="-155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BABABA"/>
                </a:solidFill>
                <a:latin typeface="Arial"/>
                <a:cs typeface="Arial"/>
              </a:rPr>
              <a:t>I</a:t>
            </a:r>
            <a:r>
              <a:rPr dirty="0" sz="1200" spc="-155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 spc="135">
                <a:solidFill>
                  <a:srgbClr val="BABABA"/>
                </a:solidFill>
                <a:latin typeface="Arial"/>
                <a:cs typeface="Arial"/>
              </a:rPr>
              <a:t>N</a:t>
            </a:r>
            <a:r>
              <a:rPr dirty="0" sz="1200" spc="-145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 spc="65">
                <a:solidFill>
                  <a:srgbClr val="BABABA"/>
                </a:solidFill>
                <a:latin typeface="Arial"/>
                <a:cs typeface="Arial"/>
              </a:rPr>
              <a:t>G</a:t>
            </a:r>
            <a:r>
              <a:rPr dirty="0" sz="1200" spc="390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BABABA"/>
                </a:solidFill>
                <a:latin typeface="Arial"/>
                <a:cs typeface="Arial"/>
              </a:rPr>
              <a:t>I</a:t>
            </a:r>
            <a:r>
              <a:rPr dirty="0" sz="1200" spc="-155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 spc="135">
                <a:solidFill>
                  <a:srgbClr val="BABABA"/>
                </a:solidFill>
                <a:latin typeface="Arial"/>
                <a:cs typeface="Arial"/>
              </a:rPr>
              <a:t>N</a:t>
            </a:r>
            <a:r>
              <a:rPr dirty="0" sz="1200" spc="390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 spc="80">
                <a:solidFill>
                  <a:srgbClr val="BABABA"/>
                </a:solidFill>
                <a:latin typeface="Arial"/>
                <a:cs typeface="Arial"/>
              </a:rPr>
              <a:t>JAVA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330200" y="6394081"/>
            <a:ext cx="2870200" cy="203835"/>
          </a:xfrm>
          <a:prstGeom prst="rect">
            <a:avLst/>
          </a:prstGeom>
          <a:solidFill>
            <a:srgbClr val="FFFFFF"/>
          </a:solidFill>
        </p:spPr>
        <p:txBody>
          <a:bodyPr wrap="square" lIns="0" tIns="6350" rIns="0" bIns="0" rtlCol="0" vert="horz">
            <a:spAutoFit/>
          </a:bodyPr>
          <a:lstStyle/>
          <a:p>
            <a:pPr marL="75565">
              <a:lnSpc>
                <a:spcPct val="100000"/>
              </a:lnSpc>
              <a:spcBef>
                <a:spcPts val="50"/>
              </a:spcBef>
            </a:pPr>
            <a:r>
              <a:rPr dirty="0" sz="1000" spc="75">
                <a:solidFill>
                  <a:srgbClr val="797979"/>
                </a:solidFill>
                <a:latin typeface="Lucida Console"/>
                <a:cs typeface="Lucida Console"/>
              </a:rPr>
              <a:t>CS.4.C.IO.Fractals </a:t>
            </a:r>
            <a:endParaRPr sz="1000">
              <a:latin typeface="Lucida Console"/>
              <a:cs typeface="Lucida Consol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533399" y="1581745"/>
            <a:ext cx="9004300" cy="0"/>
          </a:xfrm>
          <a:custGeom>
            <a:avLst/>
            <a:gdLst/>
            <a:ahLst/>
            <a:cxnLst/>
            <a:rect l="l" t="t" r="r" b="b"/>
            <a:pathLst>
              <a:path w="9004300" h="0">
                <a:moveTo>
                  <a:pt x="0" y="0"/>
                </a:moveTo>
                <a:lnTo>
                  <a:pt x="9004284" y="0"/>
                </a:lnTo>
              </a:path>
            </a:pathLst>
          </a:custGeom>
          <a:ln w="52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3422650" y="3679587"/>
            <a:ext cx="3276600" cy="432434"/>
          </a:xfrm>
          <a:custGeom>
            <a:avLst/>
            <a:gdLst/>
            <a:ahLst/>
            <a:cxnLst/>
            <a:rect l="l" t="t" r="r" b="b"/>
            <a:pathLst>
              <a:path w="3276600" h="432435">
                <a:moveTo>
                  <a:pt x="0" y="0"/>
                </a:moveTo>
                <a:lnTo>
                  <a:pt x="3276600" y="0"/>
                </a:lnTo>
                <a:lnTo>
                  <a:pt x="3276600" y="432284"/>
                </a:lnTo>
                <a:lnTo>
                  <a:pt x="0" y="432284"/>
                </a:lnTo>
                <a:lnTo>
                  <a:pt x="0" y="0"/>
                </a:lnTo>
                <a:close/>
              </a:path>
            </a:pathLst>
          </a:custGeom>
          <a:ln w="10489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3870883" y="3790213"/>
            <a:ext cx="2413635" cy="1866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400"/>
              </a:lnSpc>
            </a:pPr>
            <a:r>
              <a:rPr dirty="0" sz="1200">
                <a:solidFill>
                  <a:srgbClr val="929292"/>
                </a:solidFill>
                <a:latin typeface="Lucida Sans Unicode"/>
                <a:cs typeface="Lucida Sans Unicode"/>
              </a:rPr>
              <a:t>graphics,</a:t>
            </a:r>
            <a:r>
              <a:rPr dirty="0" sz="1200" spc="120">
                <a:solidFill>
                  <a:srgbClr val="929292"/>
                </a:solidFill>
                <a:latin typeface="Lucida Sans Unicode"/>
                <a:cs typeface="Lucida Sans Unicode"/>
              </a:rPr>
              <a:t> </a:t>
            </a:r>
            <a:r>
              <a:rPr dirty="0" sz="1200">
                <a:solidFill>
                  <a:srgbClr val="929292"/>
                </a:solidFill>
                <a:latin typeface="Lucida Sans Unicode"/>
                <a:cs typeface="Lucida Sans Unicode"/>
              </a:rPr>
              <a:t>sound,</a:t>
            </a:r>
            <a:r>
              <a:rPr dirty="0" sz="1200" spc="125">
                <a:solidFill>
                  <a:srgbClr val="929292"/>
                </a:solidFill>
                <a:latin typeface="Lucida Sans Unicode"/>
                <a:cs typeface="Lucida Sans Unicode"/>
              </a:rPr>
              <a:t> </a:t>
            </a:r>
            <a:r>
              <a:rPr dirty="0" sz="1200">
                <a:solidFill>
                  <a:srgbClr val="929292"/>
                </a:solidFill>
                <a:latin typeface="Lucida Sans Unicode"/>
                <a:cs typeface="Lucida Sans Unicode"/>
              </a:rPr>
              <a:t>and</a:t>
            </a:r>
            <a:r>
              <a:rPr dirty="0" sz="1200" spc="120">
                <a:solidFill>
                  <a:srgbClr val="929292"/>
                </a:solidFill>
                <a:latin typeface="Lucida Sans Unicode"/>
                <a:cs typeface="Lucida Sans Unicode"/>
              </a:rPr>
              <a:t> </a:t>
            </a:r>
            <a:r>
              <a:rPr dirty="0" sz="1200">
                <a:solidFill>
                  <a:srgbClr val="929292"/>
                </a:solidFill>
                <a:latin typeface="Lucida Sans Unicode"/>
                <a:cs typeface="Lucida Sans Unicode"/>
              </a:rPr>
              <a:t>image</a:t>
            </a:r>
            <a:r>
              <a:rPr dirty="0" sz="1200" spc="125">
                <a:solidFill>
                  <a:srgbClr val="929292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-25">
                <a:solidFill>
                  <a:srgbClr val="929292"/>
                </a:solidFill>
                <a:latin typeface="Lucida Sans Unicode"/>
                <a:cs typeface="Lucida Sans Unicode"/>
              </a:rPr>
              <a:t>I/O</a:t>
            </a:r>
            <a:endParaRPr sz="1200">
              <a:latin typeface="Lucida Sans Unicode"/>
              <a:cs typeface="Lucida Sans Unicode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5166385" y="5107443"/>
            <a:ext cx="636270" cy="1993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495"/>
              </a:lnSpc>
            </a:pPr>
            <a:r>
              <a:rPr dirty="0" sz="1300">
                <a:latin typeface="Lucida Sans Unicode"/>
                <a:cs typeface="Lucida Sans Unicode"/>
              </a:rPr>
              <a:t>text</a:t>
            </a:r>
            <a:r>
              <a:rPr dirty="0" sz="1300" spc="25">
                <a:latin typeface="Lucida Sans Unicode"/>
                <a:cs typeface="Lucida Sans Unicode"/>
              </a:rPr>
              <a:t> </a:t>
            </a:r>
            <a:r>
              <a:rPr dirty="0" sz="1300" spc="-25">
                <a:latin typeface="Lucida Sans Unicode"/>
                <a:cs typeface="Lucida Sans Unicode"/>
              </a:rPr>
              <a:t>I/O</a:t>
            </a:r>
            <a:endParaRPr sz="1300">
              <a:latin typeface="Lucida Sans Unicode"/>
              <a:cs typeface="Lucida Sans Unicode"/>
            </a:endParaRPr>
          </a:p>
        </p:txBody>
      </p:sp>
      <p:sp>
        <p:nvSpPr>
          <p:cNvPr id="6" name="object 6" descr=""/>
          <p:cNvSpPr/>
          <p:nvPr/>
        </p:nvSpPr>
        <p:spPr>
          <a:xfrm>
            <a:off x="1392936" y="2026894"/>
            <a:ext cx="7274559" cy="765175"/>
          </a:xfrm>
          <a:custGeom>
            <a:avLst/>
            <a:gdLst/>
            <a:ahLst/>
            <a:cxnLst/>
            <a:rect l="l" t="t" r="r" b="b"/>
            <a:pathLst>
              <a:path w="7274559" h="765175">
                <a:moveTo>
                  <a:pt x="0" y="0"/>
                </a:moveTo>
                <a:lnTo>
                  <a:pt x="259413" y="451816"/>
                </a:lnTo>
                <a:lnTo>
                  <a:pt x="712427" y="682074"/>
                </a:lnTo>
                <a:lnTo>
                  <a:pt x="1688927" y="762457"/>
                </a:lnTo>
                <a:lnTo>
                  <a:pt x="3518801" y="764654"/>
                </a:lnTo>
                <a:lnTo>
                  <a:pt x="5436785" y="642211"/>
                </a:lnTo>
                <a:lnTo>
                  <a:pt x="6579866" y="389739"/>
                </a:lnTo>
                <a:lnTo>
                  <a:pt x="7131317" y="140517"/>
                </a:lnTo>
                <a:lnTo>
                  <a:pt x="7274407" y="27825"/>
                </a:lnTo>
                <a:lnTo>
                  <a:pt x="0" y="0"/>
                </a:lnTo>
                <a:close/>
              </a:path>
            </a:pathLst>
          </a:custGeom>
          <a:solidFill>
            <a:srgbClr val="D5D5D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Basic</a:t>
            </a:r>
            <a:r>
              <a:rPr dirty="0" spc="145"/>
              <a:t> </a:t>
            </a:r>
            <a:r>
              <a:rPr dirty="0"/>
              <a:t>building</a:t>
            </a:r>
            <a:r>
              <a:rPr dirty="0" spc="145"/>
              <a:t> </a:t>
            </a:r>
            <a:r>
              <a:rPr dirty="0"/>
              <a:t>blocks</a:t>
            </a:r>
            <a:r>
              <a:rPr dirty="0" spc="150"/>
              <a:t> </a:t>
            </a:r>
            <a:r>
              <a:rPr dirty="0" spc="75"/>
              <a:t>for</a:t>
            </a:r>
            <a:r>
              <a:rPr dirty="0" spc="145"/>
              <a:t> </a:t>
            </a:r>
            <a:r>
              <a:rPr dirty="0" spc="-10"/>
              <a:t>programming</a:t>
            </a:r>
          </a:p>
        </p:txBody>
      </p:sp>
      <p:sp>
        <p:nvSpPr>
          <p:cNvPr id="8" name="object 8" descr=""/>
          <p:cNvSpPr txBox="1"/>
          <p:nvPr/>
        </p:nvSpPr>
        <p:spPr>
          <a:xfrm>
            <a:off x="3627005" y="2305445"/>
            <a:ext cx="2900680" cy="214629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200">
                <a:solidFill>
                  <a:srgbClr val="797979"/>
                </a:solidFill>
                <a:latin typeface="Lucida Sans Unicode"/>
                <a:cs typeface="Lucida Sans Unicode"/>
              </a:rPr>
              <a:t>any</a:t>
            </a:r>
            <a:r>
              <a:rPr dirty="0" sz="1200" spc="120">
                <a:solidFill>
                  <a:srgbClr val="797979"/>
                </a:solidFill>
                <a:latin typeface="Lucida Sans Unicode"/>
                <a:cs typeface="Lucida Sans Unicode"/>
              </a:rPr>
              <a:t> </a:t>
            </a:r>
            <a:r>
              <a:rPr dirty="0" sz="1200">
                <a:solidFill>
                  <a:srgbClr val="797979"/>
                </a:solidFill>
                <a:latin typeface="Lucida Sans Unicode"/>
                <a:cs typeface="Lucida Sans Unicode"/>
              </a:rPr>
              <a:t>program</a:t>
            </a:r>
            <a:r>
              <a:rPr dirty="0" sz="1200" spc="120">
                <a:solidFill>
                  <a:srgbClr val="797979"/>
                </a:solidFill>
                <a:latin typeface="Lucida Sans Unicode"/>
                <a:cs typeface="Lucida Sans Unicode"/>
              </a:rPr>
              <a:t> </a:t>
            </a:r>
            <a:r>
              <a:rPr dirty="0" sz="1200">
                <a:solidFill>
                  <a:srgbClr val="797979"/>
                </a:solidFill>
                <a:latin typeface="Lucida Sans Unicode"/>
                <a:cs typeface="Lucida Sans Unicode"/>
              </a:rPr>
              <a:t>you</a:t>
            </a:r>
            <a:r>
              <a:rPr dirty="0" sz="1200" spc="120">
                <a:solidFill>
                  <a:srgbClr val="797979"/>
                </a:solidFill>
                <a:latin typeface="Lucida Sans Unicode"/>
                <a:cs typeface="Lucida Sans Unicode"/>
              </a:rPr>
              <a:t> </a:t>
            </a:r>
            <a:r>
              <a:rPr dirty="0" sz="1200">
                <a:solidFill>
                  <a:srgbClr val="797979"/>
                </a:solidFill>
                <a:latin typeface="Lucida Sans Unicode"/>
                <a:cs typeface="Lucida Sans Unicode"/>
              </a:rPr>
              <a:t>might</a:t>
            </a:r>
            <a:r>
              <a:rPr dirty="0" sz="1200" spc="120">
                <a:solidFill>
                  <a:srgbClr val="797979"/>
                </a:solidFill>
                <a:latin typeface="Lucida Sans Unicode"/>
                <a:cs typeface="Lucida Sans Unicode"/>
              </a:rPr>
              <a:t> </a:t>
            </a:r>
            <a:r>
              <a:rPr dirty="0" sz="1200">
                <a:solidFill>
                  <a:srgbClr val="797979"/>
                </a:solidFill>
                <a:latin typeface="Lucida Sans Unicode"/>
                <a:cs typeface="Lucida Sans Unicode"/>
              </a:rPr>
              <a:t>want</a:t>
            </a:r>
            <a:r>
              <a:rPr dirty="0" sz="1200" spc="120">
                <a:solidFill>
                  <a:srgbClr val="797979"/>
                </a:solidFill>
                <a:latin typeface="Lucida Sans Unicode"/>
                <a:cs typeface="Lucida Sans Unicode"/>
              </a:rPr>
              <a:t> </a:t>
            </a:r>
            <a:r>
              <a:rPr dirty="0" sz="1200">
                <a:solidFill>
                  <a:srgbClr val="797979"/>
                </a:solidFill>
                <a:latin typeface="Lucida Sans Unicode"/>
                <a:cs typeface="Lucida Sans Unicode"/>
              </a:rPr>
              <a:t>to</a:t>
            </a:r>
            <a:r>
              <a:rPr dirty="0" sz="1200" spc="120">
                <a:solidFill>
                  <a:srgbClr val="797979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-10">
                <a:solidFill>
                  <a:srgbClr val="797979"/>
                </a:solidFill>
                <a:latin typeface="Lucida Sans Unicode"/>
                <a:cs typeface="Lucida Sans Unicode"/>
              </a:rPr>
              <a:t>write</a:t>
            </a:r>
            <a:endParaRPr sz="1200">
              <a:latin typeface="Lucida Sans Unicode"/>
              <a:cs typeface="Lucida Sans Unicode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4552953" y="2789598"/>
            <a:ext cx="952500" cy="445134"/>
          </a:xfrm>
          <a:prstGeom prst="rect">
            <a:avLst/>
          </a:prstGeom>
          <a:solidFill>
            <a:srgbClr val="CBCBCB"/>
          </a:solidFill>
          <a:ln w="3932">
            <a:solidFill>
              <a:srgbClr val="FFFFFF"/>
            </a:solidFill>
          </a:ln>
        </p:spPr>
        <p:txBody>
          <a:bodyPr wrap="square" lIns="0" tIns="114300" rIns="0" bIns="0" rtlCol="0" vert="horz">
            <a:spAutoFit/>
          </a:bodyPr>
          <a:lstStyle/>
          <a:p>
            <a:pPr marL="217804">
              <a:lnSpc>
                <a:spcPct val="100000"/>
              </a:lnSpc>
              <a:spcBef>
                <a:spcPts val="900"/>
              </a:spcBef>
            </a:pPr>
            <a:r>
              <a:rPr dirty="0" sz="1200" spc="-10">
                <a:solidFill>
                  <a:srgbClr val="8A8A8A"/>
                </a:solidFill>
                <a:latin typeface="Lucida Sans Unicode"/>
                <a:cs typeface="Lucida Sans Unicode"/>
              </a:rPr>
              <a:t>objects</a:t>
            </a:r>
            <a:endParaRPr sz="1200">
              <a:latin typeface="Lucida Sans Unicode"/>
              <a:cs typeface="Lucida Sans Unicode"/>
            </a:endParaRPr>
          </a:p>
        </p:txBody>
      </p:sp>
      <p:sp>
        <p:nvSpPr>
          <p:cNvPr id="10" name="object 10" descr=""/>
          <p:cNvSpPr/>
          <p:nvPr/>
        </p:nvSpPr>
        <p:spPr>
          <a:xfrm>
            <a:off x="4057653" y="3234599"/>
            <a:ext cx="2006600" cy="445134"/>
          </a:xfrm>
          <a:custGeom>
            <a:avLst/>
            <a:gdLst/>
            <a:ahLst/>
            <a:cxnLst/>
            <a:rect l="l" t="t" r="r" b="b"/>
            <a:pathLst>
              <a:path w="2006600" h="445135">
                <a:moveTo>
                  <a:pt x="0" y="0"/>
                </a:moveTo>
                <a:lnTo>
                  <a:pt x="2006601" y="0"/>
                </a:lnTo>
                <a:lnTo>
                  <a:pt x="2006601" y="444999"/>
                </a:lnTo>
                <a:lnTo>
                  <a:pt x="0" y="444999"/>
                </a:lnTo>
                <a:lnTo>
                  <a:pt x="0" y="0"/>
                </a:lnTo>
                <a:close/>
              </a:path>
            </a:pathLst>
          </a:custGeom>
          <a:ln w="3933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 txBox="1"/>
          <p:nvPr/>
        </p:nvSpPr>
        <p:spPr>
          <a:xfrm>
            <a:off x="4059620" y="3236567"/>
            <a:ext cx="2002789" cy="438150"/>
          </a:xfrm>
          <a:prstGeom prst="rect">
            <a:avLst/>
          </a:prstGeom>
          <a:solidFill>
            <a:srgbClr val="CBCBCB"/>
          </a:solidFill>
        </p:spPr>
        <p:txBody>
          <a:bodyPr wrap="square" lIns="0" tIns="107950" rIns="0" bIns="0" rtlCol="0" vert="horz">
            <a:spAutoFit/>
          </a:bodyPr>
          <a:lstStyle/>
          <a:p>
            <a:pPr marL="140970">
              <a:lnSpc>
                <a:spcPct val="100000"/>
              </a:lnSpc>
              <a:spcBef>
                <a:spcPts val="850"/>
              </a:spcBef>
            </a:pPr>
            <a:r>
              <a:rPr dirty="0" sz="1200">
                <a:solidFill>
                  <a:srgbClr val="8A8A8A"/>
                </a:solidFill>
                <a:latin typeface="Lucida Sans Unicode"/>
                <a:cs typeface="Lucida Sans Unicode"/>
              </a:rPr>
              <a:t>functions</a:t>
            </a:r>
            <a:r>
              <a:rPr dirty="0" sz="1200" spc="120">
                <a:solidFill>
                  <a:srgbClr val="8A8A8A"/>
                </a:solidFill>
                <a:latin typeface="Lucida Sans Unicode"/>
                <a:cs typeface="Lucida Sans Unicode"/>
              </a:rPr>
              <a:t> </a:t>
            </a:r>
            <a:r>
              <a:rPr dirty="0" sz="1200">
                <a:solidFill>
                  <a:srgbClr val="8A8A8A"/>
                </a:solidFill>
                <a:latin typeface="Lucida Sans Unicode"/>
                <a:cs typeface="Lucida Sans Unicode"/>
              </a:rPr>
              <a:t>and</a:t>
            </a:r>
            <a:r>
              <a:rPr dirty="0" sz="1200" spc="125">
                <a:solidFill>
                  <a:srgbClr val="8A8A8A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-10">
                <a:solidFill>
                  <a:srgbClr val="8A8A8A"/>
                </a:solidFill>
                <a:latin typeface="Lucida Sans Unicode"/>
                <a:cs typeface="Lucida Sans Unicode"/>
              </a:rPr>
              <a:t>modules</a:t>
            </a:r>
            <a:endParaRPr sz="1200">
              <a:latin typeface="Lucida Sans Unicode"/>
              <a:cs typeface="Lucida Sans Unicode"/>
            </a:endParaRPr>
          </a:p>
        </p:txBody>
      </p:sp>
      <p:sp>
        <p:nvSpPr>
          <p:cNvPr id="12" name="object 12" descr=""/>
          <p:cNvSpPr/>
          <p:nvPr/>
        </p:nvSpPr>
        <p:spPr>
          <a:xfrm>
            <a:off x="4552953" y="4111873"/>
            <a:ext cx="952500" cy="445134"/>
          </a:xfrm>
          <a:custGeom>
            <a:avLst/>
            <a:gdLst/>
            <a:ahLst/>
            <a:cxnLst/>
            <a:rect l="l" t="t" r="r" b="b"/>
            <a:pathLst>
              <a:path w="952500" h="445135">
                <a:moveTo>
                  <a:pt x="0" y="0"/>
                </a:moveTo>
                <a:lnTo>
                  <a:pt x="952499" y="0"/>
                </a:lnTo>
                <a:lnTo>
                  <a:pt x="952499" y="444998"/>
                </a:lnTo>
                <a:lnTo>
                  <a:pt x="0" y="444998"/>
                </a:lnTo>
                <a:lnTo>
                  <a:pt x="0" y="0"/>
                </a:lnTo>
                <a:close/>
              </a:path>
            </a:pathLst>
          </a:custGeom>
          <a:ln w="3932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 descr=""/>
          <p:cNvSpPr txBox="1"/>
          <p:nvPr/>
        </p:nvSpPr>
        <p:spPr>
          <a:xfrm>
            <a:off x="4554919" y="4117116"/>
            <a:ext cx="948690" cy="438150"/>
          </a:xfrm>
          <a:prstGeom prst="rect">
            <a:avLst/>
          </a:prstGeom>
          <a:solidFill>
            <a:srgbClr val="CBCBCB"/>
          </a:solidFill>
        </p:spPr>
        <p:txBody>
          <a:bodyPr wrap="square" lIns="0" tIns="108585" rIns="0" bIns="0" rtlCol="0" vert="horz">
            <a:spAutoFit/>
          </a:bodyPr>
          <a:lstStyle/>
          <a:p>
            <a:pPr marL="257175">
              <a:lnSpc>
                <a:spcPct val="100000"/>
              </a:lnSpc>
              <a:spcBef>
                <a:spcPts val="855"/>
              </a:spcBef>
            </a:pPr>
            <a:r>
              <a:rPr dirty="0" sz="1200" spc="-10">
                <a:latin typeface="Lucida Sans Unicode"/>
                <a:cs typeface="Lucida Sans Unicode"/>
              </a:rPr>
              <a:t>arrays</a:t>
            </a:r>
            <a:endParaRPr sz="1200">
              <a:latin typeface="Lucida Sans Unicode"/>
              <a:cs typeface="Lucida Sans Unicode"/>
            </a:endParaRPr>
          </a:p>
        </p:txBody>
      </p:sp>
      <p:grpSp>
        <p:nvGrpSpPr>
          <p:cNvPr id="14" name="object 14" descr=""/>
          <p:cNvGrpSpPr/>
          <p:nvPr/>
        </p:nvGrpSpPr>
        <p:grpSpPr>
          <a:xfrm>
            <a:off x="3801430" y="4554651"/>
            <a:ext cx="2392045" cy="449580"/>
            <a:chOff x="3801430" y="4554651"/>
            <a:chExt cx="2392045" cy="449580"/>
          </a:xfrm>
        </p:grpSpPr>
        <p:sp>
          <p:nvSpPr>
            <p:cNvPr id="15" name="object 15" descr=""/>
            <p:cNvSpPr/>
            <p:nvPr/>
          </p:nvSpPr>
          <p:spPr>
            <a:xfrm>
              <a:off x="3803649" y="4556874"/>
              <a:ext cx="2387600" cy="445134"/>
            </a:xfrm>
            <a:custGeom>
              <a:avLst/>
              <a:gdLst/>
              <a:ahLst/>
              <a:cxnLst/>
              <a:rect l="l" t="t" r="r" b="b"/>
              <a:pathLst>
                <a:path w="2387600" h="445135">
                  <a:moveTo>
                    <a:pt x="0" y="0"/>
                  </a:moveTo>
                  <a:lnTo>
                    <a:pt x="2387600" y="0"/>
                  </a:lnTo>
                  <a:lnTo>
                    <a:pt x="2387600" y="444995"/>
                  </a:lnTo>
                  <a:lnTo>
                    <a:pt x="0" y="4449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5D5D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3803653" y="4556873"/>
              <a:ext cx="2387600" cy="445134"/>
            </a:xfrm>
            <a:custGeom>
              <a:avLst/>
              <a:gdLst/>
              <a:ahLst/>
              <a:cxnLst/>
              <a:rect l="l" t="t" r="r" b="b"/>
              <a:pathLst>
                <a:path w="2387600" h="445135">
                  <a:moveTo>
                    <a:pt x="0" y="0"/>
                  </a:moveTo>
                  <a:lnTo>
                    <a:pt x="2387598" y="0"/>
                  </a:lnTo>
                  <a:lnTo>
                    <a:pt x="2387598" y="444998"/>
                  </a:lnTo>
                  <a:lnTo>
                    <a:pt x="0" y="444998"/>
                  </a:lnTo>
                  <a:lnTo>
                    <a:pt x="0" y="0"/>
                  </a:lnTo>
                  <a:close/>
                </a:path>
              </a:pathLst>
            </a:custGeom>
            <a:ln w="393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 descr=""/>
          <p:cNvSpPr txBox="1"/>
          <p:nvPr/>
        </p:nvSpPr>
        <p:spPr>
          <a:xfrm>
            <a:off x="3805620" y="4648531"/>
            <a:ext cx="2383790" cy="214629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340995">
              <a:lnSpc>
                <a:spcPct val="100000"/>
              </a:lnSpc>
              <a:spcBef>
                <a:spcPts val="135"/>
              </a:spcBef>
            </a:pPr>
            <a:r>
              <a:rPr dirty="0" sz="1200">
                <a:latin typeface="Lucida Sans Unicode"/>
                <a:cs typeface="Lucida Sans Unicode"/>
              </a:rPr>
              <a:t>conditionals</a:t>
            </a:r>
            <a:r>
              <a:rPr dirty="0" sz="1200" spc="145">
                <a:latin typeface="Lucida Sans Unicode"/>
                <a:cs typeface="Lucida Sans Unicode"/>
              </a:rPr>
              <a:t> </a:t>
            </a:r>
            <a:r>
              <a:rPr dirty="0" sz="1200">
                <a:latin typeface="Lucida Sans Unicode"/>
                <a:cs typeface="Lucida Sans Unicode"/>
              </a:rPr>
              <a:t>and</a:t>
            </a:r>
            <a:r>
              <a:rPr dirty="0" sz="1200" spc="150">
                <a:latin typeface="Lucida Sans Unicode"/>
                <a:cs typeface="Lucida Sans Unicode"/>
              </a:rPr>
              <a:t> </a:t>
            </a:r>
            <a:r>
              <a:rPr dirty="0" sz="1200" spc="-20">
                <a:latin typeface="Lucida Sans Unicode"/>
                <a:cs typeface="Lucida Sans Unicode"/>
              </a:rPr>
              <a:t>loops</a:t>
            </a:r>
            <a:endParaRPr sz="1200">
              <a:latin typeface="Lucida Sans Unicode"/>
              <a:cs typeface="Lucida Sans Unicode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4057653" y="5001872"/>
            <a:ext cx="939800" cy="432434"/>
          </a:xfrm>
          <a:prstGeom prst="rect">
            <a:avLst/>
          </a:prstGeom>
          <a:solidFill>
            <a:srgbClr val="D5D5D5"/>
          </a:solidFill>
          <a:ln w="10492">
            <a:solidFill>
              <a:srgbClr val="FFFFFF"/>
            </a:solidFill>
          </a:ln>
        </p:spPr>
        <p:txBody>
          <a:bodyPr wrap="square" lIns="0" tIns="97155" rIns="0" bIns="0" rtlCol="0" vert="horz">
            <a:spAutoFit/>
          </a:bodyPr>
          <a:lstStyle/>
          <a:p>
            <a:pPr marL="279400">
              <a:lnSpc>
                <a:spcPct val="100000"/>
              </a:lnSpc>
              <a:spcBef>
                <a:spcPts val="765"/>
              </a:spcBef>
            </a:pPr>
            <a:r>
              <a:rPr dirty="0" sz="1300" spc="-20">
                <a:latin typeface="Lucida Sans Unicode"/>
                <a:cs typeface="Lucida Sans Unicode"/>
              </a:rPr>
              <a:t>Math</a:t>
            </a:r>
            <a:endParaRPr sz="1300">
              <a:latin typeface="Lucida Sans Unicode"/>
              <a:cs typeface="Lucida Sans Unicode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4997450" y="5434160"/>
            <a:ext cx="2387600" cy="445134"/>
          </a:xfrm>
          <a:prstGeom prst="rect">
            <a:avLst/>
          </a:prstGeom>
          <a:solidFill>
            <a:srgbClr val="D5D5D5"/>
          </a:solidFill>
          <a:ln w="10488">
            <a:solidFill>
              <a:srgbClr val="FFFFFF"/>
            </a:solidFill>
          </a:ln>
        </p:spPr>
        <p:txBody>
          <a:bodyPr wrap="square" lIns="0" tIns="105410" rIns="0" bIns="0" rtlCol="0" vert="horz">
            <a:spAutoFit/>
          </a:bodyPr>
          <a:lstStyle/>
          <a:p>
            <a:pPr marL="264160">
              <a:lnSpc>
                <a:spcPct val="100000"/>
              </a:lnSpc>
              <a:spcBef>
                <a:spcPts val="830"/>
              </a:spcBef>
            </a:pPr>
            <a:r>
              <a:rPr dirty="0" sz="1300">
                <a:latin typeface="Lucida Sans Unicode"/>
                <a:cs typeface="Lucida Sans Unicode"/>
              </a:rPr>
              <a:t>assignment</a:t>
            </a:r>
            <a:r>
              <a:rPr dirty="0" sz="1300" spc="75">
                <a:latin typeface="Lucida Sans Unicode"/>
                <a:cs typeface="Lucida Sans Unicode"/>
              </a:rPr>
              <a:t> </a:t>
            </a:r>
            <a:r>
              <a:rPr dirty="0" sz="1300" spc="-10">
                <a:latin typeface="Lucida Sans Unicode"/>
                <a:cs typeface="Lucida Sans Unicode"/>
              </a:rPr>
              <a:t>statements</a:t>
            </a:r>
            <a:endParaRPr sz="1300">
              <a:latin typeface="Lucida Sans Unicode"/>
              <a:cs typeface="Lucida Sans Unicode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2609845" y="5434160"/>
            <a:ext cx="2387600" cy="445134"/>
          </a:xfrm>
          <a:prstGeom prst="rect">
            <a:avLst/>
          </a:prstGeom>
          <a:solidFill>
            <a:srgbClr val="D5D5D5"/>
          </a:solidFill>
          <a:ln w="10499">
            <a:solidFill>
              <a:srgbClr val="FFFFFF"/>
            </a:solidFill>
          </a:ln>
        </p:spPr>
        <p:txBody>
          <a:bodyPr wrap="square" lIns="0" tIns="105410" rIns="0" bIns="0" rtlCol="0" vert="horz">
            <a:spAutoFit/>
          </a:bodyPr>
          <a:lstStyle/>
          <a:p>
            <a:pPr marL="394335">
              <a:lnSpc>
                <a:spcPct val="100000"/>
              </a:lnSpc>
              <a:spcBef>
                <a:spcPts val="830"/>
              </a:spcBef>
            </a:pPr>
            <a:r>
              <a:rPr dirty="0" sz="1300">
                <a:latin typeface="Lucida Sans Unicode"/>
                <a:cs typeface="Lucida Sans Unicode"/>
              </a:rPr>
              <a:t>primitive</a:t>
            </a:r>
            <a:r>
              <a:rPr dirty="0" sz="1300" spc="70">
                <a:latin typeface="Lucida Sans Unicode"/>
                <a:cs typeface="Lucida Sans Unicode"/>
              </a:rPr>
              <a:t> </a:t>
            </a:r>
            <a:r>
              <a:rPr dirty="0" sz="1300">
                <a:latin typeface="Lucida Sans Unicode"/>
                <a:cs typeface="Lucida Sans Unicode"/>
              </a:rPr>
              <a:t>data</a:t>
            </a:r>
            <a:r>
              <a:rPr dirty="0" sz="1300" spc="75">
                <a:latin typeface="Lucida Sans Unicode"/>
                <a:cs typeface="Lucida Sans Unicode"/>
              </a:rPr>
              <a:t> </a:t>
            </a:r>
            <a:r>
              <a:rPr dirty="0" sz="1300" spc="-10">
                <a:latin typeface="Lucida Sans Unicode"/>
                <a:cs typeface="Lucida Sans Unicode"/>
              </a:rPr>
              <a:t>types</a:t>
            </a:r>
            <a:endParaRPr sz="1300">
              <a:latin typeface="Lucida Sans Unicode"/>
              <a:cs typeface="Lucida Sans Unicode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7811934" y="4508093"/>
            <a:ext cx="1564640" cy="353060"/>
          </a:xfrm>
          <a:prstGeom prst="rect">
            <a:avLst/>
          </a:prstGeom>
        </p:spPr>
        <p:txBody>
          <a:bodyPr wrap="square" lIns="0" tIns="27940" rIns="0" bIns="0" rtlCol="0" vert="horz">
            <a:spAutoFit/>
          </a:bodyPr>
          <a:lstStyle/>
          <a:p>
            <a:pPr marL="176530" marR="5080" indent="-164465">
              <a:lnSpc>
                <a:spcPts val="1240"/>
              </a:lnSpc>
              <a:spcBef>
                <a:spcPts val="220"/>
              </a:spcBef>
            </a:pPr>
            <a:r>
              <a:rPr dirty="0" sz="1100">
                <a:solidFill>
                  <a:srgbClr val="8D3124"/>
                </a:solidFill>
                <a:latin typeface="Lucida Sans Unicode"/>
                <a:cs typeface="Lucida Sans Unicode"/>
              </a:rPr>
              <a:t>Ability</a:t>
            </a:r>
            <a:r>
              <a:rPr dirty="0" sz="1100" spc="35">
                <a:solidFill>
                  <a:srgbClr val="8D3124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solidFill>
                  <a:srgbClr val="8D3124"/>
                </a:solidFill>
                <a:latin typeface="Lucida Sans Unicode"/>
                <a:cs typeface="Lucida Sans Unicode"/>
              </a:rPr>
              <a:t>to</a:t>
            </a:r>
            <a:r>
              <a:rPr dirty="0" sz="1100" spc="40">
                <a:solidFill>
                  <a:srgbClr val="8D3124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solidFill>
                  <a:srgbClr val="8D3124"/>
                </a:solidFill>
                <a:latin typeface="Lucida Sans Unicode"/>
                <a:cs typeface="Lucida Sans Unicode"/>
              </a:rPr>
              <a:t>interact</a:t>
            </a:r>
            <a:r>
              <a:rPr dirty="0" sz="1100" spc="40">
                <a:solidFill>
                  <a:srgbClr val="8D3124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20">
                <a:solidFill>
                  <a:srgbClr val="8D3124"/>
                </a:solidFill>
                <a:latin typeface="Lucida Sans Unicode"/>
                <a:cs typeface="Lucida Sans Unicode"/>
              </a:rPr>
              <a:t>with </a:t>
            </a:r>
            <a:r>
              <a:rPr dirty="0" sz="1100">
                <a:solidFill>
                  <a:srgbClr val="8D3124"/>
                </a:solidFill>
                <a:latin typeface="Lucida Sans Unicode"/>
                <a:cs typeface="Lucida Sans Unicode"/>
              </a:rPr>
              <a:t>the</a:t>
            </a:r>
            <a:r>
              <a:rPr dirty="0" sz="1100" spc="25">
                <a:solidFill>
                  <a:srgbClr val="8D3124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solidFill>
                  <a:srgbClr val="8D3124"/>
                </a:solidFill>
                <a:latin typeface="Lucida Sans Unicode"/>
                <a:cs typeface="Lucida Sans Unicode"/>
              </a:rPr>
              <a:t>outside</a:t>
            </a:r>
            <a:r>
              <a:rPr dirty="0" sz="1100" spc="30">
                <a:solidFill>
                  <a:srgbClr val="8D3124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10">
                <a:solidFill>
                  <a:srgbClr val="8D3124"/>
                </a:solidFill>
                <a:latin typeface="Lucida Sans Unicode"/>
                <a:cs typeface="Lucida Sans Unicode"/>
              </a:rPr>
              <a:t>world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4997450" y="5001872"/>
            <a:ext cx="939800" cy="432434"/>
          </a:xfrm>
          <a:prstGeom prst="rect">
            <a:avLst/>
          </a:prstGeom>
          <a:solidFill>
            <a:srgbClr val="005493"/>
          </a:solidFill>
          <a:ln w="10487">
            <a:solidFill>
              <a:srgbClr val="FFFFFF"/>
            </a:solidFill>
          </a:ln>
        </p:spPr>
        <p:txBody>
          <a:bodyPr wrap="square" lIns="0" tIns="97155" rIns="0" bIns="0" rtlCol="0" vert="horz">
            <a:spAutoFit/>
          </a:bodyPr>
          <a:lstStyle/>
          <a:p>
            <a:pPr marL="168910">
              <a:lnSpc>
                <a:spcPct val="100000"/>
              </a:lnSpc>
              <a:spcBef>
                <a:spcPts val="765"/>
              </a:spcBef>
            </a:pPr>
            <a:r>
              <a:rPr dirty="0" sz="1300">
                <a:solidFill>
                  <a:srgbClr val="FFFFFF"/>
                </a:solidFill>
                <a:latin typeface="Lucida Sans Unicode"/>
                <a:cs typeface="Lucida Sans Unicode"/>
              </a:rPr>
              <a:t>text</a:t>
            </a:r>
            <a:r>
              <a:rPr dirty="0" sz="1300" spc="2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300" spc="-25">
                <a:solidFill>
                  <a:srgbClr val="FFFFFF"/>
                </a:solidFill>
                <a:latin typeface="Lucida Sans Unicode"/>
                <a:cs typeface="Lucida Sans Unicode"/>
              </a:rPr>
              <a:t>I/O</a:t>
            </a:r>
            <a:endParaRPr sz="1300">
              <a:latin typeface="Lucida Sans Unicode"/>
              <a:cs typeface="Lucida Sans Unicode"/>
            </a:endParaRPr>
          </a:p>
        </p:txBody>
      </p:sp>
      <p:sp>
        <p:nvSpPr>
          <p:cNvPr id="23" name="object 23" descr=""/>
          <p:cNvSpPr/>
          <p:nvPr/>
        </p:nvSpPr>
        <p:spPr>
          <a:xfrm>
            <a:off x="3422653" y="3679587"/>
            <a:ext cx="3263900" cy="432434"/>
          </a:xfrm>
          <a:custGeom>
            <a:avLst/>
            <a:gdLst/>
            <a:ahLst/>
            <a:cxnLst/>
            <a:rect l="l" t="t" r="r" b="b"/>
            <a:pathLst>
              <a:path w="3263900" h="432435">
                <a:moveTo>
                  <a:pt x="0" y="0"/>
                </a:moveTo>
                <a:lnTo>
                  <a:pt x="3263901" y="0"/>
                </a:lnTo>
                <a:lnTo>
                  <a:pt x="3263901" y="432284"/>
                </a:lnTo>
                <a:lnTo>
                  <a:pt x="0" y="432284"/>
                </a:lnTo>
                <a:lnTo>
                  <a:pt x="0" y="0"/>
                </a:lnTo>
                <a:close/>
              </a:path>
            </a:pathLst>
          </a:custGeom>
          <a:ln w="10489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 descr=""/>
          <p:cNvSpPr txBox="1"/>
          <p:nvPr/>
        </p:nvSpPr>
        <p:spPr>
          <a:xfrm>
            <a:off x="3427897" y="3684832"/>
            <a:ext cx="3260090" cy="422275"/>
          </a:xfrm>
          <a:prstGeom prst="rect">
            <a:avLst/>
          </a:prstGeom>
          <a:solidFill>
            <a:srgbClr val="005493"/>
          </a:solidFill>
        </p:spPr>
        <p:txBody>
          <a:bodyPr wrap="square" lIns="0" tIns="100330" rIns="0" bIns="0" rtlCol="0" vert="horz">
            <a:spAutoFit/>
          </a:bodyPr>
          <a:lstStyle/>
          <a:p>
            <a:pPr marL="440055">
              <a:lnSpc>
                <a:spcPct val="100000"/>
              </a:lnSpc>
              <a:spcBef>
                <a:spcPts val="790"/>
              </a:spcBef>
            </a:pPr>
            <a:r>
              <a:rPr dirty="0" sz="1200">
                <a:solidFill>
                  <a:srgbClr val="FFFFFF"/>
                </a:solidFill>
                <a:latin typeface="Lucida Sans Unicode"/>
                <a:cs typeface="Lucida Sans Unicode"/>
              </a:rPr>
              <a:t>graphics,</a:t>
            </a:r>
            <a:r>
              <a:rPr dirty="0" sz="1200" spc="12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200">
                <a:solidFill>
                  <a:srgbClr val="FFFFFF"/>
                </a:solidFill>
                <a:latin typeface="Lucida Sans Unicode"/>
                <a:cs typeface="Lucida Sans Unicode"/>
              </a:rPr>
              <a:t>sound,</a:t>
            </a:r>
            <a:r>
              <a:rPr dirty="0" sz="1200" spc="12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200">
                <a:solidFill>
                  <a:srgbClr val="FFFFFF"/>
                </a:solidFill>
                <a:latin typeface="Lucida Sans Unicode"/>
                <a:cs typeface="Lucida Sans Unicode"/>
              </a:rPr>
              <a:t>and</a:t>
            </a:r>
            <a:r>
              <a:rPr dirty="0" sz="1200" spc="12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200">
                <a:solidFill>
                  <a:srgbClr val="FFFFFF"/>
                </a:solidFill>
                <a:latin typeface="Lucida Sans Unicode"/>
                <a:cs typeface="Lucida Sans Unicode"/>
              </a:rPr>
              <a:t>image</a:t>
            </a:r>
            <a:r>
              <a:rPr dirty="0" sz="1200" spc="12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-25">
                <a:solidFill>
                  <a:srgbClr val="FFFFFF"/>
                </a:solidFill>
                <a:latin typeface="Lucida Sans Unicode"/>
                <a:cs typeface="Lucida Sans Unicode"/>
              </a:rPr>
              <a:t>I/O</a:t>
            </a:r>
            <a:endParaRPr sz="1200">
              <a:latin typeface="Lucida Sans Unicode"/>
              <a:cs typeface="Lucida Sans Unicode"/>
            </a:endParaRPr>
          </a:p>
        </p:txBody>
      </p:sp>
      <p:grpSp>
        <p:nvGrpSpPr>
          <p:cNvPr id="25" name="object 25" descr=""/>
          <p:cNvGrpSpPr/>
          <p:nvPr/>
        </p:nvGrpSpPr>
        <p:grpSpPr>
          <a:xfrm>
            <a:off x="6104445" y="2921190"/>
            <a:ext cx="3592829" cy="2336165"/>
            <a:chOff x="6104445" y="2921190"/>
            <a:chExt cx="3592829" cy="2336165"/>
          </a:xfrm>
        </p:grpSpPr>
        <p:sp>
          <p:nvSpPr>
            <p:cNvPr id="26" name="object 26" descr=""/>
            <p:cNvSpPr/>
            <p:nvPr/>
          </p:nvSpPr>
          <p:spPr>
            <a:xfrm>
              <a:off x="6146798" y="4767757"/>
              <a:ext cx="1639570" cy="463550"/>
            </a:xfrm>
            <a:custGeom>
              <a:avLst/>
              <a:gdLst/>
              <a:ahLst/>
              <a:cxnLst/>
              <a:rect l="l" t="t" r="r" b="b"/>
              <a:pathLst>
                <a:path w="1639570" h="463550">
                  <a:moveTo>
                    <a:pt x="1639482" y="0"/>
                  </a:moveTo>
                  <a:lnTo>
                    <a:pt x="4851" y="462970"/>
                  </a:lnTo>
                  <a:lnTo>
                    <a:pt x="0" y="462970"/>
                  </a:lnTo>
                </a:path>
              </a:pathLst>
            </a:custGeom>
            <a:ln w="12713">
              <a:solidFill>
                <a:srgbClr val="8D312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 descr=""/>
            <p:cNvSpPr/>
            <p:nvPr/>
          </p:nvSpPr>
          <p:spPr>
            <a:xfrm>
              <a:off x="6104445" y="5190591"/>
              <a:ext cx="76200" cy="66675"/>
            </a:xfrm>
            <a:custGeom>
              <a:avLst/>
              <a:gdLst/>
              <a:ahLst/>
              <a:cxnLst/>
              <a:rect l="l" t="t" r="r" b="b"/>
              <a:pathLst>
                <a:path w="76200" h="66675">
                  <a:moveTo>
                    <a:pt x="57175" y="0"/>
                  </a:moveTo>
                  <a:lnTo>
                    <a:pt x="0" y="52095"/>
                  </a:lnTo>
                  <a:lnTo>
                    <a:pt x="75933" y="66624"/>
                  </a:lnTo>
                  <a:lnTo>
                    <a:pt x="49923" y="38011"/>
                  </a:lnTo>
                  <a:lnTo>
                    <a:pt x="57175" y="0"/>
                  </a:lnTo>
                  <a:close/>
                </a:path>
              </a:pathLst>
            </a:custGeom>
            <a:solidFill>
              <a:srgbClr val="8D3124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8" name="object 28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93000" y="2921190"/>
              <a:ext cx="2203932" cy="1505203"/>
            </a:xfrm>
            <a:prstGeom prst="rect">
              <a:avLst/>
            </a:prstGeom>
          </p:spPr>
        </p:pic>
        <p:sp>
          <p:nvSpPr>
            <p:cNvPr id="29" name="object 29" descr=""/>
            <p:cNvSpPr/>
            <p:nvPr/>
          </p:nvSpPr>
          <p:spPr>
            <a:xfrm>
              <a:off x="6718307" y="4162729"/>
              <a:ext cx="1033780" cy="440055"/>
            </a:xfrm>
            <a:custGeom>
              <a:avLst/>
              <a:gdLst/>
              <a:ahLst/>
              <a:cxnLst/>
              <a:rect l="l" t="t" r="r" b="b"/>
              <a:pathLst>
                <a:path w="1033779" h="440054">
                  <a:moveTo>
                    <a:pt x="1033683" y="439684"/>
                  </a:moveTo>
                  <a:lnTo>
                    <a:pt x="7517" y="12714"/>
                  </a:lnTo>
                  <a:lnTo>
                    <a:pt x="0" y="0"/>
                  </a:lnTo>
                </a:path>
              </a:pathLst>
            </a:custGeom>
            <a:ln w="12712">
              <a:solidFill>
                <a:srgbClr val="8D312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 descr=""/>
            <p:cNvSpPr/>
            <p:nvPr/>
          </p:nvSpPr>
          <p:spPr>
            <a:xfrm>
              <a:off x="6677748" y="4140619"/>
              <a:ext cx="77470" cy="64135"/>
            </a:xfrm>
            <a:custGeom>
              <a:avLst/>
              <a:gdLst/>
              <a:ahLst/>
              <a:cxnLst/>
              <a:rect l="l" t="t" r="r" b="b"/>
              <a:pathLst>
                <a:path w="77470" h="64135">
                  <a:moveTo>
                    <a:pt x="77152" y="0"/>
                  </a:moveTo>
                  <a:lnTo>
                    <a:pt x="0" y="5003"/>
                  </a:lnTo>
                  <a:lnTo>
                    <a:pt x="50292" y="63792"/>
                  </a:lnTo>
                  <a:lnTo>
                    <a:pt x="47790" y="25171"/>
                  </a:lnTo>
                  <a:lnTo>
                    <a:pt x="77152" y="0"/>
                  </a:lnTo>
                  <a:close/>
                </a:path>
              </a:pathLst>
            </a:custGeom>
            <a:solidFill>
              <a:srgbClr val="8D3124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1" name="object 31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69215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-15"/>
              <a:t>3</a:t>
            </a:fld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533399" y="1581745"/>
            <a:ext cx="9004300" cy="0"/>
          </a:xfrm>
          <a:custGeom>
            <a:avLst/>
            <a:gdLst/>
            <a:ahLst/>
            <a:cxnLst/>
            <a:rect l="l" t="t" r="r" b="b"/>
            <a:pathLst>
              <a:path w="9004300" h="0">
                <a:moveTo>
                  <a:pt x="0" y="0"/>
                </a:moveTo>
                <a:lnTo>
                  <a:pt x="9004284" y="0"/>
                </a:lnTo>
              </a:path>
            </a:pathLst>
          </a:custGeom>
          <a:ln w="52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 txBox="1"/>
          <p:nvPr/>
        </p:nvSpPr>
        <p:spPr>
          <a:xfrm>
            <a:off x="532130" y="1250334"/>
            <a:ext cx="3806825" cy="2901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700">
                <a:latin typeface="Arial"/>
                <a:cs typeface="Arial"/>
              </a:rPr>
              <a:t>StdDraw</a:t>
            </a:r>
            <a:r>
              <a:rPr dirty="0" sz="1700" spc="195">
                <a:latin typeface="Arial"/>
                <a:cs typeface="Arial"/>
              </a:rPr>
              <a:t> </a:t>
            </a:r>
            <a:r>
              <a:rPr dirty="0" sz="1700" spc="50">
                <a:latin typeface="Arial"/>
                <a:cs typeface="Arial"/>
              </a:rPr>
              <a:t>application:</a:t>
            </a:r>
            <a:r>
              <a:rPr dirty="0" sz="1700" spc="200">
                <a:latin typeface="Arial"/>
                <a:cs typeface="Arial"/>
              </a:rPr>
              <a:t> </a:t>
            </a:r>
            <a:r>
              <a:rPr dirty="0" sz="1700" spc="85">
                <a:latin typeface="Arial"/>
                <a:cs typeface="Arial"/>
              </a:rPr>
              <a:t>a</a:t>
            </a:r>
            <a:r>
              <a:rPr dirty="0" sz="1700" spc="200">
                <a:latin typeface="Arial"/>
                <a:cs typeface="Arial"/>
              </a:rPr>
              <a:t> </a:t>
            </a:r>
            <a:r>
              <a:rPr dirty="0" sz="1700">
                <a:latin typeface="Arial"/>
                <a:cs typeface="Arial"/>
              </a:rPr>
              <a:t>random</a:t>
            </a:r>
            <a:r>
              <a:rPr dirty="0" sz="1700" spc="200">
                <a:latin typeface="Arial"/>
                <a:cs typeface="Arial"/>
              </a:rPr>
              <a:t> </a:t>
            </a:r>
            <a:r>
              <a:rPr dirty="0" sz="1700" spc="-20">
                <a:latin typeface="Arial"/>
                <a:cs typeface="Arial"/>
              </a:rPr>
              <a:t>game</a:t>
            </a:r>
            <a:endParaRPr sz="1700">
              <a:latin typeface="Arial"/>
              <a:cs typeface="Arial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520700" y="1791525"/>
            <a:ext cx="4648200" cy="2034539"/>
          </a:xfrm>
          <a:prstGeom prst="rect">
            <a:avLst/>
          </a:prstGeom>
          <a:solidFill>
            <a:srgbClr val="FFFFFF"/>
          </a:solidFill>
        </p:spPr>
        <p:txBody>
          <a:bodyPr wrap="square" lIns="0" tIns="65404" rIns="0" bIns="0" rtlCol="0" vert="horz">
            <a:spAutoFit/>
          </a:bodyPr>
          <a:lstStyle/>
          <a:p>
            <a:pPr marL="165100" marR="294005">
              <a:lnSpc>
                <a:spcPct val="109200"/>
              </a:lnSpc>
              <a:spcBef>
                <a:spcPts val="515"/>
              </a:spcBef>
            </a:pPr>
            <a:r>
              <a:rPr dirty="0" sz="1450">
                <a:latin typeface="Lucida Sans Unicode"/>
                <a:cs typeface="Lucida Sans Unicode"/>
              </a:rPr>
              <a:t>Draw</a:t>
            </a:r>
            <a:r>
              <a:rPr dirty="0" sz="1450" spc="12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an</a:t>
            </a:r>
            <a:r>
              <a:rPr dirty="0" sz="1450" spc="13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equilateral</a:t>
            </a:r>
            <a:r>
              <a:rPr dirty="0" sz="1450" spc="12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triangle,</a:t>
            </a:r>
            <a:r>
              <a:rPr dirty="0" sz="1450" spc="13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number</a:t>
            </a:r>
            <a:r>
              <a:rPr dirty="0" sz="1450" spc="125">
                <a:latin typeface="Lucida Sans Unicode"/>
                <a:cs typeface="Lucida Sans Unicode"/>
              </a:rPr>
              <a:t> </a:t>
            </a:r>
            <a:r>
              <a:rPr dirty="0" sz="1450" spc="-25">
                <a:latin typeface="Lucida Sans Unicode"/>
                <a:cs typeface="Lucida Sans Unicode"/>
              </a:rPr>
              <a:t>the </a:t>
            </a:r>
            <a:r>
              <a:rPr dirty="0" sz="1450">
                <a:latin typeface="Lucida Sans Unicode"/>
                <a:cs typeface="Lucida Sans Unicode"/>
              </a:rPr>
              <a:t>vertices</a:t>
            </a:r>
            <a:r>
              <a:rPr dirty="0" sz="1450" spc="7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0,</a:t>
            </a:r>
            <a:r>
              <a:rPr dirty="0" sz="1450" spc="7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1,</a:t>
            </a:r>
            <a:r>
              <a:rPr dirty="0" sz="1450" spc="7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2</a:t>
            </a:r>
            <a:r>
              <a:rPr dirty="0" sz="1450" spc="7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and</a:t>
            </a:r>
            <a:r>
              <a:rPr dirty="0" sz="1450" spc="7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make</a:t>
            </a:r>
            <a:r>
              <a:rPr dirty="0" sz="1450" spc="7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0</a:t>
            </a:r>
            <a:r>
              <a:rPr dirty="0" sz="1450" spc="7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the</a:t>
            </a:r>
            <a:r>
              <a:rPr dirty="0" sz="1450" spc="75">
                <a:latin typeface="Lucida Sans Unicode"/>
                <a:cs typeface="Lucida Sans Unicode"/>
              </a:rPr>
              <a:t> </a:t>
            </a:r>
            <a:r>
              <a:rPr dirty="0" sz="1450" i="1">
                <a:latin typeface="Lucida Sans Italic"/>
                <a:cs typeface="Lucida Sans Italic"/>
              </a:rPr>
              <a:t>current</a:t>
            </a:r>
            <a:r>
              <a:rPr dirty="0" sz="1450" spc="75" i="1">
                <a:latin typeface="Lucida Sans Italic"/>
                <a:cs typeface="Lucida Sans Italic"/>
              </a:rPr>
              <a:t> </a:t>
            </a:r>
            <a:r>
              <a:rPr dirty="0" sz="1450" spc="-10" i="1">
                <a:latin typeface="Lucida Sans Italic"/>
                <a:cs typeface="Lucida Sans Italic"/>
              </a:rPr>
              <a:t>point.</a:t>
            </a:r>
            <a:endParaRPr sz="1450">
              <a:latin typeface="Lucida Sans Italic"/>
              <a:cs typeface="Lucida Sans Italic"/>
            </a:endParaRPr>
          </a:p>
          <a:p>
            <a:pPr marL="441959" indent="-125095">
              <a:lnSpc>
                <a:spcPct val="100000"/>
              </a:lnSpc>
              <a:spcBef>
                <a:spcPts val="935"/>
              </a:spcBef>
              <a:buSzPct val="106896"/>
              <a:buFont typeface="Calibri"/>
              <a:buChar char="•"/>
              <a:tabLst>
                <a:tab pos="442595" algn="l"/>
              </a:tabLst>
            </a:pPr>
            <a:r>
              <a:rPr dirty="0" baseline="1915" sz="2175">
                <a:latin typeface="Lucida Sans Unicode"/>
                <a:cs typeface="Lucida Sans Unicode"/>
              </a:rPr>
              <a:t>Pick</a:t>
            </a:r>
            <a:r>
              <a:rPr dirty="0" baseline="1915" sz="2175" spc="112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a</a:t>
            </a:r>
            <a:r>
              <a:rPr dirty="0" baseline="1915" sz="2175" spc="120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vertex</a:t>
            </a:r>
            <a:r>
              <a:rPr dirty="0" baseline="1915" sz="2175" spc="120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at</a:t>
            </a:r>
            <a:r>
              <a:rPr dirty="0" baseline="1915" sz="2175" spc="112">
                <a:latin typeface="Lucida Sans Unicode"/>
                <a:cs typeface="Lucida Sans Unicode"/>
              </a:rPr>
              <a:t> </a:t>
            </a:r>
            <a:r>
              <a:rPr dirty="0" baseline="1915" sz="2175" spc="-15">
                <a:latin typeface="Lucida Sans Unicode"/>
                <a:cs typeface="Lucida Sans Unicode"/>
              </a:rPr>
              <a:t>random.</a:t>
            </a:r>
            <a:endParaRPr baseline="1915" sz="2175">
              <a:latin typeface="Lucida Sans Unicode"/>
              <a:cs typeface="Lucida Sans Unicode"/>
            </a:endParaRPr>
          </a:p>
          <a:p>
            <a:pPr marL="441959" marR="1126490" indent="-125095">
              <a:lnSpc>
                <a:spcPct val="107300"/>
              </a:lnSpc>
              <a:spcBef>
                <a:spcPts val="775"/>
              </a:spcBef>
              <a:buSzPct val="106896"/>
              <a:buFont typeface="Calibri"/>
              <a:buChar char="•"/>
              <a:tabLst>
                <a:tab pos="442595" algn="l"/>
              </a:tabLst>
            </a:pPr>
            <a:r>
              <a:rPr dirty="0" baseline="1915" sz="2175">
                <a:latin typeface="Lucida Sans Unicode"/>
                <a:cs typeface="Lucida Sans Unicode"/>
              </a:rPr>
              <a:t>Draw</a:t>
            </a:r>
            <a:r>
              <a:rPr dirty="0" baseline="1915" sz="2175" spc="209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a</a:t>
            </a:r>
            <a:r>
              <a:rPr dirty="0" baseline="1915" sz="2175" spc="217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point</a:t>
            </a:r>
            <a:r>
              <a:rPr dirty="0" baseline="1915" sz="2175" spc="217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halfway</a:t>
            </a:r>
            <a:r>
              <a:rPr dirty="0" baseline="1915" sz="2175" spc="217">
                <a:latin typeface="Lucida Sans Unicode"/>
                <a:cs typeface="Lucida Sans Unicode"/>
              </a:rPr>
              <a:t> </a:t>
            </a:r>
            <a:r>
              <a:rPr dirty="0" baseline="1915" sz="2175" spc="-15">
                <a:latin typeface="Lucida Sans Unicode"/>
                <a:cs typeface="Lucida Sans Unicode"/>
              </a:rPr>
              <a:t>between </a:t>
            </a:r>
            <a:r>
              <a:rPr dirty="0" sz="1450">
                <a:latin typeface="Lucida Sans Unicode"/>
                <a:cs typeface="Lucida Sans Unicode"/>
              </a:rPr>
              <a:t>that</a:t>
            </a:r>
            <a:r>
              <a:rPr dirty="0" sz="1450" spc="9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vertex</a:t>
            </a:r>
            <a:r>
              <a:rPr dirty="0" sz="1450" spc="9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and</a:t>
            </a:r>
            <a:r>
              <a:rPr dirty="0" sz="1450" spc="9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the</a:t>
            </a:r>
            <a:r>
              <a:rPr dirty="0" sz="1450" spc="9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current</a:t>
            </a:r>
            <a:r>
              <a:rPr dirty="0" sz="1450" spc="100">
                <a:latin typeface="Lucida Sans Unicode"/>
                <a:cs typeface="Lucida Sans Unicode"/>
              </a:rPr>
              <a:t> </a:t>
            </a:r>
            <a:r>
              <a:rPr dirty="0" sz="1450" spc="-10">
                <a:latin typeface="Lucida Sans Unicode"/>
                <a:cs typeface="Lucida Sans Unicode"/>
              </a:rPr>
              <a:t>point.</a:t>
            </a:r>
            <a:endParaRPr sz="1450">
              <a:latin typeface="Lucida Sans Unicode"/>
              <a:cs typeface="Lucida Sans Unicode"/>
            </a:endParaRPr>
          </a:p>
          <a:p>
            <a:pPr marL="441959" indent="-125095">
              <a:lnSpc>
                <a:spcPct val="100000"/>
              </a:lnSpc>
              <a:spcBef>
                <a:spcPts val="935"/>
              </a:spcBef>
              <a:buSzPct val="106896"/>
              <a:buFont typeface="Calibri"/>
              <a:buChar char="•"/>
              <a:tabLst>
                <a:tab pos="442595" algn="l"/>
              </a:tabLst>
            </a:pPr>
            <a:r>
              <a:rPr dirty="0" baseline="1915" sz="2175" spc="-15">
                <a:latin typeface="Lucida Sans Unicode"/>
                <a:cs typeface="Lucida Sans Unicode"/>
              </a:rPr>
              <a:t>Repeat.</a:t>
            </a:r>
            <a:endParaRPr baseline="1915" sz="2175">
              <a:latin typeface="Lucida Sans Unicode"/>
              <a:cs typeface="Lucida Sans Unicode"/>
            </a:endParaRPr>
          </a:p>
        </p:txBody>
      </p:sp>
      <p:graphicFrame>
        <p:nvGraphicFramePr>
          <p:cNvPr id="5" name="object 5" descr=""/>
          <p:cNvGraphicFramePr>
            <a:graphicFrameLocks noGrp="1"/>
          </p:cNvGraphicFramePr>
          <p:nvPr/>
        </p:nvGraphicFramePr>
        <p:xfrm>
          <a:off x="5460934" y="1832933"/>
          <a:ext cx="4055110" cy="6134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8300"/>
                <a:gridCol w="368300"/>
                <a:gridCol w="368300"/>
                <a:gridCol w="368300"/>
                <a:gridCol w="368300"/>
                <a:gridCol w="368300"/>
                <a:gridCol w="368300"/>
                <a:gridCol w="368300"/>
                <a:gridCol w="368300"/>
                <a:gridCol w="368300"/>
                <a:gridCol w="368300"/>
              </a:tblGrid>
              <a:tr h="306705">
                <a:tc>
                  <a:txBody>
                    <a:bodyPr/>
                    <a:lstStyle/>
                    <a:p>
                      <a:pPr marL="13335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1300">
                          <a:solidFill>
                            <a:srgbClr val="929292"/>
                          </a:solidFill>
                          <a:latin typeface="Lucida Console"/>
                          <a:cs typeface="Lucida Console"/>
                        </a:rPr>
                        <a:t>0</a:t>
                      </a:r>
                      <a:endParaRPr sz="1300">
                        <a:latin typeface="Lucida Console"/>
                        <a:cs typeface="Lucida Console"/>
                      </a:endParaRPr>
                    </a:p>
                  </a:txBody>
                  <a:tcPr marL="0" marR="0" marB="0" marT="3746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3F6F9"/>
                    </a:solidFill>
                  </a:tcPr>
                </a:tc>
                <a:tc>
                  <a:txBody>
                    <a:bodyPr/>
                    <a:lstStyle/>
                    <a:p>
                      <a:pPr marL="13335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1300">
                          <a:solidFill>
                            <a:srgbClr val="929292"/>
                          </a:solidFill>
                          <a:latin typeface="Lucida Console"/>
                          <a:cs typeface="Lucida Console"/>
                        </a:rPr>
                        <a:t>1</a:t>
                      </a:r>
                      <a:endParaRPr sz="1300">
                        <a:latin typeface="Lucida Console"/>
                        <a:cs typeface="Lucida Console"/>
                      </a:endParaRPr>
                    </a:p>
                  </a:txBody>
                  <a:tcPr marL="0" marR="0" marB="0" marT="3746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3F6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1300">
                          <a:solidFill>
                            <a:srgbClr val="929292"/>
                          </a:solidFill>
                          <a:latin typeface="Lucida Console"/>
                          <a:cs typeface="Lucida Console"/>
                        </a:rPr>
                        <a:t>2</a:t>
                      </a:r>
                      <a:endParaRPr sz="1300">
                        <a:latin typeface="Lucida Console"/>
                        <a:cs typeface="Lucida Console"/>
                      </a:endParaRPr>
                    </a:p>
                  </a:txBody>
                  <a:tcPr marL="0" marR="0" marB="0" marT="3746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3F6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1300">
                          <a:solidFill>
                            <a:srgbClr val="929292"/>
                          </a:solidFill>
                          <a:latin typeface="Lucida Console"/>
                          <a:cs typeface="Lucida Console"/>
                        </a:rPr>
                        <a:t>3</a:t>
                      </a:r>
                      <a:endParaRPr sz="1300">
                        <a:latin typeface="Lucida Console"/>
                        <a:cs typeface="Lucida Console"/>
                      </a:endParaRPr>
                    </a:p>
                  </a:txBody>
                  <a:tcPr marL="0" marR="0" marB="0" marT="3746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3F6F9"/>
                    </a:solidFill>
                  </a:tcPr>
                </a:tc>
                <a:tc>
                  <a:txBody>
                    <a:bodyPr/>
                    <a:lstStyle/>
                    <a:p>
                      <a:pPr marL="13335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1300">
                          <a:solidFill>
                            <a:srgbClr val="929292"/>
                          </a:solidFill>
                          <a:latin typeface="Lucida Console"/>
                          <a:cs typeface="Lucida Console"/>
                        </a:rPr>
                        <a:t>4</a:t>
                      </a:r>
                      <a:endParaRPr sz="1300">
                        <a:latin typeface="Lucida Console"/>
                        <a:cs typeface="Lucida Console"/>
                      </a:endParaRPr>
                    </a:p>
                  </a:txBody>
                  <a:tcPr marL="0" marR="0" marB="0" marT="3746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3F6F9"/>
                    </a:solidFill>
                  </a:tcPr>
                </a:tc>
                <a:tc>
                  <a:txBody>
                    <a:bodyPr/>
                    <a:lstStyle/>
                    <a:p>
                      <a:pPr marL="13335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1300">
                          <a:solidFill>
                            <a:srgbClr val="929292"/>
                          </a:solidFill>
                          <a:latin typeface="Lucida Console"/>
                          <a:cs typeface="Lucida Console"/>
                        </a:rPr>
                        <a:t>5</a:t>
                      </a:r>
                      <a:endParaRPr sz="1300">
                        <a:latin typeface="Lucida Console"/>
                        <a:cs typeface="Lucida Console"/>
                      </a:endParaRPr>
                    </a:p>
                  </a:txBody>
                  <a:tcPr marL="0" marR="0" marB="0" marT="3746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3F6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1300">
                          <a:solidFill>
                            <a:srgbClr val="929292"/>
                          </a:solidFill>
                          <a:latin typeface="Lucida Console"/>
                          <a:cs typeface="Lucida Console"/>
                        </a:rPr>
                        <a:t>6</a:t>
                      </a:r>
                      <a:endParaRPr sz="1300">
                        <a:latin typeface="Lucida Console"/>
                        <a:cs typeface="Lucida Console"/>
                      </a:endParaRPr>
                    </a:p>
                  </a:txBody>
                  <a:tcPr marL="0" marR="0" marB="0" marT="3746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3F6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1300">
                          <a:solidFill>
                            <a:srgbClr val="929292"/>
                          </a:solidFill>
                          <a:latin typeface="Lucida Console"/>
                          <a:cs typeface="Lucida Console"/>
                        </a:rPr>
                        <a:t>7</a:t>
                      </a:r>
                      <a:endParaRPr sz="1300">
                        <a:latin typeface="Lucida Console"/>
                        <a:cs typeface="Lucida Console"/>
                      </a:endParaRPr>
                    </a:p>
                  </a:txBody>
                  <a:tcPr marL="0" marR="0" marB="0" marT="3746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3F6F9"/>
                    </a:solidFill>
                  </a:tcPr>
                </a:tc>
                <a:tc>
                  <a:txBody>
                    <a:bodyPr/>
                    <a:lstStyle/>
                    <a:p>
                      <a:pPr marL="13335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1300">
                          <a:solidFill>
                            <a:srgbClr val="929292"/>
                          </a:solidFill>
                          <a:latin typeface="Lucida Console"/>
                          <a:cs typeface="Lucida Console"/>
                        </a:rPr>
                        <a:t>8</a:t>
                      </a:r>
                      <a:endParaRPr sz="1300">
                        <a:latin typeface="Lucida Console"/>
                        <a:cs typeface="Lucida Console"/>
                      </a:endParaRPr>
                    </a:p>
                  </a:txBody>
                  <a:tcPr marL="0" marR="0" marB="0" marT="3746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3F6F9"/>
                    </a:solidFill>
                  </a:tcPr>
                </a:tc>
                <a:tc>
                  <a:txBody>
                    <a:bodyPr/>
                    <a:lstStyle/>
                    <a:p>
                      <a:pPr marL="13335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1300">
                          <a:solidFill>
                            <a:srgbClr val="929292"/>
                          </a:solidFill>
                          <a:latin typeface="Lucida Console"/>
                          <a:cs typeface="Lucida Console"/>
                        </a:rPr>
                        <a:t>9</a:t>
                      </a:r>
                      <a:endParaRPr sz="1300">
                        <a:latin typeface="Lucida Console"/>
                        <a:cs typeface="Lucida Console"/>
                      </a:endParaRPr>
                    </a:p>
                  </a:txBody>
                  <a:tcPr marL="0" marR="0" marB="0" marT="3746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3F6F9"/>
                    </a:solidFill>
                  </a:tcPr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1300" spc="-25">
                          <a:solidFill>
                            <a:srgbClr val="929292"/>
                          </a:solidFill>
                          <a:latin typeface="Lucida Console"/>
                          <a:cs typeface="Lucida Console"/>
                        </a:rPr>
                        <a:t>10</a:t>
                      </a:r>
                      <a:endParaRPr sz="1300">
                        <a:latin typeface="Lucida Console"/>
                        <a:cs typeface="Lucida Console"/>
                      </a:endParaRPr>
                    </a:p>
                  </a:txBody>
                  <a:tcPr marL="0" marR="0" marB="0" marT="3746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3F6F9"/>
                    </a:solidFill>
                  </a:tcPr>
                </a:tc>
              </a:tr>
              <a:tr h="306705">
                <a:tc>
                  <a:txBody>
                    <a:bodyPr/>
                    <a:lstStyle/>
                    <a:p>
                      <a:pPr marL="12128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1450" b="1">
                          <a:latin typeface="Trebuchet MS"/>
                          <a:cs typeface="Trebuchet MS"/>
                        </a:rPr>
                        <a:t>2</a:t>
                      </a:r>
                      <a:endParaRPr sz="1450">
                        <a:latin typeface="Trebuchet MS"/>
                        <a:cs typeface="Trebuchet MS"/>
                      </a:endParaRPr>
                    </a:p>
                  </a:txBody>
                  <a:tcPr marL="0" marR="0" marB="0" marT="4572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128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1450" b="1">
                          <a:latin typeface="Trebuchet MS"/>
                          <a:cs typeface="Trebuchet MS"/>
                        </a:rPr>
                        <a:t>1</a:t>
                      </a:r>
                      <a:endParaRPr sz="1450">
                        <a:latin typeface="Trebuchet MS"/>
                        <a:cs typeface="Trebuchet MS"/>
                      </a:endParaRPr>
                    </a:p>
                  </a:txBody>
                  <a:tcPr marL="0" marR="0" marB="0" marT="4572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1450" b="1">
                          <a:latin typeface="Trebuchet MS"/>
                          <a:cs typeface="Trebuchet MS"/>
                        </a:rPr>
                        <a:t>2</a:t>
                      </a:r>
                      <a:endParaRPr sz="1450">
                        <a:latin typeface="Trebuchet MS"/>
                        <a:cs typeface="Trebuchet MS"/>
                      </a:endParaRPr>
                    </a:p>
                  </a:txBody>
                  <a:tcPr marL="0" marR="0" marB="0" marT="4572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1450" b="1">
                          <a:latin typeface="Trebuchet MS"/>
                          <a:cs typeface="Trebuchet MS"/>
                        </a:rPr>
                        <a:t>0</a:t>
                      </a:r>
                      <a:endParaRPr sz="1450">
                        <a:latin typeface="Trebuchet MS"/>
                        <a:cs typeface="Trebuchet MS"/>
                      </a:endParaRPr>
                    </a:p>
                  </a:txBody>
                  <a:tcPr marL="0" marR="0" marB="0" marT="4572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128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1450" b="1">
                          <a:latin typeface="Trebuchet MS"/>
                          <a:cs typeface="Trebuchet MS"/>
                        </a:rPr>
                        <a:t>1</a:t>
                      </a:r>
                      <a:endParaRPr sz="1450">
                        <a:latin typeface="Trebuchet MS"/>
                        <a:cs typeface="Trebuchet MS"/>
                      </a:endParaRPr>
                    </a:p>
                  </a:txBody>
                  <a:tcPr marL="0" marR="0" marB="0" marT="4572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128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1450" b="1">
                          <a:latin typeface="Trebuchet MS"/>
                          <a:cs typeface="Trebuchet MS"/>
                        </a:rPr>
                        <a:t>0</a:t>
                      </a:r>
                      <a:endParaRPr sz="1450">
                        <a:latin typeface="Trebuchet MS"/>
                        <a:cs typeface="Trebuchet MS"/>
                      </a:endParaRPr>
                    </a:p>
                  </a:txBody>
                  <a:tcPr marL="0" marR="0" marB="0" marT="4572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1450" b="1">
                          <a:latin typeface="Trebuchet MS"/>
                          <a:cs typeface="Trebuchet MS"/>
                        </a:rPr>
                        <a:t>0</a:t>
                      </a:r>
                      <a:endParaRPr sz="1450">
                        <a:latin typeface="Trebuchet MS"/>
                        <a:cs typeface="Trebuchet MS"/>
                      </a:endParaRPr>
                    </a:p>
                  </a:txBody>
                  <a:tcPr marL="0" marR="0" marB="0" marT="4572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1450" b="1">
                          <a:latin typeface="Trebuchet MS"/>
                          <a:cs typeface="Trebuchet MS"/>
                        </a:rPr>
                        <a:t>0</a:t>
                      </a:r>
                      <a:endParaRPr sz="1450">
                        <a:latin typeface="Trebuchet MS"/>
                        <a:cs typeface="Trebuchet MS"/>
                      </a:endParaRPr>
                    </a:p>
                  </a:txBody>
                  <a:tcPr marL="0" marR="0" marB="0" marT="4572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128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1450" b="1">
                          <a:latin typeface="Trebuchet MS"/>
                          <a:cs typeface="Trebuchet MS"/>
                        </a:rPr>
                        <a:t>2</a:t>
                      </a:r>
                      <a:endParaRPr sz="1450">
                        <a:latin typeface="Trebuchet MS"/>
                        <a:cs typeface="Trebuchet MS"/>
                      </a:endParaRPr>
                    </a:p>
                  </a:txBody>
                  <a:tcPr marL="0" marR="0" marB="0" marT="4572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128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1450" b="1">
                          <a:latin typeface="Trebuchet MS"/>
                          <a:cs typeface="Trebuchet MS"/>
                        </a:rPr>
                        <a:t>1</a:t>
                      </a:r>
                      <a:endParaRPr sz="1450">
                        <a:latin typeface="Trebuchet MS"/>
                        <a:cs typeface="Trebuchet MS"/>
                      </a:endParaRPr>
                    </a:p>
                  </a:txBody>
                  <a:tcPr marL="0" marR="0" marB="0" marT="4572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128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1450" b="1">
                          <a:latin typeface="Trebuchet MS"/>
                          <a:cs typeface="Trebuchet MS"/>
                        </a:rPr>
                        <a:t>1</a:t>
                      </a:r>
                      <a:endParaRPr sz="1450">
                        <a:latin typeface="Trebuchet MS"/>
                        <a:cs typeface="Trebuchet MS"/>
                      </a:endParaRPr>
                    </a:p>
                  </a:txBody>
                  <a:tcPr marL="0" marR="0" marB="0" marT="4572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object 6" descr=""/>
          <p:cNvGraphicFramePr>
            <a:graphicFrameLocks noGrp="1"/>
          </p:cNvGraphicFramePr>
          <p:nvPr/>
        </p:nvGraphicFramePr>
        <p:xfrm>
          <a:off x="974508" y="4366087"/>
          <a:ext cx="4011929" cy="13843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8040"/>
                <a:gridCol w="344170"/>
                <a:gridCol w="874394"/>
                <a:gridCol w="906780"/>
                <a:gridCol w="1051560"/>
              </a:tblGrid>
              <a:tr h="34607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dirty="0" sz="1050" spc="-10" i="1">
                          <a:latin typeface="Lucida Sans Italic"/>
                          <a:cs typeface="Lucida Sans Italic"/>
                        </a:rPr>
                        <a:t>vertex</a:t>
                      </a:r>
                      <a:endParaRPr sz="1050">
                        <a:latin typeface="Lucida Sans Italic"/>
                        <a:cs typeface="Lucida Sans Italic"/>
                      </a:endParaRPr>
                    </a:p>
                  </a:txBody>
                  <a:tcPr marL="0" marR="0" marB="0" marT="7810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3F6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dirty="0" sz="1050" spc="-25" i="1">
                          <a:latin typeface="Lucida Sans Italic"/>
                          <a:cs typeface="Lucida Sans Italic"/>
                        </a:rPr>
                        <a:t>ID</a:t>
                      </a:r>
                      <a:endParaRPr sz="1050">
                        <a:latin typeface="Lucida Sans Italic"/>
                        <a:cs typeface="Lucida Sans Italic"/>
                      </a:endParaRPr>
                    </a:p>
                  </a:txBody>
                  <a:tcPr marL="0" marR="0" marB="0" marT="7810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3F6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dirty="0" sz="1050" spc="-10" i="1">
                          <a:latin typeface="Lucida Sans Italic"/>
                          <a:cs typeface="Lucida Sans Italic"/>
                        </a:rPr>
                        <a:t>probability</a:t>
                      </a:r>
                      <a:endParaRPr sz="1050">
                        <a:latin typeface="Lucida Sans Italic"/>
                        <a:cs typeface="Lucida Sans Italic"/>
                      </a:endParaRPr>
                    </a:p>
                  </a:txBody>
                  <a:tcPr marL="0" marR="0" marB="0" marT="7810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3F6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dirty="0" sz="1050" i="1">
                          <a:latin typeface="Lucida Sans Italic"/>
                          <a:cs typeface="Lucida Sans Italic"/>
                        </a:rPr>
                        <a:t>new</a:t>
                      </a:r>
                      <a:r>
                        <a:rPr dirty="0" sz="1050" spc="45" i="1">
                          <a:latin typeface="Lucida Sans Italic"/>
                          <a:cs typeface="Lucida Sans Italic"/>
                        </a:rPr>
                        <a:t> </a:t>
                      </a:r>
                      <a:r>
                        <a:rPr dirty="0" sz="1050" spc="-60" i="1">
                          <a:latin typeface="Lucida Sans Italic"/>
                          <a:cs typeface="Lucida Sans Italic"/>
                        </a:rPr>
                        <a:t>x</a:t>
                      </a:r>
                      <a:endParaRPr sz="1050">
                        <a:latin typeface="Lucida Sans Italic"/>
                        <a:cs typeface="Lucida Sans Italic"/>
                      </a:endParaRPr>
                    </a:p>
                  </a:txBody>
                  <a:tcPr marL="0" marR="0" marB="0" marT="7810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3F6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dirty="0" sz="1050" i="1">
                          <a:latin typeface="Lucida Sans Italic"/>
                          <a:cs typeface="Lucida Sans Italic"/>
                        </a:rPr>
                        <a:t>new</a:t>
                      </a:r>
                      <a:r>
                        <a:rPr dirty="0" sz="1050" spc="45" i="1">
                          <a:latin typeface="Lucida Sans Italic"/>
                          <a:cs typeface="Lucida Sans Italic"/>
                        </a:rPr>
                        <a:t> </a:t>
                      </a:r>
                      <a:r>
                        <a:rPr dirty="0" sz="1050" spc="-50" i="1">
                          <a:latin typeface="Lucida Sans Italic"/>
                          <a:cs typeface="Lucida Sans Italic"/>
                        </a:rPr>
                        <a:t>y</a:t>
                      </a:r>
                      <a:endParaRPr sz="1050">
                        <a:latin typeface="Lucida Sans Italic"/>
                        <a:cs typeface="Lucida Sans Italic"/>
                      </a:endParaRPr>
                    </a:p>
                  </a:txBody>
                  <a:tcPr marL="0" marR="0" marB="0" marT="7810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3F6F9"/>
                    </a:solidFill>
                  </a:tcPr>
                </a:tc>
              </a:tr>
              <a:tr h="34607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dirty="0" sz="1200">
                          <a:solidFill>
                            <a:srgbClr val="005493"/>
                          </a:solidFill>
                          <a:latin typeface="Lucida Sans Unicode"/>
                          <a:cs typeface="Lucida Sans Unicode"/>
                        </a:rPr>
                        <a:t>(0,</a:t>
                      </a:r>
                      <a:r>
                        <a:rPr dirty="0" sz="1200" spc="55">
                          <a:solidFill>
                            <a:srgbClr val="005493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200" spc="-25">
                          <a:solidFill>
                            <a:srgbClr val="005493"/>
                          </a:solidFill>
                          <a:latin typeface="Lucida Sans Unicode"/>
                          <a:cs typeface="Lucida Sans Unicode"/>
                        </a:rPr>
                        <a:t>0)</a:t>
                      </a:r>
                      <a:endParaRPr sz="12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6350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dirty="0" sz="1200">
                          <a:latin typeface="Lucida Sans Unicode"/>
                          <a:cs typeface="Lucida Sans Unicode"/>
                        </a:rPr>
                        <a:t>0</a:t>
                      </a:r>
                      <a:endParaRPr sz="12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6350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dirty="0" sz="1200" spc="-25">
                          <a:latin typeface="Lucida Sans Unicode"/>
                          <a:cs typeface="Lucida Sans Unicode"/>
                        </a:rPr>
                        <a:t>1/3</a:t>
                      </a:r>
                      <a:endParaRPr sz="12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6350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dirty="0" sz="1200" spc="-25">
                          <a:latin typeface="Lucida Sans Unicode"/>
                          <a:cs typeface="Lucida Sans Unicode"/>
                        </a:rPr>
                        <a:t>.5</a:t>
                      </a:r>
                      <a:r>
                        <a:rPr dirty="0" sz="1200" spc="-25" i="1">
                          <a:latin typeface="Lucida Sans Italic"/>
                          <a:cs typeface="Lucida Sans Italic"/>
                        </a:rPr>
                        <a:t>x</a:t>
                      </a:r>
                      <a:endParaRPr sz="1200">
                        <a:latin typeface="Lucida Sans Italic"/>
                        <a:cs typeface="Lucida Sans Italic"/>
                      </a:endParaRPr>
                    </a:p>
                  </a:txBody>
                  <a:tcPr marL="0" marR="0" marB="0" marT="6350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49530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dirty="0" sz="1200" spc="-25">
                          <a:latin typeface="Lucida Sans Unicode"/>
                          <a:cs typeface="Lucida Sans Unicode"/>
                        </a:rPr>
                        <a:t>.5</a:t>
                      </a:r>
                      <a:r>
                        <a:rPr dirty="0" sz="1200" spc="-25" i="1">
                          <a:latin typeface="Lucida Sans Italic"/>
                          <a:cs typeface="Lucida Sans Italic"/>
                        </a:rPr>
                        <a:t>y</a:t>
                      </a:r>
                      <a:endParaRPr sz="1200">
                        <a:latin typeface="Lucida Sans Italic"/>
                        <a:cs typeface="Lucida Sans Italic"/>
                      </a:endParaRPr>
                    </a:p>
                  </a:txBody>
                  <a:tcPr marL="0" marR="0" marB="0" marT="6350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4607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dirty="0" sz="1200">
                          <a:solidFill>
                            <a:srgbClr val="005493"/>
                          </a:solidFill>
                          <a:latin typeface="Lucida Sans Unicode"/>
                          <a:cs typeface="Lucida Sans Unicode"/>
                        </a:rPr>
                        <a:t>(1,</a:t>
                      </a:r>
                      <a:r>
                        <a:rPr dirty="0" sz="1200" spc="55">
                          <a:solidFill>
                            <a:srgbClr val="005493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200" spc="-25">
                          <a:solidFill>
                            <a:srgbClr val="005493"/>
                          </a:solidFill>
                          <a:latin typeface="Lucida Sans Unicode"/>
                          <a:cs typeface="Lucida Sans Unicode"/>
                        </a:rPr>
                        <a:t>0)</a:t>
                      </a:r>
                      <a:endParaRPr sz="12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6350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dirty="0" sz="1200">
                          <a:latin typeface="Lucida Sans Unicode"/>
                          <a:cs typeface="Lucida Sans Unicode"/>
                        </a:rPr>
                        <a:t>1</a:t>
                      </a:r>
                      <a:endParaRPr sz="12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6350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dirty="0" sz="1200" spc="-25">
                          <a:latin typeface="Lucida Sans Unicode"/>
                          <a:cs typeface="Lucida Sans Unicode"/>
                        </a:rPr>
                        <a:t>1/3</a:t>
                      </a:r>
                      <a:endParaRPr sz="12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6350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dirty="0" sz="1200">
                          <a:latin typeface="Lucida Sans Unicode"/>
                          <a:cs typeface="Lucida Sans Unicode"/>
                        </a:rPr>
                        <a:t>.5</a:t>
                      </a:r>
                      <a:r>
                        <a:rPr dirty="0" sz="1200" i="1">
                          <a:latin typeface="Lucida Sans Italic"/>
                          <a:cs typeface="Lucida Sans Italic"/>
                        </a:rPr>
                        <a:t>x</a:t>
                      </a:r>
                      <a:r>
                        <a:rPr dirty="0" sz="1200" spc="40" i="1">
                          <a:latin typeface="Lucida Sans Italic"/>
                          <a:cs typeface="Lucida Sans Italic"/>
                        </a:rPr>
                        <a:t> </a:t>
                      </a:r>
                      <a:r>
                        <a:rPr dirty="0" sz="1200" spc="-180">
                          <a:latin typeface="Lucida Sans Unicode"/>
                          <a:cs typeface="Lucida Sans Unicode"/>
                        </a:rPr>
                        <a:t>+</a:t>
                      </a:r>
                      <a:r>
                        <a:rPr dirty="0" sz="1200" spc="4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200" spc="-25">
                          <a:latin typeface="Lucida Sans Unicode"/>
                          <a:cs typeface="Lucida Sans Unicode"/>
                        </a:rPr>
                        <a:t>.5</a:t>
                      </a:r>
                      <a:endParaRPr sz="12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6350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49530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dirty="0" sz="1200" spc="-25">
                          <a:latin typeface="Lucida Sans Unicode"/>
                          <a:cs typeface="Lucida Sans Unicode"/>
                        </a:rPr>
                        <a:t>.5</a:t>
                      </a:r>
                      <a:r>
                        <a:rPr dirty="0" sz="1200" spc="-25" i="1">
                          <a:latin typeface="Lucida Sans Italic"/>
                          <a:cs typeface="Lucida Sans Italic"/>
                        </a:rPr>
                        <a:t>y</a:t>
                      </a:r>
                      <a:endParaRPr sz="1200">
                        <a:latin typeface="Lucida Sans Italic"/>
                        <a:cs typeface="Lucida Sans Italic"/>
                      </a:endParaRPr>
                    </a:p>
                  </a:txBody>
                  <a:tcPr marL="0" marR="0" marB="0" marT="6350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4607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dirty="0" sz="1200">
                          <a:solidFill>
                            <a:srgbClr val="005493"/>
                          </a:solidFill>
                          <a:latin typeface="Lucida Sans Unicode"/>
                          <a:cs typeface="Lucida Sans Unicode"/>
                        </a:rPr>
                        <a:t>(.5,</a:t>
                      </a:r>
                      <a:r>
                        <a:rPr dirty="0" sz="1200" spc="65">
                          <a:solidFill>
                            <a:srgbClr val="005493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200" spc="65">
                          <a:solidFill>
                            <a:srgbClr val="005493"/>
                          </a:solidFill>
                          <a:latin typeface="Trebuchet MS"/>
                          <a:cs typeface="Trebuchet MS"/>
                        </a:rPr>
                        <a:t>√</a:t>
                      </a:r>
                      <a:r>
                        <a:rPr dirty="0" sz="1200" spc="65">
                          <a:solidFill>
                            <a:srgbClr val="005493"/>
                          </a:solidFill>
                          <a:latin typeface="Lucida Sans Unicode"/>
                          <a:cs typeface="Lucida Sans Unicode"/>
                        </a:rPr>
                        <a:t>3/2)</a:t>
                      </a:r>
                      <a:endParaRPr sz="12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7937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dirty="0" sz="1200">
                          <a:latin typeface="Lucida Sans Unicode"/>
                          <a:cs typeface="Lucida Sans Unicode"/>
                        </a:rPr>
                        <a:t>2</a:t>
                      </a:r>
                      <a:endParaRPr sz="12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6350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dirty="0" sz="1200" spc="-25">
                          <a:latin typeface="Lucida Sans Unicode"/>
                          <a:cs typeface="Lucida Sans Unicode"/>
                        </a:rPr>
                        <a:t>1/3</a:t>
                      </a:r>
                      <a:endParaRPr sz="12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6350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dirty="0" sz="1200">
                          <a:latin typeface="Lucida Sans Unicode"/>
                          <a:cs typeface="Lucida Sans Unicode"/>
                        </a:rPr>
                        <a:t>.5</a:t>
                      </a:r>
                      <a:r>
                        <a:rPr dirty="0" sz="1200" i="1">
                          <a:latin typeface="Lucida Sans Italic"/>
                          <a:cs typeface="Lucida Sans Italic"/>
                        </a:rPr>
                        <a:t>x</a:t>
                      </a:r>
                      <a:r>
                        <a:rPr dirty="0" sz="1200" spc="40" i="1">
                          <a:latin typeface="Lucida Sans Italic"/>
                          <a:cs typeface="Lucida Sans Italic"/>
                        </a:rPr>
                        <a:t> </a:t>
                      </a:r>
                      <a:r>
                        <a:rPr dirty="0" sz="1200" spc="-180">
                          <a:latin typeface="Lucida Sans Unicode"/>
                          <a:cs typeface="Lucida Sans Unicode"/>
                        </a:rPr>
                        <a:t>+</a:t>
                      </a:r>
                      <a:r>
                        <a:rPr dirty="0" sz="1200" spc="4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200" spc="-25">
                          <a:latin typeface="Lucida Sans Unicode"/>
                          <a:cs typeface="Lucida Sans Unicode"/>
                        </a:rPr>
                        <a:t>.25</a:t>
                      </a:r>
                      <a:endParaRPr sz="12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6350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dirty="0" sz="1200">
                          <a:latin typeface="Lucida Sans Unicode"/>
                          <a:cs typeface="Lucida Sans Unicode"/>
                        </a:rPr>
                        <a:t>.5</a:t>
                      </a:r>
                      <a:r>
                        <a:rPr dirty="0" sz="1200" i="1">
                          <a:latin typeface="Lucida Sans Italic"/>
                          <a:cs typeface="Lucida Sans Italic"/>
                        </a:rPr>
                        <a:t>y</a:t>
                      </a:r>
                      <a:r>
                        <a:rPr dirty="0" sz="1200" spc="40" i="1">
                          <a:latin typeface="Lucida Sans Italic"/>
                          <a:cs typeface="Lucida Sans Italic"/>
                        </a:rPr>
                        <a:t> </a:t>
                      </a:r>
                      <a:r>
                        <a:rPr dirty="0" sz="1200" spc="-180">
                          <a:latin typeface="Lucida Sans Unicode"/>
                          <a:cs typeface="Lucida Sans Unicode"/>
                        </a:rPr>
                        <a:t>+</a:t>
                      </a:r>
                      <a:r>
                        <a:rPr dirty="0" sz="1200" spc="4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200" spc="-20">
                          <a:latin typeface="Lucida Sans Unicode"/>
                          <a:cs typeface="Lucida Sans Unicode"/>
                        </a:rPr>
                        <a:t>.433</a:t>
                      </a:r>
                      <a:endParaRPr sz="12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6350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pSp>
        <p:nvGrpSpPr>
          <p:cNvPr id="7" name="object 7" descr=""/>
          <p:cNvGrpSpPr/>
          <p:nvPr/>
        </p:nvGrpSpPr>
        <p:grpSpPr>
          <a:xfrm>
            <a:off x="5676575" y="2879232"/>
            <a:ext cx="3752215" cy="3269615"/>
            <a:chOff x="5676575" y="2879232"/>
            <a:chExt cx="3752215" cy="3269615"/>
          </a:xfrm>
        </p:grpSpPr>
        <p:sp>
          <p:nvSpPr>
            <p:cNvPr id="8" name="object 8" descr=""/>
            <p:cNvSpPr/>
            <p:nvPr/>
          </p:nvSpPr>
          <p:spPr>
            <a:xfrm>
              <a:off x="5769711" y="2904680"/>
              <a:ext cx="1816735" cy="3150235"/>
            </a:xfrm>
            <a:custGeom>
              <a:avLst/>
              <a:gdLst/>
              <a:ahLst/>
              <a:cxnLst/>
              <a:rect l="l" t="t" r="r" b="b"/>
              <a:pathLst>
                <a:path w="1816734" h="3150235">
                  <a:moveTo>
                    <a:pt x="1816698" y="0"/>
                  </a:moveTo>
                  <a:lnTo>
                    <a:pt x="0" y="3150103"/>
                  </a:lnTo>
                </a:path>
              </a:pathLst>
            </a:custGeom>
            <a:ln w="38110">
              <a:solidFill>
                <a:srgbClr val="92929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5765801" y="6057161"/>
              <a:ext cx="3644900" cy="0"/>
            </a:xfrm>
            <a:custGeom>
              <a:avLst/>
              <a:gdLst/>
              <a:ahLst/>
              <a:cxnLst/>
              <a:rect l="l" t="t" r="r" b="b"/>
              <a:pathLst>
                <a:path w="3644900" h="0">
                  <a:moveTo>
                    <a:pt x="0" y="0"/>
                  </a:moveTo>
                  <a:lnTo>
                    <a:pt x="3644897" y="0"/>
                  </a:lnTo>
                </a:path>
              </a:pathLst>
            </a:custGeom>
            <a:ln w="1048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5765801" y="6057160"/>
              <a:ext cx="3644900" cy="0"/>
            </a:xfrm>
            <a:custGeom>
              <a:avLst/>
              <a:gdLst/>
              <a:ahLst/>
              <a:cxnLst/>
              <a:rect l="l" t="t" r="r" b="b"/>
              <a:pathLst>
                <a:path w="3644900" h="0">
                  <a:moveTo>
                    <a:pt x="0" y="0"/>
                  </a:moveTo>
                  <a:lnTo>
                    <a:pt x="3644898" y="0"/>
                  </a:lnTo>
                </a:path>
              </a:pathLst>
            </a:custGeom>
            <a:ln w="38142">
              <a:solidFill>
                <a:srgbClr val="929292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676575" y="5955607"/>
              <a:ext cx="193054" cy="193242"/>
            </a:xfrm>
            <a:prstGeom prst="rect">
              <a:avLst/>
            </a:prstGeom>
          </p:spPr>
        </p:pic>
        <p:sp>
          <p:nvSpPr>
            <p:cNvPr id="12" name="object 12" descr=""/>
            <p:cNvSpPr/>
            <p:nvPr/>
          </p:nvSpPr>
          <p:spPr>
            <a:xfrm>
              <a:off x="7592705" y="2904934"/>
              <a:ext cx="1816735" cy="3150235"/>
            </a:xfrm>
            <a:custGeom>
              <a:avLst/>
              <a:gdLst/>
              <a:ahLst/>
              <a:cxnLst/>
              <a:rect l="l" t="t" r="r" b="b"/>
              <a:pathLst>
                <a:path w="1816734" h="3150235">
                  <a:moveTo>
                    <a:pt x="0" y="0"/>
                  </a:moveTo>
                  <a:lnTo>
                    <a:pt x="1816698" y="3150103"/>
                  </a:lnTo>
                </a:path>
              </a:pathLst>
            </a:custGeom>
            <a:ln w="38110">
              <a:solidFill>
                <a:srgbClr val="92929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7564758" y="2879232"/>
              <a:ext cx="47625" cy="47625"/>
            </a:xfrm>
            <a:custGeom>
              <a:avLst/>
              <a:gdLst/>
              <a:ahLst/>
              <a:cxnLst/>
              <a:rect l="l" t="t" r="r" b="b"/>
              <a:pathLst>
                <a:path w="47625" h="47625">
                  <a:moveTo>
                    <a:pt x="23574" y="0"/>
                  </a:moveTo>
                  <a:lnTo>
                    <a:pt x="14704" y="1726"/>
                  </a:lnTo>
                  <a:lnTo>
                    <a:pt x="6905" y="6905"/>
                  </a:lnTo>
                  <a:lnTo>
                    <a:pt x="1726" y="14715"/>
                  </a:lnTo>
                  <a:lnTo>
                    <a:pt x="0" y="23598"/>
                  </a:lnTo>
                  <a:lnTo>
                    <a:pt x="1726" y="32478"/>
                  </a:lnTo>
                  <a:lnTo>
                    <a:pt x="6905" y="40281"/>
                  </a:lnTo>
                  <a:lnTo>
                    <a:pt x="14704" y="45467"/>
                  </a:lnTo>
                  <a:lnTo>
                    <a:pt x="23574" y="47196"/>
                  </a:lnTo>
                  <a:lnTo>
                    <a:pt x="32444" y="45467"/>
                  </a:lnTo>
                  <a:lnTo>
                    <a:pt x="40243" y="40281"/>
                  </a:lnTo>
                  <a:lnTo>
                    <a:pt x="45422" y="32478"/>
                  </a:lnTo>
                  <a:lnTo>
                    <a:pt x="47148" y="23598"/>
                  </a:lnTo>
                  <a:lnTo>
                    <a:pt x="45422" y="14715"/>
                  </a:lnTo>
                  <a:lnTo>
                    <a:pt x="40243" y="6905"/>
                  </a:lnTo>
                  <a:lnTo>
                    <a:pt x="32444" y="1726"/>
                  </a:lnTo>
                  <a:lnTo>
                    <a:pt x="23574" y="0"/>
                  </a:lnTo>
                  <a:close/>
                </a:path>
              </a:pathLst>
            </a:custGeom>
            <a:solidFill>
              <a:srgbClr val="929292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32260" y="4436884"/>
              <a:ext cx="94300" cy="94402"/>
            </a:xfrm>
            <a:prstGeom prst="rect">
              <a:avLst/>
            </a:prstGeom>
          </p:spPr>
        </p:pic>
        <p:pic>
          <p:nvPicPr>
            <p:cNvPr id="15" name="object 1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926228" y="5160644"/>
              <a:ext cx="94297" cy="94402"/>
            </a:xfrm>
            <a:prstGeom prst="rect">
              <a:avLst/>
            </a:prstGeom>
          </p:spPr>
        </p:pic>
        <p:pic>
          <p:nvPicPr>
            <p:cNvPr id="16" name="object 16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700965" y="4116958"/>
              <a:ext cx="94300" cy="94411"/>
            </a:xfrm>
            <a:prstGeom prst="rect">
              <a:avLst/>
            </a:prstGeom>
          </p:spPr>
        </p:pic>
        <p:pic>
          <p:nvPicPr>
            <p:cNvPr id="17" name="object 17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747513" y="5087223"/>
              <a:ext cx="94300" cy="94402"/>
            </a:xfrm>
            <a:prstGeom prst="rect">
              <a:avLst/>
            </a:prstGeom>
          </p:spPr>
        </p:pic>
        <p:pic>
          <p:nvPicPr>
            <p:cNvPr id="18" name="object 18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978616" y="5470077"/>
              <a:ext cx="94297" cy="94405"/>
            </a:xfrm>
            <a:prstGeom prst="rect">
              <a:avLst/>
            </a:prstGeom>
          </p:spPr>
        </p:pic>
        <p:pic>
          <p:nvPicPr>
            <p:cNvPr id="19" name="object 19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899433" y="5695594"/>
              <a:ext cx="94297" cy="94402"/>
            </a:xfrm>
            <a:prstGeom prst="rect">
              <a:avLst/>
            </a:prstGeom>
          </p:spPr>
        </p:pic>
        <p:pic>
          <p:nvPicPr>
            <p:cNvPr id="20" name="object 20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338890" y="5837199"/>
              <a:ext cx="94300" cy="94402"/>
            </a:xfrm>
            <a:prstGeom prst="rect">
              <a:avLst/>
            </a:prstGeom>
          </p:spPr>
        </p:pic>
        <p:pic>
          <p:nvPicPr>
            <p:cNvPr id="21" name="object 21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040278" y="5905382"/>
              <a:ext cx="94297" cy="94402"/>
            </a:xfrm>
            <a:prstGeom prst="rect">
              <a:avLst/>
            </a:prstGeom>
          </p:spPr>
        </p:pic>
        <p:pic>
          <p:nvPicPr>
            <p:cNvPr id="22" name="object 22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899433" y="4394923"/>
              <a:ext cx="94297" cy="94411"/>
            </a:xfrm>
            <a:prstGeom prst="rect">
              <a:avLst/>
            </a:prstGeom>
          </p:spPr>
        </p:pic>
        <p:pic>
          <p:nvPicPr>
            <p:cNvPr id="23" name="object 23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072913" y="5139664"/>
              <a:ext cx="94297" cy="94402"/>
            </a:xfrm>
            <a:prstGeom prst="rect">
              <a:avLst/>
            </a:prstGeom>
          </p:spPr>
        </p:pic>
        <p:pic>
          <p:nvPicPr>
            <p:cNvPr id="24" name="object 24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717283" y="5574969"/>
              <a:ext cx="94300" cy="94402"/>
            </a:xfrm>
            <a:prstGeom prst="rect">
              <a:avLst/>
            </a:prstGeom>
          </p:spPr>
        </p:pic>
        <p:sp>
          <p:nvSpPr>
            <p:cNvPr id="25" name="object 25" descr=""/>
            <p:cNvSpPr/>
            <p:nvPr/>
          </p:nvSpPr>
          <p:spPr>
            <a:xfrm>
              <a:off x="9377365" y="6026003"/>
              <a:ext cx="47625" cy="47625"/>
            </a:xfrm>
            <a:custGeom>
              <a:avLst/>
              <a:gdLst/>
              <a:ahLst/>
              <a:cxnLst/>
              <a:rect l="l" t="t" r="r" b="b"/>
              <a:pathLst>
                <a:path w="47625" h="47625">
                  <a:moveTo>
                    <a:pt x="23574" y="0"/>
                  </a:moveTo>
                  <a:lnTo>
                    <a:pt x="14704" y="1728"/>
                  </a:lnTo>
                  <a:lnTo>
                    <a:pt x="6905" y="6915"/>
                  </a:lnTo>
                  <a:lnTo>
                    <a:pt x="1726" y="14723"/>
                  </a:lnTo>
                  <a:lnTo>
                    <a:pt x="0" y="23602"/>
                  </a:lnTo>
                  <a:lnTo>
                    <a:pt x="1726" y="32482"/>
                  </a:lnTo>
                  <a:lnTo>
                    <a:pt x="6905" y="40290"/>
                  </a:lnTo>
                  <a:lnTo>
                    <a:pt x="14704" y="45477"/>
                  </a:lnTo>
                  <a:lnTo>
                    <a:pt x="23574" y="47205"/>
                  </a:lnTo>
                  <a:lnTo>
                    <a:pt x="32444" y="45477"/>
                  </a:lnTo>
                  <a:lnTo>
                    <a:pt x="40243" y="40290"/>
                  </a:lnTo>
                  <a:lnTo>
                    <a:pt x="45422" y="32482"/>
                  </a:lnTo>
                  <a:lnTo>
                    <a:pt x="47148" y="23602"/>
                  </a:lnTo>
                  <a:lnTo>
                    <a:pt x="45422" y="14723"/>
                  </a:lnTo>
                  <a:lnTo>
                    <a:pt x="40243" y="6915"/>
                  </a:lnTo>
                  <a:lnTo>
                    <a:pt x="32444" y="1728"/>
                  </a:lnTo>
                  <a:lnTo>
                    <a:pt x="23574" y="0"/>
                  </a:lnTo>
                  <a:close/>
                </a:path>
              </a:pathLst>
            </a:custGeom>
            <a:solidFill>
              <a:srgbClr val="92929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6" name="object 26" descr=""/>
          <p:cNvSpPr txBox="1"/>
          <p:nvPr/>
        </p:nvSpPr>
        <p:spPr>
          <a:xfrm>
            <a:off x="5499125" y="6094112"/>
            <a:ext cx="149860" cy="2520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50" spc="130" b="1">
                <a:latin typeface="Trebuchet MS"/>
                <a:cs typeface="Trebuchet MS"/>
              </a:rPr>
              <a:t>0</a:t>
            </a:r>
            <a:endParaRPr sz="1450">
              <a:latin typeface="Trebuchet MS"/>
              <a:cs typeface="Trebuchet MS"/>
            </a:endParaRPr>
          </a:p>
        </p:txBody>
      </p:sp>
      <p:sp>
        <p:nvSpPr>
          <p:cNvPr id="29" name="object 29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-25"/>
              <a:t>33</a:t>
            </a:fld>
          </a:p>
        </p:txBody>
      </p:sp>
      <p:sp>
        <p:nvSpPr>
          <p:cNvPr id="27" name="object 27" descr=""/>
          <p:cNvSpPr txBox="1"/>
          <p:nvPr/>
        </p:nvSpPr>
        <p:spPr>
          <a:xfrm>
            <a:off x="9456343" y="6094112"/>
            <a:ext cx="149860" cy="2520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50" spc="130" b="1">
                <a:latin typeface="Trebuchet MS"/>
                <a:cs typeface="Trebuchet MS"/>
              </a:rPr>
              <a:t>1</a:t>
            </a:r>
            <a:endParaRPr sz="1450">
              <a:latin typeface="Trebuchet MS"/>
              <a:cs typeface="Trebuchet MS"/>
            </a:endParaRPr>
          </a:p>
        </p:txBody>
      </p:sp>
      <p:sp>
        <p:nvSpPr>
          <p:cNvPr id="28" name="object 28" descr=""/>
          <p:cNvSpPr txBox="1"/>
          <p:nvPr/>
        </p:nvSpPr>
        <p:spPr>
          <a:xfrm>
            <a:off x="7518006" y="2585444"/>
            <a:ext cx="149860" cy="2520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50" spc="130" b="1">
                <a:latin typeface="Trebuchet MS"/>
                <a:cs typeface="Trebuchet MS"/>
              </a:rPr>
              <a:t>2</a:t>
            </a:r>
            <a:endParaRPr sz="14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520700" y="1581745"/>
            <a:ext cx="9017635" cy="0"/>
          </a:xfrm>
          <a:custGeom>
            <a:avLst/>
            <a:gdLst/>
            <a:ahLst/>
            <a:cxnLst/>
            <a:rect l="l" t="t" r="r" b="b"/>
            <a:pathLst>
              <a:path w="9017635" h="0">
                <a:moveTo>
                  <a:pt x="0" y="0"/>
                </a:moveTo>
                <a:lnTo>
                  <a:pt x="9017020" y="0"/>
                </a:lnTo>
              </a:path>
            </a:pathLst>
          </a:custGeom>
          <a:ln w="52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StdDraw</a:t>
            </a:r>
            <a:r>
              <a:rPr dirty="0" spc="195"/>
              <a:t> </a:t>
            </a:r>
            <a:r>
              <a:rPr dirty="0" spc="50"/>
              <a:t>application:</a:t>
            </a:r>
            <a:r>
              <a:rPr dirty="0" spc="200"/>
              <a:t> </a:t>
            </a:r>
            <a:r>
              <a:rPr dirty="0" spc="85"/>
              <a:t>a</a:t>
            </a:r>
            <a:r>
              <a:rPr dirty="0" spc="200"/>
              <a:t> </a:t>
            </a:r>
            <a:r>
              <a:rPr dirty="0"/>
              <a:t>random</a:t>
            </a:r>
            <a:r>
              <a:rPr dirty="0" spc="200"/>
              <a:t> </a:t>
            </a:r>
            <a:r>
              <a:rPr dirty="0" spc="-20"/>
              <a:t>game</a:t>
            </a: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7997" y="1800110"/>
            <a:ext cx="4861560" cy="4510379"/>
          </a:xfrm>
          <a:prstGeom prst="rect">
            <a:avLst/>
          </a:prstGeom>
        </p:spPr>
      </p:pic>
      <p:sp>
        <p:nvSpPr>
          <p:cNvPr id="5" name="object 5" descr=""/>
          <p:cNvSpPr txBox="1"/>
          <p:nvPr/>
        </p:nvSpPr>
        <p:spPr>
          <a:xfrm>
            <a:off x="508000" y="1829663"/>
            <a:ext cx="4762500" cy="4411980"/>
          </a:xfrm>
          <a:prstGeom prst="rect">
            <a:avLst/>
          </a:prstGeom>
          <a:solidFill>
            <a:srgbClr val="FFFFFF"/>
          </a:solidFill>
        </p:spPr>
        <p:txBody>
          <a:bodyPr wrap="square" lIns="0" tIns="6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1100">
              <a:latin typeface="Times New Roman"/>
              <a:cs typeface="Times New Roman"/>
            </a:endParaRPr>
          </a:p>
          <a:p>
            <a:pPr marL="196850">
              <a:lnSpc>
                <a:spcPct val="100000"/>
              </a:lnSpc>
            </a:pPr>
            <a:r>
              <a:rPr dirty="0" sz="1200">
                <a:latin typeface="Lucida Console"/>
                <a:cs typeface="Lucida Console"/>
              </a:rPr>
              <a:t>public</a:t>
            </a:r>
            <a:r>
              <a:rPr dirty="0" sz="1200" spc="13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class</a:t>
            </a:r>
            <a:r>
              <a:rPr dirty="0" sz="1200" spc="140">
                <a:latin typeface="Lucida Console"/>
                <a:cs typeface="Lucida Console"/>
              </a:rPr>
              <a:t> </a:t>
            </a:r>
            <a:r>
              <a:rPr dirty="0" sz="1200" spc="-20">
                <a:latin typeface="Lucida Console"/>
                <a:cs typeface="Lucida Console"/>
              </a:rPr>
              <a:t>Chaos</a:t>
            </a:r>
            <a:endParaRPr sz="1200">
              <a:latin typeface="Lucida Console"/>
              <a:cs typeface="Lucida Console"/>
            </a:endParaRPr>
          </a:p>
          <a:p>
            <a:pPr marL="196850">
              <a:lnSpc>
                <a:spcPct val="100000"/>
              </a:lnSpc>
              <a:spcBef>
                <a:spcPts val="75"/>
              </a:spcBef>
            </a:pPr>
            <a:r>
              <a:rPr dirty="0" sz="1200" spc="20">
                <a:latin typeface="Lucida Console"/>
                <a:cs typeface="Lucida Console"/>
              </a:rPr>
              <a:t>{</a:t>
            </a:r>
            <a:endParaRPr sz="1200">
              <a:latin typeface="Lucida Console"/>
              <a:cs typeface="Lucida Console"/>
            </a:endParaRPr>
          </a:p>
          <a:p>
            <a:pPr marL="480695">
              <a:lnSpc>
                <a:spcPct val="100000"/>
              </a:lnSpc>
              <a:spcBef>
                <a:spcPts val="75"/>
              </a:spcBef>
            </a:pPr>
            <a:r>
              <a:rPr dirty="0" sz="1200">
                <a:latin typeface="Lucida Console"/>
                <a:cs typeface="Lucida Console"/>
              </a:rPr>
              <a:t>public</a:t>
            </a:r>
            <a:r>
              <a:rPr dirty="0" sz="1200" spc="17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static</a:t>
            </a:r>
            <a:r>
              <a:rPr dirty="0" sz="1200" spc="17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void</a:t>
            </a:r>
            <a:r>
              <a:rPr dirty="0" sz="1200" spc="18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main(String[]</a:t>
            </a:r>
            <a:r>
              <a:rPr dirty="0" sz="1200" spc="175">
                <a:latin typeface="Lucida Console"/>
                <a:cs typeface="Lucida Console"/>
              </a:rPr>
              <a:t> </a:t>
            </a:r>
            <a:r>
              <a:rPr dirty="0" sz="1200" spc="-10">
                <a:latin typeface="Lucida Console"/>
                <a:cs typeface="Lucida Console"/>
              </a:rPr>
              <a:t>args)</a:t>
            </a:r>
            <a:endParaRPr sz="1200">
              <a:latin typeface="Lucida Console"/>
              <a:cs typeface="Lucida Console"/>
            </a:endParaRPr>
          </a:p>
          <a:p>
            <a:pPr marL="480695">
              <a:lnSpc>
                <a:spcPct val="100000"/>
              </a:lnSpc>
              <a:spcBef>
                <a:spcPts val="75"/>
              </a:spcBef>
            </a:pPr>
            <a:r>
              <a:rPr dirty="0" sz="1200" spc="20">
                <a:latin typeface="Lucida Console"/>
                <a:cs typeface="Lucida Console"/>
              </a:rPr>
              <a:t>{</a:t>
            </a:r>
            <a:endParaRPr sz="1200">
              <a:latin typeface="Lucida Console"/>
              <a:cs typeface="Lucida Console"/>
            </a:endParaRPr>
          </a:p>
          <a:p>
            <a:pPr marL="764540">
              <a:lnSpc>
                <a:spcPct val="100000"/>
              </a:lnSpc>
              <a:spcBef>
                <a:spcPts val="80"/>
              </a:spcBef>
            </a:pPr>
            <a:r>
              <a:rPr dirty="0" sz="1200">
                <a:latin typeface="Lucida Console"/>
                <a:cs typeface="Lucida Console"/>
              </a:rPr>
              <a:t>int</a:t>
            </a:r>
            <a:r>
              <a:rPr dirty="0" sz="1200" spc="9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trials</a:t>
            </a:r>
            <a:r>
              <a:rPr dirty="0" sz="1200" spc="9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=</a:t>
            </a:r>
            <a:r>
              <a:rPr dirty="0" sz="1200" spc="95">
                <a:latin typeface="Lucida Console"/>
                <a:cs typeface="Lucida Console"/>
              </a:rPr>
              <a:t> </a:t>
            </a:r>
            <a:r>
              <a:rPr dirty="0" sz="1200" spc="-10">
                <a:latin typeface="Lucida Console"/>
                <a:cs typeface="Lucida Console"/>
              </a:rPr>
              <a:t>Integer.parseInt(args[0]);</a:t>
            </a:r>
            <a:endParaRPr sz="120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500">
              <a:latin typeface="Lucida Console"/>
              <a:cs typeface="Lucida Console"/>
            </a:endParaRPr>
          </a:p>
          <a:p>
            <a:pPr marL="764540" marR="394970">
              <a:lnSpc>
                <a:spcPct val="105300"/>
              </a:lnSpc>
            </a:pPr>
            <a:r>
              <a:rPr dirty="0" sz="1200">
                <a:latin typeface="Lucida Console"/>
                <a:cs typeface="Lucida Console"/>
              </a:rPr>
              <a:t>double</a:t>
            </a:r>
            <a:r>
              <a:rPr dirty="0" sz="1200" spc="114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c</a:t>
            </a:r>
            <a:r>
              <a:rPr dirty="0" sz="1200" spc="12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=</a:t>
            </a:r>
            <a:r>
              <a:rPr dirty="0" sz="1200" spc="12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Math.sqrt(3.0)</a:t>
            </a:r>
            <a:r>
              <a:rPr dirty="0" sz="1200" spc="12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/</a:t>
            </a:r>
            <a:r>
              <a:rPr dirty="0" sz="1200" spc="120">
                <a:latin typeface="Lucida Console"/>
                <a:cs typeface="Lucida Console"/>
              </a:rPr>
              <a:t> </a:t>
            </a:r>
            <a:r>
              <a:rPr dirty="0" sz="1200" spc="-20">
                <a:latin typeface="Lucida Console"/>
                <a:cs typeface="Lucida Console"/>
              </a:rPr>
              <a:t>2.0; </a:t>
            </a:r>
            <a:r>
              <a:rPr dirty="0" sz="1200">
                <a:latin typeface="Lucida Console"/>
                <a:cs typeface="Lucida Console"/>
              </a:rPr>
              <a:t>double[]</a:t>
            </a:r>
            <a:r>
              <a:rPr dirty="0" sz="1200" spc="10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cx</a:t>
            </a:r>
            <a:r>
              <a:rPr dirty="0" sz="1200" spc="11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=</a:t>
            </a:r>
            <a:r>
              <a:rPr dirty="0" sz="1200" spc="11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{</a:t>
            </a:r>
            <a:r>
              <a:rPr dirty="0" sz="1200" spc="11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0.000,</a:t>
            </a:r>
            <a:r>
              <a:rPr dirty="0" sz="1200" spc="11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1.000,</a:t>
            </a:r>
            <a:r>
              <a:rPr dirty="0" sz="1200" spc="11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0.500</a:t>
            </a:r>
            <a:r>
              <a:rPr dirty="0" sz="1200" spc="110">
                <a:latin typeface="Lucida Console"/>
                <a:cs typeface="Lucida Console"/>
              </a:rPr>
              <a:t> </a:t>
            </a:r>
            <a:r>
              <a:rPr dirty="0" sz="1200" spc="-25">
                <a:latin typeface="Lucida Console"/>
                <a:cs typeface="Lucida Console"/>
              </a:rPr>
              <a:t>};</a:t>
            </a:r>
            <a:endParaRPr sz="1200">
              <a:latin typeface="Lucida Console"/>
              <a:cs typeface="Lucida Console"/>
            </a:endParaRPr>
          </a:p>
          <a:p>
            <a:pPr marL="764540">
              <a:lnSpc>
                <a:spcPct val="100000"/>
              </a:lnSpc>
              <a:spcBef>
                <a:spcPts val="80"/>
              </a:spcBef>
            </a:pPr>
            <a:r>
              <a:rPr dirty="0" sz="1200">
                <a:latin typeface="Lucida Console"/>
                <a:cs typeface="Lucida Console"/>
              </a:rPr>
              <a:t>double[]</a:t>
            </a:r>
            <a:r>
              <a:rPr dirty="0" sz="1200" spc="9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cy</a:t>
            </a:r>
            <a:r>
              <a:rPr dirty="0" sz="1200" spc="9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=</a:t>
            </a:r>
            <a:r>
              <a:rPr dirty="0" sz="1200" spc="10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{</a:t>
            </a:r>
            <a:r>
              <a:rPr dirty="0" sz="1200" spc="9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0.000,</a:t>
            </a:r>
            <a:r>
              <a:rPr dirty="0" sz="1200" spc="10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0.000,</a:t>
            </a:r>
            <a:r>
              <a:rPr dirty="0" sz="1200" spc="9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c</a:t>
            </a:r>
            <a:r>
              <a:rPr dirty="0" sz="1200" spc="100">
                <a:latin typeface="Lucida Console"/>
                <a:cs typeface="Lucida Console"/>
              </a:rPr>
              <a:t> </a:t>
            </a:r>
            <a:r>
              <a:rPr dirty="0" sz="1200" spc="-25">
                <a:latin typeface="Lucida Console"/>
                <a:cs typeface="Lucida Console"/>
              </a:rPr>
              <a:t>};</a:t>
            </a:r>
            <a:endParaRPr sz="120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500">
              <a:latin typeface="Lucida Console"/>
              <a:cs typeface="Lucida Console"/>
            </a:endParaRPr>
          </a:p>
          <a:p>
            <a:pPr marL="764540" marR="1435100">
              <a:lnSpc>
                <a:spcPct val="105300"/>
              </a:lnSpc>
              <a:spcBef>
                <a:spcPts val="5"/>
              </a:spcBef>
            </a:pPr>
            <a:r>
              <a:rPr dirty="0" sz="1200" spc="-10">
                <a:latin typeface="Lucida Console"/>
                <a:cs typeface="Lucida Console"/>
              </a:rPr>
              <a:t>StdDraw.setPenRadius(0.01); </a:t>
            </a:r>
            <a:r>
              <a:rPr dirty="0" sz="1200">
                <a:latin typeface="Lucida Console"/>
                <a:cs typeface="Lucida Console"/>
              </a:rPr>
              <a:t>double</a:t>
            </a:r>
            <a:r>
              <a:rPr dirty="0" sz="1200" spc="7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x</a:t>
            </a:r>
            <a:r>
              <a:rPr dirty="0" sz="1200" spc="7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=</a:t>
            </a:r>
            <a:r>
              <a:rPr dirty="0" sz="1200" spc="7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0.0,</a:t>
            </a:r>
            <a:r>
              <a:rPr dirty="0" sz="1200" spc="7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y</a:t>
            </a:r>
            <a:r>
              <a:rPr dirty="0" sz="1200" spc="7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=</a:t>
            </a:r>
            <a:r>
              <a:rPr dirty="0" sz="1200" spc="70">
                <a:latin typeface="Lucida Console"/>
                <a:cs typeface="Lucida Console"/>
              </a:rPr>
              <a:t> </a:t>
            </a:r>
            <a:r>
              <a:rPr dirty="0" sz="1200" spc="-20">
                <a:latin typeface="Lucida Console"/>
                <a:cs typeface="Lucida Console"/>
              </a:rPr>
              <a:t>0.0;</a:t>
            </a:r>
            <a:endParaRPr sz="1200">
              <a:latin typeface="Lucida Console"/>
              <a:cs typeface="Lucida Console"/>
            </a:endParaRPr>
          </a:p>
          <a:p>
            <a:pPr marL="764540">
              <a:lnSpc>
                <a:spcPct val="100000"/>
              </a:lnSpc>
              <a:spcBef>
                <a:spcPts val="75"/>
              </a:spcBef>
            </a:pPr>
            <a:r>
              <a:rPr dirty="0" sz="1200">
                <a:latin typeface="Lucida Console"/>
                <a:cs typeface="Lucida Console"/>
              </a:rPr>
              <a:t>for</a:t>
            </a:r>
            <a:r>
              <a:rPr dirty="0" sz="1200" spc="7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(int</a:t>
            </a:r>
            <a:r>
              <a:rPr dirty="0" sz="1200" spc="7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t</a:t>
            </a:r>
            <a:r>
              <a:rPr dirty="0" sz="1200" spc="7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=</a:t>
            </a:r>
            <a:r>
              <a:rPr dirty="0" sz="1200" spc="7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0;</a:t>
            </a:r>
            <a:r>
              <a:rPr dirty="0" sz="1200" spc="7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t</a:t>
            </a:r>
            <a:r>
              <a:rPr dirty="0" sz="1200" spc="7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&lt;</a:t>
            </a:r>
            <a:r>
              <a:rPr dirty="0" sz="1200" spc="7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trials;</a:t>
            </a:r>
            <a:r>
              <a:rPr dirty="0" sz="1200" spc="75">
                <a:latin typeface="Lucida Console"/>
                <a:cs typeface="Lucida Console"/>
              </a:rPr>
              <a:t> </a:t>
            </a:r>
            <a:r>
              <a:rPr dirty="0" sz="1200" spc="-20">
                <a:latin typeface="Lucida Console"/>
                <a:cs typeface="Lucida Console"/>
              </a:rPr>
              <a:t>t++)</a:t>
            </a:r>
            <a:endParaRPr sz="1200">
              <a:latin typeface="Lucida Console"/>
              <a:cs typeface="Lucida Console"/>
            </a:endParaRPr>
          </a:p>
          <a:p>
            <a:pPr marL="764540">
              <a:lnSpc>
                <a:spcPct val="100000"/>
              </a:lnSpc>
              <a:spcBef>
                <a:spcPts val="75"/>
              </a:spcBef>
            </a:pPr>
            <a:r>
              <a:rPr dirty="0" sz="1200" spc="20">
                <a:latin typeface="Lucida Console"/>
                <a:cs typeface="Lucida Console"/>
              </a:rPr>
              <a:t>{</a:t>
            </a:r>
            <a:endParaRPr sz="1200">
              <a:latin typeface="Lucida Console"/>
              <a:cs typeface="Lucida Console"/>
            </a:endParaRPr>
          </a:p>
          <a:p>
            <a:pPr marL="1048385" marR="489584">
              <a:lnSpc>
                <a:spcPct val="105200"/>
              </a:lnSpc>
            </a:pPr>
            <a:r>
              <a:rPr dirty="0" sz="1200">
                <a:latin typeface="Lucida Console"/>
                <a:cs typeface="Lucida Console"/>
              </a:rPr>
              <a:t>int</a:t>
            </a:r>
            <a:r>
              <a:rPr dirty="0" sz="1200" spc="11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r</a:t>
            </a:r>
            <a:r>
              <a:rPr dirty="0" sz="1200" spc="11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=</a:t>
            </a:r>
            <a:r>
              <a:rPr dirty="0" sz="1200" spc="11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(int)</a:t>
            </a:r>
            <a:r>
              <a:rPr dirty="0" sz="1200" spc="11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(Math.random()</a:t>
            </a:r>
            <a:r>
              <a:rPr dirty="0" sz="1200" spc="11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*</a:t>
            </a:r>
            <a:r>
              <a:rPr dirty="0" sz="1200" spc="110">
                <a:latin typeface="Lucida Console"/>
                <a:cs typeface="Lucida Console"/>
              </a:rPr>
              <a:t> </a:t>
            </a:r>
            <a:r>
              <a:rPr dirty="0" sz="1200" spc="-25">
                <a:latin typeface="Lucida Console"/>
                <a:cs typeface="Lucida Console"/>
              </a:rPr>
              <a:t>3); </a:t>
            </a:r>
            <a:r>
              <a:rPr dirty="0" sz="1200">
                <a:latin typeface="Lucida Console"/>
                <a:cs typeface="Lucida Console"/>
              </a:rPr>
              <a:t>x</a:t>
            </a:r>
            <a:r>
              <a:rPr dirty="0" sz="1200" spc="6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=</a:t>
            </a:r>
            <a:r>
              <a:rPr dirty="0" sz="1200" spc="6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(x</a:t>
            </a:r>
            <a:r>
              <a:rPr dirty="0" sz="1200" spc="6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+</a:t>
            </a:r>
            <a:r>
              <a:rPr dirty="0" sz="1200" spc="6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cx[r])</a:t>
            </a:r>
            <a:r>
              <a:rPr dirty="0" sz="1200" spc="6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/</a:t>
            </a:r>
            <a:r>
              <a:rPr dirty="0" sz="1200" spc="65">
                <a:latin typeface="Lucida Console"/>
                <a:cs typeface="Lucida Console"/>
              </a:rPr>
              <a:t> </a:t>
            </a:r>
            <a:r>
              <a:rPr dirty="0" sz="1200" spc="-20">
                <a:latin typeface="Lucida Console"/>
                <a:cs typeface="Lucida Console"/>
              </a:rPr>
              <a:t>2.0;</a:t>
            </a:r>
            <a:endParaRPr sz="1200">
              <a:latin typeface="Lucida Console"/>
              <a:cs typeface="Lucida Console"/>
            </a:endParaRPr>
          </a:p>
          <a:p>
            <a:pPr marL="1048385" marR="1624330">
              <a:lnSpc>
                <a:spcPct val="105300"/>
              </a:lnSpc>
            </a:pPr>
            <a:r>
              <a:rPr dirty="0" sz="1200">
                <a:latin typeface="Lucida Console"/>
                <a:cs typeface="Lucida Console"/>
              </a:rPr>
              <a:t>y</a:t>
            </a:r>
            <a:r>
              <a:rPr dirty="0" sz="1200" spc="6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=</a:t>
            </a:r>
            <a:r>
              <a:rPr dirty="0" sz="1200" spc="6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(y</a:t>
            </a:r>
            <a:r>
              <a:rPr dirty="0" sz="1200" spc="6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+</a:t>
            </a:r>
            <a:r>
              <a:rPr dirty="0" sz="1200" spc="6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cy[r])</a:t>
            </a:r>
            <a:r>
              <a:rPr dirty="0" sz="1200" spc="6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/</a:t>
            </a:r>
            <a:r>
              <a:rPr dirty="0" sz="1200" spc="65">
                <a:latin typeface="Lucida Console"/>
                <a:cs typeface="Lucida Console"/>
              </a:rPr>
              <a:t> </a:t>
            </a:r>
            <a:r>
              <a:rPr dirty="0" sz="1200" spc="-20">
                <a:latin typeface="Lucida Console"/>
                <a:cs typeface="Lucida Console"/>
              </a:rPr>
              <a:t>2.0; </a:t>
            </a:r>
            <a:r>
              <a:rPr dirty="0" sz="1200">
                <a:latin typeface="Lucida Console"/>
                <a:cs typeface="Lucida Console"/>
              </a:rPr>
              <a:t>StdDraw.point(x,</a:t>
            </a:r>
            <a:r>
              <a:rPr dirty="0" sz="1200" spc="365">
                <a:latin typeface="Lucida Console"/>
                <a:cs typeface="Lucida Console"/>
              </a:rPr>
              <a:t> </a:t>
            </a:r>
            <a:r>
              <a:rPr dirty="0" sz="1200" spc="-25">
                <a:latin typeface="Lucida Console"/>
                <a:cs typeface="Lucida Console"/>
              </a:rPr>
              <a:t>y);</a:t>
            </a:r>
            <a:endParaRPr sz="1200">
              <a:latin typeface="Lucida Console"/>
              <a:cs typeface="Lucida Console"/>
            </a:endParaRPr>
          </a:p>
          <a:p>
            <a:pPr marL="764540">
              <a:lnSpc>
                <a:spcPct val="100000"/>
              </a:lnSpc>
              <a:spcBef>
                <a:spcPts val="75"/>
              </a:spcBef>
            </a:pPr>
            <a:r>
              <a:rPr dirty="0" sz="1200" spc="20">
                <a:latin typeface="Lucida Console"/>
                <a:cs typeface="Lucida Console"/>
              </a:rPr>
              <a:t>}</a:t>
            </a:r>
            <a:endParaRPr sz="1200">
              <a:latin typeface="Lucida Console"/>
              <a:cs typeface="Lucida Console"/>
            </a:endParaRPr>
          </a:p>
          <a:p>
            <a:pPr marL="480695">
              <a:lnSpc>
                <a:spcPct val="100000"/>
              </a:lnSpc>
              <a:spcBef>
                <a:spcPts val="75"/>
              </a:spcBef>
            </a:pPr>
            <a:r>
              <a:rPr dirty="0" sz="1200" spc="20">
                <a:latin typeface="Lucida Console"/>
                <a:cs typeface="Lucida Console"/>
              </a:rPr>
              <a:t>}</a:t>
            </a:r>
            <a:endParaRPr sz="1200">
              <a:latin typeface="Lucida Console"/>
              <a:cs typeface="Lucida Console"/>
            </a:endParaRPr>
          </a:p>
          <a:p>
            <a:pPr marL="196850">
              <a:lnSpc>
                <a:spcPct val="100000"/>
              </a:lnSpc>
              <a:spcBef>
                <a:spcPts val="75"/>
              </a:spcBef>
            </a:pPr>
            <a:r>
              <a:rPr dirty="0" sz="1200" spc="20">
                <a:latin typeface="Lucida Console"/>
                <a:cs typeface="Lucida Console"/>
              </a:rPr>
              <a:t>}</a:t>
            </a:r>
            <a:endParaRPr sz="1200">
              <a:latin typeface="Lucida Console"/>
              <a:cs typeface="Lucida Console"/>
            </a:endParaRPr>
          </a:p>
        </p:txBody>
      </p:sp>
      <p:pic>
        <p:nvPicPr>
          <p:cNvPr id="6" name="object 6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549112" y="1815839"/>
            <a:ext cx="2215997" cy="405885"/>
          </a:xfrm>
          <a:prstGeom prst="rect">
            <a:avLst/>
          </a:prstGeom>
        </p:spPr>
      </p:pic>
      <p:sp>
        <p:nvSpPr>
          <p:cNvPr id="7" name="object 7" descr=""/>
          <p:cNvSpPr txBox="1"/>
          <p:nvPr/>
        </p:nvSpPr>
        <p:spPr>
          <a:xfrm>
            <a:off x="5575300" y="1842389"/>
            <a:ext cx="2120900" cy="305435"/>
          </a:xfrm>
          <a:prstGeom prst="rect">
            <a:avLst/>
          </a:prstGeom>
          <a:solidFill>
            <a:srgbClr val="FFFFFF"/>
          </a:solidFill>
        </p:spPr>
        <p:txBody>
          <a:bodyPr wrap="square" lIns="0" tIns="59055" rIns="0" bIns="0" rtlCol="0" vert="horz">
            <a:spAutoFit/>
          </a:bodyPr>
          <a:lstStyle/>
          <a:p>
            <a:pPr marL="90170">
              <a:lnSpc>
                <a:spcPct val="100000"/>
              </a:lnSpc>
              <a:spcBef>
                <a:spcPts val="465"/>
              </a:spcBef>
            </a:pPr>
            <a:r>
              <a:rPr dirty="0" sz="950">
                <a:latin typeface="Lucida Console"/>
                <a:cs typeface="Lucida Console"/>
              </a:rPr>
              <a:t>%</a:t>
            </a:r>
            <a:r>
              <a:rPr dirty="0" sz="950" spc="-25">
                <a:latin typeface="Lucida Console"/>
                <a:cs typeface="Lucida Console"/>
              </a:rPr>
              <a:t> </a:t>
            </a:r>
            <a:r>
              <a:rPr dirty="0" sz="950">
                <a:latin typeface="Lucida Console"/>
                <a:cs typeface="Lucida Console"/>
              </a:rPr>
              <a:t>java</a:t>
            </a:r>
            <a:r>
              <a:rPr dirty="0" sz="950" spc="-25">
                <a:latin typeface="Lucida Console"/>
                <a:cs typeface="Lucida Console"/>
              </a:rPr>
              <a:t> </a:t>
            </a:r>
            <a:r>
              <a:rPr dirty="0" sz="950">
                <a:latin typeface="Lucida Console"/>
                <a:cs typeface="Lucida Console"/>
              </a:rPr>
              <a:t>Chaos</a:t>
            </a:r>
            <a:r>
              <a:rPr dirty="0" sz="950" spc="-25">
                <a:latin typeface="Lucida Console"/>
                <a:cs typeface="Lucida Console"/>
              </a:rPr>
              <a:t> </a:t>
            </a:r>
            <a:r>
              <a:rPr dirty="0" sz="950" spc="-10">
                <a:latin typeface="Lucida Console"/>
                <a:cs typeface="Lucida Console"/>
              </a:rPr>
              <a:t>10000</a:t>
            </a:r>
            <a:endParaRPr sz="950">
              <a:latin typeface="Lucida Console"/>
              <a:cs typeface="Lucida Console"/>
            </a:endParaRPr>
          </a:p>
        </p:txBody>
      </p:sp>
      <p:grpSp>
        <p:nvGrpSpPr>
          <p:cNvPr id="8" name="object 8" descr=""/>
          <p:cNvGrpSpPr/>
          <p:nvPr/>
        </p:nvGrpSpPr>
        <p:grpSpPr>
          <a:xfrm>
            <a:off x="5538635" y="2177719"/>
            <a:ext cx="4128135" cy="4133215"/>
            <a:chOff x="5538635" y="2177719"/>
            <a:chExt cx="4128135" cy="4133215"/>
          </a:xfrm>
        </p:grpSpPr>
        <p:pic>
          <p:nvPicPr>
            <p:cNvPr id="9" name="object 9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538635" y="2177719"/>
              <a:ext cx="4128135" cy="4132770"/>
            </a:xfrm>
            <a:prstGeom prst="rect">
              <a:avLst/>
            </a:prstGeom>
          </p:spPr>
        </p:pic>
        <p:pic>
          <p:nvPicPr>
            <p:cNvPr id="10" name="object 10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568797" y="2207907"/>
              <a:ext cx="4023360" cy="4027881"/>
            </a:xfrm>
            <a:prstGeom prst="rect">
              <a:avLst/>
            </a:prstGeom>
          </p:spPr>
        </p:pic>
      </p:grpSp>
      <p:sp>
        <p:nvSpPr>
          <p:cNvPr id="11" name="object 11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-25"/>
              <a:t>33</a:t>
            </a:fld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533399" y="1581745"/>
            <a:ext cx="9004300" cy="0"/>
          </a:xfrm>
          <a:custGeom>
            <a:avLst/>
            <a:gdLst/>
            <a:ahLst/>
            <a:cxnLst/>
            <a:rect l="l" t="t" r="r" b="b"/>
            <a:pathLst>
              <a:path w="9004300" h="0">
                <a:moveTo>
                  <a:pt x="0" y="0"/>
                </a:moveTo>
                <a:lnTo>
                  <a:pt x="9004284" y="0"/>
                </a:lnTo>
              </a:path>
            </a:pathLst>
          </a:custGeom>
          <a:ln w="52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 txBox="1"/>
          <p:nvPr/>
        </p:nvSpPr>
        <p:spPr>
          <a:xfrm>
            <a:off x="8324901" y="4317823"/>
            <a:ext cx="120014" cy="214629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200" spc="20">
                <a:latin typeface="Lucida Console"/>
                <a:cs typeface="Lucida Console"/>
              </a:rPr>
              <a:t>1</a:t>
            </a:r>
            <a:endParaRPr sz="1200">
              <a:latin typeface="Lucida Console"/>
              <a:cs typeface="Lucida Console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8182991" y="4540721"/>
            <a:ext cx="403860" cy="214629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295910" algn="l"/>
              </a:tabLst>
            </a:pPr>
            <a:r>
              <a:rPr dirty="0" sz="1200" spc="-50">
                <a:latin typeface="Lucida Console"/>
                <a:cs typeface="Lucida Console"/>
              </a:rPr>
              <a:t>1</a:t>
            </a:r>
            <a:r>
              <a:rPr dirty="0" sz="1200">
                <a:latin typeface="Lucida Console"/>
                <a:cs typeface="Lucida Console"/>
              </a:rPr>
              <a:t>	</a:t>
            </a:r>
            <a:r>
              <a:rPr dirty="0" sz="1200" spc="-50">
                <a:latin typeface="Lucida Console"/>
                <a:cs typeface="Lucida Console"/>
              </a:rPr>
              <a:t>1</a:t>
            </a:r>
            <a:endParaRPr sz="1200">
              <a:latin typeface="Lucida Console"/>
              <a:cs typeface="Lucida Console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Sierpinski</a:t>
            </a:r>
            <a:r>
              <a:rPr dirty="0" spc="155"/>
              <a:t> </a:t>
            </a:r>
            <a:r>
              <a:rPr dirty="0"/>
              <a:t>triangles</a:t>
            </a:r>
            <a:r>
              <a:rPr dirty="0" spc="155"/>
              <a:t> </a:t>
            </a:r>
            <a:r>
              <a:rPr dirty="0"/>
              <a:t>in</a:t>
            </a:r>
            <a:r>
              <a:rPr dirty="0" spc="160"/>
              <a:t> </a:t>
            </a:r>
            <a:r>
              <a:rPr dirty="0"/>
              <a:t>the</a:t>
            </a:r>
            <a:r>
              <a:rPr dirty="0" spc="155"/>
              <a:t> </a:t>
            </a:r>
            <a:r>
              <a:rPr dirty="0" spc="50"/>
              <a:t>wild</a:t>
            </a:r>
          </a:p>
        </p:txBody>
      </p:sp>
      <p:pic>
        <p:nvPicPr>
          <p:cNvPr id="6" name="object 6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1992" y="1856536"/>
            <a:ext cx="2263140" cy="2092604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315200" y="1854200"/>
            <a:ext cx="2019300" cy="2095500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399682" y="1747062"/>
            <a:ext cx="1257117" cy="1070610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976217" y="4935122"/>
            <a:ext cx="2865602" cy="1604860"/>
          </a:xfrm>
          <a:prstGeom prst="rect">
            <a:avLst/>
          </a:prstGeom>
        </p:spPr>
      </p:pic>
      <p:pic>
        <p:nvPicPr>
          <p:cNvPr id="10" name="object 10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90123" y="4221848"/>
            <a:ext cx="2519845" cy="2019185"/>
          </a:xfrm>
          <a:prstGeom prst="rect">
            <a:avLst/>
          </a:prstGeom>
        </p:spPr>
      </p:pic>
      <p:pic>
        <p:nvPicPr>
          <p:cNvPr id="11" name="object 11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824287" y="2984131"/>
            <a:ext cx="3169450" cy="1667789"/>
          </a:xfrm>
          <a:prstGeom prst="rect">
            <a:avLst/>
          </a:prstGeom>
        </p:spPr>
      </p:pic>
      <p:grpSp>
        <p:nvGrpSpPr>
          <p:cNvPr id="12" name="object 12" descr=""/>
          <p:cNvGrpSpPr/>
          <p:nvPr/>
        </p:nvGrpSpPr>
        <p:grpSpPr>
          <a:xfrm>
            <a:off x="7249007" y="4288612"/>
            <a:ext cx="2271395" cy="1838960"/>
            <a:chOff x="7249007" y="4288612"/>
            <a:chExt cx="2271395" cy="1838960"/>
          </a:xfrm>
        </p:grpSpPr>
        <p:sp>
          <p:nvSpPr>
            <p:cNvPr id="13" name="object 13" descr=""/>
            <p:cNvSpPr/>
            <p:nvPr/>
          </p:nvSpPr>
          <p:spPr>
            <a:xfrm>
              <a:off x="8010055" y="5627420"/>
              <a:ext cx="262255" cy="262255"/>
            </a:xfrm>
            <a:custGeom>
              <a:avLst/>
              <a:gdLst/>
              <a:ahLst/>
              <a:cxnLst/>
              <a:rect l="l" t="t" r="r" b="b"/>
              <a:pathLst>
                <a:path w="262254" h="262254">
                  <a:moveTo>
                    <a:pt x="223577" y="38402"/>
                  </a:moveTo>
                  <a:lnTo>
                    <a:pt x="252347" y="81776"/>
                  </a:lnTo>
                  <a:lnTo>
                    <a:pt x="261937" y="131115"/>
                  </a:lnTo>
                  <a:lnTo>
                    <a:pt x="252347" y="180454"/>
                  </a:lnTo>
                  <a:lnTo>
                    <a:pt x="223577" y="223828"/>
                  </a:lnTo>
                  <a:lnTo>
                    <a:pt x="180252" y="252630"/>
                  </a:lnTo>
                  <a:lnTo>
                    <a:pt x="130968" y="262231"/>
                  </a:lnTo>
                  <a:lnTo>
                    <a:pt x="81685" y="252630"/>
                  </a:lnTo>
                  <a:lnTo>
                    <a:pt x="38359" y="223828"/>
                  </a:lnTo>
                  <a:lnTo>
                    <a:pt x="9589" y="180454"/>
                  </a:lnTo>
                  <a:lnTo>
                    <a:pt x="0" y="131115"/>
                  </a:lnTo>
                  <a:lnTo>
                    <a:pt x="9589" y="81776"/>
                  </a:lnTo>
                  <a:lnTo>
                    <a:pt x="38359" y="38402"/>
                  </a:lnTo>
                  <a:lnTo>
                    <a:pt x="81685" y="9600"/>
                  </a:lnTo>
                  <a:lnTo>
                    <a:pt x="130968" y="0"/>
                  </a:lnTo>
                  <a:lnTo>
                    <a:pt x="180252" y="9600"/>
                  </a:lnTo>
                  <a:lnTo>
                    <a:pt x="223577" y="38402"/>
                  </a:lnTo>
                </a:path>
              </a:pathLst>
            </a:custGeom>
            <a:ln w="12707">
              <a:solidFill>
                <a:srgbClr val="00549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7868602" y="5858179"/>
              <a:ext cx="262255" cy="262255"/>
            </a:xfrm>
            <a:custGeom>
              <a:avLst/>
              <a:gdLst/>
              <a:ahLst/>
              <a:cxnLst/>
              <a:rect l="l" t="t" r="r" b="b"/>
              <a:pathLst>
                <a:path w="262254" h="262254">
                  <a:moveTo>
                    <a:pt x="223577" y="38402"/>
                  </a:moveTo>
                  <a:lnTo>
                    <a:pt x="252347" y="81776"/>
                  </a:lnTo>
                  <a:lnTo>
                    <a:pt x="261937" y="131115"/>
                  </a:lnTo>
                  <a:lnTo>
                    <a:pt x="252347" y="180454"/>
                  </a:lnTo>
                  <a:lnTo>
                    <a:pt x="223577" y="223828"/>
                  </a:lnTo>
                  <a:lnTo>
                    <a:pt x="180252" y="252630"/>
                  </a:lnTo>
                  <a:lnTo>
                    <a:pt x="130968" y="262231"/>
                  </a:lnTo>
                  <a:lnTo>
                    <a:pt x="81685" y="252630"/>
                  </a:lnTo>
                  <a:lnTo>
                    <a:pt x="38359" y="223828"/>
                  </a:lnTo>
                  <a:lnTo>
                    <a:pt x="9589" y="180454"/>
                  </a:lnTo>
                  <a:lnTo>
                    <a:pt x="0" y="131115"/>
                  </a:lnTo>
                  <a:lnTo>
                    <a:pt x="9589" y="81776"/>
                  </a:lnTo>
                  <a:lnTo>
                    <a:pt x="38359" y="38402"/>
                  </a:lnTo>
                  <a:lnTo>
                    <a:pt x="81685" y="9600"/>
                  </a:lnTo>
                  <a:lnTo>
                    <a:pt x="130968" y="0"/>
                  </a:lnTo>
                  <a:lnTo>
                    <a:pt x="180252" y="9600"/>
                  </a:lnTo>
                  <a:lnTo>
                    <a:pt x="223577" y="38402"/>
                  </a:lnTo>
                </a:path>
              </a:pathLst>
            </a:custGeom>
            <a:ln w="12707">
              <a:solidFill>
                <a:srgbClr val="00549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8151495" y="5858179"/>
              <a:ext cx="262255" cy="262255"/>
            </a:xfrm>
            <a:custGeom>
              <a:avLst/>
              <a:gdLst/>
              <a:ahLst/>
              <a:cxnLst/>
              <a:rect l="l" t="t" r="r" b="b"/>
              <a:pathLst>
                <a:path w="262254" h="262254">
                  <a:moveTo>
                    <a:pt x="223577" y="38402"/>
                  </a:moveTo>
                  <a:lnTo>
                    <a:pt x="252347" y="81776"/>
                  </a:lnTo>
                  <a:lnTo>
                    <a:pt x="261937" y="131115"/>
                  </a:lnTo>
                  <a:lnTo>
                    <a:pt x="252347" y="180454"/>
                  </a:lnTo>
                  <a:lnTo>
                    <a:pt x="223577" y="223828"/>
                  </a:lnTo>
                  <a:lnTo>
                    <a:pt x="180252" y="252630"/>
                  </a:lnTo>
                  <a:lnTo>
                    <a:pt x="130968" y="262231"/>
                  </a:lnTo>
                  <a:lnTo>
                    <a:pt x="81685" y="252630"/>
                  </a:lnTo>
                  <a:lnTo>
                    <a:pt x="38359" y="223828"/>
                  </a:lnTo>
                  <a:lnTo>
                    <a:pt x="9589" y="180454"/>
                  </a:lnTo>
                  <a:lnTo>
                    <a:pt x="0" y="131115"/>
                  </a:lnTo>
                  <a:lnTo>
                    <a:pt x="9589" y="81776"/>
                  </a:lnTo>
                  <a:lnTo>
                    <a:pt x="38359" y="38402"/>
                  </a:lnTo>
                  <a:lnTo>
                    <a:pt x="81685" y="9600"/>
                  </a:lnTo>
                  <a:lnTo>
                    <a:pt x="130968" y="0"/>
                  </a:lnTo>
                  <a:lnTo>
                    <a:pt x="180252" y="9600"/>
                  </a:lnTo>
                  <a:lnTo>
                    <a:pt x="223577" y="38402"/>
                  </a:lnTo>
                </a:path>
              </a:pathLst>
            </a:custGeom>
            <a:ln w="12707">
              <a:solidFill>
                <a:srgbClr val="00549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8586317" y="5632665"/>
              <a:ext cx="262255" cy="262255"/>
            </a:xfrm>
            <a:custGeom>
              <a:avLst/>
              <a:gdLst/>
              <a:ahLst/>
              <a:cxnLst/>
              <a:rect l="l" t="t" r="r" b="b"/>
              <a:pathLst>
                <a:path w="262254" h="262254">
                  <a:moveTo>
                    <a:pt x="223577" y="38402"/>
                  </a:moveTo>
                  <a:lnTo>
                    <a:pt x="252347" y="81776"/>
                  </a:lnTo>
                  <a:lnTo>
                    <a:pt x="261937" y="131115"/>
                  </a:lnTo>
                  <a:lnTo>
                    <a:pt x="252347" y="180454"/>
                  </a:lnTo>
                  <a:lnTo>
                    <a:pt x="223577" y="223828"/>
                  </a:lnTo>
                  <a:lnTo>
                    <a:pt x="180252" y="252630"/>
                  </a:lnTo>
                  <a:lnTo>
                    <a:pt x="130968" y="262231"/>
                  </a:lnTo>
                  <a:lnTo>
                    <a:pt x="81685" y="252630"/>
                  </a:lnTo>
                  <a:lnTo>
                    <a:pt x="38359" y="223828"/>
                  </a:lnTo>
                  <a:lnTo>
                    <a:pt x="9589" y="180454"/>
                  </a:lnTo>
                  <a:lnTo>
                    <a:pt x="0" y="131115"/>
                  </a:lnTo>
                  <a:lnTo>
                    <a:pt x="9589" y="81776"/>
                  </a:lnTo>
                  <a:lnTo>
                    <a:pt x="38359" y="38402"/>
                  </a:lnTo>
                  <a:lnTo>
                    <a:pt x="81685" y="9600"/>
                  </a:lnTo>
                  <a:lnTo>
                    <a:pt x="130968" y="0"/>
                  </a:lnTo>
                  <a:lnTo>
                    <a:pt x="180252" y="9600"/>
                  </a:lnTo>
                  <a:lnTo>
                    <a:pt x="223577" y="38402"/>
                  </a:lnTo>
                </a:path>
              </a:pathLst>
            </a:custGeom>
            <a:ln w="12707">
              <a:solidFill>
                <a:srgbClr val="00549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8444865" y="5858179"/>
              <a:ext cx="262255" cy="262255"/>
            </a:xfrm>
            <a:custGeom>
              <a:avLst/>
              <a:gdLst/>
              <a:ahLst/>
              <a:cxnLst/>
              <a:rect l="l" t="t" r="r" b="b"/>
              <a:pathLst>
                <a:path w="262254" h="262254">
                  <a:moveTo>
                    <a:pt x="223577" y="38402"/>
                  </a:moveTo>
                  <a:lnTo>
                    <a:pt x="252347" y="81776"/>
                  </a:lnTo>
                  <a:lnTo>
                    <a:pt x="261937" y="131115"/>
                  </a:lnTo>
                  <a:lnTo>
                    <a:pt x="252347" y="180454"/>
                  </a:lnTo>
                  <a:lnTo>
                    <a:pt x="223577" y="223828"/>
                  </a:lnTo>
                  <a:lnTo>
                    <a:pt x="180252" y="252630"/>
                  </a:lnTo>
                  <a:lnTo>
                    <a:pt x="130968" y="262231"/>
                  </a:lnTo>
                  <a:lnTo>
                    <a:pt x="81685" y="252630"/>
                  </a:lnTo>
                  <a:lnTo>
                    <a:pt x="38359" y="223828"/>
                  </a:lnTo>
                  <a:lnTo>
                    <a:pt x="9589" y="180454"/>
                  </a:lnTo>
                  <a:lnTo>
                    <a:pt x="0" y="131115"/>
                  </a:lnTo>
                  <a:lnTo>
                    <a:pt x="9589" y="81776"/>
                  </a:lnTo>
                  <a:lnTo>
                    <a:pt x="38359" y="38402"/>
                  </a:lnTo>
                  <a:lnTo>
                    <a:pt x="81685" y="9600"/>
                  </a:lnTo>
                  <a:lnTo>
                    <a:pt x="130968" y="0"/>
                  </a:lnTo>
                  <a:lnTo>
                    <a:pt x="180252" y="9600"/>
                  </a:lnTo>
                  <a:lnTo>
                    <a:pt x="223577" y="38402"/>
                  </a:lnTo>
                </a:path>
              </a:pathLst>
            </a:custGeom>
            <a:ln w="12707">
              <a:solidFill>
                <a:srgbClr val="00549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8727757" y="5858179"/>
              <a:ext cx="262255" cy="262255"/>
            </a:xfrm>
            <a:custGeom>
              <a:avLst/>
              <a:gdLst/>
              <a:ahLst/>
              <a:cxnLst/>
              <a:rect l="l" t="t" r="r" b="b"/>
              <a:pathLst>
                <a:path w="262254" h="262254">
                  <a:moveTo>
                    <a:pt x="223577" y="38402"/>
                  </a:moveTo>
                  <a:lnTo>
                    <a:pt x="252347" y="81776"/>
                  </a:lnTo>
                  <a:lnTo>
                    <a:pt x="261937" y="131115"/>
                  </a:lnTo>
                  <a:lnTo>
                    <a:pt x="252347" y="180454"/>
                  </a:lnTo>
                  <a:lnTo>
                    <a:pt x="223577" y="223828"/>
                  </a:lnTo>
                  <a:lnTo>
                    <a:pt x="180252" y="252630"/>
                  </a:lnTo>
                  <a:lnTo>
                    <a:pt x="130968" y="262231"/>
                  </a:lnTo>
                  <a:lnTo>
                    <a:pt x="81685" y="252630"/>
                  </a:lnTo>
                  <a:lnTo>
                    <a:pt x="38359" y="223828"/>
                  </a:lnTo>
                  <a:lnTo>
                    <a:pt x="9589" y="180454"/>
                  </a:lnTo>
                  <a:lnTo>
                    <a:pt x="0" y="131115"/>
                  </a:lnTo>
                  <a:lnTo>
                    <a:pt x="9589" y="81776"/>
                  </a:lnTo>
                  <a:lnTo>
                    <a:pt x="38359" y="38402"/>
                  </a:lnTo>
                  <a:lnTo>
                    <a:pt x="81685" y="9600"/>
                  </a:lnTo>
                  <a:lnTo>
                    <a:pt x="130968" y="0"/>
                  </a:lnTo>
                  <a:lnTo>
                    <a:pt x="180252" y="9600"/>
                  </a:lnTo>
                  <a:lnTo>
                    <a:pt x="223577" y="38402"/>
                  </a:lnTo>
                </a:path>
              </a:pathLst>
            </a:custGeom>
            <a:ln w="12707">
              <a:solidFill>
                <a:srgbClr val="00549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7570000" y="5858179"/>
              <a:ext cx="262255" cy="262255"/>
            </a:xfrm>
            <a:custGeom>
              <a:avLst/>
              <a:gdLst/>
              <a:ahLst/>
              <a:cxnLst/>
              <a:rect l="l" t="t" r="r" b="b"/>
              <a:pathLst>
                <a:path w="262254" h="262254">
                  <a:moveTo>
                    <a:pt x="223577" y="38402"/>
                  </a:moveTo>
                  <a:lnTo>
                    <a:pt x="252347" y="81776"/>
                  </a:lnTo>
                  <a:lnTo>
                    <a:pt x="261937" y="131115"/>
                  </a:lnTo>
                  <a:lnTo>
                    <a:pt x="252347" y="180454"/>
                  </a:lnTo>
                  <a:lnTo>
                    <a:pt x="223577" y="223828"/>
                  </a:lnTo>
                  <a:lnTo>
                    <a:pt x="180252" y="252630"/>
                  </a:lnTo>
                  <a:lnTo>
                    <a:pt x="130968" y="262231"/>
                  </a:lnTo>
                  <a:lnTo>
                    <a:pt x="81685" y="252630"/>
                  </a:lnTo>
                  <a:lnTo>
                    <a:pt x="38359" y="223828"/>
                  </a:lnTo>
                  <a:lnTo>
                    <a:pt x="9589" y="180454"/>
                  </a:lnTo>
                  <a:lnTo>
                    <a:pt x="0" y="131115"/>
                  </a:lnTo>
                  <a:lnTo>
                    <a:pt x="9589" y="81776"/>
                  </a:lnTo>
                  <a:lnTo>
                    <a:pt x="38359" y="38402"/>
                  </a:lnTo>
                  <a:lnTo>
                    <a:pt x="81685" y="9600"/>
                  </a:lnTo>
                  <a:lnTo>
                    <a:pt x="130968" y="0"/>
                  </a:lnTo>
                  <a:lnTo>
                    <a:pt x="180252" y="9600"/>
                  </a:lnTo>
                  <a:lnTo>
                    <a:pt x="223577" y="38402"/>
                  </a:lnTo>
                </a:path>
              </a:pathLst>
            </a:custGeom>
            <a:ln w="12707">
              <a:solidFill>
                <a:srgbClr val="00549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9000172" y="5858179"/>
              <a:ext cx="262255" cy="262255"/>
            </a:xfrm>
            <a:custGeom>
              <a:avLst/>
              <a:gdLst/>
              <a:ahLst/>
              <a:cxnLst/>
              <a:rect l="l" t="t" r="r" b="b"/>
              <a:pathLst>
                <a:path w="262254" h="262254">
                  <a:moveTo>
                    <a:pt x="223577" y="38402"/>
                  </a:moveTo>
                  <a:lnTo>
                    <a:pt x="252347" y="81776"/>
                  </a:lnTo>
                  <a:lnTo>
                    <a:pt x="261937" y="131115"/>
                  </a:lnTo>
                  <a:lnTo>
                    <a:pt x="252347" y="180454"/>
                  </a:lnTo>
                  <a:lnTo>
                    <a:pt x="223577" y="223828"/>
                  </a:lnTo>
                  <a:lnTo>
                    <a:pt x="180252" y="252630"/>
                  </a:lnTo>
                  <a:lnTo>
                    <a:pt x="130968" y="262231"/>
                  </a:lnTo>
                  <a:lnTo>
                    <a:pt x="81685" y="252630"/>
                  </a:lnTo>
                  <a:lnTo>
                    <a:pt x="38359" y="223828"/>
                  </a:lnTo>
                  <a:lnTo>
                    <a:pt x="9589" y="180454"/>
                  </a:lnTo>
                  <a:lnTo>
                    <a:pt x="0" y="131115"/>
                  </a:lnTo>
                  <a:lnTo>
                    <a:pt x="9589" y="81776"/>
                  </a:lnTo>
                  <a:lnTo>
                    <a:pt x="38359" y="38402"/>
                  </a:lnTo>
                  <a:lnTo>
                    <a:pt x="81685" y="9600"/>
                  </a:lnTo>
                  <a:lnTo>
                    <a:pt x="130968" y="0"/>
                  </a:lnTo>
                  <a:lnTo>
                    <a:pt x="180252" y="9600"/>
                  </a:lnTo>
                  <a:lnTo>
                    <a:pt x="223577" y="38402"/>
                  </a:lnTo>
                </a:path>
              </a:pathLst>
            </a:custGeom>
            <a:ln w="12707">
              <a:solidFill>
                <a:srgbClr val="00549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7255675" y="5858179"/>
              <a:ext cx="262255" cy="262255"/>
            </a:xfrm>
            <a:custGeom>
              <a:avLst/>
              <a:gdLst/>
              <a:ahLst/>
              <a:cxnLst/>
              <a:rect l="l" t="t" r="r" b="b"/>
              <a:pathLst>
                <a:path w="262254" h="262254">
                  <a:moveTo>
                    <a:pt x="223577" y="38402"/>
                  </a:moveTo>
                  <a:lnTo>
                    <a:pt x="252347" y="81776"/>
                  </a:lnTo>
                  <a:lnTo>
                    <a:pt x="261937" y="131115"/>
                  </a:lnTo>
                  <a:lnTo>
                    <a:pt x="252347" y="180454"/>
                  </a:lnTo>
                  <a:lnTo>
                    <a:pt x="223577" y="223828"/>
                  </a:lnTo>
                  <a:lnTo>
                    <a:pt x="180252" y="252630"/>
                  </a:lnTo>
                  <a:lnTo>
                    <a:pt x="130968" y="262231"/>
                  </a:lnTo>
                  <a:lnTo>
                    <a:pt x="81685" y="252630"/>
                  </a:lnTo>
                  <a:lnTo>
                    <a:pt x="38359" y="223828"/>
                  </a:lnTo>
                  <a:lnTo>
                    <a:pt x="9589" y="180454"/>
                  </a:lnTo>
                  <a:lnTo>
                    <a:pt x="0" y="131115"/>
                  </a:lnTo>
                  <a:lnTo>
                    <a:pt x="9589" y="81776"/>
                  </a:lnTo>
                  <a:lnTo>
                    <a:pt x="38359" y="38402"/>
                  </a:lnTo>
                  <a:lnTo>
                    <a:pt x="81685" y="9600"/>
                  </a:lnTo>
                  <a:lnTo>
                    <a:pt x="130968" y="0"/>
                  </a:lnTo>
                  <a:lnTo>
                    <a:pt x="180252" y="9600"/>
                  </a:lnTo>
                  <a:lnTo>
                    <a:pt x="223577" y="38402"/>
                  </a:lnTo>
                </a:path>
              </a:pathLst>
            </a:custGeom>
            <a:ln w="12707">
              <a:solidFill>
                <a:srgbClr val="00549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8251037" y="4295279"/>
              <a:ext cx="262255" cy="262255"/>
            </a:xfrm>
            <a:custGeom>
              <a:avLst/>
              <a:gdLst/>
              <a:ahLst/>
              <a:cxnLst/>
              <a:rect l="l" t="t" r="r" b="b"/>
              <a:pathLst>
                <a:path w="262254" h="262254">
                  <a:moveTo>
                    <a:pt x="223577" y="38402"/>
                  </a:moveTo>
                  <a:lnTo>
                    <a:pt x="252347" y="81776"/>
                  </a:lnTo>
                  <a:lnTo>
                    <a:pt x="261937" y="131115"/>
                  </a:lnTo>
                  <a:lnTo>
                    <a:pt x="252347" y="180454"/>
                  </a:lnTo>
                  <a:lnTo>
                    <a:pt x="223577" y="223828"/>
                  </a:lnTo>
                  <a:lnTo>
                    <a:pt x="180252" y="252630"/>
                  </a:lnTo>
                  <a:lnTo>
                    <a:pt x="130968" y="262231"/>
                  </a:lnTo>
                  <a:lnTo>
                    <a:pt x="81685" y="252630"/>
                  </a:lnTo>
                  <a:lnTo>
                    <a:pt x="38359" y="223828"/>
                  </a:lnTo>
                  <a:lnTo>
                    <a:pt x="9589" y="180454"/>
                  </a:lnTo>
                  <a:lnTo>
                    <a:pt x="0" y="131115"/>
                  </a:lnTo>
                  <a:lnTo>
                    <a:pt x="9589" y="81776"/>
                  </a:lnTo>
                  <a:lnTo>
                    <a:pt x="38359" y="38402"/>
                  </a:lnTo>
                  <a:lnTo>
                    <a:pt x="81685" y="9600"/>
                  </a:lnTo>
                  <a:lnTo>
                    <a:pt x="130968" y="0"/>
                  </a:lnTo>
                  <a:lnTo>
                    <a:pt x="180252" y="9600"/>
                  </a:lnTo>
                  <a:lnTo>
                    <a:pt x="223577" y="38402"/>
                  </a:lnTo>
                </a:path>
              </a:pathLst>
            </a:custGeom>
            <a:ln w="12707">
              <a:solidFill>
                <a:srgbClr val="00549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8099107" y="4526038"/>
              <a:ext cx="262255" cy="262255"/>
            </a:xfrm>
            <a:custGeom>
              <a:avLst/>
              <a:gdLst/>
              <a:ahLst/>
              <a:cxnLst/>
              <a:rect l="l" t="t" r="r" b="b"/>
              <a:pathLst>
                <a:path w="262254" h="262254">
                  <a:moveTo>
                    <a:pt x="223577" y="38402"/>
                  </a:moveTo>
                  <a:lnTo>
                    <a:pt x="252347" y="81776"/>
                  </a:lnTo>
                  <a:lnTo>
                    <a:pt x="261937" y="131115"/>
                  </a:lnTo>
                  <a:lnTo>
                    <a:pt x="252347" y="180454"/>
                  </a:lnTo>
                  <a:lnTo>
                    <a:pt x="223577" y="223828"/>
                  </a:lnTo>
                  <a:lnTo>
                    <a:pt x="180252" y="252630"/>
                  </a:lnTo>
                  <a:lnTo>
                    <a:pt x="130968" y="262231"/>
                  </a:lnTo>
                  <a:lnTo>
                    <a:pt x="81685" y="252630"/>
                  </a:lnTo>
                  <a:lnTo>
                    <a:pt x="38359" y="223828"/>
                  </a:lnTo>
                  <a:lnTo>
                    <a:pt x="9589" y="180454"/>
                  </a:lnTo>
                  <a:lnTo>
                    <a:pt x="0" y="131115"/>
                  </a:lnTo>
                  <a:lnTo>
                    <a:pt x="9589" y="81776"/>
                  </a:lnTo>
                  <a:lnTo>
                    <a:pt x="38359" y="38402"/>
                  </a:lnTo>
                  <a:lnTo>
                    <a:pt x="81685" y="9600"/>
                  </a:lnTo>
                  <a:lnTo>
                    <a:pt x="130968" y="0"/>
                  </a:lnTo>
                  <a:lnTo>
                    <a:pt x="180252" y="9600"/>
                  </a:lnTo>
                  <a:lnTo>
                    <a:pt x="223577" y="38402"/>
                  </a:lnTo>
                </a:path>
              </a:pathLst>
            </a:custGeom>
            <a:ln w="12707">
              <a:solidFill>
                <a:srgbClr val="00549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8402955" y="4526038"/>
              <a:ext cx="262255" cy="262255"/>
            </a:xfrm>
            <a:custGeom>
              <a:avLst/>
              <a:gdLst/>
              <a:ahLst/>
              <a:cxnLst/>
              <a:rect l="l" t="t" r="r" b="b"/>
              <a:pathLst>
                <a:path w="262254" h="262254">
                  <a:moveTo>
                    <a:pt x="223577" y="38402"/>
                  </a:moveTo>
                  <a:lnTo>
                    <a:pt x="252347" y="81776"/>
                  </a:lnTo>
                  <a:lnTo>
                    <a:pt x="261937" y="131115"/>
                  </a:lnTo>
                  <a:lnTo>
                    <a:pt x="252347" y="180454"/>
                  </a:lnTo>
                  <a:lnTo>
                    <a:pt x="223577" y="223828"/>
                  </a:lnTo>
                  <a:lnTo>
                    <a:pt x="180252" y="252630"/>
                  </a:lnTo>
                  <a:lnTo>
                    <a:pt x="130968" y="262231"/>
                  </a:lnTo>
                  <a:lnTo>
                    <a:pt x="81685" y="252630"/>
                  </a:lnTo>
                  <a:lnTo>
                    <a:pt x="38359" y="223828"/>
                  </a:lnTo>
                  <a:lnTo>
                    <a:pt x="9589" y="180454"/>
                  </a:lnTo>
                  <a:lnTo>
                    <a:pt x="0" y="131115"/>
                  </a:lnTo>
                  <a:lnTo>
                    <a:pt x="9589" y="81776"/>
                  </a:lnTo>
                  <a:lnTo>
                    <a:pt x="38359" y="38402"/>
                  </a:lnTo>
                  <a:lnTo>
                    <a:pt x="81685" y="9600"/>
                  </a:lnTo>
                  <a:lnTo>
                    <a:pt x="130968" y="0"/>
                  </a:lnTo>
                  <a:lnTo>
                    <a:pt x="180252" y="9600"/>
                  </a:lnTo>
                  <a:lnTo>
                    <a:pt x="223577" y="38402"/>
                  </a:lnTo>
                </a:path>
              </a:pathLst>
            </a:custGeom>
            <a:ln w="12707">
              <a:solidFill>
                <a:srgbClr val="00549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 descr=""/>
            <p:cNvSpPr/>
            <p:nvPr/>
          </p:nvSpPr>
          <p:spPr>
            <a:xfrm>
              <a:off x="7962900" y="4746320"/>
              <a:ext cx="262255" cy="262255"/>
            </a:xfrm>
            <a:custGeom>
              <a:avLst/>
              <a:gdLst/>
              <a:ahLst/>
              <a:cxnLst/>
              <a:rect l="l" t="t" r="r" b="b"/>
              <a:pathLst>
                <a:path w="262254" h="262254">
                  <a:moveTo>
                    <a:pt x="223577" y="38402"/>
                  </a:moveTo>
                  <a:lnTo>
                    <a:pt x="252347" y="81776"/>
                  </a:lnTo>
                  <a:lnTo>
                    <a:pt x="261937" y="131115"/>
                  </a:lnTo>
                  <a:lnTo>
                    <a:pt x="252347" y="180454"/>
                  </a:lnTo>
                  <a:lnTo>
                    <a:pt x="223577" y="223828"/>
                  </a:lnTo>
                  <a:lnTo>
                    <a:pt x="180252" y="252630"/>
                  </a:lnTo>
                  <a:lnTo>
                    <a:pt x="130968" y="262231"/>
                  </a:lnTo>
                  <a:lnTo>
                    <a:pt x="81685" y="252630"/>
                  </a:lnTo>
                  <a:lnTo>
                    <a:pt x="38359" y="223828"/>
                  </a:lnTo>
                  <a:lnTo>
                    <a:pt x="9589" y="180454"/>
                  </a:lnTo>
                  <a:lnTo>
                    <a:pt x="0" y="131115"/>
                  </a:lnTo>
                  <a:lnTo>
                    <a:pt x="9589" y="81776"/>
                  </a:lnTo>
                  <a:lnTo>
                    <a:pt x="38359" y="38402"/>
                  </a:lnTo>
                  <a:lnTo>
                    <a:pt x="81685" y="9600"/>
                  </a:lnTo>
                  <a:lnTo>
                    <a:pt x="130968" y="0"/>
                  </a:lnTo>
                  <a:lnTo>
                    <a:pt x="180252" y="9600"/>
                  </a:lnTo>
                  <a:lnTo>
                    <a:pt x="223577" y="38402"/>
                  </a:lnTo>
                </a:path>
              </a:pathLst>
            </a:custGeom>
            <a:ln w="12707">
              <a:solidFill>
                <a:srgbClr val="00549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 descr=""/>
            <p:cNvSpPr/>
            <p:nvPr/>
          </p:nvSpPr>
          <p:spPr>
            <a:xfrm>
              <a:off x="7826692" y="4966589"/>
              <a:ext cx="262255" cy="262255"/>
            </a:xfrm>
            <a:custGeom>
              <a:avLst/>
              <a:gdLst/>
              <a:ahLst/>
              <a:cxnLst/>
              <a:rect l="l" t="t" r="r" b="b"/>
              <a:pathLst>
                <a:path w="262254" h="262254">
                  <a:moveTo>
                    <a:pt x="223577" y="38402"/>
                  </a:moveTo>
                  <a:lnTo>
                    <a:pt x="252347" y="81776"/>
                  </a:lnTo>
                  <a:lnTo>
                    <a:pt x="261937" y="131115"/>
                  </a:lnTo>
                  <a:lnTo>
                    <a:pt x="252347" y="180454"/>
                  </a:lnTo>
                  <a:lnTo>
                    <a:pt x="223577" y="223828"/>
                  </a:lnTo>
                  <a:lnTo>
                    <a:pt x="180252" y="252630"/>
                  </a:lnTo>
                  <a:lnTo>
                    <a:pt x="130968" y="262231"/>
                  </a:lnTo>
                  <a:lnTo>
                    <a:pt x="81685" y="252630"/>
                  </a:lnTo>
                  <a:lnTo>
                    <a:pt x="38359" y="223828"/>
                  </a:lnTo>
                  <a:lnTo>
                    <a:pt x="9589" y="180454"/>
                  </a:lnTo>
                  <a:lnTo>
                    <a:pt x="0" y="131115"/>
                  </a:lnTo>
                  <a:lnTo>
                    <a:pt x="9589" y="81776"/>
                  </a:lnTo>
                  <a:lnTo>
                    <a:pt x="38359" y="38402"/>
                  </a:lnTo>
                  <a:lnTo>
                    <a:pt x="81685" y="9600"/>
                  </a:lnTo>
                  <a:lnTo>
                    <a:pt x="130968" y="0"/>
                  </a:lnTo>
                  <a:lnTo>
                    <a:pt x="180252" y="9600"/>
                  </a:lnTo>
                  <a:lnTo>
                    <a:pt x="223577" y="38402"/>
                  </a:lnTo>
                </a:path>
              </a:pathLst>
            </a:custGeom>
            <a:ln w="12707">
              <a:solidFill>
                <a:srgbClr val="00549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 descr=""/>
            <p:cNvSpPr/>
            <p:nvPr/>
          </p:nvSpPr>
          <p:spPr>
            <a:xfrm>
              <a:off x="7690485" y="5186870"/>
              <a:ext cx="262255" cy="262255"/>
            </a:xfrm>
            <a:custGeom>
              <a:avLst/>
              <a:gdLst/>
              <a:ahLst/>
              <a:cxnLst/>
              <a:rect l="l" t="t" r="r" b="b"/>
              <a:pathLst>
                <a:path w="262254" h="262254">
                  <a:moveTo>
                    <a:pt x="223577" y="38402"/>
                  </a:moveTo>
                  <a:lnTo>
                    <a:pt x="252347" y="81776"/>
                  </a:lnTo>
                  <a:lnTo>
                    <a:pt x="261937" y="131115"/>
                  </a:lnTo>
                  <a:lnTo>
                    <a:pt x="252347" y="180454"/>
                  </a:lnTo>
                  <a:lnTo>
                    <a:pt x="223577" y="223828"/>
                  </a:lnTo>
                  <a:lnTo>
                    <a:pt x="180252" y="252630"/>
                  </a:lnTo>
                  <a:lnTo>
                    <a:pt x="130968" y="262231"/>
                  </a:lnTo>
                  <a:lnTo>
                    <a:pt x="81685" y="252630"/>
                  </a:lnTo>
                  <a:lnTo>
                    <a:pt x="38359" y="223828"/>
                  </a:lnTo>
                  <a:lnTo>
                    <a:pt x="9589" y="180454"/>
                  </a:lnTo>
                  <a:lnTo>
                    <a:pt x="0" y="131115"/>
                  </a:lnTo>
                  <a:lnTo>
                    <a:pt x="9589" y="81776"/>
                  </a:lnTo>
                  <a:lnTo>
                    <a:pt x="38359" y="38402"/>
                  </a:lnTo>
                  <a:lnTo>
                    <a:pt x="81685" y="9600"/>
                  </a:lnTo>
                  <a:lnTo>
                    <a:pt x="130968" y="0"/>
                  </a:lnTo>
                  <a:lnTo>
                    <a:pt x="180252" y="9600"/>
                  </a:lnTo>
                  <a:lnTo>
                    <a:pt x="223577" y="38402"/>
                  </a:lnTo>
                </a:path>
              </a:pathLst>
            </a:custGeom>
            <a:ln w="12707">
              <a:solidFill>
                <a:srgbClr val="00549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 descr=""/>
            <p:cNvSpPr/>
            <p:nvPr/>
          </p:nvSpPr>
          <p:spPr>
            <a:xfrm>
              <a:off x="7554277" y="5407139"/>
              <a:ext cx="262255" cy="262255"/>
            </a:xfrm>
            <a:custGeom>
              <a:avLst/>
              <a:gdLst/>
              <a:ahLst/>
              <a:cxnLst/>
              <a:rect l="l" t="t" r="r" b="b"/>
              <a:pathLst>
                <a:path w="262254" h="262254">
                  <a:moveTo>
                    <a:pt x="223577" y="38402"/>
                  </a:moveTo>
                  <a:lnTo>
                    <a:pt x="252347" y="81776"/>
                  </a:lnTo>
                  <a:lnTo>
                    <a:pt x="261937" y="131115"/>
                  </a:lnTo>
                  <a:lnTo>
                    <a:pt x="252347" y="180454"/>
                  </a:lnTo>
                  <a:lnTo>
                    <a:pt x="223577" y="223828"/>
                  </a:lnTo>
                  <a:lnTo>
                    <a:pt x="180252" y="252630"/>
                  </a:lnTo>
                  <a:lnTo>
                    <a:pt x="130968" y="262231"/>
                  </a:lnTo>
                  <a:lnTo>
                    <a:pt x="81685" y="252630"/>
                  </a:lnTo>
                  <a:lnTo>
                    <a:pt x="38359" y="223828"/>
                  </a:lnTo>
                  <a:lnTo>
                    <a:pt x="9589" y="180454"/>
                  </a:lnTo>
                  <a:lnTo>
                    <a:pt x="0" y="131115"/>
                  </a:lnTo>
                  <a:lnTo>
                    <a:pt x="9589" y="81776"/>
                  </a:lnTo>
                  <a:lnTo>
                    <a:pt x="38359" y="38402"/>
                  </a:lnTo>
                  <a:lnTo>
                    <a:pt x="81685" y="9600"/>
                  </a:lnTo>
                  <a:lnTo>
                    <a:pt x="130968" y="0"/>
                  </a:lnTo>
                  <a:lnTo>
                    <a:pt x="180252" y="9600"/>
                  </a:lnTo>
                  <a:lnTo>
                    <a:pt x="223577" y="38402"/>
                  </a:lnTo>
                </a:path>
              </a:pathLst>
            </a:custGeom>
            <a:ln w="12707">
              <a:solidFill>
                <a:srgbClr val="00549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 descr=""/>
            <p:cNvSpPr/>
            <p:nvPr/>
          </p:nvSpPr>
          <p:spPr>
            <a:xfrm>
              <a:off x="7418070" y="5627420"/>
              <a:ext cx="262255" cy="262255"/>
            </a:xfrm>
            <a:custGeom>
              <a:avLst/>
              <a:gdLst/>
              <a:ahLst/>
              <a:cxnLst/>
              <a:rect l="l" t="t" r="r" b="b"/>
              <a:pathLst>
                <a:path w="262254" h="262254">
                  <a:moveTo>
                    <a:pt x="223577" y="38402"/>
                  </a:moveTo>
                  <a:lnTo>
                    <a:pt x="252347" y="81776"/>
                  </a:lnTo>
                  <a:lnTo>
                    <a:pt x="261937" y="131115"/>
                  </a:lnTo>
                  <a:lnTo>
                    <a:pt x="252347" y="180454"/>
                  </a:lnTo>
                  <a:lnTo>
                    <a:pt x="223577" y="223828"/>
                  </a:lnTo>
                  <a:lnTo>
                    <a:pt x="180252" y="252630"/>
                  </a:lnTo>
                  <a:lnTo>
                    <a:pt x="130968" y="262231"/>
                  </a:lnTo>
                  <a:lnTo>
                    <a:pt x="81685" y="252630"/>
                  </a:lnTo>
                  <a:lnTo>
                    <a:pt x="38359" y="223828"/>
                  </a:lnTo>
                  <a:lnTo>
                    <a:pt x="9589" y="180454"/>
                  </a:lnTo>
                  <a:lnTo>
                    <a:pt x="0" y="131115"/>
                  </a:lnTo>
                  <a:lnTo>
                    <a:pt x="9589" y="81776"/>
                  </a:lnTo>
                  <a:lnTo>
                    <a:pt x="38359" y="38402"/>
                  </a:lnTo>
                  <a:lnTo>
                    <a:pt x="81685" y="9600"/>
                  </a:lnTo>
                  <a:lnTo>
                    <a:pt x="130968" y="0"/>
                  </a:lnTo>
                  <a:lnTo>
                    <a:pt x="180252" y="9600"/>
                  </a:lnTo>
                  <a:lnTo>
                    <a:pt x="223577" y="38402"/>
                  </a:lnTo>
                </a:path>
              </a:pathLst>
            </a:custGeom>
            <a:ln w="12707">
              <a:solidFill>
                <a:srgbClr val="00549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 descr=""/>
            <p:cNvSpPr/>
            <p:nvPr/>
          </p:nvSpPr>
          <p:spPr>
            <a:xfrm>
              <a:off x="8544407" y="4746320"/>
              <a:ext cx="262255" cy="262255"/>
            </a:xfrm>
            <a:custGeom>
              <a:avLst/>
              <a:gdLst/>
              <a:ahLst/>
              <a:cxnLst/>
              <a:rect l="l" t="t" r="r" b="b"/>
              <a:pathLst>
                <a:path w="262254" h="262254">
                  <a:moveTo>
                    <a:pt x="223577" y="38402"/>
                  </a:moveTo>
                  <a:lnTo>
                    <a:pt x="252347" y="81776"/>
                  </a:lnTo>
                  <a:lnTo>
                    <a:pt x="261937" y="131115"/>
                  </a:lnTo>
                  <a:lnTo>
                    <a:pt x="252347" y="180454"/>
                  </a:lnTo>
                  <a:lnTo>
                    <a:pt x="223577" y="223828"/>
                  </a:lnTo>
                  <a:lnTo>
                    <a:pt x="180252" y="252630"/>
                  </a:lnTo>
                  <a:lnTo>
                    <a:pt x="130968" y="262231"/>
                  </a:lnTo>
                  <a:lnTo>
                    <a:pt x="81685" y="252630"/>
                  </a:lnTo>
                  <a:lnTo>
                    <a:pt x="38359" y="223828"/>
                  </a:lnTo>
                  <a:lnTo>
                    <a:pt x="9589" y="180454"/>
                  </a:lnTo>
                  <a:lnTo>
                    <a:pt x="0" y="131115"/>
                  </a:lnTo>
                  <a:lnTo>
                    <a:pt x="9589" y="81776"/>
                  </a:lnTo>
                  <a:lnTo>
                    <a:pt x="38359" y="38402"/>
                  </a:lnTo>
                  <a:lnTo>
                    <a:pt x="81685" y="9600"/>
                  </a:lnTo>
                  <a:lnTo>
                    <a:pt x="130968" y="0"/>
                  </a:lnTo>
                  <a:lnTo>
                    <a:pt x="180252" y="9600"/>
                  </a:lnTo>
                  <a:lnTo>
                    <a:pt x="223577" y="38402"/>
                  </a:lnTo>
                </a:path>
              </a:pathLst>
            </a:custGeom>
            <a:ln w="12707">
              <a:solidFill>
                <a:srgbClr val="00549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 descr=""/>
            <p:cNvSpPr/>
            <p:nvPr/>
          </p:nvSpPr>
          <p:spPr>
            <a:xfrm>
              <a:off x="8685847" y="4966589"/>
              <a:ext cx="262255" cy="262255"/>
            </a:xfrm>
            <a:custGeom>
              <a:avLst/>
              <a:gdLst/>
              <a:ahLst/>
              <a:cxnLst/>
              <a:rect l="l" t="t" r="r" b="b"/>
              <a:pathLst>
                <a:path w="262254" h="262254">
                  <a:moveTo>
                    <a:pt x="223577" y="38402"/>
                  </a:moveTo>
                  <a:lnTo>
                    <a:pt x="252347" y="81776"/>
                  </a:lnTo>
                  <a:lnTo>
                    <a:pt x="261937" y="131115"/>
                  </a:lnTo>
                  <a:lnTo>
                    <a:pt x="252347" y="180454"/>
                  </a:lnTo>
                  <a:lnTo>
                    <a:pt x="223577" y="223828"/>
                  </a:lnTo>
                  <a:lnTo>
                    <a:pt x="180252" y="252630"/>
                  </a:lnTo>
                  <a:lnTo>
                    <a:pt x="130968" y="262231"/>
                  </a:lnTo>
                  <a:lnTo>
                    <a:pt x="81685" y="252630"/>
                  </a:lnTo>
                  <a:lnTo>
                    <a:pt x="38359" y="223828"/>
                  </a:lnTo>
                  <a:lnTo>
                    <a:pt x="9589" y="180454"/>
                  </a:lnTo>
                  <a:lnTo>
                    <a:pt x="0" y="131115"/>
                  </a:lnTo>
                  <a:lnTo>
                    <a:pt x="9589" y="81776"/>
                  </a:lnTo>
                  <a:lnTo>
                    <a:pt x="38359" y="38402"/>
                  </a:lnTo>
                  <a:lnTo>
                    <a:pt x="81685" y="9600"/>
                  </a:lnTo>
                  <a:lnTo>
                    <a:pt x="130968" y="0"/>
                  </a:lnTo>
                  <a:lnTo>
                    <a:pt x="180252" y="9600"/>
                  </a:lnTo>
                  <a:lnTo>
                    <a:pt x="223577" y="38402"/>
                  </a:lnTo>
                </a:path>
              </a:pathLst>
            </a:custGeom>
            <a:ln w="12707">
              <a:solidFill>
                <a:srgbClr val="00549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 descr=""/>
            <p:cNvSpPr/>
            <p:nvPr/>
          </p:nvSpPr>
          <p:spPr>
            <a:xfrm>
              <a:off x="8827300" y="5186870"/>
              <a:ext cx="262255" cy="262255"/>
            </a:xfrm>
            <a:custGeom>
              <a:avLst/>
              <a:gdLst/>
              <a:ahLst/>
              <a:cxnLst/>
              <a:rect l="l" t="t" r="r" b="b"/>
              <a:pathLst>
                <a:path w="262254" h="262254">
                  <a:moveTo>
                    <a:pt x="223577" y="38402"/>
                  </a:moveTo>
                  <a:lnTo>
                    <a:pt x="252347" y="81776"/>
                  </a:lnTo>
                  <a:lnTo>
                    <a:pt x="261937" y="131115"/>
                  </a:lnTo>
                  <a:lnTo>
                    <a:pt x="252347" y="180454"/>
                  </a:lnTo>
                  <a:lnTo>
                    <a:pt x="223577" y="223828"/>
                  </a:lnTo>
                  <a:lnTo>
                    <a:pt x="180252" y="252630"/>
                  </a:lnTo>
                  <a:lnTo>
                    <a:pt x="130968" y="262231"/>
                  </a:lnTo>
                  <a:lnTo>
                    <a:pt x="81685" y="252630"/>
                  </a:lnTo>
                  <a:lnTo>
                    <a:pt x="38359" y="223828"/>
                  </a:lnTo>
                  <a:lnTo>
                    <a:pt x="9589" y="180454"/>
                  </a:lnTo>
                  <a:lnTo>
                    <a:pt x="0" y="131115"/>
                  </a:lnTo>
                  <a:lnTo>
                    <a:pt x="9589" y="81776"/>
                  </a:lnTo>
                  <a:lnTo>
                    <a:pt x="38359" y="38402"/>
                  </a:lnTo>
                  <a:lnTo>
                    <a:pt x="81685" y="9600"/>
                  </a:lnTo>
                  <a:lnTo>
                    <a:pt x="130968" y="0"/>
                  </a:lnTo>
                  <a:lnTo>
                    <a:pt x="180252" y="9600"/>
                  </a:lnTo>
                  <a:lnTo>
                    <a:pt x="223577" y="38402"/>
                  </a:lnTo>
                </a:path>
              </a:pathLst>
            </a:custGeom>
            <a:ln w="12707">
              <a:solidFill>
                <a:srgbClr val="00549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 descr=""/>
            <p:cNvSpPr/>
            <p:nvPr/>
          </p:nvSpPr>
          <p:spPr>
            <a:xfrm>
              <a:off x="8968740" y="5407139"/>
              <a:ext cx="262255" cy="262255"/>
            </a:xfrm>
            <a:custGeom>
              <a:avLst/>
              <a:gdLst/>
              <a:ahLst/>
              <a:cxnLst/>
              <a:rect l="l" t="t" r="r" b="b"/>
              <a:pathLst>
                <a:path w="262254" h="262254">
                  <a:moveTo>
                    <a:pt x="223577" y="38402"/>
                  </a:moveTo>
                  <a:lnTo>
                    <a:pt x="252347" y="81776"/>
                  </a:lnTo>
                  <a:lnTo>
                    <a:pt x="261937" y="131115"/>
                  </a:lnTo>
                  <a:lnTo>
                    <a:pt x="252347" y="180454"/>
                  </a:lnTo>
                  <a:lnTo>
                    <a:pt x="223577" y="223828"/>
                  </a:lnTo>
                  <a:lnTo>
                    <a:pt x="180252" y="252630"/>
                  </a:lnTo>
                  <a:lnTo>
                    <a:pt x="130968" y="262231"/>
                  </a:lnTo>
                  <a:lnTo>
                    <a:pt x="81685" y="252630"/>
                  </a:lnTo>
                  <a:lnTo>
                    <a:pt x="38359" y="223828"/>
                  </a:lnTo>
                  <a:lnTo>
                    <a:pt x="9589" y="180454"/>
                  </a:lnTo>
                  <a:lnTo>
                    <a:pt x="0" y="131115"/>
                  </a:lnTo>
                  <a:lnTo>
                    <a:pt x="9589" y="81776"/>
                  </a:lnTo>
                  <a:lnTo>
                    <a:pt x="38359" y="38402"/>
                  </a:lnTo>
                  <a:lnTo>
                    <a:pt x="81685" y="9600"/>
                  </a:lnTo>
                  <a:lnTo>
                    <a:pt x="130968" y="0"/>
                  </a:lnTo>
                  <a:lnTo>
                    <a:pt x="180252" y="9600"/>
                  </a:lnTo>
                  <a:lnTo>
                    <a:pt x="223577" y="38402"/>
                  </a:lnTo>
                </a:path>
              </a:pathLst>
            </a:custGeom>
            <a:ln w="12707">
              <a:solidFill>
                <a:srgbClr val="00549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 descr=""/>
            <p:cNvSpPr/>
            <p:nvPr/>
          </p:nvSpPr>
          <p:spPr>
            <a:xfrm>
              <a:off x="9110192" y="5627420"/>
              <a:ext cx="262255" cy="262255"/>
            </a:xfrm>
            <a:custGeom>
              <a:avLst/>
              <a:gdLst/>
              <a:ahLst/>
              <a:cxnLst/>
              <a:rect l="l" t="t" r="r" b="b"/>
              <a:pathLst>
                <a:path w="262254" h="262254">
                  <a:moveTo>
                    <a:pt x="223577" y="38402"/>
                  </a:moveTo>
                  <a:lnTo>
                    <a:pt x="252347" y="81776"/>
                  </a:lnTo>
                  <a:lnTo>
                    <a:pt x="261937" y="131115"/>
                  </a:lnTo>
                  <a:lnTo>
                    <a:pt x="252347" y="180454"/>
                  </a:lnTo>
                  <a:lnTo>
                    <a:pt x="223577" y="223828"/>
                  </a:lnTo>
                  <a:lnTo>
                    <a:pt x="180252" y="252630"/>
                  </a:lnTo>
                  <a:lnTo>
                    <a:pt x="130968" y="262231"/>
                  </a:lnTo>
                  <a:lnTo>
                    <a:pt x="81685" y="252630"/>
                  </a:lnTo>
                  <a:lnTo>
                    <a:pt x="38359" y="223828"/>
                  </a:lnTo>
                  <a:lnTo>
                    <a:pt x="9589" y="180454"/>
                  </a:lnTo>
                  <a:lnTo>
                    <a:pt x="0" y="131115"/>
                  </a:lnTo>
                  <a:lnTo>
                    <a:pt x="9589" y="81776"/>
                  </a:lnTo>
                  <a:lnTo>
                    <a:pt x="38359" y="38402"/>
                  </a:lnTo>
                  <a:lnTo>
                    <a:pt x="81685" y="9600"/>
                  </a:lnTo>
                  <a:lnTo>
                    <a:pt x="130968" y="0"/>
                  </a:lnTo>
                  <a:lnTo>
                    <a:pt x="180252" y="9600"/>
                  </a:lnTo>
                  <a:lnTo>
                    <a:pt x="223577" y="38402"/>
                  </a:lnTo>
                </a:path>
              </a:pathLst>
            </a:custGeom>
            <a:ln w="12707">
              <a:solidFill>
                <a:srgbClr val="00549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 descr=""/>
            <p:cNvSpPr/>
            <p:nvPr/>
          </p:nvSpPr>
          <p:spPr>
            <a:xfrm>
              <a:off x="9251632" y="5847689"/>
              <a:ext cx="262255" cy="262255"/>
            </a:xfrm>
            <a:custGeom>
              <a:avLst/>
              <a:gdLst/>
              <a:ahLst/>
              <a:cxnLst/>
              <a:rect l="l" t="t" r="r" b="b"/>
              <a:pathLst>
                <a:path w="262254" h="262254">
                  <a:moveTo>
                    <a:pt x="223577" y="38402"/>
                  </a:moveTo>
                  <a:lnTo>
                    <a:pt x="252347" y="81776"/>
                  </a:lnTo>
                  <a:lnTo>
                    <a:pt x="261937" y="131115"/>
                  </a:lnTo>
                  <a:lnTo>
                    <a:pt x="252347" y="180454"/>
                  </a:lnTo>
                  <a:lnTo>
                    <a:pt x="223577" y="223828"/>
                  </a:lnTo>
                  <a:lnTo>
                    <a:pt x="180252" y="252630"/>
                  </a:lnTo>
                  <a:lnTo>
                    <a:pt x="130968" y="262231"/>
                  </a:lnTo>
                  <a:lnTo>
                    <a:pt x="81685" y="252630"/>
                  </a:lnTo>
                  <a:lnTo>
                    <a:pt x="38359" y="223828"/>
                  </a:lnTo>
                  <a:lnTo>
                    <a:pt x="9589" y="180454"/>
                  </a:lnTo>
                  <a:lnTo>
                    <a:pt x="0" y="131115"/>
                  </a:lnTo>
                  <a:lnTo>
                    <a:pt x="9589" y="81776"/>
                  </a:lnTo>
                  <a:lnTo>
                    <a:pt x="38359" y="38402"/>
                  </a:lnTo>
                  <a:lnTo>
                    <a:pt x="81685" y="9600"/>
                  </a:lnTo>
                  <a:lnTo>
                    <a:pt x="130968" y="0"/>
                  </a:lnTo>
                  <a:lnTo>
                    <a:pt x="180252" y="9600"/>
                  </a:lnTo>
                  <a:lnTo>
                    <a:pt x="223577" y="38402"/>
                  </a:lnTo>
                </a:path>
              </a:pathLst>
            </a:custGeom>
            <a:ln w="12707">
              <a:solidFill>
                <a:srgbClr val="00549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 descr=""/>
            <p:cNvSpPr/>
            <p:nvPr/>
          </p:nvSpPr>
          <p:spPr>
            <a:xfrm>
              <a:off x="8114830" y="4966589"/>
              <a:ext cx="262255" cy="262255"/>
            </a:xfrm>
            <a:custGeom>
              <a:avLst/>
              <a:gdLst/>
              <a:ahLst/>
              <a:cxnLst/>
              <a:rect l="l" t="t" r="r" b="b"/>
              <a:pathLst>
                <a:path w="262254" h="262254">
                  <a:moveTo>
                    <a:pt x="223577" y="38402"/>
                  </a:moveTo>
                  <a:lnTo>
                    <a:pt x="252347" y="81776"/>
                  </a:lnTo>
                  <a:lnTo>
                    <a:pt x="261937" y="131115"/>
                  </a:lnTo>
                  <a:lnTo>
                    <a:pt x="252347" y="180454"/>
                  </a:lnTo>
                  <a:lnTo>
                    <a:pt x="223577" y="223828"/>
                  </a:lnTo>
                  <a:lnTo>
                    <a:pt x="180252" y="252630"/>
                  </a:lnTo>
                  <a:lnTo>
                    <a:pt x="130968" y="262231"/>
                  </a:lnTo>
                  <a:lnTo>
                    <a:pt x="81685" y="252630"/>
                  </a:lnTo>
                  <a:lnTo>
                    <a:pt x="38359" y="223828"/>
                  </a:lnTo>
                  <a:lnTo>
                    <a:pt x="9589" y="180454"/>
                  </a:lnTo>
                  <a:lnTo>
                    <a:pt x="0" y="131115"/>
                  </a:lnTo>
                  <a:lnTo>
                    <a:pt x="9589" y="81776"/>
                  </a:lnTo>
                  <a:lnTo>
                    <a:pt x="38359" y="38402"/>
                  </a:lnTo>
                  <a:lnTo>
                    <a:pt x="81685" y="9600"/>
                  </a:lnTo>
                  <a:lnTo>
                    <a:pt x="130968" y="0"/>
                  </a:lnTo>
                  <a:lnTo>
                    <a:pt x="180252" y="9600"/>
                  </a:lnTo>
                  <a:lnTo>
                    <a:pt x="223577" y="38402"/>
                  </a:lnTo>
                </a:path>
              </a:pathLst>
            </a:custGeom>
            <a:ln w="12707">
              <a:solidFill>
                <a:srgbClr val="00549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 descr=""/>
            <p:cNvSpPr/>
            <p:nvPr/>
          </p:nvSpPr>
          <p:spPr>
            <a:xfrm>
              <a:off x="8402955" y="4966589"/>
              <a:ext cx="262255" cy="262255"/>
            </a:xfrm>
            <a:custGeom>
              <a:avLst/>
              <a:gdLst/>
              <a:ahLst/>
              <a:cxnLst/>
              <a:rect l="l" t="t" r="r" b="b"/>
              <a:pathLst>
                <a:path w="262254" h="262254">
                  <a:moveTo>
                    <a:pt x="223577" y="38402"/>
                  </a:moveTo>
                  <a:lnTo>
                    <a:pt x="252347" y="81776"/>
                  </a:lnTo>
                  <a:lnTo>
                    <a:pt x="261937" y="131115"/>
                  </a:lnTo>
                  <a:lnTo>
                    <a:pt x="252347" y="180454"/>
                  </a:lnTo>
                  <a:lnTo>
                    <a:pt x="223577" y="223828"/>
                  </a:lnTo>
                  <a:lnTo>
                    <a:pt x="180252" y="252630"/>
                  </a:lnTo>
                  <a:lnTo>
                    <a:pt x="130968" y="262231"/>
                  </a:lnTo>
                  <a:lnTo>
                    <a:pt x="81685" y="252630"/>
                  </a:lnTo>
                  <a:lnTo>
                    <a:pt x="38359" y="223828"/>
                  </a:lnTo>
                  <a:lnTo>
                    <a:pt x="9589" y="180454"/>
                  </a:lnTo>
                  <a:lnTo>
                    <a:pt x="0" y="131115"/>
                  </a:lnTo>
                  <a:lnTo>
                    <a:pt x="9589" y="81776"/>
                  </a:lnTo>
                  <a:lnTo>
                    <a:pt x="38359" y="38402"/>
                  </a:lnTo>
                  <a:lnTo>
                    <a:pt x="81685" y="9600"/>
                  </a:lnTo>
                  <a:lnTo>
                    <a:pt x="130968" y="0"/>
                  </a:lnTo>
                  <a:lnTo>
                    <a:pt x="180252" y="9600"/>
                  </a:lnTo>
                  <a:lnTo>
                    <a:pt x="223577" y="38402"/>
                  </a:lnTo>
                </a:path>
              </a:pathLst>
            </a:custGeom>
            <a:ln w="12707">
              <a:solidFill>
                <a:srgbClr val="00549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 descr=""/>
            <p:cNvSpPr/>
            <p:nvPr/>
          </p:nvSpPr>
          <p:spPr>
            <a:xfrm>
              <a:off x="7837170" y="5412384"/>
              <a:ext cx="262255" cy="262255"/>
            </a:xfrm>
            <a:custGeom>
              <a:avLst/>
              <a:gdLst/>
              <a:ahLst/>
              <a:cxnLst/>
              <a:rect l="l" t="t" r="r" b="b"/>
              <a:pathLst>
                <a:path w="262254" h="262254">
                  <a:moveTo>
                    <a:pt x="223577" y="38402"/>
                  </a:moveTo>
                  <a:lnTo>
                    <a:pt x="252347" y="81776"/>
                  </a:lnTo>
                  <a:lnTo>
                    <a:pt x="261937" y="131115"/>
                  </a:lnTo>
                  <a:lnTo>
                    <a:pt x="252347" y="180454"/>
                  </a:lnTo>
                  <a:lnTo>
                    <a:pt x="223577" y="223828"/>
                  </a:lnTo>
                  <a:lnTo>
                    <a:pt x="180252" y="252630"/>
                  </a:lnTo>
                  <a:lnTo>
                    <a:pt x="130968" y="262231"/>
                  </a:lnTo>
                  <a:lnTo>
                    <a:pt x="81685" y="252630"/>
                  </a:lnTo>
                  <a:lnTo>
                    <a:pt x="38359" y="223828"/>
                  </a:lnTo>
                  <a:lnTo>
                    <a:pt x="9589" y="180454"/>
                  </a:lnTo>
                  <a:lnTo>
                    <a:pt x="0" y="131115"/>
                  </a:lnTo>
                  <a:lnTo>
                    <a:pt x="9589" y="81776"/>
                  </a:lnTo>
                  <a:lnTo>
                    <a:pt x="38359" y="38402"/>
                  </a:lnTo>
                  <a:lnTo>
                    <a:pt x="81685" y="9600"/>
                  </a:lnTo>
                  <a:lnTo>
                    <a:pt x="130968" y="0"/>
                  </a:lnTo>
                  <a:lnTo>
                    <a:pt x="180252" y="9600"/>
                  </a:lnTo>
                  <a:lnTo>
                    <a:pt x="223577" y="38402"/>
                  </a:lnTo>
                </a:path>
              </a:pathLst>
            </a:custGeom>
            <a:ln w="12707">
              <a:solidFill>
                <a:srgbClr val="00549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 descr=""/>
            <p:cNvSpPr/>
            <p:nvPr/>
          </p:nvSpPr>
          <p:spPr>
            <a:xfrm>
              <a:off x="8696325" y="5407139"/>
              <a:ext cx="262255" cy="262255"/>
            </a:xfrm>
            <a:custGeom>
              <a:avLst/>
              <a:gdLst/>
              <a:ahLst/>
              <a:cxnLst/>
              <a:rect l="l" t="t" r="r" b="b"/>
              <a:pathLst>
                <a:path w="262254" h="262254">
                  <a:moveTo>
                    <a:pt x="223577" y="38402"/>
                  </a:moveTo>
                  <a:lnTo>
                    <a:pt x="252347" y="81776"/>
                  </a:lnTo>
                  <a:lnTo>
                    <a:pt x="261937" y="131115"/>
                  </a:lnTo>
                  <a:lnTo>
                    <a:pt x="252347" y="180454"/>
                  </a:lnTo>
                  <a:lnTo>
                    <a:pt x="223577" y="223828"/>
                  </a:lnTo>
                  <a:lnTo>
                    <a:pt x="180252" y="252630"/>
                  </a:lnTo>
                  <a:lnTo>
                    <a:pt x="130968" y="262231"/>
                  </a:lnTo>
                  <a:lnTo>
                    <a:pt x="81685" y="252630"/>
                  </a:lnTo>
                  <a:lnTo>
                    <a:pt x="38359" y="223828"/>
                  </a:lnTo>
                  <a:lnTo>
                    <a:pt x="9589" y="180454"/>
                  </a:lnTo>
                  <a:lnTo>
                    <a:pt x="0" y="131115"/>
                  </a:lnTo>
                  <a:lnTo>
                    <a:pt x="9589" y="81776"/>
                  </a:lnTo>
                  <a:lnTo>
                    <a:pt x="38359" y="38402"/>
                  </a:lnTo>
                  <a:lnTo>
                    <a:pt x="81685" y="9600"/>
                  </a:lnTo>
                  <a:lnTo>
                    <a:pt x="130968" y="0"/>
                  </a:lnTo>
                  <a:lnTo>
                    <a:pt x="180252" y="9600"/>
                  </a:lnTo>
                  <a:lnTo>
                    <a:pt x="223577" y="38402"/>
                  </a:lnTo>
                </a:path>
              </a:pathLst>
            </a:custGeom>
            <a:ln w="12707">
              <a:solidFill>
                <a:srgbClr val="005493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0" name="object 40" descr=""/>
          <p:cNvSpPr txBox="1"/>
          <p:nvPr/>
        </p:nvSpPr>
        <p:spPr>
          <a:xfrm>
            <a:off x="8980385" y="4483848"/>
            <a:ext cx="839469" cy="1765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000">
                <a:solidFill>
                  <a:srgbClr val="005493"/>
                </a:solidFill>
                <a:latin typeface="Lucida Sans Unicode"/>
                <a:cs typeface="Lucida Sans Unicode"/>
              </a:rPr>
              <a:t>odd</a:t>
            </a:r>
            <a:r>
              <a:rPr dirty="0" sz="1000" spc="-2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000" spc="-10">
                <a:solidFill>
                  <a:srgbClr val="005493"/>
                </a:solidFill>
                <a:latin typeface="Lucida Sans Unicode"/>
                <a:cs typeface="Lucida Sans Unicode"/>
              </a:rPr>
              <a:t>numbers</a:t>
            </a:r>
            <a:endParaRPr sz="1000">
              <a:latin typeface="Lucida Sans Unicode"/>
              <a:cs typeface="Lucida Sans Unicode"/>
            </a:endParaRPr>
          </a:p>
        </p:txBody>
      </p:sp>
      <p:pic>
        <p:nvPicPr>
          <p:cNvPr id="41" name="object 41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780602" y="4626682"/>
            <a:ext cx="181396" cy="162538"/>
          </a:xfrm>
          <a:prstGeom prst="rect">
            <a:avLst/>
          </a:prstGeom>
        </p:spPr>
      </p:pic>
      <p:sp>
        <p:nvSpPr>
          <p:cNvPr id="42" name="object 42" descr=""/>
          <p:cNvSpPr txBox="1"/>
          <p:nvPr/>
        </p:nvSpPr>
        <p:spPr>
          <a:xfrm>
            <a:off x="7331481" y="4729527"/>
            <a:ext cx="2106930" cy="1656714"/>
          </a:xfrm>
          <a:prstGeom prst="rect">
            <a:avLst/>
          </a:prstGeom>
        </p:spPr>
        <p:txBody>
          <a:bodyPr wrap="square" lIns="0" tIns="51435" rIns="0" bIns="0" rtlCol="0" vert="horz">
            <a:spAutoFit/>
          </a:bodyPr>
          <a:lstStyle/>
          <a:p>
            <a:pPr marL="721995">
              <a:lnSpc>
                <a:spcPct val="100000"/>
              </a:lnSpc>
              <a:spcBef>
                <a:spcPts val="405"/>
              </a:spcBef>
              <a:tabLst>
                <a:tab pos="1005840" algn="l"/>
                <a:tab pos="1289685" algn="l"/>
              </a:tabLst>
            </a:pPr>
            <a:r>
              <a:rPr dirty="0" sz="1200" spc="-50">
                <a:latin typeface="Lucida Console"/>
                <a:cs typeface="Lucida Console"/>
              </a:rPr>
              <a:t>1</a:t>
            </a:r>
            <a:r>
              <a:rPr dirty="0" sz="1200">
                <a:latin typeface="Lucida Console"/>
                <a:cs typeface="Lucida Console"/>
              </a:rPr>
              <a:t>	</a:t>
            </a:r>
            <a:r>
              <a:rPr dirty="0" sz="1200" spc="-50">
                <a:latin typeface="Lucida Console"/>
                <a:cs typeface="Lucida Console"/>
              </a:rPr>
              <a:t>2</a:t>
            </a:r>
            <a:r>
              <a:rPr dirty="0" sz="1200">
                <a:latin typeface="Lucida Console"/>
                <a:cs typeface="Lucida Console"/>
              </a:rPr>
              <a:t>	</a:t>
            </a:r>
            <a:r>
              <a:rPr dirty="0" sz="1200" spc="-50">
                <a:latin typeface="Lucida Console"/>
                <a:cs typeface="Lucida Console"/>
              </a:rPr>
              <a:t>1</a:t>
            </a:r>
            <a:endParaRPr sz="1200">
              <a:latin typeface="Lucida Console"/>
              <a:cs typeface="Lucida Console"/>
            </a:endParaRPr>
          </a:p>
          <a:p>
            <a:pPr marL="579755">
              <a:lnSpc>
                <a:spcPct val="100000"/>
              </a:lnSpc>
              <a:spcBef>
                <a:spcPts val="315"/>
              </a:spcBef>
              <a:tabLst>
                <a:tab pos="863600" algn="l"/>
                <a:tab pos="1147445" algn="l"/>
                <a:tab pos="1431290" algn="l"/>
              </a:tabLst>
            </a:pPr>
            <a:r>
              <a:rPr dirty="0" sz="1200" spc="-50">
                <a:latin typeface="Lucida Console"/>
                <a:cs typeface="Lucida Console"/>
              </a:rPr>
              <a:t>1</a:t>
            </a:r>
            <a:r>
              <a:rPr dirty="0" sz="1200">
                <a:latin typeface="Lucida Console"/>
                <a:cs typeface="Lucida Console"/>
              </a:rPr>
              <a:t>	</a:t>
            </a:r>
            <a:r>
              <a:rPr dirty="0" sz="1200" spc="-50">
                <a:latin typeface="Lucida Console"/>
                <a:cs typeface="Lucida Console"/>
              </a:rPr>
              <a:t>3</a:t>
            </a:r>
            <a:r>
              <a:rPr dirty="0" sz="1200">
                <a:latin typeface="Lucida Console"/>
                <a:cs typeface="Lucida Console"/>
              </a:rPr>
              <a:t>	</a:t>
            </a:r>
            <a:r>
              <a:rPr dirty="0" sz="1200" spc="-50">
                <a:latin typeface="Lucida Console"/>
                <a:cs typeface="Lucida Console"/>
              </a:rPr>
              <a:t>3</a:t>
            </a:r>
            <a:r>
              <a:rPr dirty="0" sz="1200">
                <a:latin typeface="Lucida Console"/>
                <a:cs typeface="Lucida Console"/>
              </a:rPr>
              <a:t>	</a:t>
            </a:r>
            <a:r>
              <a:rPr dirty="0" sz="1200" spc="-50">
                <a:latin typeface="Lucida Console"/>
                <a:cs typeface="Lucida Console"/>
              </a:rPr>
              <a:t>1</a:t>
            </a:r>
            <a:endParaRPr sz="1200">
              <a:latin typeface="Lucida Console"/>
              <a:cs typeface="Lucida Console"/>
            </a:endParaRPr>
          </a:p>
          <a:p>
            <a:pPr marL="438150">
              <a:lnSpc>
                <a:spcPct val="100000"/>
              </a:lnSpc>
              <a:spcBef>
                <a:spcPts val="315"/>
              </a:spcBef>
              <a:tabLst>
                <a:tab pos="721995" algn="l"/>
                <a:tab pos="1005840" algn="l"/>
                <a:tab pos="1289685" algn="l"/>
                <a:tab pos="1573530" algn="l"/>
              </a:tabLst>
            </a:pPr>
            <a:r>
              <a:rPr dirty="0" sz="1200" spc="-50">
                <a:latin typeface="Lucida Console"/>
                <a:cs typeface="Lucida Console"/>
              </a:rPr>
              <a:t>1</a:t>
            </a:r>
            <a:r>
              <a:rPr dirty="0" sz="1200">
                <a:latin typeface="Lucida Console"/>
                <a:cs typeface="Lucida Console"/>
              </a:rPr>
              <a:t>	</a:t>
            </a:r>
            <a:r>
              <a:rPr dirty="0" sz="1200" spc="-50">
                <a:latin typeface="Lucida Console"/>
                <a:cs typeface="Lucida Console"/>
              </a:rPr>
              <a:t>4</a:t>
            </a:r>
            <a:r>
              <a:rPr dirty="0" sz="1200">
                <a:latin typeface="Lucida Console"/>
                <a:cs typeface="Lucida Console"/>
              </a:rPr>
              <a:t>	</a:t>
            </a:r>
            <a:r>
              <a:rPr dirty="0" sz="1200" spc="-50">
                <a:latin typeface="Lucida Console"/>
                <a:cs typeface="Lucida Console"/>
              </a:rPr>
              <a:t>6</a:t>
            </a:r>
            <a:r>
              <a:rPr dirty="0" sz="1200">
                <a:latin typeface="Lucida Console"/>
                <a:cs typeface="Lucida Console"/>
              </a:rPr>
              <a:t>	</a:t>
            </a:r>
            <a:r>
              <a:rPr dirty="0" sz="1200" spc="-50">
                <a:latin typeface="Lucida Console"/>
                <a:cs typeface="Lucida Console"/>
              </a:rPr>
              <a:t>4</a:t>
            </a:r>
            <a:r>
              <a:rPr dirty="0" sz="1200">
                <a:latin typeface="Lucida Console"/>
                <a:cs typeface="Lucida Console"/>
              </a:rPr>
              <a:t>	</a:t>
            </a:r>
            <a:r>
              <a:rPr dirty="0" sz="1200" spc="-50">
                <a:latin typeface="Lucida Console"/>
                <a:cs typeface="Lucida Console"/>
              </a:rPr>
              <a:t>1</a:t>
            </a:r>
            <a:endParaRPr sz="1200">
              <a:latin typeface="Lucida Console"/>
              <a:cs typeface="Lucida Console"/>
            </a:endParaRPr>
          </a:p>
          <a:p>
            <a:pPr marL="295910">
              <a:lnSpc>
                <a:spcPct val="100000"/>
              </a:lnSpc>
              <a:spcBef>
                <a:spcPts val="315"/>
              </a:spcBef>
              <a:tabLst>
                <a:tab pos="579755" algn="l"/>
                <a:tab pos="863600" algn="l"/>
                <a:tab pos="1715135" algn="l"/>
              </a:tabLst>
            </a:pPr>
            <a:r>
              <a:rPr dirty="0" sz="1200" spc="-50">
                <a:latin typeface="Lucida Console"/>
                <a:cs typeface="Lucida Console"/>
              </a:rPr>
              <a:t>1</a:t>
            </a:r>
            <a:r>
              <a:rPr dirty="0" sz="1200">
                <a:latin typeface="Lucida Console"/>
                <a:cs typeface="Lucida Console"/>
              </a:rPr>
              <a:t>	</a:t>
            </a:r>
            <a:r>
              <a:rPr dirty="0" sz="1200" spc="-50">
                <a:latin typeface="Lucida Console"/>
                <a:cs typeface="Lucida Console"/>
              </a:rPr>
              <a:t>5</a:t>
            </a:r>
            <a:r>
              <a:rPr dirty="0" sz="1200">
                <a:latin typeface="Lucida Console"/>
                <a:cs typeface="Lucida Console"/>
              </a:rPr>
              <a:t>	10</a:t>
            </a:r>
            <a:r>
              <a:rPr dirty="0" sz="1200" spc="6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10</a:t>
            </a:r>
            <a:r>
              <a:rPr dirty="0" sz="1200" spc="65">
                <a:latin typeface="Lucida Console"/>
                <a:cs typeface="Lucida Console"/>
              </a:rPr>
              <a:t> </a:t>
            </a:r>
            <a:r>
              <a:rPr dirty="0" sz="1200" spc="-50">
                <a:latin typeface="Lucida Console"/>
                <a:cs typeface="Lucida Console"/>
              </a:rPr>
              <a:t>5</a:t>
            </a:r>
            <a:r>
              <a:rPr dirty="0" sz="1200">
                <a:latin typeface="Lucida Console"/>
                <a:cs typeface="Lucida Console"/>
              </a:rPr>
              <a:t>	</a:t>
            </a:r>
            <a:r>
              <a:rPr dirty="0" sz="1200" spc="-50">
                <a:latin typeface="Lucida Console"/>
                <a:cs typeface="Lucida Console"/>
              </a:rPr>
              <a:t>1</a:t>
            </a:r>
            <a:endParaRPr sz="1200">
              <a:latin typeface="Lucida Console"/>
              <a:cs typeface="Lucida Console"/>
            </a:endParaRPr>
          </a:p>
          <a:p>
            <a:pPr marL="154305">
              <a:lnSpc>
                <a:spcPct val="100000"/>
              </a:lnSpc>
              <a:spcBef>
                <a:spcPts val="315"/>
              </a:spcBef>
              <a:tabLst>
                <a:tab pos="438150" algn="l"/>
                <a:tab pos="721995" algn="l"/>
                <a:tab pos="1857375" algn="l"/>
              </a:tabLst>
            </a:pPr>
            <a:r>
              <a:rPr dirty="0" sz="1200" spc="-50">
                <a:latin typeface="Lucida Console"/>
                <a:cs typeface="Lucida Console"/>
              </a:rPr>
              <a:t>1</a:t>
            </a:r>
            <a:r>
              <a:rPr dirty="0" sz="1200">
                <a:latin typeface="Lucida Console"/>
                <a:cs typeface="Lucida Console"/>
              </a:rPr>
              <a:t>	</a:t>
            </a:r>
            <a:r>
              <a:rPr dirty="0" sz="1200" spc="-50">
                <a:latin typeface="Lucida Console"/>
                <a:cs typeface="Lucida Console"/>
              </a:rPr>
              <a:t>6</a:t>
            </a:r>
            <a:r>
              <a:rPr dirty="0" sz="1200">
                <a:latin typeface="Lucida Console"/>
                <a:cs typeface="Lucida Console"/>
              </a:rPr>
              <a:t>	15</a:t>
            </a:r>
            <a:r>
              <a:rPr dirty="0" sz="1200" spc="6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20</a:t>
            </a:r>
            <a:r>
              <a:rPr dirty="0" sz="1200" spc="6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15</a:t>
            </a:r>
            <a:r>
              <a:rPr dirty="0" sz="1200" spc="65">
                <a:latin typeface="Lucida Console"/>
                <a:cs typeface="Lucida Console"/>
              </a:rPr>
              <a:t> </a:t>
            </a:r>
            <a:r>
              <a:rPr dirty="0" sz="1200" spc="-50">
                <a:latin typeface="Lucida Console"/>
                <a:cs typeface="Lucida Console"/>
              </a:rPr>
              <a:t>6</a:t>
            </a:r>
            <a:r>
              <a:rPr dirty="0" sz="1200">
                <a:latin typeface="Lucida Console"/>
                <a:cs typeface="Lucida Console"/>
              </a:rPr>
              <a:t>	</a:t>
            </a:r>
            <a:r>
              <a:rPr dirty="0" sz="1200" spc="-50">
                <a:latin typeface="Lucida Console"/>
                <a:cs typeface="Lucida Console"/>
              </a:rPr>
              <a:t>1</a:t>
            </a:r>
            <a:endParaRPr sz="120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  <a:tabLst>
                <a:tab pos="295910" algn="l"/>
                <a:tab pos="579755" algn="l"/>
                <a:tab pos="1998980" algn="l"/>
              </a:tabLst>
            </a:pPr>
            <a:r>
              <a:rPr dirty="0" sz="1200" spc="-50">
                <a:latin typeface="Lucida Console"/>
                <a:cs typeface="Lucida Console"/>
              </a:rPr>
              <a:t>1</a:t>
            </a:r>
            <a:r>
              <a:rPr dirty="0" sz="1200">
                <a:latin typeface="Lucida Console"/>
                <a:cs typeface="Lucida Console"/>
              </a:rPr>
              <a:t>	</a:t>
            </a:r>
            <a:r>
              <a:rPr dirty="0" sz="1200" spc="-50">
                <a:latin typeface="Lucida Console"/>
                <a:cs typeface="Lucida Console"/>
              </a:rPr>
              <a:t>7</a:t>
            </a:r>
            <a:r>
              <a:rPr dirty="0" sz="1200">
                <a:latin typeface="Lucida Console"/>
                <a:cs typeface="Lucida Console"/>
              </a:rPr>
              <a:t>	21</a:t>
            </a:r>
            <a:r>
              <a:rPr dirty="0" sz="1200" spc="6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35</a:t>
            </a:r>
            <a:r>
              <a:rPr dirty="0" sz="1200" spc="6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35</a:t>
            </a:r>
            <a:r>
              <a:rPr dirty="0" sz="1200" spc="6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21</a:t>
            </a:r>
            <a:r>
              <a:rPr dirty="0" sz="1200" spc="60">
                <a:latin typeface="Lucida Console"/>
                <a:cs typeface="Lucida Console"/>
              </a:rPr>
              <a:t> </a:t>
            </a:r>
            <a:r>
              <a:rPr dirty="0" sz="1200" spc="-50">
                <a:latin typeface="Lucida Console"/>
                <a:cs typeface="Lucida Console"/>
              </a:rPr>
              <a:t>7</a:t>
            </a:r>
            <a:r>
              <a:rPr dirty="0" sz="1200">
                <a:latin typeface="Lucida Console"/>
                <a:cs typeface="Lucida Console"/>
              </a:rPr>
              <a:t>	</a:t>
            </a:r>
            <a:r>
              <a:rPr dirty="0" sz="1200" spc="-50">
                <a:latin typeface="Lucida Console"/>
                <a:cs typeface="Lucida Console"/>
              </a:rPr>
              <a:t>1</a:t>
            </a:r>
            <a:endParaRPr sz="1200">
              <a:latin typeface="Lucida Console"/>
              <a:cs typeface="Lucida Console"/>
            </a:endParaRPr>
          </a:p>
          <a:p>
            <a:pPr marL="570865">
              <a:lnSpc>
                <a:spcPct val="100000"/>
              </a:lnSpc>
              <a:spcBef>
                <a:spcPts val="1120"/>
              </a:spcBef>
            </a:pPr>
            <a:r>
              <a:rPr dirty="0" sz="1000">
                <a:solidFill>
                  <a:srgbClr val="005493"/>
                </a:solidFill>
                <a:latin typeface="Lucida Sans Unicode"/>
                <a:cs typeface="Lucida Sans Unicode"/>
              </a:rPr>
              <a:t>Pascal's</a:t>
            </a:r>
            <a:r>
              <a:rPr dirty="0" sz="1000" spc="-4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000" spc="-10">
                <a:solidFill>
                  <a:srgbClr val="005493"/>
                </a:solidFill>
                <a:latin typeface="Lucida Sans Unicode"/>
                <a:cs typeface="Lucida Sans Unicode"/>
              </a:rPr>
              <a:t>triangle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43" name="object 43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-25"/>
              <a:t>33</a:t>
            </a:fld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533399" y="1581745"/>
            <a:ext cx="9004300" cy="0"/>
          </a:xfrm>
          <a:custGeom>
            <a:avLst/>
            <a:gdLst/>
            <a:ahLst/>
            <a:cxnLst/>
            <a:rect l="l" t="t" r="r" b="b"/>
            <a:pathLst>
              <a:path w="9004300" h="0">
                <a:moveTo>
                  <a:pt x="0" y="0"/>
                </a:moveTo>
                <a:lnTo>
                  <a:pt x="9004284" y="0"/>
                </a:lnTo>
              </a:path>
            </a:pathLst>
          </a:custGeom>
          <a:ln w="52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2130" y="1250334"/>
            <a:ext cx="2462530" cy="29019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Iterated</a:t>
            </a:r>
            <a:r>
              <a:rPr dirty="0" spc="285"/>
              <a:t> </a:t>
            </a:r>
            <a:r>
              <a:rPr dirty="0"/>
              <a:t>function</a:t>
            </a:r>
            <a:r>
              <a:rPr dirty="0" spc="290"/>
              <a:t> </a:t>
            </a:r>
            <a:r>
              <a:rPr dirty="0" spc="-40"/>
              <a:t>systems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520700" y="1791525"/>
            <a:ext cx="4241800" cy="419734"/>
          </a:xfrm>
          <a:prstGeom prst="rect">
            <a:avLst/>
          </a:prstGeom>
          <a:solidFill>
            <a:srgbClr val="FFFFFF"/>
          </a:solidFill>
        </p:spPr>
        <p:txBody>
          <a:bodyPr wrap="square" lIns="0" tIns="85725" rIns="0" bIns="0" rtlCol="0" vert="horz">
            <a:spAutoFit/>
          </a:bodyPr>
          <a:lstStyle/>
          <a:p>
            <a:pPr marL="165100">
              <a:lnSpc>
                <a:spcPct val="100000"/>
              </a:lnSpc>
              <a:spcBef>
                <a:spcPts val="675"/>
              </a:spcBef>
            </a:pPr>
            <a:r>
              <a:rPr dirty="0" sz="1450">
                <a:latin typeface="Lucida Sans Unicode"/>
                <a:cs typeface="Lucida Sans Unicode"/>
              </a:rPr>
              <a:t>What</a:t>
            </a:r>
            <a:r>
              <a:rPr dirty="0" sz="1450" spc="9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happens</a:t>
            </a:r>
            <a:r>
              <a:rPr dirty="0" sz="1450" spc="10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when</a:t>
            </a:r>
            <a:r>
              <a:rPr dirty="0" sz="1450" spc="95">
                <a:latin typeface="Lucida Sans Unicode"/>
                <a:cs typeface="Lucida Sans Unicode"/>
              </a:rPr>
              <a:t> </a:t>
            </a:r>
            <a:r>
              <a:rPr dirty="0" sz="1450" spc="65">
                <a:latin typeface="Lucida Sans Unicode"/>
                <a:cs typeface="Lucida Sans Unicode"/>
              </a:rPr>
              <a:t>we</a:t>
            </a:r>
            <a:r>
              <a:rPr dirty="0" sz="1450" spc="10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change</a:t>
            </a:r>
            <a:r>
              <a:rPr dirty="0" sz="1450" spc="9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the</a:t>
            </a:r>
            <a:r>
              <a:rPr dirty="0" sz="1450" spc="100">
                <a:latin typeface="Lucida Sans Unicode"/>
                <a:cs typeface="Lucida Sans Unicode"/>
              </a:rPr>
              <a:t> </a:t>
            </a:r>
            <a:r>
              <a:rPr dirty="0" sz="1450" spc="-10">
                <a:latin typeface="Lucida Sans Unicode"/>
                <a:cs typeface="Lucida Sans Unicode"/>
              </a:rPr>
              <a:t>rules?</a:t>
            </a:r>
            <a:endParaRPr sz="1450">
              <a:latin typeface="Lucida Sans Unicode"/>
              <a:cs typeface="Lucida Sans Unicode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35967" y="2428189"/>
            <a:ext cx="3599027" cy="3603066"/>
          </a:xfrm>
          <a:prstGeom prst="rect">
            <a:avLst/>
          </a:prstGeom>
        </p:spPr>
      </p:pic>
      <p:graphicFrame>
        <p:nvGraphicFramePr>
          <p:cNvPr id="6" name="object 6" descr=""/>
          <p:cNvGraphicFramePr>
            <a:graphicFrameLocks noGrp="1"/>
          </p:cNvGraphicFramePr>
          <p:nvPr/>
        </p:nvGraphicFramePr>
        <p:xfrm>
          <a:off x="752071" y="2381166"/>
          <a:ext cx="4189729" cy="13036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69010"/>
                <a:gridCol w="1562100"/>
                <a:gridCol w="1653539"/>
              </a:tblGrid>
              <a:tr h="26543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050" spc="-10" i="1">
                          <a:latin typeface="Lucida Sans Italic"/>
                          <a:cs typeface="Lucida Sans Italic"/>
                        </a:rPr>
                        <a:t>probability</a:t>
                      </a:r>
                      <a:endParaRPr sz="1050">
                        <a:latin typeface="Lucida Sans Italic"/>
                        <a:cs typeface="Lucida Sans Italic"/>
                      </a:endParaRPr>
                    </a:p>
                  </a:txBody>
                  <a:tcPr marL="0" marR="0" marB="0" marT="4127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3F6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050" i="1">
                          <a:latin typeface="Lucida Sans Italic"/>
                          <a:cs typeface="Lucida Sans Italic"/>
                        </a:rPr>
                        <a:t>new</a:t>
                      </a:r>
                      <a:r>
                        <a:rPr dirty="0" sz="1050" spc="45" i="1">
                          <a:latin typeface="Lucida Sans Italic"/>
                          <a:cs typeface="Lucida Sans Italic"/>
                        </a:rPr>
                        <a:t> </a:t>
                      </a:r>
                      <a:r>
                        <a:rPr dirty="0" sz="1050" spc="-60" i="1">
                          <a:latin typeface="Lucida Sans Italic"/>
                          <a:cs typeface="Lucida Sans Italic"/>
                        </a:rPr>
                        <a:t>x</a:t>
                      </a:r>
                      <a:endParaRPr sz="1050">
                        <a:latin typeface="Lucida Sans Italic"/>
                        <a:cs typeface="Lucida Sans Italic"/>
                      </a:endParaRPr>
                    </a:p>
                  </a:txBody>
                  <a:tcPr marL="0" marR="0" marB="0" marT="4127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3F6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050" i="1">
                          <a:latin typeface="Lucida Sans Italic"/>
                          <a:cs typeface="Lucida Sans Italic"/>
                        </a:rPr>
                        <a:t>new</a:t>
                      </a:r>
                      <a:r>
                        <a:rPr dirty="0" sz="1050" spc="45" i="1">
                          <a:latin typeface="Lucida Sans Italic"/>
                          <a:cs typeface="Lucida Sans Italic"/>
                        </a:rPr>
                        <a:t> </a:t>
                      </a:r>
                      <a:r>
                        <a:rPr dirty="0" sz="1050" spc="-50" i="1">
                          <a:latin typeface="Lucida Sans Italic"/>
                          <a:cs typeface="Lucida Sans Italic"/>
                        </a:rPr>
                        <a:t>y</a:t>
                      </a:r>
                      <a:endParaRPr sz="1050">
                        <a:latin typeface="Lucida Sans Italic"/>
                        <a:cs typeface="Lucida Sans Italic"/>
                      </a:endParaRPr>
                    </a:p>
                  </a:txBody>
                  <a:tcPr marL="0" marR="0" marB="0" marT="4127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3F6F9"/>
                    </a:solidFill>
                  </a:tcPr>
                </a:tc>
              </a:tr>
              <a:tr h="34607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dirty="0" sz="1200" spc="-25">
                          <a:latin typeface="Lucida Sans Unicode"/>
                          <a:cs typeface="Lucida Sans Unicode"/>
                        </a:rPr>
                        <a:t>40%</a:t>
                      </a:r>
                      <a:endParaRPr sz="12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6350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dirty="0" sz="1200">
                          <a:latin typeface="Lucida Sans Unicode"/>
                          <a:cs typeface="Lucida Sans Unicode"/>
                        </a:rPr>
                        <a:t>.31</a:t>
                      </a:r>
                      <a:r>
                        <a:rPr dirty="0" sz="1200" i="1">
                          <a:latin typeface="Lucida Sans Italic"/>
                          <a:cs typeface="Lucida Sans Italic"/>
                        </a:rPr>
                        <a:t>x</a:t>
                      </a:r>
                      <a:r>
                        <a:rPr dirty="0" sz="1200" spc="50" i="1">
                          <a:latin typeface="Lucida Sans Italic"/>
                          <a:cs typeface="Lucida Sans Italic"/>
                        </a:rPr>
                        <a:t> </a:t>
                      </a:r>
                      <a:r>
                        <a:rPr dirty="0" sz="1200" spc="-180">
                          <a:latin typeface="Lucida Sans Unicode"/>
                          <a:cs typeface="Lucida Sans Unicode"/>
                        </a:rPr>
                        <a:t>−</a:t>
                      </a:r>
                      <a:r>
                        <a:rPr dirty="0" sz="1200" spc="5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200">
                          <a:latin typeface="Lucida Sans Unicode"/>
                          <a:cs typeface="Lucida Sans Unicode"/>
                        </a:rPr>
                        <a:t>.53</a:t>
                      </a:r>
                      <a:r>
                        <a:rPr dirty="0" sz="1200" i="1">
                          <a:latin typeface="Lucida Sans Italic"/>
                          <a:cs typeface="Lucida Sans Italic"/>
                        </a:rPr>
                        <a:t>y</a:t>
                      </a:r>
                      <a:r>
                        <a:rPr dirty="0" sz="1200" spc="55" i="1">
                          <a:latin typeface="Lucida Sans Italic"/>
                          <a:cs typeface="Lucida Sans Italic"/>
                        </a:rPr>
                        <a:t> </a:t>
                      </a:r>
                      <a:r>
                        <a:rPr dirty="0" sz="1200" spc="-180">
                          <a:latin typeface="Lucida Sans Unicode"/>
                          <a:cs typeface="Lucida Sans Unicode"/>
                        </a:rPr>
                        <a:t>+</a:t>
                      </a:r>
                      <a:r>
                        <a:rPr dirty="0" sz="1200" spc="5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200" spc="-25">
                          <a:latin typeface="Lucida Sans Unicode"/>
                          <a:cs typeface="Lucida Sans Unicode"/>
                        </a:rPr>
                        <a:t>.89</a:t>
                      </a:r>
                      <a:endParaRPr sz="12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6350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49530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dirty="0" sz="1200">
                          <a:latin typeface="Lucida Sans Unicode"/>
                          <a:cs typeface="Lucida Sans Unicode"/>
                        </a:rPr>
                        <a:t>−.46</a:t>
                      </a:r>
                      <a:r>
                        <a:rPr dirty="0" sz="1200" i="1">
                          <a:latin typeface="Lucida Sans Italic"/>
                          <a:cs typeface="Lucida Sans Italic"/>
                        </a:rPr>
                        <a:t>x</a:t>
                      </a:r>
                      <a:r>
                        <a:rPr dirty="0" sz="1200" spc="20" i="1">
                          <a:latin typeface="Lucida Sans Italic"/>
                          <a:cs typeface="Lucida Sans Italic"/>
                        </a:rPr>
                        <a:t> </a:t>
                      </a:r>
                      <a:r>
                        <a:rPr dirty="0" sz="1200" spc="-180">
                          <a:latin typeface="Lucida Sans Unicode"/>
                          <a:cs typeface="Lucida Sans Unicode"/>
                        </a:rPr>
                        <a:t>−</a:t>
                      </a:r>
                      <a:r>
                        <a:rPr dirty="0" sz="1200" spc="2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200">
                          <a:latin typeface="Lucida Sans Unicode"/>
                          <a:cs typeface="Lucida Sans Unicode"/>
                        </a:rPr>
                        <a:t>.29y</a:t>
                      </a:r>
                      <a:r>
                        <a:rPr dirty="0" sz="1200" spc="2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200" spc="-180">
                          <a:latin typeface="Lucida Sans Unicode"/>
                          <a:cs typeface="Lucida Sans Unicode"/>
                        </a:rPr>
                        <a:t>+</a:t>
                      </a:r>
                      <a:r>
                        <a:rPr dirty="0" sz="1200" spc="2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200" spc="-20">
                          <a:latin typeface="Lucida Sans Unicode"/>
                          <a:cs typeface="Lucida Sans Unicode"/>
                        </a:rPr>
                        <a:t>1.10</a:t>
                      </a:r>
                      <a:endParaRPr sz="12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6350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4607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dirty="0" sz="1200" spc="-25">
                          <a:latin typeface="Lucida Sans Unicode"/>
                          <a:cs typeface="Lucida Sans Unicode"/>
                        </a:rPr>
                        <a:t>15%</a:t>
                      </a:r>
                      <a:endParaRPr sz="12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6350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dirty="0" sz="1200">
                          <a:latin typeface="Lucida Sans Unicode"/>
                          <a:cs typeface="Lucida Sans Unicode"/>
                        </a:rPr>
                        <a:t>.31</a:t>
                      </a:r>
                      <a:r>
                        <a:rPr dirty="0" sz="1200" i="1">
                          <a:latin typeface="Lucida Sans Italic"/>
                          <a:cs typeface="Lucida Sans Italic"/>
                        </a:rPr>
                        <a:t>x</a:t>
                      </a:r>
                      <a:r>
                        <a:rPr dirty="0" sz="1200" spc="50" i="1">
                          <a:latin typeface="Lucida Sans Italic"/>
                          <a:cs typeface="Lucida Sans Italic"/>
                        </a:rPr>
                        <a:t> </a:t>
                      </a:r>
                      <a:r>
                        <a:rPr dirty="0" sz="1200" spc="-180">
                          <a:latin typeface="Lucida Sans Unicode"/>
                          <a:cs typeface="Lucida Sans Unicode"/>
                        </a:rPr>
                        <a:t>−</a:t>
                      </a:r>
                      <a:r>
                        <a:rPr dirty="0" sz="1200" spc="5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200">
                          <a:latin typeface="Lucida Sans Unicode"/>
                          <a:cs typeface="Lucida Sans Unicode"/>
                        </a:rPr>
                        <a:t>.08</a:t>
                      </a:r>
                      <a:r>
                        <a:rPr dirty="0" sz="1200" i="1">
                          <a:latin typeface="Lucida Sans Italic"/>
                          <a:cs typeface="Lucida Sans Italic"/>
                        </a:rPr>
                        <a:t>y</a:t>
                      </a:r>
                      <a:r>
                        <a:rPr dirty="0" sz="1200" spc="55" i="1">
                          <a:latin typeface="Lucida Sans Italic"/>
                          <a:cs typeface="Lucida Sans Italic"/>
                        </a:rPr>
                        <a:t> </a:t>
                      </a:r>
                      <a:r>
                        <a:rPr dirty="0" sz="1200" spc="-180">
                          <a:latin typeface="Lucida Sans Unicode"/>
                          <a:cs typeface="Lucida Sans Unicode"/>
                        </a:rPr>
                        <a:t>+</a:t>
                      </a:r>
                      <a:r>
                        <a:rPr dirty="0" sz="1200" spc="5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200" spc="-25">
                          <a:latin typeface="Lucida Sans Unicode"/>
                          <a:cs typeface="Lucida Sans Unicode"/>
                        </a:rPr>
                        <a:t>.22</a:t>
                      </a:r>
                      <a:endParaRPr sz="12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6350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dirty="0" sz="1200">
                          <a:latin typeface="Lucida Sans Unicode"/>
                          <a:cs typeface="Lucida Sans Unicode"/>
                        </a:rPr>
                        <a:t>.15</a:t>
                      </a:r>
                      <a:r>
                        <a:rPr dirty="0" sz="1200" i="1">
                          <a:latin typeface="Lucida Sans Italic"/>
                          <a:cs typeface="Lucida Sans Italic"/>
                        </a:rPr>
                        <a:t>x</a:t>
                      </a:r>
                      <a:r>
                        <a:rPr dirty="0" sz="1200" spc="50" i="1">
                          <a:latin typeface="Lucida Sans Italic"/>
                          <a:cs typeface="Lucida Sans Italic"/>
                        </a:rPr>
                        <a:t> </a:t>
                      </a:r>
                      <a:r>
                        <a:rPr dirty="0" sz="1200" spc="-180">
                          <a:latin typeface="Lucida Sans Unicode"/>
                          <a:cs typeface="Lucida Sans Unicode"/>
                        </a:rPr>
                        <a:t>−</a:t>
                      </a:r>
                      <a:r>
                        <a:rPr dirty="0" sz="1200" spc="5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200">
                          <a:latin typeface="Lucida Sans Unicode"/>
                          <a:cs typeface="Lucida Sans Unicode"/>
                        </a:rPr>
                        <a:t>.45</a:t>
                      </a:r>
                      <a:r>
                        <a:rPr dirty="0" sz="1200" i="1">
                          <a:latin typeface="Lucida Sans Italic"/>
                          <a:cs typeface="Lucida Sans Italic"/>
                        </a:rPr>
                        <a:t>y</a:t>
                      </a:r>
                      <a:r>
                        <a:rPr dirty="0" sz="1200" spc="55" i="1">
                          <a:latin typeface="Lucida Sans Italic"/>
                          <a:cs typeface="Lucida Sans Italic"/>
                        </a:rPr>
                        <a:t> </a:t>
                      </a:r>
                      <a:r>
                        <a:rPr dirty="0" sz="1200" spc="-180">
                          <a:latin typeface="Lucida Sans Unicode"/>
                          <a:cs typeface="Lucida Sans Unicode"/>
                        </a:rPr>
                        <a:t>+</a:t>
                      </a:r>
                      <a:r>
                        <a:rPr dirty="0" sz="1200" spc="5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200" spc="-25">
                          <a:latin typeface="Lucida Sans Unicode"/>
                          <a:cs typeface="Lucida Sans Unicode"/>
                        </a:rPr>
                        <a:t>.34</a:t>
                      </a:r>
                      <a:endParaRPr sz="12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6350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4607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dirty="0" sz="1200" spc="-25">
                          <a:latin typeface="Lucida Sans Unicode"/>
                          <a:cs typeface="Lucida Sans Unicode"/>
                        </a:rPr>
                        <a:t>45%</a:t>
                      </a:r>
                      <a:endParaRPr sz="12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6350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49530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dirty="0" sz="1200">
                          <a:latin typeface="Lucida Sans Unicode"/>
                          <a:cs typeface="Lucida Sans Unicode"/>
                        </a:rPr>
                        <a:t>.55</a:t>
                      </a:r>
                      <a:r>
                        <a:rPr dirty="0" sz="1200" i="1">
                          <a:latin typeface="Lucida Sans Italic"/>
                          <a:cs typeface="Lucida Sans Italic"/>
                        </a:rPr>
                        <a:t>y</a:t>
                      </a:r>
                      <a:r>
                        <a:rPr dirty="0" sz="1200" spc="50" i="1">
                          <a:latin typeface="Lucida Sans Italic"/>
                          <a:cs typeface="Lucida Sans Italic"/>
                        </a:rPr>
                        <a:t> </a:t>
                      </a:r>
                      <a:r>
                        <a:rPr dirty="0" sz="1200" spc="-180">
                          <a:latin typeface="Lucida Sans Unicode"/>
                          <a:cs typeface="Lucida Sans Unicode"/>
                        </a:rPr>
                        <a:t>+</a:t>
                      </a:r>
                      <a:r>
                        <a:rPr dirty="0" sz="1200" spc="5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200" spc="-25">
                          <a:latin typeface="Lucida Sans Unicode"/>
                          <a:cs typeface="Lucida Sans Unicode"/>
                        </a:rPr>
                        <a:t>.01</a:t>
                      </a:r>
                      <a:endParaRPr sz="12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6350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dirty="0" sz="1200">
                          <a:latin typeface="Lucida Sans Unicode"/>
                          <a:cs typeface="Lucida Sans Unicode"/>
                        </a:rPr>
                        <a:t>.69</a:t>
                      </a:r>
                      <a:r>
                        <a:rPr dirty="0" sz="1200" i="1">
                          <a:latin typeface="Lucida Sans Italic"/>
                          <a:cs typeface="Lucida Sans Italic"/>
                        </a:rPr>
                        <a:t>x</a:t>
                      </a:r>
                      <a:r>
                        <a:rPr dirty="0" sz="1200" spc="50" i="1">
                          <a:latin typeface="Lucida Sans Italic"/>
                          <a:cs typeface="Lucida Sans Italic"/>
                        </a:rPr>
                        <a:t> </a:t>
                      </a:r>
                      <a:r>
                        <a:rPr dirty="0" sz="1200" spc="-180">
                          <a:latin typeface="Lucida Sans Unicode"/>
                          <a:cs typeface="Lucida Sans Unicode"/>
                        </a:rPr>
                        <a:t>−</a:t>
                      </a:r>
                      <a:r>
                        <a:rPr dirty="0" sz="1200" spc="5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200">
                          <a:latin typeface="Lucida Sans Unicode"/>
                          <a:cs typeface="Lucida Sans Unicode"/>
                        </a:rPr>
                        <a:t>.20</a:t>
                      </a:r>
                      <a:r>
                        <a:rPr dirty="0" sz="1200" i="1">
                          <a:latin typeface="Lucida Sans Italic"/>
                          <a:cs typeface="Lucida Sans Italic"/>
                        </a:rPr>
                        <a:t>y</a:t>
                      </a:r>
                      <a:r>
                        <a:rPr dirty="0" sz="1200" spc="55" i="1">
                          <a:latin typeface="Lucida Sans Italic"/>
                          <a:cs typeface="Lucida Sans Italic"/>
                        </a:rPr>
                        <a:t> </a:t>
                      </a:r>
                      <a:r>
                        <a:rPr dirty="0" sz="1200" spc="-180">
                          <a:latin typeface="Lucida Sans Unicode"/>
                          <a:cs typeface="Lucida Sans Unicode"/>
                        </a:rPr>
                        <a:t>+</a:t>
                      </a:r>
                      <a:r>
                        <a:rPr dirty="0" sz="1200" spc="5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200" spc="-25">
                          <a:latin typeface="Lucida Sans Unicode"/>
                          <a:cs typeface="Lucida Sans Unicode"/>
                        </a:rPr>
                        <a:t>.38</a:t>
                      </a:r>
                      <a:endParaRPr sz="12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6350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7" name="object 7" descr=""/>
          <p:cNvSpPr txBox="1"/>
          <p:nvPr/>
        </p:nvSpPr>
        <p:spPr>
          <a:xfrm>
            <a:off x="571500" y="3774947"/>
            <a:ext cx="5029200" cy="775970"/>
          </a:xfrm>
          <a:prstGeom prst="rect">
            <a:avLst/>
          </a:prstGeom>
          <a:solidFill>
            <a:srgbClr val="FFFFFF"/>
          </a:solidFill>
        </p:spPr>
        <p:txBody>
          <a:bodyPr wrap="square" lIns="0" tIns="17145" rIns="0" bIns="0" rtlCol="0" vert="horz">
            <a:spAutoFit/>
          </a:bodyPr>
          <a:lstStyle/>
          <a:p>
            <a:pPr marL="130175" marR="157480">
              <a:lnSpc>
                <a:spcPct val="132900"/>
              </a:lnSpc>
              <a:spcBef>
                <a:spcPts val="135"/>
              </a:spcBef>
            </a:pPr>
            <a:r>
              <a:rPr dirty="0" sz="1450">
                <a:solidFill>
                  <a:srgbClr val="005493"/>
                </a:solidFill>
                <a:latin typeface="Lucida Console"/>
                <a:cs typeface="Lucida Console"/>
              </a:rPr>
              <a:t>IFS.java</a:t>
            </a:r>
            <a:r>
              <a:rPr dirty="0" sz="1450" spc="-315">
                <a:solidFill>
                  <a:srgbClr val="005493"/>
                </a:solidFill>
                <a:latin typeface="Lucida Console"/>
                <a:cs typeface="Lucida Consol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(Program</a:t>
            </a:r>
            <a:r>
              <a:rPr dirty="0" sz="1450" spc="10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2.2.3)</a:t>
            </a:r>
            <a:r>
              <a:rPr dirty="0" sz="1450" spc="10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is</a:t>
            </a:r>
            <a:r>
              <a:rPr dirty="0" sz="1450" spc="10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a</a:t>
            </a:r>
            <a:r>
              <a:rPr dirty="0" sz="1450" spc="105">
                <a:latin typeface="Lucida Sans Unicode"/>
                <a:cs typeface="Lucida Sans Unicode"/>
              </a:rPr>
              <a:t> </a:t>
            </a:r>
            <a:r>
              <a:rPr dirty="0" sz="1450" i="1">
                <a:latin typeface="Lucida Sans Italic"/>
                <a:cs typeface="Lucida Sans Italic"/>
              </a:rPr>
              <a:t>data-driven</a:t>
            </a:r>
            <a:r>
              <a:rPr dirty="0" sz="1450" spc="100" i="1">
                <a:latin typeface="Lucida Sans Italic"/>
                <a:cs typeface="Lucida Sans Italic"/>
              </a:rPr>
              <a:t> </a:t>
            </a:r>
            <a:r>
              <a:rPr dirty="0" sz="1450" spc="-10">
                <a:latin typeface="Lucida Sans Unicode"/>
                <a:cs typeface="Lucida Sans Unicode"/>
              </a:rPr>
              <a:t>program </a:t>
            </a:r>
            <a:r>
              <a:rPr dirty="0" sz="1450">
                <a:latin typeface="Lucida Sans Unicode"/>
                <a:cs typeface="Lucida Sans Unicode"/>
              </a:rPr>
              <a:t>that</a:t>
            </a:r>
            <a:r>
              <a:rPr dirty="0" sz="1450" spc="9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takes</a:t>
            </a:r>
            <a:r>
              <a:rPr dirty="0" sz="1450" spc="10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the</a:t>
            </a:r>
            <a:r>
              <a:rPr dirty="0" sz="1450" spc="10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coefficients</a:t>
            </a:r>
            <a:r>
              <a:rPr dirty="0" sz="1450" spc="9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from</a:t>
            </a:r>
            <a:r>
              <a:rPr dirty="0" sz="1450" spc="100">
                <a:latin typeface="Lucida Sans Unicode"/>
                <a:cs typeface="Lucida Sans Unicode"/>
              </a:rPr>
              <a:t> </a:t>
            </a:r>
            <a:r>
              <a:rPr dirty="0" sz="1450" i="1">
                <a:latin typeface="Lucida Sans Italic"/>
                <a:cs typeface="Lucida Sans Italic"/>
              </a:rPr>
              <a:t>standard</a:t>
            </a:r>
            <a:r>
              <a:rPr dirty="0" sz="1450" spc="100" i="1">
                <a:latin typeface="Lucida Sans Italic"/>
                <a:cs typeface="Lucida Sans Italic"/>
              </a:rPr>
              <a:t> </a:t>
            </a:r>
            <a:r>
              <a:rPr dirty="0" sz="1450" spc="-10" i="1">
                <a:latin typeface="Lucida Sans Italic"/>
                <a:cs typeface="Lucida Sans Italic"/>
              </a:rPr>
              <a:t>input.</a:t>
            </a:r>
            <a:endParaRPr sz="1450">
              <a:latin typeface="Lucida Sans Italic"/>
              <a:cs typeface="Lucida Sans Italic"/>
            </a:endParaRPr>
          </a:p>
        </p:txBody>
      </p:sp>
      <p:pic>
        <p:nvPicPr>
          <p:cNvPr id="8" name="object 8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790095" y="1831581"/>
            <a:ext cx="2724150" cy="430060"/>
          </a:xfrm>
          <a:prstGeom prst="rect">
            <a:avLst/>
          </a:prstGeom>
        </p:spPr>
      </p:pic>
      <p:sp>
        <p:nvSpPr>
          <p:cNvPr id="9" name="object 9" descr=""/>
          <p:cNvSpPr txBox="1"/>
          <p:nvPr/>
        </p:nvSpPr>
        <p:spPr>
          <a:xfrm>
            <a:off x="5816600" y="1867814"/>
            <a:ext cx="2628900" cy="318135"/>
          </a:xfrm>
          <a:prstGeom prst="rect">
            <a:avLst/>
          </a:prstGeom>
          <a:solidFill>
            <a:srgbClr val="FFFFFF"/>
          </a:solidFill>
        </p:spPr>
        <p:txBody>
          <a:bodyPr wrap="square" lIns="0" tIns="45720" rIns="0" bIns="0" rtlCol="0" vert="horz">
            <a:spAutoFit/>
          </a:bodyPr>
          <a:lstStyle/>
          <a:p>
            <a:pPr marL="90170">
              <a:lnSpc>
                <a:spcPct val="100000"/>
              </a:lnSpc>
              <a:spcBef>
                <a:spcPts val="360"/>
              </a:spcBef>
            </a:pPr>
            <a:r>
              <a:rPr dirty="0" sz="1100">
                <a:latin typeface="Lucida Console"/>
                <a:cs typeface="Lucida Console"/>
              </a:rPr>
              <a:t>%</a:t>
            </a:r>
            <a:r>
              <a:rPr dirty="0" sz="1100" spc="2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java</a:t>
            </a:r>
            <a:r>
              <a:rPr dirty="0" sz="1100" spc="2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IFS</a:t>
            </a:r>
            <a:r>
              <a:rPr dirty="0" sz="1100" spc="2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10000</a:t>
            </a:r>
            <a:r>
              <a:rPr dirty="0" sz="1100" spc="2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&lt;</a:t>
            </a:r>
            <a:r>
              <a:rPr dirty="0" sz="1100" spc="25">
                <a:latin typeface="Lucida Console"/>
                <a:cs typeface="Lucida Console"/>
              </a:rPr>
              <a:t> </a:t>
            </a:r>
            <a:r>
              <a:rPr dirty="0" sz="1100" spc="-10">
                <a:latin typeface="Lucida Console"/>
                <a:cs typeface="Lucida Console"/>
              </a:rPr>
              <a:t>coral.txt</a:t>
            </a:r>
            <a:endParaRPr sz="1100">
              <a:latin typeface="Lucida Console"/>
              <a:cs typeface="Lucida Console"/>
            </a:endParaRPr>
          </a:p>
        </p:txBody>
      </p:sp>
      <p:grpSp>
        <p:nvGrpSpPr>
          <p:cNvPr id="10" name="object 10" descr=""/>
          <p:cNvGrpSpPr/>
          <p:nvPr/>
        </p:nvGrpSpPr>
        <p:grpSpPr>
          <a:xfrm>
            <a:off x="1525752" y="4616481"/>
            <a:ext cx="2760980" cy="2066925"/>
            <a:chOff x="1525752" y="4616481"/>
            <a:chExt cx="2760980" cy="2066925"/>
          </a:xfrm>
        </p:grpSpPr>
        <p:pic>
          <p:nvPicPr>
            <p:cNvPr id="11" name="object 11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25752" y="4616481"/>
              <a:ext cx="2760827" cy="2066378"/>
            </a:xfrm>
            <a:prstGeom prst="rect">
              <a:avLst/>
            </a:prstGeom>
          </p:spPr>
        </p:pic>
        <p:sp>
          <p:nvSpPr>
            <p:cNvPr id="12" name="object 12" descr=""/>
            <p:cNvSpPr/>
            <p:nvPr/>
          </p:nvSpPr>
          <p:spPr>
            <a:xfrm>
              <a:off x="1562100" y="4652238"/>
              <a:ext cx="2654300" cy="1958339"/>
            </a:xfrm>
            <a:custGeom>
              <a:avLst/>
              <a:gdLst/>
              <a:ahLst/>
              <a:cxnLst/>
              <a:rect l="l" t="t" r="r" b="b"/>
              <a:pathLst>
                <a:path w="2654300" h="1958340">
                  <a:moveTo>
                    <a:pt x="0" y="0"/>
                  </a:moveTo>
                  <a:lnTo>
                    <a:pt x="2654300" y="0"/>
                  </a:lnTo>
                  <a:lnTo>
                    <a:pt x="2654300" y="1957990"/>
                  </a:lnTo>
                  <a:lnTo>
                    <a:pt x="0" y="19579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 descr=""/>
          <p:cNvSpPr txBox="1"/>
          <p:nvPr/>
        </p:nvSpPr>
        <p:spPr>
          <a:xfrm>
            <a:off x="1630006" y="4673963"/>
            <a:ext cx="1403985" cy="5073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222250">
              <a:lnSpc>
                <a:spcPct val="110900"/>
              </a:lnSpc>
              <a:spcBef>
                <a:spcPts val="100"/>
              </a:spcBef>
            </a:pPr>
            <a:r>
              <a:rPr dirty="0" sz="950">
                <a:latin typeface="Lucida Console"/>
                <a:cs typeface="Lucida Console"/>
              </a:rPr>
              <a:t>%</a:t>
            </a:r>
            <a:r>
              <a:rPr dirty="0" sz="950" spc="-20">
                <a:latin typeface="Lucida Console"/>
                <a:cs typeface="Lucida Console"/>
              </a:rPr>
              <a:t> </a:t>
            </a:r>
            <a:r>
              <a:rPr dirty="0" sz="950">
                <a:latin typeface="Lucida Console"/>
                <a:cs typeface="Lucida Console"/>
              </a:rPr>
              <a:t>more</a:t>
            </a:r>
            <a:r>
              <a:rPr dirty="0" sz="950" spc="-20">
                <a:latin typeface="Lucida Console"/>
                <a:cs typeface="Lucida Console"/>
              </a:rPr>
              <a:t> </a:t>
            </a:r>
            <a:r>
              <a:rPr dirty="0" sz="950" spc="-10">
                <a:latin typeface="Lucida Console"/>
                <a:cs typeface="Lucida Console"/>
              </a:rPr>
              <a:t>coral.txt </a:t>
            </a:r>
            <a:r>
              <a:rPr dirty="0" sz="950" spc="-50">
                <a:latin typeface="Lucida Console"/>
                <a:cs typeface="Lucida Console"/>
              </a:rPr>
              <a:t>3</a:t>
            </a:r>
            <a:endParaRPr sz="950">
              <a:latin typeface="Lucida Console"/>
              <a:cs typeface="Lucida Console"/>
            </a:endParaRPr>
          </a:p>
          <a:p>
            <a:pPr marL="229870">
              <a:lnSpc>
                <a:spcPct val="100000"/>
              </a:lnSpc>
              <a:spcBef>
                <a:spcPts val="125"/>
              </a:spcBef>
              <a:tabLst>
                <a:tab pos="664845" algn="l"/>
                <a:tab pos="1100455" algn="l"/>
              </a:tabLst>
            </a:pPr>
            <a:r>
              <a:rPr dirty="0" sz="950" spc="-20">
                <a:latin typeface="Lucida Console"/>
                <a:cs typeface="Lucida Console"/>
              </a:rPr>
              <a:t>0.40</a:t>
            </a:r>
            <a:r>
              <a:rPr dirty="0" sz="950">
                <a:latin typeface="Lucida Console"/>
                <a:cs typeface="Lucida Console"/>
              </a:rPr>
              <a:t>	</a:t>
            </a:r>
            <a:r>
              <a:rPr dirty="0" sz="950" spc="-20">
                <a:latin typeface="Lucida Console"/>
                <a:cs typeface="Lucida Console"/>
              </a:rPr>
              <a:t>0.15</a:t>
            </a:r>
            <a:r>
              <a:rPr dirty="0" sz="950">
                <a:latin typeface="Lucida Console"/>
                <a:cs typeface="Lucida Console"/>
              </a:rPr>
              <a:t>	</a:t>
            </a:r>
            <a:r>
              <a:rPr dirty="0" sz="950" spc="-20">
                <a:latin typeface="Lucida Console"/>
                <a:cs typeface="Lucida Console"/>
              </a:rPr>
              <a:t>0.45</a:t>
            </a:r>
            <a:endParaRPr sz="950">
              <a:latin typeface="Lucida Console"/>
              <a:cs typeface="Lucida Console"/>
            </a:endParaRPr>
          </a:p>
        </p:txBody>
      </p:sp>
      <p:sp>
        <p:nvSpPr>
          <p:cNvPr id="15" name="object 1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-25"/>
              <a:t>33</a:t>
            </a:fld>
          </a:p>
        </p:txBody>
      </p:sp>
      <p:graphicFrame>
        <p:nvGraphicFramePr>
          <p:cNvPr id="14" name="object 14" descr=""/>
          <p:cNvGraphicFramePr>
            <a:graphicFrameLocks noGrp="1"/>
          </p:cNvGraphicFramePr>
          <p:nvPr/>
        </p:nvGraphicFramePr>
        <p:xfrm>
          <a:off x="1610956" y="5193102"/>
          <a:ext cx="2385060" cy="12623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66140"/>
                <a:gridCol w="761999"/>
                <a:gridCol w="757555"/>
              </a:tblGrid>
              <a:tr h="151130">
                <a:tc>
                  <a:txBody>
                    <a:bodyPr/>
                    <a:lstStyle/>
                    <a:p>
                      <a:pPr marL="31750">
                        <a:lnSpc>
                          <a:spcPts val="1070"/>
                        </a:lnSpc>
                      </a:pPr>
                      <a:r>
                        <a:rPr dirty="0" sz="950">
                          <a:latin typeface="Lucida Console"/>
                          <a:cs typeface="Lucida Console"/>
                        </a:rPr>
                        <a:t>3</a:t>
                      </a:r>
                      <a:r>
                        <a:rPr dirty="0" sz="950" spc="-15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dirty="0" sz="950" spc="-50">
                          <a:latin typeface="Lucida Console"/>
                          <a:cs typeface="Lucida Console"/>
                        </a:rPr>
                        <a:t>3</a:t>
                      </a:r>
                      <a:endParaRPr sz="950">
                        <a:latin typeface="Lucida Console"/>
                        <a:cs typeface="Lucida Console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0020">
                <a:tc>
                  <a:txBody>
                    <a:bodyPr/>
                    <a:lstStyle/>
                    <a:p>
                      <a:pPr algn="r" marR="2857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950" spc="-10">
                          <a:latin typeface="Lucida Console"/>
                          <a:cs typeface="Lucida Console"/>
                        </a:rPr>
                        <a:t>0.307692</a:t>
                      </a:r>
                      <a:endParaRPr sz="950">
                        <a:latin typeface="Lucida Console"/>
                        <a:cs typeface="Lucida Console"/>
                      </a:endParaRPr>
                    </a:p>
                  </a:txBody>
                  <a:tcPr marL="0" marR="0" marB="0" marT="635"/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950" spc="-10">
                          <a:latin typeface="Lucida Console"/>
                          <a:cs typeface="Lucida Console"/>
                        </a:rPr>
                        <a:t>-0.531469</a:t>
                      </a:r>
                      <a:endParaRPr sz="950">
                        <a:latin typeface="Lucida Console"/>
                        <a:cs typeface="Lucida Console"/>
                      </a:endParaRPr>
                    </a:p>
                  </a:txBody>
                  <a:tcPr marL="0" marR="0" marB="0" marT="635"/>
                </a:tc>
                <a:tc>
                  <a:txBody>
                    <a:bodyPr/>
                    <a:lstStyle/>
                    <a:p>
                      <a:pPr algn="ctr" marL="4064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950" spc="-10">
                          <a:latin typeface="Lucida Console"/>
                          <a:cs typeface="Lucida Console"/>
                        </a:rPr>
                        <a:t>0.8863493</a:t>
                      </a:r>
                      <a:endParaRPr sz="950">
                        <a:latin typeface="Lucida Console"/>
                        <a:cs typeface="Lucida Console"/>
                      </a:endParaRPr>
                    </a:p>
                  </a:txBody>
                  <a:tcPr marL="0" marR="0" marB="0" marT="635"/>
                </a:tc>
              </a:tr>
              <a:tr h="160020">
                <a:tc>
                  <a:txBody>
                    <a:bodyPr/>
                    <a:lstStyle/>
                    <a:p>
                      <a:pPr algn="r" marR="2857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950" spc="-10">
                          <a:latin typeface="Lucida Console"/>
                          <a:cs typeface="Lucida Console"/>
                        </a:rPr>
                        <a:t>0.307692</a:t>
                      </a:r>
                      <a:endParaRPr sz="950">
                        <a:latin typeface="Lucida Console"/>
                        <a:cs typeface="Lucida Console"/>
                      </a:endParaRPr>
                    </a:p>
                  </a:txBody>
                  <a:tcPr marL="0" marR="0" marB="0" marT="635"/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950" spc="-10">
                          <a:latin typeface="Lucida Console"/>
                          <a:cs typeface="Lucida Console"/>
                        </a:rPr>
                        <a:t>-0.076923</a:t>
                      </a:r>
                      <a:endParaRPr sz="950">
                        <a:latin typeface="Lucida Console"/>
                        <a:cs typeface="Lucida Console"/>
                      </a:endParaRPr>
                    </a:p>
                  </a:txBody>
                  <a:tcPr marL="0" marR="0" marB="0" marT="635"/>
                </a:tc>
                <a:tc>
                  <a:txBody>
                    <a:bodyPr/>
                    <a:lstStyle/>
                    <a:p>
                      <a:pPr algn="ctr" marL="4064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950" spc="-10">
                          <a:latin typeface="Lucida Console"/>
                          <a:cs typeface="Lucida Console"/>
                        </a:rPr>
                        <a:t>0.2166292</a:t>
                      </a:r>
                      <a:endParaRPr sz="950">
                        <a:latin typeface="Lucida Console"/>
                        <a:cs typeface="Lucida Console"/>
                      </a:endParaRPr>
                    </a:p>
                  </a:txBody>
                  <a:tcPr marL="0" marR="0" marB="0" marT="635"/>
                </a:tc>
              </a:tr>
              <a:tr h="160020">
                <a:tc>
                  <a:txBody>
                    <a:bodyPr/>
                    <a:lstStyle/>
                    <a:p>
                      <a:pPr algn="r" marR="2857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950" spc="-10">
                          <a:latin typeface="Lucida Console"/>
                          <a:cs typeface="Lucida Console"/>
                        </a:rPr>
                        <a:t>0.000000</a:t>
                      </a:r>
                      <a:endParaRPr sz="950">
                        <a:latin typeface="Lucida Console"/>
                        <a:cs typeface="Lucida Console"/>
                      </a:endParaRPr>
                    </a:p>
                  </a:txBody>
                  <a:tcPr marL="0" marR="0" marB="0" marT="635"/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950" spc="-10">
                          <a:latin typeface="Lucida Console"/>
                          <a:cs typeface="Lucida Console"/>
                        </a:rPr>
                        <a:t>0.545455</a:t>
                      </a:r>
                      <a:endParaRPr sz="950">
                        <a:latin typeface="Lucida Console"/>
                        <a:cs typeface="Lucida Console"/>
                      </a:endParaRPr>
                    </a:p>
                  </a:txBody>
                  <a:tcPr marL="0" marR="0" marB="0" marT="635"/>
                </a:tc>
                <a:tc>
                  <a:txBody>
                    <a:bodyPr/>
                    <a:lstStyle/>
                    <a:p>
                      <a:pPr algn="ctr" marL="4064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950" spc="-10">
                          <a:latin typeface="Lucida Console"/>
                          <a:cs typeface="Lucida Console"/>
                        </a:rPr>
                        <a:t>0.0106363</a:t>
                      </a:r>
                      <a:endParaRPr sz="950">
                        <a:latin typeface="Lucida Console"/>
                        <a:cs typeface="Lucida Console"/>
                      </a:endParaRPr>
                    </a:p>
                  </a:txBody>
                  <a:tcPr marL="0" marR="0" marB="0" marT="635"/>
                </a:tc>
              </a:tr>
              <a:tr h="16002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950">
                          <a:latin typeface="Lucida Console"/>
                          <a:cs typeface="Lucida Console"/>
                        </a:rPr>
                        <a:t>3</a:t>
                      </a:r>
                      <a:r>
                        <a:rPr dirty="0" sz="950" spc="-15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dirty="0" sz="950" spc="-50">
                          <a:latin typeface="Lucida Console"/>
                          <a:cs typeface="Lucida Console"/>
                        </a:rPr>
                        <a:t>3</a:t>
                      </a:r>
                      <a:endParaRPr sz="950">
                        <a:latin typeface="Lucida Console"/>
                        <a:cs typeface="Lucida Console"/>
                      </a:endParaRPr>
                    </a:p>
                  </a:txBody>
                  <a:tcPr marL="0" marR="0" marB="0" marT="63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60020">
                <a:tc>
                  <a:txBody>
                    <a:bodyPr/>
                    <a:lstStyle/>
                    <a:p>
                      <a:pPr algn="r" marR="2857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950" spc="-10">
                          <a:latin typeface="Lucida Console"/>
                          <a:cs typeface="Lucida Console"/>
                        </a:rPr>
                        <a:t>-0.461538</a:t>
                      </a:r>
                      <a:endParaRPr sz="950">
                        <a:latin typeface="Lucida Console"/>
                        <a:cs typeface="Lucida Console"/>
                      </a:endParaRPr>
                    </a:p>
                  </a:txBody>
                  <a:tcPr marL="0" marR="0" marB="0" marT="635"/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950" spc="-10">
                          <a:latin typeface="Lucida Console"/>
                          <a:cs typeface="Lucida Console"/>
                        </a:rPr>
                        <a:t>-0.293706</a:t>
                      </a:r>
                      <a:endParaRPr sz="950">
                        <a:latin typeface="Lucida Console"/>
                        <a:cs typeface="Lucida Console"/>
                      </a:endParaRPr>
                    </a:p>
                  </a:txBody>
                  <a:tcPr marL="0" marR="0" marB="0" marT="635"/>
                </a:tc>
                <a:tc>
                  <a:txBody>
                    <a:bodyPr/>
                    <a:lstStyle/>
                    <a:p>
                      <a:pPr algn="ctr" marL="4064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950" spc="-10">
                          <a:latin typeface="Lucida Console"/>
                          <a:cs typeface="Lucida Console"/>
                        </a:rPr>
                        <a:t>1.0962865</a:t>
                      </a:r>
                      <a:endParaRPr sz="950">
                        <a:latin typeface="Lucida Console"/>
                        <a:cs typeface="Lucida Console"/>
                      </a:endParaRPr>
                    </a:p>
                  </a:txBody>
                  <a:tcPr marL="0" marR="0" marB="0" marT="635"/>
                </a:tc>
              </a:tr>
              <a:tr h="160020">
                <a:tc>
                  <a:txBody>
                    <a:bodyPr/>
                    <a:lstStyle/>
                    <a:p>
                      <a:pPr algn="r" marR="2857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950" spc="-10">
                          <a:latin typeface="Lucida Console"/>
                          <a:cs typeface="Lucida Console"/>
                        </a:rPr>
                        <a:t>0.153846</a:t>
                      </a:r>
                      <a:endParaRPr sz="950">
                        <a:latin typeface="Lucida Console"/>
                        <a:cs typeface="Lucida Console"/>
                      </a:endParaRPr>
                    </a:p>
                  </a:txBody>
                  <a:tcPr marL="0" marR="0" marB="0" marT="635"/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950" spc="-10">
                          <a:latin typeface="Lucida Console"/>
                          <a:cs typeface="Lucida Console"/>
                        </a:rPr>
                        <a:t>-0.447552</a:t>
                      </a:r>
                      <a:endParaRPr sz="950">
                        <a:latin typeface="Lucida Console"/>
                        <a:cs typeface="Lucida Console"/>
                      </a:endParaRPr>
                    </a:p>
                  </a:txBody>
                  <a:tcPr marL="0" marR="0" marB="0" marT="635"/>
                </a:tc>
                <a:tc>
                  <a:txBody>
                    <a:bodyPr/>
                    <a:lstStyle/>
                    <a:p>
                      <a:pPr algn="ctr" marL="4064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950" spc="-10">
                          <a:latin typeface="Lucida Console"/>
                          <a:cs typeface="Lucida Console"/>
                        </a:rPr>
                        <a:t>0.3383760</a:t>
                      </a:r>
                      <a:endParaRPr sz="950">
                        <a:latin typeface="Lucida Console"/>
                        <a:cs typeface="Lucida Console"/>
                      </a:endParaRPr>
                    </a:p>
                  </a:txBody>
                  <a:tcPr marL="0" marR="0" marB="0" marT="635"/>
                </a:tc>
              </a:tr>
              <a:tr h="151130">
                <a:tc>
                  <a:txBody>
                    <a:bodyPr/>
                    <a:lstStyle/>
                    <a:p>
                      <a:pPr algn="r" marR="28575">
                        <a:lnSpc>
                          <a:spcPts val="1085"/>
                        </a:lnSpc>
                        <a:spcBef>
                          <a:spcPts val="5"/>
                        </a:spcBef>
                      </a:pPr>
                      <a:r>
                        <a:rPr dirty="0" sz="950" spc="-10">
                          <a:latin typeface="Lucida Console"/>
                          <a:cs typeface="Lucida Console"/>
                        </a:rPr>
                        <a:t>0.692308</a:t>
                      </a:r>
                      <a:endParaRPr sz="950">
                        <a:latin typeface="Lucida Console"/>
                        <a:cs typeface="Lucida Console"/>
                      </a:endParaRPr>
                    </a:p>
                  </a:txBody>
                  <a:tcPr marL="0" marR="0" marB="0" marT="635"/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ts val="1085"/>
                        </a:lnSpc>
                        <a:spcBef>
                          <a:spcPts val="5"/>
                        </a:spcBef>
                      </a:pPr>
                      <a:r>
                        <a:rPr dirty="0" sz="950" spc="-10">
                          <a:latin typeface="Lucida Console"/>
                          <a:cs typeface="Lucida Console"/>
                        </a:rPr>
                        <a:t>-0.195804</a:t>
                      </a:r>
                      <a:endParaRPr sz="950">
                        <a:latin typeface="Lucida Console"/>
                        <a:cs typeface="Lucida Console"/>
                      </a:endParaRPr>
                    </a:p>
                  </a:txBody>
                  <a:tcPr marL="0" marR="0" marB="0" marT="635"/>
                </a:tc>
                <a:tc>
                  <a:txBody>
                    <a:bodyPr/>
                    <a:lstStyle/>
                    <a:p>
                      <a:pPr algn="ctr" marL="40640">
                        <a:lnSpc>
                          <a:spcPts val="1085"/>
                        </a:lnSpc>
                        <a:spcBef>
                          <a:spcPts val="5"/>
                        </a:spcBef>
                      </a:pPr>
                      <a:r>
                        <a:rPr dirty="0" sz="950" spc="-10">
                          <a:latin typeface="Lucida Console"/>
                          <a:cs typeface="Lucida Console"/>
                        </a:rPr>
                        <a:t>0.3808254</a:t>
                      </a:r>
                      <a:endParaRPr sz="950">
                        <a:latin typeface="Lucida Console"/>
                        <a:cs typeface="Lucida Console"/>
                      </a:endParaRPr>
                    </a:p>
                  </a:txBody>
                  <a:tcPr marL="0" marR="0" marB="0" marT="635"/>
                </a:tc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533399" y="1581745"/>
            <a:ext cx="9004300" cy="0"/>
          </a:xfrm>
          <a:custGeom>
            <a:avLst/>
            <a:gdLst/>
            <a:ahLst/>
            <a:cxnLst/>
            <a:rect l="l" t="t" r="r" b="b"/>
            <a:pathLst>
              <a:path w="9004300" h="0">
                <a:moveTo>
                  <a:pt x="0" y="0"/>
                </a:moveTo>
                <a:lnTo>
                  <a:pt x="9004284" y="0"/>
                </a:lnTo>
              </a:path>
            </a:pathLst>
          </a:custGeom>
          <a:ln w="52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2130" y="1250334"/>
            <a:ext cx="2462530" cy="29019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Iterated</a:t>
            </a:r>
            <a:r>
              <a:rPr dirty="0" spc="285"/>
              <a:t> </a:t>
            </a:r>
            <a:r>
              <a:rPr dirty="0"/>
              <a:t>function</a:t>
            </a:r>
            <a:r>
              <a:rPr dirty="0" spc="290"/>
              <a:t> </a:t>
            </a:r>
            <a:r>
              <a:rPr dirty="0" spc="-40"/>
              <a:t>systems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520700" y="1791525"/>
            <a:ext cx="4241800" cy="419734"/>
          </a:xfrm>
          <a:prstGeom prst="rect">
            <a:avLst/>
          </a:prstGeom>
          <a:solidFill>
            <a:srgbClr val="FFFFFF"/>
          </a:solidFill>
        </p:spPr>
        <p:txBody>
          <a:bodyPr wrap="square" lIns="0" tIns="85725" rIns="0" bIns="0" rtlCol="0" vert="horz">
            <a:spAutoFit/>
          </a:bodyPr>
          <a:lstStyle/>
          <a:p>
            <a:pPr marL="165100">
              <a:lnSpc>
                <a:spcPct val="100000"/>
              </a:lnSpc>
              <a:spcBef>
                <a:spcPts val="675"/>
              </a:spcBef>
            </a:pPr>
            <a:r>
              <a:rPr dirty="0" sz="1450">
                <a:latin typeface="Lucida Sans Unicode"/>
                <a:cs typeface="Lucida Sans Unicode"/>
              </a:rPr>
              <a:t>Another</a:t>
            </a:r>
            <a:r>
              <a:rPr dirty="0" sz="1450" spc="9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example</a:t>
            </a:r>
            <a:r>
              <a:rPr dirty="0" sz="1450" spc="9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of</a:t>
            </a:r>
            <a:r>
              <a:rPr dirty="0" sz="1450" spc="10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changing</a:t>
            </a:r>
            <a:r>
              <a:rPr dirty="0" sz="1450" spc="9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the</a:t>
            </a:r>
            <a:r>
              <a:rPr dirty="0" sz="1450" spc="100">
                <a:latin typeface="Lucida Sans Unicode"/>
                <a:cs typeface="Lucida Sans Unicode"/>
              </a:rPr>
              <a:t> </a:t>
            </a:r>
            <a:r>
              <a:rPr dirty="0" sz="1450" spc="-10">
                <a:latin typeface="Lucida Sans Unicode"/>
                <a:cs typeface="Lucida Sans Unicode"/>
              </a:rPr>
              <a:t>rules</a:t>
            </a:r>
            <a:endParaRPr sz="1450">
              <a:latin typeface="Lucida Sans Unicode"/>
              <a:cs typeface="Lucida Sans Unicode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35967" y="2428189"/>
            <a:ext cx="3599027" cy="3603066"/>
          </a:xfrm>
          <a:prstGeom prst="rect">
            <a:avLst/>
          </a:prstGeom>
        </p:spPr>
      </p:pic>
      <p:graphicFrame>
        <p:nvGraphicFramePr>
          <p:cNvPr id="6" name="object 6" descr=""/>
          <p:cNvGraphicFramePr>
            <a:graphicFrameLocks noGrp="1"/>
          </p:cNvGraphicFramePr>
          <p:nvPr/>
        </p:nvGraphicFramePr>
        <p:xfrm>
          <a:off x="656997" y="2325921"/>
          <a:ext cx="3974465" cy="17335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73125"/>
                <a:gridCol w="1605280"/>
                <a:gridCol w="1490345"/>
              </a:tblGrid>
              <a:tr h="34671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dirty="0" sz="1050" spc="-10" i="1">
                          <a:latin typeface="Lucida Sans Italic"/>
                          <a:cs typeface="Lucida Sans Italic"/>
                        </a:rPr>
                        <a:t>probability</a:t>
                      </a:r>
                      <a:endParaRPr sz="1050">
                        <a:latin typeface="Lucida Sans Italic"/>
                        <a:cs typeface="Lucida Sans Italic"/>
                      </a:endParaRPr>
                    </a:p>
                  </a:txBody>
                  <a:tcPr marL="0" marR="0" marB="0" marT="7810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3F6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dirty="0" sz="1050" i="1">
                          <a:latin typeface="Lucida Sans Italic"/>
                          <a:cs typeface="Lucida Sans Italic"/>
                        </a:rPr>
                        <a:t>new</a:t>
                      </a:r>
                      <a:r>
                        <a:rPr dirty="0" sz="1050" spc="45" i="1">
                          <a:latin typeface="Lucida Sans Italic"/>
                          <a:cs typeface="Lucida Sans Italic"/>
                        </a:rPr>
                        <a:t> </a:t>
                      </a:r>
                      <a:r>
                        <a:rPr dirty="0" sz="1050" spc="-60" i="1">
                          <a:latin typeface="Lucida Sans Italic"/>
                          <a:cs typeface="Lucida Sans Italic"/>
                        </a:rPr>
                        <a:t>x</a:t>
                      </a:r>
                      <a:endParaRPr sz="1050">
                        <a:latin typeface="Lucida Sans Italic"/>
                        <a:cs typeface="Lucida Sans Italic"/>
                      </a:endParaRPr>
                    </a:p>
                  </a:txBody>
                  <a:tcPr marL="0" marR="0" marB="0" marT="7810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3F6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dirty="0" sz="1050" i="1">
                          <a:latin typeface="Lucida Sans Italic"/>
                          <a:cs typeface="Lucida Sans Italic"/>
                        </a:rPr>
                        <a:t>new</a:t>
                      </a:r>
                      <a:r>
                        <a:rPr dirty="0" sz="1050" spc="45" i="1">
                          <a:latin typeface="Lucida Sans Italic"/>
                          <a:cs typeface="Lucida Sans Italic"/>
                        </a:rPr>
                        <a:t> </a:t>
                      </a:r>
                      <a:r>
                        <a:rPr dirty="0" sz="1050" spc="-50" i="1">
                          <a:latin typeface="Lucida Sans Italic"/>
                          <a:cs typeface="Lucida Sans Italic"/>
                        </a:rPr>
                        <a:t>y</a:t>
                      </a:r>
                      <a:endParaRPr sz="1050">
                        <a:latin typeface="Lucida Sans Italic"/>
                        <a:cs typeface="Lucida Sans Italic"/>
                      </a:endParaRPr>
                    </a:p>
                  </a:txBody>
                  <a:tcPr marL="0" marR="0" marB="0" marT="7810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3F6F9"/>
                    </a:solidFill>
                  </a:tcPr>
                </a:tc>
              </a:tr>
              <a:tr h="34671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dirty="0" sz="1200" spc="-25">
                          <a:latin typeface="Lucida Sans Unicode"/>
                          <a:cs typeface="Lucida Sans Unicode"/>
                        </a:rPr>
                        <a:t>2%</a:t>
                      </a:r>
                      <a:endParaRPr sz="12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6350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dirty="0" sz="1200" spc="-25">
                          <a:latin typeface="Lucida Sans Unicode"/>
                          <a:cs typeface="Lucida Sans Unicode"/>
                        </a:rPr>
                        <a:t>0.5</a:t>
                      </a:r>
                      <a:endParaRPr sz="12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6350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75970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dirty="0" sz="1200" spc="-20">
                          <a:latin typeface="Lucida Sans Unicode"/>
                          <a:cs typeface="Lucida Sans Unicode"/>
                        </a:rPr>
                        <a:t>.27</a:t>
                      </a:r>
                      <a:r>
                        <a:rPr dirty="0" sz="1200" spc="-20" i="1">
                          <a:latin typeface="Lucida Sans Italic"/>
                          <a:cs typeface="Lucida Sans Italic"/>
                        </a:rPr>
                        <a:t>y</a:t>
                      </a:r>
                      <a:endParaRPr sz="1200">
                        <a:latin typeface="Lucida Sans Italic"/>
                        <a:cs typeface="Lucida Sans Italic"/>
                      </a:endParaRPr>
                    </a:p>
                  </a:txBody>
                  <a:tcPr marL="0" marR="0" marB="0" marT="6350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4671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dirty="0" sz="1200" spc="-25">
                          <a:latin typeface="Lucida Sans Unicode"/>
                          <a:cs typeface="Lucida Sans Unicode"/>
                        </a:rPr>
                        <a:t>15%</a:t>
                      </a:r>
                      <a:endParaRPr sz="12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6350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87630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dirty="0" sz="1200">
                          <a:latin typeface="Lucida Sans Unicode"/>
                          <a:cs typeface="Lucida Sans Unicode"/>
                        </a:rPr>
                        <a:t>−.14</a:t>
                      </a:r>
                      <a:r>
                        <a:rPr dirty="0" sz="1200" i="1">
                          <a:latin typeface="Lucida Sans Italic"/>
                          <a:cs typeface="Lucida Sans Italic"/>
                        </a:rPr>
                        <a:t>x</a:t>
                      </a:r>
                      <a:r>
                        <a:rPr dirty="0" sz="1200" spc="5" i="1">
                          <a:latin typeface="Lucida Sans Italic"/>
                          <a:cs typeface="Lucida Sans Italic"/>
                        </a:rPr>
                        <a:t> </a:t>
                      </a:r>
                      <a:r>
                        <a:rPr dirty="0" sz="1200" spc="-180">
                          <a:latin typeface="Lucida Sans Unicode"/>
                          <a:cs typeface="Lucida Sans Unicode"/>
                        </a:rPr>
                        <a:t>+</a:t>
                      </a:r>
                      <a:r>
                        <a:rPr dirty="0" sz="1200" spc="1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200">
                          <a:latin typeface="Lucida Sans Unicode"/>
                          <a:cs typeface="Lucida Sans Unicode"/>
                        </a:rPr>
                        <a:t>.26</a:t>
                      </a:r>
                      <a:r>
                        <a:rPr dirty="0" sz="1200" i="1">
                          <a:latin typeface="Lucida Sans Italic"/>
                          <a:cs typeface="Lucida Sans Italic"/>
                        </a:rPr>
                        <a:t>y</a:t>
                      </a:r>
                      <a:r>
                        <a:rPr dirty="0" sz="1200" spc="10" i="1">
                          <a:latin typeface="Lucida Sans Italic"/>
                          <a:cs typeface="Lucida Sans Italic"/>
                        </a:rPr>
                        <a:t> </a:t>
                      </a:r>
                      <a:r>
                        <a:rPr dirty="0" sz="1200" spc="-180">
                          <a:latin typeface="Lucida Sans Unicode"/>
                          <a:cs typeface="Lucida Sans Unicode"/>
                        </a:rPr>
                        <a:t>+</a:t>
                      </a:r>
                      <a:r>
                        <a:rPr dirty="0" sz="1200" spc="1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200" spc="-25">
                          <a:latin typeface="Lucida Sans Unicode"/>
                          <a:cs typeface="Lucida Sans Unicode"/>
                        </a:rPr>
                        <a:t>.57</a:t>
                      </a:r>
                      <a:endParaRPr sz="12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6350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35255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dirty="0" sz="1200">
                          <a:latin typeface="Lucida Sans Unicode"/>
                          <a:cs typeface="Lucida Sans Unicode"/>
                        </a:rPr>
                        <a:t>.25</a:t>
                      </a:r>
                      <a:r>
                        <a:rPr dirty="0" sz="1200" i="1">
                          <a:latin typeface="Lucida Sans Italic"/>
                          <a:cs typeface="Lucida Sans Italic"/>
                        </a:rPr>
                        <a:t>x</a:t>
                      </a:r>
                      <a:r>
                        <a:rPr dirty="0" sz="1200" spc="60" i="1">
                          <a:latin typeface="Lucida Sans Italic"/>
                          <a:cs typeface="Lucida Sans Italic"/>
                        </a:rPr>
                        <a:t> </a:t>
                      </a:r>
                      <a:r>
                        <a:rPr dirty="0" sz="1200" spc="-180">
                          <a:latin typeface="Lucida Sans Unicode"/>
                          <a:cs typeface="Lucida Sans Unicode"/>
                        </a:rPr>
                        <a:t>+</a:t>
                      </a:r>
                      <a:r>
                        <a:rPr dirty="0" sz="1200" spc="6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200">
                          <a:latin typeface="Lucida Sans Unicode"/>
                          <a:cs typeface="Lucida Sans Unicode"/>
                        </a:rPr>
                        <a:t>.22y</a:t>
                      </a:r>
                      <a:r>
                        <a:rPr dirty="0" sz="1200" spc="6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200" spc="-300">
                          <a:latin typeface="Lucida Sans Unicode"/>
                          <a:cs typeface="Lucida Sans Unicode"/>
                        </a:rPr>
                        <a:t>-</a:t>
                      </a:r>
                      <a:r>
                        <a:rPr dirty="0" sz="1200" spc="6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200" spc="-25">
                          <a:latin typeface="Lucida Sans Unicode"/>
                          <a:cs typeface="Lucida Sans Unicode"/>
                        </a:rPr>
                        <a:t>.04</a:t>
                      </a:r>
                      <a:endParaRPr sz="12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6350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4671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dirty="0" sz="1200" spc="-25">
                          <a:latin typeface="Lucida Sans Unicode"/>
                          <a:cs typeface="Lucida Sans Unicode"/>
                        </a:rPr>
                        <a:t>13%</a:t>
                      </a:r>
                      <a:endParaRPr sz="12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6350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12395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dirty="0" sz="1200">
                          <a:latin typeface="Lucida Sans Unicode"/>
                          <a:cs typeface="Lucida Sans Unicode"/>
                        </a:rPr>
                        <a:t>.17</a:t>
                      </a:r>
                      <a:r>
                        <a:rPr dirty="0" sz="1200" i="1">
                          <a:latin typeface="Lucida Sans Italic"/>
                          <a:cs typeface="Lucida Sans Italic"/>
                        </a:rPr>
                        <a:t>x</a:t>
                      </a:r>
                      <a:r>
                        <a:rPr dirty="0" sz="1200" spc="50" i="1">
                          <a:latin typeface="Lucida Sans Italic"/>
                          <a:cs typeface="Lucida Sans Italic"/>
                        </a:rPr>
                        <a:t> </a:t>
                      </a:r>
                      <a:r>
                        <a:rPr dirty="0" sz="1200" spc="-180">
                          <a:latin typeface="Lucida Sans Unicode"/>
                          <a:cs typeface="Lucida Sans Unicode"/>
                        </a:rPr>
                        <a:t>−</a:t>
                      </a:r>
                      <a:r>
                        <a:rPr dirty="0" sz="1200" spc="5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200">
                          <a:latin typeface="Lucida Sans Unicode"/>
                          <a:cs typeface="Lucida Sans Unicode"/>
                        </a:rPr>
                        <a:t>.21</a:t>
                      </a:r>
                      <a:r>
                        <a:rPr dirty="0" sz="1200" i="1">
                          <a:latin typeface="Lucida Sans Italic"/>
                          <a:cs typeface="Lucida Sans Italic"/>
                        </a:rPr>
                        <a:t>y</a:t>
                      </a:r>
                      <a:r>
                        <a:rPr dirty="0" sz="1200" spc="55" i="1">
                          <a:latin typeface="Lucida Sans Italic"/>
                          <a:cs typeface="Lucida Sans Italic"/>
                        </a:rPr>
                        <a:t> </a:t>
                      </a:r>
                      <a:r>
                        <a:rPr dirty="0" sz="1200" spc="-180">
                          <a:latin typeface="Lucida Sans Unicode"/>
                          <a:cs typeface="Lucida Sans Unicode"/>
                        </a:rPr>
                        <a:t>+</a:t>
                      </a:r>
                      <a:r>
                        <a:rPr dirty="0" sz="1200" spc="5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200" spc="-25">
                          <a:latin typeface="Lucida Sans Unicode"/>
                          <a:cs typeface="Lucida Sans Unicode"/>
                        </a:rPr>
                        <a:t>.41</a:t>
                      </a:r>
                      <a:endParaRPr sz="12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6350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7630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dirty="0" sz="1200">
                          <a:latin typeface="Lucida Sans Unicode"/>
                          <a:cs typeface="Lucida Sans Unicode"/>
                        </a:rPr>
                        <a:t>.22</a:t>
                      </a:r>
                      <a:r>
                        <a:rPr dirty="0" sz="1200" i="1">
                          <a:latin typeface="Lucida Sans Italic"/>
                          <a:cs typeface="Lucida Sans Italic"/>
                        </a:rPr>
                        <a:t>x</a:t>
                      </a:r>
                      <a:r>
                        <a:rPr dirty="0" sz="1200" spc="50" i="1">
                          <a:latin typeface="Lucida Sans Italic"/>
                          <a:cs typeface="Lucida Sans Italic"/>
                        </a:rPr>
                        <a:t> </a:t>
                      </a:r>
                      <a:r>
                        <a:rPr dirty="0" sz="1200" spc="-180">
                          <a:latin typeface="Lucida Sans Unicode"/>
                          <a:cs typeface="Lucida Sans Unicode"/>
                        </a:rPr>
                        <a:t>+</a:t>
                      </a:r>
                      <a:r>
                        <a:rPr dirty="0" sz="1200" spc="5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200">
                          <a:latin typeface="Lucida Sans Unicode"/>
                          <a:cs typeface="Lucida Sans Unicode"/>
                        </a:rPr>
                        <a:t>.18</a:t>
                      </a:r>
                      <a:r>
                        <a:rPr dirty="0" sz="1200" i="1">
                          <a:latin typeface="Lucida Sans Italic"/>
                          <a:cs typeface="Lucida Sans Italic"/>
                        </a:rPr>
                        <a:t>y</a:t>
                      </a:r>
                      <a:r>
                        <a:rPr dirty="0" sz="1200" spc="55" i="1">
                          <a:latin typeface="Lucida Sans Italic"/>
                          <a:cs typeface="Lucida Sans Italic"/>
                        </a:rPr>
                        <a:t> </a:t>
                      </a:r>
                      <a:r>
                        <a:rPr dirty="0" sz="1200" spc="-180">
                          <a:latin typeface="Lucida Sans Unicode"/>
                          <a:cs typeface="Lucida Sans Unicode"/>
                        </a:rPr>
                        <a:t>+</a:t>
                      </a:r>
                      <a:r>
                        <a:rPr dirty="0" sz="1200" spc="5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200" spc="-25">
                          <a:latin typeface="Lucida Sans Unicode"/>
                          <a:cs typeface="Lucida Sans Unicode"/>
                        </a:rPr>
                        <a:t>.09</a:t>
                      </a:r>
                      <a:endParaRPr sz="12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6350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4671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dirty="0" sz="1200" spc="-25">
                          <a:latin typeface="Lucida Sans Unicode"/>
                          <a:cs typeface="Lucida Sans Unicode"/>
                        </a:rPr>
                        <a:t>70%</a:t>
                      </a:r>
                      <a:endParaRPr sz="12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6350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37160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dirty="0" sz="1200">
                          <a:latin typeface="Lucida Sans Unicode"/>
                          <a:cs typeface="Lucida Sans Unicode"/>
                        </a:rPr>
                        <a:t>.78</a:t>
                      </a:r>
                      <a:r>
                        <a:rPr dirty="0" sz="1200" i="1">
                          <a:latin typeface="Lucida Sans Italic"/>
                          <a:cs typeface="Lucida Sans Italic"/>
                        </a:rPr>
                        <a:t>x</a:t>
                      </a:r>
                      <a:r>
                        <a:rPr dirty="0" sz="1200" spc="50" i="1">
                          <a:latin typeface="Lucida Sans Italic"/>
                          <a:cs typeface="Lucida Sans Italic"/>
                        </a:rPr>
                        <a:t> </a:t>
                      </a:r>
                      <a:r>
                        <a:rPr dirty="0" sz="1200" spc="-180">
                          <a:latin typeface="Lucida Sans Unicode"/>
                          <a:cs typeface="Lucida Sans Unicode"/>
                        </a:rPr>
                        <a:t>+</a:t>
                      </a:r>
                      <a:r>
                        <a:rPr dirty="0" sz="1200" spc="5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200">
                          <a:latin typeface="Lucida Sans Unicode"/>
                          <a:cs typeface="Lucida Sans Unicode"/>
                        </a:rPr>
                        <a:t>.03</a:t>
                      </a:r>
                      <a:r>
                        <a:rPr dirty="0" sz="1200" i="1">
                          <a:latin typeface="Lucida Sans Italic"/>
                          <a:cs typeface="Lucida Sans Italic"/>
                        </a:rPr>
                        <a:t>y</a:t>
                      </a:r>
                      <a:r>
                        <a:rPr dirty="0" sz="1200" spc="55" i="1">
                          <a:latin typeface="Lucida Sans Italic"/>
                          <a:cs typeface="Lucida Sans Italic"/>
                        </a:rPr>
                        <a:t> </a:t>
                      </a:r>
                      <a:r>
                        <a:rPr dirty="0" sz="1200" spc="-180">
                          <a:latin typeface="Lucida Sans Unicode"/>
                          <a:cs typeface="Lucida Sans Unicode"/>
                        </a:rPr>
                        <a:t>+</a:t>
                      </a:r>
                      <a:r>
                        <a:rPr dirty="0" sz="1200" spc="5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200" spc="-25">
                          <a:latin typeface="Lucida Sans Unicode"/>
                          <a:cs typeface="Lucida Sans Unicode"/>
                        </a:rPr>
                        <a:t>.11</a:t>
                      </a:r>
                      <a:endParaRPr sz="12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6350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dirty="0" sz="1200">
                          <a:latin typeface="Lucida Sans Unicode"/>
                          <a:cs typeface="Lucida Sans Unicode"/>
                        </a:rPr>
                        <a:t>−.03</a:t>
                      </a:r>
                      <a:r>
                        <a:rPr dirty="0" sz="1200" i="1">
                          <a:latin typeface="Lucida Sans Italic"/>
                          <a:cs typeface="Lucida Sans Italic"/>
                        </a:rPr>
                        <a:t>x</a:t>
                      </a:r>
                      <a:r>
                        <a:rPr dirty="0" sz="1200" spc="5" i="1">
                          <a:latin typeface="Lucida Sans Italic"/>
                          <a:cs typeface="Lucida Sans Italic"/>
                        </a:rPr>
                        <a:t> </a:t>
                      </a:r>
                      <a:r>
                        <a:rPr dirty="0" sz="1200" spc="-180">
                          <a:latin typeface="Lucida Sans Unicode"/>
                          <a:cs typeface="Lucida Sans Unicode"/>
                        </a:rPr>
                        <a:t>+</a:t>
                      </a:r>
                      <a:r>
                        <a:rPr dirty="0" sz="1200" spc="1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200">
                          <a:latin typeface="Lucida Sans Unicode"/>
                          <a:cs typeface="Lucida Sans Unicode"/>
                        </a:rPr>
                        <a:t>.74</a:t>
                      </a:r>
                      <a:r>
                        <a:rPr dirty="0" sz="1200" i="1">
                          <a:latin typeface="Lucida Sans Italic"/>
                          <a:cs typeface="Lucida Sans Italic"/>
                        </a:rPr>
                        <a:t>y</a:t>
                      </a:r>
                      <a:r>
                        <a:rPr dirty="0" sz="1200" spc="10" i="1">
                          <a:latin typeface="Lucida Sans Italic"/>
                          <a:cs typeface="Lucida Sans Italic"/>
                        </a:rPr>
                        <a:t> </a:t>
                      </a:r>
                      <a:r>
                        <a:rPr dirty="0" sz="1200" spc="-180">
                          <a:latin typeface="Lucida Sans Unicode"/>
                          <a:cs typeface="Lucida Sans Unicode"/>
                        </a:rPr>
                        <a:t>+</a:t>
                      </a:r>
                      <a:r>
                        <a:rPr dirty="0" sz="1200" spc="1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200" spc="-25">
                          <a:latin typeface="Lucida Sans Unicode"/>
                          <a:cs typeface="Lucida Sans Unicode"/>
                        </a:rPr>
                        <a:t>.27</a:t>
                      </a:r>
                      <a:endParaRPr sz="12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6350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pSp>
        <p:nvGrpSpPr>
          <p:cNvPr id="7" name="object 7" descr=""/>
          <p:cNvGrpSpPr/>
          <p:nvPr/>
        </p:nvGrpSpPr>
        <p:grpSpPr>
          <a:xfrm>
            <a:off x="1284770" y="4244106"/>
            <a:ext cx="2760980" cy="2418080"/>
            <a:chOff x="1284770" y="4244106"/>
            <a:chExt cx="2760980" cy="2418080"/>
          </a:xfrm>
        </p:grpSpPr>
        <p:pic>
          <p:nvPicPr>
            <p:cNvPr id="8" name="object 8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84770" y="4244106"/>
              <a:ext cx="2760827" cy="2417775"/>
            </a:xfrm>
            <a:prstGeom prst="rect">
              <a:avLst/>
            </a:prstGeom>
          </p:spPr>
        </p:pic>
        <p:sp>
          <p:nvSpPr>
            <p:cNvPr id="9" name="object 9" descr=""/>
            <p:cNvSpPr/>
            <p:nvPr/>
          </p:nvSpPr>
          <p:spPr>
            <a:xfrm>
              <a:off x="1320800" y="4270806"/>
              <a:ext cx="2654300" cy="2314575"/>
            </a:xfrm>
            <a:custGeom>
              <a:avLst/>
              <a:gdLst/>
              <a:ahLst/>
              <a:cxnLst/>
              <a:rect l="l" t="t" r="r" b="b"/>
              <a:pathLst>
                <a:path w="2654300" h="2314575">
                  <a:moveTo>
                    <a:pt x="0" y="0"/>
                  </a:moveTo>
                  <a:lnTo>
                    <a:pt x="2654300" y="0"/>
                  </a:lnTo>
                  <a:lnTo>
                    <a:pt x="2654300" y="2313993"/>
                  </a:lnTo>
                  <a:lnTo>
                    <a:pt x="0" y="23139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 descr=""/>
          <p:cNvSpPr txBox="1"/>
          <p:nvPr/>
        </p:nvSpPr>
        <p:spPr>
          <a:xfrm>
            <a:off x="1389024" y="4301586"/>
            <a:ext cx="1403985" cy="6680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0900"/>
              </a:lnSpc>
              <a:spcBef>
                <a:spcPts val="100"/>
              </a:spcBef>
            </a:pPr>
            <a:r>
              <a:rPr dirty="0" sz="950">
                <a:latin typeface="Lucida Console"/>
                <a:cs typeface="Lucida Console"/>
              </a:rPr>
              <a:t>%</a:t>
            </a:r>
            <a:r>
              <a:rPr dirty="0" sz="950" spc="-20">
                <a:latin typeface="Lucida Console"/>
                <a:cs typeface="Lucida Console"/>
              </a:rPr>
              <a:t> </a:t>
            </a:r>
            <a:r>
              <a:rPr dirty="0" sz="950">
                <a:latin typeface="Lucida Console"/>
                <a:cs typeface="Lucida Console"/>
              </a:rPr>
              <a:t>more</a:t>
            </a:r>
            <a:r>
              <a:rPr dirty="0" sz="950" spc="-20">
                <a:latin typeface="Lucida Console"/>
                <a:cs typeface="Lucida Console"/>
              </a:rPr>
              <a:t> </a:t>
            </a:r>
            <a:r>
              <a:rPr dirty="0" sz="950" spc="-10">
                <a:latin typeface="Lucida Console"/>
                <a:cs typeface="Lucida Console"/>
              </a:rPr>
              <a:t>barnsley.txt </a:t>
            </a:r>
            <a:r>
              <a:rPr dirty="0" sz="950" spc="-50">
                <a:latin typeface="Lucida Console"/>
                <a:cs typeface="Lucida Console"/>
              </a:rPr>
              <a:t>4</a:t>
            </a:r>
            <a:endParaRPr sz="950">
              <a:latin typeface="Lucida Console"/>
              <a:cs typeface="Lucida Console"/>
            </a:endParaRPr>
          </a:p>
          <a:p>
            <a:pPr marL="157480">
              <a:lnSpc>
                <a:spcPct val="100000"/>
              </a:lnSpc>
              <a:spcBef>
                <a:spcPts val="125"/>
              </a:spcBef>
            </a:pPr>
            <a:r>
              <a:rPr dirty="0" sz="950">
                <a:latin typeface="Lucida Console"/>
                <a:cs typeface="Lucida Console"/>
              </a:rPr>
              <a:t>.02</a:t>
            </a:r>
            <a:r>
              <a:rPr dirty="0" sz="950" spc="-25">
                <a:latin typeface="Lucida Console"/>
                <a:cs typeface="Lucida Console"/>
              </a:rPr>
              <a:t> </a:t>
            </a:r>
            <a:r>
              <a:rPr dirty="0" sz="950">
                <a:latin typeface="Lucida Console"/>
                <a:cs typeface="Lucida Console"/>
              </a:rPr>
              <a:t>.15</a:t>
            </a:r>
            <a:r>
              <a:rPr dirty="0" sz="950" spc="-20">
                <a:latin typeface="Lucida Console"/>
                <a:cs typeface="Lucida Console"/>
              </a:rPr>
              <a:t> </a:t>
            </a:r>
            <a:r>
              <a:rPr dirty="0" sz="950">
                <a:latin typeface="Lucida Console"/>
                <a:cs typeface="Lucida Console"/>
              </a:rPr>
              <a:t>.13</a:t>
            </a:r>
            <a:r>
              <a:rPr dirty="0" sz="950" spc="-25">
                <a:latin typeface="Lucida Console"/>
                <a:cs typeface="Lucida Console"/>
              </a:rPr>
              <a:t> .70</a:t>
            </a:r>
            <a:endParaRPr sz="95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>
                <a:latin typeface="Lucida Console"/>
                <a:cs typeface="Lucida Console"/>
              </a:rPr>
              <a:t>4</a:t>
            </a:r>
            <a:r>
              <a:rPr dirty="0" sz="950" spc="-15">
                <a:latin typeface="Lucida Console"/>
                <a:cs typeface="Lucida Console"/>
              </a:rPr>
              <a:t> </a:t>
            </a:r>
            <a:r>
              <a:rPr dirty="0" sz="950" spc="-50">
                <a:latin typeface="Lucida Console"/>
                <a:cs typeface="Lucida Console"/>
              </a:rPr>
              <a:t>3</a:t>
            </a:r>
            <a:endParaRPr sz="950">
              <a:latin typeface="Lucida Console"/>
              <a:cs typeface="Lucida Console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1389024" y="5602501"/>
            <a:ext cx="98425" cy="1701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50" spc="-5">
                <a:latin typeface="Lucida Console"/>
                <a:cs typeface="Lucida Console"/>
              </a:rPr>
              <a:t>4</a:t>
            </a:r>
            <a:endParaRPr sz="950">
              <a:latin typeface="Lucida Console"/>
              <a:cs typeface="Lucida Console"/>
            </a:endParaRPr>
          </a:p>
        </p:txBody>
      </p:sp>
      <p:graphicFrame>
        <p:nvGraphicFramePr>
          <p:cNvPr id="12" name="object 12" descr=""/>
          <p:cNvGraphicFramePr>
            <a:graphicFrameLocks noGrp="1"/>
          </p:cNvGraphicFramePr>
          <p:nvPr/>
        </p:nvGraphicFramePr>
        <p:xfrm>
          <a:off x="1442510" y="4981368"/>
          <a:ext cx="1369695" cy="14236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0530"/>
                <a:gridCol w="434975"/>
                <a:gridCol w="502919"/>
              </a:tblGrid>
              <a:tr h="151130">
                <a:tc>
                  <a:txBody>
                    <a:bodyPr/>
                    <a:lstStyle/>
                    <a:p>
                      <a:pPr algn="ctr" marL="67945">
                        <a:lnSpc>
                          <a:spcPts val="1070"/>
                        </a:lnSpc>
                      </a:pPr>
                      <a:r>
                        <a:rPr dirty="0" sz="950" spc="-20">
                          <a:latin typeface="Lucida Console"/>
                          <a:cs typeface="Lucida Console"/>
                        </a:rPr>
                        <a:t>.000</a:t>
                      </a:r>
                      <a:endParaRPr sz="950">
                        <a:latin typeface="Lucida Console"/>
                        <a:cs typeface="Lucida Consol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8575">
                        <a:lnSpc>
                          <a:spcPts val="1070"/>
                        </a:lnSpc>
                      </a:pPr>
                      <a:r>
                        <a:rPr dirty="0" sz="950" spc="-20">
                          <a:latin typeface="Lucida Console"/>
                          <a:cs typeface="Lucida Console"/>
                        </a:rPr>
                        <a:t>.000</a:t>
                      </a:r>
                      <a:endParaRPr sz="950">
                        <a:latin typeface="Lucida Console"/>
                        <a:cs typeface="Lucida Consol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08585">
                        <a:lnSpc>
                          <a:spcPts val="1070"/>
                        </a:lnSpc>
                      </a:pPr>
                      <a:r>
                        <a:rPr dirty="0" sz="950" spc="-20">
                          <a:latin typeface="Lucida Console"/>
                          <a:cs typeface="Lucida Console"/>
                        </a:rPr>
                        <a:t>.500</a:t>
                      </a:r>
                      <a:endParaRPr sz="950">
                        <a:latin typeface="Lucida Console"/>
                        <a:cs typeface="Lucida Console"/>
                      </a:endParaRPr>
                    </a:p>
                  </a:txBody>
                  <a:tcPr marL="0" marR="0" marB="0" marT="0"/>
                </a:tc>
              </a:tr>
              <a:tr h="1600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950" spc="-10">
                          <a:latin typeface="Lucida Console"/>
                          <a:cs typeface="Lucida Console"/>
                        </a:rPr>
                        <a:t>-</a:t>
                      </a:r>
                      <a:r>
                        <a:rPr dirty="0" sz="950" spc="-20">
                          <a:latin typeface="Lucida Console"/>
                          <a:cs typeface="Lucida Console"/>
                        </a:rPr>
                        <a:t>.139</a:t>
                      </a:r>
                      <a:endParaRPr sz="950">
                        <a:latin typeface="Lucida Console"/>
                        <a:cs typeface="Lucida Console"/>
                      </a:endParaRPr>
                    </a:p>
                  </a:txBody>
                  <a:tcPr marL="0" marR="0" marB="0" marT="635"/>
                </a:tc>
                <a:tc>
                  <a:txBody>
                    <a:bodyPr/>
                    <a:lstStyle/>
                    <a:p>
                      <a:pPr algn="r" marR="2857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950" spc="-20">
                          <a:latin typeface="Lucida Console"/>
                          <a:cs typeface="Lucida Console"/>
                        </a:rPr>
                        <a:t>.263</a:t>
                      </a:r>
                      <a:endParaRPr sz="950">
                        <a:latin typeface="Lucida Console"/>
                        <a:cs typeface="Lucida Console"/>
                      </a:endParaRPr>
                    </a:p>
                  </a:txBody>
                  <a:tcPr marL="0" marR="0" marB="0" marT="635"/>
                </a:tc>
                <a:tc>
                  <a:txBody>
                    <a:bodyPr/>
                    <a:lstStyle/>
                    <a:p>
                      <a:pPr marL="10858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950" spc="-20">
                          <a:latin typeface="Lucida Console"/>
                          <a:cs typeface="Lucida Console"/>
                        </a:rPr>
                        <a:t>.570</a:t>
                      </a:r>
                      <a:endParaRPr sz="950">
                        <a:latin typeface="Lucida Console"/>
                        <a:cs typeface="Lucida Console"/>
                      </a:endParaRPr>
                    </a:p>
                  </a:txBody>
                  <a:tcPr marL="0" marR="0" marB="0" marT="635"/>
                </a:tc>
              </a:tr>
              <a:tr h="160020">
                <a:tc>
                  <a:txBody>
                    <a:bodyPr/>
                    <a:lstStyle/>
                    <a:p>
                      <a:pPr algn="ctr" marL="6794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950" spc="-20">
                          <a:latin typeface="Lucida Console"/>
                          <a:cs typeface="Lucida Console"/>
                        </a:rPr>
                        <a:t>.170</a:t>
                      </a:r>
                      <a:endParaRPr sz="950">
                        <a:latin typeface="Lucida Console"/>
                        <a:cs typeface="Lucida Console"/>
                      </a:endParaRPr>
                    </a:p>
                  </a:txBody>
                  <a:tcPr marL="0" marR="0" marB="0" marT="635"/>
                </a:tc>
                <a:tc>
                  <a:txBody>
                    <a:bodyPr/>
                    <a:lstStyle/>
                    <a:p>
                      <a:pPr algn="r" marR="2857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950" spc="-10">
                          <a:latin typeface="Lucida Console"/>
                          <a:cs typeface="Lucida Console"/>
                        </a:rPr>
                        <a:t>-</a:t>
                      </a:r>
                      <a:r>
                        <a:rPr dirty="0" sz="950" spc="-20">
                          <a:latin typeface="Lucida Console"/>
                          <a:cs typeface="Lucida Console"/>
                        </a:rPr>
                        <a:t>.215</a:t>
                      </a:r>
                      <a:endParaRPr sz="950">
                        <a:latin typeface="Lucida Console"/>
                        <a:cs typeface="Lucida Console"/>
                      </a:endParaRPr>
                    </a:p>
                  </a:txBody>
                  <a:tcPr marL="0" marR="0" marB="0" marT="635"/>
                </a:tc>
                <a:tc>
                  <a:txBody>
                    <a:bodyPr/>
                    <a:lstStyle/>
                    <a:p>
                      <a:pPr marL="10858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950" spc="-20">
                          <a:latin typeface="Lucida Console"/>
                          <a:cs typeface="Lucida Console"/>
                        </a:rPr>
                        <a:t>.408</a:t>
                      </a:r>
                      <a:endParaRPr sz="950">
                        <a:latin typeface="Lucida Console"/>
                        <a:cs typeface="Lucida Console"/>
                      </a:endParaRPr>
                    </a:p>
                  </a:txBody>
                  <a:tcPr marL="0" marR="0" marB="0" marT="635"/>
                </a:tc>
              </a:tr>
              <a:tr h="151130">
                <a:tc>
                  <a:txBody>
                    <a:bodyPr/>
                    <a:lstStyle/>
                    <a:p>
                      <a:pPr algn="ctr" marL="67945">
                        <a:lnSpc>
                          <a:spcPts val="1085"/>
                        </a:lnSpc>
                        <a:spcBef>
                          <a:spcPts val="5"/>
                        </a:spcBef>
                      </a:pPr>
                      <a:r>
                        <a:rPr dirty="0" sz="950" spc="-20">
                          <a:latin typeface="Lucida Console"/>
                          <a:cs typeface="Lucida Console"/>
                        </a:rPr>
                        <a:t>.781</a:t>
                      </a:r>
                      <a:endParaRPr sz="950">
                        <a:latin typeface="Lucida Console"/>
                        <a:cs typeface="Lucida Console"/>
                      </a:endParaRPr>
                    </a:p>
                  </a:txBody>
                  <a:tcPr marL="0" marR="0" marB="0" marT="635"/>
                </a:tc>
                <a:tc>
                  <a:txBody>
                    <a:bodyPr/>
                    <a:lstStyle/>
                    <a:p>
                      <a:pPr algn="r" marR="28575">
                        <a:lnSpc>
                          <a:spcPts val="1085"/>
                        </a:lnSpc>
                        <a:spcBef>
                          <a:spcPts val="5"/>
                        </a:spcBef>
                      </a:pPr>
                      <a:r>
                        <a:rPr dirty="0" sz="950" spc="-20">
                          <a:latin typeface="Lucida Console"/>
                          <a:cs typeface="Lucida Console"/>
                        </a:rPr>
                        <a:t>.034</a:t>
                      </a:r>
                      <a:endParaRPr sz="950">
                        <a:latin typeface="Lucida Console"/>
                        <a:cs typeface="Lucida Console"/>
                      </a:endParaRPr>
                    </a:p>
                  </a:txBody>
                  <a:tcPr marL="0" marR="0" marB="0" marT="635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085"/>
                        </a:lnSpc>
                        <a:spcBef>
                          <a:spcPts val="5"/>
                        </a:spcBef>
                      </a:pPr>
                      <a:r>
                        <a:rPr dirty="0" sz="950" spc="-10">
                          <a:latin typeface="Lucida Console"/>
                          <a:cs typeface="Lucida Console"/>
                        </a:rPr>
                        <a:t>.1075</a:t>
                      </a:r>
                      <a:endParaRPr sz="950">
                        <a:latin typeface="Lucida Console"/>
                        <a:cs typeface="Lucida Console"/>
                      </a:endParaRPr>
                    </a:p>
                  </a:txBody>
                  <a:tcPr marL="0" marR="0" marB="0" marT="635"/>
                </a:tc>
              </a:tr>
              <a:tr h="330200">
                <a:tc gridSpan="3">
                  <a:txBody>
                    <a:bodyPr/>
                    <a:lstStyle/>
                    <a:p>
                      <a:pPr marL="104139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dirty="0" sz="950">
                          <a:latin typeface="Lucida Console"/>
                          <a:cs typeface="Lucida Console"/>
                        </a:rPr>
                        <a:t>3</a:t>
                      </a:r>
                      <a:endParaRPr sz="950">
                        <a:latin typeface="Lucida Console"/>
                        <a:cs typeface="Lucida Console"/>
                      </a:endParaRPr>
                    </a:p>
                    <a:p>
                      <a:pPr marL="104139">
                        <a:lnSpc>
                          <a:spcPct val="100000"/>
                        </a:lnSpc>
                        <a:spcBef>
                          <a:spcPts val="125"/>
                        </a:spcBef>
                        <a:tabLst>
                          <a:tab pos="539115" algn="l"/>
                          <a:tab pos="974090" algn="l"/>
                        </a:tabLst>
                      </a:pPr>
                      <a:r>
                        <a:rPr dirty="0" sz="950" spc="-20">
                          <a:latin typeface="Lucida Console"/>
                          <a:cs typeface="Lucida Console"/>
                        </a:rPr>
                        <a:t>.000</a:t>
                      </a:r>
                      <a:r>
                        <a:rPr dirty="0" sz="950">
                          <a:latin typeface="Lucida Console"/>
                          <a:cs typeface="Lucida Console"/>
                        </a:rPr>
                        <a:t>	</a:t>
                      </a:r>
                      <a:r>
                        <a:rPr dirty="0" sz="950" spc="-20">
                          <a:latin typeface="Lucida Console"/>
                          <a:cs typeface="Lucida Console"/>
                        </a:rPr>
                        <a:t>.270</a:t>
                      </a:r>
                      <a:r>
                        <a:rPr dirty="0" sz="950">
                          <a:latin typeface="Lucida Console"/>
                          <a:cs typeface="Lucida Console"/>
                        </a:rPr>
                        <a:t>	</a:t>
                      </a:r>
                      <a:r>
                        <a:rPr dirty="0" sz="950" spc="-20">
                          <a:latin typeface="Lucida Console"/>
                          <a:cs typeface="Lucida Console"/>
                        </a:rPr>
                        <a:t>.000</a:t>
                      </a:r>
                      <a:endParaRPr sz="950">
                        <a:latin typeface="Lucida Console"/>
                        <a:cs typeface="Lucida Console"/>
                      </a:endParaRPr>
                    </a:p>
                  </a:txBody>
                  <a:tcPr marL="0" marR="0" marB="0" marT="9525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0020">
                <a:tc>
                  <a:txBody>
                    <a:bodyPr/>
                    <a:lstStyle/>
                    <a:p>
                      <a:pPr algn="ctr" marL="6794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950" spc="-20">
                          <a:latin typeface="Lucida Console"/>
                          <a:cs typeface="Lucida Console"/>
                        </a:rPr>
                        <a:t>.246</a:t>
                      </a:r>
                      <a:endParaRPr sz="950">
                        <a:latin typeface="Lucida Console"/>
                        <a:cs typeface="Lucida Console"/>
                      </a:endParaRPr>
                    </a:p>
                  </a:txBody>
                  <a:tcPr marL="0" marR="0" marB="0" marT="635"/>
                </a:tc>
                <a:tc>
                  <a:txBody>
                    <a:bodyPr/>
                    <a:lstStyle/>
                    <a:p>
                      <a:pPr algn="r" marR="2857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950" spc="-20">
                          <a:latin typeface="Lucida Console"/>
                          <a:cs typeface="Lucida Console"/>
                        </a:rPr>
                        <a:t>.224</a:t>
                      </a:r>
                      <a:endParaRPr sz="950">
                        <a:latin typeface="Lucida Console"/>
                        <a:cs typeface="Lucida Console"/>
                      </a:endParaRPr>
                    </a:p>
                  </a:txBody>
                  <a:tcPr marL="0" marR="0" marB="0" marT="635"/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950" spc="-10">
                          <a:latin typeface="Lucida Console"/>
                          <a:cs typeface="Lucida Console"/>
                        </a:rPr>
                        <a:t>-</a:t>
                      </a:r>
                      <a:r>
                        <a:rPr dirty="0" sz="950" spc="-20">
                          <a:latin typeface="Lucida Console"/>
                          <a:cs typeface="Lucida Console"/>
                        </a:rPr>
                        <a:t>.036</a:t>
                      </a:r>
                      <a:endParaRPr sz="950">
                        <a:latin typeface="Lucida Console"/>
                        <a:cs typeface="Lucida Console"/>
                      </a:endParaRPr>
                    </a:p>
                  </a:txBody>
                  <a:tcPr marL="0" marR="0" marB="0" marT="635"/>
                </a:tc>
              </a:tr>
              <a:tr h="160020">
                <a:tc>
                  <a:txBody>
                    <a:bodyPr/>
                    <a:lstStyle/>
                    <a:p>
                      <a:pPr algn="ctr" marL="6794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950" spc="-20">
                          <a:latin typeface="Lucida Console"/>
                          <a:cs typeface="Lucida Console"/>
                        </a:rPr>
                        <a:t>.222</a:t>
                      </a:r>
                      <a:endParaRPr sz="950">
                        <a:latin typeface="Lucida Console"/>
                        <a:cs typeface="Lucida Console"/>
                      </a:endParaRPr>
                    </a:p>
                  </a:txBody>
                  <a:tcPr marL="0" marR="0" marB="0" marT="635"/>
                </a:tc>
                <a:tc>
                  <a:txBody>
                    <a:bodyPr/>
                    <a:lstStyle/>
                    <a:p>
                      <a:pPr algn="r" marR="2857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950" spc="-20">
                          <a:latin typeface="Lucida Console"/>
                          <a:cs typeface="Lucida Console"/>
                        </a:rPr>
                        <a:t>.176</a:t>
                      </a:r>
                      <a:endParaRPr sz="950">
                        <a:latin typeface="Lucida Console"/>
                        <a:cs typeface="Lucida Console"/>
                      </a:endParaRPr>
                    </a:p>
                  </a:txBody>
                  <a:tcPr marL="0" marR="0" marB="0" marT="635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950" spc="-10">
                          <a:latin typeface="Lucida Console"/>
                          <a:cs typeface="Lucida Console"/>
                        </a:rPr>
                        <a:t>.0893</a:t>
                      </a:r>
                      <a:endParaRPr sz="950">
                        <a:latin typeface="Lucida Console"/>
                        <a:cs typeface="Lucida Console"/>
                      </a:endParaRPr>
                    </a:p>
                  </a:txBody>
                  <a:tcPr marL="0" marR="0" marB="0" marT="635"/>
                </a:tc>
              </a:tr>
              <a:tr h="151130">
                <a:tc>
                  <a:txBody>
                    <a:bodyPr/>
                    <a:lstStyle/>
                    <a:p>
                      <a:pPr algn="ctr">
                        <a:lnSpc>
                          <a:spcPts val="1085"/>
                        </a:lnSpc>
                        <a:spcBef>
                          <a:spcPts val="5"/>
                        </a:spcBef>
                      </a:pPr>
                      <a:r>
                        <a:rPr dirty="0" sz="950" spc="-10">
                          <a:latin typeface="Lucida Console"/>
                          <a:cs typeface="Lucida Console"/>
                        </a:rPr>
                        <a:t>-</a:t>
                      </a:r>
                      <a:r>
                        <a:rPr dirty="0" sz="950" spc="-20">
                          <a:latin typeface="Lucida Console"/>
                          <a:cs typeface="Lucida Console"/>
                        </a:rPr>
                        <a:t>.032</a:t>
                      </a:r>
                      <a:endParaRPr sz="950">
                        <a:latin typeface="Lucida Console"/>
                        <a:cs typeface="Lucida Console"/>
                      </a:endParaRPr>
                    </a:p>
                  </a:txBody>
                  <a:tcPr marL="0" marR="0" marB="0" marT="635"/>
                </a:tc>
                <a:tc>
                  <a:txBody>
                    <a:bodyPr/>
                    <a:lstStyle/>
                    <a:p>
                      <a:pPr algn="r" marR="28575">
                        <a:lnSpc>
                          <a:spcPts val="1085"/>
                        </a:lnSpc>
                        <a:spcBef>
                          <a:spcPts val="5"/>
                        </a:spcBef>
                      </a:pPr>
                      <a:r>
                        <a:rPr dirty="0" sz="950" spc="-20">
                          <a:latin typeface="Lucida Console"/>
                          <a:cs typeface="Lucida Console"/>
                        </a:rPr>
                        <a:t>.739</a:t>
                      </a:r>
                      <a:endParaRPr sz="950">
                        <a:latin typeface="Lucida Console"/>
                        <a:cs typeface="Lucida Console"/>
                      </a:endParaRPr>
                    </a:p>
                  </a:txBody>
                  <a:tcPr marL="0" marR="0" marB="0" marT="635"/>
                </a:tc>
                <a:tc>
                  <a:txBody>
                    <a:bodyPr/>
                    <a:lstStyle/>
                    <a:p>
                      <a:pPr marL="108585">
                        <a:lnSpc>
                          <a:spcPts val="1085"/>
                        </a:lnSpc>
                        <a:spcBef>
                          <a:spcPts val="5"/>
                        </a:spcBef>
                      </a:pPr>
                      <a:r>
                        <a:rPr dirty="0" sz="950" spc="-20">
                          <a:latin typeface="Lucida Console"/>
                          <a:cs typeface="Lucida Console"/>
                        </a:rPr>
                        <a:t>.270</a:t>
                      </a:r>
                      <a:endParaRPr sz="950">
                        <a:latin typeface="Lucida Console"/>
                        <a:cs typeface="Lucida Console"/>
                      </a:endParaRPr>
                    </a:p>
                  </a:txBody>
                  <a:tcPr marL="0" marR="0" marB="0" marT="635"/>
                </a:tc>
              </a:tr>
            </a:tbl>
          </a:graphicData>
        </a:graphic>
      </p:graphicFrame>
      <p:pic>
        <p:nvPicPr>
          <p:cNvPr id="13" name="object 13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790095" y="1831581"/>
            <a:ext cx="3007042" cy="430060"/>
          </a:xfrm>
          <a:prstGeom prst="rect">
            <a:avLst/>
          </a:prstGeom>
        </p:spPr>
      </p:pic>
      <p:sp>
        <p:nvSpPr>
          <p:cNvPr id="14" name="object 14" descr=""/>
          <p:cNvSpPr txBox="1"/>
          <p:nvPr/>
        </p:nvSpPr>
        <p:spPr>
          <a:xfrm>
            <a:off x="5816600" y="1867814"/>
            <a:ext cx="2908300" cy="318135"/>
          </a:xfrm>
          <a:prstGeom prst="rect">
            <a:avLst/>
          </a:prstGeom>
          <a:solidFill>
            <a:srgbClr val="FFFFFF"/>
          </a:solidFill>
        </p:spPr>
        <p:txBody>
          <a:bodyPr wrap="square" lIns="0" tIns="45720" rIns="0" bIns="0" rtlCol="0" vert="horz">
            <a:spAutoFit/>
          </a:bodyPr>
          <a:lstStyle/>
          <a:p>
            <a:pPr marL="90170">
              <a:lnSpc>
                <a:spcPct val="100000"/>
              </a:lnSpc>
              <a:spcBef>
                <a:spcPts val="360"/>
              </a:spcBef>
            </a:pPr>
            <a:r>
              <a:rPr dirty="0" sz="1100">
                <a:latin typeface="Lucida Console"/>
                <a:cs typeface="Lucida Console"/>
              </a:rPr>
              <a:t>%</a:t>
            </a:r>
            <a:r>
              <a:rPr dirty="0" sz="1100" spc="2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java</a:t>
            </a:r>
            <a:r>
              <a:rPr dirty="0" sz="1100" spc="2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IFS</a:t>
            </a:r>
            <a:r>
              <a:rPr dirty="0" sz="1100" spc="2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10000</a:t>
            </a:r>
            <a:r>
              <a:rPr dirty="0" sz="1100" spc="2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&lt;</a:t>
            </a:r>
            <a:r>
              <a:rPr dirty="0" sz="1100" spc="25">
                <a:latin typeface="Lucida Console"/>
                <a:cs typeface="Lucida Console"/>
              </a:rPr>
              <a:t> </a:t>
            </a:r>
            <a:r>
              <a:rPr dirty="0" sz="1100" spc="-10">
                <a:latin typeface="Lucida Console"/>
                <a:cs typeface="Lucida Console"/>
              </a:rPr>
              <a:t>barnsley.txt</a:t>
            </a:r>
            <a:endParaRPr sz="1100">
              <a:latin typeface="Lucida Console"/>
              <a:cs typeface="Lucida Console"/>
            </a:endParaRPr>
          </a:p>
        </p:txBody>
      </p:sp>
      <p:sp>
        <p:nvSpPr>
          <p:cNvPr id="15" name="object 1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-25"/>
              <a:t>33</a:t>
            </a:fld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533399" y="1581745"/>
            <a:ext cx="9004300" cy="0"/>
          </a:xfrm>
          <a:custGeom>
            <a:avLst/>
            <a:gdLst/>
            <a:ahLst/>
            <a:cxnLst/>
            <a:rect l="l" t="t" r="r" b="b"/>
            <a:pathLst>
              <a:path w="9004300" h="0">
                <a:moveTo>
                  <a:pt x="0" y="0"/>
                </a:moveTo>
                <a:lnTo>
                  <a:pt x="9004284" y="0"/>
                </a:lnTo>
              </a:path>
            </a:pathLst>
          </a:custGeom>
          <a:ln w="52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75400" y="3352800"/>
            <a:ext cx="1054100" cy="1054100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532130" y="1250334"/>
            <a:ext cx="2462530" cy="2901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700">
                <a:latin typeface="Arial"/>
                <a:cs typeface="Arial"/>
              </a:rPr>
              <a:t>Iterated</a:t>
            </a:r>
            <a:r>
              <a:rPr dirty="0" sz="1700" spc="285">
                <a:latin typeface="Arial"/>
                <a:cs typeface="Arial"/>
              </a:rPr>
              <a:t> </a:t>
            </a:r>
            <a:r>
              <a:rPr dirty="0" sz="1700">
                <a:latin typeface="Arial"/>
                <a:cs typeface="Arial"/>
              </a:rPr>
              <a:t>function</a:t>
            </a:r>
            <a:r>
              <a:rPr dirty="0" sz="1700" spc="290">
                <a:latin typeface="Arial"/>
                <a:cs typeface="Arial"/>
              </a:rPr>
              <a:t> </a:t>
            </a:r>
            <a:r>
              <a:rPr dirty="0" sz="1700" spc="-40">
                <a:latin typeface="Arial"/>
                <a:cs typeface="Arial"/>
              </a:rPr>
              <a:t>systems</a:t>
            </a:r>
            <a:endParaRPr sz="1700">
              <a:latin typeface="Arial"/>
              <a:cs typeface="Arial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520700" y="1791525"/>
            <a:ext cx="5397500" cy="699770"/>
          </a:xfrm>
          <a:prstGeom prst="rect">
            <a:avLst/>
          </a:prstGeom>
          <a:solidFill>
            <a:srgbClr val="FFFFFF"/>
          </a:solidFill>
        </p:spPr>
        <p:txBody>
          <a:bodyPr wrap="square" lIns="0" tIns="10160" rIns="0" bIns="0" rtlCol="0" vert="horz">
            <a:spAutoFit/>
          </a:bodyPr>
          <a:lstStyle/>
          <a:p>
            <a:pPr marL="107950" marR="232410">
              <a:lnSpc>
                <a:spcPts val="2350"/>
              </a:lnSpc>
              <a:spcBef>
                <a:spcPts val="80"/>
              </a:spcBef>
            </a:pPr>
            <a:r>
              <a:rPr dirty="0" sz="1450">
                <a:latin typeface="Lucida Sans Unicode"/>
                <a:cs typeface="Lucida Sans Unicode"/>
              </a:rPr>
              <a:t>Simple</a:t>
            </a:r>
            <a:r>
              <a:rPr dirty="0" sz="1450" spc="13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iterative</a:t>
            </a:r>
            <a:r>
              <a:rPr dirty="0" sz="1450" spc="13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computations</a:t>
            </a:r>
            <a:r>
              <a:rPr dirty="0" sz="1450" spc="14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yield</a:t>
            </a:r>
            <a:r>
              <a:rPr dirty="0" sz="1450" spc="13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patterns</a:t>
            </a:r>
            <a:r>
              <a:rPr dirty="0" sz="1450" spc="14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that</a:t>
            </a:r>
            <a:r>
              <a:rPr dirty="0" sz="1450" spc="135">
                <a:latin typeface="Lucida Sans Unicode"/>
                <a:cs typeface="Lucida Sans Unicode"/>
              </a:rPr>
              <a:t> </a:t>
            </a:r>
            <a:r>
              <a:rPr dirty="0" sz="1450" spc="-25">
                <a:latin typeface="Lucida Sans Unicode"/>
                <a:cs typeface="Lucida Sans Unicode"/>
              </a:rPr>
              <a:t>are </a:t>
            </a:r>
            <a:r>
              <a:rPr dirty="0" sz="1450">
                <a:latin typeface="Lucida Sans Unicode"/>
                <a:cs typeface="Lucida Sans Unicode"/>
              </a:rPr>
              <a:t>remarkably</a:t>
            </a:r>
            <a:r>
              <a:rPr dirty="0" sz="1450" spc="9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similar</a:t>
            </a:r>
            <a:r>
              <a:rPr dirty="0" sz="1450" spc="9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to</a:t>
            </a:r>
            <a:r>
              <a:rPr dirty="0" sz="1450" spc="9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those</a:t>
            </a:r>
            <a:r>
              <a:rPr dirty="0" sz="1450" spc="10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found</a:t>
            </a:r>
            <a:r>
              <a:rPr dirty="0" sz="1450" spc="9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in</a:t>
            </a:r>
            <a:r>
              <a:rPr dirty="0" sz="1450" spc="9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the</a:t>
            </a:r>
            <a:r>
              <a:rPr dirty="0" sz="1450" spc="9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natural</a:t>
            </a:r>
            <a:r>
              <a:rPr dirty="0" sz="1450" spc="100">
                <a:latin typeface="Lucida Sans Unicode"/>
                <a:cs typeface="Lucida Sans Unicode"/>
              </a:rPr>
              <a:t> </a:t>
            </a:r>
            <a:r>
              <a:rPr dirty="0" sz="1450" spc="-10">
                <a:latin typeface="Lucida Sans Unicode"/>
                <a:cs typeface="Lucida Sans Unicode"/>
              </a:rPr>
              <a:t>world.</a:t>
            </a:r>
            <a:endParaRPr sz="1450">
              <a:latin typeface="Lucida Sans Unicode"/>
              <a:cs typeface="Lucida Sans Unicode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520700" y="3838524"/>
            <a:ext cx="3276600" cy="419734"/>
          </a:xfrm>
          <a:prstGeom prst="rect">
            <a:avLst/>
          </a:prstGeom>
          <a:solidFill>
            <a:srgbClr val="FFFFFF"/>
          </a:solidFill>
        </p:spPr>
        <p:txBody>
          <a:bodyPr wrap="square" lIns="0" tIns="62865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495"/>
              </a:spcBef>
            </a:pPr>
            <a:r>
              <a:rPr dirty="0" sz="1350">
                <a:solidFill>
                  <a:srgbClr val="005493"/>
                </a:solidFill>
                <a:latin typeface="Lucida Sans Unicode"/>
                <a:cs typeface="Lucida Sans Unicode"/>
              </a:rPr>
              <a:t>20th</a:t>
            </a:r>
            <a:r>
              <a:rPr dirty="0" sz="1350" spc="5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350">
                <a:solidFill>
                  <a:srgbClr val="005493"/>
                </a:solidFill>
                <a:latin typeface="Lucida Sans Unicode"/>
                <a:cs typeface="Lucida Sans Unicode"/>
              </a:rPr>
              <a:t>century</a:t>
            </a:r>
            <a:r>
              <a:rPr dirty="0" sz="1350" spc="5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350">
                <a:solidFill>
                  <a:srgbClr val="005493"/>
                </a:solidFill>
                <a:latin typeface="Lucida Sans Unicode"/>
                <a:cs typeface="Lucida Sans Unicode"/>
              </a:rPr>
              <a:t>sciences.</a:t>
            </a:r>
            <a:r>
              <a:rPr dirty="0" sz="1350" spc="5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450" spc="-10">
                <a:latin typeface="Lucida Sans Unicode"/>
                <a:cs typeface="Lucida Sans Unicode"/>
              </a:rPr>
              <a:t>Formulas.</a:t>
            </a:r>
            <a:endParaRPr sz="1450">
              <a:latin typeface="Lucida Sans Unicode"/>
              <a:cs typeface="Lucida Sans Unicode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520700" y="4359808"/>
            <a:ext cx="3276600" cy="419734"/>
          </a:xfrm>
          <a:prstGeom prst="rect">
            <a:avLst/>
          </a:prstGeom>
          <a:solidFill>
            <a:srgbClr val="FFFFFF"/>
          </a:solidFill>
        </p:spPr>
        <p:txBody>
          <a:bodyPr wrap="square" lIns="0" tIns="6604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520"/>
              </a:spcBef>
            </a:pPr>
            <a:r>
              <a:rPr dirty="0" sz="1350">
                <a:solidFill>
                  <a:srgbClr val="005493"/>
                </a:solidFill>
                <a:latin typeface="Lucida Sans Unicode"/>
                <a:cs typeface="Lucida Sans Unicode"/>
              </a:rPr>
              <a:t>21st</a:t>
            </a:r>
            <a:r>
              <a:rPr dirty="0" sz="1350" spc="5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350">
                <a:solidFill>
                  <a:srgbClr val="005493"/>
                </a:solidFill>
                <a:latin typeface="Lucida Sans Unicode"/>
                <a:cs typeface="Lucida Sans Unicode"/>
              </a:rPr>
              <a:t>century</a:t>
            </a:r>
            <a:r>
              <a:rPr dirty="0" sz="1350" spc="5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350">
                <a:solidFill>
                  <a:srgbClr val="005493"/>
                </a:solidFill>
                <a:latin typeface="Lucida Sans Unicode"/>
                <a:cs typeface="Lucida Sans Unicode"/>
              </a:rPr>
              <a:t>sciences.</a:t>
            </a:r>
            <a:r>
              <a:rPr dirty="0" sz="1350" spc="5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450" spc="-10">
                <a:latin typeface="Lucida Sans Unicode"/>
                <a:cs typeface="Lucida Sans Unicode"/>
              </a:rPr>
              <a:t>Algorithms?</a:t>
            </a:r>
            <a:endParaRPr sz="1450">
              <a:latin typeface="Lucida Sans Unicode"/>
              <a:cs typeface="Lucida Sans Unicode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520700" y="2732379"/>
            <a:ext cx="4622800" cy="368935"/>
          </a:xfrm>
          <a:prstGeom prst="rect">
            <a:avLst/>
          </a:prstGeom>
          <a:solidFill>
            <a:srgbClr val="FFFFFF"/>
          </a:solidFill>
        </p:spPr>
        <p:txBody>
          <a:bodyPr wrap="square" lIns="0" tIns="67945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535"/>
              </a:spcBef>
            </a:pPr>
            <a:r>
              <a:rPr dirty="0" sz="1350">
                <a:solidFill>
                  <a:srgbClr val="005493"/>
                </a:solidFill>
                <a:latin typeface="Lucida Sans Unicode"/>
                <a:cs typeface="Lucida Sans Unicode"/>
              </a:rPr>
              <a:t>Q.</a:t>
            </a:r>
            <a:r>
              <a:rPr dirty="0" sz="1350" spc="6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What</a:t>
            </a:r>
            <a:r>
              <a:rPr dirty="0" sz="1450" spc="8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does</a:t>
            </a:r>
            <a:r>
              <a:rPr dirty="0" sz="1450" spc="7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computation</a:t>
            </a:r>
            <a:r>
              <a:rPr dirty="0" sz="1450" spc="8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tell</a:t>
            </a:r>
            <a:r>
              <a:rPr dirty="0" sz="1450" spc="8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us</a:t>
            </a:r>
            <a:r>
              <a:rPr dirty="0" sz="1450" spc="7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about</a:t>
            </a:r>
            <a:r>
              <a:rPr dirty="0" sz="1450" spc="80">
                <a:latin typeface="Lucida Sans Unicode"/>
                <a:cs typeface="Lucida Sans Unicode"/>
              </a:rPr>
              <a:t> </a:t>
            </a:r>
            <a:r>
              <a:rPr dirty="0" sz="1450" spc="-10">
                <a:latin typeface="Lucida Sans Unicode"/>
                <a:cs typeface="Lucida Sans Unicode"/>
              </a:rPr>
              <a:t>nature?</a:t>
            </a:r>
            <a:endParaRPr sz="1450">
              <a:latin typeface="Lucida Sans Unicode"/>
              <a:cs typeface="Lucida Sans Unicode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520700" y="3202813"/>
            <a:ext cx="4635500" cy="368935"/>
          </a:xfrm>
          <a:prstGeom prst="rect">
            <a:avLst/>
          </a:prstGeom>
          <a:solidFill>
            <a:srgbClr val="FFFFFF"/>
          </a:solidFill>
        </p:spPr>
        <p:txBody>
          <a:bodyPr wrap="square" lIns="0" tIns="69215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545"/>
              </a:spcBef>
            </a:pPr>
            <a:r>
              <a:rPr dirty="0" sz="1350">
                <a:solidFill>
                  <a:srgbClr val="005493"/>
                </a:solidFill>
                <a:latin typeface="Lucida Sans Unicode"/>
                <a:cs typeface="Lucida Sans Unicode"/>
              </a:rPr>
              <a:t>Q.</a:t>
            </a:r>
            <a:r>
              <a:rPr dirty="0" sz="1350" spc="5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What</a:t>
            </a:r>
            <a:r>
              <a:rPr dirty="0" sz="1450" spc="6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does</a:t>
            </a:r>
            <a:r>
              <a:rPr dirty="0" sz="1450" spc="6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nature</a:t>
            </a:r>
            <a:r>
              <a:rPr dirty="0" sz="1450" spc="6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tell</a:t>
            </a:r>
            <a:r>
              <a:rPr dirty="0" sz="1450" spc="6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us</a:t>
            </a:r>
            <a:r>
              <a:rPr dirty="0" sz="1450" spc="6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about</a:t>
            </a:r>
            <a:r>
              <a:rPr dirty="0" sz="1450" spc="70">
                <a:latin typeface="Lucida Sans Unicode"/>
                <a:cs typeface="Lucida Sans Unicode"/>
              </a:rPr>
              <a:t> </a:t>
            </a:r>
            <a:r>
              <a:rPr dirty="0" sz="1450" spc="-10">
                <a:latin typeface="Lucida Sans Unicode"/>
                <a:cs typeface="Lucida Sans Unicode"/>
              </a:rPr>
              <a:t>computation?</a:t>
            </a:r>
            <a:endParaRPr sz="1450">
              <a:latin typeface="Lucida Sans Unicode"/>
              <a:cs typeface="Lucida Sans Unicode"/>
            </a:endParaRPr>
          </a:p>
        </p:txBody>
      </p:sp>
      <p:pic>
        <p:nvPicPr>
          <p:cNvPr id="10" name="object 10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311900" y="1765300"/>
            <a:ext cx="1333500" cy="1193800"/>
          </a:xfrm>
          <a:prstGeom prst="rect">
            <a:avLst/>
          </a:prstGeom>
        </p:spPr>
      </p:pic>
      <p:pic>
        <p:nvPicPr>
          <p:cNvPr id="11" name="object 11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329612" y="3319774"/>
            <a:ext cx="1105376" cy="1075148"/>
          </a:xfrm>
          <a:prstGeom prst="rect">
            <a:avLst/>
          </a:prstGeom>
        </p:spPr>
      </p:pic>
      <p:sp>
        <p:nvSpPr>
          <p:cNvPr id="12" name="object 12" descr=""/>
          <p:cNvSpPr txBox="1"/>
          <p:nvPr/>
        </p:nvSpPr>
        <p:spPr>
          <a:xfrm>
            <a:off x="6593370" y="2967774"/>
            <a:ext cx="803275" cy="19558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100" spc="70" b="1">
                <a:latin typeface="Trebuchet MS"/>
                <a:cs typeface="Trebuchet MS"/>
              </a:rPr>
              <a:t>an</a:t>
            </a:r>
            <a:r>
              <a:rPr dirty="0" sz="1100" spc="95" b="1">
                <a:latin typeface="Trebuchet MS"/>
                <a:cs typeface="Trebuchet MS"/>
              </a:rPr>
              <a:t> </a:t>
            </a:r>
            <a:r>
              <a:rPr dirty="0" sz="1100" b="1">
                <a:latin typeface="Trebuchet MS"/>
                <a:cs typeface="Trebuchet MS"/>
              </a:rPr>
              <a:t>IFS</a:t>
            </a:r>
            <a:r>
              <a:rPr dirty="0" sz="1100" spc="100" b="1">
                <a:latin typeface="Trebuchet MS"/>
                <a:cs typeface="Trebuchet MS"/>
              </a:rPr>
              <a:t> </a:t>
            </a:r>
            <a:r>
              <a:rPr dirty="0" sz="1100" spc="-20" b="1">
                <a:latin typeface="Trebuchet MS"/>
                <a:cs typeface="Trebuchet MS"/>
              </a:rPr>
              <a:t>fern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6493827" y="4420539"/>
            <a:ext cx="852169" cy="19558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100" spc="60" b="1">
                <a:latin typeface="Trebuchet MS"/>
                <a:cs typeface="Trebuchet MS"/>
              </a:rPr>
              <a:t>a</a:t>
            </a:r>
            <a:r>
              <a:rPr dirty="0" sz="1100" spc="114" b="1">
                <a:latin typeface="Trebuchet MS"/>
                <a:cs typeface="Trebuchet MS"/>
              </a:rPr>
              <a:t> </a:t>
            </a:r>
            <a:r>
              <a:rPr dirty="0" sz="1100" b="1">
                <a:latin typeface="Trebuchet MS"/>
                <a:cs typeface="Trebuchet MS"/>
              </a:rPr>
              <a:t>real</a:t>
            </a:r>
            <a:r>
              <a:rPr dirty="0" sz="1100" spc="120" b="1">
                <a:latin typeface="Trebuchet MS"/>
                <a:cs typeface="Trebuchet MS"/>
              </a:rPr>
              <a:t> </a:t>
            </a:r>
            <a:r>
              <a:rPr dirty="0" sz="1100" spc="45" b="1">
                <a:latin typeface="Trebuchet MS"/>
                <a:cs typeface="Trebuchet MS"/>
              </a:rPr>
              <a:t>plant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8458365" y="4368088"/>
            <a:ext cx="877569" cy="19558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100" spc="70" b="1">
                <a:latin typeface="Trebuchet MS"/>
                <a:cs typeface="Trebuchet MS"/>
              </a:rPr>
              <a:t>an</a:t>
            </a:r>
            <a:r>
              <a:rPr dirty="0" sz="1100" spc="95" b="1">
                <a:latin typeface="Trebuchet MS"/>
                <a:cs typeface="Trebuchet MS"/>
              </a:rPr>
              <a:t> </a:t>
            </a:r>
            <a:r>
              <a:rPr dirty="0" sz="1100" b="1">
                <a:latin typeface="Trebuchet MS"/>
                <a:cs typeface="Trebuchet MS"/>
              </a:rPr>
              <a:t>IFS</a:t>
            </a:r>
            <a:r>
              <a:rPr dirty="0" sz="1100" spc="100" b="1">
                <a:latin typeface="Trebuchet MS"/>
                <a:cs typeface="Trebuchet MS"/>
              </a:rPr>
              <a:t> </a:t>
            </a:r>
            <a:r>
              <a:rPr dirty="0" sz="1100" spc="45" b="1">
                <a:latin typeface="Trebuchet MS"/>
                <a:cs typeface="Trebuchet MS"/>
              </a:rPr>
              <a:t>plant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520700" y="5275236"/>
            <a:ext cx="4991100" cy="699770"/>
          </a:xfrm>
          <a:prstGeom prst="rect">
            <a:avLst/>
          </a:prstGeom>
          <a:solidFill>
            <a:srgbClr val="FFFFFF"/>
          </a:solidFill>
        </p:spPr>
        <p:txBody>
          <a:bodyPr wrap="square" lIns="0" tIns="27305" rIns="0" bIns="0" rtlCol="0" vert="horz">
            <a:spAutoFit/>
          </a:bodyPr>
          <a:lstStyle/>
          <a:p>
            <a:pPr marL="102235" marR="132080">
              <a:lnSpc>
                <a:spcPct val="121000"/>
              </a:lnSpc>
              <a:spcBef>
                <a:spcPts val="215"/>
              </a:spcBef>
            </a:pPr>
            <a:r>
              <a:rPr dirty="0" sz="1350">
                <a:solidFill>
                  <a:srgbClr val="005493"/>
                </a:solidFill>
                <a:latin typeface="Lucida Sans Unicode"/>
                <a:cs typeface="Lucida Sans Unicode"/>
              </a:rPr>
              <a:t>Note.</a:t>
            </a:r>
            <a:r>
              <a:rPr dirty="0" sz="1350" spc="9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You</a:t>
            </a:r>
            <a:r>
              <a:rPr dirty="0" sz="1450" spc="11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have</a:t>
            </a:r>
            <a:r>
              <a:rPr dirty="0" sz="1450" spc="11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seen</a:t>
            </a:r>
            <a:r>
              <a:rPr dirty="0" sz="1450" spc="11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many</a:t>
            </a:r>
            <a:r>
              <a:rPr dirty="0" sz="1450" spc="11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practical</a:t>
            </a:r>
            <a:r>
              <a:rPr dirty="0" sz="1450" spc="11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applications</a:t>
            </a:r>
            <a:r>
              <a:rPr dirty="0" sz="1450" spc="110">
                <a:latin typeface="Lucida Sans Unicode"/>
                <a:cs typeface="Lucida Sans Unicode"/>
              </a:rPr>
              <a:t> </a:t>
            </a:r>
            <a:r>
              <a:rPr dirty="0" sz="1450" spc="-25">
                <a:latin typeface="Lucida Sans Unicode"/>
                <a:cs typeface="Lucida Sans Unicode"/>
              </a:rPr>
              <a:t>of </a:t>
            </a:r>
            <a:r>
              <a:rPr dirty="0" sz="1450">
                <a:latin typeface="Lucida Sans Unicode"/>
                <a:cs typeface="Lucida Sans Unicode"/>
              </a:rPr>
              <a:t>integrated</a:t>
            </a:r>
            <a:r>
              <a:rPr dirty="0" sz="1450" spc="11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function</a:t>
            </a:r>
            <a:r>
              <a:rPr dirty="0" sz="1450" spc="114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systems,</a:t>
            </a:r>
            <a:r>
              <a:rPr dirty="0" sz="1450" spc="110">
                <a:latin typeface="Lucida Sans Unicode"/>
                <a:cs typeface="Lucida Sans Unicode"/>
              </a:rPr>
              <a:t>  </a:t>
            </a:r>
            <a:r>
              <a:rPr dirty="0" sz="1450">
                <a:latin typeface="Lucida Sans Unicode"/>
                <a:cs typeface="Lucida Sans Unicode"/>
              </a:rPr>
              <a:t>in</a:t>
            </a:r>
            <a:r>
              <a:rPr dirty="0" sz="1450" spc="114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movies</a:t>
            </a:r>
            <a:r>
              <a:rPr dirty="0" sz="1450" spc="114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and</a:t>
            </a:r>
            <a:r>
              <a:rPr dirty="0" sz="1450" spc="110">
                <a:latin typeface="Lucida Sans Unicode"/>
                <a:cs typeface="Lucida Sans Unicode"/>
              </a:rPr>
              <a:t> </a:t>
            </a:r>
            <a:r>
              <a:rPr dirty="0" sz="1450" spc="-10">
                <a:latin typeface="Lucida Sans Unicode"/>
                <a:cs typeface="Lucida Sans Unicode"/>
              </a:rPr>
              <a:t>games.</a:t>
            </a:r>
            <a:endParaRPr sz="1450">
              <a:latin typeface="Lucida Sans Unicode"/>
              <a:cs typeface="Lucida Sans Unicode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8510752" y="2967774"/>
            <a:ext cx="777875" cy="19558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100" spc="60" b="1">
                <a:latin typeface="Trebuchet MS"/>
                <a:cs typeface="Trebuchet MS"/>
              </a:rPr>
              <a:t>a</a:t>
            </a:r>
            <a:r>
              <a:rPr dirty="0" sz="1100" spc="114" b="1">
                <a:latin typeface="Trebuchet MS"/>
                <a:cs typeface="Trebuchet MS"/>
              </a:rPr>
              <a:t> </a:t>
            </a:r>
            <a:r>
              <a:rPr dirty="0" sz="1100" b="1">
                <a:latin typeface="Trebuchet MS"/>
                <a:cs typeface="Trebuchet MS"/>
              </a:rPr>
              <a:t>real</a:t>
            </a:r>
            <a:r>
              <a:rPr dirty="0" sz="1100" spc="120" b="1">
                <a:latin typeface="Trebuchet MS"/>
                <a:cs typeface="Trebuchet MS"/>
              </a:rPr>
              <a:t> </a:t>
            </a:r>
            <a:r>
              <a:rPr dirty="0" sz="1100" spc="-20" b="1">
                <a:latin typeface="Trebuchet MS"/>
                <a:cs typeface="Trebuchet MS"/>
              </a:rPr>
              <a:t>fern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17" name="object 17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610707" y="4798771"/>
            <a:ext cx="3908107" cy="1662544"/>
          </a:xfrm>
          <a:prstGeom prst="rect">
            <a:avLst/>
          </a:prstGeom>
        </p:spPr>
      </p:pic>
      <p:pic>
        <p:nvPicPr>
          <p:cNvPr id="18" name="object 18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251037" y="1788351"/>
            <a:ext cx="1262538" cy="1148574"/>
          </a:xfrm>
          <a:prstGeom prst="rect">
            <a:avLst/>
          </a:prstGeom>
        </p:spPr>
      </p:pic>
      <p:sp>
        <p:nvSpPr>
          <p:cNvPr id="19" name="object 19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-25"/>
              <a:t>33</a:t>
            </a:fld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054100"/>
            <a:ext cx="5364486" cy="56642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322936" y="1206000"/>
            <a:ext cx="3098800" cy="30861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805305" algn="l"/>
              </a:tabLst>
            </a:pPr>
            <a:r>
              <a:rPr dirty="0" sz="1850" spc="150" b="1">
                <a:solidFill>
                  <a:srgbClr val="BABABA"/>
                </a:solidFill>
                <a:latin typeface="Verdana"/>
                <a:cs typeface="Verdana"/>
              </a:rPr>
              <a:t>COMPUTER</a:t>
            </a:r>
            <a:r>
              <a:rPr dirty="0" sz="1850" b="1">
                <a:solidFill>
                  <a:srgbClr val="BABABA"/>
                </a:solidFill>
                <a:latin typeface="Verdana"/>
                <a:cs typeface="Verdana"/>
              </a:rPr>
              <a:t>	</a:t>
            </a:r>
            <a:r>
              <a:rPr dirty="0" sz="1850" spc="75" b="1">
                <a:solidFill>
                  <a:srgbClr val="BABABA"/>
                </a:solidFill>
                <a:latin typeface="Verdana"/>
                <a:cs typeface="Verdana"/>
              </a:rPr>
              <a:t>SCIENCE </a:t>
            </a:r>
            <a:endParaRPr sz="1850">
              <a:latin typeface="Verdana"/>
              <a:cs typeface="Verdan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6340410" y="1394070"/>
            <a:ext cx="3020695" cy="588010"/>
          </a:xfrm>
          <a:prstGeom prst="rect">
            <a:avLst/>
          </a:prstGeom>
        </p:spPr>
        <p:txBody>
          <a:bodyPr wrap="square" lIns="0" tIns="113030" rIns="0" bIns="0" rtlCol="0" vert="horz">
            <a:spAutoFit/>
          </a:bodyPr>
          <a:lstStyle/>
          <a:p>
            <a:pPr marL="55244">
              <a:lnSpc>
                <a:spcPct val="100000"/>
              </a:lnSpc>
              <a:spcBef>
                <a:spcPts val="890"/>
              </a:spcBef>
            </a:pP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S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E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D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G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E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W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spc="-260" b="1">
                <a:solidFill>
                  <a:srgbClr val="BABABA"/>
                </a:solidFill>
                <a:latin typeface="Verdana"/>
                <a:cs typeface="Verdana"/>
              </a:rPr>
              <a:t>I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C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K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/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W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A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Y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N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spc="-50" b="1">
                <a:solidFill>
                  <a:srgbClr val="BABABA"/>
                </a:solidFill>
                <a:latin typeface="Verdana"/>
                <a:cs typeface="Verdana"/>
              </a:rPr>
              <a:t>E</a:t>
            </a:r>
            <a:endParaRPr sz="11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815"/>
              </a:spcBef>
            </a:pPr>
            <a:r>
              <a:rPr dirty="0" sz="1200">
                <a:solidFill>
                  <a:srgbClr val="BABABA"/>
                </a:solidFill>
                <a:latin typeface="Arial"/>
                <a:cs typeface="Arial"/>
              </a:rPr>
              <a:t>PA</a:t>
            </a:r>
            <a:r>
              <a:rPr dirty="0" sz="1200" spc="-155">
                <a:solidFill>
                  <a:srgbClr val="BABABA"/>
                </a:solidFill>
                <a:latin typeface="Arial"/>
                <a:cs typeface="Arial"/>
              </a:rPr>
              <a:t> R</a:t>
            </a:r>
            <a:r>
              <a:rPr dirty="0" sz="1200" spc="-165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BABABA"/>
                </a:solidFill>
                <a:latin typeface="Arial"/>
                <a:cs typeface="Arial"/>
              </a:rPr>
              <a:t>T</a:t>
            </a:r>
            <a:r>
              <a:rPr dirty="0" sz="1200" spc="390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BABABA"/>
                </a:solidFill>
                <a:latin typeface="Arial"/>
                <a:cs typeface="Arial"/>
              </a:rPr>
              <a:t>I</a:t>
            </a:r>
            <a:r>
              <a:rPr dirty="0" sz="1200" spc="-155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BABABA"/>
                </a:solidFill>
                <a:latin typeface="Arial"/>
                <a:cs typeface="Arial"/>
              </a:rPr>
              <a:t>:</a:t>
            </a:r>
            <a:r>
              <a:rPr dirty="0" sz="1200" spc="390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 spc="-170">
                <a:solidFill>
                  <a:srgbClr val="BABABA"/>
                </a:solidFill>
                <a:latin typeface="Arial"/>
                <a:cs typeface="Arial"/>
              </a:rPr>
              <a:t>P</a:t>
            </a:r>
            <a:r>
              <a:rPr dirty="0" sz="1200" spc="-155">
                <a:solidFill>
                  <a:srgbClr val="BABABA"/>
                </a:solidFill>
                <a:latin typeface="Arial"/>
                <a:cs typeface="Arial"/>
              </a:rPr>
              <a:t> R</a:t>
            </a:r>
            <a:r>
              <a:rPr dirty="0" sz="1200" spc="-175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 spc="130">
                <a:solidFill>
                  <a:srgbClr val="BABABA"/>
                </a:solidFill>
                <a:latin typeface="Arial"/>
                <a:cs typeface="Arial"/>
              </a:rPr>
              <a:t>O</a:t>
            </a:r>
            <a:r>
              <a:rPr dirty="0" sz="1200" spc="-155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 spc="65">
                <a:solidFill>
                  <a:srgbClr val="BABABA"/>
                </a:solidFill>
                <a:latin typeface="Arial"/>
                <a:cs typeface="Arial"/>
              </a:rPr>
              <a:t>G</a:t>
            </a:r>
            <a:r>
              <a:rPr dirty="0" sz="1200" spc="-155">
                <a:solidFill>
                  <a:srgbClr val="BABABA"/>
                </a:solidFill>
                <a:latin typeface="Arial"/>
                <a:cs typeface="Arial"/>
              </a:rPr>
              <a:t> R </a:t>
            </a:r>
            <a:r>
              <a:rPr dirty="0" sz="1200" spc="80">
                <a:solidFill>
                  <a:srgbClr val="BABABA"/>
                </a:solidFill>
                <a:latin typeface="Arial"/>
                <a:cs typeface="Arial"/>
              </a:rPr>
              <a:t>A</a:t>
            </a:r>
            <a:r>
              <a:rPr dirty="0" sz="1200" spc="-155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 spc="145">
                <a:solidFill>
                  <a:srgbClr val="BABABA"/>
                </a:solidFill>
                <a:latin typeface="Arial"/>
                <a:cs typeface="Arial"/>
              </a:rPr>
              <a:t>M</a:t>
            </a:r>
            <a:r>
              <a:rPr dirty="0" sz="1200" spc="-155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 spc="145">
                <a:solidFill>
                  <a:srgbClr val="BABABA"/>
                </a:solidFill>
                <a:latin typeface="Arial"/>
                <a:cs typeface="Arial"/>
              </a:rPr>
              <a:t>M</a:t>
            </a:r>
            <a:r>
              <a:rPr dirty="0" sz="1200" spc="-155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BABABA"/>
                </a:solidFill>
                <a:latin typeface="Arial"/>
                <a:cs typeface="Arial"/>
              </a:rPr>
              <a:t>I</a:t>
            </a:r>
            <a:r>
              <a:rPr dirty="0" sz="1200" spc="-155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 spc="135">
                <a:solidFill>
                  <a:srgbClr val="BABABA"/>
                </a:solidFill>
                <a:latin typeface="Arial"/>
                <a:cs typeface="Arial"/>
              </a:rPr>
              <a:t>N</a:t>
            </a:r>
            <a:r>
              <a:rPr dirty="0" sz="1200" spc="-145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 spc="65">
                <a:solidFill>
                  <a:srgbClr val="BABABA"/>
                </a:solidFill>
                <a:latin typeface="Arial"/>
                <a:cs typeface="Arial"/>
              </a:rPr>
              <a:t>G</a:t>
            </a:r>
            <a:r>
              <a:rPr dirty="0" sz="1200" spc="390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BABABA"/>
                </a:solidFill>
                <a:latin typeface="Arial"/>
                <a:cs typeface="Arial"/>
              </a:rPr>
              <a:t>I</a:t>
            </a:r>
            <a:r>
              <a:rPr dirty="0" sz="1200" spc="-155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 spc="135">
                <a:solidFill>
                  <a:srgbClr val="BABABA"/>
                </a:solidFill>
                <a:latin typeface="Arial"/>
                <a:cs typeface="Arial"/>
              </a:rPr>
              <a:t>N</a:t>
            </a:r>
            <a:r>
              <a:rPr dirty="0" sz="1200" spc="390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 spc="80">
                <a:solidFill>
                  <a:srgbClr val="BABABA"/>
                </a:solidFill>
                <a:latin typeface="Arial"/>
                <a:cs typeface="Arial"/>
              </a:rPr>
              <a:t>JAVA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1612900" y="2363673"/>
            <a:ext cx="7747000" cy="1513205"/>
          </a:xfrm>
          <a:prstGeom prst="rect">
            <a:avLst/>
          </a:prstGeom>
          <a:solidFill>
            <a:srgbClr val="FFFFFF"/>
          </a:solidFill>
        </p:spPr>
        <p:txBody>
          <a:bodyPr wrap="square" lIns="0" tIns="85090" rIns="0" bIns="0" rtlCol="0" vert="horz">
            <a:spAutoFit/>
          </a:bodyPr>
          <a:lstStyle/>
          <a:p>
            <a:pPr marL="115570">
              <a:lnSpc>
                <a:spcPct val="100000"/>
              </a:lnSpc>
              <a:spcBef>
                <a:spcPts val="670"/>
              </a:spcBef>
            </a:pPr>
            <a:r>
              <a:rPr dirty="0" sz="1100" i="1">
                <a:latin typeface="Lucida Sans Italic"/>
                <a:cs typeface="Lucida Sans Italic"/>
              </a:rPr>
              <a:t>Image</a:t>
            </a:r>
            <a:r>
              <a:rPr dirty="0" sz="1100" spc="30" i="1">
                <a:latin typeface="Lucida Sans Italic"/>
                <a:cs typeface="Lucida Sans Italic"/>
              </a:rPr>
              <a:t> </a:t>
            </a:r>
            <a:r>
              <a:rPr dirty="0" sz="1100" spc="-10" i="1">
                <a:latin typeface="Lucida Sans Italic"/>
                <a:cs typeface="Lucida Sans Italic"/>
              </a:rPr>
              <a:t>sources</a:t>
            </a:r>
            <a:endParaRPr sz="1100">
              <a:latin typeface="Lucida Sans Italic"/>
              <a:cs typeface="Lucida Sans Italic"/>
            </a:endParaRPr>
          </a:p>
          <a:p>
            <a:pPr marL="254635" marR="2072639">
              <a:lnSpc>
                <a:spcPct val="156800"/>
              </a:lnSpc>
              <a:spcBef>
                <a:spcPts val="550"/>
              </a:spcBef>
            </a:pPr>
            <a:r>
              <a:rPr dirty="0" sz="900" spc="-10">
                <a:latin typeface="Lucida Console"/>
                <a:cs typeface="Lucida Console"/>
                <a:hlinkClick r:id="rId3"/>
              </a:rPr>
              <a:t>http://paulbourke.net/fractals/gasket/cokegasket.gif</a:t>
            </a:r>
            <a:r>
              <a:rPr dirty="0" sz="900" spc="-10">
                <a:latin typeface="Lucida Console"/>
                <a:cs typeface="Lucida Console"/>
              </a:rPr>
              <a:t> </a:t>
            </a:r>
            <a:r>
              <a:rPr dirty="0" sz="900">
                <a:latin typeface="Lucida Console"/>
                <a:cs typeface="Lucida Console"/>
                <a:hlinkClick r:id="rId4"/>
              </a:rPr>
              <a:t>http://www.buzzfeed.com/atmccann/11-awesome-math-</a:t>
            </a:r>
            <a:r>
              <a:rPr dirty="0" sz="900" spc="-10">
                <a:latin typeface="Lucida Console"/>
                <a:cs typeface="Lucida Console"/>
                <a:hlinkClick r:id="rId4"/>
              </a:rPr>
              <a:t>foods#39wokfk</a:t>
            </a:r>
            <a:r>
              <a:rPr dirty="0" sz="900" spc="-10">
                <a:latin typeface="Lucida Console"/>
                <a:cs typeface="Lucida Console"/>
              </a:rPr>
              <a:t> </a:t>
            </a:r>
            <a:r>
              <a:rPr dirty="0" sz="900">
                <a:latin typeface="Lucida Console"/>
                <a:cs typeface="Lucida Console"/>
                <a:hlinkClick r:id="rId5"/>
              </a:rPr>
              <a:t>http://sheilakh.deviantart.com/art/The-Legend-of-Sierpinski-</a:t>
            </a:r>
            <a:r>
              <a:rPr dirty="0" sz="900" spc="-10">
                <a:latin typeface="Lucida Console"/>
                <a:cs typeface="Lucida Console"/>
                <a:hlinkClick r:id="rId5"/>
              </a:rPr>
              <a:t>308953447</a:t>
            </a:r>
            <a:r>
              <a:rPr dirty="0" sz="900" spc="-10">
                <a:latin typeface="Lucida Console"/>
                <a:cs typeface="Lucida Console"/>
              </a:rPr>
              <a:t> </a:t>
            </a:r>
            <a:r>
              <a:rPr dirty="0" sz="900">
                <a:latin typeface="Lucida Console"/>
                <a:cs typeface="Lucida Console"/>
              </a:rPr>
              <a:t>http://commons.wikimedia.org/wiki/File:Lady_Fern_frond_-</a:t>
            </a:r>
            <a:r>
              <a:rPr dirty="0" sz="900" spc="-10">
                <a:latin typeface="Lucida Console"/>
                <a:cs typeface="Lucida Console"/>
              </a:rPr>
              <a:t>_normal_appearance.jpg</a:t>
            </a:r>
            <a:endParaRPr sz="900">
              <a:latin typeface="Lucida Console"/>
              <a:cs typeface="Lucida Console"/>
            </a:endParaRPr>
          </a:p>
          <a:p>
            <a:pPr marL="254635">
              <a:lnSpc>
                <a:spcPct val="100000"/>
              </a:lnSpc>
              <a:spcBef>
                <a:spcPts val="615"/>
              </a:spcBef>
            </a:pPr>
            <a:r>
              <a:rPr dirty="0" sz="900">
                <a:latin typeface="Lucida Console"/>
                <a:cs typeface="Lucida Console"/>
                <a:hlinkClick r:id="rId6"/>
              </a:rPr>
              <a:t>http://img3.wikia.nocookie.net/</a:t>
            </a:r>
            <a:r>
              <a:rPr dirty="0" u="sng" sz="900" spc="-5">
                <a:uFill>
                  <a:solidFill>
                    <a:srgbClr val="000000"/>
                  </a:solidFill>
                </a:uFill>
                <a:latin typeface="Lucida Console"/>
                <a:cs typeface="Lucida Console"/>
              </a:rPr>
              <a:t>  </a:t>
            </a:r>
            <a:r>
              <a:rPr dirty="0" sz="900">
                <a:latin typeface="Lucida Console"/>
                <a:cs typeface="Lucida Console"/>
              </a:rPr>
              <a:t>cb20100707172110/jamescameronsavatar/images/e/e1/Avatar_concept_art-</a:t>
            </a:r>
            <a:r>
              <a:rPr dirty="0" sz="900" spc="-10">
                <a:latin typeface="Lucida Console"/>
                <a:cs typeface="Lucida Console"/>
              </a:rPr>
              <a:t>3.jpg</a:t>
            </a:r>
            <a:endParaRPr sz="900">
              <a:latin typeface="Lucida Console"/>
              <a:cs typeface="Lucida Console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330200" y="6394081"/>
            <a:ext cx="2870200" cy="203835"/>
          </a:xfrm>
          <a:prstGeom prst="rect">
            <a:avLst/>
          </a:prstGeom>
          <a:solidFill>
            <a:srgbClr val="FFFFFF"/>
          </a:solidFill>
        </p:spPr>
        <p:txBody>
          <a:bodyPr wrap="square" lIns="0" tIns="6350" rIns="0" bIns="0" rtlCol="0" vert="horz">
            <a:spAutoFit/>
          </a:bodyPr>
          <a:lstStyle/>
          <a:p>
            <a:pPr marL="75565">
              <a:lnSpc>
                <a:spcPct val="100000"/>
              </a:lnSpc>
              <a:spcBef>
                <a:spcPts val="50"/>
              </a:spcBef>
            </a:pPr>
            <a:r>
              <a:rPr dirty="0" sz="1000" spc="75">
                <a:solidFill>
                  <a:srgbClr val="797979"/>
                </a:solidFill>
                <a:latin typeface="Lucida Console"/>
                <a:cs typeface="Lucida Console"/>
              </a:rPr>
              <a:t>CS.4.C.IO.Fractals </a:t>
            </a:r>
            <a:endParaRPr sz="1000">
              <a:latin typeface="Lucida Console"/>
              <a:cs typeface="Lucida Console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054100"/>
            <a:ext cx="5364486" cy="5664200"/>
          </a:xfrm>
          <a:prstGeom prst="rect">
            <a:avLst/>
          </a:prstGeom>
        </p:spPr>
      </p:pic>
      <p:sp>
        <p:nvSpPr>
          <p:cNvPr id="3" name="object 3" descr=""/>
          <p:cNvSpPr txBox="1"/>
          <p:nvPr/>
        </p:nvSpPr>
        <p:spPr>
          <a:xfrm>
            <a:off x="3182937" y="3272819"/>
            <a:ext cx="4058920" cy="219265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426084" indent="-414020">
              <a:lnSpc>
                <a:spcPct val="100000"/>
              </a:lnSpc>
              <a:spcBef>
                <a:spcPts val="90"/>
              </a:spcBef>
              <a:buAutoNum type="arabicPeriod" startAt="4"/>
              <a:tabLst>
                <a:tab pos="426720" algn="l"/>
              </a:tabLst>
            </a:pPr>
            <a:r>
              <a:rPr dirty="0" sz="2650">
                <a:solidFill>
                  <a:srgbClr val="A9A9A9"/>
                </a:solidFill>
                <a:latin typeface="Arial"/>
                <a:cs typeface="Arial"/>
              </a:rPr>
              <a:t>Input</a:t>
            </a:r>
            <a:r>
              <a:rPr dirty="0" sz="2650" spc="110">
                <a:solidFill>
                  <a:srgbClr val="A9A9A9"/>
                </a:solidFill>
                <a:latin typeface="Arial"/>
                <a:cs typeface="Arial"/>
              </a:rPr>
              <a:t> </a:t>
            </a:r>
            <a:r>
              <a:rPr dirty="0" sz="2650" spc="55">
                <a:solidFill>
                  <a:srgbClr val="A9A9A9"/>
                </a:solidFill>
                <a:latin typeface="Arial"/>
                <a:cs typeface="Arial"/>
              </a:rPr>
              <a:t>and</a:t>
            </a:r>
            <a:r>
              <a:rPr dirty="0" sz="2650" spc="110">
                <a:solidFill>
                  <a:srgbClr val="A9A9A9"/>
                </a:solidFill>
                <a:latin typeface="Arial"/>
                <a:cs typeface="Arial"/>
              </a:rPr>
              <a:t> </a:t>
            </a:r>
            <a:r>
              <a:rPr dirty="0" sz="2650" spc="-10">
                <a:solidFill>
                  <a:srgbClr val="A9A9A9"/>
                </a:solidFill>
                <a:latin typeface="Arial"/>
                <a:cs typeface="Arial"/>
              </a:rPr>
              <a:t>Output</a:t>
            </a:r>
            <a:endParaRPr sz="2650">
              <a:latin typeface="Arial"/>
              <a:cs typeface="Arial"/>
            </a:endParaRPr>
          </a:p>
          <a:p>
            <a:pPr lvl="1" marL="1044575" indent="-220979">
              <a:lnSpc>
                <a:spcPct val="100000"/>
              </a:lnSpc>
              <a:spcBef>
                <a:spcPts val="2625"/>
              </a:spcBef>
              <a:buChar char="•"/>
              <a:tabLst>
                <a:tab pos="1045210" algn="l"/>
              </a:tabLst>
            </a:pPr>
            <a:r>
              <a:rPr dirty="0" sz="1950">
                <a:solidFill>
                  <a:srgbClr val="A9A9A9"/>
                </a:solidFill>
                <a:latin typeface="Arial"/>
                <a:cs typeface="Arial"/>
              </a:rPr>
              <a:t>Standard</a:t>
            </a:r>
            <a:r>
              <a:rPr dirty="0" sz="1950" spc="235">
                <a:solidFill>
                  <a:srgbClr val="A9A9A9"/>
                </a:solidFill>
                <a:latin typeface="Arial"/>
                <a:cs typeface="Arial"/>
              </a:rPr>
              <a:t> </a:t>
            </a:r>
            <a:r>
              <a:rPr dirty="0" sz="1950">
                <a:solidFill>
                  <a:srgbClr val="A9A9A9"/>
                </a:solidFill>
                <a:latin typeface="Arial"/>
                <a:cs typeface="Arial"/>
              </a:rPr>
              <a:t>input</a:t>
            </a:r>
            <a:r>
              <a:rPr dirty="0" sz="1950" spc="235">
                <a:solidFill>
                  <a:srgbClr val="A9A9A9"/>
                </a:solidFill>
                <a:latin typeface="Arial"/>
                <a:cs typeface="Arial"/>
              </a:rPr>
              <a:t> </a:t>
            </a:r>
            <a:r>
              <a:rPr dirty="0" sz="1950" spc="60">
                <a:solidFill>
                  <a:srgbClr val="A9A9A9"/>
                </a:solidFill>
                <a:latin typeface="Arial"/>
                <a:cs typeface="Arial"/>
              </a:rPr>
              <a:t>and</a:t>
            </a:r>
            <a:r>
              <a:rPr dirty="0" sz="1950" spc="240">
                <a:solidFill>
                  <a:srgbClr val="A9A9A9"/>
                </a:solidFill>
                <a:latin typeface="Arial"/>
                <a:cs typeface="Arial"/>
              </a:rPr>
              <a:t> </a:t>
            </a:r>
            <a:r>
              <a:rPr dirty="0" sz="1950" spc="-10">
                <a:solidFill>
                  <a:srgbClr val="A9A9A9"/>
                </a:solidFill>
                <a:latin typeface="Arial"/>
                <a:cs typeface="Arial"/>
              </a:rPr>
              <a:t>output</a:t>
            </a:r>
            <a:endParaRPr sz="1950">
              <a:latin typeface="Arial"/>
              <a:cs typeface="Arial"/>
            </a:endParaRPr>
          </a:p>
          <a:p>
            <a:pPr lvl="1" marL="1044575" indent="-220979">
              <a:lnSpc>
                <a:spcPct val="100000"/>
              </a:lnSpc>
              <a:spcBef>
                <a:spcPts val="635"/>
              </a:spcBef>
              <a:buChar char="•"/>
              <a:tabLst>
                <a:tab pos="1045210" algn="l"/>
              </a:tabLst>
            </a:pPr>
            <a:r>
              <a:rPr dirty="0" sz="1950">
                <a:solidFill>
                  <a:srgbClr val="929292"/>
                </a:solidFill>
                <a:latin typeface="Arial"/>
                <a:cs typeface="Arial"/>
              </a:rPr>
              <a:t>Standard</a:t>
            </a:r>
            <a:r>
              <a:rPr dirty="0" sz="1950" spc="405">
                <a:solidFill>
                  <a:srgbClr val="929292"/>
                </a:solidFill>
                <a:latin typeface="Arial"/>
                <a:cs typeface="Arial"/>
              </a:rPr>
              <a:t> </a:t>
            </a:r>
            <a:r>
              <a:rPr dirty="0" sz="1950" spc="65">
                <a:solidFill>
                  <a:srgbClr val="929292"/>
                </a:solidFill>
                <a:latin typeface="Arial"/>
                <a:cs typeface="Arial"/>
              </a:rPr>
              <a:t>drawing</a:t>
            </a:r>
            <a:endParaRPr sz="1950">
              <a:latin typeface="Arial"/>
              <a:cs typeface="Arial"/>
            </a:endParaRPr>
          </a:p>
          <a:p>
            <a:pPr lvl="1" marL="1044575" indent="-220979">
              <a:lnSpc>
                <a:spcPct val="100000"/>
              </a:lnSpc>
              <a:spcBef>
                <a:spcPts val="635"/>
              </a:spcBef>
              <a:buChar char="•"/>
              <a:tabLst>
                <a:tab pos="1045210" algn="l"/>
              </a:tabLst>
            </a:pPr>
            <a:r>
              <a:rPr dirty="0" sz="1950">
                <a:solidFill>
                  <a:srgbClr val="929292"/>
                </a:solidFill>
                <a:latin typeface="Arial"/>
                <a:cs typeface="Arial"/>
              </a:rPr>
              <a:t>Fractal</a:t>
            </a:r>
            <a:r>
              <a:rPr dirty="0" sz="1950" spc="150">
                <a:solidFill>
                  <a:srgbClr val="929292"/>
                </a:solidFill>
                <a:latin typeface="Arial"/>
                <a:cs typeface="Arial"/>
              </a:rPr>
              <a:t> </a:t>
            </a:r>
            <a:r>
              <a:rPr dirty="0" sz="1950" spc="35">
                <a:solidFill>
                  <a:srgbClr val="929292"/>
                </a:solidFill>
                <a:latin typeface="Arial"/>
                <a:cs typeface="Arial"/>
              </a:rPr>
              <a:t>drawings</a:t>
            </a:r>
            <a:endParaRPr sz="1950">
              <a:latin typeface="Arial"/>
              <a:cs typeface="Arial"/>
            </a:endParaRPr>
          </a:p>
          <a:p>
            <a:pPr lvl="1" marL="1044575" indent="-220979">
              <a:lnSpc>
                <a:spcPct val="100000"/>
              </a:lnSpc>
              <a:spcBef>
                <a:spcPts val="630"/>
              </a:spcBef>
              <a:buChar char="•"/>
              <a:tabLst>
                <a:tab pos="1045210" algn="l"/>
              </a:tabLst>
            </a:pPr>
            <a:r>
              <a:rPr dirty="0" sz="1950" spc="-10">
                <a:latin typeface="Arial"/>
                <a:cs typeface="Arial"/>
              </a:rPr>
              <a:t>Animation</a:t>
            </a:r>
            <a:endParaRPr sz="1950">
              <a:latin typeface="Arial"/>
              <a:cs typeface="Arial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6322936" y="1206000"/>
            <a:ext cx="3098800" cy="7759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805305" algn="l"/>
              </a:tabLst>
            </a:pPr>
            <a:r>
              <a:rPr dirty="0" sz="1850" spc="150" b="1">
                <a:solidFill>
                  <a:srgbClr val="BABABA"/>
                </a:solidFill>
                <a:latin typeface="Verdana"/>
                <a:cs typeface="Verdana"/>
              </a:rPr>
              <a:t>COMPUTER</a:t>
            </a:r>
            <a:r>
              <a:rPr dirty="0" sz="1850" b="1">
                <a:solidFill>
                  <a:srgbClr val="BABABA"/>
                </a:solidFill>
                <a:latin typeface="Verdana"/>
                <a:cs typeface="Verdana"/>
              </a:rPr>
              <a:t>	</a:t>
            </a:r>
            <a:r>
              <a:rPr dirty="0" sz="1850" spc="75" b="1">
                <a:solidFill>
                  <a:srgbClr val="BABABA"/>
                </a:solidFill>
                <a:latin typeface="Verdana"/>
                <a:cs typeface="Verdana"/>
              </a:rPr>
              <a:t>SCIENCE </a:t>
            </a:r>
            <a:endParaRPr sz="1850">
              <a:latin typeface="Verdana"/>
              <a:cs typeface="Verdana"/>
            </a:endParaRPr>
          </a:p>
          <a:p>
            <a:pPr marL="72390">
              <a:lnSpc>
                <a:spcPct val="100000"/>
              </a:lnSpc>
              <a:spcBef>
                <a:spcPts val="45"/>
              </a:spcBef>
            </a:pP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S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E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D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G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E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W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spc="-260" b="1">
                <a:solidFill>
                  <a:srgbClr val="BABABA"/>
                </a:solidFill>
                <a:latin typeface="Verdana"/>
                <a:cs typeface="Verdana"/>
              </a:rPr>
              <a:t>I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C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K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/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W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A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Y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N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spc="-50" b="1">
                <a:solidFill>
                  <a:srgbClr val="BABABA"/>
                </a:solidFill>
                <a:latin typeface="Verdana"/>
                <a:cs typeface="Verdana"/>
              </a:rPr>
              <a:t>E</a:t>
            </a:r>
            <a:endParaRPr sz="1150">
              <a:latin typeface="Verdana"/>
              <a:cs typeface="Verdana"/>
            </a:endParaRPr>
          </a:p>
          <a:p>
            <a:pPr marL="29845">
              <a:lnSpc>
                <a:spcPct val="100000"/>
              </a:lnSpc>
              <a:spcBef>
                <a:spcPts val="815"/>
              </a:spcBef>
            </a:pPr>
            <a:r>
              <a:rPr dirty="0" sz="1200">
                <a:solidFill>
                  <a:srgbClr val="BABABA"/>
                </a:solidFill>
                <a:latin typeface="Arial"/>
                <a:cs typeface="Arial"/>
              </a:rPr>
              <a:t>PA</a:t>
            </a:r>
            <a:r>
              <a:rPr dirty="0" sz="1200" spc="-155">
                <a:solidFill>
                  <a:srgbClr val="BABABA"/>
                </a:solidFill>
                <a:latin typeface="Arial"/>
                <a:cs typeface="Arial"/>
              </a:rPr>
              <a:t> R</a:t>
            </a:r>
            <a:r>
              <a:rPr dirty="0" sz="1200" spc="-165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BABABA"/>
                </a:solidFill>
                <a:latin typeface="Arial"/>
                <a:cs typeface="Arial"/>
              </a:rPr>
              <a:t>T</a:t>
            </a:r>
            <a:r>
              <a:rPr dirty="0" sz="1200" spc="390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BABABA"/>
                </a:solidFill>
                <a:latin typeface="Arial"/>
                <a:cs typeface="Arial"/>
              </a:rPr>
              <a:t>I</a:t>
            </a:r>
            <a:r>
              <a:rPr dirty="0" sz="1200" spc="-155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BABABA"/>
                </a:solidFill>
                <a:latin typeface="Arial"/>
                <a:cs typeface="Arial"/>
              </a:rPr>
              <a:t>:</a:t>
            </a:r>
            <a:r>
              <a:rPr dirty="0" sz="1200" spc="390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 spc="-170">
                <a:solidFill>
                  <a:srgbClr val="BABABA"/>
                </a:solidFill>
                <a:latin typeface="Arial"/>
                <a:cs typeface="Arial"/>
              </a:rPr>
              <a:t>P</a:t>
            </a:r>
            <a:r>
              <a:rPr dirty="0" sz="1200" spc="-155">
                <a:solidFill>
                  <a:srgbClr val="BABABA"/>
                </a:solidFill>
                <a:latin typeface="Arial"/>
                <a:cs typeface="Arial"/>
              </a:rPr>
              <a:t> R</a:t>
            </a:r>
            <a:r>
              <a:rPr dirty="0" sz="1200" spc="-175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 spc="130">
                <a:solidFill>
                  <a:srgbClr val="BABABA"/>
                </a:solidFill>
                <a:latin typeface="Arial"/>
                <a:cs typeface="Arial"/>
              </a:rPr>
              <a:t>O</a:t>
            </a:r>
            <a:r>
              <a:rPr dirty="0" sz="1200" spc="-155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 spc="65">
                <a:solidFill>
                  <a:srgbClr val="BABABA"/>
                </a:solidFill>
                <a:latin typeface="Arial"/>
                <a:cs typeface="Arial"/>
              </a:rPr>
              <a:t>G</a:t>
            </a:r>
            <a:r>
              <a:rPr dirty="0" sz="1200" spc="-155">
                <a:solidFill>
                  <a:srgbClr val="BABABA"/>
                </a:solidFill>
                <a:latin typeface="Arial"/>
                <a:cs typeface="Arial"/>
              </a:rPr>
              <a:t> R </a:t>
            </a:r>
            <a:r>
              <a:rPr dirty="0" sz="1200" spc="80">
                <a:solidFill>
                  <a:srgbClr val="BABABA"/>
                </a:solidFill>
                <a:latin typeface="Arial"/>
                <a:cs typeface="Arial"/>
              </a:rPr>
              <a:t>A</a:t>
            </a:r>
            <a:r>
              <a:rPr dirty="0" sz="1200" spc="-155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 spc="145">
                <a:solidFill>
                  <a:srgbClr val="BABABA"/>
                </a:solidFill>
                <a:latin typeface="Arial"/>
                <a:cs typeface="Arial"/>
              </a:rPr>
              <a:t>M</a:t>
            </a:r>
            <a:r>
              <a:rPr dirty="0" sz="1200" spc="-155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 spc="145">
                <a:solidFill>
                  <a:srgbClr val="BABABA"/>
                </a:solidFill>
                <a:latin typeface="Arial"/>
                <a:cs typeface="Arial"/>
              </a:rPr>
              <a:t>M</a:t>
            </a:r>
            <a:r>
              <a:rPr dirty="0" sz="1200" spc="-155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BABABA"/>
                </a:solidFill>
                <a:latin typeface="Arial"/>
                <a:cs typeface="Arial"/>
              </a:rPr>
              <a:t>I</a:t>
            </a:r>
            <a:r>
              <a:rPr dirty="0" sz="1200" spc="-155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 spc="135">
                <a:solidFill>
                  <a:srgbClr val="BABABA"/>
                </a:solidFill>
                <a:latin typeface="Arial"/>
                <a:cs typeface="Arial"/>
              </a:rPr>
              <a:t>N</a:t>
            </a:r>
            <a:r>
              <a:rPr dirty="0" sz="1200" spc="-145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 spc="65">
                <a:solidFill>
                  <a:srgbClr val="BABABA"/>
                </a:solidFill>
                <a:latin typeface="Arial"/>
                <a:cs typeface="Arial"/>
              </a:rPr>
              <a:t>G</a:t>
            </a:r>
            <a:r>
              <a:rPr dirty="0" sz="1200" spc="390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BABABA"/>
                </a:solidFill>
                <a:latin typeface="Arial"/>
                <a:cs typeface="Arial"/>
              </a:rPr>
              <a:t>I</a:t>
            </a:r>
            <a:r>
              <a:rPr dirty="0" sz="1200" spc="-155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 spc="135">
                <a:solidFill>
                  <a:srgbClr val="BABABA"/>
                </a:solidFill>
                <a:latin typeface="Arial"/>
                <a:cs typeface="Arial"/>
              </a:rPr>
              <a:t>N</a:t>
            </a:r>
            <a:r>
              <a:rPr dirty="0" sz="1200" spc="390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 spc="80">
                <a:solidFill>
                  <a:srgbClr val="BABABA"/>
                </a:solidFill>
                <a:latin typeface="Arial"/>
                <a:cs typeface="Arial"/>
              </a:rPr>
              <a:t>JAVA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330200" y="6394081"/>
            <a:ext cx="2870200" cy="203835"/>
          </a:xfrm>
          <a:prstGeom prst="rect">
            <a:avLst/>
          </a:prstGeom>
          <a:solidFill>
            <a:srgbClr val="FFFFFF"/>
          </a:solidFill>
        </p:spPr>
        <p:txBody>
          <a:bodyPr wrap="square" lIns="0" tIns="6350" rIns="0" bIns="0" rtlCol="0" vert="horz">
            <a:spAutoFit/>
          </a:bodyPr>
          <a:lstStyle/>
          <a:p>
            <a:pPr marL="75565">
              <a:lnSpc>
                <a:spcPct val="100000"/>
              </a:lnSpc>
              <a:spcBef>
                <a:spcPts val="50"/>
              </a:spcBef>
            </a:pPr>
            <a:r>
              <a:rPr dirty="0" sz="1000" spc="75">
                <a:solidFill>
                  <a:srgbClr val="797979"/>
                </a:solidFill>
                <a:latin typeface="Lucida Console"/>
                <a:cs typeface="Lucida Console"/>
              </a:rPr>
              <a:t>CS.4.D.IO.Animation </a:t>
            </a:r>
            <a:endParaRPr sz="1000">
              <a:latin typeface="Lucida Console"/>
              <a:cs typeface="Lucida Console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533399" y="1581745"/>
            <a:ext cx="9004300" cy="0"/>
          </a:xfrm>
          <a:custGeom>
            <a:avLst/>
            <a:gdLst/>
            <a:ahLst/>
            <a:cxnLst/>
            <a:rect l="l" t="t" r="r" b="b"/>
            <a:pathLst>
              <a:path w="9004300" h="0">
                <a:moveTo>
                  <a:pt x="0" y="0"/>
                </a:moveTo>
                <a:lnTo>
                  <a:pt x="9004284" y="0"/>
                </a:lnTo>
              </a:path>
            </a:pathLst>
          </a:custGeom>
          <a:ln w="52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 txBox="1"/>
          <p:nvPr/>
        </p:nvSpPr>
        <p:spPr>
          <a:xfrm>
            <a:off x="532130" y="1250334"/>
            <a:ext cx="1037590" cy="2901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700" spc="-10">
                <a:latin typeface="Arial"/>
                <a:cs typeface="Arial"/>
              </a:rPr>
              <a:t>Animation</a:t>
            </a:r>
            <a:endParaRPr sz="1700">
              <a:latin typeface="Arial"/>
              <a:cs typeface="Arial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520700" y="1791525"/>
            <a:ext cx="4851400" cy="2619375"/>
          </a:xfrm>
          <a:prstGeom prst="rect">
            <a:avLst/>
          </a:prstGeom>
          <a:solidFill>
            <a:srgbClr val="FFFFFF"/>
          </a:solidFill>
        </p:spPr>
        <p:txBody>
          <a:bodyPr wrap="square" lIns="0" tIns="9525" rIns="0" bIns="0" rtlCol="0" vert="horz">
            <a:spAutoFit/>
          </a:bodyPr>
          <a:lstStyle/>
          <a:p>
            <a:pPr marL="165100" marR="1499235">
              <a:lnSpc>
                <a:spcPts val="2560"/>
              </a:lnSpc>
              <a:spcBef>
                <a:spcPts val="75"/>
              </a:spcBef>
            </a:pPr>
            <a:r>
              <a:rPr dirty="0" sz="1450">
                <a:latin typeface="Lucida Sans Unicode"/>
                <a:cs typeface="Lucida Sans Unicode"/>
              </a:rPr>
              <a:t>To</a:t>
            </a:r>
            <a:r>
              <a:rPr dirty="0" sz="1450" spc="11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create</a:t>
            </a:r>
            <a:r>
              <a:rPr dirty="0" sz="1450" spc="114">
                <a:latin typeface="Lucida Sans Unicode"/>
                <a:cs typeface="Lucida Sans Unicode"/>
              </a:rPr>
              <a:t> </a:t>
            </a:r>
            <a:r>
              <a:rPr dirty="0" sz="1450">
                <a:solidFill>
                  <a:srgbClr val="005493"/>
                </a:solidFill>
                <a:latin typeface="Lucida Sans Unicode"/>
                <a:cs typeface="Lucida Sans Unicode"/>
              </a:rPr>
              <a:t>animation</a:t>
            </a:r>
            <a:r>
              <a:rPr dirty="0" sz="1450" spc="11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with</a:t>
            </a:r>
            <a:r>
              <a:rPr dirty="0" sz="1450" spc="114">
                <a:latin typeface="Lucida Sans Unicode"/>
                <a:cs typeface="Lucida Sans Unicode"/>
              </a:rPr>
              <a:t> </a:t>
            </a:r>
            <a:r>
              <a:rPr dirty="0" sz="1450" spc="-10">
                <a:latin typeface="Lucida Sans Unicode"/>
                <a:cs typeface="Lucida Sans Unicode"/>
              </a:rPr>
              <a:t>StdDraw. </a:t>
            </a:r>
            <a:r>
              <a:rPr dirty="0" sz="1450">
                <a:latin typeface="Lucida Sans Unicode"/>
                <a:cs typeface="Lucida Sans Unicode"/>
              </a:rPr>
              <a:t>Repeat</a:t>
            </a:r>
            <a:r>
              <a:rPr dirty="0" sz="1450" spc="8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the</a:t>
            </a:r>
            <a:r>
              <a:rPr dirty="0" sz="1450" spc="80">
                <a:latin typeface="Lucida Sans Unicode"/>
                <a:cs typeface="Lucida Sans Unicode"/>
              </a:rPr>
              <a:t> </a:t>
            </a:r>
            <a:r>
              <a:rPr dirty="0" sz="1450" spc="-10">
                <a:latin typeface="Lucida Sans Unicode"/>
                <a:cs typeface="Lucida Sans Unicode"/>
              </a:rPr>
              <a:t>following:</a:t>
            </a:r>
            <a:endParaRPr sz="1450">
              <a:latin typeface="Lucida Sans Unicode"/>
              <a:cs typeface="Lucida Sans Unicode"/>
            </a:endParaRPr>
          </a:p>
          <a:p>
            <a:pPr marL="441959" indent="-125095">
              <a:lnSpc>
                <a:spcPct val="100000"/>
              </a:lnSpc>
              <a:spcBef>
                <a:spcPts val="630"/>
              </a:spcBef>
              <a:buSzPct val="106896"/>
              <a:buFont typeface="Calibri"/>
              <a:buChar char="•"/>
              <a:tabLst>
                <a:tab pos="442595" algn="l"/>
              </a:tabLst>
            </a:pPr>
            <a:r>
              <a:rPr dirty="0" baseline="1915" sz="2175">
                <a:latin typeface="Lucida Sans Unicode"/>
                <a:cs typeface="Lucida Sans Unicode"/>
              </a:rPr>
              <a:t>Clear</a:t>
            </a:r>
            <a:r>
              <a:rPr dirty="0" baseline="1915" sz="2175" spc="97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the</a:t>
            </a:r>
            <a:r>
              <a:rPr dirty="0" baseline="1915" sz="2175" spc="104">
                <a:latin typeface="Lucida Sans Unicode"/>
                <a:cs typeface="Lucida Sans Unicode"/>
              </a:rPr>
              <a:t> </a:t>
            </a:r>
            <a:r>
              <a:rPr dirty="0" baseline="1915" sz="2175" spc="-15">
                <a:latin typeface="Lucida Sans Unicode"/>
                <a:cs typeface="Lucida Sans Unicode"/>
              </a:rPr>
              <a:t>screen.</a:t>
            </a:r>
            <a:endParaRPr baseline="1915" sz="2175">
              <a:latin typeface="Lucida Sans Unicode"/>
              <a:cs typeface="Lucida Sans Unicode"/>
            </a:endParaRPr>
          </a:p>
          <a:p>
            <a:pPr marL="441959" indent="-125095">
              <a:lnSpc>
                <a:spcPct val="100000"/>
              </a:lnSpc>
              <a:spcBef>
                <a:spcPts val="819"/>
              </a:spcBef>
              <a:buSzPct val="106896"/>
              <a:buFont typeface="Calibri"/>
              <a:buChar char="•"/>
              <a:tabLst>
                <a:tab pos="442595" algn="l"/>
              </a:tabLst>
            </a:pPr>
            <a:r>
              <a:rPr dirty="0" baseline="1915" sz="2175">
                <a:latin typeface="Lucida Sans Unicode"/>
                <a:cs typeface="Lucida Sans Unicode"/>
              </a:rPr>
              <a:t>Move</a:t>
            </a:r>
            <a:r>
              <a:rPr dirty="0" baseline="1915" sz="2175" spc="157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the</a:t>
            </a:r>
            <a:r>
              <a:rPr dirty="0" baseline="1915" sz="2175" spc="157">
                <a:latin typeface="Lucida Sans Unicode"/>
                <a:cs typeface="Lucida Sans Unicode"/>
              </a:rPr>
              <a:t> </a:t>
            </a:r>
            <a:r>
              <a:rPr dirty="0" baseline="1915" sz="2175" spc="-15">
                <a:latin typeface="Lucida Sans Unicode"/>
                <a:cs typeface="Lucida Sans Unicode"/>
              </a:rPr>
              <a:t>object.</a:t>
            </a:r>
            <a:endParaRPr baseline="1915" sz="2175">
              <a:latin typeface="Lucida Sans Unicode"/>
              <a:cs typeface="Lucida Sans Unicode"/>
            </a:endParaRPr>
          </a:p>
          <a:p>
            <a:pPr marL="441959" indent="-125095">
              <a:lnSpc>
                <a:spcPct val="100000"/>
              </a:lnSpc>
              <a:spcBef>
                <a:spcPts val="819"/>
              </a:spcBef>
              <a:buSzPct val="106896"/>
              <a:buFont typeface="Calibri"/>
              <a:buChar char="•"/>
              <a:tabLst>
                <a:tab pos="442595" algn="l"/>
              </a:tabLst>
            </a:pPr>
            <a:r>
              <a:rPr dirty="0" baseline="1915" sz="2175">
                <a:latin typeface="Lucida Sans Unicode"/>
                <a:cs typeface="Lucida Sans Unicode"/>
              </a:rPr>
              <a:t>Draw</a:t>
            </a:r>
            <a:r>
              <a:rPr dirty="0" baseline="1915" sz="2175" spc="179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the</a:t>
            </a:r>
            <a:r>
              <a:rPr dirty="0" baseline="1915" sz="2175" spc="179">
                <a:latin typeface="Lucida Sans Unicode"/>
                <a:cs typeface="Lucida Sans Unicode"/>
              </a:rPr>
              <a:t> </a:t>
            </a:r>
            <a:r>
              <a:rPr dirty="0" baseline="1915" sz="2175" spc="-15">
                <a:latin typeface="Lucida Sans Unicode"/>
                <a:cs typeface="Lucida Sans Unicode"/>
              </a:rPr>
              <a:t>object.</a:t>
            </a:r>
            <a:endParaRPr baseline="1915" sz="2175">
              <a:latin typeface="Lucida Sans Unicode"/>
              <a:cs typeface="Lucida Sans Unicode"/>
            </a:endParaRPr>
          </a:p>
          <a:p>
            <a:pPr marL="441959" indent="-125095">
              <a:lnSpc>
                <a:spcPct val="100000"/>
              </a:lnSpc>
              <a:spcBef>
                <a:spcPts val="819"/>
              </a:spcBef>
              <a:buSzPct val="106896"/>
              <a:buFont typeface="Calibri"/>
              <a:buChar char="•"/>
              <a:tabLst>
                <a:tab pos="442595" algn="l"/>
              </a:tabLst>
            </a:pPr>
            <a:r>
              <a:rPr dirty="0" baseline="1915" sz="2175">
                <a:latin typeface="Lucida Sans Unicode"/>
                <a:cs typeface="Lucida Sans Unicode"/>
              </a:rPr>
              <a:t>Display</a:t>
            </a:r>
            <a:r>
              <a:rPr dirty="0" baseline="1915" sz="2175" spc="157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and</a:t>
            </a:r>
            <a:r>
              <a:rPr dirty="0" baseline="1915" sz="2175" spc="157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pause</a:t>
            </a:r>
            <a:r>
              <a:rPr dirty="0" baseline="1915" sz="2175" spc="157">
                <a:latin typeface="Lucida Sans Unicode"/>
                <a:cs typeface="Lucida Sans Unicode"/>
              </a:rPr>
              <a:t> </a:t>
            </a:r>
            <a:r>
              <a:rPr dirty="0" baseline="1915" sz="2175" spc="-15">
                <a:latin typeface="Lucida Sans Unicode"/>
                <a:cs typeface="Lucida Sans Unicode"/>
              </a:rPr>
              <a:t>briefly.</a:t>
            </a:r>
            <a:endParaRPr baseline="1915" sz="2175">
              <a:latin typeface="Lucida Sans Unicode"/>
              <a:cs typeface="Lucida Sans Unicode"/>
            </a:endParaRPr>
          </a:p>
          <a:p>
            <a:pPr marL="165100" marR="149225">
              <a:lnSpc>
                <a:spcPct val="104400"/>
              </a:lnSpc>
              <a:spcBef>
                <a:spcPts val="715"/>
              </a:spcBef>
            </a:pPr>
            <a:r>
              <a:rPr dirty="0" sz="1450">
                <a:latin typeface="Lucida Sans Unicode"/>
                <a:cs typeface="Lucida Sans Unicode"/>
              </a:rPr>
              <a:t>When</a:t>
            </a:r>
            <a:r>
              <a:rPr dirty="0" sz="1450" spc="8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display</a:t>
            </a:r>
            <a:r>
              <a:rPr dirty="0" sz="1450" spc="9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time</a:t>
            </a:r>
            <a:r>
              <a:rPr dirty="0" sz="1450" spc="9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is</a:t>
            </a:r>
            <a:r>
              <a:rPr dirty="0" sz="1450" spc="9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much</a:t>
            </a:r>
            <a:r>
              <a:rPr dirty="0" sz="1450" spc="9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greater</a:t>
            </a:r>
            <a:r>
              <a:rPr dirty="0" sz="1450" spc="8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than</a:t>
            </a:r>
            <a:r>
              <a:rPr dirty="0" sz="1450" spc="90">
                <a:latin typeface="Lucida Sans Unicode"/>
                <a:cs typeface="Lucida Sans Unicode"/>
              </a:rPr>
              <a:t> </a:t>
            </a:r>
            <a:r>
              <a:rPr dirty="0" sz="1450" spc="-25">
                <a:latin typeface="Lucida Sans Unicode"/>
                <a:cs typeface="Lucida Sans Unicode"/>
              </a:rPr>
              <a:t>the screen-</a:t>
            </a:r>
            <a:r>
              <a:rPr dirty="0" sz="1450">
                <a:latin typeface="Lucida Sans Unicode"/>
                <a:cs typeface="Lucida Sans Unicode"/>
              </a:rPr>
              <a:t>clear</a:t>
            </a:r>
            <a:r>
              <a:rPr dirty="0" sz="1450" spc="6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time,</a:t>
            </a:r>
            <a:r>
              <a:rPr dirty="0" sz="1450" spc="65">
                <a:latin typeface="Lucida Sans Unicode"/>
                <a:cs typeface="Lucida Sans Unicode"/>
              </a:rPr>
              <a:t> we </a:t>
            </a:r>
            <a:r>
              <a:rPr dirty="0" sz="1450">
                <a:latin typeface="Lucida Sans Unicode"/>
                <a:cs typeface="Lucida Sans Unicode"/>
              </a:rPr>
              <a:t>have</a:t>
            </a:r>
            <a:r>
              <a:rPr dirty="0" sz="1450" spc="6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the</a:t>
            </a:r>
            <a:r>
              <a:rPr dirty="0" sz="1450" spc="6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illusion</a:t>
            </a:r>
            <a:r>
              <a:rPr dirty="0" sz="1450" spc="6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of</a:t>
            </a:r>
            <a:r>
              <a:rPr dirty="0" sz="1450" spc="65">
                <a:latin typeface="Lucida Sans Unicode"/>
                <a:cs typeface="Lucida Sans Unicode"/>
              </a:rPr>
              <a:t> </a:t>
            </a:r>
            <a:r>
              <a:rPr dirty="0" sz="1450" spc="-10">
                <a:latin typeface="Lucida Sans Unicode"/>
                <a:cs typeface="Lucida Sans Unicode"/>
              </a:rPr>
              <a:t>motion.</a:t>
            </a:r>
            <a:endParaRPr sz="1450">
              <a:latin typeface="Lucida Sans Unicode"/>
              <a:cs typeface="Lucida Sans Unicode"/>
            </a:endParaRPr>
          </a:p>
        </p:txBody>
      </p:sp>
      <p:grpSp>
        <p:nvGrpSpPr>
          <p:cNvPr id="5" name="object 5" descr=""/>
          <p:cNvGrpSpPr/>
          <p:nvPr/>
        </p:nvGrpSpPr>
        <p:grpSpPr>
          <a:xfrm>
            <a:off x="6705600" y="1842389"/>
            <a:ext cx="1828800" cy="1945639"/>
            <a:chOff x="6705600" y="1842389"/>
            <a:chExt cx="1828800" cy="1945639"/>
          </a:xfrm>
        </p:grpSpPr>
        <p:sp>
          <p:nvSpPr>
            <p:cNvPr id="6" name="object 6" descr=""/>
            <p:cNvSpPr/>
            <p:nvPr/>
          </p:nvSpPr>
          <p:spPr>
            <a:xfrm>
              <a:off x="6705600" y="1842389"/>
              <a:ext cx="1828800" cy="1945639"/>
            </a:xfrm>
            <a:custGeom>
              <a:avLst/>
              <a:gdLst/>
              <a:ahLst/>
              <a:cxnLst/>
              <a:rect l="l" t="t" r="r" b="b"/>
              <a:pathLst>
                <a:path w="1828800" h="1945639">
                  <a:moveTo>
                    <a:pt x="0" y="0"/>
                  </a:moveTo>
                  <a:lnTo>
                    <a:pt x="1828800" y="0"/>
                  </a:lnTo>
                  <a:lnTo>
                    <a:pt x="1828800" y="1945271"/>
                  </a:lnTo>
                  <a:lnTo>
                    <a:pt x="0" y="19452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5D5D5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80093" y="2778274"/>
              <a:ext cx="220021" cy="220275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53346" y="2632732"/>
              <a:ext cx="220033" cy="220275"/>
            </a:xfrm>
            <a:prstGeom prst="rect">
              <a:avLst/>
            </a:prstGeom>
          </p:spPr>
        </p:pic>
      </p:grpSp>
      <p:sp>
        <p:nvSpPr>
          <p:cNvPr id="9" name="object 9" descr=""/>
          <p:cNvSpPr txBox="1"/>
          <p:nvPr/>
        </p:nvSpPr>
        <p:spPr>
          <a:xfrm>
            <a:off x="508000" y="4664951"/>
            <a:ext cx="5956300" cy="1742439"/>
          </a:xfrm>
          <a:prstGeom prst="rect">
            <a:avLst/>
          </a:prstGeom>
          <a:solidFill>
            <a:srgbClr val="FFFFFF"/>
          </a:solidFill>
        </p:spPr>
        <p:txBody>
          <a:bodyPr wrap="square" lIns="0" tIns="86360" rIns="0" bIns="0" rtlCol="0" vert="horz">
            <a:spAutoFit/>
          </a:bodyPr>
          <a:lstStyle/>
          <a:p>
            <a:pPr marL="125730">
              <a:lnSpc>
                <a:spcPct val="100000"/>
              </a:lnSpc>
              <a:spcBef>
                <a:spcPts val="680"/>
              </a:spcBef>
            </a:pPr>
            <a:r>
              <a:rPr dirty="0" sz="1450">
                <a:solidFill>
                  <a:srgbClr val="005493"/>
                </a:solidFill>
                <a:latin typeface="Lucida Sans Unicode"/>
                <a:cs typeface="Lucida Sans Unicode"/>
              </a:rPr>
              <a:t>Bouncing</a:t>
            </a:r>
            <a:r>
              <a:rPr dirty="0" sz="1450" spc="13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450" spc="-10">
                <a:solidFill>
                  <a:srgbClr val="005493"/>
                </a:solidFill>
                <a:latin typeface="Lucida Sans Unicode"/>
                <a:cs typeface="Lucida Sans Unicode"/>
              </a:rPr>
              <a:t>ball.</a:t>
            </a:r>
            <a:endParaRPr sz="1450">
              <a:latin typeface="Lucida Sans Unicode"/>
              <a:cs typeface="Lucida Sans Unicode"/>
            </a:endParaRPr>
          </a:p>
          <a:p>
            <a:pPr marL="287020" indent="-125730">
              <a:lnSpc>
                <a:spcPct val="100000"/>
              </a:lnSpc>
              <a:spcBef>
                <a:spcPts val="605"/>
              </a:spcBef>
              <a:buSzPct val="106896"/>
              <a:buFont typeface="Calibri"/>
              <a:buChar char="•"/>
              <a:tabLst>
                <a:tab pos="287655" algn="l"/>
              </a:tabLst>
            </a:pPr>
            <a:r>
              <a:rPr dirty="0" baseline="1915" sz="2175">
                <a:latin typeface="Lucida Sans Unicode"/>
                <a:cs typeface="Lucida Sans Unicode"/>
              </a:rPr>
              <a:t>Ball</a:t>
            </a:r>
            <a:r>
              <a:rPr dirty="0" baseline="1915" sz="2175" spc="135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has</a:t>
            </a:r>
            <a:r>
              <a:rPr dirty="0" baseline="1915" sz="2175" spc="135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position</a:t>
            </a:r>
            <a:r>
              <a:rPr dirty="0" baseline="1915" sz="2175" spc="135">
                <a:latin typeface="Lucida Sans Unicode"/>
                <a:cs typeface="Lucida Sans Unicode"/>
              </a:rPr>
              <a:t> </a:t>
            </a:r>
            <a:r>
              <a:rPr dirty="0" baseline="2314" sz="1800">
                <a:latin typeface="Lucida Console"/>
                <a:cs typeface="Lucida Console"/>
              </a:rPr>
              <a:t>(rx</a:t>
            </a:r>
            <a:r>
              <a:rPr dirty="0" baseline="1915" sz="2175">
                <a:latin typeface="Lucida Console"/>
                <a:cs typeface="Lucida Console"/>
              </a:rPr>
              <a:t>,</a:t>
            </a:r>
            <a:r>
              <a:rPr dirty="0" baseline="1915" sz="2175" spc="270">
                <a:latin typeface="Lucida Console"/>
                <a:cs typeface="Lucida Console"/>
              </a:rPr>
              <a:t> </a:t>
            </a:r>
            <a:r>
              <a:rPr dirty="0" baseline="2314" sz="1800">
                <a:latin typeface="Lucida Console"/>
                <a:cs typeface="Lucida Console"/>
              </a:rPr>
              <a:t>ry)</a:t>
            </a:r>
            <a:r>
              <a:rPr dirty="0" baseline="2314" sz="1800" spc="-262">
                <a:latin typeface="Lucida Console"/>
                <a:cs typeface="Lucida Consol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and</a:t>
            </a:r>
            <a:r>
              <a:rPr dirty="0" baseline="1915" sz="2175" spc="135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constant</a:t>
            </a:r>
            <a:r>
              <a:rPr dirty="0" baseline="1915" sz="2175" spc="142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velocity</a:t>
            </a:r>
            <a:r>
              <a:rPr dirty="0" baseline="1915" sz="2175" spc="135">
                <a:latin typeface="Lucida Sans Unicode"/>
                <a:cs typeface="Lucida Sans Unicode"/>
              </a:rPr>
              <a:t> </a:t>
            </a:r>
            <a:r>
              <a:rPr dirty="0" baseline="2314" sz="1800">
                <a:latin typeface="Lucida Console"/>
                <a:cs typeface="Lucida Console"/>
              </a:rPr>
              <a:t>(vx</a:t>
            </a:r>
            <a:r>
              <a:rPr dirty="0" baseline="1915" sz="2175">
                <a:latin typeface="Lucida Console"/>
                <a:cs typeface="Lucida Console"/>
              </a:rPr>
              <a:t>,</a:t>
            </a:r>
            <a:r>
              <a:rPr dirty="0" baseline="1915" sz="2175" spc="262">
                <a:latin typeface="Lucida Console"/>
                <a:cs typeface="Lucida Console"/>
              </a:rPr>
              <a:t> </a:t>
            </a:r>
            <a:r>
              <a:rPr dirty="0" baseline="2314" sz="1800" spc="-30">
                <a:latin typeface="Lucida Console"/>
                <a:cs typeface="Lucida Console"/>
              </a:rPr>
              <a:t>vy)</a:t>
            </a:r>
            <a:r>
              <a:rPr dirty="0" baseline="1915" sz="2175" spc="-30">
                <a:latin typeface="Lucida Sans Unicode"/>
                <a:cs typeface="Lucida Sans Unicode"/>
              </a:rPr>
              <a:t>.</a:t>
            </a:r>
            <a:endParaRPr baseline="1915" sz="2175">
              <a:latin typeface="Lucida Sans Unicode"/>
              <a:cs typeface="Lucida Sans Unicode"/>
            </a:endParaRPr>
          </a:p>
          <a:p>
            <a:pPr marL="287020" indent="-125730">
              <a:lnSpc>
                <a:spcPct val="100000"/>
              </a:lnSpc>
              <a:spcBef>
                <a:spcPts val="570"/>
              </a:spcBef>
              <a:buSzPct val="106896"/>
              <a:buFont typeface="Calibri"/>
              <a:buChar char="•"/>
              <a:tabLst>
                <a:tab pos="287655" algn="l"/>
              </a:tabLst>
            </a:pPr>
            <a:r>
              <a:rPr dirty="0" baseline="1915" sz="2175">
                <a:latin typeface="Lucida Sans Unicode"/>
                <a:cs typeface="Lucida Sans Unicode"/>
              </a:rPr>
              <a:t>To</a:t>
            </a:r>
            <a:r>
              <a:rPr dirty="0" baseline="1915" sz="2175" spc="112">
                <a:latin typeface="Lucida Sans Unicode"/>
                <a:cs typeface="Lucida Sans Unicode"/>
              </a:rPr>
              <a:t> </a:t>
            </a:r>
            <a:r>
              <a:rPr dirty="0" baseline="1915" sz="2175" i="1">
                <a:latin typeface="Lucida Sans Italic"/>
                <a:cs typeface="Lucida Sans Italic"/>
              </a:rPr>
              <a:t>move</a:t>
            </a:r>
            <a:r>
              <a:rPr dirty="0" baseline="1915" sz="2175" spc="120" i="1">
                <a:latin typeface="Lucida Sans Italic"/>
                <a:cs typeface="Lucida Sans Italic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the</a:t>
            </a:r>
            <a:r>
              <a:rPr dirty="0" baseline="1915" sz="2175" spc="112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ball,</a:t>
            </a:r>
            <a:r>
              <a:rPr dirty="0" baseline="1915" sz="2175" spc="120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update</a:t>
            </a:r>
            <a:r>
              <a:rPr dirty="0" baseline="1915" sz="2175" spc="112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position</a:t>
            </a:r>
            <a:r>
              <a:rPr dirty="0" baseline="1915" sz="2175" spc="120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to</a:t>
            </a:r>
            <a:r>
              <a:rPr dirty="0" baseline="1915" sz="2175" spc="112">
                <a:latin typeface="Lucida Sans Unicode"/>
                <a:cs typeface="Lucida Sans Unicode"/>
              </a:rPr>
              <a:t> </a:t>
            </a:r>
            <a:r>
              <a:rPr dirty="0" baseline="2314" sz="1800">
                <a:latin typeface="Lucida Console"/>
                <a:cs typeface="Lucida Console"/>
              </a:rPr>
              <a:t>(rx+vx</a:t>
            </a:r>
            <a:r>
              <a:rPr dirty="0" baseline="1915" sz="2175">
                <a:latin typeface="Lucida Console"/>
                <a:cs typeface="Lucida Console"/>
              </a:rPr>
              <a:t>,</a:t>
            </a:r>
            <a:r>
              <a:rPr dirty="0" baseline="1915" sz="2175" spc="225">
                <a:latin typeface="Lucida Console"/>
                <a:cs typeface="Lucida Console"/>
              </a:rPr>
              <a:t> </a:t>
            </a:r>
            <a:r>
              <a:rPr dirty="0" baseline="2314" sz="1800" spc="-15">
                <a:latin typeface="Lucida Console"/>
                <a:cs typeface="Lucida Console"/>
              </a:rPr>
              <a:t>ry+vy).</a:t>
            </a:r>
            <a:endParaRPr baseline="2314" sz="1800">
              <a:latin typeface="Lucida Console"/>
              <a:cs typeface="Lucida Console"/>
            </a:endParaRPr>
          </a:p>
          <a:p>
            <a:pPr marL="287020" indent="-125730">
              <a:lnSpc>
                <a:spcPct val="100000"/>
              </a:lnSpc>
              <a:spcBef>
                <a:spcPts val="575"/>
              </a:spcBef>
              <a:buSzPct val="106896"/>
              <a:buFont typeface="Calibri"/>
              <a:buChar char="•"/>
              <a:tabLst>
                <a:tab pos="287655" algn="l"/>
              </a:tabLst>
            </a:pPr>
            <a:r>
              <a:rPr dirty="0" baseline="1915" sz="2175">
                <a:latin typeface="Lucida Sans Unicode"/>
                <a:cs typeface="Lucida Sans Unicode"/>
              </a:rPr>
              <a:t>If</a:t>
            </a:r>
            <a:r>
              <a:rPr dirty="0" baseline="1915" sz="2175" spc="89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the</a:t>
            </a:r>
            <a:r>
              <a:rPr dirty="0" baseline="1915" sz="2175" spc="97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ball</a:t>
            </a:r>
            <a:r>
              <a:rPr dirty="0" baseline="1915" sz="2175" spc="97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hits</a:t>
            </a:r>
            <a:r>
              <a:rPr dirty="0" baseline="1915" sz="2175" spc="97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a</a:t>
            </a:r>
            <a:r>
              <a:rPr dirty="0" baseline="1915" sz="2175" spc="97">
                <a:latin typeface="Lucida Sans Unicode"/>
                <a:cs typeface="Lucida Sans Unicode"/>
              </a:rPr>
              <a:t> </a:t>
            </a:r>
            <a:r>
              <a:rPr dirty="0" baseline="1915" sz="2175" i="1">
                <a:latin typeface="Lucida Sans Italic"/>
                <a:cs typeface="Lucida Sans Italic"/>
              </a:rPr>
              <a:t>vertical</a:t>
            </a:r>
            <a:r>
              <a:rPr dirty="0" baseline="1915" sz="2175" spc="97" i="1">
                <a:latin typeface="Lucida Sans Italic"/>
                <a:cs typeface="Lucida Sans Italic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wall,</a:t>
            </a:r>
            <a:r>
              <a:rPr dirty="0" baseline="1915" sz="2175" spc="97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set</a:t>
            </a:r>
            <a:r>
              <a:rPr dirty="0" baseline="1915" sz="2175" spc="89">
                <a:latin typeface="Lucida Sans Unicode"/>
                <a:cs typeface="Lucida Sans Unicode"/>
              </a:rPr>
              <a:t> </a:t>
            </a:r>
            <a:r>
              <a:rPr dirty="0" baseline="2136" sz="1950">
                <a:latin typeface="Lucida Console"/>
                <a:cs typeface="Lucida Console"/>
              </a:rPr>
              <a:t>vx</a:t>
            </a:r>
            <a:r>
              <a:rPr dirty="0" baseline="2136" sz="1950" spc="-390">
                <a:latin typeface="Lucida Console"/>
                <a:cs typeface="Lucida Consol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to</a:t>
            </a:r>
            <a:r>
              <a:rPr dirty="0" baseline="1915" sz="2175" spc="97">
                <a:latin typeface="Lucida Sans Unicode"/>
                <a:cs typeface="Lucida Sans Unicode"/>
              </a:rPr>
              <a:t> </a:t>
            </a:r>
            <a:r>
              <a:rPr dirty="0" baseline="2136" sz="1950">
                <a:latin typeface="Lucida Console"/>
                <a:cs typeface="Lucida Console"/>
              </a:rPr>
              <a:t>-</a:t>
            </a:r>
            <a:r>
              <a:rPr dirty="0" baseline="2136" sz="1950" spc="-37">
                <a:latin typeface="Lucida Console"/>
                <a:cs typeface="Lucida Console"/>
              </a:rPr>
              <a:t>vx</a:t>
            </a:r>
            <a:r>
              <a:rPr dirty="0" baseline="2314" sz="1800" spc="-37">
                <a:latin typeface="Lucida Console"/>
                <a:cs typeface="Lucida Console"/>
              </a:rPr>
              <a:t>.</a:t>
            </a:r>
            <a:endParaRPr baseline="2314" sz="1800">
              <a:latin typeface="Lucida Console"/>
              <a:cs typeface="Lucida Console"/>
            </a:endParaRPr>
          </a:p>
          <a:p>
            <a:pPr marL="287020" indent="-125730">
              <a:lnSpc>
                <a:spcPct val="100000"/>
              </a:lnSpc>
              <a:spcBef>
                <a:spcPts val="570"/>
              </a:spcBef>
              <a:buSzPct val="106896"/>
              <a:buFont typeface="Calibri"/>
              <a:buChar char="•"/>
              <a:tabLst>
                <a:tab pos="287655" algn="l"/>
              </a:tabLst>
            </a:pPr>
            <a:r>
              <a:rPr dirty="0" baseline="1915" sz="2175">
                <a:latin typeface="Lucida Sans Unicode"/>
                <a:cs typeface="Lucida Sans Unicode"/>
              </a:rPr>
              <a:t>If</a:t>
            </a:r>
            <a:r>
              <a:rPr dirty="0" baseline="1915" sz="2175" spc="97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the</a:t>
            </a:r>
            <a:r>
              <a:rPr dirty="0" baseline="1915" sz="2175" spc="104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ball</a:t>
            </a:r>
            <a:r>
              <a:rPr dirty="0" baseline="1915" sz="2175" spc="97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hits</a:t>
            </a:r>
            <a:r>
              <a:rPr dirty="0" baseline="1915" sz="2175" spc="104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a</a:t>
            </a:r>
            <a:r>
              <a:rPr dirty="0" baseline="1915" sz="2175" spc="104">
                <a:latin typeface="Lucida Sans Unicode"/>
                <a:cs typeface="Lucida Sans Unicode"/>
              </a:rPr>
              <a:t> </a:t>
            </a:r>
            <a:r>
              <a:rPr dirty="0" baseline="1915" sz="2175" i="1">
                <a:latin typeface="Lucida Sans Italic"/>
                <a:cs typeface="Lucida Sans Italic"/>
              </a:rPr>
              <a:t>horizontal</a:t>
            </a:r>
            <a:r>
              <a:rPr dirty="0" baseline="1915" sz="2175" spc="97" i="1">
                <a:latin typeface="Lucida Sans Italic"/>
                <a:cs typeface="Lucida Sans Italic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wall,</a:t>
            </a:r>
            <a:r>
              <a:rPr dirty="0" baseline="1915" sz="2175" spc="104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set</a:t>
            </a:r>
            <a:r>
              <a:rPr dirty="0" baseline="1915" sz="2175" spc="104">
                <a:latin typeface="Lucida Sans Unicode"/>
                <a:cs typeface="Lucida Sans Unicode"/>
              </a:rPr>
              <a:t> </a:t>
            </a:r>
            <a:r>
              <a:rPr dirty="0" baseline="2136" sz="1950">
                <a:latin typeface="Lucida Console"/>
                <a:cs typeface="Lucida Console"/>
              </a:rPr>
              <a:t>vy</a:t>
            </a:r>
            <a:r>
              <a:rPr dirty="0" baseline="2136" sz="1950" spc="-390">
                <a:latin typeface="Lucida Console"/>
                <a:cs typeface="Lucida Consol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to</a:t>
            </a:r>
            <a:r>
              <a:rPr dirty="0" baseline="1915" sz="2175" spc="104">
                <a:latin typeface="Lucida Sans Unicode"/>
                <a:cs typeface="Lucida Sans Unicode"/>
              </a:rPr>
              <a:t> </a:t>
            </a:r>
            <a:r>
              <a:rPr dirty="0" baseline="2136" sz="1950">
                <a:latin typeface="Lucida Console"/>
                <a:cs typeface="Lucida Console"/>
              </a:rPr>
              <a:t>-</a:t>
            </a:r>
            <a:r>
              <a:rPr dirty="0" baseline="2136" sz="1950" spc="-37">
                <a:latin typeface="Lucida Console"/>
                <a:cs typeface="Lucida Console"/>
              </a:rPr>
              <a:t>vy</a:t>
            </a:r>
            <a:r>
              <a:rPr dirty="0" baseline="2314" sz="1800" spc="-37">
                <a:latin typeface="Lucida Console"/>
                <a:cs typeface="Lucida Console"/>
              </a:rPr>
              <a:t>.</a:t>
            </a:r>
            <a:endParaRPr baseline="2314" sz="1800">
              <a:latin typeface="Lucida Console"/>
              <a:cs typeface="Lucida Console"/>
            </a:endParaRPr>
          </a:p>
        </p:txBody>
      </p:sp>
      <p:grpSp>
        <p:nvGrpSpPr>
          <p:cNvPr id="10" name="object 10" descr=""/>
          <p:cNvGrpSpPr/>
          <p:nvPr/>
        </p:nvGrpSpPr>
        <p:grpSpPr>
          <a:xfrm>
            <a:off x="7134066" y="5402376"/>
            <a:ext cx="422909" cy="470534"/>
            <a:chOff x="7134066" y="5402376"/>
            <a:chExt cx="422909" cy="470534"/>
          </a:xfrm>
        </p:grpSpPr>
        <p:sp>
          <p:nvSpPr>
            <p:cNvPr id="11" name="object 11" descr=""/>
            <p:cNvSpPr/>
            <p:nvPr/>
          </p:nvSpPr>
          <p:spPr>
            <a:xfrm>
              <a:off x="7175505" y="5472304"/>
              <a:ext cx="351790" cy="159385"/>
            </a:xfrm>
            <a:custGeom>
              <a:avLst/>
              <a:gdLst/>
              <a:ahLst/>
              <a:cxnLst/>
              <a:rect l="l" t="t" r="r" b="b"/>
              <a:pathLst>
                <a:path w="351790" h="159385">
                  <a:moveTo>
                    <a:pt x="0" y="0"/>
                  </a:moveTo>
                  <a:lnTo>
                    <a:pt x="12319" y="12714"/>
                  </a:lnTo>
                  <a:lnTo>
                    <a:pt x="351683" y="159156"/>
                  </a:lnTo>
                </a:path>
              </a:pathLst>
            </a:custGeom>
            <a:ln w="127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7135279" y="5450877"/>
              <a:ext cx="77470" cy="63500"/>
            </a:xfrm>
            <a:custGeom>
              <a:avLst/>
              <a:gdLst/>
              <a:ahLst/>
              <a:cxnLst/>
              <a:rect l="l" t="t" r="r" b="b"/>
              <a:pathLst>
                <a:path w="77470" h="63500">
                  <a:moveTo>
                    <a:pt x="77228" y="0"/>
                  </a:moveTo>
                  <a:lnTo>
                    <a:pt x="0" y="3556"/>
                  </a:lnTo>
                  <a:lnTo>
                    <a:pt x="49174" y="63271"/>
                  </a:lnTo>
                  <a:lnTo>
                    <a:pt x="47409" y="24612"/>
                  </a:lnTo>
                  <a:lnTo>
                    <a:pt x="7722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7140422" y="5675725"/>
              <a:ext cx="353060" cy="155575"/>
            </a:xfrm>
            <a:custGeom>
              <a:avLst/>
              <a:gdLst/>
              <a:ahLst/>
              <a:cxnLst/>
              <a:rect l="l" t="t" r="r" b="b"/>
              <a:pathLst>
                <a:path w="353059" h="155575">
                  <a:moveTo>
                    <a:pt x="352584" y="0"/>
                  </a:moveTo>
                  <a:lnTo>
                    <a:pt x="339363" y="0"/>
                  </a:lnTo>
                  <a:lnTo>
                    <a:pt x="0" y="155024"/>
                  </a:lnTo>
                </a:path>
              </a:pathLst>
            </a:custGeom>
            <a:ln w="127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7455992" y="5654306"/>
              <a:ext cx="77470" cy="63500"/>
            </a:xfrm>
            <a:custGeom>
              <a:avLst/>
              <a:gdLst/>
              <a:ahLst/>
              <a:cxnLst/>
              <a:rect l="l" t="t" r="r" b="b"/>
              <a:pathLst>
                <a:path w="77470" h="63500">
                  <a:moveTo>
                    <a:pt x="0" y="0"/>
                  </a:moveTo>
                  <a:lnTo>
                    <a:pt x="29832" y="24612"/>
                  </a:lnTo>
                  <a:lnTo>
                    <a:pt x="28054" y="63271"/>
                  </a:lnTo>
                  <a:lnTo>
                    <a:pt x="77228" y="35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7543806" y="5402376"/>
              <a:ext cx="0" cy="470534"/>
            </a:xfrm>
            <a:custGeom>
              <a:avLst/>
              <a:gdLst/>
              <a:ahLst/>
              <a:cxnLst/>
              <a:rect l="l" t="t" r="r" b="b"/>
              <a:pathLst>
                <a:path w="0" h="470535">
                  <a:moveTo>
                    <a:pt x="0" y="0"/>
                  </a:moveTo>
                  <a:lnTo>
                    <a:pt x="0" y="470427"/>
                  </a:lnTo>
                </a:path>
              </a:pathLst>
            </a:custGeom>
            <a:ln w="2542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6" name="object 16" descr=""/>
          <p:cNvGrpSpPr/>
          <p:nvPr/>
        </p:nvGrpSpPr>
        <p:grpSpPr>
          <a:xfrm>
            <a:off x="8255000" y="5402371"/>
            <a:ext cx="431165" cy="470534"/>
            <a:chOff x="8255000" y="5402371"/>
            <a:chExt cx="431165" cy="470534"/>
          </a:xfrm>
        </p:grpSpPr>
        <p:sp>
          <p:nvSpPr>
            <p:cNvPr id="17" name="object 17" descr=""/>
            <p:cNvSpPr/>
            <p:nvPr/>
          </p:nvSpPr>
          <p:spPr>
            <a:xfrm>
              <a:off x="8292947" y="5472304"/>
              <a:ext cx="343535" cy="159385"/>
            </a:xfrm>
            <a:custGeom>
              <a:avLst/>
              <a:gdLst/>
              <a:ahLst/>
              <a:cxnLst/>
              <a:rect l="l" t="t" r="r" b="b"/>
              <a:pathLst>
                <a:path w="343534" h="159385">
                  <a:moveTo>
                    <a:pt x="343059" y="0"/>
                  </a:moveTo>
                  <a:lnTo>
                    <a:pt x="339363" y="12714"/>
                  </a:lnTo>
                  <a:lnTo>
                    <a:pt x="0" y="159156"/>
                  </a:lnTo>
                </a:path>
              </a:pathLst>
            </a:custGeom>
            <a:ln w="127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8598991" y="5450878"/>
              <a:ext cx="77470" cy="63500"/>
            </a:xfrm>
            <a:custGeom>
              <a:avLst/>
              <a:gdLst/>
              <a:ahLst/>
              <a:cxnLst/>
              <a:rect l="l" t="t" r="r" b="b"/>
              <a:pathLst>
                <a:path w="77470" h="63500">
                  <a:moveTo>
                    <a:pt x="0" y="0"/>
                  </a:moveTo>
                  <a:lnTo>
                    <a:pt x="29832" y="24612"/>
                  </a:lnTo>
                  <a:lnTo>
                    <a:pt x="28054" y="63271"/>
                  </a:lnTo>
                  <a:lnTo>
                    <a:pt x="77228" y="35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8331205" y="5675725"/>
              <a:ext cx="348615" cy="155575"/>
            </a:xfrm>
            <a:custGeom>
              <a:avLst/>
              <a:gdLst/>
              <a:ahLst/>
              <a:cxnLst/>
              <a:rect l="l" t="t" r="r" b="b"/>
              <a:pathLst>
                <a:path w="348615" h="155575">
                  <a:moveTo>
                    <a:pt x="0" y="0"/>
                  </a:moveTo>
                  <a:lnTo>
                    <a:pt x="9144" y="0"/>
                  </a:lnTo>
                  <a:lnTo>
                    <a:pt x="348507" y="155024"/>
                  </a:lnTo>
                </a:path>
              </a:pathLst>
            </a:custGeom>
            <a:ln w="127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8290978" y="5654306"/>
              <a:ext cx="77470" cy="63500"/>
            </a:xfrm>
            <a:custGeom>
              <a:avLst/>
              <a:gdLst/>
              <a:ahLst/>
              <a:cxnLst/>
              <a:rect l="l" t="t" r="r" b="b"/>
              <a:pathLst>
                <a:path w="77470" h="63500">
                  <a:moveTo>
                    <a:pt x="77228" y="0"/>
                  </a:moveTo>
                  <a:lnTo>
                    <a:pt x="0" y="3556"/>
                  </a:lnTo>
                  <a:lnTo>
                    <a:pt x="49174" y="63271"/>
                  </a:lnTo>
                  <a:lnTo>
                    <a:pt x="47409" y="24612"/>
                  </a:lnTo>
                  <a:lnTo>
                    <a:pt x="7722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8267700" y="5402371"/>
              <a:ext cx="0" cy="470534"/>
            </a:xfrm>
            <a:custGeom>
              <a:avLst/>
              <a:gdLst/>
              <a:ahLst/>
              <a:cxnLst/>
              <a:rect l="l" t="t" r="r" b="b"/>
              <a:pathLst>
                <a:path w="0" h="470535">
                  <a:moveTo>
                    <a:pt x="0" y="0"/>
                  </a:moveTo>
                  <a:lnTo>
                    <a:pt x="0" y="470427"/>
                  </a:lnTo>
                </a:path>
              </a:pathLst>
            </a:custGeom>
            <a:ln w="2542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2" name="object 22" descr=""/>
          <p:cNvGrpSpPr/>
          <p:nvPr/>
        </p:nvGrpSpPr>
        <p:grpSpPr>
          <a:xfrm>
            <a:off x="6992614" y="6165231"/>
            <a:ext cx="782320" cy="219075"/>
            <a:chOff x="6992614" y="6165231"/>
            <a:chExt cx="782320" cy="219075"/>
          </a:xfrm>
        </p:grpSpPr>
        <p:sp>
          <p:nvSpPr>
            <p:cNvPr id="23" name="object 23" descr=""/>
            <p:cNvSpPr/>
            <p:nvPr/>
          </p:nvSpPr>
          <p:spPr>
            <a:xfrm>
              <a:off x="6998970" y="6222440"/>
              <a:ext cx="341630" cy="155575"/>
            </a:xfrm>
            <a:custGeom>
              <a:avLst/>
              <a:gdLst/>
              <a:ahLst/>
              <a:cxnLst/>
              <a:rect l="l" t="t" r="r" b="b"/>
              <a:pathLst>
                <a:path w="341629" h="155575">
                  <a:moveTo>
                    <a:pt x="341630" y="0"/>
                  </a:moveTo>
                  <a:lnTo>
                    <a:pt x="339363" y="0"/>
                  </a:lnTo>
                  <a:lnTo>
                    <a:pt x="0" y="154954"/>
                  </a:lnTo>
                </a:path>
              </a:pathLst>
            </a:custGeom>
            <a:ln w="127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7303592" y="6201016"/>
              <a:ext cx="77470" cy="63500"/>
            </a:xfrm>
            <a:custGeom>
              <a:avLst/>
              <a:gdLst/>
              <a:ahLst/>
              <a:cxnLst/>
              <a:rect l="l" t="t" r="r" b="b"/>
              <a:pathLst>
                <a:path w="77470" h="63500">
                  <a:moveTo>
                    <a:pt x="0" y="0"/>
                  </a:moveTo>
                  <a:lnTo>
                    <a:pt x="29832" y="24625"/>
                  </a:lnTo>
                  <a:lnTo>
                    <a:pt x="28054" y="63284"/>
                  </a:lnTo>
                  <a:lnTo>
                    <a:pt x="77228" y="35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 descr=""/>
            <p:cNvSpPr/>
            <p:nvPr/>
          </p:nvSpPr>
          <p:spPr>
            <a:xfrm>
              <a:off x="7391882" y="6209574"/>
              <a:ext cx="342900" cy="153035"/>
            </a:xfrm>
            <a:custGeom>
              <a:avLst/>
              <a:gdLst/>
              <a:ahLst/>
              <a:cxnLst/>
              <a:rect l="l" t="t" r="r" b="b"/>
              <a:pathLst>
                <a:path w="342900" h="153035">
                  <a:moveTo>
                    <a:pt x="342424" y="152730"/>
                  </a:moveTo>
                  <a:lnTo>
                    <a:pt x="339363" y="152730"/>
                  </a:lnTo>
                  <a:lnTo>
                    <a:pt x="0" y="0"/>
                  </a:lnTo>
                </a:path>
              </a:pathLst>
            </a:custGeom>
            <a:ln w="127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 descr=""/>
            <p:cNvSpPr/>
            <p:nvPr/>
          </p:nvSpPr>
          <p:spPr>
            <a:xfrm>
              <a:off x="7697292" y="6320447"/>
              <a:ext cx="77470" cy="63500"/>
            </a:xfrm>
            <a:custGeom>
              <a:avLst/>
              <a:gdLst/>
              <a:ahLst/>
              <a:cxnLst/>
              <a:rect l="l" t="t" r="r" b="b"/>
              <a:pathLst>
                <a:path w="77470" h="63500">
                  <a:moveTo>
                    <a:pt x="28054" y="0"/>
                  </a:moveTo>
                  <a:lnTo>
                    <a:pt x="29832" y="38658"/>
                  </a:lnTo>
                  <a:lnTo>
                    <a:pt x="0" y="63284"/>
                  </a:lnTo>
                  <a:lnTo>
                    <a:pt x="77228" y="59728"/>
                  </a:lnTo>
                  <a:lnTo>
                    <a:pt x="2805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 descr=""/>
            <p:cNvSpPr/>
            <p:nvPr/>
          </p:nvSpPr>
          <p:spPr>
            <a:xfrm>
              <a:off x="7150099" y="6177945"/>
              <a:ext cx="469900" cy="0"/>
            </a:xfrm>
            <a:custGeom>
              <a:avLst/>
              <a:gdLst/>
              <a:ahLst/>
              <a:cxnLst/>
              <a:rect l="l" t="t" r="r" b="b"/>
              <a:pathLst>
                <a:path w="469900" h="0">
                  <a:moveTo>
                    <a:pt x="0" y="0"/>
                  </a:moveTo>
                  <a:lnTo>
                    <a:pt x="469900" y="0"/>
                  </a:lnTo>
                </a:path>
              </a:pathLst>
            </a:custGeom>
            <a:ln w="2542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8" name="object 28" descr=""/>
          <p:cNvGrpSpPr/>
          <p:nvPr/>
        </p:nvGrpSpPr>
        <p:grpSpPr>
          <a:xfrm>
            <a:off x="8092751" y="6197973"/>
            <a:ext cx="786765" cy="221615"/>
            <a:chOff x="8092751" y="6197973"/>
            <a:chExt cx="786765" cy="221615"/>
          </a:xfrm>
        </p:grpSpPr>
        <p:sp>
          <p:nvSpPr>
            <p:cNvPr id="29" name="object 29" descr=""/>
            <p:cNvSpPr/>
            <p:nvPr/>
          </p:nvSpPr>
          <p:spPr>
            <a:xfrm>
              <a:off x="8099107" y="6204329"/>
              <a:ext cx="346710" cy="158115"/>
            </a:xfrm>
            <a:custGeom>
              <a:avLst/>
              <a:gdLst/>
              <a:ahLst/>
              <a:cxnLst/>
              <a:rect l="l" t="t" r="r" b="b"/>
              <a:pathLst>
                <a:path w="346709" h="158114">
                  <a:moveTo>
                    <a:pt x="346392" y="157974"/>
                  </a:moveTo>
                  <a:lnTo>
                    <a:pt x="339363" y="145260"/>
                  </a:lnTo>
                  <a:lnTo>
                    <a:pt x="0" y="0"/>
                  </a:lnTo>
                </a:path>
              </a:pathLst>
            </a:custGeom>
            <a:ln w="127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 descr=""/>
            <p:cNvSpPr/>
            <p:nvPr/>
          </p:nvSpPr>
          <p:spPr>
            <a:xfrm>
              <a:off x="8408492" y="6320447"/>
              <a:ext cx="77470" cy="63500"/>
            </a:xfrm>
            <a:custGeom>
              <a:avLst/>
              <a:gdLst/>
              <a:ahLst/>
              <a:cxnLst/>
              <a:rect l="l" t="t" r="r" b="b"/>
              <a:pathLst>
                <a:path w="77470" h="63500">
                  <a:moveTo>
                    <a:pt x="28054" y="0"/>
                  </a:moveTo>
                  <a:lnTo>
                    <a:pt x="29832" y="38658"/>
                  </a:lnTo>
                  <a:lnTo>
                    <a:pt x="0" y="63284"/>
                  </a:lnTo>
                  <a:lnTo>
                    <a:pt x="77228" y="59728"/>
                  </a:lnTo>
                  <a:lnTo>
                    <a:pt x="2805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 descr=""/>
            <p:cNvSpPr/>
            <p:nvPr/>
          </p:nvSpPr>
          <p:spPr>
            <a:xfrm>
              <a:off x="8492020" y="6222449"/>
              <a:ext cx="347345" cy="159385"/>
            </a:xfrm>
            <a:custGeom>
              <a:avLst/>
              <a:gdLst/>
              <a:ahLst/>
              <a:cxnLst/>
              <a:rect l="l" t="t" r="r" b="b"/>
              <a:pathLst>
                <a:path w="347345" h="159385">
                  <a:moveTo>
                    <a:pt x="347186" y="0"/>
                  </a:moveTo>
                  <a:lnTo>
                    <a:pt x="339363" y="12714"/>
                  </a:lnTo>
                  <a:lnTo>
                    <a:pt x="0" y="158997"/>
                  </a:lnTo>
                </a:path>
              </a:pathLst>
            </a:custGeom>
            <a:ln w="127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 descr=""/>
            <p:cNvSpPr/>
            <p:nvPr/>
          </p:nvSpPr>
          <p:spPr>
            <a:xfrm>
              <a:off x="8802192" y="6201016"/>
              <a:ext cx="77470" cy="63500"/>
            </a:xfrm>
            <a:custGeom>
              <a:avLst/>
              <a:gdLst/>
              <a:ahLst/>
              <a:cxnLst/>
              <a:rect l="l" t="t" r="r" b="b"/>
              <a:pathLst>
                <a:path w="77470" h="63500">
                  <a:moveTo>
                    <a:pt x="0" y="0"/>
                  </a:moveTo>
                  <a:lnTo>
                    <a:pt x="29832" y="24625"/>
                  </a:lnTo>
                  <a:lnTo>
                    <a:pt x="28054" y="63284"/>
                  </a:lnTo>
                  <a:lnTo>
                    <a:pt x="77228" y="35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 descr=""/>
            <p:cNvSpPr/>
            <p:nvPr/>
          </p:nvSpPr>
          <p:spPr>
            <a:xfrm>
              <a:off x="8229600" y="6406798"/>
              <a:ext cx="469900" cy="0"/>
            </a:xfrm>
            <a:custGeom>
              <a:avLst/>
              <a:gdLst/>
              <a:ahLst/>
              <a:cxnLst/>
              <a:rect l="l" t="t" r="r" b="b"/>
              <a:pathLst>
                <a:path w="469900" h="0">
                  <a:moveTo>
                    <a:pt x="0" y="0"/>
                  </a:moveTo>
                  <a:lnTo>
                    <a:pt x="469899" y="0"/>
                  </a:lnTo>
                </a:path>
              </a:pathLst>
            </a:custGeom>
            <a:ln w="2542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4" name="object 34" descr=""/>
          <p:cNvSpPr txBox="1"/>
          <p:nvPr/>
        </p:nvSpPr>
        <p:spPr>
          <a:xfrm>
            <a:off x="8555825" y="2610423"/>
            <a:ext cx="530225" cy="227329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300" spc="-10">
                <a:latin typeface="Lucida Console"/>
                <a:cs typeface="Lucida Console"/>
              </a:rPr>
              <a:t>ry+vy</a:t>
            </a:r>
            <a:endParaRPr sz="1300">
              <a:latin typeface="Lucida Console"/>
              <a:cs typeface="Lucida Console"/>
            </a:endParaRPr>
          </a:p>
        </p:txBody>
      </p:sp>
      <p:grpSp>
        <p:nvGrpSpPr>
          <p:cNvPr id="35" name="object 35" descr=""/>
          <p:cNvGrpSpPr/>
          <p:nvPr/>
        </p:nvGrpSpPr>
        <p:grpSpPr>
          <a:xfrm>
            <a:off x="7862258" y="1836984"/>
            <a:ext cx="677545" cy="907415"/>
            <a:chOff x="7862258" y="1836984"/>
            <a:chExt cx="677545" cy="907415"/>
          </a:xfrm>
        </p:grpSpPr>
        <p:sp>
          <p:nvSpPr>
            <p:cNvPr id="36" name="object 36" descr=""/>
            <p:cNvSpPr/>
            <p:nvPr/>
          </p:nvSpPr>
          <p:spPr>
            <a:xfrm>
              <a:off x="8382006" y="2738737"/>
              <a:ext cx="152400" cy="0"/>
            </a:xfrm>
            <a:custGeom>
              <a:avLst/>
              <a:gdLst/>
              <a:ahLst/>
              <a:cxnLst/>
              <a:rect l="l" t="t" r="r" b="b"/>
              <a:pathLst>
                <a:path w="152400" h="0">
                  <a:moveTo>
                    <a:pt x="0" y="0"/>
                  </a:moveTo>
                  <a:lnTo>
                    <a:pt x="152400" y="0"/>
                  </a:lnTo>
                </a:path>
              </a:pathLst>
            </a:custGeom>
            <a:ln w="1048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 descr=""/>
            <p:cNvSpPr/>
            <p:nvPr/>
          </p:nvSpPr>
          <p:spPr>
            <a:xfrm>
              <a:off x="7867656" y="1842381"/>
              <a:ext cx="0" cy="140335"/>
            </a:xfrm>
            <a:custGeom>
              <a:avLst/>
              <a:gdLst/>
              <a:ahLst/>
              <a:cxnLst/>
              <a:rect l="l" t="t" r="r" b="b"/>
              <a:pathLst>
                <a:path w="0" h="140335">
                  <a:moveTo>
                    <a:pt x="0" y="139856"/>
                  </a:moveTo>
                  <a:lnTo>
                    <a:pt x="0" y="0"/>
                  </a:lnTo>
                </a:path>
              </a:pathLst>
            </a:custGeom>
            <a:ln w="1048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8" name="object 38" descr=""/>
          <p:cNvSpPr txBox="1"/>
          <p:nvPr/>
        </p:nvSpPr>
        <p:spPr>
          <a:xfrm>
            <a:off x="7596581" y="1613943"/>
            <a:ext cx="530225" cy="227329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300" spc="-10">
                <a:latin typeface="Lucida Console"/>
                <a:cs typeface="Lucida Console"/>
              </a:rPr>
              <a:t>rx+vx</a:t>
            </a:r>
            <a:endParaRPr sz="1300">
              <a:latin typeface="Lucida Console"/>
              <a:cs typeface="Lucida Console"/>
            </a:endParaRPr>
          </a:p>
        </p:txBody>
      </p:sp>
      <p:sp>
        <p:nvSpPr>
          <p:cNvPr id="39" name="object 39" descr=""/>
          <p:cNvSpPr txBox="1"/>
          <p:nvPr/>
        </p:nvSpPr>
        <p:spPr>
          <a:xfrm>
            <a:off x="7375461" y="3758999"/>
            <a:ext cx="227329" cy="227329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300" spc="-25">
                <a:latin typeface="Lucida Console"/>
                <a:cs typeface="Lucida Console"/>
              </a:rPr>
              <a:t>rx</a:t>
            </a:r>
            <a:endParaRPr sz="1300">
              <a:latin typeface="Lucida Console"/>
              <a:cs typeface="Lucida Console"/>
            </a:endParaRPr>
          </a:p>
        </p:txBody>
      </p:sp>
      <p:sp>
        <p:nvSpPr>
          <p:cNvPr id="40" name="object 40" descr=""/>
          <p:cNvSpPr txBox="1"/>
          <p:nvPr/>
        </p:nvSpPr>
        <p:spPr>
          <a:xfrm>
            <a:off x="6375958" y="2757273"/>
            <a:ext cx="227329" cy="227329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300" spc="-25">
                <a:latin typeface="Lucida Console"/>
                <a:cs typeface="Lucida Console"/>
              </a:rPr>
              <a:t>ry</a:t>
            </a:r>
            <a:endParaRPr sz="1300">
              <a:latin typeface="Lucida Console"/>
              <a:cs typeface="Lucida Console"/>
            </a:endParaRPr>
          </a:p>
        </p:txBody>
      </p:sp>
      <p:grpSp>
        <p:nvGrpSpPr>
          <p:cNvPr id="41" name="object 41" descr=""/>
          <p:cNvGrpSpPr/>
          <p:nvPr/>
        </p:nvGrpSpPr>
        <p:grpSpPr>
          <a:xfrm>
            <a:off x="6700208" y="2885911"/>
            <a:ext cx="1379220" cy="907415"/>
            <a:chOff x="6700208" y="2885911"/>
            <a:chExt cx="1379220" cy="907415"/>
          </a:xfrm>
        </p:grpSpPr>
        <p:sp>
          <p:nvSpPr>
            <p:cNvPr id="42" name="object 42" descr=""/>
            <p:cNvSpPr/>
            <p:nvPr/>
          </p:nvSpPr>
          <p:spPr>
            <a:xfrm>
              <a:off x="6705606" y="2891309"/>
              <a:ext cx="139700" cy="0"/>
            </a:xfrm>
            <a:custGeom>
              <a:avLst/>
              <a:gdLst/>
              <a:ahLst/>
              <a:cxnLst/>
              <a:rect l="l" t="t" r="r" b="b"/>
              <a:pathLst>
                <a:path w="139700" h="0">
                  <a:moveTo>
                    <a:pt x="0" y="0"/>
                  </a:moveTo>
                  <a:lnTo>
                    <a:pt x="139699" y="0"/>
                  </a:lnTo>
                </a:path>
              </a:pathLst>
            </a:custGeom>
            <a:ln w="1048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 descr=""/>
            <p:cNvSpPr/>
            <p:nvPr/>
          </p:nvSpPr>
          <p:spPr>
            <a:xfrm>
              <a:off x="7486656" y="3660517"/>
              <a:ext cx="0" cy="127635"/>
            </a:xfrm>
            <a:custGeom>
              <a:avLst/>
              <a:gdLst/>
              <a:ahLst/>
              <a:cxnLst/>
              <a:rect l="l" t="t" r="r" b="b"/>
              <a:pathLst>
                <a:path w="0" h="127635">
                  <a:moveTo>
                    <a:pt x="0" y="127142"/>
                  </a:moveTo>
                  <a:lnTo>
                    <a:pt x="0" y="0"/>
                  </a:lnTo>
                </a:path>
              </a:pathLst>
            </a:custGeom>
            <a:ln w="1048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 descr=""/>
            <p:cNvSpPr/>
            <p:nvPr/>
          </p:nvSpPr>
          <p:spPr>
            <a:xfrm>
              <a:off x="7690484" y="3158305"/>
              <a:ext cx="348615" cy="149860"/>
            </a:xfrm>
            <a:custGeom>
              <a:avLst/>
              <a:gdLst/>
              <a:ahLst/>
              <a:cxnLst/>
              <a:rect l="l" t="t" r="r" b="b"/>
              <a:pathLst>
                <a:path w="348615" h="149860">
                  <a:moveTo>
                    <a:pt x="348615" y="0"/>
                  </a:moveTo>
                  <a:lnTo>
                    <a:pt x="339363" y="0"/>
                  </a:lnTo>
                  <a:lnTo>
                    <a:pt x="0" y="149779"/>
                  </a:lnTo>
                </a:path>
              </a:pathLst>
            </a:custGeom>
            <a:ln w="127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 descr=""/>
            <p:cNvSpPr/>
            <p:nvPr/>
          </p:nvSpPr>
          <p:spPr>
            <a:xfrm>
              <a:off x="8002091" y="3136887"/>
              <a:ext cx="77470" cy="63500"/>
            </a:xfrm>
            <a:custGeom>
              <a:avLst/>
              <a:gdLst/>
              <a:ahLst/>
              <a:cxnLst/>
              <a:rect l="l" t="t" r="r" b="b"/>
              <a:pathLst>
                <a:path w="77470" h="63500">
                  <a:moveTo>
                    <a:pt x="0" y="0"/>
                  </a:moveTo>
                  <a:lnTo>
                    <a:pt x="29832" y="24612"/>
                  </a:lnTo>
                  <a:lnTo>
                    <a:pt x="28054" y="63271"/>
                  </a:lnTo>
                  <a:lnTo>
                    <a:pt x="77228" y="35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6" name="object 46" descr=""/>
          <p:cNvSpPr txBox="1"/>
          <p:nvPr/>
        </p:nvSpPr>
        <p:spPr>
          <a:xfrm>
            <a:off x="7812658" y="3278479"/>
            <a:ext cx="196215" cy="19558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100" spc="-25">
                <a:latin typeface="Lucida Console"/>
                <a:cs typeface="Lucida Console"/>
              </a:rPr>
              <a:t>vx</a:t>
            </a:r>
            <a:endParaRPr sz="1100">
              <a:latin typeface="Lucida Console"/>
              <a:cs typeface="Lucida Console"/>
            </a:endParaRPr>
          </a:p>
        </p:txBody>
      </p:sp>
      <p:sp>
        <p:nvSpPr>
          <p:cNvPr id="47" name="object 47" descr=""/>
          <p:cNvSpPr txBox="1"/>
          <p:nvPr/>
        </p:nvSpPr>
        <p:spPr>
          <a:xfrm>
            <a:off x="8094268" y="3121152"/>
            <a:ext cx="196215" cy="19558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100" spc="-25">
                <a:latin typeface="Lucida Console"/>
                <a:cs typeface="Lucida Console"/>
              </a:rPr>
              <a:t>vy</a:t>
            </a:r>
            <a:endParaRPr sz="1100">
              <a:latin typeface="Lucida Console"/>
              <a:cs typeface="Lucida Console"/>
            </a:endParaRPr>
          </a:p>
        </p:txBody>
      </p:sp>
      <p:grpSp>
        <p:nvGrpSpPr>
          <p:cNvPr id="48" name="object 48" descr=""/>
          <p:cNvGrpSpPr/>
          <p:nvPr/>
        </p:nvGrpSpPr>
        <p:grpSpPr>
          <a:xfrm>
            <a:off x="7381402" y="2632732"/>
            <a:ext cx="692150" cy="681355"/>
            <a:chOff x="7381402" y="2632732"/>
            <a:chExt cx="692150" cy="681355"/>
          </a:xfrm>
        </p:grpSpPr>
        <p:sp>
          <p:nvSpPr>
            <p:cNvPr id="49" name="object 49" descr=""/>
            <p:cNvSpPr/>
            <p:nvPr/>
          </p:nvSpPr>
          <p:spPr>
            <a:xfrm>
              <a:off x="7708905" y="3145599"/>
              <a:ext cx="361950" cy="165735"/>
            </a:xfrm>
            <a:custGeom>
              <a:avLst/>
              <a:gdLst/>
              <a:ahLst/>
              <a:cxnLst/>
              <a:rect l="l" t="t" r="r" b="b"/>
              <a:pathLst>
                <a:path w="361950" h="165735">
                  <a:moveTo>
                    <a:pt x="0" y="165285"/>
                  </a:moveTo>
                  <a:lnTo>
                    <a:pt x="361950" y="165285"/>
                  </a:lnTo>
                  <a:lnTo>
                    <a:pt x="361950" y="0"/>
                  </a:lnTo>
                </a:path>
              </a:pathLst>
            </a:custGeom>
            <a:ln w="52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0" name="object 50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381402" y="2779582"/>
              <a:ext cx="220021" cy="220275"/>
            </a:xfrm>
            <a:prstGeom prst="rect">
              <a:avLst/>
            </a:prstGeom>
          </p:spPr>
        </p:pic>
        <p:pic>
          <p:nvPicPr>
            <p:cNvPr id="51" name="object 51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53347" y="2632732"/>
              <a:ext cx="220033" cy="220275"/>
            </a:xfrm>
            <a:prstGeom prst="rect">
              <a:avLst/>
            </a:prstGeom>
          </p:spPr>
        </p:pic>
      </p:grpSp>
      <p:sp>
        <p:nvSpPr>
          <p:cNvPr id="52" name="object 52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-25"/>
              <a:t>43</a:t>
            </a:fld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520700" y="1581745"/>
            <a:ext cx="9017635" cy="0"/>
          </a:xfrm>
          <a:custGeom>
            <a:avLst/>
            <a:gdLst/>
            <a:ahLst/>
            <a:cxnLst/>
            <a:rect l="l" t="t" r="r" b="b"/>
            <a:pathLst>
              <a:path w="9017635" h="0">
                <a:moveTo>
                  <a:pt x="0" y="0"/>
                </a:moveTo>
                <a:lnTo>
                  <a:pt x="9017020" y="0"/>
                </a:lnTo>
              </a:path>
            </a:pathLst>
          </a:custGeom>
          <a:ln w="52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Bouncing</a:t>
            </a:r>
            <a:r>
              <a:rPr dirty="0" spc="135"/>
              <a:t> </a:t>
            </a:r>
            <a:r>
              <a:rPr dirty="0" spc="45"/>
              <a:t>ball</a:t>
            </a:r>
          </a:p>
        </p:txBody>
      </p:sp>
      <p:grpSp>
        <p:nvGrpSpPr>
          <p:cNvPr id="4" name="object 4" descr=""/>
          <p:cNvGrpSpPr/>
          <p:nvPr/>
        </p:nvGrpSpPr>
        <p:grpSpPr>
          <a:xfrm>
            <a:off x="477997" y="1800104"/>
            <a:ext cx="5217795" cy="4736465"/>
            <a:chOff x="477997" y="1800104"/>
            <a:chExt cx="5217795" cy="4736465"/>
          </a:xfrm>
        </p:grpSpPr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7997" y="1800104"/>
              <a:ext cx="5217795" cy="4735906"/>
            </a:xfrm>
            <a:prstGeom prst="rect">
              <a:avLst/>
            </a:prstGeom>
          </p:spPr>
        </p:pic>
        <p:sp>
          <p:nvSpPr>
            <p:cNvPr id="6" name="object 6" descr=""/>
            <p:cNvSpPr/>
            <p:nvPr/>
          </p:nvSpPr>
          <p:spPr>
            <a:xfrm>
              <a:off x="508000" y="1829663"/>
              <a:ext cx="5118100" cy="4628515"/>
            </a:xfrm>
            <a:custGeom>
              <a:avLst/>
              <a:gdLst/>
              <a:ahLst/>
              <a:cxnLst/>
              <a:rect l="l" t="t" r="r" b="b"/>
              <a:pathLst>
                <a:path w="5118100" h="4628515">
                  <a:moveTo>
                    <a:pt x="0" y="0"/>
                  </a:moveTo>
                  <a:lnTo>
                    <a:pt x="5118100" y="0"/>
                  </a:lnTo>
                  <a:lnTo>
                    <a:pt x="5118100" y="4627994"/>
                  </a:lnTo>
                  <a:lnTo>
                    <a:pt x="0" y="46279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 txBox="1"/>
          <p:nvPr/>
        </p:nvSpPr>
        <p:spPr>
          <a:xfrm>
            <a:off x="692273" y="1977821"/>
            <a:ext cx="2154555" cy="19558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100">
                <a:latin typeface="Lucida Console"/>
                <a:cs typeface="Lucida Console"/>
              </a:rPr>
              <a:t>public</a:t>
            </a:r>
            <a:r>
              <a:rPr dirty="0" sz="1100" spc="4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class</a:t>
            </a:r>
            <a:r>
              <a:rPr dirty="0" sz="1100" spc="40">
                <a:latin typeface="Lucida Console"/>
                <a:cs typeface="Lucida Console"/>
              </a:rPr>
              <a:t> </a:t>
            </a:r>
            <a:r>
              <a:rPr dirty="0" sz="1100" spc="-10">
                <a:latin typeface="Lucida Console"/>
                <a:cs typeface="Lucida Console"/>
              </a:rPr>
              <a:t>BouncingBall</a:t>
            </a:r>
            <a:endParaRPr sz="1100">
              <a:latin typeface="Lucida Console"/>
              <a:cs typeface="Lucida Console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692273" y="2147747"/>
            <a:ext cx="4709160" cy="4147820"/>
          </a:xfrm>
          <a:prstGeom prst="rect">
            <a:avLst/>
          </a:prstGeom>
        </p:spPr>
        <p:txBody>
          <a:bodyPr wrap="square" lIns="0" tIns="317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dirty="0" sz="1100" spc="5">
                <a:latin typeface="Lucida Console"/>
                <a:cs typeface="Lucida Console"/>
              </a:rPr>
              <a:t>{</a:t>
            </a:r>
            <a:endParaRPr sz="1100">
              <a:latin typeface="Lucida Console"/>
              <a:cs typeface="Lucida Console"/>
            </a:endParaRPr>
          </a:p>
          <a:p>
            <a:pPr marL="267970">
              <a:lnSpc>
                <a:spcPct val="100000"/>
              </a:lnSpc>
              <a:spcBef>
                <a:spcPts val="155"/>
              </a:spcBef>
            </a:pPr>
            <a:r>
              <a:rPr dirty="0" sz="1100">
                <a:latin typeface="Lucida Console"/>
                <a:cs typeface="Lucida Console"/>
              </a:rPr>
              <a:t>public</a:t>
            </a:r>
            <a:r>
              <a:rPr dirty="0" sz="1100" spc="5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static</a:t>
            </a:r>
            <a:r>
              <a:rPr dirty="0" sz="1100" spc="5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void</a:t>
            </a:r>
            <a:r>
              <a:rPr dirty="0" sz="1100" spc="5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main(String[]</a:t>
            </a:r>
            <a:r>
              <a:rPr dirty="0" sz="1100" spc="55">
                <a:latin typeface="Lucida Console"/>
                <a:cs typeface="Lucida Console"/>
              </a:rPr>
              <a:t> </a:t>
            </a:r>
            <a:r>
              <a:rPr dirty="0" sz="1100" spc="-10">
                <a:latin typeface="Lucida Console"/>
                <a:cs typeface="Lucida Console"/>
              </a:rPr>
              <a:t>args)</a:t>
            </a:r>
            <a:endParaRPr sz="1100">
              <a:latin typeface="Lucida Console"/>
              <a:cs typeface="Lucida Console"/>
            </a:endParaRPr>
          </a:p>
          <a:p>
            <a:pPr marL="267970">
              <a:lnSpc>
                <a:spcPct val="100000"/>
              </a:lnSpc>
              <a:spcBef>
                <a:spcPts val="155"/>
              </a:spcBef>
            </a:pPr>
            <a:r>
              <a:rPr dirty="0" sz="1100" spc="5">
                <a:latin typeface="Lucida Console"/>
                <a:cs typeface="Lucida Console"/>
              </a:rPr>
              <a:t>{</a:t>
            </a:r>
            <a:endParaRPr sz="1100">
              <a:latin typeface="Lucida Console"/>
              <a:cs typeface="Lucida Console"/>
            </a:endParaRPr>
          </a:p>
          <a:p>
            <a:pPr marL="523240" marR="1622425">
              <a:lnSpc>
                <a:spcPct val="111800"/>
              </a:lnSpc>
            </a:pPr>
            <a:r>
              <a:rPr dirty="0" sz="1100">
                <a:latin typeface="Lucida Console"/>
                <a:cs typeface="Lucida Console"/>
              </a:rPr>
              <a:t>double</a:t>
            </a:r>
            <a:r>
              <a:rPr dirty="0" sz="1100" spc="2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rx</a:t>
            </a:r>
            <a:r>
              <a:rPr dirty="0" sz="1100" spc="2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=</a:t>
            </a:r>
            <a:r>
              <a:rPr dirty="0" sz="1100" spc="2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.480,</a:t>
            </a:r>
            <a:r>
              <a:rPr dirty="0" sz="1100" spc="2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ry</a:t>
            </a:r>
            <a:r>
              <a:rPr dirty="0" sz="1100" spc="2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=</a:t>
            </a:r>
            <a:r>
              <a:rPr dirty="0" sz="1100" spc="25">
                <a:latin typeface="Lucida Console"/>
                <a:cs typeface="Lucida Console"/>
              </a:rPr>
              <a:t> </a:t>
            </a:r>
            <a:r>
              <a:rPr dirty="0" sz="1100" spc="-10">
                <a:latin typeface="Lucida Console"/>
                <a:cs typeface="Lucida Console"/>
              </a:rPr>
              <a:t>.860; </a:t>
            </a:r>
            <a:r>
              <a:rPr dirty="0" sz="1100">
                <a:latin typeface="Lucida Console"/>
                <a:cs typeface="Lucida Console"/>
              </a:rPr>
              <a:t>double</a:t>
            </a:r>
            <a:r>
              <a:rPr dirty="0" sz="1100" spc="2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vx</a:t>
            </a:r>
            <a:r>
              <a:rPr dirty="0" sz="1100" spc="2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=</a:t>
            </a:r>
            <a:r>
              <a:rPr dirty="0" sz="1100" spc="2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.015,</a:t>
            </a:r>
            <a:r>
              <a:rPr dirty="0" sz="1100" spc="2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vy</a:t>
            </a:r>
            <a:r>
              <a:rPr dirty="0" sz="1100" spc="2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=</a:t>
            </a:r>
            <a:r>
              <a:rPr dirty="0" sz="1100" spc="25">
                <a:latin typeface="Lucida Console"/>
                <a:cs typeface="Lucida Console"/>
              </a:rPr>
              <a:t> </a:t>
            </a:r>
            <a:r>
              <a:rPr dirty="0" sz="1100" spc="-10">
                <a:latin typeface="Lucida Console"/>
                <a:cs typeface="Lucida Console"/>
              </a:rPr>
              <a:t>.023; </a:t>
            </a:r>
            <a:r>
              <a:rPr dirty="0" sz="1100">
                <a:latin typeface="Lucida Console"/>
                <a:cs typeface="Lucida Console"/>
              </a:rPr>
              <a:t>double</a:t>
            </a:r>
            <a:r>
              <a:rPr dirty="0" sz="1100" spc="3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radius</a:t>
            </a:r>
            <a:r>
              <a:rPr dirty="0" sz="1100" spc="3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=</a:t>
            </a:r>
            <a:r>
              <a:rPr dirty="0" sz="1100" spc="35">
                <a:latin typeface="Lucida Console"/>
                <a:cs typeface="Lucida Console"/>
              </a:rPr>
              <a:t> </a:t>
            </a:r>
            <a:r>
              <a:rPr dirty="0" sz="1100" spc="-20">
                <a:latin typeface="Lucida Console"/>
                <a:cs typeface="Lucida Console"/>
              </a:rPr>
              <a:t>.05; </a:t>
            </a:r>
            <a:r>
              <a:rPr dirty="0" sz="1100">
                <a:latin typeface="Lucida Console"/>
                <a:cs typeface="Lucida Console"/>
              </a:rPr>
              <a:t>StdDraw.setXscale(-1.0,</a:t>
            </a:r>
            <a:r>
              <a:rPr dirty="0" sz="1100" spc="155">
                <a:latin typeface="Lucida Console"/>
                <a:cs typeface="Lucida Console"/>
              </a:rPr>
              <a:t> </a:t>
            </a:r>
            <a:r>
              <a:rPr dirty="0" sz="1100" spc="-10">
                <a:latin typeface="Lucida Console"/>
                <a:cs typeface="Lucida Console"/>
              </a:rPr>
              <a:t>+1.0);</a:t>
            </a:r>
            <a:endParaRPr sz="1100">
              <a:latin typeface="Lucida Console"/>
              <a:cs typeface="Lucida Console"/>
            </a:endParaRPr>
          </a:p>
          <a:p>
            <a:pPr marL="523240" marR="1622425">
              <a:lnSpc>
                <a:spcPct val="111800"/>
              </a:lnSpc>
            </a:pPr>
            <a:r>
              <a:rPr dirty="0" sz="1100">
                <a:latin typeface="Lucida Console"/>
                <a:cs typeface="Lucida Console"/>
              </a:rPr>
              <a:t>StdDraw.setYscale(-1.0,</a:t>
            </a:r>
            <a:r>
              <a:rPr dirty="0" sz="1100" spc="155">
                <a:latin typeface="Lucida Console"/>
                <a:cs typeface="Lucida Console"/>
              </a:rPr>
              <a:t> </a:t>
            </a:r>
            <a:r>
              <a:rPr dirty="0" sz="1100" spc="-10">
                <a:latin typeface="Lucida Console"/>
                <a:cs typeface="Lucida Console"/>
              </a:rPr>
              <a:t>+1.0); while(true)</a:t>
            </a:r>
            <a:endParaRPr sz="1100">
              <a:latin typeface="Lucida Console"/>
              <a:cs typeface="Lucida Console"/>
            </a:endParaRPr>
          </a:p>
          <a:p>
            <a:pPr marL="523240">
              <a:lnSpc>
                <a:spcPct val="100000"/>
              </a:lnSpc>
              <a:spcBef>
                <a:spcPts val="155"/>
              </a:spcBef>
            </a:pPr>
            <a:r>
              <a:rPr dirty="0" sz="1100" spc="5">
                <a:latin typeface="Lucida Console"/>
                <a:cs typeface="Lucida Console"/>
              </a:rPr>
              <a:t>{</a:t>
            </a:r>
            <a:endParaRPr sz="1100">
              <a:latin typeface="Lucida Console"/>
              <a:cs typeface="Lucida Console"/>
            </a:endParaRPr>
          </a:p>
          <a:p>
            <a:pPr algn="just" marL="693420" marR="600710">
              <a:lnSpc>
                <a:spcPct val="111800"/>
              </a:lnSpc>
            </a:pPr>
            <a:r>
              <a:rPr dirty="0" sz="1100" spc="-10">
                <a:latin typeface="Lucida Console"/>
                <a:cs typeface="Lucida Console"/>
              </a:rPr>
              <a:t>StdDraw.setPenColor(StdDraw.LIGHT_GRAY); </a:t>
            </a:r>
            <a:r>
              <a:rPr dirty="0" sz="1100">
                <a:latin typeface="Lucida Console"/>
                <a:cs typeface="Lucida Console"/>
              </a:rPr>
              <a:t>StdDraw.filledSquare(0.0,</a:t>
            </a:r>
            <a:r>
              <a:rPr dirty="0" sz="1100" spc="10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0.0,</a:t>
            </a:r>
            <a:r>
              <a:rPr dirty="0" sz="1100" spc="100">
                <a:latin typeface="Lucida Console"/>
                <a:cs typeface="Lucida Console"/>
              </a:rPr>
              <a:t> </a:t>
            </a:r>
            <a:r>
              <a:rPr dirty="0" sz="1100" spc="-10">
                <a:latin typeface="Lucida Console"/>
                <a:cs typeface="Lucida Console"/>
              </a:rPr>
              <a:t>1.0);</a:t>
            </a:r>
            <a:endParaRPr sz="1100">
              <a:latin typeface="Lucida Console"/>
              <a:cs typeface="Lucida Console"/>
            </a:endParaRPr>
          </a:p>
          <a:p>
            <a:pPr algn="just" marL="693420" marR="5080">
              <a:lnSpc>
                <a:spcPct val="111800"/>
              </a:lnSpc>
            </a:pPr>
            <a:r>
              <a:rPr dirty="0" sz="1100">
                <a:latin typeface="Lucida Console"/>
                <a:cs typeface="Lucida Console"/>
              </a:rPr>
              <a:t>if</a:t>
            </a:r>
            <a:r>
              <a:rPr dirty="0" sz="1100" spc="2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(Math.abs(rx</a:t>
            </a:r>
            <a:r>
              <a:rPr dirty="0" sz="1100" spc="3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+</a:t>
            </a:r>
            <a:r>
              <a:rPr dirty="0" sz="1100" spc="2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vx)</a:t>
            </a:r>
            <a:r>
              <a:rPr dirty="0" sz="1100" spc="3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+</a:t>
            </a:r>
            <a:r>
              <a:rPr dirty="0" sz="1100" spc="2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radius</a:t>
            </a:r>
            <a:r>
              <a:rPr dirty="0" sz="1100" spc="3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&gt;</a:t>
            </a:r>
            <a:r>
              <a:rPr dirty="0" sz="1100" spc="2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1.0)</a:t>
            </a:r>
            <a:r>
              <a:rPr dirty="0" sz="1100" spc="3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vx</a:t>
            </a:r>
            <a:r>
              <a:rPr dirty="0" sz="1100" spc="2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=</a:t>
            </a:r>
            <a:r>
              <a:rPr dirty="0" sz="1100" spc="3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-</a:t>
            </a:r>
            <a:r>
              <a:rPr dirty="0" sz="1100" spc="-25">
                <a:latin typeface="Lucida Console"/>
                <a:cs typeface="Lucida Console"/>
              </a:rPr>
              <a:t>vx; </a:t>
            </a:r>
            <a:r>
              <a:rPr dirty="0" sz="1100">
                <a:latin typeface="Lucida Console"/>
                <a:cs typeface="Lucida Console"/>
              </a:rPr>
              <a:t>if</a:t>
            </a:r>
            <a:r>
              <a:rPr dirty="0" sz="1100" spc="2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(Math.abs(ry</a:t>
            </a:r>
            <a:r>
              <a:rPr dirty="0" sz="1100" spc="3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+</a:t>
            </a:r>
            <a:r>
              <a:rPr dirty="0" sz="1100" spc="2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vy)</a:t>
            </a:r>
            <a:r>
              <a:rPr dirty="0" sz="1100" spc="3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+</a:t>
            </a:r>
            <a:r>
              <a:rPr dirty="0" sz="1100" spc="2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radius</a:t>
            </a:r>
            <a:r>
              <a:rPr dirty="0" sz="1100" spc="3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&gt;</a:t>
            </a:r>
            <a:r>
              <a:rPr dirty="0" sz="1100" spc="2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1.0)</a:t>
            </a:r>
            <a:r>
              <a:rPr dirty="0" sz="1100" spc="3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vy</a:t>
            </a:r>
            <a:r>
              <a:rPr dirty="0" sz="1100" spc="2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=</a:t>
            </a:r>
            <a:r>
              <a:rPr dirty="0" sz="1100" spc="3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-</a:t>
            </a:r>
            <a:r>
              <a:rPr dirty="0" sz="1100" spc="-25">
                <a:latin typeface="Lucida Console"/>
                <a:cs typeface="Lucida Console"/>
              </a:rPr>
              <a:t>vy; </a:t>
            </a:r>
            <a:r>
              <a:rPr dirty="0" sz="1100">
                <a:latin typeface="Lucida Console"/>
                <a:cs typeface="Lucida Console"/>
              </a:rPr>
              <a:t>rx</a:t>
            </a:r>
            <a:r>
              <a:rPr dirty="0" sz="1100" spc="1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=</a:t>
            </a:r>
            <a:r>
              <a:rPr dirty="0" sz="1100" spc="1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rx</a:t>
            </a:r>
            <a:r>
              <a:rPr dirty="0" sz="1100" spc="1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+</a:t>
            </a:r>
            <a:r>
              <a:rPr dirty="0" sz="1100" spc="15">
                <a:latin typeface="Lucida Console"/>
                <a:cs typeface="Lucida Console"/>
              </a:rPr>
              <a:t> </a:t>
            </a:r>
            <a:r>
              <a:rPr dirty="0" sz="1100" spc="-25">
                <a:latin typeface="Lucida Console"/>
                <a:cs typeface="Lucida Console"/>
              </a:rPr>
              <a:t>vx;</a:t>
            </a:r>
            <a:endParaRPr sz="1100">
              <a:latin typeface="Lucida Console"/>
              <a:cs typeface="Lucida Console"/>
            </a:endParaRPr>
          </a:p>
          <a:p>
            <a:pPr marL="693420" marR="855980">
              <a:lnSpc>
                <a:spcPct val="111800"/>
              </a:lnSpc>
            </a:pPr>
            <a:r>
              <a:rPr dirty="0" sz="1100">
                <a:latin typeface="Lucida Console"/>
                <a:cs typeface="Lucida Console"/>
              </a:rPr>
              <a:t>ry</a:t>
            </a:r>
            <a:r>
              <a:rPr dirty="0" sz="1100" spc="1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=</a:t>
            </a:r>
            <a:r>
              <a:rPr dirty="0" sz="1100" spc="1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ry</a:t>
            </a:r>
            <a:r>
              <a:rPr dirty="0" sz="1100" spc="1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+</a:t>
            </a:r>
            <a:r>
              <a:rPr dirty="0" sz="1100" spc="15">
                <a:latin typeface="Lucida Console"/>
                <a:cs typeface="Lucida Console"/>
              </a:rPr>
              <a:t> </a:t>
            </a:r>
            <a:r>
              <a:rPr dirty="0" sz="1100" spc="-25">
                <a:latin typeface="Lucida Console"/>
                <a:cs typeface="Lucida Console"/>
              </a:rPr>
              <a:t>vy; </a:t>
            </a:r>
            <a:r>
              <a:rPr dirty="0" sz="1100" spc="-10">
                <a:latin typeface="Lucida Console"/>
                <a:cs typeface="Lucida Console"/>
              </a:rPr>
              <a:t>StdDraw.setPenColor(StdDraw.BLACK); </a:t>
            </a:r>
            <a:r>
              <a:rPr dirty="0" sz="1100">
                <a:latin typeface="Lucida Console"/>
                <a:cs typeface="Lucida Console"/>
              </a:rPr>
              <a:t>StdDraw.filledCircle(rx,</a:t>
            </a:r>
            <a:r>
              <a:rPr dirty="0" sz="1100" spc="9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ry,</a:t>
            </a:r>
            <a:r>
              <a:rPr dirty="0" sz="1100" spc="95">
                <a:latin typeface="Lucida Console"/>
                <a:cs typeface="Lucida Console"/>
              </a:rPr>
              <a:t> </a:t>
            </a:r>
            <a:r>
              <a:rPr dirty="0" sz="1100" spc="-10">
                <a:latin typeface="Lucida Console"/>
                <a:cs typeface="Lucida Console"/>
              </a:rPr>
              <a:t>radius); StdDraw.show(20);</a:t>
            </a:r>
            <a:endParaRPr sz="1100">
              <a:latin typeface="Lucida Console"/>
              <a:cs typeface="Lucida Console"/>
            </a:endParaRPr>
          </a:p>
          <a:p>
            <a:pPr marL="523240">
              <a:lnSpc>
                <a:spcPct val="100000"/>
              </a:lnSpc>
              <a:spcBef>
                <a:spcPts val="155"/>
              </a:spcBef>
            </a:pPr>
            <a:r>
              <a:rPr dirty="0" sz="1100" spc="5">
                <a:latin typeface="Lucida Console"/>
                <a:cs typeface="Lucida Console"/>
              </a:rPr>
              <a:t>}</a:t>
            </a:r>
            <a:endParaRPr sz="1100">
              <a:latin typeface="Lucida Console"/>
              <a:cs typeface="Lucida Console"/>
            </a:endParaRPr>
          </a:p>
          <a:p>
            <a:pPr marL="267970">
              <a:lnSpc>
                <a:spcPct val="100000"/>
              </a:lnSpc>
              <a:spcBef>
                <a:spcPts val="155"/>
              </a:spcBef>
            </a:pPr>
            <a:r>
              <a:rPr dirty="0" sz="1100" spc="5">
                <a:latin typeface="Lucida Console"/>
                <a:cs typeface="Lucida Console"/>
              </a:rPr>
              <a:t>}</a:t>
            </a:r>
            <a:endParaRPr sz="110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dirty="0" sz="1100" spc="5">
                <a:latin typeface="Lucida Console"/>
                <a:cs typeface="Lucida Console"/>
              </a:rPr>
              <a:t>}</a:t>
            </a:r>
            <a:endParaRPr sz="1100">
              <a:latin typeface="Lucida Console"/>
              <a:cs typeface="Lucida Console"/>
            </a:endParaRPr>
          </a:p>
        </p:txBody>
      </p:sp>
      <p:grpSp>
        <p:nvGrpSpPr>
          <p:cNvPr id="9" name="object 9" descr=""/>
          <p:cNvGrpSpPr/>
          <p:nvPr/>
        </p:nvGrpSpPr>
        <p:grpSpPr>
          <a:xfrm>
            <a:off x="5549112" y="1815837"/>
            <a:ext cx="1781175" cy="417195"/>
            <a:chOff x="5549112" y="1815837"/>
            <a:chExt cx="1781175" cy="417195"/>
          </a:xfrm>
        </p:grpSpPr>
        <p:pic>
          <p:nvPicPr>
            <p:cNvPr id="10" name="object 10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549112" y="1815837"/>
              <a:ext cx="1781175" cy="416784"/>
            </a:xfrm>
            <a:prstGeom prst="rect">
              <a:avLst/>
            </a:prstGeom>
          </p:spPr>
        </p:pic>
        <p:sp>
          <p:nvSpPr>
            <p:cNvPr id="11" name="object 11" descr=""/>
            <p:cNvSpPr/>
            <p:nvPr/>
          </p:nvSpPr>
          <p:spPr>
            <a:xfrm>
              <a:off x="5575299" y="1842388"/>
              <a:ext cx="1676400" cy="318135"/>
            </a:xfrm>
            <a:custGeom>
              <a:avLst/>
              <a:gdLst/>
              <a:ahLst/>
              <a:cxnLst/>
              <a:rect l="l" t="t" r="r" b="b"/>
              <a:pathLst>
                <a:path w="1676400" h="318135">
                  <a:moveTo>
                    <a:pt x="0" y="0"/>
                  </a:moveTo>
                  <a:lnTo>
                    <a:pt x="1676400" y="0"/>
                  </a:lnTo>
                  <a:lnTo>
                    <a:pt x="1676400" y="317855"/>
                  </a:lnTo>
                  <a:lnTo>
                    <a:pt x="0" y="3178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 descr=""/>
          <p:cNvSpPr txBox="1"/>
          <p:nvPr/>
        </p:nvSpPr>
        <p:spPr>
          <a:xfrm>
            <a:off x="5653366" y="1889199"/>
            <a:ext cx="1403985" cy="1701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50">
                <a:latin typeface="Lucida Console"/>
                <a:cs typeface="Lucida Console"/>
              </a:rPr>
              <a:t>%</a:t>
            </a:r>
            <a:r>
              <a:rPr dirty="0" sz="950" spc="-20">
                <a:latin typeface="Lucida Console"/>
                <a:cs typeface="Lucida Console"/>
              </a:rPr>
              <a:t> </a:t>
            </a:r>
            <a:r>
              <a:rPr dirty="0" sz="950">
                <a:latin typeface="Lucida Console"/>
                <a:cs typeface="Lucida Console"/>
              </a:rPr>
              <a:t>java</a:t>
            </a:r>
            <a:r>
              <a:rPr dirty="0" sz="950" spc="-20">
                <a:latin typeface="Lucida Console"/>
                <a:cs typeface="Lucida Console"/>
              </a:rPr>
              <a:t> </a:t>
            </a:r>
            <a:r>
              <a:rPr dirty="0" sz="950" spc="-10">
                <a:latin typeface="Lucida Console"/>
                <a:cs typeface="Lucida Console"/>
              </a:rPr>
              <a:t>BouncingBall</a:t>
            </a:r>
            <a:endParaRPr sz="950">
              <a:latin typeface="Lucida Console"/>
              <a:cs typeface="Lucida Console"/>
            </a:endParaRPr>
          </a:p>
        </p:txBody>
      </p:sp>
      <p:pic>
        <p:nvPicPr>
          <p:cNvPr id="13" name="object 13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705005" y="2307564"/>
            <a:ext cx="3834765" cy="3839070"/>
          </a:xfrm>
          <a:prstGeom prst="rect">
            <a:avLst/>
          </a:prstGeom>
        </p:spPr>
      </p:pic>
      <p:sp>
        <p:nvSpPr>
          <p:cNvPr id="14" name="object 1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-25"/>
              <a:t>43</a:t>
            </a:fld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520700" y="1581745"/>
            <a:ext cx="9017635" cy="0"/>
          </a:xfrm>
          <a:custGeom>
            <a:avLst/>
            <a:gdLst/>
            <a:ahLst/>
            <a:cxnLst/>
            <a:rect l="l" t="t" r="r" b="b"/>
            <a:pathLst>
              <a:path w="9017635" h="0">
                <a:moveTo>
                  <a:pt x="0" y="0"/>
                </a:moveTo>
                <a:lnTo>
                  <a:pt x="9017020" y="0"/>
                </a:lnTo>
              </a:path>
            </a:pathLst>
          </a:custGeom>
          <a:ln w="52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Input</a:t>
            </a:r>
            <a:r>
              <a:rPr dirty="0" spc="130"/>
              <a:t> </a:t>
            </a:r>
            <a:r>
              <a:rPr dirty="0" spc="55"/>
              <a:t>and</a:t>
            </a:r>
            <a:r>
              <a:rPr dirty="0" spc="130"/>
              <a:t> </a:t>
            </a:r>
            <a:r>
              <a:rPr dirty="0" spc="-10"/>
              <a:t>output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520700" y="5453227"/>
            <a:ext cx="8496300" cy="1144905"/>
          </a:xfrm>
          <a:prstGeom prst="rect">
            <a:avLst/>
          </a:prstGeom>
          <a:solidFill>
            <a:srgbClr val="FFFFFF"/>
          </a:solidFill>
        </p:spPr>
        <p:txBody>
          <a:bodyPr wrap="square" lIns="0" tIns="84455" rIns="0" bIns="0" rtlCol="0" vert="horz">
            <a:spAutoFit/>
          </a:bodyPr>
          <a:lstStyle/>
          <a:p>
            <a:pPr marL="128270">
              <a:lnSpc>
                <a:spcPct val="100000"/>
              </a:lnSpc>
              <a:spcBef>
                <a:spcPts val="665"/>
              </a:spcBef>
            </a:pPr>
            <a:r>
              <a:rPr dirty="0" sz="1450">
                <a:latin typeface="Lucida Sans Unicode"/>
                <a:cs typeface="Lucida Sans Unicode"/>
              </a:rPr>
              <a:t>Our</a:t>
            </a:r>
            <a:r>
              <a:rPr dirty="0" sz="1450" spc="60">
                <a:latin typeface="Lucida Sans Unicode"/>
                <a:cs typeface="Lucida Sans Unicode"/>
              </a:rPr>
              <a:t> </a:t>
            </a:r>
            <a:r>
              <a:rPr dirty="0" sz="1450" spc="-10">
                <a:latin typeface="Lucida Sans Unicode"/>
                <a:cs typeface="Lucida Sans Unicode"/>
              </a:rPr>
              <a:t>approach.</a:t>
            </a:r>
            <a:endParaRPr sz="1450">
              <a:latin typeface="Lucida Sans Unicode"/>
              <a:cs typeface="Lucida Sans Unicode"/>
            </a:endParaRPr>
          </a:p>
          <a:p>
            <a:pPr marL="290195" indent="-125730">
              <a:lnSpc>
                <a:spcPct val="100000"/>
              </a:lnSpc>
              <a:spcBef>
                <a:spcPts val="605"/>
              </a:spcBef>
              <a:buSzPct val="106896"/>
              <a:buFont typeface="Calibri"/>
              <a:buChar char="•"/>
              <a:tabLst>
                <a:tab pos="290830" algn="l"/>
              </a:tabLst>
            </a:pPr>
            <a:r>
              <a:rPr dirty="0" baseline="1915" sz="2175">
                <a:latin typeface="Lucida Sans Unicode"/>
                <a:cs typeface="Lucida Sans Unicode"/>
              </a:rPr>
              <a:t>Define</a:t>
            </a:r>
            <a:r>
              <a:rPr dirty="0" baseline="1915" sz="2175" spc="127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input</a:t>
            </a:r>
            <a:r>
              <a:rPr dirty="0" baseline="1915" sz="2175" spc="135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and</a:t>
            </a:r>
            <a:r>
              <a:rPr dirty="0" baseline="1915" sz="2175" spc="127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output</a:t>
            </a:r>
            <a:r>
              <a:rPr dirty="0" baseline="1915" sz="2175" spc="135">
                <a:latin typeface="Lucida Sans Unicode"/>
                <a:cs typeface="Lucida Sans Unicode"/>
              </a:rPr>
              <a:t> </a:t>
            </a:r>
            <a:r>
              <a:rPr dirty="0" baseline="1915" sz="2175" spc="-15" i="1">
                <a:latin typeface="Lucida Sans Italic"/>
                <a:cs typeface="Lucida Sans Italic"/>
              </a:rPr>
              <a:t>abstractions</a:t>
            </a:r>
            <a:r>
              <a:rPr dirty="0" baseline="1915" sz="2175" spc="-15">
                <a:latin typeface="Lucida Sans Unicode"/>
                <a:cs typeface="Lucida Sans Unicode"/>
              </a:rPr>
              <a:t>.</a:t>
            </a:r>
            <a:endParaRPr baseline="1915" sz="2175">
              <a:latin typeface="Lucida Sans Unicode"/>
              <a:cs typeface="Lucida Sans Unicode"/>
            </a:endParaRPr>
          </a:p>
          <a:p>
            <a:pPr marL="290195" indent="-125730">
              <a:lnSpc>
                <a:spcPct val="100000"/>
              </a:lnSpc>
              <a:spcBef>
                <a:spcPts val="575"/>
              </a:spcBef>
              <a:buSzPct val="106896"/>
              <a:buFont typeface="Calibri"/>
              <a:buChar char="•"/>
              <a:tabLst>
                <a:tab pos="290830" algn="l"/>
              </a:tabLst>
            </a:pPr>
            <a:r>
              <a:rPr dirty="0" baseline="1915" sz="2175">
                <a:latin typeface="Lucida Sans Unicode"/>
                <a:cs typeface="Lucida Sans Unicode"/>
              </a:rPr>
              <a:t>Use</a:t>
            </a:r>
            <a:r>
              <a:rPr dirty="0" baseline="1915" sz="2175" spc="165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operating</a:t>
            </a:r>
            <a:r>
              <a:rPr dirty="0" baseline="1915" sz="2175" spc="172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system</a:t>
            </a:r>
            <a:r>
              <a:rPr dirty="0" baseline="1915" sz="2175" spc="165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(OS)</a:t>
            </a:r>
            <a:r>
              <a:rPr dirty="0" baseline="1915" sz="2175" spc="172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functionality</a:t>
            </a:r>
            <a:r>
              <a:rPr dirty="0" baseline="1915" sz="2175" spc="165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to</a:t>
            </a:r>
            <a:r>
              <a:rPr dirty="0" baseline="1915" sz="2175" spc="172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connect</a:t>
            </a:r>
            <a:r>
              <a:rPr dirty="0" baseline="1915" sz="2175" spc="165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our</a:t>
            </a:r>
            <a:r>
              <a:rPr dirty="0" baseline="1915" sz="2175" spc="172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Java</a:t>
            </a:r>
            <a:r>
              <a:rPr dirty="0" baseline="1915" sz="2175" spc="165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programs</a:t>
            </a:r>
            <a:r>
              <a:rPr dirty="0" baseline="1915" sz="2175" spc="172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to</a:t>
            </a:r>
            <a:r>
              <a:rPr dirty="0" baseline="1915" sz="2175" spc="165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actual</a:t>
            </a:r>
            <a:r>
              <a:rPr dirty="0" baseline="1915" sz="2175" spc="172">
                <a:latin typeface="Lucida Sans Unicode"/>
                <a:cs typeface="Lucida Sans Unicode"/>
              </a:rPr>
              <a:t> </a:t>
            </a:r>
            <a:r>
              <a:rPr dirty="0" baseline="1915" sz="2175" spc="-15">
                <a:latin typeface="Lucida Sans Unicode"/>
                <a:cs typeface="Lucida Sans Unicode"/>
              </a:rPr>
              <a:t>devices.</a:t>
            </a:r>
            <a:endParaRPr baseline="1915" sz="2175">
              <a:latin typeface="Lucida Sans Unicode"/>
              <a:cs typeface="Lucida Sans Unicode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520700" y="1829663"/>
            <a:ext cx="8991600" cy="432434"/>
          </a:xfrm>
          <a:prstGeom prst="rect">
            <a:avLst/>
          </a:prstGeom>
          <a:solidFill>
            <a:srgbClr val="FFFFFF"/>
          </a:solidFill>
        </p:spPr>
        <p:txBody>
          <a:bodyPr wrap="square" lIns="0" tIns="89535" rIns="0" bIns="0" rtlCol="0" vert="horz">
            <a:spAutoFit/>
          </a:bodyPr>
          <a:lstStyle/>
          <a:p>
            <a:pPr marL="128270">
              <a:lnSpc>
                <a:spcPct val="100000"/>
              </a:lnSpc>
              <a:spcBef>
                <a:spcPts val="705"/>
              </a:spcBef>
            </a:pPr>
            <a:r>
              <a:rPr dirty="0" sz="1450">
                <a:solidFill>
                  <a:srgbClr val="005493"/>
                </a:solidFill>
                <a:latin typeface="Lucida Sans Unicode"/>
                <a:cs typeface="Lucida Sans Unicode"/>
              </a:rPr>
              <a:t>Goal</a:t>
            </a:r>
            <a:r>
              <a:rPr dirty="0" sz="1450">
                <a:latin typeface="Lucida Sans Unicode"/>
                <a:cs typeface="Lucida Sans Unicode"/>
              </a:rPr>
              <a:t>:</a:t>
            </a:r>
            <a:r>
              <a:rPr dirty="0" sz="1450" spc="11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Write</a:t>
            </a:r>
            <a:r>
              <a:rPr dirty="0" sz="1450" spc="11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Java</a:t>
            </a:r>
            <a:r>
              <a:rPr dirty="0" sz="1450" spc="11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programs</a:t>
            </a:r>
            <a:r>
              <a:rPr dirty="0" sz="1450" spc="11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that</a:t>
            </a:r>
            <a:r>
              <a:rPr dirty="0" sz="1450" spc="11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interact</a:t>
            </a:r>
            <a:r>
              <a:rPr dirty="0" sz="1450" spc="114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with</a:t>
            </a:r>
            <a:r>
              <a:rPr dirty="0" sz="1450" spc="11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the</a:t>
            </a:r>
            <a:r>
              <a:rPr dirty="0" sz="1450" spc="11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outside</a:t>
            </a:r>
            <a:r>
              <a:rPr dirty="0" sz="1450" spc="11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world</a:t>
            </a:r>
            <a:r>
              <a:rPr dirty="0" sz="1450" spc="11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via</a:t>
            </a:r>
            <a:r>
              <a:rPr dirty="0" sz="1450" spc="114">
                <a:latin typeface="Lucida Sans Unicode"/>
                <a:cs typeface="Lucida Sans Unicode"/>
              </a:rPr>
              <a:t> </a:t>
            </a:r>
            <a:r>
              <a:rPr dirty="0" sz="1450" i="1">
                <a:latin typeface="Lucida Sans Italic"/>
                <a:cs typeface="Lucida Sans Italic"/>
              </a:rPr>
              <a:t>input</a:t>
            </a:r>
            <a:r>
              <a:rPr dirty="0" sz="1450" spc="110" i="1">
                <a:latin typeface="Lucida Sans Italic"/>
                <a:cs typeface="Lucida Sans Italic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and</a:t>
            </a:r>
            <a:r>
              <a:rPr dirty="0" sz="1450" spc="110">
                <a:latin typeface="Lucida Sans Unicode"/>
                <a:cs typeface="Lucida Sans Unicode"/>
              </a:rPr>
              <a:t> </a:t>
            </a:r>
            <a:r>
              <a:rPr dirty="0" sz="1450" i="1">
                <a:latin typeface="Lucida Sans Italic"/>
                <a:cs typeface="Lucida Sans Italic"/>
              </a:rPr>
              <a:t>output</a:t>
            </a:r>
            <a:r>
              <a:rPr dirty="0" sz="1450" spc="110" i="1">
                <a:latin typeface="Lucida Sans Italic"/>
                <a:cs typeface="Lucida Sans Italic"/>
              </a:rPr>
              <a:t> </a:t>
            </a:r>
            <a:r>
              <a:rPr dirty="0" sz="1450" spc="-10">
                <a:latin typeface="Lucida Sans Unicode"/>
                <a:cs typeface="Lucida Sans Unicode"/>
              </a:rPr>
              <a:t>devices.</a:t>
            </a:r>
            <a:endParaRPr sz="1450">
              <a:latin typeface="Lucida Sans Unicode"/>
              <a:cs typeface="Lucida Sans Unicode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4830445" y="3378541"/>
            <a:ext cx="487045" cy="1765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000" spc="-10">
                <a:solidFill>
                  <a:srgbClr val="005493"/>
                </a:solidFill>
                <a:latin typeface="Lucida Sans Unicode"/>
                <a:cs typeface="Lucida Sans Unicode"/>
              </a:rPr>
              <a:t>Storage</a:t>
            </a:r>
            <a:endParaRPr sz="1000">
              <a:latin typeface="Lucida Sans Unicode"/>
              <a:cs typeface="Lucida Sans Unicode"/>
            </a:endParaRPr>
          </a:p>
        </p:txBody>
      </p:sp>
      <p:pic>
        <p:nvPicPr>
          <p:cNvPr id="7" name="object 7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40440" y="2576041"/>
            <a:ext cx="676167" cy="728257"/>
          </a:xfrm>
          <a:prstGeom prst="rect">
            <a:avLst/>
          </a:prstGeom>
        </p:spPr>
      </p:pic>
      <p:sp>
        <p:nvSpPr>
          <p:cNvPr id="8" name="object 8" descr=""/>
          <p:cNvSpPr txBox="1"/>
          <p:nvPr/>
        </p:nvSpPr>
        <p:spPr>
          <a:xfrm>
            <a:off x="6020041" y="3378541"/>
            <a:ext cx="543560" cy="1765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000" spc="-10">
                <a:solidFill>
                  <a:srgbClr val="005493"/>
                </a:solidFill>
                <a:latin typeface="Lucida Sans Unicode"/>
                <a:cs typeface="Lucida Sans Unicode"/>
              </a:rPr>
              <a:t>Network</a:t>
            </a:r>
            <a:endParaRPr sz="1000">
              <a:latin typeface="Lucida Sans Unicode"/>
              <a:cs typeface="Lucida Sans Unicode"/>
            </a:endParaRPr>
          </a:p>
        </p:txBody>
      </p:sp>
      <p:pic>
        <p:nvPicPr>
          <p:cNvPr id="9" name="object 9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796851" y="2520370"/>
            <a:ext cx="984948" cy="794164"/>
          </a:xfrm>
          <a:prstGeom prst="rect">
            <a:avLst/>
          </a:prstGeom>
        </p:spPr>
      </p:pic>
      <p:sp>
        <p:nvSpPr>
          <p:cNvPr id="10" name="object 10" descr=""/>
          <p:cNvSpPr txBox="1"/>
          <p:nvPr/>
        </p:nvSpPr>
        <p:spPr>
          <a:xfrm>
            <a:off x="7303985" y="3373296"/>
            <a:ext cx="490220" cy="1765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000" spc="-10">
                <a:solidFill>
                  <a:srgbClr val="005493"/>
                </a:solidFill>
                <a:latin typeface="Lucida Sans Unicode"/>
                <a:cs typeface="Lucida Sans Unicode"/>
              </a:rPr>
              <a:t>Camera</a:t>
            </a:r>
            <a:endParaRPr sz="1000">
              <a:latin typeface="Lucida Sans Unicode"/>
              <a:cs typeface="Lucida Sans Unicode"/>
            </a:endParaRPr>
          </a:p>
        </p:txBody>
      </p:sp>
      <p:pic>
        <p:nvPicPr>
          <p:cNvPr id="11" name="object 11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345571" y="2508805"/>
            <a:ext cx="388727" cy="799354"/>
          </a:xfrm>
          <a:prstGeom prst="rect">
            <a:avLst/>
          </a:prstGeom>
        </p:spPr>
      </p:pic>
      <p:sp>
        <p:nvSpPr>
          <p:cNvPr id="12" name="object 12" descr=""/>
          <p:cNvSpPr txBox="1"/>
          <p:nvPr/>
        </p:nvSpPr>
        <p:spPr>
          <a:xfrm>
            <a:off x="3517646" y="3349699"/>
            <a:ext cx="592455" cy="1765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000" spc="-10">
                <a:solidFill>
                  <a:srgbClr val="005493"/>
                </a:solidFill>
                <a:latin typeface="Lucida Sans Unicode"/>
                <a:cs typeface="Lucida Sans Unicode"/>
              </a:rPr>
              <a:t>Trackpad</a:t>
            </a:r>
            <a:endParaRPr sz="1000">
              <a:latin typeface="Lucida Sans Unicode"/>
              <a:cs typeface="Lucida Sans Unicode"/>
            </a:endParaRPr>
          </a:p>
        </p:txBody>
      </p:sp>
      <p:pic>
        <p:nvPicPr>
          <p:cNvPr id="13" name="object 13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390900" y="2755900"/>
            <a:ext cx="850900" cy="444500"/>
          </a:xfrm>
          <a:prstGeom prst="rect">
            <a:avLst/>
          </a:prstGeom>
        </p:spPr>
      </p:pic>
      <p:sp>
        <p:nvSpPr>
          <p:cNvPr id="14" name="object 14" descr=""/>
          <p:cNvSpPr txBox="1"/>
          <p:nvPr/>
        </p:nvSpPr>
        <p:spPr>
          <a:xfrm>
            <a:off x="8428063" y="3374604"/>
            <a:ext cx="746125" cy="1765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000" spc="-10">
                <a:solidFill>
                  <a:srgbClr val="005493"/>
                </a:solidFill>
                <a:latin typeface="Lucida Sans Unicode"/>
                <a:cs typeface="Lucida Sans Unicode"/>
              </a:rPr>
              <a:t>Microphone</a:t>
            </a:r>
            <a:endParaRPr sz="1000">
              <a:latin typeface="Lucida Sans Unicode"/>
              <a:cs typeface="Lucida Sans Unicode"/>
            </a:endParaRPr>
          </a:p>
        </p:txBody>
      </p:sp>
      <p:pic>
        <p:nvPicPr>
          <p:cNvPr id="15" name="object 15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338718" y="2568463"/>
            <a:ext cx="921676" cy="760854"/>
          </a:xfrm>
          <a:prstGeom prst="rect">
            <a:avLst/>
          </a:prstGeom>
        </p:spPr>
      </p:pic>
      <p:sp>
        <p:nvSpPr>
          <p:cNvPr id="16" name="object 16" descr=""/>
          <p:cNvSpPr txBox="1"/>
          <p:nvPr/>
        </p:nvSpPr>
        <p:spPr>
          <a:xfrm>
            <a:off x="3835082" y="4835244"/>
            <a:ext cx="487045" cy="1765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000" spc="-10">
                <a:solidFill>
                  <a:srgbClr val="005493"/>
                </a:solidFill>
                <a:latin typeface="Lucida Sans Unicode"/>
                <a:cs typeface="Lucida Sans Unicode"/>
              </a:rPr>
              <a:t>Storage</a:t>
            </a:r>
            <a:endParaRPr sz="1000">
              <a:latin typeface="Lucida Sans Unicode"/>
              <a:cs typeface="Lucida Sans Unicode"/>
            </a:endParaRPr>
          </a:p>
        </p:txBody>
      </p:sp>
      <p:pic>
        <p:nvPicPr>
          <p:cNvPr id="17" name="object 17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747084" y="4039678"/>
            <a:ext cx="677267" cy="729438"/>
          </a:xfrm>
          <a:prstGeom prst="rect">
            <a:avLst/>
          </a:prstGeom>
        </p:spPr>
      </p:pic>
      <p:sp>
        <p:nvSpPr>
          <p:cNvPr id="18" name="object 18" descr=""/>
          <p:cNvSpPr txBox="1"/>
          <p:nvPr/>
        </p:nvSpPr>
        <p:spPr>
          <a:xfrm>
            <a:off x="5139931" y="4835244"/>
            <a:ext cx="543560" cy="1765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000" spc="-10">
                <a:solidFill>
                  <a:srgbClr val="005493"/>
                </a:solidFill>
                <a:latin typeface="Lucida Sans Unicode"/>
                <a:cs typeface="Lucida Sans Unicode"/>
              </a:rPr>
              <a:t>Network</a:t>
            </a:r>
            <a:endParaRPr sz="1000">
              <a:latin typeface="Lucida Sans Unicode"/>
              <a:cs typeface="Lucida Sans Unicode"/>
            </a:endParaRPr>
          </a:p>
        </p:txBody>
      </p:sp>
      <p:pic>
        <p:nvPicPr>
          <p:cNvPr id="19" name="object 19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915027" y="3992059"/>
            <a:ext cx="988814" cy="790976"/>
          </a:xfrm>
          <a:prstGeom prst="rect">
            <a:avLst/>
          </a:prstGeom>
        </p:spPr>
      </p:pic>
      <p:sp>
        <p:nvSpPr>
          <p:cNvPr id="20" name="object 20" descr=""/>
          <p:cNvSpPr txBox="1"/>
          <p:nvPr/>
        </p:nvSpPr>
        <p:spPr>
          <a:xfrm>
            <a:off x="6834175" y="4850484"/>
            <a:ext cx="429259" cy="1765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000" spc="-10">
                <a:solidFill>
                  <a:srgbClr val="005493"/>
                </a:solidFill>
                <a:latin typeface="Lucida Sans Unicode"/>
                <a:cs typeface="Lucida Sans Unicode"/>
              </a:rPr>
              <a:t>Printer</a:t>
            </a:r>
            <a:endParaRPr sz="1000">
              <a:latin typeface="Lucida Sans Unicode"/>
              <a:cs typeface="Lucida Sans Unicode"/>
            </a:endParaRPr>
          </a:p>
        </p:txBody>
      </p:sp>
      <p:pic>
        <p:nvPicPr>
          <p:cNvPr id="21" name="object 21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400368" y="4082973"/>
            <a:ext cx="1361376" cy="572211"/>
          </a:xfrm>
          <a:prstGeom prst="rect">
            <a:avLst/>
          </a:prstGeom>
        </p:spPr>
      </p:pic>
      <p:sp>
        <p:nvSpPr>
          <p:cNvPr id="22" name="object 22" descr=""/>
          <p:cNvSpPr txBox="1"/>
          <p:nvPr/>
        </p:nvSpPr>
        <p:spPr>
          <a:xfrm>
            <a:off x="8441410" y="4853100"/>
            <a:ext cx="571500" cy="1765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000" spc="-10">
                <a:solidFill>
                  <a:srgbClr val="005493"/>
                </a:solidFill>
                <a:latin typeface="Lucida Sans Unicode"/>
                <a:cs typeface="Lucida Sans Unicode"/>
              </a:rPr>
              <a:t>Speakers</a:t>
            </a:r>
            <a:endParaRPr sz="1000">
              <a:latin typeface="Lucida Sans Unicode"/>
              <a:cs typeface="Lucida Sans Unicode"/>
            </a:endParaRPr>
          </a:p>
        </p:txBody>
      </p:sp>
      <p:pic>
        <p:nvPicPr>
          <p:cNvPr id="23" name="object 23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8339264" y="4015258"/>
            <a:ext cx="309435" cy="743012"/>
          </a:xfrm>
          <a:prstGeom prst="rect">
            <a:avLst/>
          </a:prstGeom>
        </p:spPr>
      </p:pic>
      <p:pic>
        <p:nvPicPr>
          <p:cNvPr id="24" name="object 24" descr="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8770472" y="4013377"/>
            <a:ext cx="430372" cy="743702"/>
          </a:xfrm>
          <a:prstGeom prst="rect">
            <a:avLst/>
          </a:prstGeom>
        </p:spPr>
      </p:pic>
      <p:sp>
        <p:nvSpPr>
          <p:cNvPr id="25" name="object 25" descr=""/>
          <p:cNvSpPr txBox="1"/>
          <p:nvPr/>
        </p:nvSpPr>
        <p:spPr>
          <a:xfrm>
            <a:off x="2020684" y="3349699"/>
            <a:ext cx="605790" cy="1765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000" spc="-10">
                <a:solidFill>
                  <a:srgbClr val="005493"/>
                </a:solidFill>
                <a:latin typeface="Lucida Sans Unicode"/>
                <a:cs typeface="Lucida Sans Unicode"/>
              </a:rPr>
              <a:t>Keyboard</a:t>
            </a:r>
            <a:endParaRPr sz="1000">
              <a:latin typeface="Lucida Sans Unicode"/>
              <a:cs typeface="Lucida Sans Unicode"/>
            </a:endParaRPr>
          </a:p>
        </p:txBody>
      </p:sp>
      <p:pic>
        <p:nvPicPr>
          <p:cNvPr id="26" name="object 26" descr="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603057" y="2632732"/>
            <a:ext cx="1440522" cy="687047"/>
          </a:xfrm>
          <a:prstGeom prst="rect">
            <a:avLst/>
          </a:prstGeom>
        </p:spPr>
      </p:pic>
      <p:sp>
        <p:nvSpPr>
          <p:cNvPr id="27" name="object 27" descr=""/>
          <p:cNvSpPr txBox="1"/>
          <p:nvPr/>
        </p:nvSpPr>
        <p:spPr>
          <a:xfrm>
            <a:off x="647700" y="2617952"/>
            <a:ext cx="762000" cy="725170"/>
          </a:xfrm>
          <a:prstGeom prst="rect">
            <a:avLst/>
          </a:prstGeom>
          <a:solidFill>
            <a:srgbClr val="FFFFFF"/>
          </a:solidFill>
        </p:spPr>
        <p:txBody>
          <a:bodyPr wrap="square" lIns="0" tIns="23495" rIns="0" bIns="0" rtlCol="0" vert="horz">
            <a:spAutoFit/>
          </a:bodyPr>
          <a:lstStyle/>
          <a:p>
            <a:pPr marL="105410">
              <a:lnSpc>
                <a:spcPct val="100000"/>
              </a:lnSpc>
              <a:spcBef>
                <a:spcPts val="185"/>
              </a:spcBef>
            </a:pPr>
            <a:r>
              <a:rPr dirty="0" sz="1200" spc="-10">
                <a:solidFill>
                  <a:srgbClr val="005493"/>
                </a:solidFill>
                <a:latin typeface="Lucida Sans Unicode"/>
                <a:cs typeface="Lucida Sans Unicode"/>
              </a:rPr>
              <a:t>Typical</a:t>
            </a:r>
            <a:endParaRPr sz="1200">
              <a:latin typeface="Lucida Sans Unicode"/>
              <a:cs typeface="Lucida Sans Unicode"/>
            </a:endParaRPr>
          </a:p>
          <a:p>
            <a:pPr marL="150495">
              <a:lnSpc>
                <a:spcPct val="100000"/>
              </a:lnSpc>
              <a:spcBef>
                <a:spcPts val="335"/>
              </a:spcBef>
            </a:pPr>
            <a:r>
              <a:rPr dirty="0" sz="1200" spc="-10">
                <a:solidFill>
                  <a:srgbClr val="8D3124"/>
                </a:solidFill>
                <a:latin typeface="Lucida Sans Unicode"/>
                <a:cs typeface="Lucida Sans Unicode"/>
              </a:rPr>
              <a:t>INPUT</a:t>
            </a:r>
            <a:endParaRPr sz="1200">
              <a:latin typeface="Lucida Sans Unicode"/>
              <a:cs typeface="Lucida Sans Unicode"/>
            </a:endParaRPr>
          </a:p>
          <a:p>
            <a:pPr marL="93345">
              <a:lnSpc>
                <a:spcPct val="100000"/>
              </a:lnSpc>
              <a:spcBef>
                <a:spcPts val="335"/>
              </a:spcBef>
            </a:pPr>
            <a:r>
              <a:rPr dirty="0" sz="1200" spc="-10">
                <a:solidFill>
                  <a:srgbClr val="005493"/>
                </a:solidFill>
                <a:latin typeface="Lucida Sans Unicode"/>
                <a:cs typeface="Lucida Sans Unicode"/>
              </a:rPr>
              <a:t>devices</a:t>
            </a:r>
            <a:endParaRPr sz="1200">
              <a:latin typeface="Lucida Sans Unicode"/>
              <a:cs typeface="Lucida Sans Unicode"/>
            </a:endParaRPr>
          </a:p>
        </p:txBody>
      </p:sp>
      <p:sp>
        <p:nvSpPr>
          <p:cNvPr id="28" name="object 28" descr=""/>
          <p:cNvSpPr txBox="1"/>
          <p:nvPr/>
        </p:nvSpPr>
        <p:spPr>
          <a:xfrm>
            <a:off x="2196071" y="5089117"/>
            <a:ext cx="476884" cy="1765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000" spc="-10">
                <a:solidFill>
                  <a:srgbClr val="005493"/>
                </a:solidFill>
                <a:latin typeface="Lucida Sans Unicode"/>
                <a:cs typeface="Lucida Sans Unicode"/>
              </a:rPr>
              <a:t>Display</a:t>
            </a:r>
            <a:endParaRPr sz="1000">
              <a:latin typeface="Lucida Sans Unicode"/>
              <a:cs typeface="Lucida Sans Unicode"/>
            </a:endParaRPr>
          </a:p>
        </p:txBody>
      </p:sp>
      <p:pic>
        <p:nvPicPr>
          <p:cNvPr id="29" name="object 29" descr="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756784" y="3776635"/>
            <a:ext cx="1349123" cy="1209257"/>
          </a:xfrm>
          <a:prstGeom prst="rect">
            <a:avLst/>
          </a:prstGeom>
        </p:spPr>
      </p:pic>
      <p:sp>
        <p:nvSpPr>
          <p:cNvPr id="30" name="object 30" descr=""/>
          <p:cNvSpPr txBox="1"/>
          <p:nvPr/>
        </p:nvSpPr>
        <p:spPr>
          <a:xfrm>
            <a:off x="647700" y="3952951"/>
            <a:ext cx="762000" cy="725170"/>
          </a:xfrm>
          <a:prstGeom prst="rect">
            <a:avLst/>
          </a:prstGeom>
          <a:solidFill>
            <a:srgbClr val="FFFFFF"/>
          </a:solidFill>
        </p:spPr>
        <p:txBody>
          <a:bodyPr wrap="square" lIns="0" tIns="2540" rIns="0" bIns="0" rtlCol="0" vert="horz">
            <a:spAutoFit/>
          </a:bodyPr>
          <a:lstStyle/>
          <a:p>
            <a:pPr marL="66040" marR="62230" indent="39370">
              <a:lnSpc>
                <a:spcPts val="1780"/>
              </a:lnSpc>
              <a:spcBef>
                <a:spcPts val="20"/>
              </a:spcBef>
            </a:pPr>
            <a:r>
              <a:rPr dirty="0" sz="1200" spc="-10">
                <a:solidFill>
                  <a:srgbClr val="005493"/>
                </a:solidFill>
                <a:latin typeface="Lucida Sans Unicode"/>
                <a:cs typeface="Lucida Sans Unicode"/>
              </a:rPr>
              <a:t>Typical </a:t>
            </a:r>
            <a:r>
              <a:rPr dirty="0" sz="1200" spc="-10">
                <a:solidFill>
                  <a:srgbClr val="8D3124"/>
                </a:solidFill>
                <a:latin typeface="Lucida Sans Unicode"/>
                <a:cs typeface="Lucida Sans Unicode"/>
              </a:rPr>
              <a:t>OUTPUT</a:t>
            </a:r>
            <a:endParaRPr sz="1200">
              <a:latin typeface="Lucida Sans Unicode"/>
              <a:cs typeface="Lucida Sans Unicode"/>
            </a:endParaRPr>
          </a:p>
          <a:p>
            <a:pPr marL="93345">
              <a:lnSpc>
                <a:spcPct val="100000"/>
              </a:lnSpc>
              <a:spcBef>
                <a:spcPts val="215"/>
              </a:spcBef>
            </a:pPr>
            <a:r>
              <a:rPr dirty="0" sz="1200" spc="-10">
                <a:solidFill>
                  <a:srgbClr val="005493"/>
                </a:solidFill>
                <a:latin typeface="Lucida Sans Unicode"/>
                <a:cs typeface="Lucida Sans Unicode"/>
              </a:rPr>
              <a:t>devices</a:t>
            </a:r>
            <a:endParaRPr sz="1200">
              <a:latin typeface="Lucida Sans Unicode"/>
              <a:cs typeface="Lucida Sans Unicode"/>
            </a:endParaRPr>
          </a:p>
        </p:txBody>
      </p:sp>
      <p:sp>
        <p:nvSpPr>
          <p:cNvPr id="31" name="object 31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69215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-15"/>
              <a:t>3</a:t>
            </a:fld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533399" y="1581745"/>
            <a:ext cx="9004300" cy="0"/>
          </a:xfrm>
          <a:custGeom>
            <a:avLst/>
            <a:gdLst/>
            <a:ahLst/>
            <a:cxnLst/>
            <a:rect l="l" t="t" r="r" b="b"/>
            <a:pathLst>
              <a:path w="9004300" h="0">
                <a:moveTo>
                  <a:pt x="0" y="0"/>
                </a:moveTo>
                <a:lnTo>
                  <a:pt x="9004284" y="0"/>
                </a:lnTo>
              </a:path>
            </a:pathLst>
          </a:custGeom>
          <a:ln w="52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Pop</a:t>
            </a:r>
            <a:r>
              <a:rPr dirty="0" spc="65"/>
              <a:t> </a:t>
            </a:r>
            <a:r>
              <a:rPr dirty="0" spc="55"/>
              <a:t>quiz</a:t>
            </a:r>
            <a:r>
              <a:rPr dirty="0" spc="70"/>
              <a:t> </a:t>
            </a:r>
            <a:r>
              <a:rPr dirty="0"/>
              <a:t>on</a:t>
            </a:r>
            <a:r>
              <a:rPr dirty="0" spc="70"/>
              <a:t> </a:t>
            </a:r>
            <a:r>
              <a:rPr dirty="0" spc="-10"/>
              <a:t>animation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520700" y="1791525"/>
            <a:ext cx="6235700" cy="457834"/>
          </a:xfrm>
          <a:prstGeom prst="rect">
            <a:avLst/>
          </a:prstGeom>
          <a:solidFill>
            <a:srgbClr val="FFFFFF"/>
          </a:solidFill>
        </p:spPr>
        <p:txBody>
          <a:bodyPr wrap="square" lIns="0" tIns="85725" rIns="0" bIns="0" rtlCol="0" vert="horz">
            <a:spAutoFit/>
          </a:bodyPr>
          <a:lstStyle/>
          <a:p>
            <a:pPr marL="165100">
              <a:lnSpc>
                <a:spcPct val="100000"/>
              </a:lnSpc>
              <a:spcBef>
                <a:spcPts val="675"/>
              </a:spcBef>
            </a:pPr>
            <a:r>
              <a:rPr dirty="0" sz="1450">
                <a:solidFill>
                  <a:srgbClr val="005493"/>
                </a:solidFill>
                <a:latin typeface="Lucida Sans Unicode"/>
                <a:cs typeface="Lucida Sans Unicode"/>
              </a:rPr>
              <a:t>Q.</a:t>
            </a:r>
            <a:r>
              <a:rPr dirty="0" sz="1450" spc="7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What</a:t>
            </a:r>
            <a:r>
              <a:rPr dirty="0" sz="1450" spc="7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happens</a:t>
            </a:r>
            <a:r>
              <a:rPr dirty="0" sz="1450" spc="7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if</a:t>
            </a:r>
            <a:r>
              <a:rPr dirty="0" sz="1450" spc="70">
                <a:latin typeface="Lucida Sans Unicode"/>
                <a:cs typeface="Lucida Sans Unicode"/>
              </a:rPr>
              <a:t> </a:t>
            </a:r>
            <a:r>
              <a:rPr dirty="0" sz="1450" spc="65">
                <a:latin typeface="Lucida Sans Unicode"/>
                <a:cs typeface="Lucida Sans Unicode"/>
              </a:rPr>
              <a:t>we</a:t>
            </a:r>
            <a:r>
              <a:rPr dirty="0" sz="1450" spc="7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move</a:t>
            </a:r>
            <a:r>
              <a:rPr dirty="0" sz="1450" spc="70">
                <a:latin typeface="Lucida Sans Unicode"/>
                <a:cs typeface="Lucida Sans Unicode"/>
              </a:rPr>
              <a:t> </a:t>
            </a:r>
            <a:r>
              <a:rPr dirty="0" sz="1450" i="1">
                <a:latin typeface="Lucida Sans Italic"/>
                <a:cs typeface="Lucida Sans Italic"/>
              </a:rPr>
              <a:t>clear</a:t>
            </a:r>
            <a:r>
              <a:rPr dirty="0" sz="1450" spc="70" i="1">
                <a:latin typeface="Lucida Sans Italic"/>
                <a:cs typeface="Lucida Sans Italic"/>
              </a:rPr>
              <a:t> </a:t>
            </a:r>
            <a:r>
              <a:rPr dirty="0" sz="1450" i="1">
                <a:latin typeface="Lucida Sans Italic"/>
                <a:cs typeface="Lucida Sans Italic"/>
              </a:rPr>
              <a:t>the</a:t>
            </a:r>
            <a:r>
              <a:rPr dirty="0" sz="1450" spc="70" i="1">
                <a:latin typeface="Lucida Sans Italic"/>
                <a:cs typeface="Lucida Sans Italic"/>
              </a:rPr>
              <a:t> </a:t>
            </a:r>
            <a:r>
              <a:rPr dirty="0" sz="1450" i="1">
                <a:latin typeface="Lucida Sans Italic"/>
                <a:cs typeface="Lucida Sans Italic"/>
              </a:rPr>
              <a:t>screen</a:t>
            </a:r>
            <a:r>
              <a:rPr dirty="0" sz="1450" spc="70" i="1">
                <a:latin typeface="Lucida Sans Italic"/>
                <a:cs typeface="Lucida Sans Italic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out</a:t>
            </a:r>
            <a:r>
              <a:rPr dirty="0" sz="1450" spc="7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of</a:t>
            </a:r>
            <a:r>
              <a:rPr dirty="0" sz="1450" spc="7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the</a:t>
            </a:r>
            <a:r>
              <a:rPr dirty="0" sz="1450" spc="70">
                <a:latin typeface="Lucida Sans Unicode"/>
                <a:cs typeface="Lucida Sans Unicode"/>
              </a:rPr>
              <a:t> </a:t>
            </a:r>
            <a:r>
              <a:rPr dirty="0" sz="1450" spc="-10">
                <a:latin typeface="Lucida Sans Unicode"/>
                <a:cs typeface="Lucida Sans Unicode"/>
              </a:rPr>
              <a:t>loop?</a:t>
            </a:r>
            <a:endParaRPr sz="1450">
              <a:latin typeface="Lucida Sans Unicode"/>
              <a:cs typeface="Lucida Sans Unicode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8475" y="2298344"/>
            <a:ext cx="5154930" cy="4300601"/>
          </a:xfrm>
          <a:prstGeom prst="rect">
            <a:avLst/>
          </a:prstGeom>
        </p:spPr>
      </p:pic>
      <p:sp>
        <p:nvSpPr>
          <p:cNvPr id="6" name="object 6" descr=""/>
          <p:cNvSpPr txBox="1"/>
          <p:nvPr/>
        </p:nvSpPr>
        <p:spPr>
          <a:xfrm>
            <a:off x="520700" y="2325522"/>
            <a:ext cx="5041900" cy="4196080"/>
          </a:xfrm>
          <a:prstGeom prst="rect">
            <a:avLst/>
          </a:prstGeom>
          <a:solidFill>
            <a:srgbClr val="FFFFFF"/>
          </a:solidFill>
        </p:spPr>
        <p:txBody>
          <a:bodyPr wrap="square" lIns="0" tIns="698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55"/>
              </a:spcBef>
            </a:pPr>
            <a:endParaRPr sz="1100">
              <a:latin typeface="Times New Roman"/>
              <a:cs typeface="Times New Roman"/>
            </a:endParaRPr>
          </a:p>
          <a:p>
            <a:pPr marL="194310">
              <a:lnSpc>
                <a:spcPct val="100000"/>
              </a:lnSpc>
            </a:pPr>
            <a:r>
              <a:rPr dirty="0" sz="1050">
                <a:latin typeface="Lucida Console"/>
                <a:cs typeface="Lucida Console"/>
              </a:rPr>
              <a:t>public</a:t>
            </a:r>
            <a:r>
              <a:rPr dirty="0" sz="1050" spc="75">
                <a:latin typeface="Lucida Console"/>
                <a:cs typeface="Lucida Console"/>
              </a:rPr>
              <a:t> </a:t>
            </a:r>
            <a:r>
              <a:rPr dirty="0" sz="1050">
                <a:latin typeface="Lucida Console"/>
                <a:cs typeface="Lucida Console"/>
              </a:rPr>
              <a:t>class</a:t>
            </a:r>
            <a:r>
              <a:rPr dirty="0" sz="1050" spc="80">
                <a:latin typeface="Lucida Console"/>
                <a:cs typeface="Lucida Console"/>
              </a:rPr>
              <a:t> </a:t>
            </a:r>
            <a:r>
              <a:rPr dirty="0" sz="1050" spc="-10">
                <a:latin typeface="Lucida Console"/>
                <a:cs typeface="Lucida Console"/>
              </a:rPr>
              <a:t>BouncingBall</a:t>
            </a:r>
            <a:endParaRPr sz="1050">
              <a:latin typeface="Lucida Console"/>
              <a:cs typeface="Lucida Console"/>
            </a:endParaRPr>
          </a:p>
          <a:p>
            <a:pPr marL="194310">
              <a:lnSpc>
                <a:spcPct val="100000"/>
              </a:lnSpc>
              <a:spcBef>
                <a:spcPts val="60"/>
              </a:spcBef>
            </a:pPr>
            <a:r>
              <a:rPr dirty="0" sz="1050" spc="10">
                <a:latin typeface="Lucida Console"/>
                <a:cs typeface="Lucida Console"/>
              </a:rPr>
              <a:t>{</a:t>
            </a:r>
            <a:endParaRPr sz="1050">
              <a:latin typeface="Lucida Console"/>
              <a:cs typeface="Lucida Console"/>
            </a:endParaRPr>
          </a:p>
          <a:p>
            <a:pPr marL="440690">
              <a:lnSpc>
                <a:spcPct val="100000"/>
              </a:lnSpc>
              <a:spcBef>
                <a:spcPts val="60"/>
              </a:spcBef>
            </a:pPr>
            <a:r>
              <a:rPr dirty="0" sz="1050">
                <a:latin typeface="Lucida Console"/>
                <a:cs typeface="Lucida Console"/>
              </a:rPr>
              <a:t>public</a:t>
            </a:r>
            <a:r>
              <a:rPr dirty="0" sz="1050" spc="100">
                <a:latin typeface="Lucida Console"/>
                <a:cs typeface="Lucida Console"/>
              </a:rPr>
              <a:t> </a:t>
            </a:r>
            <a:r>
              <a:rPr dirty="0" sz="1050">
                <a:latin typeface="Lucida Console"/>
                <a:cs typeface="Lucida Console"/>
              </a:rPr>
              <a:t>static</a:t>
            </a:r>
            <a:r>
              <a:rPr dirty="0" sz="1050" spc="100">
                <a:latin typeface="Lucida Console"/>
                <a:cs typeface="Lucida Console"/>
              </a:rPr>
              <a:t> </a:t>
            </a:r>
            <a:r>
              <a:rPr dirty="0" sz="1050">
                <a:latin typeface="Lucida Console"/>
                <a:cs typeface="Lucida Console"/>
              </a:rPr>
              <a:t>void</a:t>
            </a:r>
            <a:r>
              <a:rPr dirty="0" sz="1050" spc="105">
                <a:latin typeface="Lucida Console"/>
                <a:cs typeface="Lucida Console"/>
              </a:rPr>
              <a:t> </a:t>
            </a:r>
            <a:r>
              <a:rPr dirty="0" sz="1050">
                <a:latin typeface="Lucida Console"/>
                <a:cs typeface="Lucida Console"/>
              </a:rPr>
              <a:t>main(String[]</a:t>
            </a:r>
            <a:r>
              <a:rPr dirty="0" sz="1050" spc="100">
                <a:latin typeface="Lucida Console"/>
                <a:cs typeface="Lucida Console"/>
              </a:rPr>
              <a:t> </a:t>
            </a:r>
            <a:r>
              <a:rPr dirty="0" sz="1050" spc="-10">
                <a:latin typeface="Lucida Console"/>
                <a:cs typeface="Lucida Console"/>
              </a:rPr>
              <a:t>args)</a:t>
            </a:r>
            <a:endParaRPr sz="1050">
              <a:latin typeface="Lucida Console"/>
              <a:cs typeface="Lucida Console"/>
            </a:endParaRPr>
          </a:p>
          <a:p>
            <a:pPr marL="440690">
              <a:lnSpc>
                <a:spcPct val="100000"/>
              </a:lnSpc>
              <a:spcBef>
                <a:spcPts val="60"/>
              </a:spcBef>
            </a:pPr>
            <a:r>
              <a:rPr dirty="0" sz="1050" spc="10">
                <a:latin typeface="Lucida Console"/>
                <a:cs typeface="Lucida Console"/>
              </a:rPr>
              <a:t>{</a:t>
            </a:r>
            <a:endParaRPr sz="1050">
              <a:latin typeface="Lucida Console"/>
              <a:cs typeface="Lucida Console"/>
            </a:endParaRPr>
          </a:p>
          <a:p>
            <a:pPr marL="686435" marR="1887220">
              <a:lnSpc>
                <a:spcPct val="104400"/>
              </a:lnSpc>
              <a:spcBef>
                <a:spcPts val="5"/>
              </a:spcBef>
            </a:pPr>
            <a:r>
              <a:rPr dirty="0" sz="1050">
                <a:latin typeface="Lucida Console"/>
                <a:cs typeface="Lucida Console"/>
              </a:rPr>
              <a:t>double</a:t>
            </a:r>
            <a:r>
              <a:rPr dirty="0" sz="1050" spc="45">
                <a:latin typeface="Lucida Console"/>
                <a:cs typeface="Lucida Console"/>
              </a:rPr>
              <a:t> </a:t>
            </a:r>
            <a:r>
              <a:rPr dirty="0" sz="1050">
                <a:latin typeface="Lucida Console"/>
                <a:cs typeface="Lucida Console"/>
              </a:rPr>
              <a:t>rx</a:t>
            </a:r>
            <a:r>
              <a:rPr dirty="0" sz="1050" spc="45">
                <a:latin typeface="Lucida Console"/>
                <a:cs typeface="Lucida Console"/>
              </a:rPr>
              <a:t> </a:t>
            </a:r>
            <a:r>
              <a:rPr dirty="0" sz="1050">
                <a:latin typeface="Lucida Console"/>
                <a:cs typeface="Lucida Console"/>
              </a:rPr>
              <a:t>=</a:t>
            </a:r>
            <a:r>
              <a:rPr dirty="0" sz="1050" spc="45">
                <a:latin typeface="Lucida Console"/>
                <a:cs typeface="Lucida Console"/>
              </a:rPr>
              <a:t> </a:t>
            </a:r>
            <a:r>
              <a:rPr dirty="0" sz="1050">
                <a:latin typeface="Lucida Console"/>
                <a:cs typeface="Lucida Console"/>
              </a:rPr>
              <a:t>.480,</a:t>
            </a:r>
            <a:r>
              <a:rPr dirty="0" sz="1050" spc="45">
                <a:latin typeface="Lucida Console"/>
                <a:cs typeface="Lucida Console"/>
              </a:rPr>
              <a:t> </a:t>
            </a:r>
            <a:r>
              <a:rPr dirty="0" sz="1050">
                <a:latin typeface="Lucida Console"/>
                <a:cs typeface="Lucida Console"/>
              </a:rPr>
              <a:t>ry</a:t>
            </a:r>
            <a:r>
              <a:rPr dirty="0" sz="1050" spc="45">
                <a:latin typeface="Lucida Console"/>
                <a:cs typeface="Lucida Console"/>
              </a:rPr>
              <a:t> </a:t>
            </a:r>
            <a:r>
              <a:rPr dirty="0" sz="1050">
                <a:latin typeface="Lucida Console"/>
                <a:cs typeface="Lucida Console"/>
              </a:rPr>
              <a:t>=</a:t>
            </a:r>
            <a:r>
              <a:rPr dirty="0" sz="1050" spc="50">
                <a:latin typeface="Lucida Console"/>
                <a:cs typeface="Lucida Console"/>
              </a:rPr>
              <a:t> </a:t>
            </a:r>
            <a:r>
              <a:rPr dirty="0" sz="1050" spc="-10">
                <a:latin typeface="Lucida Console"/>
                <a:cs typeface="Lucida Console"/>
              </a:rPr>
              <a:t>.860; </a:t>
            </a:r>
            <a:r>
              <a:rPr dirty="0" sz="1050">
                <a:latin typeface="Lucida Console"/>
                <a:cs typeface="Lucida Console"/>
              </a:rPr>
              <a:t>double</a:t>
            </a:r>
            <a:r>
              <a:rPr dirty="0" sz="1050" spc="45">
                <a:latin typeface="Lucida Console"/>
                <a:cs typeface="Lucida Console"/>
              </a:rPr>
              <a:t> </a:t>
            </a:r>
            <a:r>
              <a:rPr dirty="0" sz="1050">
                <a:latin typeface="Lucida Console"/>
                <a:cs typeface="Lucida Console"/>
              </a:rPr>
              <a:t>vx</a:t>
            </a:r>
            <a:r>
              <a:rPr dirty="0" sz="1050" spc="45">
                <a:latin typeface="Lucida Console"/>
                <a:cs typeface="Lucida Console"/>
              </a:rPr>
              <a:t> </a:t>
            </a:r>
            <a:r>
              <a:rPr dirty="0" sz="1050">
                <a:latin typeface="Lucida Console"/>
                <a:cs typeface="Lucida Console"/>
              </a:rPr>
              <a:t>=</a:t>
            </a:r>
            <a:r>
              <a:rPr dirty="0" sz="1050" spc="45">
                <a:latin typeface="Lucida Console"/>
                <a:cs typeface="Lucida Console"/>
              </a:rPr>
              <a:t> </a:t>
            </a:r>
            <a:r>
              <a:rPr dirty="0" sz="1050">
                <a:latin typeface="Lucida Console"/>
                <a:cs typeface="Lucida Console"/>
              </a:rPr>
              <a:t>.015,</a:t>
            </a:r>
            <a:r>
              <a:rPr dirty="0" sz="1050" spc="45">
                <a:latin typeface="Lucida Console"/>
                <a:cs typeface="Lucida Console"/>
              </a:rPr>
              <a:t> </a:t>
            </a:r>
            <a:r>
              <a:rPr dirty="0" sz="1050">
                <a:latin typeface="Lucida Console"/>
                <a:cs typeface="Lucida Console"/>
              </a:rPr>
              <a:t>vy</a:t>
            </a:r>
            <a:r>
              <a:rPr dirty="0" sz="1050" spc="45">
                <a:latin typeface="Lucida Console"/>
                <a:cs typeface="Lucida Console"/>
              </a:rPr>
              <a:t> </a:t>
            </a:r>
            <a:r>
              <a:rPr dirty="0" sz="1050">
                <a:latin typeface="Lucida Console"/>
                <a:cs typeface="Lucida Console"/>
              </a:rPr>
              <a:t>=</a:t>
            </a:r>
            <a:r>
              <a:rPr dirty="0" sz="1050" spc="50">
                <a:latin typeface="Lucida Console"/>
                <a:cs typeface="Lucida Console"/>
              </a:rPr>
              <a:t> </a:t>
            </a:r>
            <a:r>
              <a:rPr dirty="0" sz="1050" spc="-10">
                <a:latin typeface="Lucida Console"/>
                <a:cs typeface="Lucida Console"/>
              </a:rPr>
              <a:t>.023; </a:t>
            </a:r>
            <a:r>
              <a:rPr dirty="0" sz="1050">
                <a:latin typeface="Lucida Console"/>
                <a:cs typeface="Lucida Console"/>
              </a:rPr>
              <a:t>double</a:t>
            </a:r>
            <a:r>
              <a:rPr dirty="0" sz="1050" spc="5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radius</a:t>
            </a:r>
            <a:r>
              <a:rPr dirty="0" sz="1100" spc="25">
                <a:latin typeface="Lucida Console"/>
                <a:cs typeface="Lucida Console"/>
              </a:rPr>
              <a:t> </a:t>
            </a:r>
            <a:r>
              <a:rPr dirty="0" sz="1050">
                <a:latin typeface="Lucida Console"/>
                <a:cs typeface="Lucida Console"/>
              </a:rPr>
              <a:t>=</a:t>
            </a:r>
            <a:r>
              <a:rPr dirty="0" sz="1050" spc="50">
                <a:latin typeface="Lucida Console"/>
                <a:cs typeface="Lucida Console"/>
              </a:rPr>
              <a:t> </a:t>
            </a:r>
            <a:r>
              <a:rPr dirty="0" sz="1050" spc="-20">
                <a:latin typeface="Lucida Console"/>
                <a:cs typeface="Lucida Console"/>
              </a:rPr>
              <a:t>.05; </a:t>
            </a:r>
            <a:r>
              <a:rPr dirty="0" sz="1050">
                <a:latin typeface="Lucida Console"/>
                <a:cs typeface="Lucida Console"/>
              </a:rPr>
              <a:t>StdDraw.setXscale(-1.0,</a:t>
            </a:r>
            <a:r>
              <a:rPr dirty="0" sz="1050" spc="300">
                <a:latin typeface="Lucida Console"/>
                <a:cs typeface="Lucida Console"/>
              </a:rPr>
              <a:t> </a:t>
            </a:r>
            <a:r>
              <a:rPr dirty="0" sz="1050" spc="-10">
                <a:latin typeface="Lucida Console"/>
                <a:cs typeface="Lucida Console"/>
              </a:rPr>
              <a:t>+1.0);</a:t>
            </a:r>
            <a:endParaRPr sz="1050">
              <a:latin typeface="Lucida Console"/>
              <a:cs typeface="Lucida Console"/>
            </a:endParaRPr>
          </a:p>
          <a:p>
            <a:pPr marL="686435" marR="1887220">
              <a:lnSpc>
                <a:spcPts val="1240"/>
              </a:lnSpc>
              <a:spcBef>
                <a:spcPts val="114"/>
              </a:spcBef>
            </a:pPr>
            <a:r>
              <a:rPr dirty="0" sz="1050">
                <a:latin typeface="Lucida Console"/>
                <a:cs typeface="Lucida Console"/>
              </a:rPr>
              <a:t>StdDraw.setYscale(-1.0,</a:t>
            </a:r>
            <a:r>
              <a:rPr dirty="0" sz="1050" spc="300">
                <a:latin typeface="Lucida Console"/>
                <a:cs typeface="Lucida Console"/>
              </a:rPr>
              <a:t> </a:t>
            </a:r>
            <a:r>
              <a:rPr dirty="0" sz="1050" spc="-10">
                <a:latin typeface="Lucida Console"/>
                <a:cs typeface="Lucida Console"/>
              </a:rPr>
              <a:t>+1.0); while(true)</a:t>
            </a:r>
            <a:endParaRPr sz="1050">
              <a:latin typeface="Lucida Console"/>
              <a:cs typeface="Lucida Console"/>
            </a:endParaRPr>
          </a:p>
          <a:p>
            <a:pPr marL="686435">
              <a:lnSpc>
                <a:spcPct val="100000"/>
              </a:lnSpc>
              <a:spcBef>
                <a:spcPts val="25"/>
              </a:spcBef>
            </a:pPr>
            <a:r>
              <a:rPr dirty="0" sz="1050" spc="10">
                <a:latin typeface="Lucida Console"/>
                <a:cs typeface="Lucida Console"/>
              </a:rPr>
              <a:t>{</a:t>
            </a:r>
            <a:endParaRPr sz="1050">
              <a:latin typeface="Lucida Console"/>
              <a:cs typeface="Lucida Console"/>
            </a:endParaRPr>
          </a:p>
          <a:p>
            <a:pPr marL="855344" marR="793750">
              <a:lnSpc>
                <a:spcPts val="1340"/>
              </a:lnSpc>
              <a:spcBef>
                <a:spcPts val="30"/>
              </a:spcBef>
            </a:pPr>
            <a:r>
              <a:rPr dirty="0" sz="1050">
                <a:latin typeface="Lucida Console"/>
                <a:cs typeface="Lucida Console"/>
              </a:rPr>
              <a:t>StdDraw.setPenColor(StdDraw.</a:t>
            </a:r>
            <a:r>
              <a:rPr dirty="0" sz="1050" spc="385">
                <a:latin typeface="Lucida Console"/>
                <a:cs typeface="Lucida Console"/>
              </a:rPr>
              <a:t> </a:t>
            </a:r>
            <a:r>
              <a:rPr dirty="0" sz="1100" spc="-10">
                <a:latin typeface="Lucida Console"/>
                <a:cs typeface="Lucida Console"/>
              </a:rPr>
              <a:t>LIGHT_</a:t>
            </a:r>
            <a:r>
              <a:rPr dirty="0" sz="1050" spc="-10">
                <a:latin typeface="Lucida Console"/>
                <a:cs typeface="Lucida Console"/>
              </a:rPr>
              <a:t>GRAY); </a:t>
            </a:r>
            <a:r>
              <a:rPr dirty="0" sz="1050">
                <a:latin typeface="Lucida Console"/>
                <a:cs typeface="Lucida Console"/>
              </a:rPr>
              <a:t>StdDraw.filledSquare(0.0,</a:t>
            </a:r>
            <a:r>
              <a:rPr dirty="0" sz="1050" spc="190">
                <a:latin typeface="Lucida Console"/>
                <a:cs typeface="Lucida Console"/>
              </a:rPr>
              <a:t> </a:t>
            </a:r>
            <a:r>
              <a:rPr dirty="0" sz="1050">
                <a:latin typeface="Lucida Console"/>
                <a:cs typeface="Lucida Console"/>
              </a:rPr>
              <a:t>0.0,</a:t>
            </a:r>
            <a:r>
              <a:rPr dirty="0" sz="1050" spc="195">
                <a:latin typeface="Lucida Console"/>
                <a:cs typeface="Lucida Console"/>
              </a:rPr>
              <a:t> </a:t>
            </a:r>
            <a:r>
              <a:rPr dirty="0" sz="1050" spc="-10">
                <a:latin typeface="Lucida Console"/>
                <a:cs typeface="Lucida Console"/>
              </a:rPr>
              <a:t>1.0);</a:t>
            </a:r>
            <a:endParaRPr sz="1050">
              <a:latin typeface="Lucida Console"/>
              <a:cs typeface="Lucida Console"/>
            </a:endParaRPr>
          </a:p>
          <a:p>
            <a:pPr marL="850265">
              <a:lnSpc>
                <a:spcPct val="100000"/>
              </a:lnSpc>
              <a:spcBef>
                <a:spcPts val="50"/>
              </a:spcBef>
            </a:pPr>
            <a:r>
              <a:rPr dirty="0" sz="1050">
                <a:latin typeface="Lucida Console"/>
                <a:cs typeface="Lucida Console"/>
              </a:rPr>
              <a:t>if</a:t>
            </a:r>
            <a:r>
              <a:rPr dirty="0" sz="1050" spc="45">
                <a:latin typeface="Lucida Console"/>
                <a:cs typeface="Lucida Console"/>
              </a:rPr>
              <a:t> </a:t>
            </a:r>
            <a:r>
              <a:rPr dirty="0" sz="1050">
                <a:latin typeface="Lucida Console"/>
                <a:cs typeface="Lucida Console"/>
              </a:rPr>
              <a:t>(Math.abs(rx</a:t>
            </a:r>
            <a:r>
              <a:rPr dirty="0" sz="1050" spc="50">
                <a:latin typeface="Lucida Console"/>
                <a:cs typeface="Lucida Console"/>
              </a:rPr>
              <a:t> </a:t>
            </a:r>
            <a:r>
              <a:rPr dirty="0" sz="1050">
                <a:latin typeface="Lucida Console"/>
                <a:cs typeface="Lucida Console"/>
              </a:rPr>
              <a:t>+</a:t>
            </a:r>
            <a:r>
              <a:rPr dirty="0" sz="1050" spc="50">
                <a:latin typeface="Lucida Console"/>
                <a:cs typeface="Lucida Console"/>
              </a:rPr>
              <a:t> </a:t>
            </a:r>
            <a:r>
              <a:rPr dirty="0" sz="1050">
                <a:latin typeface="Lucida Console"/>
                <a:cs typeface="Lucida Console"/>
              </a:rPr>
              <a:t>vx)</a:t>
            </a:r>
            <a:r>
              <a:rPr dirty="0" sz="1050" spc="50">
                <a:latin typeface="Lucida Console"/>
                <a:cs typeface="Lucida Console"/>
              </a:rPr>
              <a:t> </a:t>
            </a:r>
            <a:r>
              <a:rPr dirty="0" sz="1050">
                <a:latin typeface="Lucida Console"/>
                <a:cs typeface="Lucida Console"/>
              </a:rPr>
              <a:t>+</a:t>
            </a:r>
            <a:r>
              <a:rPr dirty="0" sz="1050" spc="5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radius</a:t>
            </a:r>
            <a:r>
              <a:rPr dirty="0" sz="1100" spc="20">
                <a:latin typeface="Lucida Console"/>
                <a:cs typeface="Lucida Console"/>
              </a:rPr>
              <a:t> </a:t>
            </a:r>
            <a:r>
              <a:rPr dirty="0" sz="1050">
                <a:latin typeface="Lucida Console"/>
                <a:cs typeface="Lucida Console"/>
              </a:rPr>
              <a:t>&gt;</a:t>
            </a:r>
            <a:r>
              <a:rPr dirty="0" sz="1050" spc="50">
                <a:latin typeface="Lucida Console"/>
                <a:cs typeface="Lucida Console"/>
              </a:rPr>
              <a:t> </a:t>
            </a:r>
            <a:r>
              <a:rPr dirty="0" sz="1050">
                <a:latin typeface="Lucida Console"/>
                <a:cs typeface="Lucida Console"/>
              </a:rPr>
              <a:t>1.0)</a:t>
            </a:r>
            <a:r>
              <a:rPr dirty="0" sz="1050" spc="50">
                <a:latin typeface="Lucida Console"/>
                <a:cs typeface="Lucida Console"/>
              </a:rPr>
              <a:t> </a:t>
            </a:r>
            <a:r>
              <a:rPr dirty="0" sz="1050">
                <a:latin typeface="Lucida Console"/>
                <a:cs typeface="Lucida Console"/>
              </a:rPr>
              <a:t>vx</a:t>
            </a:r>
            <a:r>
              <a:rPr dirty="0" sz="1050" spc="45">
                <a:latin typeface="Lucida Console"/>
                <a:cs typeface="Lucida Console"/>
              </a:rPr>
              <a:t> </a:t>
            </a:r>
            <a:r>
              <a:rPr dirty="0" sz="1050">
                <a:latin typeface="Lucida Console"/>
                <a:cs typeface="Lucida Console"/>
              </a:rPr>
              <a:t>=</a:t>
            </a:r>
            <a:r>
              <a:rPr dirty="0" sz="1050" spc="50">
                <a:latin typeface="Lucida Console"/>
                <a:cs typeface="Lucida Console"/>
              </a:rPr>
              <a:t> </a:t>
            </a:r>
            <a:r>
              <a:rPr dirty="0" sz="1050">
                <a:latin typeface="Lucida Console"/>
                <a:cs typeface="Lucida Console"/>
              </a:rPr>
              <a:t>-</a:t>
            </a:r>
            <a:r>
              <a:rPr dirty="0" sz="1050" spc="-25">
                <a:latin typeface="Lucida Console"/>
                <a:cs typeface="Lucida Console"/>
              </a:rPr>
              <a:t>vx;</a:t>
            </a:r>
            <a:endParaRPr sz="1050">
              <a:latin typeface="Lucida Console"/>
              <a:cs typeface="Lucida Console"/>
            </a:endParaRPr>
          </a:p>
          <a:p>
            <a:pPr marL="850265" marR="310515">
              <a:lnSpc>
                <a:spcPts val="1340"/>
              </a:lnSpc>
              <a:spcBef>
                <a:spcPts val="75"/>
              </a:spcBef>
            </a:pPr>
            <a:r>
              <a:rPr dirty="0" sz="1050">
                <a:latin typeface="Lucida Console"/>
                <a:cs typeface="Lucida Console"/>
              </a:rPr>
              <a:t>if</a:t>
            </a:r>
            <a:r>
              <a:rPr dirty="0" sz="1050" spc="45">
                <a:latin typeface="Lucida Console"/>
                <a:cs typeface="Lucida Console"/>
              </a:rPr>
              <a:t> </a:t>
            </a:r>
            <a:r>
              <a:rPr dirty="0" sz="1050">
                <a:latin typeface="Lucida Console"/>
                <a:cs typeface="Lucida Console"/>
              </a:rPr>
              <a:t>(Math.abs(ry</a:t>
            </a:r>
            <a:r>
              <a:rPr dirty="0" sz="1050" spc="50">
                <a:latin typeface="Lucida Console"/>
                <a:cs typeface="Lucida Console"/>
              </a:rPr>
              <a:t> </a:t>
            </a:r>
            <a:r>
              <a:rPr dirty="0" sz="1050">
                <a:latin typeface="Lucida Console"/>
                <a:cs typeface="Lucida Console"/>
              </a:rPr>
              <a:t>+</a:t>
            </a:r>
            <a:r>
              <a:rPr dirty="0" sz="1050" spc="50">
                <a:latin typeface="Lucida Console"/>
                <a:cs typeface="Lucida Console"/>
              </a:rPr>
              <a:t> </a:t>
            </a:r>
            <a:r>
              <a:rPr dirty="0" sz="1050">
                <a:latin typeface="Lucida Console"/>
                <a:cs typeface="Lucida Console"/>
              </a:rPr>
              <a:t>vy)</a:t>
            </a:r>
            <a:r>
              <a:rPr dirty="0" sz="1050" spc="50">
                <a:latin typeface="Lucida Console"/>
                <a:cs typeface="Lucida Console"/>
              </a:rPr>
              <a:t> </a:t>
            </a:r>
            <a:r>
              <a:rPr dirty="0" sz="1050">
                <a:latin typeface="Lucida Console"/>
                <a:cs typeface="Lucida Console"/>
              </a:rPr>
              <a:t>+</a:t>
            </a:r>
            <a:r>
              <a:rPr dirty="0" sz="1050" spc="5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radius</a:t>
            </a:r>
            <a:r>
              <a:rPr dirty="0" sz="1100" spc="20">
                <a:latin typeface="Lucida Console"/>
                <a:cs typeface="Lucida Console"/>
              </a:rPr>
              <a:t> </a:t>
            </a:r>
            <a:r>
              <a:rPr dirty="0" sz="1050">
                <a:latin typeface="Lucida Console"/>
                <a:cs typeface="Lucida Console"/>
              </a:rPr>
              <a:t>&gt;</a:t>
            </a:r>
            <a:r>
              <a:rPr dirty="0" sz="1050" spc="50">
                <a:latin typeface="Lucida Console"/>
                <a:cs typeface="Lucida Console"/>
              </a:rPr>
              <a:t> </a:t>
            </a:r>
            <a:r>
              <a:rPr dirty="0" sz="1050">
                <a:latin typeface="Lucida Console"/>
                <a:cs typeface="Lucida Console"/>
              </a:rPr>
              <a:t>1.0)</a:t>
            </a:r>
            <a:r>
              <a:rPr dirty="0" sz="1050" spc="50">
                <a:latin typeface="Lucida Console"/>
                <a:cs typeface="Lucida Console"/>
              </a:rPr>
              <a:t> </a:t>
            </a:r>
            <a:r>
              <a:rPr dirty="0" sz="1050">
                <a:latin typeface="Lucida Console"/>
                <a:cs typeface="Lucida Console"/>
              </a:rPr>
              <a:t>vy</a:t>
            </a:r>
            <a:r>
              <a:rPr dirty="0" sz="1050" spc="45">
                <a:latin typeface="Lucida Console"/>
                <a:cs typeface="Lucida Console"/>
              </a:rPr>
              <a:t> </a:t>
            </a:r>
            <a:r>
              <a:rPr dirty="0" sz="1050">
                <a:latin typeface="Lucida Console"/>
                <a:cs typeface="Lucida Console"/>
              </a:rPr>
              <a:t>=</a:t>
            </a:r>
            <a:r>
              <a:rPr dirty="0" sz="1050" spc="50">
                <a:latin typeface="Lucida Console"/>
                <a:cs typeface="Lucida Console"/>
              </a:rPr>
              <a:t> </a:t>
            </a:r>
            <a:r>
              <a:rPr dirty="0" sz="1050">
                <a:latin typeface="Lucida Console"/>
                <a:cs typeface="Lucida Console"/>
              </a:rPr>
              <a:t>-</a:t>
            </a:r>
            <a:r>
              <a:rPr dirty="0" sz="1050" spc="-25">
                <a:latin typeface="Lucida Console"/>
                <a:cs typeface="Lucida Console"/>
              </a:rPr>
              <a:t>vy; </a:t>
            </a:r>
            <a:r>
              <a:rPr dirty="0" sz="1050">
                <a:latin typeface="Lucida Console"/>
                <a:cs typeface="Lucida Console"/>
              </a:rPr>
              <a:t>rx</a:t>
            </a:r>
            <a:r>
              <a:rPr dirty="0" sz="1050" spc="25">
                <a:latin typeface="Lucida Console"/>
                <a:cs typeface="Lucida Console"/>
              </a:rPr>
              <a:t> </a:t>
            </a:r>
            <a:r>
              <a:rPr dirty="0" sz="1050">
                <a:latin typeface="Lucida Console"/>
                <a:cs typeface="Lucida Console"/>
              </a:rPr>
              <a:t>=</a:t>
            </a:r>
            <a:r>
              <a:rPr dirty="0" sz="1050" spc="30">
                <a:latin typeface="Lucida Console"/>
                <a:cs typeface="Lucida Console"/>
              </a:rPr>
              <a:t> </a:t>
            </a:r>
            <a:r>
              <a:rPr dirty="0" sz="1050">
                <a:latin typeface="Lucida Console"/>
                <a:cs typeface="Lucida Console"/>
              </a:rPr>
              <a:t>rx</a:t>
            </a:r>
            <a:r>
              <a:rPr dirty="0" sz="1050" spc="30">
                <a:latin typeface="Lucida Console"/>
                <a:cs typeface="Lucida Console"/>
              </a:rPr>
              <a:t> </a:t>
            </a:r>
            <a:r>
              <a:rPr dirty="0" sz="1050">
                <a:latin typeface="Lucida Console"/>
                <a:cs typeface="Lucida Console"/>
              </a:rPr>
              <a:t>+</a:t>
            </a:r>
            <a:r>
              <a:rPr dirty="0" sz="1050" spc="30">
                <a:latin typeface="Lucida Console"/>
                <a:cs typeface="Lucida Console"/>
              </a:rPr>
              <a:t> </a:t>
            </a:r>
            <a:r>
              <a:rPr dirty="0" sz="1050" spc="-25">
                <a:latin typeface="Lucida Console"/>
                <a:cs typeface="Lucida Console"/>
              </a:rPr>
              <a:t>vx;</a:t>
            </a:r>
            <a:endParaRPr sz="1050">
              <a:latin typeface="Lucida Console"/>
              <a:cs typeface="Lucida Console"/>
            </a:endParaRPr>
          </a:p>
          <a:p>
            <a:pPr marL="850265">
              <a:lnSpc>
                <a:spcPct val="100000"/>
              </a:lnSpc>
              <a:spcBef>
                <a:spcPts val="5"/>
              </a:spcBef>
            </a:pPr>
            <a:r>
              <a:rPr dirty="0" sz="1050">
                <a:latin typeface="Lucida Console"/>
                <a:cs typeface="Lucida Console"/>
              </a:rPr>
              <a:t>ry</a:t>
            </a:r>
            <a:r>
              <a:rPr dirty="0" sz="1050" spc="25">
                <a:latin typeface="Lucida Console"/>
                <a:cs typeface="Lucida Console"/>
              </a:rPr>
              <a:t> </a:t>
            </a:r>
            <a:r>
              <a:rPr dirty="0" sz="1050">
                <a:latin typeface="Lucida Console"/>
                <a:cs typeface="Lucida Console"/>
              </a:rPr>
              <a:t>=</a:t>
            </a:r>
            <a:r>
              <a:rPr dirty="0" sz="1050" spc="30">
                <a:latin typeface="Lucida Console"/>
                <a:cs typeface="Lucida Console"/>
              </a:rPr>
              <a:t> </a:t>
            </a:r>
            <a:r>
              <a:rPr dirty="0" sz="1050">
                <a:latin typeface="Lucida Console"/>
                <a:cs typeface="Lucida Console"/>
              </a:rPr>
              <a:t>ry</a:t>
            </a:r>
            <a:r>
              <a:rPr dirty="0" sz="1050" spc="30">
                <a:latin typeface="Lucida Console"/>
                <a:cs typeface="Lucida Console"/>
              </a:rPr>
              <a:t> </a:t>
            </a:r>
            <a:r>
              <a:rPr dirty="0" sz="1050">
                <a:latin typeface="Lucida Console"/>
                <a:cs typeface="Lucida Console"/>
              </a:rPr>
              <a:t>+</a:t>
            </a:r>
            <a:r>
              <a:rPr dirty="0" sz="1050" spc="30">
                <a:latin typeface="Lucida Console"/>
                <a:cs typeface="Lucida Console"/>
              </a:rPr>
              <a:t> </a:t>
            </a:r>
            <a:r>
              <a:rPr dirty="0" sz="1050" spc="-25">
                <a:latin typeface="Lucida Console"/>
                <a:cs typeface="Lucida Console"/>
              </a:rPr>
              <a:t>vy;</a:t>
            </a:r>
            <a:endParaRPr sz="1050">
              <a:latin typeface="Lucida Console"/>
              <a:cs typeface="Lucida Console"/>
            </a:endParaRPr>
          </a:p>
          <a:p>
            <a:pPr marL="850265" marR="1313180">
              <a:lnSpc>
                <a:spcPct val="104800"/>
              </a:lnSpc>
            </a:pPr>
            <a:r>
              <a:rPr dirty="0" sz="1050" spc="-10">
                <a:latin typeface="Lucida Console"/>
                <a:cs typeface="Lucida Console"/>
              </a:rPr>
              <a:t>StdDraw.setPenColor(StdDraw.BLACK); </a:t>
            </a:r>
            <a:r>
              <a:rPr dirty="0" sz="1050">
                <a:latin typeface="Lucida Console"/>
                <a:cs typeface="Lucida Console"/>
              </a:rPr>
              <a:t>StdDraw.filledCircle(rx,</a:t>
            </a:r>
            <a:r>
              <a:rPr dirty="0" sz="1050" spc="180">
                <a:latin typeface="Lucida Console"/>
                <a:cs typeface="Lucida Console"/>
              </a:rPr>
              <a:t> </a:t>
            </a:r>
            <a:r>
              <a:rPr dirty="0" sz="1050">
                <a:latin typeface="Lucida Console"/>
                <a:cs typeface="Lucida Console"/>
              </a:rPr>
              <a:t>ry,</a:t>
            </a:r>
            <a:r>
              <a:rPr dirty="0" sz="1050" spc="180">
                <a:latin typeface="Lucida Console"/>
                <a:cs typeface="Lucida Console"/>
              </a:rPr>
              <a:t> </a:t>
            </a:r>
            <a:r>
              <a:rPr dirty="0" sz="1050" spc="-20">
                <a:latin typeface="Lucida Console"/>
                <a:cs typeface="Lucida Console"/>
              </a:rPr>
              <a:t>sz); </a:t>
            </a:r>
            <a:r>
              <a:rPr dirty="0" sz="1050" spc="-10">
                <a:latin typeface="Lucida Console"/>
                <a:cs typeface="Lucida Console"/>
              </a:rPr>
              <a:t>StdDraw.show(20);</a:t>
            </a:r>
            <a:endParaRPr sz="1050">
              <a:latin typeface="Lucida Console"/>
              <a:cs typeface="Lucida Console"/>
            </a:endParaRPr>
          </a:p>
          <a:p>
            <a:pPr marL="686435">
              <a:lnSpc>
                <a:spcPct val="100000"/>
              </a:lnSpc>
              <a:spcBef>
                <a:spcPts val="60"/>
              </a:spcBef>
            </a:pPr>
            <a:r>
              <a:rPr dirty="0" sz="1050" spc="10">
                <a:latin typeface="Lucida Console"/>
                <a:cs typeface="Lucida Console"/>
              </a:rPr>
              <a:t>}</a:t>
            </a:r>
            <a:endParaRPr sz="1050">
              <a:latin typeface="Lucida Console"/>
              <a:cs typeface="Lucida Console"/>
            </a:endParaRPr>
          </a:p>
          <a:p>
            <a:pPr marL="440690">
              <a:lnSpc>
                <a:spcPct val="100000"/>
              </a:lnSpc>
              <a:spcBef>
                <a:spcPts val="60"/>
              </a:spcBef>
            </a:pPr>
            <a:r>
              <a:rPr dirty="0" sz="1050" spc="10">
                <a:latin typeface="Lucida Console"/>
                <a:cs typeface="Lucida Console"/>
              </a:rPr>
              <a:t>}</a:t>
            </a:r>
            <a:endParaRPr sz="1050">
              <a:latin typeface="Lucida Console"/>
              <a:cs typeface="Lucida Console"/>
            </a:endParaRPr>
          </a:p>
        </p:txBody>
      </p: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-25"/>
              <a:t>43</a:t>
            </a:fld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533399" y="1581745"/>
            <a:ext cx="9004300" cy="0"/>
          </a:xfrm>
          <a:custGeom>
            <a:avLst/>
            <a:gdLst/>
            <a:ahLst/>
            <a:cxnLst/>
            <a:rect l="l" t="t" r="r" b="b"/>
            <a:pathLst>
              <a:path w="9004300" h="0">
                <a:moveTo>
                  <a:pt x="0" y="0"/>
                </a:moveTo>
                <a:lnTo>
                  <a:pt x="9004284" y="0"/>
                </a:lnTo>
              </a:path>
            </a:pathLst>
          </a:custGeom>
          <a:ln w="52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Pop</a:t>
            </a:r>
            <a:r>
              <a:rPr dirty="0" spc="65"/>
              <a:t> </a:t>
            </a:r>
            <a:r>
              <a:rPr dirty="0" spc="55"/>
              <a:t>quiz</a:t>
            </a:r>
            <a:r>
              <a:rPr dirty="0" spc="70"/>
              <a:t> </a:t>
            </a:r>
            <a:r>
              <a:rPr dirty="0"/>
              <a:t>on</a:t>
            </a:r>
            <a:r>
              <a:rPr dirty="0" spc="70"/>
              <a:t> </a:t>
            </a:r>
            <a:r>
              <a:rPr dirty="0" spc="-10"/>
              <a:t>animation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520700" y="1791525"/>
            <a:ext cx="6286500" cy="432434"/>
          </a:xfrm>
          <a:prstGeom prst="rect">
            <a:avLst/>
          </a:prstGeom>
          <a:solidFill>
            <a:srgbClr val="FFFFFF"/>
          </a:solidFill>
        </p:spPr>
        <p:txBody>
          <a:bodyPr wrap="square" lIns="0" tIns="85725" rIns="0" bIns="0" rtlCol="0" vert="horz">
            <a:spAutoFit/>
          </a:bodyPr>
          <a:lstStyle/>
          <a:p>
            <a:pPr marL="165100">
              <a:lnSpc>
                <a:spcPct val="100000"/>
              </a:lnSpc>
              <a:spcBef>
                <a:spcPts val="675"/>
              </a:spcBef>
            </a:pPr>
            <a:r>
              <a:rPr dirty="0" sz="1450">
                <a:solidFill>
                  <a:srgbClr val="005493"/>
                </a:solidFill>
                <a:latin typeface="Lucida Sans Unicode"/>
                <a:cs typeface="Lucida Sans Unicode"/>
              </a:rPr>
              <a:t>Q.</a:t>
            </a:r>
            <a:r>
              <a:rPr dirty="0" sz="1450" spc="7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What</a:t>
            </a:r>
            <a:r>
              <a:rPr dirty="0" sz="1450" spc="7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happens</a:t>
            </a:r>
            <a:r>
              <a:rPr dirty="0" sz="1450" spc="7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if</a:t>
            </a:r>
            <a:r>
              <a:rPr dirty="0" sz="1450" spc="70">
                <a:latin typeface="Lucida Sans Unicode"/>
                <a:cs typeface="Lucida Sans Unicode"/>
              </a:rPr>
              <a:t> </a:t>
            </a:r>
            <a:r>
              <a:rPr dirty="0" sz="1450" spc="65">
                <a:latin typeface="Lucida Sans Unicode"/>
                <a:cs typeface="Lucida Sans Unicode"/>
              </a:rPr>
              <a:t>we</a:t>
            </a:r>
            <a:r>
              <a:rPr dirty="0" sz="1450" spc="7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move</a:t>
            </a:r>
            <a:r>
              <a:rPr dirty="0" sz="1450" spc="70">
                <a:latin typeface="Lucida Sans Unicode"/>
                <a:cs typeface="Lucida Sans Unicode"/>
              </a:rPr>
              <a:t> </a:t>
            </a:r>
            <a:r>
              <a:rPr dirty="0" sz="1450" i="1">
                <a:latin typeface="Lucida Sans Italic"/>
                <a:cs typeface="Lucida Sans Italic"/>
              </a:rPr>
              <a:t>clear</a:t>
            </a:r>
            <a:r>
              <a:rPr dirty="0" sz="1450" spc="70" i="1">
                <a:latin typeface="Lucida Sans Italic"/>
                <a:cs typeface="Lucida Sans Italic"/>
              </a:rPr>
              <a:t> </a:t>
            </a:r>
            <a:r>
              <a:rPr dirty="0" sz="1450" i="1">
                <a:latin typeface="Lucida Sans Italic"/>
                <a:cs typeface="Lucida Sans Italic"/>
              </a:rPr>
              <a:t>the</a:t>
            </a:r>
            <a:r>
              <a:rPr dirty="0" sz="1450" spc="70" i="1">
                <a:latin typeface="Lucida Sans Italic"/>
                <a:cs typeface="Lucida Sans Italic"/>
              </a:rPr>
              <a:t> </a:t>
            </a:r>
            <a:r>
              <a:rPr dirty="0" sz="1450" i="1">
                <a:latin typeface="Lucida Sans Italic"/>
                <a:cs typeface="Lucida Sans Italic"/>
              </a:rPr>
              <a:t>screen</a:t>
            </a:r>
            <a:r>
              <a:rPr dirty="0" sz="1450" spc="70" i="1">
                <a:latin typeface="Lucida Sans Italic"/>
                <a:cs typeface="Lucida Sans Italic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out</a:t>
            </a:r>
            <a:r>
              <a:rPr dirty="0" sz="1450" spc="7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of</a:t>
            </a:r>
            <a:r>
              <a:rPr dirty="0" sz="1450" spc="7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the</a:t>
            </a:r>
            <a:r>
              <a:rPr dirty="0" sz="1450" spc="70">
                <a:latin typeface="Lucida Sans Unicode"/>
                <a:cs typeface="Lucida Sans Unicode"/>
              </a:rPr>
              <a:t> </a:t>
            </a:r>
            <a:r>
              <a:rPr dirty="0" sz="1450" spc="-10">
                <a:latin typeface="Lucida Sans Unicode"/>
                <a:cs typeface="Lucida Sans Unicode"/>
              </a:rPr>
              <a:t>loop?</a:t>
            </a:r>
            <a:endParaRPr sz="1450">
              <a:latin typeface="Lucida Sans Unicode"/>
              <a:cs typeface="Lucida Sans Unicode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8475" y="2298344"/>
            <a:ext cx="5160175" cy="4300601"/>
          </a:xfrm>
          <a:prstGeom prst="rect">
            <a:avLst/>
          </a:prstGeom>
        </p:spPr>
      </p:pic>
      <p:sp>
        <p:nvSpPr>
          <p:cNvPr id="6" name="object 6" descr=""/>
          <p:cNvSpPr txBox="1"/>
          <p:nvPr/>
        </p:nvSpPr>
        <p:spPr>
          <a:xfrm>
            <a:off x="520700" y="2325522"/>
            <a:ext cx="5054600" cy="4196080"/>
          </a:xfrm>
          <a:prstGeom prst="rect">
            <a:avLst/>
          </a:prstGeom>
          <a:solidFill>
            <a:srgbClr val="FFFFFF"/>
          </a:solidFill>
        </p:spPr>
        <p:txBody>
          <a:bodyPr wrap="square" lIns="0" tIns="698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55"/>
              </a:spcBef>
            </a:pPr>
            <a:endParaRPr sz="1100">
              <a:latin typeface="Times New Roman"/>
              <a:cs typeface="Times New Roman"/>
            </a:endParaRPr>
          </a:p>
          <a:p>
            <a:pPr marL="194310">
              <a:lnSpc>
                <a:spcPct val="100000"/>
              </a:lnSpc>
            </a:pPr>
            <a:r>
              <a:rPr dirty="0" sz="1050">
                <a:latin typeface="Lucida Console"/>
                <a:cs typeface="Lucida Console"/>
              </a:rPr>
              <a:t>public</a:t>
            </a:r>
            <a:r>
              <a:rPr dirty="0" sz="1050" spc="75">
                <a:latin typeface="Lucida Console"/>
                <a:cs typeface="Lucida Console"/>
              </a:rPr>
              <a:t> </a:t>
            </a:r>
            <a:r>
              <a:rPr dirty="0" sz="1050">
                <a:latin typeface="Lucida Console"/>
                <a:cs typeface="Lucida Console"/>
              </a:rPr>
              <a:t>class</a:t>
            </a:r>
            <a:r>
              <a:rPr dirty="0" sz="1050" spc="80">
                <a:latin typeface="Lucida Console"/>
                <a:cs typeface="Lucida Console"/>
              </a:rPr>
              <a:t> </a:t>
            </a:r>
            <a:r>
              <a:rPr dirty="0" sz="1050" spc="-10">
                <a:latin typeface="Lucida Console"/>
                <a:cs typeface="Lucida Console"/>
              </a:rPr>
              <a:t>BouncingBall</a:t>
            </a:r>
            <a:endParaRPr sz="1050">
              <a:latin typeface="Lucida Console"/>
              <a:cs typeface="Lucida Console"/>
            </a:endParaRPr>
          </a:p>
          <a:p>
            <a:pPr marL="194310">
              <a:lnSpc>
                <a:spcPct val="100000"/>
              </a:lnSpc>
              <a:spcBef>
                <a:spcPts val="60"/>
              </a:spcBef>
            </a:pPr>
            <a:r>
              <a:rPr dirty="0" sz="1050" spc="10">
                <a:latin typeface="Lucida Console"/>
                <a:cs typeface="Lucida Console"/>
              </a:rPr>
              <a:t>{</a:t>
            </a:r>
            <a:endParaRPr sz="1050">
              <a:latin typeface="Lucida Console"/>
              <a:cs typeface="Lucida Console"/>
            </a:endParaRPr>
          </a:p>
          <a:p>
            <a:pPr marL="440690">
              <a:lnSpc>
                <a:spcPct val="100000"/>
              </a:lnSpc>
              <a:spcBef>
                <a:spcPts val="60"/>
              </a:spcBef>
            </a:pPr>
            <a:r>
              <a:rPr dirty="0" sz="1050">
                <a:latin typeface="Lucida Console"/>
                <a:cs typeface="Lucida Console"/>
              </a:rPr>
              <a:t>public</a:t>
            </a:r>
            <a:r>
              <a:rPr dirty="0" sz="1050" spc="100">
                <a:latin typeface="Lucida Console"/>
                <a:cs typeface="Lucida Console"/>
              </a:rPr>
              <a:t> </a:t>
            </a:r>
            <a:r>
              <a:rPr dirty="0" sz="1050">
                <a:latin typeface="Lucida Console"/>
                <a:cs typeface="Lucida Console"/>
              </a:rPr>
              <a:t>static</a:t>
            </a:r>
            <a:r>
              <a:rPr dirty="0" sz="1050" spc="100">
                <a:latin typeface="Lucida Console"/>
                <a:cs typeface="Lucida Console"/>
              </a:rPr>
              <a:t> </a:t>
            </a:r>
            <a:r>
              <a:rPr dirty="0" sz="1050">
                <a:latin typeface="Lucida Console"/>
                <a:cs typeface="Lucida Console"/>
              </a:rPr>
              <a:t>void</a:t>
            </a:r>
            <a:r>
              <a:rPr dirty="0" sz="1050" spc="105">
                <a:latin typeface="Lucida Console"/>
                <a:cs typeface="Lucida Console"/>
              </a:rPr>
              <a:t> </a:t>
            </a:r>
            <a:r>
              <a:rPr dirty="0" sz="1050">
                <a:latin typeface="Lucida Console"/>
                <a:cs typeface="Lucida Console"/>
              </a:rPr>
              <a:t>main(String[]</a:t>
            </a:r>
            <a:r>
              <a:rPr dirty="0" sz="1050" spc="100">
                <a:latin typeface="Lucida Console"/>
                <a:cs typeface="Lucida Console"/>
              </a:rPr>
              <a:t> </a:t>
            </a:r>
            <a:r>
              <a:rPr dirty="0" sz="1050" spc="-10">
                <a:latin typeface="Lucida Console"/>
                <a:cs typeface="Lucida Console"/>
              </a:rPr>
              <a:t>args)</a:t>
            </a:r>
            <a:endParaRPr sz="1050">
              <a:latin typeface="Lucida Console"/>
              <a:cs typeface="Lucida Console"/>
            </a:endParaRPr>
          </a:p>
          <a:p>
            <a:pPr marL="440690">
              <a:lnSpc>
                <a:spcPct val="100000"/>
              </a:lnSpc>
              <a:spcBef>
                <a:spcPts val="60"/>
              </a:spcBef>
            </a:pPr>
            <a:r>
              <a:rPr dirty="0" sz="1050" spc="10">
                <a:latin typeface="Lucida Console"/>
                <a:cs typeface="Lucida Console"/>
              </a:rPr>
              <a:t>{</a:t>
            </a:r>
            <a:endParaRPr sz="1050">
              <a:latin typeface="Lucida Console"/>
              <a:cs typeface="Lucida Console"/>
            </a:endParaRPr>
          </a:p>
          <a:p>
            <a:pPr marL="686435" marR="1899920">
              <a:lnSpc>
                <a:spcPct val="104400"/>
              </a:lnSpc>
              <a:spcBef>
                <a:spcPts val="5"/>
              </a:spcBef>
            </a:pPr>
            <a:r>
              <a:rPr dirty="0" sz="1050">
                <a:latin typeface="Lucida Console"/>
                <a:cs typeface="Lucida Console"/>
              </a:rPr>
              <a:t>double</a:t>
            </a:r>
            <a:r>
              <a:rPr dirty="0" sz="1050" spc="45">
                <a:latin typeface="Lucida Console"/>
                <a:cs typeface="Lucida Console"/>
              </a:rPr>
              <a:t> </a:t>
            </a:r>
            <a:r>
              <a:rPr dirty="0" sz="1050">
                <a:latin typeface="Lucida Console"/>
                <a:cs typeface="Lucida Console"/>
              </a:rPr>
              <a:t>rx</a:t>
            </a:r>
            <a:r>
              <a:rPr dirty="0" sz="1050" spc="45">
                <a:latin typeface="Lucida Console"/>
                <a:cs typeface="Lucida Console"/>
              </a:rPr>
              <a:t> </a:t>
            </a:r>
            <a:r>
              <a:rPr dirty="0" sz="1050">
                <a:latin typeface="Lucida Console"/>
                <a:cs typeface="Lucida Console"/>
              </a:rPr>
              <a:t>=</a:t>
            </a:r>
            <a:r>
              <a:rPr dirty="0" sz="1050" spc="45">
                <a:latin typeface="Lucida Console"/>
                <a:cs typeface="Lucida Console"/>
              </a:rPr>
              <a:t> </a:t>
            </a:r>
            <a:r>
              <a:rPr dirty="0" sz="1050">
                <a:latin typeface="Lucida Console"/>
                <a:cs typeface="Lucida Console"/>
              </a:rPr>
              <a:t>.480,</a:t>
            </a:r>
            <a:r>
              <a:rPr dirty="0" sz="1050" spc="45">
                <a:latin typeface="Lucida Console"/>
                <a:cs typeface="Lucida Console"/>
              </a:rPr>
              <a:t> </a:t>
            </a:r>
            <a:r>
              <a:rPr dirty="0" sz="1050">
                <a:latin typeface="Lucida Console"/>
                <a:cs typeface="Lucida Console"/>
              </a:rPr>
              <a:t>ry</a:t>
            </a:r>
            <a:r>
              <a:rPr dirty="0" sz="1050" spc="45">
                <a:latin typeface="Lucida Console"/>
                <a:cs typeface="Lucida Console"/>
              </a:rPr>
              <a:t> </a:t>
            </a:r>
            <a:r>
              <a:rPr dirty="0" sz="1050">
                <a:latin typeface="Lucida Console"/>
                <a:cs typeface="Lucida Console"/>
              </a:rPr>
              <a:t>=</a:t>
            </a:r>
            <a:r>
              <a:rPr dirty="0" sz="1050" spc="50">
                <a:latin typeface="Lucida Console"/>
                <a:cs typeface="Lucida Console"/>
              </a:rPr>
              <a:t> </a:t>
            </a:r>
            <a:r>
              <a:rPr dirty="0" sz="1050" spc="-10">
                <a:latin typeface="Lucida Console"/>
                <a:cs typeface="Lucida Console"/>
              </a:rPr>
              <a:t>.860; </a:t>
            </a:r>
            <a:r>
              <a:rPr dirty="0" sz="1050">
                <a:latin typeface="Lucida Console"/>
                <a:cs typeface="Lucida Console"/>
              </a:rPr>
              <a:t>double</a:t>
            </a:r>
            <a:r>
              <a:rPr dirty="0" sz="1050" spc="45">
                <a:latin typeface="Lucida Console"/>
                <a:cs typeface="Lucida Console"/>
              </a:rPr>
              <a:t> </a:t>
            </a:r>
            <a:r>
              <a:rPr dirty="0" sz="1050">
                <a:latin typeface="Lucida Console"/>
                <a:cs typeface="Lucida Console"/>
              </a:rPr>
              <a:t>vx</a:t>
            </a:r>
            <a:r>
              <a:rPr dirty="0" sz="1050" spc="45">
                <a:latin typeface="Lucida Console"/>
                <a:cs typeface="Lucida Console"/>
              </a:rPr>
              <a:t> </a:t>
            </a:r>
            <a:r>
              <a:rPr dirty="0" sz="1050">
                <a:latin typeface="Lucida Console"/>
                <a:cs typeface="Lucida Console"/>
              </a:rPr>
              <a:t>=</a:t>
            </a:r>
            <a:r>
              <a:rPr dirty="0" sz="1050" spc="45">
                <a:latin typeface="Lucida Console"/>
                <a:cs typeface="Lucida Console"/>
              </a:rPr>
              <a:t> </a:t>
            </a:r>
            <a:r>
              <a:rPr dirty="0" sz="1050">
                <a:latin typeface="Lucida Console"/>
                <a:cs typeface="Lucida Console"/>
              </a:rPr>
              <a:t>.015,</a:t>
            </a:r>
            <a:r>
              <a:rPr dirty="0" sz="1050" spc="45">
                <a:latin typeface="Lucida Console"/>
                <a:cs typeface="Lucida Console"/>
              </a:rPr>
              <a:t> </a:t>
            </a:r>
            <a:r>
              <a:rPr dirty="0" sz="1050">
                <a:latin typeface="Lucida Console"/>
                <a:cs typeface="Lucida Console"/>
              </a:rPr>
              <a:t>vy</a:t>
            </a:r>
            <a:r>
              <a:rPr dirty="0" sz="1050" spc="45">
                <a:latin typeface="Lucida Console"/>
                <a:cs typeface="Lucida Console"/>
              </a:rPr>
              <a:t> </a:t>
            </a:r>
            <a:r>
              <a:rPr dirty="0" sz="1050">
                <a:latin typeface="Lucida Console"/>
                <a:cs typeface="Lucida Console"/>
              </a:rPr>
              <a:t>=</a:t>
            </a:r>
            <a:r>
              <a:rPr dirty="0" sz="1050" spc="50">
                <a:latin typeface="Lucida Console"/>
                <a:cs typeface="Lucida Console"/>
              </a:rPr>
              <a:t> </a:t>
            </a:r>
            <a:r>
              <a:rPr dirty="0" sz="1050" spc="-10">
                <a:latin typeface="Lucida Console"/>
                <a:cs typeface="Lucida Console"/>
              </a:rPr>
              <a:t>.023; </a:t>
            </a:r>
            <a:r>
              <a:rPr dirty="0" sz="1050">
                <a:latin typeface="Lucida Console"/>
                <a:cs typeface="Lucida Console"/>
              </a:rPr>
              <a:t>double</a:t>
            </a:r>
            <a:r>
              <a:rPr dirty="0" sz="1050" spc="5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radius</a:t>
            </a:r>
            <a:r>
              <a:rPr dirty="0" sz="1100" spc="25">
                <a:latin typeface="Lucida Console"/>
                <a:cs typeface="Lucida Console"/>
              </a:rPr>
              <a:t> </a:t>
            </a:r>
            <a:r>
              <a:rPr dirty="0" sz="1050">
                <a:latin typeface="Lucida Console"/>
                <a:cs typeface="Lucida Console"/>
              </a:rPr>
              <a:t>=</a:t>
            </a:r>
            <a:r>
              <a:rPr dirty="0" sz="1050" spc="50">
                <a:latin typeface="Lucida Console"/>
                <a:cs typeface="Lucida Console"/>
              </a:rPr>
              <a:t> </a:t>
            </a:r>
            <a:r>
              <a:rPr dirty="0" sz="1050" spc="-20">
                <a:latin typeface="Lucida Console"/>
                <a:cs typeface="Lucida Console"/>
              </a:rPr>
              <a:t>.05; </a:t>
            </a:r>
            <a:r>
              <a:rPr dirty="0" sz="1050">
                <a:latin typeface="Lucida Console"/>
                <a:cs typeface="Lucida Console"/>
              </a:rPr>
              <a:t>StdDraw.setXscale(-1.0,</a:t>
            </a:r>
            <a:r>
              <a:rPr dirty="0" sz="1050" spc="300">
                <a:latin typeface="Lucida Console"/>
                <a:cs typeface="Lucida Console"/>
              </a:rPr>
              <a:t> </a:t>
            </a:r>
            <a:r>
              <a:rPr dirty="0" sz="1050" spc="-10">
                <a:latin typeface="Lucida Console"/>
                <a:cs typeface="Lucida Console"/>
              </a:rPr>
              <a:t>+1.0);</a:t>
            </a:r>
            <a:endParaRPr sz="1050">
              <a:latin typeface="Lucida Console"/>
              <a:cs typeface="Lucida Console"/>
            </a:endParaRPr>
          </a:p>
          <a:p>
            <a:pPr marL="686435" marR="975994">
              <a:lnSpc>
                <a:spcPct val="104400"/>
              </a:lnSpc>
              <a:spcBef>
                <a:spcPts val="5"/>
              </a:spcBef>
            </a:pPr>
            <a:r>
              <a:rPr dirty="0" sz="1050">
                <a:latin typeface="Lucida Console"/>
                <a:cs typeface="Lucida Console"/>
              </a:rPr>
              <a:t>StdDraw.setYscale(-1.0,</a:t>
            </a:r>
            <a:r>
              <a:rPr dirty="0" sz="1050" spc="300">
                <a:latin typeface="Lucida Console"/>
                <a:cs typeface="Lucida Console"/>
              </a:rPr>
              <a:t> </a:t>
            </a:r>
            <a:r>
              <a:rPr dirty="0" sz="1050" spc="-10">
                <a:latin typeface="Lucida Console"/>
                <a:cs typeface="Lucida Console"/>
              </a:rPr>
              <a:t>+1.0); </a:t>
            </a:r>
            <a:r>
              <a:rPr dirty="0" sz="1050">
                <a:latin typeface="Lucida Console"/>
                <a:cs typeface="Lucida Console"/>
              </a:rPr>
              <a:t>StdDraw.setPenColor(StdDraw.</a:t>
            </a:r>
            <a:r>
              <a:rPr dirty="0" sz="1050" spc="385">
                <a:latin typeface="Lucida Console"/>
                <a:cs typeface="Lucida Console"/>
              </a:rPr>
              <a:t> </a:t>
            </a:r>
            <a:r>
              <a:rPr dirty="0" sz="1100" spc="-10">
                <a:latin typeface="Lucida Console"/>
                <a:cs typeface="Lucida Console"/>
              </a:rPr>
              <a:t>LIGHT_</a:t>
            </a:r>
            <a:r>
              <a:rPr dirty="0" sz="1050" spc="-10">
                <a:latin typeface="Lucida Console"/>
                <a:cs typeface="Lucida Console"/>
              </a:rPr>
              <a:t>GRAY); </a:t>
            </a:r>
            <a:r>
              <a:rPr dirty="0" sz="1050">
                <a:latin typeface="Lucida Console"/>
                <a:cs typeface="Lucida Console"/>
              </a:rPr>
              <a:t>StdDraw.filledSquare(0.0,</a:t>
            </a:r>
            <a:r>
              <a:rPr dirty="0" sz="1050" spc="190">
                <a:latin typeface="Lucida Console"/>
                <a:cs typeface="Lucida Console"/>
              </a:rPr>
              <a:t> </a:t>
            </a:r>
            <a:r>
              <a:rPr dirty="0" sz="1050">
                <a:latin typeface="Lucida Console"/>
                <a:cs typeface="Lucida Console"/>
              </a:rPr>
              <a:t>0.0,</a:t>
            </a:r>
            <a:r>
              <a:rPr dirty="0" sz="1050" spc="195">
                <a:latin typeface="Lucida Console"/>
                <a:cs typeface="Lucida Console"/>
              </a:rPr>
              <a:t> </a:t>
            </a:r>
            <a:r>
              <a:rPr dirty="0" sz="1050" spc="-10">
                <a:latin typeface="Lucida Console"/>
                <a:cs typeface="Lucida Console"/>
              </a:rPr>
              <a:t>1.0); while(true)</a:t>
            </a:r>
            <a:endParaRPr sz="1050">
              <a:latin typeface="Lucida Console"/>
              <a:cs typeface="Lucida Console"/>
            </a:endParaRPr>
          </a:p>
          <a:p>
            <a:pPr marL="686435">
              <a:lnSpc>
                <a:spcPct val="100000"/>
              </a:lnSpc>
              <a:spcBef>
                <a:spcPts val="60"/>
              </a:spcBef>
            </a:pPr>
            <a:r>
              <a:rPr dirty="0" sz="1050" spc="10">
                <a:latin typeface="Lucida Console"/>
                <a:cs typeface="Lucida Console"/>
              </a:rPr>
              <a:t>{</a:t>
            </a:r>
            <a:endParaRPr sz="1050">
              <a:latin typeface="Lucida Console"/>
              <a:cs typeface="Lucida Console"/>
            </a:endParaRPr>
          </a:p>
          <a:p>
            <a:pPr marL="850265">
              <a:lnSpc>
                <a:spcPct val="100000"/>
              </a:lnSpc>
              <a:spcBef>
                <a:spcPts val="40"/>
              </a:spcBef>
            </a:pPr>
            <a:r>
              <a:rPr dirty="0" sz="1050">
                <a:latin typeface="Lucida Console"/>
                <a:cs typeface="Lucida Console"/>
              </a:rPr>
              <a:t>if</a:t>
            </a:r>
            <a:r>
              <a:rPr dirty="0" sz="1050" spc="45">
                <a:latin typeface="Lucida Console"/>
                <a:cs typeface="Lucida Console"/>
              </a:rPr>
              <a:t> </a:t>
            </a:r>
            <a:r>
              <a:rPr dirty="0" sz="1050">
                <a:latin typeface="Lucida Console"/>
                <a:cs typeface="Lucida Console"/>
              </a:rPr>
              <a:t>(Math.abs(rx</a:t>
            </a:r>
            <a:r>
              <a:rPr dirty="0" sz="1050" spc="50">
                <a:latin typeface="Lucida Console"/>
                <a:cs typeface="Lucida Console"/>
              </a:rPr>
              <a:t> </a:t>
            </a:r>
            <a:r>
              <a:rPr dirty="0" sz="1050">
                <a:latin typeface="Lucida Console"/>
                <a:cs typeface="Lucida Console"/>
              </a:rPr>
              <a:t>+</a:t>
            </a:r>
            <a:r>
              <a:rPr dirty="0" sz="1050" spc="50">
                <a:latin typeface="Lucida Console"/>
                <a:cs typeface="Lucida Console"/>
              </a:rPr>
              <a:t> </a:t>
            </a:r>
            <a:r>
              <a:rPr dirty="0" sz="1050">
                <a:latin typeface="Lucida Console"/>
                <a:cs typeface="Lucida Console"/>
              </a:rPr>
              <a:t>vx)</a:t>
            </a:r>
            <a:r>
              <a:rPr dirty="0" sz="1050" spc="50">
                <a:latin typeface="Lucida Console"/>
                <a:cs typeface="Lucida Console"/>
              </a:rPr>
              <a:t> </a:t>
            </a:r>
            <a:r>
              <a:rPr dirty="0" sz="1050">
                <a:latin typeface="Lucida Console"/>
                <a:cs typeface="Lucida Console"/>
              </a:rPr>
              <a:t>+</a:t>
            </a:r>
            <a:r>
              <a:rPr dirty="0" sz="1050" spc="5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radius</a:t>
            </a:r>
            <a:r>
              <a:rPr dirty="0" sz="1100" spc="20">
                <a:latin typeface="Lucida Console"/>
                <a:cs typeface="Lucida Console"/>
              </a:rPr>
              <a:t> </a:t>
            </a:r>
            <a:r>
              <a:rPr dirty="0" sz="1050">
                <a:latin typeface="Lucida Console"/>
                <a:cs typeface="Lucida Console"/>
              </a:rPr>
              <a:t>&gt;</a:t>
            </a:r>
            <a:r>
              <a:rPr dirty="0" sz="1050" spc="50">
                <a:latin typeface="Lucida Console"/>
                <a:cs typeface="Lucida Console"/>
              </a:rPr>
              <a:t> </a:t>
            </a:r>
            <a:r>
              <a:rPr dirty="0" sz="1050">
                <a:latin typeface="Lucida Console"/>
                <a:cs typeface="Lucida Console"/>
              </a:rPr>
              <a:t>1.0)</a:t>
            </a:r>
            <a:r>
              <a:rPr dirty="0" sz="1050" spc="50">
                <a:latin typeface="Lucida Console"/>
                <a:cs typeface="Lucida Console"/>
              </a:rPr>
              <a:t> </a:t>
            </a:r>
            <a:r>
              <a:rPr dirty="0" sz="1050">
                <a:latin typeface="Lucida Console"/>
                <a:cs typeface="Lucida Console"/>
              </a:rPr>
              <a:t>vx</a:t>
            </a:r>
            <a:r>
              <a:rPr dirty="0" sz="1050" spc="45">
                <a:latin typeface="Lucida Console"/>
                <a:cs typeface="Lucida Console"/>
              </a:rPr>
              <a:t> </a:t>
            </a:r>
            <a:r>
              <a:rPr dirty="0" sz="1050">
                <a:latin typeface="Lucida Console"/>
                <a:cs typeface="Lucida Console"/>
              </a:rPr>
              <a:t>=</a:t>
            </a:r>
            <a:r>
              <a:rPr dirty="0" sz="1050" spc="50">
                <a:latin typeface="Lucida Console"/>
                <a:cs typeface="Lucida Console"/>
              </a:rPr>
              <a:t> </a:t>
            </a:r>
            <a:r>
              <a:rPr dirty="0" sz="1050">
                <a:latin typeface="Lucida Console"/>
                <a:cs typeface="Lucida Console"/>
              </a:rPr>
              <a:t>-</a:t>
            </a:r>
            <a:r>
              <a:rPr dirty="0" sz="1050" spc="-25">
                <a:latin typeface="Lucida Console"/>
                <a:cs typeface="Lucida Console"/>
              </a:rPr>
              <a:t>vx;</a:t>
            </a:r>
            <a:endParaRPr sz="1050">
              <a:latin typeface="Lucida Console"/>
              <a:cs typeface="Lucida Console"/>
            </a:endParaRPr>
          </a:p>
          <a:p>
            <a:pPr marL="850265" marR="323215">
              <a:lnSpc>
                <a:spcPts val="1340"/>
              </a:lnSpc>
              <a:spcBef>
                <a:spcPts val="75"/>
              </a:spcBef>
            </a:pPr>
            <a:r>
              <a:rPr dirty="0" sz="1050">
                <a:latin typeface="Lucida Console"/>
                <a:cs typeface="Lucida Console"/>
              </a:rPr>
              <a:t>if</a:t>
            </a:r>
            <a:r>
              <a:rPr dirty="0" sz="1050" spc="45">
                <a:latin typeface="Lucida Console"/>
                <a:cs typeface="Lucida Console"/>
              </a:rPr>
              <a:t> </a:t>
            </a:r>
            <a:r>
              <a:rPr dirty="0" sz="1050">
                <a:latin typeface="Lucida Console"/>
                <a:cs typeface="Lucida Console"/>
              </a:rPr>
              <a:t>(Math.abs(ry</a:t>
            </a:r>
            <a:r>
              <a:rPr dirty="0" sz="1050" spc="50">
                <a:latin typeface="Lucida Console"/>
                <a:cs typeface="Lucida Console"/>
              </a:rPr>
              <a:t> </a:t>
            </a:r>
            <a:r>
              <a:rPr dirty="0" sz="1050">
                <a:latin typeface="Lucida Console"/>
                <a:cs typeface="Lucida Console"/>
              </a:rPr>
              <a:t>+</a:t>
            </a:r>
            <a:r>
              <a:rPr dirty="0" sz="1050" spc="50">
                <a:latin typeface="Lucida Console"/>
                <a:cs typeface="Lucida Console"/>
              </a:rPr>
              <a:t> </a:t>
            </a:r>
            <a:r>
              <a:rPr dirty="0" sz="1050">
                <a:latin typeface="Lucida Console"/>
                <a:cs typeface="Lucida Console"/>
              </a:rPr>
              <a:t>vy)</a:t>
            </a:r>
            <a:r>
              <a:rPr dirty="0" sz="1050" spc="50">
                <a:latin typeface="Lucida Console"/>
                <a:cs typeface="Lucida Console"/>
              </a:rPr>
              <a:t> </a:t>
            </a:r>
            <a:r>
              <a:rPr dirty="0" sz="1050">
                <a:latin typeface="Lucida Console"/>
                <a:cs typeface="Lucida Console"/>
              </a:rPr>
              <a:t>+</a:t>
            </a:r>
            <a:r>
              <a:rPr dirty="0" sz="1050" spc="5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radius</a:t>
            </a:r>
            <a:r>
              <a:rPr dirty="0" sz="1100" spc="20">
                <a:latin typeface="Lucida Console"/>
                <a:cs typeface="Lucida Console"/>
              </a:rPr>
              <a:t> </a:t>
            </a:r>
            <a:r>
              <a:rPr dirty="0" sz="1050">
                <a:latin typeface="Lucida Console"/>
                <a:cs typeface="Lucida Console"/>
              </a:rPr>
              <a:t>&gt;</a:t>
            </a:r>
            <a:r>
              <a:rPr dirty="0" sz="1050" spc="50">
                <a:latin typeface="Lucida Console"/>
                <a:cs typeface="Lucida Console"/>
              </a:rPr>
              <a:t> </a:t>
            </a:r>
            <a:r>
              <a:rPr dirty="0" sz="1050">
                <a:latin typeface="Lucida Console"/>
                <a:cs typeface="Lucida Console"/>
              </a:rPr>
              <a:t>1.0)</a:t>
            </a:r>
            <a:r>
              <a:rPr dirty="0" sz="1050" spc="50">
                <a:latin typeface="Lucida Console"/>
                <a:cs typeface="Lucida Console"/>
              </a:rPr>
              <a:t> </a:t>
            </a:r>
            <a:r>
              <a:rPr dirty="0" sz="1050">
                <a:latin typeface="Lucida Console"/>
                <a:cs typeface="Lucida Console"/>
              </a:rPr>
              <a:t>vy</a:t>
            </a:r>
            <a:r>
              <a:rPr dirty="0" sz="1050" spc="45">
                <a:latin typeface="Lucida Console"/>
                <a:cs typeface="Lucida Console"/>
              </a:rPr>
              <a:t> </a:t>
            </a:r>
            <a:r>
              <a:rPr dirty="0" sz="1050">
                <a:latin typeface="Lucida Console"/>
                <a:cs typeface="Lucida Console"/>
              </a:rPr>
              <a:t>=</a:t>
            </a:r>
            <a:r>
              <a:rPr dirty="0" sz="1050" spc="50">
                <a:latin typeface="Lucida Console"/>
                <a:cs typeface="Lucida Console"/>
              </a:rPr>
              <a:t> </a:t>
            </a:r>
            <a:r>
              <a:rPr dirty="0" sz="1050">
                <a:latin typeface="Lucida Console"/>
                <a:cs typeface="Lucida Console"/>
              </a:rPr>
              <a:t>-</a:t>
            </a:r>
            <a:r>
              <a:rPr dirty="0" sz="1050" spc="-25">
                <a:latin typeface="Lucida Console"/>
                <a:cs typeface="Lucida Console"/>
              </a:rPr>
              <a:t>vy; </a:t>
            </a:r>
            <a:r>
              <a:rPr dirty="0" sz="1050">
                <a:latin typeface="Lucida Console"/>
                <a:cs typeface="Lucida Console"/>
              </a:rPr>
              <a:t>rx</a:t>
            </a:r>
            <a:r>
              <a:rPr dirty="0" sz="1050" spc="25">
                <a:latin typeface="Lucida Console"/>
                <a:cs typeface="Lucida Console"/>
              </a:rPr>
              <a:t> </a:t>
            </a:r>
            <a:r>
              <a:rPr dirty="0" sz="1050">
                <a:latin typeface="Lucida Console"/>
                <a:cs typeface="Lucida Console"/>
              </a:rPr>
              <a:t>=</a:t>
            </a:r>
            <a:r>
              <a:rPr dirty="0" sz="1050" spc="30">
                <a:latin typeface="Lucida Console"/>
                <a:cs typeface="Lucida Console"/>
              </a:rPr>
              <a:t> </a:t>
            </a:r>
            <a:r>
              <a:rPr dirty="0" sz="1050">
                <a:latin typeface="Lucida Console"/>
                <a:cs typeface="Lucida Console"/>
              </a:rPr>
              <a:t>rx</a:t>
            </a:r>
            <a:r>
              <a:rPr dirty="0" sz="1050" spc="30">
                <a:latin typeface="Lucida Console"/>
                <a:cs typeface="Lucida Console"/>
              </a:rPr>
              <a:t> </a:t>
            </a:r>
            <a:r>
              <a:rPr dirty="0" sz="1050">
                <a:latin typeface="Lucida Console"/>
                <a:cs typeface="Lucida Console"/>
              </a:rPr>
              <a:t>+</a:t>
            </a:r>
            <a:r>
              <a:rPr dirty="0" sz="1050" spc="30">
                <a:latin typeface="Lucida Console"/>
                <a:cs typeface="Lucida Console"/>
              </a:rPr>
              <a:t> </a:t>
            </a:r>
            <a:r>
              <a:rPr dirty="0" sz="1050" spc="-25">
                <a:latin typeface="Lucida Console"/>
                <a:cs typeface="Lucida Console"/>
              </a:rPr>
              <a:t>vx;</a:t>
            </a:r>
            <a:endParaRPr sz="1050">
              <a:latin typeface="Lucida Console"/>
              <a:cs typeface="Lucida Console"/>
            </a:endParaRPr>
          </a:p>
          <a:p>
            <a:pPr marL="850265">
              <a:lnSpc>
                <a:spcPct val="100000"/>
              </a:lnSpc>
              <a:spcBef>
                <a:spcPts val="5"/>
              </a:spcBef>
            </a:pPr>
            <a:r>
              <a:rPr dirty="0" sz="1050">
                <a:latin typeface="Lucida Console"/>
                <a:cs typeface="Lucida Console"/>
              </a:rPr>
              <a:t>ry</a:t>
            </a:r>
            <a:r>
              <a:rPr dirty="0" sz="1050" spc="25">
                <a:latin typeface="Lucida Console"/>
                <a:cs typeface="Lucida Console"/>
              </a:rPr>
              <a:t> </a:t>
            </a:r>
            <a:r>
              <a:rPr dirty="0" sz="1050">
                <a:latin typeface="Lucida Console"/>
                <a:cs typeface="Lucida Console"/>
              </a:rPr>
              <a:t>=</a:t>
            </a:r>
            <a:r>
              <a:rPr dirty="0" sz="1050" spc="30">
                <a:latin typeface="Lucida Console"/>
                <a:cs typeface="Lucida Console"/>
              </a:rPr>
              <a:t> </a:t>
            </a:r>
            <a:r>
              <a:rPr dirty="0" sz="1050">
                <a:latin typeface="Lucida Console"/>
                <a:cs typeface="Lucida Console"/>
              </a:rPr>
              <a:t>ry</a:t>
            </a:r>
            <a:r>
              <a:rPr dirty="0" sz="1050" spc="30">
                <a:latin typeface="Lucida Console"/>
                <a:cs typeface="Lucida Console"/>
              </a:rPr>
              <a:t> </a:t>
            </a:r>
            <a:r>
              <a:rPr dirty="0" sz="1050">
                <a:latin typeface="Lucida Console"/>
                <a:cs typeface="Lucida Console"/>
              </a:rPr>
              <a:t>+</a:t>
            </a:r>
            <a:r>
              <a:rPr dirty="0" sz="1050" spc="30">
                <a:latin typeface="Lucida Console"/>
                <a:cs typeface="Lucida Console"/>
              </a:rPr>
              <a:t> </a:t>
            </a:r>
            <a:r>
              <a:rPr dirty="0" sz="1050" spc="-25">
                <a:latin typeface="Lucida Console"/>
                <a:cs typeface="Lucida Console"/>
              </a:rPr>
              <a:t>vy;</a:t>
            </a:r>
            <a:endParaRPr sz="1050">
              <a:latin typeface="Lucida Console"/>
              <a:cs typeface="Lucida Console"/>
            </a:endParaRPr>
          </a:p>
          <a:p>
            <a:pPr marL="850265" marR="1143000">
              <a:lnSpc>
                <a:spcPct val="104200"/>
              </a:lnSpc>
              <a:spcBef>
                <a:spcPts val="5"/>
              </a:spcBef>
            </a:pPr>
            <a:r>
              <a:rPr dirty="0" sz="1050" spc="-10">
                <a:latin typeface="Lucida Console"/>
                <a:cs typeface="Lucida Console"/>
              </a:rPr>
              <a:t>StdDraw.setPenColor(StdDraw.BLACK); </a:t>
            </a:r>
            <a:r>
              <a:rPr dirty="0" sz="1050">
                <a:latin typeface="Lucida Console"/>
                <a:cs typeface="Lucida Console"/>
              </a:rPr>
              <a:t>StdDraw.filledCircle(rx,</a:t>
            </a:r>
            <a:r>
              <a:rPr dirty="0" sz="1050" spc="180">
                <a:latin typeface="Lucida Console"/>
                <a:cs typeface="Lucida Console"/>
              </a:rPr>
              <a:t> </a:t>
            </a:r>
            <a:r>
              <a:rPr dirty="0" sz="1050">
                <a:latin typeface="Lucida Console"/>
                <a:cs typeface="Lucida Console"/>
              </a:rPr>
              <a:t>ry,</a:t>
            </a:r>
            <a:r>
              <a:rPr dirty="0" sz="1050" spc="180">
                <a:latin typeface="Lucida Console"/>
                <a:cs typeface="Lucida Console"/>
              </a:rPr>
              <a:t> </a:t>
            </a:r>
            <a:r>
              <a:rPr dirty="0" sz="1100" spc="-10">
                <a:latin typeface="Lucida Console"/>
                <a:cs typeface="Lucida Console"/>
              </a:rPr>
              <a:t>radius</a:t>
            </a:r>
            <a:r>
              <a:rPr dirty="0" sz="1050" spc="-10">
                <a:latin typeface="Lucida Console"/>
                <a:cs typeface="Lucida Console"/>
              </a:rPr>
              <a:t>); StdDraw.show(20);</a:t>
            </a:r>
            <a:endParaRPr sz="1050">
              <a:latin typeface="Lucida Console"/>
              <a:cs typeface="Lucida Console"/>
            </a:endParaRPr>
          </a:p>
          <a:p>
            <a:pPr marL="686435">
              <a:lnSpc>
                <a:spcPct val="100000"/>
              </a:lnSpc>
              <a:spcBef>
                <a:spcPts val="60"/>
              </a:spcBef>
            </a:pPr>
            <a:r>
              <a:rPr dirty="0" sz="1050" spc="10">
                <a:latin typeface="Lucida Console"/>
                <a:cs typeface="Lucida Console"/>
              </a:rPr>
              <a:t>}</a:t>
            </a:r>
            <a:endParaRPr sz="1050">
              <a:latin typeface="Lucida Console"/>
              <a:cs typeface="Lucida Console"/>
            </a:endParaRPr>
          </a:p>
          <a:p>
            <a:pPr marL="440690">
              <a:lnSpc>
                <a:spcPct val="100000"/>
              </a:lnSpc>
              <a:spcBef>
                <a:spcPts val="60"/>
              </a:spcBef>
            </a:pPr>
            <a:r>
              <a:rPr dirty="0" sz="1050" spc="10">
                <a:latin typeface="Lucida Console"/>
                <a:cs typeface="Lucida Console"/>
              </a:rPr>
              <a:t>}</a:t>
            </a:r>
            <a:endParaRPr sz="1050">
              <a:latin typeface="Lucida Console"/>
              <a:cs typeface="Lucida Console"/>
            </a:endParaRPr>
          </a:p>
        </p:txBody>
      </p:sp>
      <p:pic>
        <p:nvPicPr>
          <p:cNvPr id="7" name="object 7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84049" y="2318054"/>
            <a:ext cx="3640937" cy="3645014"/>
          </a:xfrm>
          <a:prstGeom prst="rect">
            <a:avLst/>
          </a:prstGeom>
        </p:spPr>
      </p:pic>
      <p:sp>
        <p:nvSpPr>
          <p:cNvPr id="8" name="object 8" descr=""/>
          <p:cNvSpPr txBox="1"/>
          <p:nvPr/>
        </p:nvSpPr>
        <p:spPr>
          <a:xfrm>
            <a:off x="5689600" y="6063513"/>
            <a:ext cx="3543300" cy="432434"/>
          </a:xfrm>
          <a:prstGeom prst="rect">
            <a:avLst/>
          </a:prstGeom>
          <a:solidFill>
            <a:srgbClr val="FFFFFF"/>
          </a:solidFill>
        </p:spPr>
        <p:txBody>
          <a:bodyPr wrap="square" lIns="0" tIns="87630" rIns="0" bIns="0" rtlCol="0" vert="horz">
            <a:spAutoFit/>
          </a:bodyPr>
          <a:lstStyle/>
          <a:p>
            <a:pPr marL="125095">
              <a:lnSpc>
                <a:spcPct val="100000"/>
              </a:lnSpc>
              <a:spcBef>
                <a:spcPts val="690"/>
              </a:spcBef>
            </a:pPr>
            <a:r>
              <a:rPr dirty="0" sz="1450">
                <a:solidFill>
                  <a:srgbClr val="005493"/>
                </a:solidFill>
                <a:latin typeface="Lucida Sans Unicode"/>
                <a:cs typeface="Lucida Sans Unicode"/>
              </a:rPr>
              <a:t>A.</a:t>
            </a:r>
            <a:r>
              <a:rPr dirty="0" sz="1450" spc="3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We</a:t>
            </a:r>
            <a:r>
              <a:rPr dirty="0" sz="1450" spc="4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see</a:t>
            </a:r>
            <a:r>
              <a:rPr dirty="0" sz="1450" spc="3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the</a:t>
            </a:r>
            <a:r>
              <a:rPr dirty="0" sz="1450" spc="4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ball’s</a:t>
            </a:r>
            <a:r>
              <a:rPr dirty="0" sz="1450" spc="4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entire</a:t>
            </a:r>
            <a:r>
              <a:rPr dirty="0" sz="1450" spc="35">
                <a:latin typeface="Lucida Sans Unicode"/>
                <a:cs typeface="Lucida Sans Unicode"/>
              </a:rPr>
              <a:t> </a:t>
            </a:r>
            <a:r>
              <a:rPr dirty="0" sz="1450" spc="-10">
                <a:latin typeface="Lucida Sans Unicode"/>
                <a:cs typeface="Lucida Sans Unicode"/>
              </a:rPr>
              <a:t>path.</a:t>
            </a:r>
            <a:endParaRPr sz="1450">
              <a:latin typeface="Lucida Sans Unicode"/>
              <a:cs typeface="Lucida Sans Unicode"/>
            </a:endParaRPr>
          </a:p>
        </p:txBody>
      </p:sp>
      <p:sp>
        <p:nvSpPr>
          <p:cNvPr id="9" name="object 9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-25"/>
              <a:t>43</a:t>
            </a:fld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520700" y="1581745"/>
            <a:ext cx="9017635" cy="0"/>
          </a:xfrm>
          <a:custGeom>
            <a:avLst/>
            <a:gdLst/>
            <a:ahLst/>
            <a:cxnLst/>
            <a:rect l="l" t="t" r="r" b="b"/>
            <a:pathLst>
              <a:path w="9017635" h="0">
                <a:moveTo>
                  <a:pt x="0" y="0"/>
                </a:moveTo>
                <a:lnTo>
                  <a:pt x="9017020" y="0"/>
                </a:lnTo>
              </a:path>
            </a:pathLst>
          </a:custGeom>
          <a:ln w="52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Deluxe</a:t>
            </a:r>
            <a:r>
              <a:rPr dirty="0" spc="275"/>
              <a:t> </a:t>
            </a:r>
            <a:r>
              <a:rPr dirty="0"/>
              <a:t>bouncing</a:t>
            </a:r>
            <a:r>
              <a:rPr dirty="0" spc="280"/>
              <a:t> </a:t>
            </a:r>
            <a:r>
              <a:rPr dirty="0" spc="45"/>
              <a:t>ball</a:t>
            </a: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4619" y="1870913"/>
            <a:ext cx="5212562" cy="4657229"/>
          </a:xfrm>
          <a:prstGeom prst="rect">
            <a:avLst/>
          </a:prstGeom>
        </p:spPr>
      </p:pic>
      <p:sp>
        <p:nvSpPr>
          <p:cNvPr id="5" name="object 5" descr=""/>
          <p:cNvSpPr txBox="1"/>
          <p:nvPr/>
        </p:nvSpPr>
        <p:spPr>
          <a:xfrm>
            <a:off x="698614" y="4355452"/>
            <a:ext cx="4720590" cy="657225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 vert="horz">
            <a:spAutoFit/>
          </a:bodyPr>
          <a:lstStyle/>
          <a:p>
            <a:pPr marL="683895">
              <a:lnSpc>
                <a:spcPts val="1070"/>
              </a:lnSpc>
            </a:pPr>
            <a:r>
              <a:rPr dirty="0" sz="1100">
                <a:latin typeface="Lucida Console"/>
                <a:cs typeface="Lucida Console"/>
              </a:rPr>
              <a:t>if</a:t>
            </a:r>
            <a:r>
              <a:rPr dirty="0" sz="1100" spc="2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(Math.abs(rx</a:t>
            </a:r>
            <a:r>
              <a:rPr dirty="0" sz="1100" spc="3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+</a:t>
            </a:r>
            <a:r>
              <a:rPr dirty="0" sz="1100" spc="3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vx)</a:t>
            </a:r>
            <a:r>
              <a:rPr dirty="0" sz="1100" spc="3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+</a:t>
            </a:r>
            <a:r>
              <a:rPr dirty="0" sz="1100" spc="3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radius</a:t>
            </a:r>
            <a:r>
              <a:rPr dirty="0" sz="1100" spc="3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&gt;</a:t>
            </a:r>
            <a:r>
              <a:rPr dirty="0" sz="1100" spc="30">
                <a:latin typeface="Lucida Console"/>
                <a:cs typeface="Lucida Console"/>
              </a:rPr>
              <a:t> </a:t>
            </a:r>
            <a:r>
              <a:rPr dirty="0" sz="1100" spc="-20">
                <a:latin typeface="Lucida Console"/>
                <a:cs typeface="Lucida Console"/>
              </a:rPr>
              <a:t>1.0)</a:t>
            </a:r>
            <a:endParaRPr sz="1100">
              <a:latin typeface="Lucida Console"/>
              <a:cs typeface="Lucida Console"/>
            </a:endParaRPr>
          </a:p>
          <a:p>
            <a:pPr marL="683895" marR="111125">
              <a:lnSpc>
                <a:spcPct val="103699"/>
              </a:lnSpc>
              <a:tabLst>
                <a:tab pos="939165" algn="l"/>
                <a:tab pos="4515485" algn="l"/>
              </a:tabLst>
            </a:pPr>
            <a:r>
              <a:rPr dirty="0" sz="1100" spc="-50">
                <a:latin typeface="Lucida Console"/>
                <a:cs typeface="Lucida Console"/>
              </a:rPr>
              <a:t>{</a:t>
            </a:r>
            <a:r>
              <a:rPr dirty="0" sz="1100">
                <a:latin typeface="Lucida Console"/>
                <a:cs typeface="Lucida Console"/>
              </a:rPr>
              <a:t>	StdAudio.play("pipebang.wav");</a:t>
            </a:r>
            <a:r>
              <a:rPr dirty="0" sz="1100" spc="8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vx</a:t>
            </a:r>
            <a:r>
              <a:rPr dirty="0" sz="1100" spc="8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=</a:t>
            </a:r>
            <a:r>
              <a:rPr dirty="0" sz="1100" spc="8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-</a:t>
            </a:r>
            <a:r>
              <a:rPr dirty="0" sz="1100" spc="-25">
                <a:latin typeface="Lucida Console"/>
                <a:cs typeface="Lucida Console"/>
              </a:rPr>
              <a:t>vx;</a:t>
            </a:r>
            <a:r>
              <a:rPr dirty="0" sz="1100">
                <a:latin typeface="Lucida Console"/>
                <a:cs typeface="Lucida Console"/>
              </a:rPr>
              <a:t>	</a:t>
            </a:r>
            <a:r>
              <a:rPr dirty="0" sz="1100" spc="-50">
                <a:latin typeface="Lucida Console"/>
                <a:cs typeface="Lucida Console"/>
              </a:rPr>
              <a:t>} </a:t>
            </a:r>
            <a:r>
              <a:rPr dirty="0" sz="1100">
                <a:latin typeface="Lucida Console"/>
                <a:cs typeface="Lucida Console"/>
              </a:rPr>
              <a:t>if</a:t>
            </a:r>
            <a:r>
              <a:rPr dirty="0" sz="1100" spc="2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(Math.abs(ry</a:t>
            </a:r>
            <a:r>
              <a:rPr dirty="0" sz="1100" spc="3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+</a:t>
            </a:r>
            <a:r>
              <a:rPr dirty="0" sz="1100" spc="3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vy)</a:t>
            </a:r>
            <a:r>
              <a:rPr dirty="0" sz="1100" spc="3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+</a:t>
            </a:r>
            <a:r>
              <a:rPr dirty="0" sz="1100" spc="3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radius</a:t>
            </a:r>
            <a:r>
              <a:rPr dirty="0" sz="1100" spc="3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&gt;</a:t>
            </a:r>
            <a:r>
              <a:rPr dirty="0" sz="1100" spc="30">
                <a:latin typeface="Lucida Console"/>
                <a:cs typeface="Lucida Console"/>
              </a:rPr>
              <a:t> </a:t>
            </a:r>
            <a:r>
              <a:rPr dirty="0" sz="1100" spc="-20">
                <a:latin typeface="Lucida Console"/>
                <a:cs typeface="Lucida Console"/>
              </a:rPr>
              <a:t>1.0)</a:t>
            </a:r>
            <a:endParaRPr sz="1100">
              <a:latin typeface="Lucida Console"/>
              <a:cs typeface="Lucida Console"/>
            </a:endParaRPr>
          </a:p>
          <a:p>
            <a:pPr marL="683895">
              <a:lnSpc>
                <a:spcPts val="1315"/>
              </a:lnSpc>
              <a:spcBef>
                <a:spcPts val="50"/>
              </a:spcBef>
              <a:tabLst>
                <a:tab pos="939165" algn="l"/>
                <a:tab pos="4515485" algn="l"/>
              </a:tabLst>
            </a:pPr>
            <a:r>
              <a:rPr dirty="0" sz="1100" spc="-50">
                <a:latin typeface="Lucida Console"/>
                <a:cs typeface="Lucida Console"/>
              </a:rPr>
              <a:t>{</a:t>
            </a:r>
            <a:r>
              <a:rPr dirty="0" sz="1100">
                <a:latin typeface="Lucida Console"/>
                <a:cs typeface="Lucida Console"/>
              </a:rPr>
              <a:t>	StdAudio.play("pipebang.wav");</a:t>
            </a:r>
            <a:r>
              <a:rPr dirty="0" sz="1100" spc="8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vy</a:t>
            </a:r>
            <a:r>
              <a:rPr dirty="0" sz="1100" spc="8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=</a:t>
            </a:r>
            <a:r>
              <a:rPr dirty="0" sz="1100" spc="8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-</a:t>
            </a:r>
            <a:r>
              <a:rPr dirty="0" sz="1100" spc="-25">
                <a:latin typeface="Lucida Console"/>
                <a:cs typeface="Lucida Console"/>
              </a:rPr>
              <a:t>vy;</a:t>
            </a:r>
            <a:r>
              <a:rPr dirty="0" sz="1100">
                <a:latin typeface="Lucida Console"/>
                <a:cs typeface="Lucida Console"/>
              </a:rPr>
              <a:t>	</a:t>
            </a:r>
            <a:r>
              <a:rPr dirty="0" sz="1100" spc="-50">
                <a:latin typeface="Lucida Console"/>
                <a:cs typeface="Lucida Console"/>
              </a:rPr>
              <a:t>}</a:t>
            </a:r>
            <a:endParaRPr sz="1100">
              <a:latin typeface="Lucida Console"/>
              <a:cs typeface="Lucida Console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698614" y="5398668"/>
            <a:ext cx="4720590" cy="135255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 vert="horz">
            <a:spAutoFit/>
          </a:bodyPr>
          <a:lstStyle/>
          <a:p>
            <a:pPr algn="ctr" marL="224154">
              <a:lnSpc>
                <a:spcPts val="1065"/>
              </a:lnSpc>
            </a:pPr>
            <a:r>
              <a:rPr dirty="0" sz="1100">
                <a:latin typeface="Lucida Console"/>
                <a:cs typeface="Lucida Console"/>
              </a:rPr>
              <a:t>StdDraw.picture(rx,</a:t>
            </a:r>
            <a:r>
              <a:rPr dirty="0" sz="1100" spc="7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ry,</a:t>
            </a:r>
            <a:r>
              <a:rPr dirty="0" sz="1100" spc="80">
                <a:latin typeface="Lucida Console"/>
                <a:cs typeface="Lucida Console"/>
              </a:rPr>
              <a:t> </a:t>
            </a:r>
            <a:r>
              <a:rPr dirty="0" sz="1100" spc="-10">
                <a:latin typeface="Lucida Console"/>
                <a:cs typeface="Lucida Console"/>
              </a:rPr>
              <a:t>"TennisBall.png");</a:t>
            </a:r>
            <a:endParaRPr sz="1100">
              <a:latin typeface="Lucida Console"/>
              <a:cs typeface="Lucida Console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508000" y="1905952"/>
            <a:ext cx="5105400" cy="4552315"/>
          </a:xfrm>
          <a:prstGeom prst="rect">
            <a:avLst/>
          </a:prstGeom>
          <a:solidFill>
            <a:srgbClr val="EBEBEB"/>
          </a:solidFill>
        </p:spPr>
        <p:txBody>
          <a:bodyPr wrap="square" lIns="0" tIns="381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1050">
              <a:latin typeface="Times New Roman"/>
              <a:cs typeface="Times New Roman"/>
            </a:endParaRPr>
          </a:p>
          <a:p>
            <a:pPr marL="193040">
              <a:lnSpc>
                <a:spcPct val="100000"/>
              </a:lnSpc>
            </a:pPr>
            <a:r>
              <a:rPr dirty="0" sz="1100">
                <a:latin typeface="Lucida Console"/>
                <a:cs typeface="Lucida Console"/>
              </a:rPr>
              <a:t>public</a:t>
            </a:r>
            <a:r>
              <a:rPr dirty="0" sz="1100" spc="4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class</a:t>
            </a:r>
            <a:r>
              <a:rPr dirty="0" sz="1100" spc="40">
                <a:latin typeface="Lucida Console"/>
                <a:cs typeface="Lucida Console"/>
              </a:rPr>
              <a:t> </a:t>
            </a:r>
            <a:r>
              <a:rPr dirty="0" sz="1100" spc="-10">
                <a:latin typeface="Lucida Console"/>
                <a:cs typeface="Lucida Console"/>
              </a:rPr>
              <a:t>BouncingBallDeluxe</a:t>
            </a:r>
            <a:endParaRPr sz="1100">
              <a:latin typeface="Lucida Console"/>
              <a:cs typeface="Lucida Console"/>
            </a:endParaRPr>
          </a:p>
          <a:p>
            <a:pPr marL="193040">
              <a:lnSpc>
                <a:spcPct val="100000"/>
              </a:lnSpc>
              <a:spcBef>
                <a:spcPts val="50"/>
              </a:spcBef>
            </a:pPr>
            <a:r>
              <a:rPr dirty="0" sz="1100" spc="5">
                <a:latin typeface="Lucida Console"/>
                <a:cs typeface="Lucida Console"/>
              </a:rPr>
              <a:t>{</a:t>
            </a:r>
            <a:endParaRPr sz="1100">
              <a:latin typeface="Lucida Console"/>
              <a:cs typeface="Lucida Console"/>
            </a:endParaRPr>
          </a:p>
          <a:p>
            <a:pPr marL="448945">
              <a:lnSpc>
                <a:spcPct val="100000"/>
              </a:lnSpc>
              <a:spcBef>
                <a:spcPts val="50"/>
              </a:spcBef>
            </a:pPr>
            <a:r>
              <a:rPr dirty="0" sz="1100">
                <a:latin typeface="Lucida Console"/>
                <a:cs typeface="Lucida Console"/>
              </a:rPr>
              <a:t>public</a:t>
            </a:r>
            <a:r>
              <a:rPr dirty="0" sz="1100" spc="5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static</a:t>
            </a:r>
            <a:r>
              <a:rPr dirty="0" sz="1100" spc="5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void</a:t>
            </a:r>
            <a:r>
              <a:rPr dirty="0" sz="1100" spc="5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main(String[]</a:t>
            </a:r>
            <a:r>
              <a:rPr dirty="0" sz="1100" spc="55">
                <a:latin typeface="Lucida Console"/>
                <a:cs typeface="Lucida Console"/>
              </a:rPr>
              <a:t> </a:t>
            </a:r>
            <a:r>
              <a:rPr dirty="0" sz="1100" spc="-10">
                <a:latin typeface="Lucida Console"/>
                <a:cs typeface="Lucida Console"/>
              </a:rPr>
              <a:t>args)</a:t>
            </a:r>
            <a:endParaRPr sz="1100">
              <a:latin typeface="Lucida Console"/>
              <a:cs typeface="Lucida Console"/>
            </a:endParaRPr>
          </a:p>
          <a:p>
            <a:pPr marL="448945">
              <a:lnSpc>
                <a:spcPct val="100000"/>
              </a:lnSpc>
              <a:spcBef>
                <a:spcPts val="45"/>
              </a:spcBef>
            </a:pPr>
            <a:r>
              <a:rPr dirty="0" sz="1100" spc="5">
                <a:latin typeface="Lucida Console"/>
                <a:cs typeface="Lucida Console"/>
              </a:rPr>
              <a:t>{</a:t>
            </a:r>
            <a:endParaRPr sz="1100">
              <a:latin typeface="Lucida Console"/>
              <a:cs typeface="Lucida Console"/>
            </a:endParaRPr>
          </a:p>
          <a:p>
            <a:pPr marL="704215" marR="1838325">
              <a:lnSpc>
                <a:spcPct val="103699"/>
              </a:lnSpc>
            </a:pPr>
            <a:r>
              <a:rPr dirty="0" sz="1100">
                <a:latin typeface="Lucida Console"/>
                <a:cs typeface="Lucida Console"/>
              </a:rPr>
              <a:t>double</a:t>
            </a:r>
            <a:r>
              <a:rPr dirty="0" sz="1100" spc="2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rx</a:t>
            </a:r>
            <a:r>
              <a:rPr dirty="0" sz="1100" spc="2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=</a:t>
            </a:r>
            <a:r>
              <a:rPr dirty="0" sz="1100" spc="2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.480,</a:t>
            </a:r>
            <a:r>
              <a:rPr dirty="0" sz="1100" spc="2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ry</a:t>
            </a:r>
            <a:r>
              <a:rPr dirty="0" sz="1100" spc="2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=</a:t>
            </a:r>
            <a:r>
              <a:rPr dirty="0" sz="1100" spc="25">
                <a:latin typeface="Lucida Console"/>
                <a:cs typeface="Lucida Console"/>
              </a:rPr>
              <a:t> </a:t>
            </a:r>
            <a:r>
              <a:rPr dirty="0" sz="1100" spc="-10">
                <a:latin typeface="Lucida Console"/>
                <a:cs typeface="Lucida Console"/>
              </a:rPr>
              <a:t>.860; </a:t>
            </a:r>
            <a:r>
              <a:rPr dirty="0" sz="1100">
                <a:latin typeface="Lucida Console"/>
                <a:cs typeface="Lucida Console"/>
              </a:rPr>
              <a:t>double</a:t>
            </a:r>
            <a:r>
              <a:rPr dirty="0" sz="1100" spc="2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vx</a:t>
            </a:r>
            <a:r>
              <a:rPr dirty="0" sz="1100" spc="2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=</a:t>
            </a:r>
            <a:r>
              <a:rPr dirty="0" sz="1100" spc="2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.015,</a:t>
            </a:r>
            <a:r>
              <a:rPr dirty="0" sz="1100" spc="2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vy</a:t>
            </a:r>
            <a:r>
              <a:rPr dirty="0" sz="1100" spc="2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=</a:t>
            </a:r>
            <a:r>
              <a:rPr dirty="0" sz="1100" spc="25">
                <a:latin typeface="Lucida Console"/>
                <a:cs typeface="Lucida Console"/>
              </a:rPr>
              <a:t> </a:t>
            </a:r>
            <a:r>
              <a:rPr dirty="0" sz="1100" spc="-10">
                <a:latin typeface="Lucida Console"/>
                <a:cs typeface="Lucida Console"/>
              </a:rPr>
              <a:t>.023; </a:t>
            </a:r>
            <a:r>
              <a:rPr dirty="0" sz="1100">
                <a:latin typeface="Lucida Console"/>
                <a:cs typeface="Lucida Console"/>
              </a:rPr>
              <a:t>double</a:t>
            </a:r>
            <a:r>
              <a:rPr dirty="0" sz="1100" spc="3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radius</a:t>
            </a:r>
            <a:r>
              <a:rPr dirty="0" sz="1100" spc="3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=</a:t>
            </a:r>
            <a:r>
              <a:rPr dirty="0" sz="1100" spc="35">
                <a:latin typeface="Lucida Console"/>
                <a:cs typeface="Lucida Console"/>
              </a:rPr>
              <a:t> </a:t>
            </a:r>
            <a:r>
              <a:rPr dirty="0" sz="1100" spc="-20">
                <a:latin typeface="Lucida Console"/>
                <a:cs typeface="Lucida Console"/>
              </a:rPr>
              <a:t>.05; </a:t>
            </a:r>
            <a:r>
              <a:rPr dirty="0" sz="1100">
                <a:latin typeface="Lucida Console"/>
                <a:cs typeface="Lucida Console"/>
              </a:rPr>
              <a:t>StdDraw.setXscale(-1.0,</a:t>
            </a:r>
            <a:r>
              <a:rPr dirty="0" sz="1100" spc="155">
                <a:latin typeface="Lucida Console"/>
                <a:cs typeface="Lucida Console"/>
              </a:rPr>
              <a:t> </a:t>
            </a:r>
            <a:r>
              <a:rPr dirty="0" sz="1100" spc="-10">
                <a:latin typeface="Lucida Console"/>
                <a:cs typeface="Lucida Console"/>
              </a:rPr>
              <a:t>+1.0);</a:t>
            </a:r>
            <a:endParaRPr sz="1100">
              <a:latin typeface="Lucida Console"/>
              <a:cs typeface="Lucida Console"/>
            </a:endParaRPr>
          </a:p>
          <a:p>
            <a:pPr marL="704215" marR="1838325">
              <a:lnSpc>
                <a:spcPct val="103699"/>
              </a:lnSpc>
            </a:pPr>
            <a:r>
              <a:rPr dirty="0" sz="1100">
                <a:latin typeface="Lucida Console"/>
                <a:cs typeface="Lucida Console"/>
              </a:rPr>
              <a:t>StdDraw.setYscale(-1.0,</a:t>
            </a:r>
            <a:r>
              <a:rPr dirty="0" sz="1100" spc="155">
                <a:latin typeface="Lucida Console"/>
                <a:cs typeface="Lucida Console"/>
              </a:rPr>
              <a:t> </a:t>
            </a:r>
            <a:r>
              <a:rPr dirty="0" sz="1100" spc="-10">
                <a:latin typeface="Lucida Console"/>
                <a:cs typeface="Lucida Console"/>
              </a:rPr>
              <a:t>+1.0); while(true)</a:t>
            </a:r>
            <a:endParaRPr sz="1100">
              <a:latin typeface="Lucida Console"/>
              <a:cs typeface="Lucida Console"/>
            </a:endParaRPr>
          </a:p>
          <a:p>
            <a:pPr marL="704215">
              <a:lnSpc>
                <a:spcPct val="100000"/>
              </a:lnSpc>
              <a:spcBef>
                <a:spcPts val="50"/>
              </a:spcBef>
            </a:pPr>
            <a:r>
              <a:rPr dirty="0" sz="1100" spc="5">
                <a:latin typeface="Lucida Console"/>
                <a:cs typeface="Lucida Console"/>
              </a:rPr>
              <a:t>{</a:t>
            </a:r>
            <a:endParaRPr sz="1100">
              <a:latin typeface="Lucida Console"/>
              <a:cs typeface="Lucida Console"/>
            </a:endParaRPr>
          </a:p>
          <a:p>
            <a:pPr marL="874394" marR="731520">
              <a:lnSpc>
                <a:spcPct val="103699"/>
              </a:lnSpc>
            </a:pPr>
            <a:r>
              <a:rPr dirty="0" sz="1100">
                <a:latin typeface="Lucida Console"/>
                <a:cs typeface="Lucida Console"/>
              </a:rPr>
              <a:t>StdDraw.setPenColor(StdDraw.</a:t>
            </a:r>
            <a:r>
              <a:rPr dirty="0" sz="1100" spc="190">
                <a:latin typeface="Lucida Console"/>
                <a:cs typeface="Lucida Console"/>
              </a:rPr>
              <a:t> </a:t>
            </a:r>
            <a:r>
              <a:rPr dirty="0" sz="1100" spc="-10">
                <a:latin typeface="Lucida Console"/>
                <a:cs typeface="Lucida Console"/>
              </a:rPr>
              <a:t>LIGHT_GRAY); </a:t>
            </a:r>
            <a:r>
              <a:rPr dirty="0" sz="1100">
                <a:latin typeface="Lucida Console"/>
                <a:cs typeface="Lucida Console"/>
              </a:rPr>
              <a:t>StdDraw.filledSquare(0.0,</a:t>
            </a:r>
            <a:r>
              <a:rPr dirty="0" sz="1100" spc="10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0.0,</a:t>
            </a:r>
            <a:r>
              <a:rPr dirty="0" sz="1100" spc="100">
                <a:latin typeface="Lucida Console"/>
                <a:cs typeface="Lucida Console"/>
              </a:rPr>
              <a:t> </a:t>
            </a:r>
            <a:r>
              <a:rPr dirty="0" sz="1100" spc="-10">
                <a:latin typeface="Lucida Console"/>
                <a:cs typeface="Lucida Console"/>
              </a:rPr>
              <a:t>1.0);</a:t>
            </a:r>
            <a:endParaRPr sz="110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</a:pPr>
            <a:endParaRPr sz="130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</a:pPr>
            <a:endParaRPr sz="130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</a:pPr>
            <a:endParaRPr sz="130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550">
              <a:latin typeface="Lucida Console"/>
              <a:cs typeface="Lucida Console"/>
            </a:endParaRPr>
          </a:p>
          <a:p>
            <a:pPr marL="874394" marR="3115945">
              <a:lnSpc>
                <a:spcPct val="103699"/>
              </a:lnSpc>
              <a:spcBef>
                <a:spcPts val="5"/>
              </a:spcBef>
            </a:pPr>
            <a:r>
              <a:rPr dirty="0" sz="1100">
                <a:latin typeface="Lucida Console"/>
                <a:cs typeface="Lucida Console"/>
              </a:rPr>
              <a:t>rx</a:t>
            </a:r>
            <a:r>
              <a:rPr dirty="0" sz="1100" spc="1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=</a:t>
            </a:r>
            <a:r>
              <a:rPr dirty="0" sz="1100" spc="1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rx</a:t>
            </a:r>
            <a:r>
              <a:rPr dirty="0" sz="1100" spc="1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+</a:t>
            </a:r>
            <a:r>
              <a:rPr dirty="0" sz="1100" spc="15">
                <a:latin typeface="Lucida Console"/>
                <a:cs typeface="Lucida Console"/>
              </a:rPr>
              <a:t> </a:t>
            </a:r>
            <a:r>
              <a:rPr dirty="0" sz="1100" spc="-25">
                <a:latin typeface="Lucida Console"/>
                <a:cs typeface="Lucida Console"/>
              </a:rPr>
              <a:t>vx; </a:t>
            </a:r>
            <a:r>
              <a:rPr dirty="0" sz="1100">
                <a:latin typeface="Lucida Console"/>
                <a:cs typeface="Lucida Console"/>
              </a:rPr>
              <a:t>ry</a:t>
            </a:r>
            <a:r>
              <a:rPr dirty="0" sz="1100" spc="1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=</a:t>
            </a:r>
            <a:r>
              <a:rPr dirty="0" sz="1100" spc="1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ry</a:t>
            </a:r>
            <a:r>
              <a:rPr dirty="0" sz="1100" spc="1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+</a:t>
            </a:r>
            <a:r>
              <a:rPr dirty="0" sz="1100" spc="15">
                <a:latin typeface="Lucida Console"/>
                <a:cs typeface="Lucida Console"/>
              </a:rPr>
              <a:t> </a:t>
            </a:r>
            <a:r>
              <a:rPr dirty="0" sz="1100" spc="-25">
                <a:latin typeface="Lucida Console"/>
                <a:cs typeface="Lucida Console"/>
              </a:rPr>
              <a:t>vy;</a:t>
            </a:r>
            <a:endParaRPr sz="110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400">
              <a:latin typeface="Lucida Console"/>
              <a:cs typeface="Lucida Console"/>
            </a:endParaRPr>
          </a:p>
          <a:p>
            <a:pPr marL="874394">
              <a:lnSpc>
                <a:spcPct val="100000"/>
              </a:lnSpc>
            </a:pPr>
            <a:r>
              <a:rPr dirty="0" sz="1100" spc="-10">
                <a:latin typeface="Lucida Console"/>
                <a:cs typeface="Lucida Console"/>
              </a:rPr>
              <a:t>StdDraw.show(20);</a:t>
            </a:r>
            <a:endParaRPr sz="1100">
              <a:latin typeface="Lucida Console"/>
              <a:cs typeface="Lucida Console"/>
            </a:endParaRPr>
          </a:p>
          <a:p>
            <a:pPr marL="704215">
              <a:lnSpc>
                <a:spcPct val="100000"/>
              </a:lnSpc>
              <a:spcBef>
                <a:spcPts val="50"/>
              </a:spcBef>
            </a:pPr>
            <a:r>
              <a:rPr dirty="0" sz="1100" spc="5">
                <a:latin typeface="Lucida Console"/>
                <a:cs typeface="Lucida Console"/>
              </a:rPr>
              <a:t>}</a:t>
            </a:r>
            <a:endParaRPr sz="1100">
              <a:latin typeface="Lucida Console"/>
              <a:cs typeface="Lucida Console"/>
            </a:endParaRPr>
          </a:p>
          <a:p>
            <a:pPr marL="448945">
              <a:lnSpc>
                <a:spcPct val="100000"/>
              </a:lnSpc>
              <a:spcBef>
                <a:spcPts val="50"/>
              </a:spcBef>
            </a:pPr>
            <a:r>
              <a:rPr dirty="0" sz="1100" spc="5">
                <a:latin typeface="Lucida Console"/>
                <a:cs typeface="Lucida Console"/>
              </a:rPr>
              <a:t>}</a:t>
            </a:r>
            <a:endParaRPr sz="1100">
              <a:latin typeface="Lucida Console"/>
              <a:cs typeface="Lucida Console"/>
            </a:endParaRPr>
          </a:p>
          <a:p>
            <a:pPr marL="193040">
              <a:lnSpc>
                <a:spcPct val="100000"/>
              </a:lnSpc>
              <a:spcBef>
                <a:spcPts val="50"/>
              </a:spcBef>
            </a:pPr>
            <a:r>
              <a:rPr dirty="0" sz="1100" spc="5">
                <a:latin typeface="Lucida Console"/>
                <a:cs typeface="Lucida Console"/>
              </a:rPr>
              <a:t>}</a:t>
            </a:r>
            <a:endParaRPr sz="1100">
              <a:latin typeface="Lucida Console"/>
              <a:cs typeface="Lucida Console"/>
            </a:endParaRPr>
          </a:p>
        </p:txBody>
      </p:sp>
      <p:pic>
        <p:nvPicPr>
          <p:cNvPr id="8" name="object 8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800572" y="1857803"/>
            <a:ext cx="3101340" cy="377612"/>
          </a:xfrm>
          <a:prstGeom prst="rect">
            <a:avLst/>
          </a:prstGeom>
        </p:spPr>
      </p:pic>
      <p:sp>
        <p:nvSpPr>
          <p:cNvPr id="9" name="object 9" descr=""/>
          <p:cNvSpPr txBox="1"/>
          <p:nvPr/>
        </p:nvSpPr>
        <p:spPr>
          <a:xfrm>
            <a:off x="5829300" y="1893239"/>
            <a:ext cx="2997200" cy="267335"/>
          </a:xfrm>
          <a:prstGeom prst="rect">
            <a:avLst/>
          </a:prstGeom>
          <a:solidFill>
            <a:srgbClr val="FFFFFF"/>
          </a:solidFill>
        </p:spPr>
        <p:txBody>
          <a:bodyPr wrap="square" lIns="0" tIns="50165" rIns="0" bIns="0" rtlCol="0" vert="horz">
            <a:spAutoFit/>
          </a:bodyPr>
          <a:lstStyle/>
          <a:p>
            <a:pPr marL="87630">
              <a:lnSpc>
                <a:spcPct val="100000"/>
              </a:lnSpc>
              <a:spcBef>
                <a:spcPts val="395"/>
              </a:spcBef>
            </a:pPr>
            <a:r>
              <a:rPr dirty="0" sz="950">
                <a:latin typeface="Lucida Console"/>
                <a:cs typeface="Lucida Console"/>
              </a:rPr>
              <a:t>%</a:t>
            </a:r>
            <a:r>
              <a:rPr dirty="0" sz="950" spc="-20">
                <a:latin typeface="Lucida Console"/>
                <a:cs typeface="Lucida Console"/>
              </a:rPr>
              <a:t> </a:t>
            </a:r>
            <a:r>
              <a:rPr dirty="0" sz="950">
                <a:latin typeface="Lucida Console"/>
                <a:cs typeface="Lucida Console"/>
              </a:rPr>
              <a:t>java</a:t>
            </a:r>
            <a:r>
              <a:rPr dirty="0" sz="950" spc="-20">
                <a:latin typeface="Lucida Console"/>
                <a:cs typeface="Lucida Console"/>
              </a:rPr>
              <a:t> </a:t>
            </a:r>
            <a:r>
              <a:rPr dirty="0" sz="950" spc="-10">
                <a:latin typeface="Lucida Console"/>
                <a:cs typeface="Lucida Console"/>
              </a:rPr>
              <a:t>BouncingBallDeluxe</a:t>
            </a:r>
            <a:endParaRPr sz="950">
              <a:latin typeface="Lucida Console"/>
              <a:cs typeface="Lucida Console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5891377" y="6129158"/>
            <a:ext cx="3629660" cy="1765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000">
                <a:solidFill>
                  <a:srgbClr val="005493"/>
                </a:solidFill>
                <a:latin typeface="Lucida Sans Unicode"/>
                <a:cs typeface="Lucida Sans Unicode"/>
              </a:rPr>
              <a:t>Stay</a:t>
            </a:r>
            <a:r>
              <a:rPr dirty="0" sz="1000" spc="-3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000">
                <a:solidFill>
                  <a:srgbClr val="005493"/>
                </a:solidFill>
                <a:latin typeface="Lucida Sans Unicode"/>
                <a:cs typeface="Lucida Sans Unicode"/>
              </a:rPr>
              <a:t>tuned</a:t>
            </a:r>
            <a:r>
              <a:rPr dirty="0" sz="1000" spc="-3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000">
                <a:solidFill>
                  <a:srgbClr val="005493"/>
                </a:solidFill>
                <a:latin typeface="Lucida Sans Unicode"/>
                <a:cs typeface="Lucida Sans Unicode"/>
              </a:rPr>
              <a:t>to</a:t>
            </a:r>
            <a:r>
              <a:rPr dirty="0" sz="1000" spc="-3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000">
                <a:solidFill>
                  <a:srgbClr val="005493"/>
                </a:solidFill>
                <a:latin typeface="Lucida Sans Unicode"/>
                <a:cs typeface="Lucida Sans Unicode"/>
              </a:rPr>
              <a:t>next</a:t>
            </a:r>
            <a:r>
              <a:rPr dirty="0" sz="1000" spc="-3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000">
                <a:solidFill>
                  <a:srgbClr val="005493"/>
                </a:solidFill>
                <a:latin typeface="Lucida Sans Unicode"/>
                <a:cs typeface="Lucida Sans Unicode"/>
              </a:rPr>
              <a:t>lecture</a:t>
            </a:r>
            <a:r>
              <a:rPr dirty="0" sz="1000" spc="-3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000">
                <a:solidFill>
                  <a:srgbClr val="005493"/>
                </a:solidFill>
                <a:latin typeface="Lucida Sans Unicode"/>
                <a:cs typeface="Lucida Sans Unicode"/>
              </a:rPr>
              <a:t>for</a:t>
            </a:r>
            <a:r>
              <a:rPr dirty="0" sz="1000" spc="-3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000">
                <a:solidFill>
                  <a:srgbClr val="005493"/>
                </a:solidFill>
                <a:latin typeface="Lucida Sans Unicode"/>
                <a:cs typeface="Lucida Sans Unicode"/>
              </a:rPr>
              <a:t>full</a:t>
            </a:r>
            <a:r>
              <a:rPr dirty="0" sz="1000" spc="-3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000">
                <a:solidFill>
                  <a:srgbClr val="005493"/>
                </a:solidFill>
                <a:latin typeface="Lucida Sans Unicode"/>
                <a:cs typeface="Lucida Sans Unicode"/>
              </a:rPr>
              <a:t>description</a:t>
            </a:r>
            <a:r>
              <a:rPr dirty="0" sz="1000" spc="-3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000">
                <a:solidFill>
                  <a:srgbClr val="005493"/>
                </a:solidFill>
                <a:latin typeface="Lucida Sans Unicode"/>
                <a:cs typeface="Lucida Sans Unicode"/>
              </a:rPr>
              <a:t>of</a:t>
            </a:r>
            <a:r>
              <a:rPr dirty="0" sz="1000" spc="-3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000" spc="-10">
                <a:solidFill>
                  <a:srgbClr val="005493"/>
                </a:solidFill>
                <a:latin typeface="Lucida Console"/>
                <a:cs typeface="Lucida Console"/>
              </a:rPr>
              <a:t>StdAudio</a:t>
            </a:r>
            <a:r>
              <a:rPr dirty="0" sz="1000" spc="-10">
                <a:solidFill>
                  <a:srgbClr val="005493"/>
                </a:solidFill>
                <a:latin typeface="Lucida Sans Unicode"/>
                <a:cs typeface="Lucida Sans Unicode"/>
              </a:rPr>
              <a:t>.</a:t>
            </a:r>
            <a:endParaRPr sz="1000">
              <a:latin typeface="Lucida Sans Unicode"/>
              <a:cs typeface="Lucida Sans Unicode"/>
            </a:endParaRPr>
          </a:p>
        </p:txBody>
      </p:sp>
      <p:pic>
        <p:nvPicPr>
          <p:cNvPr id="11" name="object 11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825490" y="2328545"/>
            <a:ext cx="3756190" cy="3760393"/>
          </a:xfrm>
          <a:prstGeom prst="rect">
            <a:avLst/>
          </a:prstGeom>
        </p:spPr>
      </p:pic>
      <p:sp>
        <p:nvSpPr>
          <p:cNvPr id="12" name="object 12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-25"/>
              <a:t>43</a:t>
            </a:fld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533399" y="1581745"/>
            <a:ext cx="9004300" cy="0"/>
          </a:xfrm>
          <a:custGeom>
            <a:avLst/>
            <a:gdLst/>
            <a:ahLst/>
            <a:cxnLst/>
            <a:rect l="l" t="t" r="r" b="b"/>
            <a:pathLst>
              <a:path w="9004300" h="0">
                <a:moveTo>
                  <a:pt x="0" y="0"/>
                </a:moveTo>
                <a:lnTo>
                  <a:pt x="9004284" y="0"/>
                </a:lnTo>
              </a:path>
            </a:pathLst>
          </a:custGeom>
          <a:ln w="52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4699634" y="3285781"/>
            <a:ext cx="1993264" cy="2475230"/>
            <a:chOff x="4699634" y="3285781"/>
            <a:chExt cx="1993264" cy="2475230"/>
          </a:xfrm>
        </p:grpSpPr>
        <p:sp>
          <p:nvSpPr>
            <p:cNvPr id="4" name="object 4" descr=""/>
            <p:cNvSpPr/>
            <p:nvPr/>
          </p:nvSpPr>
          <p:spPr>
            <a:xfrm>
              <a:off x="4762501" y="4773015"/>
              <a:ext cx="0" cy="909319"/>
            </a:xfrm>
            <a:custGeom>
              <a:avLst/>
              <a:gdLst/>
              <a:ahLst/>
              <a:cxnLst/>
              <a:rect l="l" t="t" r="r" b="b"/>
              <a:pathLst>
                <a:path w="0" h="909320">
                  <a:moveTo>
                    <a:pt x="0" y="0"/>
                  </a:moveTo>
                  <a:lnTo>
                    <a:pt x="0" y="909068"/>
                  </a:lnTo>
                </a:path>
              </a:pathLst>
            </a:custGeom>
            <a:ln w="25400">
              <a:solidFill>
                <a:srgbClr val="005493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99634" y="5634888"/>
              <a:ext cx="125729" cy="125869"/>
            </a:xfrm>
            <a:prstGeom prst="rect">
              <a:avLst/>
            </a:prstGeom>
          </p:spPr>
        </p:pic>
        <p:sp>
          <p:nvSpPr>
            <p:cNvPr id="6" name="object 6" descr=""/>
            <p:cNvSpPr/>
            <p:nvPr/>
          </p:nvSpPr>
          <p:spPr>
            <a:xfrm>
              <a:off x="6086986" y="3298799"/>
              <a:ext cx="592455" cy="593090"/>
            </a:xfrm>
            <a:custGeom>
              <a:avLst/>
              <a:gdLst/>
              <a:ahLst/>
              <a:cxnLst/>
              <a:rect l="l" t="t" r="r" b="b"/>
              <a:pathLst>
                <a:path w="592454" h="593089">
                  <a:moveTo>
                    <a:pt x="592424" y="0"/>
                  </a:moveTo>
                  <a:lnTo>
                    <a:pt x="0" y="593088"/>
                  </a:lnTo>
                  <a:lnTo>
                    <a:pt x="0" y="593088"/>
                  </a:lnTo>
                </a:path>
              </a:pathLst>
            </a:custGeom>
            <a:ln w="25414">
              <a:solidFill>
                <a:srgbClr val="00549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6031420" y="3814013"/>
              <a:ext cx="133350" cy="133985"/>
            </a:xfrm>
            <a:custGeom>
              <a:avLst/>
              <a:gdLst/>
              <a:ahLst/>
              <a:cxnLst/>
              <a:rect l="l" t="t" r="r" b="b"/>
              <a:pathLst>
                <a:path w="133350" h="133985">
                  <a:moveTo>
                    <a:pt x="44450" y="0"/>
                  </a:moveTo>
                  <a:lnTo>
                    <a:pt x="0" y="133502"/>
                  </a:lnTo>
                  <a:lnTo>
                    <a:pt x="133350" y="89001"/>
                  </a:lnTo>
                  <a:lnTo>
                    <a:pt x="66675" y="66751"/>
                  </a:lnTo>
                  <a:lnTo>
                    <a:pt x="44450" y="0"/>
                  </a:lnTo>
                  <a:close/>
                </a:path>
              </a:pathLst>
            </a:custGeom>
            <a:solidFill>
              <a:srgbClr val="005493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 descr=""/>
          <p:cNvSpPr txBox="1"/>
          <p:nvPr/>
        </p:nvSpPr>
        <p:spPr>
          <a:xfrm>
            <a:off x="532130" y="1250334"/>
            <a:ext cx="3375660" cy="2901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700" spc="145">
                <a:latin typeface="Arial"/>
                <a:cs typeface="Arial"/>
              </a:rPr>
              <a:t>A</a:t>
            </a:r>
            <a:r>
              <a:rPr dirty="0" sz="1700" spc="60">
                <a:latin typeface="Arial"/>
                <a:cs typeface="Arial"/>
              </a:rPr>
              <a:t> </a:t>
            </a:r>
            <a:r>
              <a:rPr dirty="0" sz="1700">
                <a:latin typeface="Arial"/>
                <a:cs typeface="Arial"/>
              </a:rPr>
              <a:t>set</a:t>
            </a:r>
            <a:r>
              <a:rPr dirty="0" sz="1700" spc="60">
                <a:latin typeface="Arial"/>
                <a:cs typeface="Arial"/>
              </a:rPr>
              <a:t> </a:t>
            </a:r>
            <a:r>
              <a:rPr dirty="0" sz="1700" spc="65">
                <a:latin typeface="Arial"/>
                <a:cs typeface="Arial"/>
              </a:rPr>
              <a:t>of </a:t>
            </a:r>
            <a:r>
              <a:rPr dirty="0" sz="1700" spc="225">
                <a:latin typeface="Arial"/>
                <a:cs typeface="Arial"/>
              </a:rPr>
              <a:t>I/O</a:t>
            </a:r>
            <a:r>
              <a:rPr dirty="0" sz="1700" spc="60">
                <a:latin typeface="Arial"/>
                <a:cs typeface="Arial"/>
              </a:rPr>
              <a:t> </a:t>
            </a:r>
            <a:r>
              <a:rPr dirty="0" sz="1700">
                <a:latin typeface="Arial"/>
                <a:cs typeface="Arial"/>
              </a:rPr>
              <a:t>abstractions</a:t>
            </a:r>
            <a:r>
              <a:rPr dirty="0" sz="1700" spc="65">
                <a:latin typeface="Arial"/>
                <a:cs typeface="Arial"/>
              </a:rPr>
              <a:t> </a:t>
            </a:r>
            <a:r>
              <a:rPr dirty="0" sz="1700" spc="75">
                <a:latin typeface="Arial"/>
                <a:cs typeface="Arial"/>
              </a:rPr>
              <a:t>for</a:t>
            </a:r>
            <a:r>
              <a:rPr dirty="0" sz="1700" spc="60">
                <a:latin typeface="Arial"/>
                <a:cs typeface="Arial"/>
              </a:rPr>
              <a:t> </a:t>
            </a:r>
            <a:r>
              <a:rPr dirty="0" sz="1700" spc="-20">
                <a:latin typeface="Arial"/>
                <a:cs typeface="Arial"/>
              </a:rPr>
              <a:t>Java</a:t>
            </a:r>
            <a:endParaRPr sz="1700">
              <a:latin typeface="Arial"/>
              <a:cs typeface="Arial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6451613" y="5259074"/>
            <a:ext cx="2667000" cy="2520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71755">
              <a:lnSpc>
                <a:spcPct val="100000"/>
              </a:lnSpc>
              <a:spcBef>
                <a:spcPts val="135"/>
              </a:spcBef>
            </a:pPr>
            <a:r>
              <a:rPr dirty="0" sz="1450">
                <a:solidFill>
                  <a:srgbClr val="005493"/>
                </a:solidFill>
                <a:latin typeface="Lucida Sans Unicode"/>
                <a:cs typeface="Lucida Sans Unicode"/>
              </a:rPr>
              <a:t>standard</a:t>
            </a:r>
            <a:r>
              <a:rPr dirty="0" sz="1450" spc="114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450">
                <a:solidFill>
                  <a:srgbClr val="005493"/>
                </a:solidFill>
                <a:latin typeface="Lucida Sans Unicode"/>
                <a:cs typeface="Lucida Sans Unicode"/>
              </a:rPr>
              <a:t>output</a:t>
            </a:r>
            <a:r>
              <a:rPr dirty="0" sz="1450" spc="12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450" spc="-10">
                <a:solidFill>
                  <a:srgbClr val="005493"/>
                </a:solidFill>
                <a:latin typeface="Lucida Sans Unicode"/>
                <a:cs typeface="Lucida Sans Unicode"/>
              </a:rPr>
              <a:t>stream</a:t>
            </a:r>
            <a:endParaRPr sz="1450">
              <a:latin typeface="Lucida Sans Unicode"/>
              <a:cs typeface="Lucida Sans Unicode"/>
            </a:endParaRPr>
          </a:p>
        </p:txBody>
      </p:sp>
      <p:grpSp>
        <p:nvGrpSpPr>
          <p:cNvPr id="10" name="object 10" descr=""/>
          <p:cNvGrpSpPr/>
          <p:nvPr/>
        </p:nvGrpSpPr>
        <p:grpSpPr>
          <a:xfrm>
            <a:off x="3573462" y="3970435"/>
            <a:ext cx="5558155" cy="1584960"/>
            <a:chOff x="3573462" y="3970435"/>
            <a:chExt cx="5558155" cy="1584960"/>
          </a:xfrm>
        </p:grpSpPr>
        <p:sp>
          <p:nvSpPr>
            <p:cNvPr id="11" name="object 11" descr=""/>
            <p:cNvSpPr/>
            <p:nvPr/>
          </p:nvSpPr>
          <p:spPr>
            <a:xfrm>
              <a:off x="6445256" y="5256156"/>
              <a:ext cx="2679700" cy="292735"/>
            </a:xfrm>
            <a:custGeom>
              <a:avLst/>
              <a:gdLst/>
              <a:ahLst/>
              <a:cxnLst/>
              <a:rect l="l" t="t" r="r" b="b"/>
              <a:pathLst>
                <a:path w="2679700" h="292735">
                  <a:moveTo>
                    <a:pt x="2673348" y="0"/>
                  </a:moveTo>
                  <a:lnTo>
                    <a:pt x="0" y="0"/>
                  </a:lnTo>
                  <a:lnTo>
                    <a:pt x="0" y="292427"/>
                  </a:lnTo>
                  <a:lnTo>
                    <a:pt x="2679698" y="292427"/>
                  </a:lnTo>
                </a:path>
              </a:pathLst>
            </a:custGeom>
            <a:ln w="1271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5321296" y="4753944"/>
              <a:ext cx="1016000" cy="648970"/>
            </a:xfrm>
            <a:custGeom>
              <a:avLst/>
              <a:gdLst/>
              <a:ahLst/>
              <a:cxnLst/>
              <a:rect l="l" t="t" r="r" b="b"/>
              <a:pathLst>
                <a:path w="1016000" h="648970">
                  <a:moveTo>
                    <a:pt x="0" y="0"/>
                  </a:moveTo>
                  <a:lnTo>
                    <a:pt x="0" y="648426"/>
                  </a:lnTo>
                  <a:lnTo>
                    <a:pt x="995083" y="648426"/>
                  </a:lnTo>
                  <a:lnTo>
                    <a:pt x="1016001" y="648426"/>
                  </a:lnTo>
                </a:path>
              </a:pathLst>
            </a:custGeom>
            <a:ln w="25408">
              <a:solidFill>
                <a:srgbClr val="00549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6290157" y="5339435"/>
              <a:ext cx="125730" cy="126364"/>
            </a:xfrm>
            <a:custGeom>
              <a:avLst/>
              <a:gdLst/>
              <a:ahLst/>
              <a:cxnLst/>
              <a:rect l="l" t="t" r="r" b="b"/>
              <a:pathLst>
                <a:path w="125729" h="126364">
                  <a:moveTo>
                    <a:pt x="0" y="0"/>
                  </a:moveTo>
                  <a:lnTo>
                    <a:pt x="31432" y="62941"/>
                  </a:lnTo>
                  <a:lnTo>
                    <a:pt x="0" y="125869"/>
                  </a:lnTo>
                  <a:lnTo>
                    <a:pt x="125729" y="62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549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3575049" y="3972026"/>
              <a:ext cx="2438400" cy="801370"/>
            </a:xfrm>
            <a:custGeom>
              <a:avLst/>
              <a:gdLst/>
              <a:ahLst/>
              <a:cxnLst/>
              <a:rect l="l" t="t" r="r" b="b"/>
              <a:pathLst>
                <a:path w="2438400" h="801370">
                  <a:moveTo>
                    <a:pt x="0" y="0"/>
                  </a:moveTo>
                  <a:lnTo>
                    <a:pt x="2438400" y="0"/>
                  </a:lnTo>
                  <a:lnTo>
                    <a:pt x="2438400" y="800989"/>
                  </a:lnTo>
                  <a:lnTo>
                    <a:pt x="0" y="8009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3575050" y="3972023"/>
              <a:ext cx="2438400" cy="801370"/>
            </a:xfrm>
            <a:custGeom>
              <a:avLst/>
              <a:gdLst/>
              <a:ahLst/>
              <a:cxnLst/>
              <a:rect l="l" t="t" r="r" b="b"/>
              <a:pathLst>
                <a:path w="2438400" h="801370">
                  <a:moveTo>
                    <a:pt x="0" y="0"/>
                  </a:moveTo>
                  <a:lnTo>
                    <a:pt x="2438400" y="0"/>
                  </a:lnTo>
                  <a:lnTo>
                    <a:pt x="2438400" y="800998"/>
                  </a:lnTo>
                  <a:lnTo>
                    <a:pt x="0" y="800998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 descr=""/>
          <p:cNvSpPr txBox="1"/>
          <p:nvPr/>
        </p:nvSpPr>
        <p:spPr>
          <a:xfrm>
            <a:off x="6643916" y="3009129"/>
            <a:ext cx="1323340" cy="414655"/>
          </a:xfrm>
          <a:prstGeom prst="rect">
            <a:avLst/>
          </a:prstGeom>
        </p:spPr>
        <p:txBody>
          <a:bodyPr wrap="square" lIns="0" tIns="75565" rIns="0" bIns="0" rtlCol="0" vert="horz">
            <a:spAutoFit/>
          </a:bodyPr>
          <a:lstStyle/>
          <a:p>
            <a:pPr marL="170815" marR="5080" indent="-158750">
              <a:lnSpc>
                <a:spcPct val="73600"/>
              </a:lnSpc>
              <a:spcBef>
                <a:spcPts val="595"/>
              </a:spcBef>
            </a:pPr>
            <a:r>
              <a:rPr dirty="0" sz="1450" spc="-25">
                <a:solidFill>
                  <a:srgbClr val="005493"/>
                </a:solidFill>
                <a:latin typeface="Lucida Sans Unicode"/>
                <a:cs typeface="Lucida Sans Unicode"/>
              </a:rPr>
              <a:t>command-</a:t>
            </a:r>
            <a:r>
              <a:rPr dirty="0" sz="1450" spc="-20">
                <a:solidFill>
                  <a:srgbClr val="005493"/>
                </a:solidFill>
                <a:latin typeface="Lucida Sans Unicode"/>
                <a:cs typeface="Lucida Sans Unicode"/>
              </a:rPr>
              <a:t>line </a:t>
            </a:r>
            <a:r>
              <a:rPr dirty="0" sz="1450" spc="-10">
                <a:solidFill>
                  <a:srgbClr val="005493"/>
                </a:solidFill>
                <a:latin typeface="Lucida Sans Unicode"/>
                <a:cs typeface="Lucida Sans Unicode"/>
              </a:rPr>
              <a:t>arguments</a:t>
            </a:r>
            <a:endParaRPr sz="1450">
              <a:latin typeface="Lucida Sans Unicode"/>
              <a:cs typeface="Lucida Sans Unicode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3573739" y="3970712"/>
            <a:ext cx="2441575" cy="803910"/>
          </a:xfrm>
          <a:prstGeom prst="rect">
            <a:avLst/>
          </a:prstGeom>
        </p:spPr>
        <p:txBody>
          <a:bodyPr wrap="square" lIns="0" tIns="196215" rIns="0" bIns="0" rtlCol="0" vert="horz">
            <a:spAutoFit/>
          </a:bodyPr>
          <a:lstStyle/>
          <a:p>
            <a:pPr marL="403860">
              <a:lnSpc>
                <a:spcPct val="100000"/>
              </a:lnSpc>
              <a:spcBef>
                <a:spcPts val="1545"/>
              </a:spcBef>
            </a:pPr>
            <a:r>
              <a:rPr dirty="0" sz="1950">
                <a:solidFill>
                  <a:srgbClr val="FFFFFF"/>
                </a:solidFill>
                <a:latin typeface="Lucida Sans Unicode"/>
                <a:cs typeface="Lucida Sans Unicode"/>
              </a:rPr>
              <a:t>Java</a:t>
            </a:r>
            <a:r>
              <a:rPr dirty="0" sz="1950" spc="15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950" spc="-10">
                <a:solidFill>
                  <a:srgbClr val="FFFFFF"/>
                </a:solidFill>
                <a:latin typeface="Lucida Sans Unicode"/>
                <a:cs typeface="Lucida Sans Unicode"/>
              </a:rPr>
              <a:t>program</a:t>
            </a:r>
            <a:endParaRPr sz="1950">
              <a:latin typeface="Lucida Sans Unicode"/>
              <a:cs typeface="Lucida Sans Unicode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1543215" y="3171054"/>
            <a:ext cx="2058670" cy="2520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50">
                <a:solidFill>
                  <a:srgbClr val="005493"/>
                </a:solidFill>
                <a:latin typeface="Lucida Sans Unicode"/>
                <a:cs typeface="Lucida Sans Unicode"/>
              </a:rPr>
              <a:t>standard</a:t>
            </a:r>
            <a:r>
              <a:rPr dirty="0" sz="1450" spc="10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450">
                <a:solidFill>
                  <a:srgbClr val="005493"/>
                </a:solidFill>
                <a:latin typeface="Lucida Sans Unicode"/>
                <a:cs typeface="Lucida Sans Unicode"/>
              </a:rPr>
              <a:t>input</a:t>
            </a:r>
            <a:r>
              <a:rPr dirty="0" sz="1450" spc="11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450" spc="-10">
                <a:solidFill>
                  <a:srgbClr val="005493"/>
                </a:solidFill>
                <a:latin typeface="Lucida Sans Unicode"/>
                <a:cs typeface="Lucida Sans Unicode"/>
              </a:rPr>
              <a:t>stream</a:t>
            </a:r>
            <a:endParaRPr sz="1450">
              <a:latin typeface="Lucida Sans Unicode"/>
              <a:cs typeface="Lucida Sans Unicode"/>
            </a:endParaRPr>
          </a:p>
        </p:txBody>
      </p:sp>
      <p:grpSp>
        <p:nvGrpSpPr>
          <p:cNvPr id="19" name="object 19" descr=""/>
          <p:cNvGrpSpPr/>
          <p:nvPr/>
        </p:nvGrpSpPr>
        <p:grpSpPr>
          <a:xfrm>
            <a:off x="1002982" y="3151640"/>
            <a:ext cx="3848100" cy="829310"/>
            <a:chOff x="1002982" y="3151640"/>
            <a:chExt cx="3848100" cy="829310"/>
          </a:xfrm>
        </p:grpSpPr>
        <p:sp>
          <p:nvSpPr>
            <p:cNvPr id="20" name="object 20" descr=""/>
            <p:cNvSpPr/>
            <p:nvPr/>
          </p:nvSpPr>
          <p:spPr>
            <a:xfrm>
              <a:off x="1009649" y="3158307"/>
              <a:ext cx="2679700" cy="305435"/>
            </a:xfrm>
            <a:custGeom>
              <a:avLst/>
              <a:gdLst/>
              <a:ahLst/>
              <a:cxnLst/>
              <a:rect l="l" t="t" r="r" b="b"/>
              <a:pathLst>
                <a:path w="2679700" h="305435">
                  <a:moveTo>
                    <a:pt x="19049" y="0"/>
                  </a:moveTo>
                  <a:lnTo>
                    <a:pt x="2679697" y="0"/>
                  </a:lnTo>
                  <a:lnTo>
                    <a:pt x="2679697" y="305142"/>
                  </a:lnTo>
                  <a:lnTo>
                    <a:pt x="0" y="305142"/>
                  </a:lnTo>
                </a:path>
              </a:pathLst>
            </a:custGeom>
            <a:ln w="1271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3695700" y="3329954"/>
              <a:ext cx="1092200" cy="572770"/>
            </a:xfrm>
            <a:custGeom>
              <a:avLst/>
              <a:gdLst/>
              <a:ahLst/>
              <a:cxnLst/>
              <a:rect l="l" t="t" r="r" b="b"/>
              <a:pathLst>
                <a:path w="1092200" h="572770">
                  <a:moveTo>
                    <a:pt x="1092201" y="572141"/>
                  </a:moveTo>
                  <a:lnTo>
                    <a:pt x="1092201" y="556445"/>
                  </a:lnTo>
                  <a:lnTo>
                    <a:pt x="1092201" y="0"/>
                  </a:lnTo>
                  <a:lnTo>
                    <a:pt x="0" y="0"/>
                  </a:lnTo>
                </a:path>
              </a:pathLst>
            </a:custGeom>
            <a:ln w="25406">
              <a:solidFill>
                <a:srgbClr val="005493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2" name="object 22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25187" y="3854678"/>
              <a:ext cx="125729" cy="126085"/>
            </a:xfrm>
            <a:prstGeom prst="rect">
              <a:avLst/>
            </a:prstGeom>
          </p:spPr>
        </p:pic>
      </p:grpSp>
      <p:sp>
        <p:nvSpPr>
          <p:cNvPr id="23" name="object 23" descr=""/>
          <p:cNvSpPr txBox="1"/>
          <p:nvPr/>
        </p:nvSpPr>
        <p:spPr>
          <a:xfrm>
            <a:off x="1281823" y="5969398"/>
            <a:ext cx="1639570" cy="2520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50">
                <a:solidFill>
                  <a:srgbClr val="005493"/>
                </a:solidFill>
                <a:latin typeface="Lucida Sans Unicode"/>
                <a:cs typeface="Lucida Sans Unicode"/>
              </a:rPr>
              <a:t>standard</a:t>
            </a:r>
            <a:r>
              <a:rPr dirty="0" sz="1450" spc="13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450" spc="-10">
                <a:solidFill>
                  <a:srgbClr val="005493"/>
                </a:solidFill>
                <a:latin typeface="Lucida Sans Unicode"/>
                <a:cs typeface="Lucida Sans Unicode"/>
              </a:rPr>
              <a:t>drawing</a:t>
            </a:r>
            <a:endParaRPr sz="1450">
              <a:latin typeface="Lucida Sans Unicode"/>
              <a:cs typeface="Lucida Sans Unicode"/>
            </a:endParaRPr>
          </a:p>
        </p:txBody>
      </p:sp>
      <p:grpSp>
        <p:nvGrpSpPr>
          <p:cNvPr id="24" name="object 24" descr=""/>
          <p:cNvGrpSpPr/>
          <p:nvPr/>
        </p:nvGrpSpPr>
        <p:grpSpPr>
          <a:xfrm>
            <a:off x="1555915" y="4741241"/>
            <a:ext cx="4091940" cy="1536700"/>
            <a:chOff x="1555915" y="4741241"/>
            <a:chExt cx="4091940" cy="1536700"/>
          </a:xfrm>
        </p:grpSpPr>
        <p:pic>
          <p:nvPicPr>
            <p:cNvPr id="25" name="object 2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55915" y="4819742"/>
              <a:ext cx="1147286" cy="1168599"/>
            </a:xfrm>
            <a:prstGeom prst="rect">
              <a:avLst/>
            </a:prstGeom>
          </p:spPr>
        </p:pic>
        <p:sp>
          <p:nvSpPr>
            <p:cNvPr id="26" name="object 26" descr=""/>
            <p:cNvSpPr/>
            <p:nvPr/>
          </p:nvSpPr>
          <p:spPr>
            <a:xfrm>
              <a:off x="2743194" y="4753952"/>
              <a:ext cx="1358900" cy="648970"/>
            </a:xfrm>
            <a:custGeom>
              <a:avLst/>
              <a:gdLst/>
              <a:ahLst/>
              <a:cxnLst/>
              <a:rect l="l" t="t" r="r" b="b"/>
              <a:pathLst>
                <a:path w="1358900" h="648970">
                  <a:moveTo>
                    <a:pt x="1358900" y="0"/>
                  </a:moveTo>
                  <a:lnTo>
                    <a:pt x="1358900" y="648425"/>
                  </a:lnTo>
                  <a:lnTo>
                    <a:pt x="12997" y="648425"/>
                  </a:lnTo>
                  <a:lnTo>
                    <a:pt x="0" y="648425"/>
                  </a:lnTo>
                </a:path>
              </a:pathLst>
            </a:custGeom>
            <a:ln w="25405">
              <a:solidFill>
                <a:srgbClr val="00549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 descr=""/>
            <p:cNvSpPr/>
            <p:nvPr/>
          </p:nvSpPr>
          <p:spPr>
            <a:xfrm>
              <a:off x="2664625" y="5339435"/>
              <a:ext cx="125730" cy="126364"/>
            </a:xfrm>
            <a:custGeom>
              <a:avLst/>
              <a:gdLst/>
              <a:ahLst/>
              <a:cxnLst/>
              <a:rect l="l" t="t" r="r" b="b"/>
              <a:pathLst>
                <a:path w="125730" h="126364">
                  <a:moveTo>
                    <a:pt x="125730" y="0"/>
                  </a:moveTo>
                  <a:lnTo>
                    <a:pt x="0" y="62941"/>
                  </a:lnTo>
                  <a:lnTo>
                    <a:pt x="125730" y="125869"/>
                  </a:lnTo>
                  <a:lnTo>
                    <a:pt x="94297" y="62941"/>
                  </a:lnTo>
                  <a:lnTo>
                    <a:pt x="125730" y="0"/>
                  </a:lnTo>
                  <a:close/>
                </a:path>
              </a:pathLst>
            </a:custGeom>
            <a:solidFill>
              <a:srgbClr val="00549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8" name="object 28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866197" y="5789998"/>
              <a:ext cx="1781175" cy="487751"/>
            </a:xfrm>
            <a:prstGeom prst="rect">
              <a:avLst/>
            </a:prstGeom>
          </p:spPr>
        </p:pic>
      </p:grpSp>
      <p:sp>
        <p:nvSpPr>
          <p:cNvPr id="29" name="object 29" descr=""/>
          <p:cNvSpPr txBox="1"/>
          <p:nvPr/>
        </p:nvSpPr>
        <p:spPr>
          <a:xfrm>
            <a:off x="4056672" y="6244403"/>
            <a:ext cx="1402080" cy="2520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50">
                <a:solidFill>
                  <a:srgbClr val="005493"/>
                </a:solidFill>
                <a:latin typeface="Lucida Sans Unicode"/>
                <a:cs typeface="Lucida Sans Unicode"/>
              </a:rPr>
              <a:t>standard</a:t>
            </a:r>
            <a:r>
              <a:rPr dirty="0" sz="1450" spc="13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450" spc="-10">
                <a:solidFill>
                  <a:srgbClr val="005493"/>
                </a:solidFill>
                <a:latin typeface="Lucida Sans Unicode"/>
                <a:cs typeface="Lucida Sans Unicode"/>
              </a:rPr>
              <a:t>audio</a:t>
            </a:r>
            <a:endParaRPr sz="1450">
              <a:latin typeface="Lucida Sans Unicode"/>
              <a:cs typeface="Lucida Sans Unicode"/>
            </a:endParaRPr>
          </a:p>
        </p:txBody>
      </p:sp>
      <p:sp>
        <p:nvSpPr>
          <p:cNvPr id="30" name="object 30" descr=""/>
          <p:cNvSpPr txBox="1"/>
          <p:nvPr/>
        </p:nvSpPr>
        <p:spPr>
          <a:xfrm>
            <a:off x="520700" y="1791525"/>
            <a:ext cx="7023100" cy="1068070"/>
          </a:xfrm>
          <a:prstGeom prst="rect">
            <a:avLst/>
          </a:prstGeom>
          <a:solidFill>
            <a:srgbClr val="FFFFFF"/>
          </a:solidFill>
        </p:spPr>
        <p:txBody>
          <a:bodyPr wrap="square" lIns="0" tIns="85725" rIns="0" bIns="0" rtlCol="0" vert="horz">
            <a:spAutoFit/>
          </a:bodyPr>
          <a:lstStyle/>
          <a:p>
            <a:pPr marL="128270">
              <a:lnSpc>
                <a:spcPct val="100000"/>
              </a:lnSpc>
              <a:spcBef>
                <a:spcPts val="675"/>
              </a:spcBef>
            </a:pPr>
            <a:r>
              <a:rPr dirty="0" sz="1450">
                <a:solidFill>
                  <a:srgbClr val="005493"/>
                </a:solidFill>
                <a:latin typeface="Lucida Sans Unicode"/>
                <a:cs typeface="Lucida Sans Unicode"/>
              </a:rPr>
              <a:t>Developed</a:t>
            </a:r>
            <a:r>
              <a:rPr dirty="0" sz="1450" spc="11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450">
                <a:solidFill>
                  <a:srgbClr val="005493"/>
                </a:solidFill>
                <a:latin typeface="Lucida Sans Unicode"/>
                <a:cs typeface="Lucida Sans Unicode"/>
              </a:rPr>
              <a:t>for</a:t>
            </a:r>
            <a:r>
              <a:rPr dirty="0" sz="1450" spc="114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450">
                <a:solidFill>
                  <a:srgbClr val="005493"/>
                </a:solidFill>
                <a:latin typeface="Lucida Sans Unicode"/>
                <a:cs typeface="Lucida Sans Unicode"/>
              </a:rPr>
              <a:t>this</a:t>
            </a:r>
            <a:r>
              <a:rPr dirty="0" sz="1450" spc="114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450">
                <a:solidFill>
                  <a:srgbClr val="005493"/>
                </a:solidFill>
                <a:latin typeface="Lucida Sans Unicode"/>
                <a:cs typeface="Lucida Sans Unicode"/>
              </a:rPr>
              <a:t>course,</a:t>
            </a:r>
            <a:r>
              <a:rPr dirty="0" sz="1450" spc="114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450">
                <a:solidFill>
                  <a:srgbClr val="005493"/>
                </a:solidFill>
                <a:latin typeface="Lucida Sans Unicode"/>
                <a:cs typeface="Lucida Sans Unicode"/>
              </a:rPr>
              <a:t>but</a:t>
            </a:r>
            <a:r>
              <a:rPr dirty="0" sz="1450" spc="11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450">
                <a:solidFill>
                  <a:srgbClr val="005493"/>
                </a:solidFill>
                <a:latin typeface="Lucida Sans Unicode"/>
                <a:cs typeface="Lucida Sans Unicode"/>
              </a:rPr>
              <a:t>broadly</a:t>
            </a:r>
            <a:r>
              <a:rPr dirty="0" sz="1450" spc="114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450" spc="-10">
                <a:solidFill>
                  <a:srgbClr val="005493"/>
                </a:solidFill>
                <a:latin typeface="Lucida Sans Unicode"/>
                <a:cs typeface="Lucida Sans Unicode"/>
              </a:rPr>
              <a:t>useful</a:t>
            </a:r>
            <a:endParaRPr sz="1450">
              <a:latin typeface="Lucida Sans Unicode"/>
              <a:cs typeface="Lucida Sans Unicode"/>
            </a:endParaRPr>
          </a:p>
          <a:p>
            <a:pPr marL="290195" indent="-125730">
              <a:lnSpc>
                <a:spcPct val="100000"/>
              </a:lnSpc>
              <a:spcBef>
                <a:spcPts val="605"/>
              </a:spcBef>
              <a:buSzPct val="106896"/>
              <a:buFont typeface="Calibri"/>
              <a:buChar char="•"/>
              <a:tabLst>
                <a:tab pos="290830" algn="l"/>
              </a:tabLst>
            </a:pPr>
            <a:r>
              <a:rPr dirty="0" baseline="1915" sz="2175">
                <a:latin typeface="Lucida Console"/>
                <a:cs typeface="Lucida Console"/>
              </a:rPr>
              <a:t>StdIn</a:t>
            </a:r>
            <a:r>
              <a:rPr dirty="0" baseline="1915" sz="2175">
                <a:latin typeface="Lucida Sans Unicode"/>
                <a:cs typeface="Lucida Sans Unicode"/>
              </a:rPr>
              <a:t>,</a:t>
            </a:r>
            <a:r>
              <a:rPr dirty="0" baseline="1915" sz="2175" spc="157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Console"/>
                <a:cs typeface="Lucida Console"/>
              </a:rPr>
              <a:t>StdOut</a:t>
            </a:r>
            <a:r>
              <a:rPr dirty="0" baseline="1915" sz="2175">
                <a:latin typeface="Lucida Sans Unicode"/>
                <a:cs typeface="Lucida Sans Unicode"/>
              </a:rPr>
              <a:t>,</a:t>
            </a:r>
            <a:r>
              <a:rPr dirty="0" baseline="1915" sz="2175" spc="165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Console"/>
                <a:cs typeface="Lucida Console"/>
              </a:rPr>
              <a:t>StdDraw</a:t>
            </a:r>
            <a:r>
              <a:rPr dirty="0" baseline="1915" sz="2175">
                <a:latin typeface="Lucida Sans Unicode"/>
                <a:cs typeface="Lucida Sans Unicode"/>
              </a:rPr>
              <a:t>,</a:t>
            </a:r>
            <a:r>
              <a:rPr dirty="0" baseline="1915" sz="2175" spc="165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and</a:t>
            </a:r>
            <a:r>
              <a:rPr dirty="0" baseline="1915" sz="2175" spc="157">
                <a:latin typeface="Lucida Sans Unicode"/>
                <a:cs typeface="Lucida Sans Unicode"/>
              </a:rPr>
              <a:t> </a:t>
            </a:r>
            <a:r>
              <a:rPr dirty="0" baseline="1915" sz="2175" spc="-15">
                <a:latin typeface="Lucida Console"/>
                <a:cs typeface="Lucida Console"/>
              </a:rPr>
              <a:t>StdAudio.</a:t>
            </a:r>
            <a:endParaRPr baseline="1915" sz="2175">
              <a:latin typeface="Lucida Console"/>
              <a:cs typeface="Lucida Console"/>
            </a:endParaRPr>
          </a:p>
          <a:p>
            <a:pPr marL="290195" indent="-125730">
              <a:lnSpc>
                <a:spcPct val="100000"/>
              </a:lnSpc>
              <a:spcBef>
                <a:spcPts val="570"/>
              </a:spcBef>
              <a:buSzPct val="106896"/>
              <a:buFont typeface="Calibri"/>
              <a:buChar char="•"/>
              <a:tabLst>
                <a:tab pos="290830" algn="l"/>
              </a:tabLst>
            </a:pPr>
            <a:r>
              <a:rPr dirty="0" baseline="1915" sz="2175">
                <a:latin typeface="Lucida Sans Unicode"/>
                <a:cs typeface="Lucida Sans Unicode"/>
              </a:rPr>
              <a:t>Available</a:t>
            </a:r>
            <a:r>
              <a:rPr dirty="0" baseline="1915" sz="2175" spc="165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for</a:t>
            </a:r>
            <a:r>
              <a:rPr dirty="0" baseline="1915" sz="2175" spc="165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download</a:t>
            </a:r>
            <a:r>
              <a:rPr dirty="0" baseline="1915" sz="2175" spc="165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at</a:t>
            </a:r>
            <a:r>
              <a:rPr dirty="0" baseline="1915" sz="2175" spc="172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booksite</a:t>
            </a:r>
            <a:r>
              <a:rPr dirty="0" baseline="1915" sz="2175" spc="165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(and</a:t>
            </a:r>
            <a:r>
              <a:rPr dirty="0" baseline="1915" sz="2175" spc="165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included</a:t>
            </a:r>
            <a:r>
              <a:rPr dirty="0" baseline="1915" sz="2175" spc="172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in</a:t>
            </a:r>
            <a:r>
              <a:rPr dirty="0" baseline="1915" sz="2175" spc="165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Console"/>
                <a:cs typeface="Lucida Console"/>
              </a:rPr>
              <a:t>introcs</a:t>
            </a:r>
            <a:r>
              <a:rPr dirty="0" baseline="1915" sz="2175" spc="-457">
                <a:latin typeface="Lucida Console"/>
                <a:cs typeface="Lucida Console"/>
              </a:rPr>
              <a:t> </a:t>
            </a:r>
            <a:r>
              <a:rPr dirty="0" baseline="1915" sz="2175" spc="-15">
                <a:latin typeface="Lucida Sans Unicode"/>
                <a:cs typeface="Lucida Sans Unicode"/>
              </a:rPr>
              <a:t>software).</a:t>
            </a:r>
            <a:endParaRPr baseline="1915" sz="2175">
              <a:latin typeface="Lucida Sans Unicode"/>
              <a:cs typeface="Lucida Sans Unicode"/>
            </a:endParaRPr>
          </a:p>
        </p:txBody>
      </p:sp>
      <p:grpSp>
        <p:nvGrpSpPr>
          <p:cNvPr id="31" name="object 31" descr=""/>
          <p:cNvGrpSpPr/>
          <p:nvPr/>
        </p:nvGrpSpPr>
        <p:grpSpPr>
          <a:xfrm>
            <a:off x="8470900" y="1725415"/>
            <a:ext cx="969644" cy="1195705"/>
            <a:chOff x="8470900" y="1725415"/>
            <a:chExt cx="969644" cy="1195705"/>
          </a:xfrm>
        </p:grpSpPr>
        <p:pic>
          <p:nvPicPr>
            <p:cNvPr id="32" name="object 32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470900" y="1725415"/>
              <a:ext cx="969333" cy="1195584"/>
            </a:xfrm>
            <a:prstGeom prst="rect">
              <a:avLst/>
            </a:prstGeom>
          </p:spPr>
        </p:pic>
        <p:sp>
          <p:nvSpPr>
            <p:cNvPr id="33" name="object 33" descr=""/>
            <p:cNvSpPr/>
            <p:nvPr/>
          </p:nvSpPr>
          <p:spPr>
            <a:xfrm>
              <a:off x="9351975" y="1769249"/>
              <a:ext cx="56515" cy="43815"/>
            </a:xfrm>
            <a:custGeom>
              <a:avLst/>
              <a:gdLst/>
              <a:ahLst/>
              <a:cxnLst/>
              <a:rect l="l" t="t" r="r" b="b"/>
              <a:pathLst>
                <a:path w="56515" h="43814">
                  <a:moveTo>
                    <a:pt x="25400" y="23279"/>
                  </a:moveTo>
                  <a:lnTo>
                    <a:pt x="0" y="23368"/>
                  </a:lnTo>
                  <a:lnTo>
                    <a:pt x="12776" y="43243"/>
                  </a:lnTo>
                  <a:lnTo>
                    <a:pt x="25400" y="23279"/>
                  </a:lnTo>
                  <a:close/>
                </a:path>
                <a:path w="56515" h="43814">
                  <a:moveTo>
                    <a:pt x="41211" y="19913"/>
                  </a:moveTo>
                  <a:lnTo>
                    <a:pt x="28524" y="0"/>
                  </a:lnTo>
                  <a:lnTo>
                    <a:pt x="15824" y="19913"/>
                  </a:lnTo>
                  <a:lnTo>
                    <a:pt x="41211" y="19913"/>
                  </a:lnTo>
                  <a:close/>
                </a:path>
                <a:path w="56515" h="43814">
                  <a:moveTo>
                    <a:pt x="56159" y="23583"/>
                  </a:moveTo>
                  <a:lnTo>
                    <a:pt x="30759" y="23672"/>
                  </a:lnTo>
                  <a:lnTo>
                    <a:pt x="43535" y="43548"/>
                  </a:lnTo>
                  <a:lnTo>
                    <a:pt x="56159" y="23583"/>
                  </a:lnTo>
                  <a:close/>
                </a:path>
              </a:pathLst>
            </a:custGeom>
            <a:solidFill>
              <a:srgbClr val="ED1C2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 descr=""/>
            <p:cNvSpPr/>
            <p:nvPr/>
          </p:nvSpPr>
          <p:spPr>
            <a:xfrm>
              <a:off x="8544064" y="2661266"/>
              <a:ext cx="896619" cy="74295"/>
            </a:xfrm>
            <a:custGeom>
              <a:avLst/>
              <a:gdLst/>
              <a:ahLst/>
              <a:cxnLst/>
              <a:rect l="l" t="t" r="r" b="b"/>
              <a:pathLst>
                <a:path w="896620" h="74294">
                  <a:moveTo>
                    <a:pt x="0" y="74047"/>
                  </a:moveTo>
                  <a:lnTo>
                    <a:pt x="896169" y="74047"/>
                  </a:lnTo>
                  <a:lnTo>
                    <a:pt x="896169" y="0"/>
                  </a:lnTo>
                  <a:lnTo>
                    <a:pt x="0" y="0"/>
                  </a:lnTo>
                  <a:lnTo>
                    <a:pt x="0" y="74047"/>
                  </a:lnTo>
                  <a:close/>
                </a:path>
              </a:pathLst>
            </a:custGeom>
            <a:solidFill>
              <a:srgbClr val="EC008C">
                <a:alpha val="50000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5" name="object 35" descr=""/>
          <p:cNvSpPr txBox="1"/>
          <p:nvPr/>
        </p:nvSpPr>
        <p:spPr>
          <a:xfrm>
            <a:off x="8901116" y="2768688"/>
            <a:ext cx="495300" cy="1085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algn="r" marR="13970">
              <a:lnSpc>
                <a:spcPct val="100000"/>
              </a:lnSpc>
              <a:spcBef>
                <a:spcPts val="125"/>
              </a:spcBef>
            </a:pPr>
            <a:r>
              <a:rPr dirty="0" sz="250" spc="-35" b="1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250" spc="-15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50" b="1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250" spc="-25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50" spc="-30" b="1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dirty="0" sz="250" spc="-15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50" spc="-40" b="1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50" spc="-15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50" spc="-35" b="1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250" spc="-15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50" b="1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50" spc="135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50" spc="-40" b="1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250" spc="-15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50" spc="-40" b="1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50" spc="-15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50" spc="-30" b="1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250" spc="-15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50" b="1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dirty="0" sz="250" spc="-15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50" spc="-40" b="1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50" spc="-15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50" spc="-20" b="1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dirty="0" sz="250" spc="-15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50" spc="-60" b="1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50" spc="-15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50" spc="-25" b="1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250" spc="-15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50" spc="-50" b="1">
                <a:solidFill>
                  <a:srgbClr val="FFFFFF"/>
                </a:solidFill>
                <a:latin typeface="Verdana"/>
                <a:cs typeface="Verdana"/>
              </a:rPr>
              <a:t>K</a:t>
            </a:r>
            <a:endParaRPr sz="250">
              <a:latin typeface="Verdana"/>
              <a:cs typeface="Verdana"/>
            </a:endParaRPr>
          </a:p>
          <a:p>
            <a:pPr algn="r" marR="5080">
              <a:lnSpc>
                <a:spcPct val="100000"/>
              </a:lnSpc>
              <a:spcBef>
                <a:spcPts val="25"/>
              </a:spcBef>
            </a:pPr>
            <a:r>
              <a:rPr dirty="0" sz="250" b="1">
                <a:solidFill>
                  <a:srgbClr val="FFFFFF"/>
                </a:solidFill>
                <a:latin typeface="Verdana"/>
                <a:cs typeface="Verdana"/>
              </a:rPr>
              <a:t>KEVIN</a:t>
            </a:r>
            <a:r>
              <a:rPr dirty="0" sz="250" spc="260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50" spc="-20" b="1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dirty="0" sz="250" spc="-5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50" spc="-10" b="1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50" spc="-25" b="1">
                <a:solidFill>
                  <a:srgbClr val="FFFFFF"/>
                </a:solidFill>
                <a:latin typeface="Verdana"/>
                <a:cs typeface="Verdana"/>
              </a:rPr>
              <a:t> YNE</a:t>
            </a:r>
            <a:r>
              <a:rPr dirty="0" sz="250" spc="500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endParaRPr sz="250">
              <a:latin typeface="Verdana"/>
              <a:cs typeface="Verdana"/>
            </a:endParaRPr>
          </a:p>
        </p:txBody>
      </p:sp>
      <p:sp>
        <p:nvSpPr>
          <p:cNvPr id="36" name="object 36" descr=""/>
          <p:cNvSpPr/>
          <p:nvPr/>
        </p:nvSpPr>
        <p:spPr>
          <a:xfrm>
            <a:off x="8470900" y="2745975"/>
            <a:ext cx="12700" cy="175260"/>
          </a:xfrm>
          <a:custGeom>
            <a:avLst/>
            <a:gdLst/>
            <a:ahLst/>
            <a:cxnLst/>
            <a:rect l="l" t="t" r="r" b="b"/>
            <a:pathLst>
              <a:path w="12700" h="175260">
                <a:moveTo>
                  <a:pt x="0" y="0"/>
                </a:moveTo>
                <a:lnTo>
                  <a:pt x="0" y="175025"/>
                </a:lnTo>
                <a:lnTo>
                  <a:pt x="12322" y="175025"/>
                </a:lnTo>
                <a:lnTo>
                  <a:pt x="12322" y="0"/>
                </a:lnTo>
                <a:lnTo>
                  <a:pt x="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 descr=""/>
          <p:cNvSpPr txBox="1"/>
          <p:nvPr/>
        </p:nvSpPr>
        <p:spPr>
          <a:xfrm>
            <a:off x="8500868" y="2207106"/>
            <a:ext cx="919480" cy="3263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dirty="0" baseline="-9971" sz="2925" spc="-15" b="1">
                <a:solidFill>
                  <a:srgbClr val="FFFFFF"/>
                </a:solidFill>
                <a:latin typeface="Brioso Pro Light"/>
                <a:cs typeface="Brioso Pro Light"/>
              </a:rPr>
              <a:t>C</a:t>
            </a:r>
            <a:r>
              <a:rPr dirty="0" sz="1650" spc="-10">
                <a:solidFill>
                  <a:srgbClr val="FFFFFF"/>
                </a:solidFill>
                <a:latin typeface="PMingLiU"/>
                <a:cs typeface="PMingLiU"/>
              </a:rPr>
              <a:t>omputer</a:t>
            </a:r>
            <a:endParaRPr sz="1650">
              <a:latin typeface="PMingLiU"/>
              <a:cs typeface="PMingLiU"/>
            </a:endParaRPr>
          </a:p>
        </p:txBody>
      </p:sp>
      <p:sp>
        <p:nvSpPr>
          <p:cNvPr id="40" name="object 40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-25"/>
              <a:t>43</a:t>
            </a:fld>
          </a:p>
        </p:txBody>
      </p:sp>
      <p:sp>
        <p:nvSpPr>
          <p:cNvPr id="38" name="object 38" descr=""/>
          <p:cNvSpPr txBox="1"/>
          <p:nvPr/>
        </p:nvSpPr>
        <p:spPr>
          <a:xfrm>
            <a:off x="8637786" y="2341688"/>
            <a:ext cx="782320" cy="3263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dirty="0" baseline="-11396" sz="2925" spc="104" b="1">
                <a:solidFill>
                  <a:srgbClr val="FFFFFF"/>
                </a:solidFill>
                <a:latin typeface="Brioso Pro Light"/>
                <a:cs typeface="Brioso Pro Light"/>
              </a:rPr>
              <a:t>S</a:t>
            </a:r>
            <a:r>
              <a:rPr dirty="0" sz="1650" spc="70">
                <a:solidFill>
                  <a:srgbClr val="FFFFFF"/>
                </a:solidFill>
                <a:latin typeface="PMingLiU"/>
                <a:cs typeface="PMingLiU"/>
              </a:rPr>
              <a:t>cience</a:t>
            </a:r>
            <a:endParaRPr sz="1650">
              <a:latin typeface="PMingLiU"/>
              <a:cs typeface="PMingLiU"/>
            </a:endParaRPr>
          </a:p>
        </p:txBody>
      </p:sp>
      <p:sp>
        <p:nvSpPr>
          <p:cNvPr id="39" name="object 39" descr=""/>
          <p:cNvSpPr txBox="1"/>
          <p:nvPr/>
        </p:nvSpPr>
        <p:spPr>
          <a:xfrm>
            <a:off x="8790533" y="2656619"/>
            <a:ext cx="600710" cy="730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300">
                <a:solidFill>
                  <a:srgbClr val="FFFFFF"/>
                </a:solidFill>
                <a:latin typeface="Calibri"/>
                <a:cs typeface="Calibri"/>
              </a:rPr>
              <a:t>An</a:t>
            </a:r>
            <a:r>
              <a:rPr dirty="0" sz="300" spc="28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00">
                <a:solidFill>
                  <a:srgbClr val="FFFFFF"/>
                </a:solidFill>
                <a:latin typeface="Calibri"/>
                <a:cs typeface="Calibri"/>
              </a:rPr>
              <a:t>Interdisciplinary</a:t>
            </a:r>
            <a:r>
              <a:rPr dirty="0" sz="300" spc="29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00" spc="-10">
                <a:solidFill>
                  <a:srgbClr val="FFFFFF"/>
                </a:solidFill>
                <a:latin typeface="Calibri"/>
                <a:cs typeface="Calibri"/>
              </a:rPr>
              <a:t>Approach</a:t>
            </a:r>
            <a:endParaRPr sz="3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054100"/>
            <a:ext cx="5364486" cy="5664200"/>
          </a:xfrm>
          <a:prstGeom prst="rect">
            <a:avLst/>
          </a:prstGeom>
        </p:spPr>
      </p:pic>
      <p:sp>
        <p:nvSpPr>
          <p:cNvPr id="3" name="object 3" descr=""/>
          <p:cNvSpPr txBox="1"/>
          <p:nvPr/>
        </p:nvSpPr>
        <p:spPr>
          <a:xfrm>
            <a:off x="6322936" y="1206000"/>
            <a:ext cx="3098800" cy="7759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805305" algn="l"/>
              </a:tabLst>
            </a:pPr>
            <a:r>
              <a:rPr dirty="0" sz="1850" spc="150" b="1">
                <a:solidFill>
                  <a:srgbClr val="BABABA"/>
                </a:solidFill>
                <a:latin typeface="Verdana"/>
                <a:cs typeface="Verdana"/>
              </a:rPr>
              <a:t>COMPUTER</a:t>
            </a:r>
            <a:r>
              <a:rPr dirty="0" sz="1850" b="1">
                <a:solidFill>
                  <a:srgbClr val="BABABA"/>
                </a:solidFill>
                <a:latin typeface="Verdana"/>
                <a:cs typeface="Verdana"/>
              </a:rPr>
              <a:t>	</a:t>
            </a:r>
            <a:r>
              <a:rPr dirty="0" sz="1850" spc="75" b="1">
                <a:solidFill>
                  <a:srgbClr val="BABABA"/>
                </a:solidFill>
                <a:latin typeface="Verdana"/>
                <a:cs typeface="Verdana"/>
              </a:rPr>
              <a:t>SCIENCE </a:t>
            </a:r>
            <a:endParaRPr sz="1850">
              <a:latin typeface="Verdana"/>
              <a:cs typeface="Verdana"/>
            </a:endParaRPr>
          </a:p>
          <a:p>
            <a:pPr marL="72390">
              <a:lnSpc>
                <a:spcPct val="100000"/>
              </a:lnSpc>
              <a:spcBef>
                <a:spcPts val="45"/>
              </a:spcBef>
            </a:pP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S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E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D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G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E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W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spc="-260" b="1">
                <a:solidFill>
                  <a:srgbClr val="BABABA"/>
                </a:solidFill>
                <a:latin typeface="Verdana"/>
                <a:cs typeface="Verdana"/>
              </a:rPr>
              <a:t>I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C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K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/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W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A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Y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N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spc="-50" b="1">
                <a:solidFill>
                  <a:srgbClr val="BABABA"/>
                </a:solidFill>
                <a:latin typeface="Verdana"/>
                <a:cs typeface="Verdana"/>
              </a:rPr>
              <a:t>E</a:t>
            </a:r>
            <a:endParaRPr sz="1150">
              <a:latin typeface="Verdana"/>
              <a:cs typeface="Verdana"/>
            </a:endParaRPr>
          </a:p>
          <a:p>
            <a:pPr marL="29845">
              <a:lnSpc>
                <a:spcPct val="100000"/>
              </a:lnSpc>
              <a:spcBef>
                <a:spcPts val="815"/>
              </a:spcBef>
            </a:pPr>
            <a:r>
              <a:rPr dirty="0" sz="1200">
                <a:solidFill>
                  <a:srgbClr val="BABABA"/>
                </a:solidFill>
                <a:latin typeface="Arial"/>
                <a:cs typeface="Arial"/>
              </a:rPr>
              <a:t>PA</a:t>
            </a:r>
            <a:r>
              <a:rPr dirty="0" sz="1200" spc="-155">
                <a:solidFill>
                  <a:srgbClr val="BABABA"/>
                </a:solidFill>
                <a:latin typeface="Arial"/>
                <a:cs typeface="Arial"/>
              </a:rPr>
              <a:t> R</a:t>
            </a:r>
            <a:r>
              <a:rPr dirty="0" sz="1200" spc="-165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BABABA"/>
                </a:solidFill>
                <a:latin typeface="Arial"/>
                <a:cs typeface="Arial"/>
              </a:rPr>
              <a:t>T</a:t>
            </a:r>
            <a:r>
              <a:rPr dirty="0" sz="1200" spc="390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BABABA"/>
                </a:solidFill>
                <a:latin typeface="Arial"/>
                <a:cs typeface="Arial"/>
              </a:rPr>
              <a:t>I</a:t>
            </a:r>
            <a:r>
              <a:rPr dirty="0" sz="1200" spc="-155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BABABA"/>
                </a:solidFill>
                <a:latin typeface="Arial"/>
                <a:cs typeface="Arial"/>
              </a:rPr>
              <a:t>:</a:t>
            </a:r>
            <a:r>
              <a:rPr dirty="0" sz="1200" spc="390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 spc="-170">
                <a:solidFill>
                  <a:srgbClr val="BABABA"/>
                </a:solidFill>
                <a:latin typeface="Arial"/>
                <a:cs typeface="Arial"/>
              </a:rPr>
              <a:t>P</a:t>
            </a:r>
            <a:r>
              <a:rPr dirty="0" sz="1200" spc="-155">
                <a:solidFill>
                  <a:srgbClr val="BABABA"/>
                </a:solidFill>
                <a:latin typeface="Arial"/>
                <a:cs typeface="Arial"/>
              </a:rPr>
              <a:t> R</a:t>
            </a:r>
            <a:r>
              <a:rPr dirty="0" sz="1200" spc="-175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 spc="130">
                <a:solidFill>
                  <a:srgbClr val="BABABA"/>
                </a:solidFill>
                <a:latin typeface="Arial"/>
                <a:cs typeface="Arial"/>
              </a:rPr>
              <a:t>O</a:t>
            </a:r>
            <a:r>
              <a:rPr dirty="0" sz="1200" spc="-155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 spc="65">
                <a:solidFill>
                  <a:srgbClr val="BABABA"/>
                </a:solidFill>
                <a:latin typeface="Arial"/>
                <a:cs typeface="Arial"/>
              </a:rPr>
              <a:t>G</a:t>
            </a:r>
            <a:r>
              <a:rPr dirty="0" sz="1200" spc="-155">
                <a:solidFill>
                  <a:srgbClr val="BABABA"/>
                </a:solidFill>
                <a:latin typeface="Arial"/>
                <a:cs typeface="Arial"/>
              </a:rPr>
              <a:t> R </a:t>
            </a:r>
            <a:r>
              <a:rPr dirty="0" sz="1200" spc="80">
                <a:solidFill>
                  <a:srgbClr val="BABABA"/>
                </a:solidFill>
                <a:latin typeface="Arial"/>
                <a:cs typeface="Arial"/>
              </a:rPr>
              <a:t>A</a:t>
            </a:r>
            <a:r>
              <a:rPr dirty="0" sz="1200" spc="-155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 spc="145">
                <a:solidFill>
                  <a:srgbClr val="BABABA"/>
                </a:solidFill>
                <a:latin typeface="Arial"/>
                <a:cs typeface="Arial"/>
              </a:rPr>
              <a:t>M</a:t>
            </a:r>
            <a:r>
              <a:rPr dirty="0" sz="1200" spc="-155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 spc="145">
                <a:solidFill>
                  <a:srgbClr val="BABABA"/>
                </a:solidFill>
                <a:latin typeface="Arial"/>
                <a:cs typeface="Arial"/>
              </a:rPr>
              <a:t>M</a:t>
            </a:r>
            <a:r>
              <a:rPr dirty="0" sz="1200" spc="-155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BABABA"/>
                </a:solidFill>
                <a:latin typeface="Arial"/>
                <a:cs typeface="Arial"/>
              </a:rPr>
              <a:t>I</a:t>
            </a:r>
            <a:r>
              <a:rPr dirty="0" sz="1200" spc="-155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 spc="135">
                <a:solidFill>
                  <a:srgbClr val="BABABA"/>
                </a:solidFill>
                <a:latin typeface="Arial"/>
                <a:cs typeface="Arial"/>
              </a:rPr>
              <a:t>N</a:t>
            </a:r>
            <a:r>
              <a:rPr dirty="0" sz="1200" spc="-145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 spc="65">
                <a:solidFill>
                  <a:srgbClr val="BABABA"/>
                </a:solidFill>
                <a:latin typeface="Arial"/>
                <a:cs typeface="Arial"/>
              </a:rPr>
              <a:t>G</a:t>
            </a:r>
            <a:r>
              <a:rPr dirty="0" sz="1200" spc="390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BABABA"/>
                </a:solidFill>
                <a:latin typeface="Arial"/>
                <a:cs typeface="Arial"/>
              </a:rPr>
              <a:t>I</a:t>
            </a:r>
            <a:r>
              <a:rPr dirty="0" sz="1200" spc="-155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 spc="135">
                <a:solidFill>
                  <a:srgbClr val="BABABA"/>
                </a:solidFill>
                <a:latin typeface="Arial"/>
                <a:cs typeface="Arial"/>
              </a:rPr>
              <a:t>N</a:t>
            </a:r>
            <a:r>
              <a:rPr dirty="0" sz="1200" spc="390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 spc="80">
                <a:solidFill>
                  <a:srgbClr val="BABABA"/>
                </a:solidFill>
                <a:latin typeface="Arial"/>
                <a:cs typeface="Arial"/>
              </a:rPr>
              <a:t>JAVA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330200" y="6394081"/>
            <a:ext cx="2870200" cy="203835"/>
          </a:xfrm>
          <a:prstGeom prst="rect">
            <a:avLst/>
          </a:prstGeom>
          <a:solidFill>
            <a:srgbClr val="FFFFFF"/>
          </a:solidFill>
        </p:spPr>
        <p:txBody>
          <a:bodyPr wrap="square" lIns="0" tIns="6350" rIns="0" bIns="0" rtlCol="0" vert="horz">
            <a:spAutoFit/>
          </a:bodyPr>
          <a:lstStyle/>
          <a:p>
            <a:pPr marL="75565">
              <a:lnSpc>
                <a:spcPct val="100000"/>
              </a:lnSpc>
              <a:spcBef>
                <a:spcPts val="50"/>
              </a:spcBef>
            </a:pPr>
            <a:r>
              <a:rPr dirty="0" sz="1000" spc="75">
                <a:solidFill>
                  <a:srgbClr val="797979"/>
                </a:solidFill>
                <a:latin typeface="Lucida Console"/>
                <a:cs typeface="Lucida Console"/>
              </a:rPr>
              <a:t>CS.4.D.IO.Animation </a:t>
            </a:r>
            <a:endParaRPr sz="1000">
              <a:latin typeface="Lucida Console"/>
              <a:cs typeface="Lucida Console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079500"/>
            <a:ext cx="5016500" cy="5638800"/>
          </a:xfrm>
          <a:prstGeom prst="rect">
            <a:avLst/>
          </a:prstGeom>
        </p:spPr>
      </p:pic>
      <p:sp>
        <p:nvSpPr>
          <p:cNvPr id="3" name="object 3" descr=""/>
          <p:cNvSpPr txBox="1"/>
          <p:nvPr/>
        </p:nvSpPr>
        <p:spPr>
          <a:xfrm>
            <a:off x="6322936" y="1206000"/>
            <a:ext cx="3098800" cy="7759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805305" algn="l"/>
              </a:tabLst>
            </a:pPr>
            <a:r>
              <a:rPr dirty="0" sz="1850" spc="150" b="1">
                <a:solidFill>
                  <a:srgbClr val="005493"/>
                </a:solidFill>
                <a:latin typeface="Verdana"/>
                <a:cs typeface="Verdana"/>
              </a:rPr>
              <a:t>COMPUTER</a:t>
            </a:r>
            <a:r>
              <a:rPr dirty="0" sz="1850" b="1">
                <a:solidFill>
                  <a:srgbClr val="005493"/>
                </a:solidFill>
                <a:latin typeface="Verdana"/>
                <a:cs typeface="Verdana"/>
              </a:rPr>
              <a:t>	</a:t>
            </a:r>
            <a:r>
              <a:rPr dirty="0" sz="1850" spc="75" b="1">
                <a:solidFill>
                  <a:srgbClr val="005493"/>
                </a:solidFill>
                <a:latin typeface="Verdana"/>
                <a:cs typeface="Verdana"/>
              </a:rPr>
              <a:t>SCIENCE </a:t>
            </a:r>
            <a:endParaRPr sz="1850">
              <a:latin typeface="Verdana"/>
              <a:cs typeface="Verdana"/>
            </a:endParaRPr>
          </a:p>
          <a:p>
            <a:pPr marL="72390">
              <a:lnSpc>
                <a:spcPct val="100000"/>
              </a:lnSpc>
              <a:spcBef>
                <a:spcPts val="45"/>
              </a:spcBef>
            </a:pPr>
            <a:r>
              <a:rPr dirty="0" sz="1150" b="1">
                <a:latin typeface="Verdana"/>
                <a:cs typeface="Verdana"/>
              </a:rPr>
              <a:t>S</a:t>
            </a:r>
            <a:r>
              <a:rPr dirty="0" sz="1150" spc="300" b="1">
                <a:latin typeface="Verdana"/>
                <a:cs typeface="Verdana"/>
              </a:rPr>
              <a:t> </a:t>
            </a:r>
            <a:r>
              <a:rPr dirty="0" sz="1150" b="1">
                <a:latin typeface="Verdana"/>
                <a:cs typeface="Verdana"/>
              </a:rPr>
              <a:t>E</a:t>
            </a:r>
            <a:r>
              <a:rPr dirty="0" sz="1150" spc="300" b="1">
                <a:latin typeface="Verdana"/>
                <a:cs typeface="Verdana"/>
              </a:rPr>
              <a:t> </a:t>
            </a:r>
            <a:r>
              <a:rPr dirty="0" sz="1150" b="1">
                <a:latin typeface="Verdana"/>
                <a:cs typeface="Verdana"/>
              </a:rPr>
              <a:t>D</a:t>
            </a:r>
            <a:r>
              <a:rPr dirty="0" sz="1150" spc="300" b="1">
                <a:latin typeface="Verdana"/>
                <a:cs typeface="Verdana"/>
              </a:rPr>
              <a:t> </a:t>
            </a:r>
            <a:r>
              <a:rPr dirty="0" sz="1150" b="1">
                <a:latin typeface="Verdana"/>
                <a:cs typeface="Verdana"/>
              </a:rPr>
              <a:t>G</a:t>
            </a:r>
            <a:r>
              <a:rPr dirty="0" sz="1150" spc="300" b="1">
                <a:latin typeface="Verdana"/>
                <a:cs typeface="Verdana"/>
              </a:rPr>
              <a:t> </a:t>
            </a:r>
            <a:r>
              <a:rPr dirty="0" sz="1150" b="1">
                <a:latin typeface="Verdana"/>
                <a:cs typeface="Verdana"/>
              </a:rPr>
              <a:t>E</a:t>
            </a:r>
            <a:r>
              <a:rPr dirty="0" sz="1150" spc="300" b="1">
                <a:latin typeface="Verdana"/>
                <a:cs typeface="Verdana"/>
              </a:rPr>
              <a:t> </a:t>
            </a:r>
            <a:r>
              <a:rPr dirty="0" sz="1150" b="1">
                <a:latin typeface="Verdana"/>
                <a:cs typeface="Verdana"/>
              </a:rPr>
              <a:t>W</a:t>
            </a:r>
            <a:r>
              <a:rPr dirty="0" sz="1150" spc="300" b="1">
                <a:latin typeface="Verdana"/>
                <a:cs typeface="Verdana"/>
              </a:rPr>
              <a:t> </a:t>
            </a:r>
            <a:r>
              <a:rPr dirty="0" sz="1150" spc="-260" b="1">
                <a:latin typeface="Verdana"/>
                <a:cs typeface="Verdana"/>
              </a:rPr>
              <a:t>I</a:t>
            </a:r>
            <a:r>
              <a:rPr dirty="0" sz="1150" spc="300" b="1">
                <a:latin typeface="Verdana"/>
                <a:cs typeface="Verdana"/>
              </a:rPr>
              <a:t> </a:t>
            </a:r>
            <a:r>
              <a:rPr dirty="0" sz="1150" b="1">
                <a:latin typeface="Verdana"/>
                <a:cs typeface="Verdana"/>
              </a:rPr>
              <a:t>C</a:t>
            </a:r>
            <a:r>
              <a:rPr dirty="0" sz="1150" spc="300" b="1">
                <a:latin typeface="Verdana"/>
                <a:cs typeface="Verdana"/>
              </a:rPr>
              <a:t> </a:t>
            </a:r>
            <a:r>
              <a:rPr dirty="0" sz="1150" b="1">
                <a:latin typeface="Verdana"/>
                <a:cs typeface="Verdana"/>
              </a:rPr>
              <a:t>K</a:t>
            </a:r>
            <a:r>
              <a:rPr dirty="0" sz="1150" spc="300" b="1">
                <a:latin typeface="Verdana"/>
                <a:cs typeface="Verdana"/>
              </a:rPr>
              <a:t> </a:t>
            </a:r>
            <a:r>
              <a:rPr dirty="0" sz="1150" b="1">
                <a:latin typeface="Verdana"/>
                <a:cs typeface="Verdana"/>
              </a:rPr>
              <a:t>/</a:t>
            </a:r>
            <a:r>
              <a:rPr dirty="0" sz="1150" spc="300" b="1">
                <a:latin typeface="Verdana"/>
                <a:cs typeface="Verdana"/>
              </a:rPr>
              <a:t> </a:t>
            </a:r>
            <a:r>
              <a:rPr dirty="0" sz="1150" b="1">
                <a:latin typeface="Verdana"/>
                <a:cs typeface="Verdana"/>
              </a:rPr>
              <a:t>W</a:t>
            </a:r>
            <a:r>
              <a:rPr dirty="0" sz="1150" spc="300" b="1">
                <a:latin typeface="Verdana"/>
                <a:cs typeface="Verdana"/>
              </a:rPr>
              <a:t> </a:t>
            </a:r>
            <a:r>
              <a:rPr dirty="0" sz="1150" b="1">
                <a:latin typeface="Verdana"/>
                <a:cs typeface="Verdana"/>
              </a:rPr>
              <a:t>A</a:t>
            </a:r>
            <a:r>
              <a:rPr dirty="0" sz="1150" spc="300" b="1">
                <a:latin typeface="Verdana"/>
                <a:cs typeface="Verdana"/>
              </a:rPr>
              <a:t> </a:t>
            </a:r>
            <a:r>
              <a:rPr dirty="0" sz="1150" b="1">
                <a:latin typeface="Verdana"/>
                <a:cs typeface="Verdana"/>
              </a:rPr>
              <a:t>Y</a:t>
            </a:r>
            <a:r>
              <a:rPr dirty="0" sz="1150" spc="300" b="1">
                <a:latin typeface="Verdana"/>
                <a:cs typeface="Verdana"/>
              </a:rPr>
              <a:t> </a:t>
            </a:r>
            <a:r>
              <a:rPr dirty="0" sz="1150" b="1">
                <a:latin typeface="Verdana"/>
                <a:cs typeface="Verdana"/>
              </a:rPr>
              <a:t>N</a:t>
            </a:r>
            <a:r>
              <a:rPr dirty="0" sz="1150" spc="300" b="1">
                <a:latin typeface="Verdana"/>
                <a:cs typeface="Verdana"/>
              </a:rPr>
              <a:t> </a:t>
            </a:r>
            <a:r>
              <a:rPr dirty="0" sz="1150" spc="-50" b="1">
                <a:latin typeface="Verdana"/>
                <a:cs typeface="Verdana"/>
              </a:rPr>
              <a:t>E</a:t>
            </a:r>
            <a:endParaRPr sz="1150">
              <a:latin typeface="Verdana"/>
              <a:cs typeface="Verdana"/>
            </a:endParaRPr>
          </a:p>
          <a:p>
            <a:pPr marL="29845">
              <a:lnSpc>
                <a:spcPct val="100000"/>
              </a:lnSpc>
              <a:spcBef>
                <a:spcPts val="815"/>
              </a:spcBef>
            </a:pPr>
            <a:r>
              <a:rPr dirty="0" sz="1200">
                <a:solidFill>
                  <a:srgbClr val="005493"/>
                </a:solidFill>
                <a:latin typeface="Arial"/>
                <a:cs typeface="Arial"/>
              </a:rPr>
              <a:t>PA</a:t>
            </a:r>
            <a:r>
              <a:rPr dirty="0" sz="1200" spc="-155">
                <a:solidFill>
                  <a:srgbClr val="005493"/>
                </a:solidFill>
                <a:latin typeface="Arial"/>
                <a:cs typeface="Arial"/>
              </a:rPr>
              <a:t> R</a:t>
            </a:r>
            <a:r>
              <a:rPr dirty="0" sz="1200" spc="-165">
                <a:solidFill>
                  <a:srgbClr val="005493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05493"/>
                </a:solidFill>
                <a:latin typeface="Arial"/>
                <a:cs typeface="Arial"/>
              </a:rPr>
              <a:t>T</a:t>
            </a:r>
            <a:r>
              <a:rPr dirty="0" sz="1200" spc="390">
                <a:solidFill>
                  <a:srgbClr val="005493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05493"/>
                </a:solidFill>
                <a:latin typeface="Arial"/>
                <a:cs typeface="Arial"/>
              </a:rPr>
              <a:t>I</a:t>
            </a:r>
            <a:r>
              <a:rPr dirty="0" sz="1200" spc="-155">
                <a:solidFill>
                  <a:srgbClr val="005493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05493"/>
                </a:solidFill>
                <a:latin typeface="Arial"/>
                <a:cs typeface="Arial"/>
              </a:rPr>
              <a:t>:</a:t>
            </a:r>
            <a:r>
              <a:rPr dirty="0" sz="1200" spc="390">
                <a:solidFill>
                  <a:srgbClr val="005493"/>
                </a:solidFill>
                <a:latin typeface="Arial"/>
                <a:cs typeface="Arial"/>
              </a:rPr>
              <a:t> </a:t>
            </a:r>
            <a:r>
              <a:rPr dirty="0" sz="1200" spc="-170">
                <a:solidFill>
                  <a:srgbClr val="005493"/>
                </a:solidFill>
                <a:latin typeface="Arial"/>
                <a:cs typeface="Arial"/>
              </a:rPr>
              <a:t>P</a:t>
            </a:r>
            <a:r>
              <a:rPr dirty="0" sz="1200" spc="-155">
                <a:solidFill>
                  <a:srgbClr val="005493"/>
                </a:solidFill>
                <a:latin typeface="Arial"/>
                <a:cs typeface="Arial"/>
              </a:rPr>
              <a:t> R</a:t>
            </a:r>
            <a:r>
              <a:rPr dirty="0" sz="1200" spc="-175">
                <a:solidFill>
                  <a:srgbClr val="005493"/>
                </a:solidFill>
                <a:latin typeface="Arial"/>
                <a:cs typeface="Arial"/>
              </a:rPr>
              <a:t> </a:t>
            </a:r>
            <a:r>
              <a:rPr dirty="0" sz="1200" spc="130">
                <a:solidFill>
                  <a:srgbClr val="005493"/>
                </a:solidFill>
                <a:latin typeface="Arial"/>
                <a:cs typeface="Arial"/>
              </a:rPr>
              <a:t>O</a:t>
            </a:r>
            <a:r>
              <a:rPr dirty="0" sz="1200" spc="-155">
                <a:solidFill>
                  <a:srgbClr val="005493"/>
                </a:solidFill>
                <a:latin typeface="Arial"/>
                <a:cs typeface="Arial"/>
              </a:rPr>
              <a:t> </a:t>
            </a:r>
            <a:r>
              <a:rPr dirty="0" sz="1200" spc="65">
                <a:solidFill>
                  <a:srgbClr val="005493"/>
                </a:solidFill>
                <a:latin typeface="Arial"/>
                <a:cs typeface="Arial"/>
              </a:rPr>
              <a:t>G</a:t>
            </a:r>
            <a:r>
              <a:rPr dirty="0" sz="1200" spc="-155">
                <a:solidFill>
                  <a:srgbClr val="005493"/>
                </a:solidFill>
                <a:latin typeface="Arial"/>
                <a:cs typeface="Arial"/>
              </a:rPr>
              <a:t> R </a:t>
            </a:r>
            <a:r>
              <a:rPr dirty="0" sz="1200" spc="80">
                <a:solidFill>
                  <a:srgbClr val="005493"/>
                </a:solidFill>
                <a:latin typeface="Arial"/>
                <a:cs typeface="Arial"/>
              </a:rPr>
              <a:t>A</a:t>
            </a:r>
            <a:r>
              <a:rPr dirty="0" sz="1200" spc="-155">
                <a:solidFill>
                  <a:srgbClr val="005493"/>
                </a:solidFill>
                <a:latin typeface="Arial"/>
                <a:cs typeface="Arial"/>
              </a:rPr>
              <a:t> </a:t>
            </a:r>
            <a:r>
              <a:rPr dirty="0" sz="1200" spc="145">
                <a:solidFill>
                  <a:srgbClr val="005493"/>
                </a:solidFill>
                <a:latin typeface="Arial"/>
                <a:cs typeface="Arial"/>
              </a:rPr>
              <a:t>M</a:t>
            </a:r>
            <a:r>
              <a:rPr dirty="0" sz="1200" spc="-155">
                <a:solidFill>
                  <a:srgbClr val="005493"/>
                </a:solidFill>
                <a:latin typeface="Arial"/>
                <a:cs typeface="Arial"/>
              </a:rPr>
              <a:t> </a:t>
            </a:r>
            <a:r>
              <a:rPr dirty="0" sz="1200" spc="145">
                <a:solidFill>
                  <a:srgbClr val="005493"/>
                </a:solidFill>
                <a:latin typeface="Arial"/>
                <a:cs typeface="Arial"/>
              </a:rPr>
              <a:t>M</a:t>
            </a:r>
            <a:r>
              <a:rPr dirty="0" sz="1200" spc="-155">
                <a:solidFill>
                  <a:srgbClr val="005493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05493"/>
                </a:solidFill>
                <a:latin typeface="Arial"/>
                <a:cs typeface="Arial"/>
              </a:rPr>
              <a:t>I</a:t>
            </a:r>
            <a:r>
              <a:rPr dirty="0" sz="1200" spc="-155">
                <a:solidFill>
                  <a:srgbClr val="005493"/>
                </a:solidFill>
                <a:latin typeface="Arial"/>
                <a:cs typeface="Arial"/>
              </a:rPr>
              <a:t> </a:t>
            </a:r>
            <a:r>
              <a:rPr dirty="0" sz="1200" spc="135">
                <a:solidFill>
                  <a:srgbClr val="005493"/>
                </a:solidFill>
                <a:latin typeface="Arial"/>
                <a:cs typeface="Arial"/>
              </a:rPr>
              <a:t>N</a:t>
            </a:r>
            <a:r>
              <a:rPr dirty="0" sz="1200" spc="-145">
                <a:solidFill>
                  <a:srgbClr val="005493"/>
                </a:solidFill>
                <a:latin typeface="Arial"/>
                <a:cs typeface="Arial"/>
              </a:rPr>
              <a:t> </a:t>
            </a:r>
            <a:r>
              <a:rPr dirty="0" sz="1200" spc="65">
                <a:solidFill>
                  <a:srgbClr val="005493"/>
                </a:solidFill>
                <a:latin typeface="Arial"/>
                <a:cs typeface="Arial"/>
              </a:rPr>
              <a:t>G</a:t>
            </a:r>
            <a:r>
              <a:rPr dirty="0" sz="1200" spc="390">
                <a:solidFill>
                  <a:srgbClr val="005493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05493"/>
                </a:solidFill>
                <a:latin typeface="Arial"/>
                <a:cs typeface="Arial"/>
              </a:rPr>
              <a:t>I</a:t>
            </a:r>
            <a:r>
              <a:rPr dirty="0" sz="1200" spc="-155">
                <a:solidFill>
                  <a:srgbClr val="005493"/>
                </a:solidFill>
                <a:latin typeface="Arial"/>
                <a:cs typeface="Arial"/>
              </a:rPr>
              <a:t> </a:t>
            </a:r>
            <a:r>
              <a:rPr dirty="0" sz="1200" spc="135">
                <a:solidFill>
                  <a:srgbClr val="005493"/>
                </a:solidFill>
                <a:latin typeface="Arial"/>
                <a:cs typeface="Arial"/>
              </a:rPr>
              <a:t>N</a:t>
            </a:r>
            <a:r>
              <a:rPr dirty="0" sz="1200" spc="390">
                <a:solidFill>
                  <a:srgbClr val="005493"/>
                </a:solidFill>
                <a:latin typeface="Arial"/>
                <a:cs typeface="Arial"/>
              </a:rPr>
              <a:t> </a:t>
            </a:r>
            <a:r>
              <a:rPr dirty="0" sz="1200" spc="80">
                <a:solidFill>
                  <a:srgbClr val="005493"/>
                </a:solidFill>
                <a:latin typeface="Arial"/>
                <a:cs typeface="Arial"/>
              </a:rPr>
              <a:t>JAVA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633370" y="5985064"/>
            <a:ext cx="2435225" cy="1765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000" spc="135" b="1">
                <a:latin typeface="Trebuchet MS"/>
                <a:cs typeface="Trebuchet MS"/>
              </a:rPr>
              <a:t>http://</a:t>
            </a:r>
            <a:r>
              <a:rPr dirty="0" sz="1000" spc="-170" b="1">
                <a:latin typeface="Trebuchet MS"/>
                <a:cs typeface="Trebuchet MS"/>
              </a:rPr>
              <a:t> </a:t>
            </a:r>
            <a:r>
              <a:rPr dirty="0" sz="1000" spc="110" b="1">
                <a:latin typeface="Trebuchet MS"/>
                <a:cs typeface="Trebuchet MS"/>
              </a:rPr>
              <a:t>introcs.cs.princeton.edu </a:t>
            </a:r>
            <a:endParaRPr sz="1000">
              <a:latin typeface="Trebuchet MS"/>
              <a:cs typeface="Trebuchet MS"/>
            </a:endParaRPr>
          </a:p>
        </p:txBody>
      </p:sp>
      <p:grpSp>
        <p:nvGrpSpPr>
          <p:cNvPr id="5" name="object 5" descr=""/>
          <p:cNvGrpSpPr/>
          <p:nvPr/>
        </p:nvGrpSpPr>
        <p:grpSpPr>
          <a:xfrm>
            <a:off x="660400" y="2978873"/>
            <a:ext cx="2367915" cy="2939415"/>
            <a:chOff x="660400" y="2978873"/>
            <a:chExt cx="2367915" cy="2939415"/>
          </a:xfrm>
        </p:grpSpPr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0400" y="2978873"/>
              <a:ext cx="2367603" cy="2939326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811678" y="3086836"/>
              <a:ext cx="137642" cy="107251"/>
            </a:xfrm>
            <a:prstGeom prst="rect">
              <a:avLst/>
            </a:prstGeom>
          </p:spPr>
        </p:pic>
        <p:sp>
          <p:nvSpPr>
            <p:cNvPr id="8" name="object 8" descr=""/>
            <p:cNvSpPr/>
            <p:nvPr/>
          </p:nvSpPr>
          <p:spPr>
            <a:xfrm>
              <a:off x="831344" y="5283786"/>
              <a:ext cx="2197100" cy="182880"/>
            </a:xfrm>
            <a:custGeom>
              <a:avLst/>
              <a:gdLst/>
              <a:ahLst/>
              <a:cxnLst/>
              <a:rect l="l" t="t" r="r" b="b"/>
              <a:pathLst>
                <a:path w="2197100" h="182879">
                  <a:moveTo>
                    <a:pt x="0" y="182369"/>
                  </a:moveTo>
                  <a:lnTo>
                    <a:pt x="2196659" y="182369"/>
                  </a:lnTo>
                  <a:lnTo>
                    <a:pt x="2196659" y="0"/>
                  </a:lnTo>
                  <a:lnTo>
                    <a:pt x="0" y="0"/>
                  </a:lnTo>
                  <a:lnTo>
                    <a:pt x="0" y="182369"/>
                  </a:lnTo>
                  <a:close/>
                </a:path>
              </a:pathLst>
            </a:custGeom>
            <a:solidFill>
              <a:srgbClr val="EC008C">
                <a:alpha val="50000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 descr=""/>
          <p:cNvSpPr txBox="1"/>
          <p:nvPr/>
        </p:nvSpPr>
        <p:spPr>
          <a:xfrm>
            <a:off x="1724991" y="5566924"/>
            <a:ext cx="1176020" cy="229235"/>
          </a:xfrm>
          <a:prstGeom prst="rect">
            <a:avLst/>
          </a:prstGeom>
        </p:spPr>
        <p:txBody>
          <a:bodyPr wrap="square" lIns="0" tIns="22860" rIns="0" bIns="0" rtlCol="0" vert="horz">
            <a:spAutoFit/>
          </a:bodyPr>
          <a:lstStyle/>
          <a:p>
            <a:pPr algn="r" marR="27305">
              <a:lnSpc>
                <a:spcPct val="100000"/>
              </a:lnSpc>
              <a:spcBef>
                <a:spcPts val="180"/>
              </a:spcBef>
            </a:pPr>
            <a:r>
              <a:rPr dirty="0" sz="600" spc="-80" b="1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600" spc="-30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600" b="1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600" spc="-45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600" spc="-65" b="1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dirty="0" sz="600" spc="-30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600" spc="-95" b="1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600" spc="-30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600" spc="-80" b="1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600" spc="-30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600" b="1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600" spc="350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600" spc="-70" b="1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600" spc="-30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600" spc="-95" b="1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600" spc="-30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600" spc="-60" b="1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600" spc="-30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600" b="1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dirty="0" sz="600" spc="-35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600" spc="-95" b="1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600" spc="-30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600" b="1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dirty="0" sz="600" spc="-30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600" spc="-145" b="1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600" spc="-30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600" spc="-55" b="1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600" spc="-30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600" spc="-50" b="1">
                <a:solidFill>
                  <a:srgbClr val="FFFFFF"/>
                </a:solidFill>
                <a:latin typeface="Verdana"/>
                <a:cs typeface="Verdana"/>
              </a:rPr>
              <a:t>K</a:t>
            </a:r>
            <a:endParaRPr sz="600">
              <a:latin typeface="Verdana"/>
              <a:cs typeface="Verdana"/>
            </a:endParaRPr>
          </a:p>
          <a:p>
            <a:pPr algn="r" marR="5080">
              <a:lnSpc>
                <a:spcPct val="100000"/>
              </a:lnSpc>
              <a:spcBef>
                <a:spcPts val="80"/>
              </a:spcBef>
            </a:pPr>
            <a:r>
              <a:rPr dirty="0" sz="600" spc="90" b="1">
                <a:solidFill>
                  <a:srgbClr val="FFFFFF"/>
                </a:solidFill>
                <a:latin typeface="Verdana"/>
                <a:cs typeface="Verdana"/>
              </a:rPr>
              <a:t>KEVIN</a:t>
            </a:r>
            <a:r>
              <a:rPr dirty="0" sz="600" spc="365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600" spc="-30" b="1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dirty="0" sz="600" spc="-70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600" spc="-10" b="1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600" spc="-95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600" spc="55" b="1">
                <a:solidFill>
                  <a:srgbClr val="FFFFFF"/>
                </a:solidFill>
                <a:latin typeface="Verdana"/>
                <a:cs typeface="Verdana"/>
              </a:rPr>
              <a:t>YNE 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0" name="object 10" descr=""/>
          <p:cNvSpPr/>
          <p:nvPr/>
        </p:nvSpPr>
        <p:spPr>
          <a:xfrm>
            <a:off x="660400" y="5492400"/>
            <a:ext cx="22225" cy="426084"/>
          </a:xfrm>
          <a:custGeom>
            <a:avLst/>
            <a:gdLst/>
            <a:ahLst/>
            <a:cxnLst/>
            <a:rect l="l" t="t" r="r" b="b"/>
            <a:pathLst>
              <a:path w="22225" h="426085">
                <a:moveTo>
                  <a:pt x="0" y="0"/>
                </a:moveTo>
                <a:lnTo>
                  <a:pt x="0" y="425799"/>
                </a:lnTo>
                <a:lnTo>
                  <a:pt x="21828" y="425799"/>
                </a:lnTo>
                <a:lnTo>
                  <a:pt x="21828" y="0"/>
                </a:lnTo>
                <a:lnTo>
                  <a:pt x="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 txBox="1"/>
          <p:nvPr/>
        </p:nvSpPr>
        <p:spPr>
          <a:xfrm>
            <a:off x="780777" y="4183814"/>
            <a:ext cx="2142490" cy="7664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dirty="0" baseline="-10309" sz="7275" spc="-15" b="1">
                <a:solidFill>
                  <a:srgbClr val="FFFFFF"/>
                </a:solidFill>
                <a:latin typeface="Brioso Pro Light"/>
                <a:cs typeface="Brioso Pro Light"/>
              </a:rPr>
              <a:t>C</a:t>
            </a:r>
            <a:r>
              <a:rPr dirty="0" sz="4050" spc="-10">
                <a:solidFill>
                  <a:srgbClr val="FFFFFF"/>
                </a:solidFill>
                <a:latin typeface="PMingLiU"/>
                <a:cs typeface="PMingLiU"/>
              </a:rPr>
              <a:t>omputer</a:t>
            </a:r>
            <a:endParaRPr sz="4050">
              <a:latin typeface="PMingLiU"/>
              <a:cs typeface="PMingLiU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1116385" y="4515273"/>
            <a:ext cx="1807210" cy="7664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dirty="0" baseline="-10882" sz="7275" spc="292" b="1">
                <a:solidFill>
                  <a:srgbClr val="FFFFFF"/>
                </a:solidFill>
                <a:latin typeface="Brioso Pro Light"/>
                <a:cs typeface="Brioso Pro Light"/>
              </a:rPr>
              <a:t>S</a:t>
            </a:r>
            <a:r>
              <a:rPr dirty="0" sz="4050" spc="195">
                <a:solidFill>
                  <a:srgbClr val="FFFFFF"/>
                </a:solidFill>
                <a:latin typeface="PMingLiU"/>
                <a:cs typeface="PMingLiU"/>
              </a:rPr>
              <a:t>cience</a:t>
            </a:r>
            <a:endParaRPr sz="4050">
              <a:latin typeface="PMingLiU"/>
              <a:cs typeface="PMingLiU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1453933" y="5290909"/>
            <a:ext cx="1435735" cy="14224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750" spc="70">
                <a:solidFill>
                  <a:srgbClr val="FFFFFF"/>
                </a:solidFill>
                <a:latin typeface="Calibri"/>
                <a:cs typeface="Calibri"/>
              </a:rPr>
              <a:t>An</a:t>
            </a:r>
            <a:r>
              <a:rPr dirty="0" sz="750" spc="16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750" spc="50">
                <a:solidFill>
                  <a:srgbClr val="FFFFFF"/>
                </a:solidFill>
                <a:latin typeface="Calibri"/>
                <a:cs typeface="Calibri"/>
              </a:rPr>
              <a:t>Interdisciplinary</a:t>
            </a:r>
            <a:r>
              <a:rPr dirty="0" sz="750" spc="16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750" spc="65">
                <a:solidFill>
                  <a:srgbClr val="FFFFFF"/>
                </a:solidFill>
                <a:latin typeface="Calibri"/>
                <a:cs typeface="Calibri"/>
              </a:rPr>
              <a:t>Approach</a:t>
            </a:r>
            <a:endParaRPr sz="750">
              <a:latin typeface="Calibri"/>
              <a:cs typeface="Calibri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4041470" y="4275361"/>
            <a:ext cx="4645660" cy="6426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50" spc="165">
                <a:solidFill>
                  <a:srgbClr val="005493"/>
                </a:solidFill>
                <a:latin typeface="Arial"/>
                <a:cs typeface="Arial"/>
              </a:rPr>
              <a:t>4.</a:t>
            </a:r>
            <a:r>
              <a:rPr dirty="0" sz="4050" spc="155">
                <a:solidFill>
                  <a:srgbClr val="005493"/>
                </a:solidFill>
                <a:latin typeface="Arial"/>
                <a:cs typeface="Arial"/>
              </a:rPr>
              <a:t> </a:t>
            </a:r>
            <a:r>
              <a:rPr dirty="0" sz="4050">
                <a:solidFill>
                  <a:srgbClr val="005493"/>
                </a:solidFill>
                <a:latin typeface="Arial"/>
                <a:cs typeface="Arial"/>
              </a:rPr>
              <a:t>Input</a:t>
            </a:r>
            <a:r>
              <a:rPr dirty="0" sz="4050" spc="165">
                <a:solidFill>
                  <a:srgbClr val="005493"/>
                </a:solidFill>
                <a:latin typeface="Arial"/>
                <a:cs typeface="Arial"/>
              </a:rPr>
              <a:t> </a:t>
            </a:r>
            <a:r>
              <a:rPr dirty="0" sz="4050" spc="85">
                <a:solidFill>
                  <a:srgbClr val="005493"/>
                </a:solidFill>
                <a:latin typeface="Arial"/>
                <a:cs typeface="Arial"/>
              </a:rPr>
              <a:t>and</a:t>
            </a:r>
            <a:r>
              <a:rPr dirty="0" sz="4050" spc="155">
                <a:solidFill>
                  <a:srgbClr val="005493"/>
                </a:solidFill>
                <a:latin typeface="Arial"/>
                <a:cs typeface="Arial"/>
              </a:rPr>
              <a:t> </a:t>
            </a:r>
            <a:r>
              <a:rPr dirty="0" sz="4050" spc="55">
                <a:solidFill>
                  <a:srgbClr val="005493"/>
                </a:solidFill>
                <a:latin typeface="Arial"/>
                <a:cs typeface="Arial"/>
              </a:rPr>
              <a:t>Output</a:t>
            </a:r>
            <a:endParaRPr sz="4050">
              <a:latin typeface="Arial"/>
              <a:cs typeface="Arial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760832" y="5606556"/>
            <a:ext cx="304800" cy="220979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250" spc="-25" b="1">
                <a:solidFill>
                  <a:srgbClr val="FFFFFF"/>
                </a:solidFill>
                <a:latin typeface="Meiryo"/>
                <a:cs typeface="Meiryo"/>
              </a:rPr>
              <a:t>1.5</a:t>
            </a:r>
            <a:endParaRPr sz="1250">
              <a:latin typeface="Meiryo"/>
              <a:cs typeface="Meiry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520700" y="1581745"/>
            <a:ext cx="9017635" cy="0"/>
          </a:xfrm>
          <a:custGeom>
            <a:avLst/>
            <a:gdLst/>
            <a:ahLst/>
            <a:cxnLst/>
            <a:rect l="l" t="t" r="r" b="b"/>
            <a:pathLst>
              <a:path w="9017635" h="0">
                <a:moveTo>
                  <a:pt x="0" y="0"/>
                </a:moveTo>
                <a:lnTo>
                  <a:pt x="9017020" y="0"/>
                </a:lnTo>
              </a:path>
            </a:pathLst>
          </a:custGeom>
          <a:ln w="52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 txBox="1"/>
          <p:nvPr/>
        </p:nvSpPr>
        <p:spPr>
          <a:xfrm>
            <a:off x="532130" y="1250334"/>
            <a:ext cx="1158875" cy="2901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700" spc="-10">
                <a:latin typeface="Arial"/>
                <a:cs typeface="Arial"/>
              </a:rPr>
              <a:t>Abstraction</a:t>
            </a:r>
            <a:endParaRPr sz="1700">
              <a:latin typeface="Arial"/>
              <a:cs typeface="Arial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547846" y="1650115"/>
            <a:ext cx="4953635" cy="2520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50">
                <a:latin typeface="Lucida Sans Unicode"/>
                <a:cs typeface="Lucida Sans Unicode"/>
              </a:rPr>
              <a:t>plays</a:t>
            </a:r>
            <a:r>
              <a:rPr dirty="0" sz="1450" spc="10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an</a:t>
            </a:r>
            <a:r>
              <a:rPr dirty="0" sz="1450" spc="110">
                <a:latin typeface="Lucida Sans Unicode"/>
                <a:cs typeface="Lucida Sans Unicode"/>
              </a:rPr>
              <a:t> </a:t>
            </a:r>
            <a:r>
              <a:rPr dirty="0" sz="1450" i="1">
                <a:latin typeface="Lucida Sans Italic"/>
                <a:cs typeface="Lucida Sans Italic"/>
              </a:rPr>
              <a:t>essential</a:t>
            </a:r>
            <a:r>
              <a:rPr dirty="0" sz="1450" spc="105" i="1">
                <a:latin typeface="Lucida Sans Italic"/>
                <a:cs typeface="Lucida Sans Italic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role</a:t>
            </a:r>
            <a:r>
              <a:rPr dirty="0" sz="1450" spc="11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in</a:t>
            </a:r>
            <a:r>
              <a:rPr dirty="0" sz="1450" spc="10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understanding</a:t>
            </a:r>
            <a:r>
              <a:rPr dirty="0" sz="1450" spc="110">
                <a:latin typeface="Lucida Sans Unicode"/>
                <a:cs typeface="Lucida Sans Unicode"/>
              </a:rPr>
              <a:t> </a:t>
            </a:r>
            <a:r>
              <a:rPr dirty="0" sz="1450" spc="-10">
                <a:latin typeface="Lucida Sans Unicode"/>
                <a:cs typeface="Lucida Sans Unicode"/>
              </a:rPr>
              <a:t>computation.</a:t>
            </a:r>
            <a:endParaRPr sz="1450">
              <a:latin typeface="Lucida Sans Unicode"/>
              <a:cs typeface="Lucida Sans Unicode"/>
            </a:endParaRPr>
          </a:p>
        </p:txBody>
      </p:sp>
      <p:sp>
        <p:nvSpPr>
          <p:cNvPr id="5" name="object 5" descr=""/>
          <p:cNvSpPr/>
          <p:nvPr/>
        </p:nvSpPr>
        <p:spPr>
          <a:xfrm>
            <a:off x="520700" y="2134806"/>
            <a:ext cx="5461000" cy="470534"/>
          </a:xfrm>
          <a:custGeom>
            <a:avLst/>
            <a:gdLst/>
            <a:ahLst/>
            <a:cxnLst/>
            <a:rect l="l" t="t" r="r" b="b"/>
            <a:pathLst>
              <a:path w="5461000" h="470535">
                <a:moveTo>
                  <a:pt x="0" y="0"/>
                </a:moveTo>
                <a:lnTo>
                  <a:pt x="5461000" y="0"/>
                </a:lnTo>
                <a:lnTo>
                  <a:pt x="5461000" y="470433"/>
                </a:lnTo>
                <a:lnTo>
                  <a:pt x="0" y="47043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/>
          <p:nvPr/>
        </p:nvSpPr>
        <p:spPr>
          <a:xfrm>
            <a:off x="636905" y="2206045"/>
            <a:ext cx="5131435" cy="2520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50">
                <a:latin typeface="Lucida Sans Unicode"/>
                <a:cs typeface="Lucida Sans Unicode"/>
              </a:rPr>
              <a:t>An</a:t>
            </a:r>
            <a:r>
              <a:rPr dirty="0" sz="1450" spc="85">
                <a:latin typeface="Lucida Sans Unicode"/>
                <a:cs typeface="Lucida Sans Unicode"/>
              </a:rPr>
              <a:t> </a:t>
            </a:r>
            <a:r>
              <a:rPr dirty="0" sz="1450" i="1">
                <a:solidFill>
                  <a:srgbClr val="005493"/>
                </a:solidFill>
                <a:latin typeface="Lucida Sans Italic"/>
                <a:cs typeface="Lucida Sans Italic"/>
              </a:rPr>
              <a:t>abstraction</a:t>
            </a:r>
            <a:r>
              <a:rPr dirty="0" sz="1450" spc="85" i="1">
                <a:solidFill>
                  <a:srgbClr val="005493"/>
                </a:solidFill>
                <a:latin typeface="Lucida Sans Italic"/>
                <a:cs typeface="Lucida Sans Italic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is</a:t>
            </a:r>
            <a:r>
              <a:rPr dirty="0" sz="1450" spc="9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something</a:t>
            </a:r>
            <a:r>
              <a:rPr dirty="0" sz="1450" spc="8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that</a:t>
            </a:r>
            <a:r>
              <a:rPr dirty="0" sz="1450" spc="8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exists</a:t>
            </a:r>
            <a:r>
              <a:rPr dirty="0" sz="1450" spc="9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only</a:t>
            </a:r>
            <a:r>
              <a:rPr dirty="0" sz="1450" spc="8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as</a:t>
            </a:r>
            <a:r>
              <a:rPr dirty="0" sz="1450" spc="9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an</a:t>
            </a:r>
            <a:r>
              <a:rPr dirty="0" sz="1450" spc="85">
                <a:latin typeface="Lucida Sans Unicode"/>
                <a:cs typeface="Lucida Sans Unicode"/>
              </a:rPr>
              <a:t> </a:t>
            </a:r>
            <a:r>
              <a:rPr dirty="0" sz="1450" spc="-10">
                <a:latin typeface="Lucida Sans Unicode"/>
                <a:cs typeface="Lucida Sans Unicode"/>
              </a:rPr>
              <a:t>idea.</a:t>
            </a:r>
            <a:endParaRPr sz="1450">
              <a:latin typeface="Lucida Sans Unicode"/>
              <a:cs typeface="Lucida Sans Unicode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520700" y="2821381"/>
            <a:ext cx="6731000" cy="457834"/>
          </a:xfrm>
          <a:prstGeom prst="rect">
            <a:avLst/>
          </a:prstGeom>
          <a:solidFill>
            <a:srgbClr val="FFFFFF"/>
          </a:solidFill>
        </p:spPr>
        <p:txBody>
          <a:bodyPr wrap="square" lIns="0" tIns="83820" rIns="0" bIns="0" rtlCol="0" vert="horz">
            <a:spAutoFit/>
          </a:bodyPr>
          <a:lstStyle/>
          <a:p>
            <a:pPr marL="128270">
              <a:lnSpc>
                <a:spcPct val="100000"/>
              </a:lnSpc>
              <a:spcBef>
                <a:spcPts val="660"/>
              </a:spcBef>
            </a:pPr>
            <a:r>
              <a:rPr dirty="0" sz="1450">
                <a:solidFill>
                  <a:srgbClr val="005493"/>
                </a:solidFill>
                <a:latin typeface="Lucida Sans Unicode"/>
                <a:cs typeface="Lucida Sans Unicode"/>
              </a:rPr>
              <a:t>Example:</a:t>
            </a:r>
            <a:r>
              <a:rPr dirty="0" sz="1450" spc="8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"Printing"</a:t>
            </a:r>
            <a:r>
              <a:rPr dirty="0" sz="1450" spc="8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is</a:t>
            </a:r>
            <a:r>
              <a:rPr dirty="0" sz="1450" spc="8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the</a:t>
            </a:r>
            <a:r>
              <a:rPr dirty="0" sz="1450" spc="8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idea</a:t>
            </a:r>
            <a:r>
              <a:rPr dirty="0" sz="1450" spc="8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of</a:t>
            </a:r>
            <a:r>
              <a:rPr dirty="0" sz="1450" spc="8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a</a:t>
            </a:r>
            <a:r>
              <a:rPr dirty="0" sz="1450" spc="8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program</a:t>
            </a:r>
            <a:r>
              <a:rPr dirty="0" sz="1450" spc="8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producing</a:t>
            </a:r>
            <a:r>
              <a:rPr dirty="0" sz="1450" spc="8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text</a:t>
            </a:r>
            <a:r>
              <a:rPr dirty="0" sz="1450" spc="8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as</a:t>
            </a:r>
            <a:r>
              <a:rPr dirty="0" sz="1450" spc="80">
                <a:latin typeface="Lucida Sans Unicode"/>
                <a:cs typeface="Lucida Sans Unicode"/>
              </a:rPr>
              <a:t> </a:t>
            </a:r>
            <a:r>
              <a:rPr dirty="0" sz="1450" spc="-10">
                <a:latin typeface="Lucida Sans Unicode"/>
                <a:cs typeface="Lucida Sans Unicode"/>
              </a:rPr>
              <a:t>output.</a:t>
            </a:r>
            <a:endParaRPr sz="1450">
              <a:latin typeface="Lucida Sans Unicode"/>
              <a:cs typeface="Lucida Sans Unicode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520700" y="5783795"/>
            <a:ext cx="8394700" cy="470534"/>
          </a:xfrm>
          <a:prstGeom prst="rect">
            <a:avLst/>
          </a:prstGeom>
          <a:solidFill>
            <a:srgbClr val="FFFFFF"/>
          </a:solidFill>
        </p:spPr>
        <p:txBody>
          <a:bodyPr wrap="square" lIns="0" tIns="94615" rIns="0" bIns="0" rtlCol="0" vert="horz">
            <a:spAutoFit/>
          </a:bodyPr>
          <a:lstStyle/>
          <a:p>
            <a:pPr marL="128270">
              <a:lnSpc>
                <a:spcPct val="100000"/>
              </a:lnSpc>
              <a:spcBef>
                <a:spcPts val="745"/>
              </a:spcBef>
            </a:pPr>
            <a:r>
              <a:rPr dirty="0" sz="1450">
                <a:solidFill>
                  <a:srgbClr val="005493"/>
                </a:solidFill>
                <a:latin typeface="Lucida Sans Unicode"/>
                <a:cs typeface="Lucida Sans Unicode"/>
              </a:rPr>
              <a:t>This</a:t>
            </a:r>
            <a:r>
              <a:rPr dirty="0" sz="1450" spc="10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450">
                <a:solidFill>
                  <a:srgbClr val="005493"/>
                </a:solidFill>
                <a:latin typeface="Lucida Sans Unicode"/>
                <a:cs typeface="Lucida Sans Unicode"/>
              </a:rPr>
              <a:t>lecture.</a:t>
            </a:r>
            <a:r>
              <a:rPr dirty="0" sz="1450" spc="10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Abstractions</a:t>
            </a:r>
            <a:r>
              <a:rPr dirty="0" sz="1450" spc="10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for</a:t>
            </a:r>
            <a:r>
              <a:rPr dirty="0" sz="1450" spc="10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delivering</a:t>
            </a:r>
            <a:r>
              <a:rPr dirty="0" sz="1450" spc="10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input</a:t>
            </a:r>
            <a:r>
              <a:rPr dirty="0" sz="1450" spc="10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to</a:t>
            </a:r>
            <a:r>
              <a:rPr dirty="0" sz="1450" spc="10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or</a:t>
            </a:r>
            <a:r>
              <a:rPr dirty="0" sz="1450" spc="10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receiving</a:t>
            </a:r>
            <a:r>
              <a:rPr dirty="0" sz="1450" spc="10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output</a:t>
            </a:r>
            <a:r>
              <a:rPr dirty="0" sz="1450" spc="10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from</a:t>
            </a:r>
            <a:r>
              <a:rPr dirty="0" sz="1450" spc="10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our</a:t>
            </a:r>
            <a:r>
              <a:rPr dirty="0" sz="1450" spc="105">
                <a:latin typeface="Lucida Sans Unicode"/>
                <a:cs typeface="Lucida Sans Unicode"/>
              </a:rPr>
              <a:t> </a:t>
            </a:r>
            <a:r>
              <a:rPr dirty="0" sz="1450" spc="-10">
                <a:latin typeface="Lucida Sans Unicode"/>
                <a:cs typeface="Lucida Sans Unicode"/>
              </a:rPr>
              <a:t>programs.</a:t>
            </a:r>
            <a:endParaRPr sz="1450">
              <a:latin typeface="Lucida Sans Unicode"/>
              <a:cs typeface="Lucida Sans Unicode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520700" y="3520668"/>
            <a:ext cx="8953500" cy="470534"/>
          </a:xfrm>
          <a:prstGeom prst="rect">
            <a:avLst/>
          </a:prstGeom>
          <a:solidFill>
            <a:srgbClr val="FFFFFF"/>
          </a:solidFill>
        </p:spPr>
        <p:txBody>
          <a:bodyPr wrap="square" lIns="0" tIns="86995" rIns="0" bIns="0" rtlCol="0" vert="horz">
            <a:spAutoFit/>
          </a:bodyPr>
          <a:lstStyle/>
          <a:p>
            <a:pPr marL="128270">
              <a:lnSpc>
                <a:spcPct val="100000"/>
              </a:lnSpc>
              <a:spcBef>
                <a:spcPts val="685"/>
              </a:spcBef>
            </a:pPr>
            <a:r>
              <a:rPr dirty="0" sz="1450">
                <a:latin typeface="Lucida Sans Unicode"/>
                <a:cs typeface="Lucida Sans Unicode"/>
              </a:rPr>
              <a:t>Good</a:t>
            </a:r>
            <a:r>
              <a:rPr dirty="0" sz="1450" spc="8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abstractions</a:t>
            </a:r>
            <a:r>
              <a:rPr dirty="0" sz="1450" spc="90">
                <a:latin typeface="Lucida Sans Unicode"/>
                <a:cs typeface="Lucida Sans Unicode"/>
              </a:rPr>
              <a:t> </a:t>
            </a:r>
            <a:r>
              <a:rPr dirty="0" sz="1450" i="1">
                <a:solidFill>
                  <a:srgbClr val="005493"/>
                </a:solidFill>
                <a:latin typeface="Lucida Sans Italic"/>
                <a:cs typeface="Lucida Sans Italic"/>
              </a:rPr>
              <a:t>simplify</a:t>
            </a:r>
            <a:r>
              <a:rPr dirty="0" sz="1450" spc="85" i="1">
                <a:solidFill>
                  <a:srgbClr val="005493"/>
                </a:solidFill>
                <a:latin typeface="Lucida Sans Italic"/>
                <a:cs typeface="Lucida Sans Italic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our</a:t>
            </a:r>
            <a:r>
              <a:rPr dirty="0" sz="1450" spc="90">
                <a:latin typeface="Lucida Sans Unicode"/>
                <a:cs typeface="Lucida Sans Unicode"/>
              </a:rPr>
              <a:t> </a:t>
            </a:r>
            <a:r>
              <a:rPr dirty="0" sz="1450" spc="60">
                <a:latin typeface="Lucida Sans Unicode"/>
                <a:cs typeface="Lucida Sans Unicode"/>
              </a:rPr>
              <a:t>view</a:t>
            </a:r>
            <a:r>
              <a:rPr dirty="0" sz="1450" spc="8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of</a:t>
            </a:r>
            <a:r>
              <a:rPr dirty="0" sz="1450" spc="9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the</a:t>
            </a:r>
            <a:r>
              <a:rPr dirty="0" sz="1450" spc="8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world,</a:t>
            </a:r>
            <a:r>
              <a:rPr dirty="0" sz="1450" spc="90">
                <a:latin typeface="Lucida Sans Unicode"/>
                <a:cs typeface="Lucida Sans Unicode"/>
              </a:rPr>
              <a:t> </a:t>
            </a:r>
            <a:r>
              <a:rPr dirty="0" sz="1450" spc="50">
                <a:latin typeface="Lucida Sans Unicode"/>
                <a:cs typeface="Lucida Sans Unicode"/>
              </a:rPr>
              <a:t>by</a:t>
            </a:r>
            <a:r>
              <a:rPr dirty="0" sz="1450" spc="85">
                <a:latin typeface="Lucida Sans Unicode"/>
                <a:cs typeface="Lucida Sans Unicode"/>
              </a:rPr>
              <a:t> </a:t>
            </a:r>
            <a:r>
              <a:rPr dirty="0" sz="1450" i="1">
                <a:solidFill>
                  <a:srgbClr val="005493"/>
                </a:solidFill>
                <a:latin typeface="Lucida Sans Italic"/>
                <a:cs typeface="Lucida Sans Italic"/>
              </a:rPr>
              <a:t>unifying</a:t>
            </a:r>
            <a:r>
              <a:rPr dirty="0" sz="1450" spc="90" i="1">
                <a:solidFill>
                  <a:srgbClr val="005493"/>
                </a:solidFill>
                <a:latin typeface="Lucida Sans Italic"/>
                <a:cs typeface="Lucida Sans Italic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diverse</a:t>
            </a:r>
            <a:r>
              <a:rPr dirty="0" sz="1450" spc="85">
                <a:latin typeface="Lucida Sans Unicode"/>
                <a:cs typeface="Lucida Sans Unicode"/>
              </a:rPr>
              <a:t> </a:t>
            </a:r>
            <a:r>
              <a:rPr dirty="0" sz="1450" spc="-20">
                <a:latin typeface="Lucida Sans Unicode"/>
                <a:cs typeface="Lucida Sans Unicode"/>
              </a:rPr>
              <a:t>real-</a:t>
            </a:r>
            <a:r>
              <a:rPr dirty="0" sz="1450">
                <a:latin typeface="Lucida Sans Unicode"/>
                <a:cs typeface="Lucida Sans Unicode"/>
              </a:rPr>
              <a:t>world</a:t>
            </a:r>
            <a:r>
              <a:rPr dirty="0" sz="1450" spc="90">
                <a:latin typeface="Lucida Sans Unicode"/>
                <a:cs typeface="Lucida Sans Unicode"/>
              </a:rPr>
              <a:t> </a:t>
            </a:r>
            <a:r>
              <a:rPr dirty="0" sz="1450" spc="-10">
                <a:latin typeface="Lucida Sans Unicode"/>
                <a:cs typeface="Lucida Sans Unicode"/>
              </a:rPr>
              <a:t>artifacts.</a:t>
            </a:r>
            <a:endParaRPr sz="1450">
              <a:latin typeface="Lucida Sans Unicode"/>
              <a:cs typeface="Lucida Sans Unicode"/>
            </a:endParaRPr>
          </a:p>
        </p:txBody>
      </p:sp>
      <p:grpSp>
        <p:nvGrpSpPr>
          <p:cNvPr id="10" name="object 10" descr=""/>
          <p:cNvGrpSpPr/>
          <p:nvPr/>
        </p:nvGrpSpPr>
        <p:grpSpPr>
          <a:xfrm>
            <a:off x="5864898" y="2075465"/>
            <a:ext cx="354965" cy="151765"/>
            <a:chOff x="5864898" y="2075465"/>
            <a:chExt cx="354965" cy="151765"/>
          </a:xfrm>
        </p:grpSpPr>
        <p:sp>
          <p:nvSpPr>
            <p:cNvPr id="11" name="object 11" descr=""/>
            <p:cNvSpPr/>
            <p:nvPr/>
          </p:nvSpPr>
          <p:spPr>
            <a:xfrm>
              <a:off x="5905504" y="2081822"/>
              <a:ext cx="307975" cy="123189"/>
            </a:xfrm>
            <a:custGeom>
              <a:avLst/>
              <a:gdLst/>
              <a:ahLst/>
              <a:cxnLst/>
              <a:rect l="l" t="t" r="r" b="b"/>
              <a:pathLst>
                <a:path w="307975" h="123189">
                  <a:moveTo>
                    <a:pt x="307411" y="0"/>
                  </a:moveTo>
                  <a:lnTo>
                    <a:pt x="9602" y="122917"/>
                  </a:lnTo>
                  <a:lnTo>
                    <a:pt x="0" y="122917"/>
                  </a:lnTo>
                </a:path>
              </a:pathLst>
            </a:custGeom>
            <a:ln w="12712">
              <a:solidFill>
                <a:srgbClr val="00549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5864898" y="2163089"/>
              <a:ext cx="77470" cy="64135"/>
            </a:xfrm>
            <a:custGeom>
              <a:avLst/>
              <a:gdLst/>
              <a:ahLst/>
              <a:cxnLst/>
              <a:rect l="l" t="t" r="r" b="b"/>
              <a:pathLst>
                <a:path w="77470" h="64135">
                  <a:moveTo>
                    <a:pt x="50469" y="0"/>
                  </a:moveTo>
                  <a:lnTo>
                    <a:pt x="0" y="58635"/>
                  </a:lnTo>
                  <a:lnTo>
                    <a:pt x="77139" y="63880"/>
                  </a:lnTo>
                  <a:lnTo>
                    <a:pt x="47853" y="38620"/>
                  </a:lnTo>
                  <a:lnTo>
                    <a:pt x="50469" y="0"/>
                  </a:lnTo>
                  <a:close/>
                </a:path>
              </a:pathLst>
            </a:custGeom>
            <a:solidFill>
              <a:srgbClr val="005493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 descr=""/>
          <p:cNvSpPr txBox="1"/>
          <p:nvPr/>
        </p:nvSpPr>
        <p:spPr>
          <a:xfrm>
            <a:off x="6011862" y="1790347"/>
            <a:ext cx="3369945" cy="393065"/>
          </a:xfrm>
          <a:prstGeom prst="rect">
            <a:avLst/>
          </a:prstGeom>
        </p:spPr>
        <p:txBody>
          <a:bodyPr wrap="square" lIns="0" tIns="438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45"/>
              </a:spcBef>
            </a:pPr>
            <a:r>
              <a:rPr dirty="0" sz="1000" spc="-10">
                <a:solidFill>
                  <a:srgbClr val="005493"/>
                </a:solidFill>
                <a:latin typeface="Lucida Sans Unicode"/>
                <a:cs typeface="Lucida Sans Unicode"/>
              </a:rPr>
              <a:t>Interested</a:t>
            </a:r>
            <a:r>
              <a:rPr dirty="0" sz="1000" spc="-3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000">
                <a:solidFill>
                  <a:srgbClr val="005493"/>
                </a:solidFill>
                <a:latin typeface="Lucida Sans Unicode"/>
                <a:cs typeface="Lucida Sans Unicode"/>
              </a:rPr>
              <a:t>in</a:t>
            </a:r>
            <a:r>
              <a:rPr dirty="0" sz="1000" spc="-3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000" spc="-10">
                <a:solidFill>
                  <a:srgbClr val="005493"/>
                </a:solidFill>
                <a:latin typeface="Lucida Sans Unicode"/>
                <a:cs typeface="Lucida Sans Unicode"/>
              </a:rPr>
              <a:t>thinking</a:t>
            </a:r>
            <a:r>
              <a:rPr dirty="0" sz="1000" spc="-2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000">
                <a:solidFill>
                  <a:srgbClr val="005493"/>
                </a:solidFill>
                <a:latin typeface="Lucida Sans Unicode"/>
                <a:cs typeface="Lucida Sans Unicode"/>
              </a:rPr>
              <a:t>more</a:t>
            </a:r>
            <a:r>
              <a:rPr dirty="0" sz="1000" spc="-3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000">
                <a:solidFill>
                  <a:srgbClr val="005493"/>
                </a:solidFill>
                <a:latin typeface="Lucida Sans Unicode"/>
                <a:cs typeface="Lucida Sans Unicode"/>
              </a:rPr>
              <a:t>deeply</a:t>
            </a:r>
            <a:r>
              <a:rPr dirty="0" sz="1000" spc="-2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000">
                <a:solidFill>
                  <a:srgbClr val="005493"/>
                </a:solidFill>
                <a:latin typeface="Lucida Sans Unicode"/>
                <a:cs typeface="Lucida Sans Unicode"/>
              </a:rPr>
              <a:t>about</a:t>
            </a:r>
            <a:r>
              <a:rPr dirty="0" sz="1000" spc="-3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000">
                <a:solidFill>
                  <a:srgbClr val="005493"/>
                </a:solidFill>
                <a:latin typeface="Lucida Sans Unicode"/>
                <a:cs typeface="Lucida Sans Unicode"/>
              </a:rPr>
              <a:t>this</a:t>
            </a:r>
            <a:r>
              <a:rPr dirty="0" sz="1000" spc="-2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000" spc="-10">
                <a:solidFill>
                  <a:srgbClr val="005493"/>
                </a:solidFill>
                <a:latin typeface="Lucida Sans Unicode"/>
                <a:cs typeface="Lucida Sans Unicode"/>
              </a:rPr>
              <a:t>concept?</a:t>
            </a:r>
            <a:endParaRPr sz="1000">
              <a:latin typeface="Lucida Sans Unicode"/>
              <a:cs typeface="Lucida Sans Unicode"/>
            </a:endParaRPr>
          </a:p>
          <a:p>
            <a:pPr marL="478790">
              <a:lnSpc>
                <a:spcPct val="100000"/>
              </a:lnSpc>
              <a:spcBef>
                <a:spcPts val="245"/>
              </a:spcBef>
            </a:pPr>
            <a:r>
              <a:rPr dirty="0" sz="1000" spc="-10">
                <a:solidFill>
                  <a:srgbClr val="005493"/>
                </a:solidFill>
                <a:latin typeface="Lucida Sans Unicode"/>
                <a:cs typeface="Lucida Sans Unicode"/>
              </a:rPr>
              <a:t>Consider</a:t>
            </a:r>
            <a:r>
              <a:rPr dirty="0" sz="1000" spc="-4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000">
                <a:solidFill>
                  <a:srgbClr val="005493"/>
                </a:solidFill>
                <a:latin typeface="Lucida Sans Unicode"/>
                <a:cs typeface="Lucida Sans Unicode"/>
              </a:rPr>
              <a:t>taking</a:t>
            </a:r>
            <a:r>
              <a:rPr dirty="0" sz="1000" spc="-4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000">
                <a:solidFill>
                  <a:srgbClr val="005493"/>
                </a:solidFill>
                <a:latin typeface="Lucida Sans Unicode"/>
                <a:cs typeface="Lucida Sans Unicode"/>
              </a:rPr>
              <a:t>a</a:t>
            </a:r>
            <a:r>
              <a:rPr dirty="0" sz="1000" spc="-3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000">
                <a:solidFill>
                  <a:srgbClr val="005493"/>
                </a:solidFill>
                <a:latin typeface="Lucida Sans Unicode"/>
                <a:cs typeface="Lucida Sans Unicode"/>
              </a:rPr>
              <a:t>philosophy</a:t>
            </a:r>
            <a:r>
              <a:rPr dirty="0" sz="1000" spc="-4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000" spc="-10">
                <a:solidFill>
                  <a:srgbClr val="005493"/>
                </a:solidFill>
                <a:latin typeface="Lucida Sans Unicode"/>
                <a:cs typeface="Lucida Sans Unicode"/>
              </a:rPr>
              <a:t>course.</a:t>
            </a:r>
            <a:endParaRPr sz="1000">
              <a:latin typeface="Lucida Sans Unicode"/>
              <a:cs typeface="Lucida Sans Unicode"/>
            </a:endParaRPr>
          </a:p>
        </p:txBody>
      </p:sp>
      <p:pic>
        <p:nvPicPr>
          <p:cNvPr id="14" name="object 1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7258" y="4284793"/>
            <a:ext cx="1079341" cy="1176206"/>
          </a:xfrm>
          <a:prstGeom prst="rect">
            <a:avLst/>
          </a:prstGeom>
        </p:spPr>
      </p:pic>
      <p:pic>
        <p:nvPicPr>
          <p:cNvPr id="15" name="object 1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247430" y="4484085"/>
            <a:ext cx="1260852" cy="786693"/>
          </a:xfrm>
          <a:prstGeom prst="rect">
            <a:avLst/>
          </a:prstGeom>
        </p:spPr>
      </p:pic>
      <p:pic>
        <p:nvPicPr>
          <p:cNvPr id="16" name="object 16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683914" y="4464627"/>
            <a:ext cx="1491983" cy="821721"/>
          </a:xfrm>
          <a:prstGeom prst="rect">
            <a:avLst/>
          </a:prstGeom>
        </p:spPr>
      </p:pic>
      <p:pic>
        <p:nvPicPr>
          <p:cNvPr id="17" name="object 17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800505" y="4368700"/>
            <a:ext cx="1356829" cy="1017457"/>
          </a:xfrm>
          <a:prstGeom prst="rect">
            <a:avLst/>
          </a:prstGeom>
        </p:spPr>
      </p:pic>
      <p:grpSp>
        <p:nvGrpSpPr>
          <p:cNvPr id="18" name="object 18" descr=""/>
          <p:cNvGrpSpPr/>
          <p:nvPr/>
        </p:nvGrpSpPr>
        <p:grpSpPr>
          <a:xfrm>
            <a:off x="5600230" y="4295282"/>
            <a:ext cx="1954530" cy="1159510"/>
            <a:chOff x="5600230" y="4295282"/>
            <a:chExt cx="1954530" cy="1159510"/>
          </a:xfrm>
        </p:grpSpPr>
        <p:pic>
          <p:nvPicPr>
            <p:cNvPr id="19" name="object 19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600230" y="4295282"/>
              <a:ext cx="1954060" cy="1159062"/>
            </a:xfrm>
            <a:prstGeom prst="rect">
              <a:avLst/>
            </a:prstGeom>
          </p:spPr>
        </p:pic>
        <p:pic>
          <p:nvPicPr>
            <p:cNvPr id="20" name="object 20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633692" y="4988904"/>
              <a:ext cx="710303" cy="439215"/>
            </a:xfrm>
            <a:prstGeom prst="rect">
              <a:avLst/>
            </a:prstGeom>
          </p:spPr>
        </p:pic>
      </p:grpSp>
      <p:sp>
        <p:nvSpPr>
          <p:cNvPr id="21" name="object 21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69215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-15"/>
              <a:t>3</a:t>
            </a:fld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533399" y="1581745"/>
            <a:ext cx="9004300" cy="0"/>
          </a:xfrm>
          <a:custGeom>
            <a:avLst/>
            <a:gdLst/>
            <a:ahLst/>
            <a:cxnLst/>
            <a:rect l="l" t="t" r="r" b="b"/>
            <a:pathLst>
              <a:path w="9004300" h="0">
                <a:moveTo>
                  <a:pt x="0" y="0"/>
                </a:moveTo>
                <a:lnTo>
                  <a:pt x="9004284" y="0"/>
                </a:lnTo>
              </a:path>
            </a:pathLst>
          </a:custGeom>
          <a:ln w="52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 txBox="1"/>
          <p:nvPr/>
        </p:nvSpPr>
        <p:spPr>
          <a:xfrm>
            <a:off x="520700" y="1791525"/>
            <a:ext cx="7200900" cy="457834"/>
          </a:xfrm>
          <a:prstGeom prst="rect">
            <a:avLst/>
          </a:prstGeom>
          <a:solidFill>
            <a:srgbClr val="FFFFFF"/>
          </a:solidFill>
        </p:spPr>
        <p:txBody>
          <a:bodyPr wrap="square" lIns="0" tIns="85725" rIns="0" bIns="0" rtlCol="0" vert="horz">
            <a:spAutoFit/>
          </a:bodyPr>
          <a:lstStyle/>
          <a:p>
            <a:pPr marL="165100">
              <a:lnSpc>
                <a:spcPct val="100000"/>
              </a:lnSpc>
              <a:spcBef>
                <a:spcPts val="675"/>
              </a:spcBef>
            </a:pPr>
            <a:r>
              <a:rPr dirty="0" sz="1450">
                <a:solidFill>
                  <a:srgbClr val="005493"/>
                </a:solidFill>
                <a:latin typeface="Lucida Sans Unicode"/>
                <a:cs typeface="Lucida Sans Unicode"/>
              </a:rPr>
              <a:t>Terminal.</a:t>
            </a:r>
            <a:r>
              <a:rPr dirty="0" sz="1450" spc="80">
                <a:solidFill>
                  <a:srgbClr val="005493"/>
                </a:solidFill>
                <a:latin typeface="Lucida Sans Unicode"/>
                <a:cs typeface="Lucida Sans Unicode"/>
              </a:rPr>
              <a:t>  </a:t>
            </a:r>
            <a:r>
              <a:rPr dirty="0" sz="1450">
                <a:latin typeface="Lucida Sans Unicode"/>
                <a:cs typeface="Lucida Sans Unicode"/>
              </a:rPr>
              <a:t>An</a:t>
            </a:r>
            <a:r>
              <a:rPr dirty="0" sz="1450" spc="9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abstraction</a:t>
            </a:r>
            <a:r>
              <a:rPr dirty="0" sz="1450" spc="8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for</a:t>
            </a:r>
            <a:r>
              <a:rPr dirty="0" sz="1450" spc="9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providing</a:t>
            </a:r>
            <a:r>
              <a:rPr dirty="0" sz="1450" spc="8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input</a:t>
            </a:r>
            <a:r>
              <a:rPr dirty="0" sz="1450" spc="8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and</a:t>
            </a:r>
            <a:r>
              <a:rPr dirty="0" sz="1450" spc="8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output</a:t>
            </a:r>
            <a:r>
              <a:rPr dirty="0" sz="1450" spc="8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to</a:t>
            </a:r>
            <a:r>
              <a:rPr dirty="0" sz="1450" spc="8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a</a:t>
            </a:r>
            <a:r>
              <a:rPr dirty="0" sz="1450" spc="90">
                <a:latin typeface="Lucida Sans Unicode"/>
                <a:cs typeface="Lucida Sans Unicode"/>
              </a:rPr>
              <a:t> </a:t>
            </a:r>
            <a:r>
              <a:rPr dirty="0" sz="1450" spc="-10">
                <a:latin typeface="Lucida Sans Unicode"/>
                <a:cs typeface="Lucida Sans Unicode"/>
              </a:rPr>
              <a:t>program.</a:t>
            </a:r>
            <a:endParaRPr sz="145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55"/>
              <a:t>Quick</a:t>
            </a:r>
            <a:r>
              <a:rPr dirty="0" spc="70"/>
              <a:t> </a:t>
            </a:r>
            <a:r>
              <a:rPr dirty="0" spc="-10"/>
              <a:t>review</a:t>
            </a:r>
          </a:p>
        </p:txBody>
      </p:sp>
      <p:grpSp>
        <p:nvGrpSpPr>
          <p:cNvPr id="5" name="object 5" descr=""/>
          <p:cNvGrpSpPr/>
          <p:nvPr/>
        </p:nvGrpSpPr>
        <p:grpSpPr>
          <a:xfrm>
            <a:off x="529113" y="2459663"/>
            <a:ext cx="8713470" cy="4100195"/>
            <a:chOff x="529113" y="2459663"/>
            <a:chExt cx="8713470" cy="4100195"/>
          </a:xfrm>
        </p:grpSpPr>
        <p:pic>
          <p:nvPicPr>
            <p:cNvPr id="6" name="object 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9113" y="2459663"/>
              <a:ext cx="6517005" cy="4075074"/>
            </a:xfrm>
            <a:prstGeom prst="rect">
              <a:avLst/>
            </a:prstGeom>
          </p:spPr>
        </p:pic>
        <p:sp>
          <p:nvSpPr>
            <p:cNvPr id="7" name="object 7" descr=""/>
            <p:cNvSpPr/>
            <p:nvPr/>
          </p:nvSpPr>
          <p:spPr>
            <a:xfrm>
              <a:off x="533400" y="2465387"/>
              <a:ext cx="6553200" cy="4094479"/>
            </a:xfrm>
            <a:custGeom>
              <a:avLst/>
              <a:gdLst/>
              <a:ahLst/>
              <a:cxnLst/>
              <a:rect l="l" t="t" r="r" b="b"/>
              <a:pathLst>
                <a:path w="6553200" h="4094479">
                  <a:moveTo>
                    <a:pt x="6553200" y="3839692"/>
                  </a:moveTo>
                  <a:lnTo>
                    <a:pt x="6515100" y="3839692"/>
                  </a:lnTo>
                  <a:lnTo>
                    <a:pt x="6515100" y="2148700"/>
                  </a:lnTo>
                  <a:lnTo>
                    <a:pt x="6515100" y="0"/>
                  </a:lnTo>
                  <a:lnTo>
                    <a:pt x="6426200" y="0"/>
                  </a:lnTo>
                  <a:lnTo>
                    <a:pt x="6426200" y="2148700"/>
                  </a:lnTo>
                  <a:lnTo>
                    <a:pt x="6426200" y="3839692"/>
                  </a:lnTo>
                  <a:lnTo>
                    <a:pt x="3022600" y="3839692"/>
                  </a:lnTo>
                  <a:lnTo>
                    <a:pt x="3022600" y="2148700"/>
                  </a:lnTo>
                  <a:lnTo>
                    <a:pt x="6426200" y="2148700"/>
                  </a:lnTo>
                  <a:lnTo>
                    <a:pt x="6426200" y="0"/>
                  </a:lnTo>
                  <a:lnTo>
                    <a:pt x="3022600" y="0"/>
                  </a:lnTo>
                  <a:lnTo>
                    <a:pt x="0" y="0"/>
                  </a:lnTo>
                  <a:lnTo>
                    <a:pt x="0" y="4068559"/>
                  </a:lnTo>
                  <a:lnTo>
                    <a:pt x="3022600" y="4068559"/>
                  </a:lnTo>
                  <a:lnTo>
                    <a:pt x="3022600" y="4081272"/>
                  </a:lnTo>
                  <a:lnTo>
                    <a:pt x="6426200" y="4081272"/>
                  </a:lnTo>
                  <a:lnTo>
                    <a:pt x="6426200" y="4093984"/>
                  </a:lnTo>
                  <a:lnTo>
                    <a:pt x="6515100" y="4093984"/>
                  </a:lnTo>
                  <a:lnTo>
                    <a:pt x="6515100" y="4081272"/>
                  </a:lnTo>
                  <a:lnTo>
                    <a:pt x="6553200" y="4081272"/>
                  </a:lnTo>
                  <a:lnTo>
                    <a:pt x="6553200" y="3839692"/>
                  </a:lnTo>
                  <a:close/>
                </a:path>
              </a:pathLst>
            </a:custGeom>
            <a:solidFill>
              <a:srgbClr val="FFFFFF">
                <a:alpha val="75000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522912" y="3284339"/>
              <a:ext cx="3719512" cy="770961"/>
            </a:xfrm>
            <a:prstGeom prst="rect">
              <a:avLst/>
            </a:prstGeom>
          </p:spPr>
        </p:pic>
        <p:sp>
          <p:nvSpPr>
            <p:cNvPr id="9" name="object 9" descr=""/>
            <p:cNvSpPr/>
            <p:nvPr/>
          </p:nvSpPr>
          <p:spPr>
            <a:xfrm>
              <a:off x="5549899" y="3317240"/>
              <a:ext cx="3619500" cy="661670"/>
            </a:xfrm>
            <a:custGeom>
              <a:avLst/>
              <a:gdLst/>
              <a:ahLst/>
              <a:cxnLst/>
              <a:rect l="l" t="t" r="r" b="b"/>
              <a:pathLst>
                <a:path w="3619500" h="661670">
                  <a:moveTo>
                    <a:pt x="0" y="0"/>
                  </a:moveTo>
                  <a:lnTo>
                    <a:pt x="3619500" y="0"/>
                  </a:lnTo>
                  <a:lnTo>
                    <a:pt x="3619500" y="661136"/>
                  </a:lnTo>
                  <a:lnTo>
                    <a:pt x="0" y="6611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3524256" y="5675727"/>
              <a:ext cx="1358900" cy="216535"/>
            </a:xfrm>
            <a:custGeom>
              <a:avLst/>
              <a:gdLst/>
              <a:ahLst/>
              <a:cxnLst/>
              <a:rect l="l" t="t" r="r" b="b"/>
              <a:pathLst>
                <a:path w="1358900" h="216535">
                  <a:moveTo>
                    <a:pt x="0" y="146213"/>
                  </a:moveTo>
                  <a:lnTo>
                    <a:pt x="0" y="82801"/>
                  </a:lnTo>
                  <a:lnTo>
                    <a:pt x="6398" y="51534"/>
                  </a:lnTo>
                  <a:lnTo>
                    <a:pt x="23730" y="25107"/>
                  </a:lnTo>
                  <a:lnTo>
                    <a:pt x="49199" y="6827"/>
                  </a:lnTo>
                  <a:lnTo>
                    <a:pt x="80009" y="0"/>
                  </a:lnTo>
                  <a:lnTo>
                    <a:pt x="1279683" y="0"/>
                  </a:lnTo>
                  <a:lnTo>
                    <a:pt x="1310369" y="6827"/>
                  </a:lnTo>
                  <a:lnTo>
                    <a:pt x="1335565" y="25107"/>
                  </a:lnTo>
                  <a:lnTo>
                    <a:pt x="1352624" y="51534"/>
                  </a:lnTo>
                  <a:lnTo>
                    <a:pt x="1358898" y="82801"/>
                  </a:lnTo>
                  <a:lnTo>
                    <a:pt x="1358898" y="140492"/>
                  </a:lnTo>
                  <a:lnTo>
                    <a:pt x="1352624" y="170642"/>
                  </a:lnTo>
                  <a:lnTo>
                    <a:pt x="1335565" y="194610"/>
                  </a:lnTo>
                  <a:lnTo>
                    <a:pt x="1310369" y="210432"/>
                  </a:lnTo>
                  <a:lnTo>
                    <a:pt x="1279683" y="216142"/>
                  </a:lnTo>
                  <a:lnTo>
                    <a:pt x="80009" y="216142"/>
                  </a:lnTo>
                  <a:lnTo>
                    <a:pt x="49199" y="211326"/>
                  </a:lnTo>
                  <a:lnTo>
                    <a:pt x="23730" y="197471"/>
                  </a:lnTo>
                  <a:lnTo>
                    <a:pt x="6398" y="175469"/>
                  </a:lnTo>
                  <a:lnTo>
                    <a:pt x="0" y="146213"/>
                  </a:lnTo>
                  <a:close/>
                </a:path>
              </a:pathLst>
            </a:custGeom>
            <a:ln w="12713">
              <a:solidFill>
                <a:srgbClr val="8D3124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470457" y="5129180"/>
              <a:ext cx="890587" cy="776204"/>
            </a:xfrm>
            <a:prstGeom prst="rect">
              <a:avLst/>
            </a:prstGeom>
          </p:spPr>
        </p:pic>
        <p:sp>
          <p:nvSpPr>
            <p:cNvPr id="12" name="object 12" descr=""/>
            <p:cNvSpPr/>
            <p:nvPr/>
          </p:nvSpPr>
          <p:spPr>
            <a:xfrm>
              <a:off x="6946900" y="5510445"/>
              <a:ext cx="520700" cy="0"/>
            </a:xfrm>
            <a:custGeom>
              <a:avLst/>
              <a:gdLst/>
              <a:ahLst/>
              <a:cxnLst/>
              <a:rect l="l" t="t" r="r" b="b"/>
              <a:pathLst>
                <a:path w="520700" h="0">
                  <a:moveTo>
                    <a:pt x="520700" y="0"/>
                  </a:moveTo>
                  <a:lnTo>
                    <a:pt x="1657" y="0"/>
                  </a:lnTo>
                  <a:lnTo>
                    <a:pt x="0" y="0"/>
                  </a:lnTo>
                </a:path>
              </a:pathLst>
            </a:custGeom>
            <a:ln w="1271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6902894" y="5475833"/>
              <a:ext cx="69215" cy="69850"/>
            </a:xfrm>
            <a:custGeom>
              <a:avLst/>
              <a:gdLst/>
              <a:ahLst/>
              <a:cxnLst/>
              <a:rect l="l" t="t" r="r" b="b"/>
              <a:pathLst>
                <a:path w="69215" h="69850">
                  <a:moveTo>
                    <a:pt x="69151" y="0"/>
                  </a:moveTo>
                  <a:lnTo>
                    <a:pt x="0" y="34607"/>
                  </a:lnTo>
                  <a:lnTo>
                    <a:pt x="69151" y="69227"/>
                  </a:lnTo>
                  <a:lnTo>
                    <a:pt x="51866" y="34607"/>
                  </a:lnTo>
                  <a:lnTo>
                    <a:pt x="6915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 descr=""/>
          <p:cNvSpPr txBox="1"/>
          <p:nvPr/>
        </p:nvSpPr>
        <p:spPr>
          <a:xfrm>
            <a:off x="8466670" y="5237698"/>
            <a:ext cx="531495" cy="513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4450" marR="36830" indent="20320">
              <a:lnSpc>
                <a:spcPct val="106700"/>
              </a:lnSpc>
              <a:spcBef>
                <a:spcPts val="100"/>
              </a:spcBef>
            </a:pPr>
            <a:r>
              <a:rPr dirty="0" sz="1000" spc="-10">
                <a:latin typeface="Lucida Sans Unicode"/>
                <a:cs typeface="Lucida Sans Unicode"/>
              </a:rPr>
              <a:t>Virtual </a:t>
            </a:r>
            <a:r>
              <a:rPr dirty="0" sz="1000" spc="-55">
                <a:latin typeface="Lucida Sans Unicode"/>
                <a:cs typeface="Lucida Sans Unicode"/>
              </a:rPr>
              <a:t>VT-</a:t>
            </a:r>
            <a:r>
              <a:rPr dirty="0" sz="1000" spc="-65">
                <a:latin typeface="Lucida Sans Unicode"/>
                <a:cs typeface="Lucida Sans Unicode"/>
              </a:rPr>
              <a:t>100</a:t>
            </a:r>
            <a:endParaRPr sz="10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dirty="0" sz="1000" spc="-10">
                <a:latin typeface="Lucida Sans Unicode"/>
                <a:cs typeface="Lucida Sans Unicode"/>
              </a:rPr>
              <a:t>terminal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5637657" y="2966173"/>
            <a:ext cx="3825240" cy="84709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2063750">
              <a:lnSpc>
                <a:spcPct val="100000"/>
              </a:lnSpc>
              <a:spcBef>
                <a:spcPts val="114"/>
              </a:spcBef>
            </a:pPr>
            <a:r>
              <a:rPr dirty="0" sz="1100">
                <a:solidFill>
                  <a:srgbClr val="8D3124"/>
                </a:solidFill>
                <a:latin typeface="Lucida Sans Unicode"/>
                <a:cs typeface="Lucida Sans Unicode"/>
              </a:rPr>
              <a:t>Input</a:t>
            </a:r>
            <a:r>
              <a:rPr dirty="0" sz="1100" spc="35">
                <a:solidFill>
                  <a:srgbClr val="8D3124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solidFill>
                  <a:srgbClr val="8D3124"/>
                </a:solidFill>
                <a:latin typeface="Lucida Sans Unicode"/>
                <a:cs typeface="Lucida Sans Unicode"/>
              </a:rPr>
              <a:t>from</a:t>
            </a:r>
            <a:r>
              <a:rPr dirty="0" sz="1100" spc="35">
                <a:solidFill>
                  <a:srgbClr val="8D3124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solidFill>
                  <a:srgbClr val="8D3124"/>
                </a:solidFill>
                <a:latin typeface="Lucida Sans Unicode"/>
                <a:cs typeface="Lucida Sans Unicode"/>
              </a:rPr>
              <a:t>command</a:t>
            </a:r>
            <a:r>
              <a:rPr dirty="0" sz="1100" spc="35">
                <a:solidFill>
                  <a:srgbClr val="8D3124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20">
                <a:solidFill>
                  <a:srgbClr val="8D3124"/>
                </a:solidFill>
                <a:latin typeface="Lucida Sans Unicode"/>
                <a:cs typeface="Lucida Sans Unicode"/>
              </a:rPr>
              <a:t>line</a:t>
            </a:r>
            <a:endParaRPr sz="11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200">
                <a:latin typeface="Lucida Console"/>
                <a:cs typeface="Lucida Console"/>
              </a:rPr>
              <a:t>%</a:t>
            </a:r>
            <a:r>
              <a:rPr dirty="0" sz="1200" spc="-4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java</a:t>
            </a:r>
            <a:r>
              <a:rPr dirty="0" sz="1200" spc="-4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DrawCards</a:t>
            </a:r>
            <a:r>
              <a:rPr dirty="0" sz="1200" spc="-40">
                <a:latin typeface="Lucida Console"/>
                <a:cs typeface="Lucida Console"/>
              </a:rPr>
              <a:t> </a:t>
            </a:r>
            <a:r>
              <a:rPr dirty="0" sz="1200" spc="-25">
                <a:latin typeface="Lucida Console"/>
                <a:cs typeface="Lucida Console"/>
              </a:rPr>
              <a:t>10</a:t>
            </a:r>
            <a:endParaRPr sz="120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dirty="0" sz="1200">
                <a:latin typeface="Lucida Console"/>
                <a:cs typeface="Lucida Console"/>
              </a:rPr>
              <a:t>7</a:t>
            </a:r>
            <a:r>
              <a:rPr dirty="0" sz="1200">
                <a:latin typeface="Arial"/>
                <a:cs typeface="Arial"/>
              </a:rPr>
              <a:t>♠</a:t>
            </a:r>
            <a:r>
              <a:rPr dirty="0" sz="1200" spc="365"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8D3124"/>
                </a:solidFill>
                <a:latin typeface="Lucida Console"/>
                <a:cs typeface="Lucida Console"/>
              </a:rPr>
              <a:t>2</a:t>
            </a:r>
            <a:r>
              <a:rPr dirty="0" sz="1000">
                <a:solidFill>
                  <a:srgbClr val="8D3124"/>
                </a:solidFill>
                <a:latin typeface="Arial"/>
                <a:cs typeface="Arial"/>
              </a:rPr>
              <a:t>♥</a:t>
            </a:r>
            <a:r>
              <a:rPr dirty="0" sz="1000" spc="425">
                <a:solidFill>
                  <a:srgbClr val="8D3124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8D3124"/>
                </a:solidFill>
                <a:latin typeface="Lucida Console"/>
                <a:cs typeface="Lucida Console"/>
              </a:rPr>
              <a:t>Q</a:t>
            </a:r>
            <a:r>
              <a:rPr dirty="0" sz="1200">
                <a:solidFill>
                  <a:srgbClr val="8D3124"/>
                </a:solidFill>
                <a:latin typeface="Arial"/>
                <a:cs typeface="Arial"/>
              </a:rPr>
              <a:t>♦</a:t>
            </a:r>
            <a:r>
              <a:rPr dirty="0" sz="1200" spc="365">
                <a:solidFill>
                  <a:srgbClr val="8D3124"/>
                </a:solidFill>
                <a:latin typeface="Arial"/>
                <a:cs typeface="Arial"/>
              </a:rPr>
              <a:t> </a:t>
            </a:r>
            <a:r>
              <a:rPr dirty="0" sz="1200">
                <a:latin typeface="Lucida Console"/>
                <a:cs typeface="Lucida Console"/>
              </a:rPr>
              <a:t>A</a:t>
            </a:r>
            <a:r>
              <a:rPr dirty="0" sz="1200">
                <a:latin typeface="Arial"/>
                <a:cs typeface="Arial"/>
              </a:rPr>
              <a:t>♠</a:t>
            </a:r>
            <a:r>
              <a:rPr dirty="0" sz="1200" spc="370">
                <a:latin typeface="Arial"/>
                <a:cs typeface="Arial"/>
              </a:rPr>
              <a:t> </a:t>
            </a:r>
            <a:r>
              <a:rPr dirty="0" sz="1200">
                <a:latin typeface="Lucida Console"/>
                <a:cs typeface="Lucida Console"/>
              </a:rPr>
              <a:t>Q</a:t>
            </a:r>
            <a:r>
              <a:rPr dirty="0" sz="1200">
                <a:latin typeface="Arial"/>
                <a:cs typeface="Arial"/>
              </a:rPr>
              <a:t>♠</a:t>
            </a:r>
            <a:r>
              <a:rPr dirty="0" sz="1200" spc="365"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8D3124"/>
                </a:solidFill>
                <a:latin typeface="Lucida Console"/>
                <a:cs typeface="Lucida Console"/>
              </a:rPr>
              <a:t>2</a:t>
            </a:r>
            <a:r>
              <a:rPr dirty="0" sz="1200">
                <a:solidFill>
                  <a:srgbClr val="8D3124"/>
                </a:solidFill>
                <a:latin typeface="Arial"/>
                <a:cs typeface="Arial"/>
              </a:rPr>
              <a:t>♦</a:t>
            </a:r>
            <a:r>
              <a:rPr dirty="0" sz="1200" spc="365">
                <a:solidFill>
                  <a:srgbClr val="8D3124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8D3124"/>
                </a:solidFill>
                <a:latin typeface="Lucida Console"/>
                <a:cs typeface="Lucida Console"/>
              </a:rPr>
              <a:t>Q</a:t>
            </a:r>
            <a:r>
              <a:rPr dirty="0" sz="1000">
                <a:solidFill>
                  <a:srgbClr val="8D3124"/>
                </a:solidFill>
                <a:latin typeface="Arial"/>
                <a:cs typeface="Arial"/>
              </a:rPr>
              <a:t>♥</a:t>
            </a:r>
            <a:r>
              <a:rPr dirty="0" sz="1000" spc="430">
                <a:solidFill>
                  <a:srgbClr val="8D3124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8D3124"/>
                </a:solidFill>
                <a:latin typeface="Lucida Console"/>
                <a:cs typeface="Lucida Console"/>
              </a:rPr>
              <a:t>6</a:t>
            </a:r>
            <a:r>
              <a:rPr dirty="0" sz="1200">
                <a:solidFill>
                  <a:srgbClr val="8D3124"/>
                </a:solidFill>
                <a:latin typeface="Arial"/>
                <a:cs typeface="Arial"/>
              </a:rPr>
              <a:t>♦</a:t>
            </a:r>
            <a:r>
              <a:rPr dirty="0" sz="1200" spc="365">
                <a:solidFill>
                  <a:srgbClr val="8D3124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8D3124"/>
                </a:solidFill>
                <a:latin typeface="Lucida Console"/>
                <a:cs typeface="Lucida Console"/>
              </a:rPr>
              <a:t>5</a:t>
            </a:r>
            <a:r>
              <a:rPr dirty="0" sz="1000">
                <a:solidFill>
                  <a:srgbClr val="8D3124"/>
                </a:solidFill>
                <a:latin typeface="Arial"/>
                <a:cs typeface="Arial"/>
              </a:rPr>
              <a:t>♥</a:t>
            </a:r>
            <a:r>
              <a:rPr dirty="0" sz="1000" spc="305">
                <a:solidFill>
                  <a:srgbClr val="8D3124"/>
                </a:solidFill>
                <a:latin typeface="Arial"/>
                <a:cs typeface="Arial"/>
              </a:rPr>
              <a:t> </a:t>
            </a:r>
            <a:r>
              <a:rPr dirty="0" sz="1200" spc="-25">
                <a:solidFill>
                  <a:srgbClr val="8D3124"/>
                </a:solidFill>
                <a:latin typeface="Lucida Console"/>
                <a:cs typeface="Lucida Console"/>
              </a:rPr>
              <a:t>10</a:t>
            </a:r>
            <a:r>
              <a:rPr dirty="0" sz="1200" spc="-25">
                <a:solidFill>
                  <a:srgbClr val="8D3124"/>
                </a:solidFill>
                <a:latin typeface="Arial"/>
                <a:cs typeface="Arial"/>
              </a:rPr>
              <a:t>♦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16" name="object 16" descr=""/>
          <p:cNvGrpSpPr/>
          <p:nvPr/>
        </p:nvGrpSpPr>
        <p:grpSpPr>
          <a:xfrm>
            <a:off x="7371715" y="3118963"/>
            <a:ext cx="791845" cy="1104265"/>
            <a:chOff x="7371715" y="3118963"/>
            <a:chExt cx="791845" cy="1104265"/>
          </a:xfrm>
        </p:grpSpPr>
        <p:sp>
          <p:nvSpPr>
            <p:cNvPr id="17" name="object 17" descr=""/>
            <p:cNvSpPr/>
            <p:nvPr/>
          </p:nvSpPr>
          <p:spPr>
            <a:xfrm>
              <a:off x="7404100" y="3125317"/>
              <a:ext cx="260985" cy="236854"/>
            </a:xfrm>
            <a:custGeom>
              <a:avLst/>
              <a:gdLst/>
              <a:ahLst/>
              <a:cxnLst/>
              <a:rect l="l" t="t" r="r" b="b"/>
              <a:pathLst>
                <a:path w="260984" h="236854">
                  <a:moveTo>
                    <a:pt x="260464" y="0"/>
                  </a:moveTo>
                  <a:lnTo>
                    <a:pt x="4821" y="236417"/>
                  </a:lnTo>
                  <a:lnTo>
                    <a:pt x="0" y="236417"/>
                  </a:lnTo>
                </a:path>
              </a:pathLst>
            </a:custGeom>
            <a:ln w="12707">
              <a:solidFill>
                <a:srgbClr val="8D312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7371715" y="3319221"/>
              <a:ext cx="74930" cy="72390"/>
            </a:xfrm>
            <a:custGeom>
              <a:avLst/>
              <a:gdLst/>
              <a:ahLst/>
              <a:cxnLst/>
              <a:rect l="l" t="t" r="r" b="b"/>
              <a:pathLst>
                <a:path w="74929" h="72389">
                  <a:moveTo>
                    <a:pt x="27482" y="0"/>
                  </a:moveTo>
                  <a:lnTo>
                    <a:pt x="0" y="72351"/>
                  </a:lnTo>
                  <a:lnTo>
                    <a:pt x="74307" y="50939"/>
                  </a:lnTo>
                  <a:lnTo>
                    <a:pt x="38163" y="37185"/>
                  </a:lnTo>
                  <a:lnTo>
                    <a:pt x="27482" y="0"/>
                  </a:lnTo>
                  <a:close/>
                </a:path>
              </a:pathLst>
            </a:custGeom>
            <a:solidFill>
              <a:srgbClr val="8D312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7882898" y="3942497"/>
              <a:ext cx="274320" cy="274320"/>
            </a:xfrm>
            <a:custGeom>
              <a:avLst/>
              <a:gdLst/>
              <a:ahLst/>
              <a:cxnLst/>
              <a:rect l="l" t="t" r="r" b="b"/>
              <a:pathLst>
                <a:path w="274320" h="274320">
                  <a:moveTo>
                    <a:pt x="273879" y="27418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2707">
              <a:solidFill>
                <a:srgbClr val="8D312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7851787" y="3911345"/>
              <a:ext cx="73660" cy="73660"/>
            </a:xfrm>
            <a:custGeom>
              <a:avLst/>
              <a:gdLst/>
              <a:ahLst/>
              <a:cxnLst/>
              <a:rect l="l" t="t" r="r" b="b"/>
              <a:pathLst>
                <a:path w="73659" h="73660">
                  <a:moveTo>
                    <a:pt x="0" y="0"/>
                  </a:moveTo>
                  <a:lnTo>
                    <a:pt x="24447" y="73431"/>
                  </a:lnTo>
                  <a:lnTo>
                    <a:pt x="36664" y="36715"/>
                  </a:lnTo>
                  <a:lnTo>
                    <a:pt x="73342" y="244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D3124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 descr=""/>
          <p:cNvSpPr txBox="1"/>
          <p:nvPr/>
        </p:nvSpPr>
        <p:spPr>
          <a:xfrm>
            <a:off x="7780286" y="4219651"/>
            <a:ext cx="999490" cy="510540"/>
          </a:xfrm>
          <a:prstGeom prst="rect">
            <a:avLst/>
          </a:prstGeom>
        </p:spPr>
        <p:txBody>
          <a:bodyPr wrap="square" lIns="0" tIns="27940" rIns="0" bIns="0" rtlCol="0" vert="horz">
            <a:spAutoFit/>
          </a:bodyPr>
          <a:lstStyle/>
          <a:p>
            <a:pPr algn="ctr" marL="12700" marR="5080">
              <a:lnSpc>
                <a:spcPts val="1240"/>
              </a:lnSpc>
              <a:spcBef>
                <a:spcPts val="220"/>
              </a:spcBef>
            </a:pPr>
            <a:r>
              <a:rPr dirty="0" sz="1100">
                <a:solidFill>
                  <a:srgbClr val="8D3124"/>
                </a:solidFill>
                <a:latin typeface="Lucida Sans Unicode"/>
                <a:cs typeface="Lucida Sans Unicode"/>
              </a:rPr>
              <a:t>Output</a:t>
            </a:r>
            <a:r>
              <a:rPr dirty="0" sz="1100" spc="35">
                <a:solidFill>
                  <a:srgbClr val="8D3124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25">
                <a:solidFill>
                  <a:srgbClr val="8D3124"/>
                </a:solidFill>
                <a:latin typeface="Lucida Sans Unicode"/>
                <a:cs typeface="Lucida Sans Unicode"/>
              </a:rPr>
              <a:t>to </a:t>
            </a:r>
            <a:r>
              <a:rPr dirty="0" sz="1100" spc="-10">
                <a:solidFill>
                  <a:srgbClr val="8D3124"/>
                </a:solidFill>
                <a:latin typeface="Lucida Sans Unicode"/>
                <a:cs typeface="Lucida Sans Unicode"/>
              </a:rPr>
              <a:t>standard </a:t>
            </a:r>
            <a:r>
              <a:rPr dirty="0" sz="1100">
                <a:solidFill>
                  <a:srgbClr val="8D3124"/>
                </a:solidFill>
                <a:latin typeface="Lucida Sans Unicode"/>
                <a:cs typeface="Lucida Sans Unicode"/>
              </a:rPr>
              <a:t>output</a:t>
            </a:r>
            <a:r>
              <a:rPr dirty="0" sz="1100" spc="35">
                <a:solidFill>
                  <a:srgbClr val="8D3124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10">
                <a:solidFill>
                  <a:srgbClr val="8D3124"/>
                </a:solidFill>
                <a:latin typeface="Lucida Sans Unicode"/>
                <a:cs typeface="Lucida Sans Unicode"/>
              </a:rPr>
              <a:t>stream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22" name="object 22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69215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-15"/>
              <a:t>3</a:t>
            </a:fld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533399" y="1581745"/>
            <a:ext cx="9004300" cy="0"/>
          </a:xfrm>
          <a:custGeom>
            <a:avLst/>
            <a:gdLst/>
            <a:ahLst/>
            <a:cxnLst/>
            <a:rect l="l" t="t" r="r" b="b"/>
            <a:pathLst>
              <a:path w="9004300" h="0">
                <a:moveTo>
                  <a:pt x="0" y="0"/>
                </a:moveTo>
                <a:lnTo>
                  <a:pt x="9004284" y="0"/>
                </a:lnTo>
              </a:path>
            </a:pathLst>
          </a:custGeom>
          <a:ln w="52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 txBox="1"/>
          <p:nvPr/>
        </p:nvSpPr>
        <p:spPr>
          <a:xfrm>
            <a:off x="532130" y="1250334"/>
            <a:ext cx="3166110" cy="2901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700" spc="-20">
                <a:latin typeface="Arial"/>
                <a:cs typeface="Arial"/>
              </a:rPr>
              <a:t>Input-</a:t>
            </a:r>
            <a:r>
              <a:rPr dirty="0" sz="1700">
                <a:latin typeface="Arial"/>
                <a:cs typeface="Arial"/>
              </a:rPr>
              <a:t>output</a:t>
            </a:r>
            <a:r>
              <a:rPr dirty="0" sz="1700" spc="225">
                <a:latin typeface="Arial"/>
                <a:cs typeface="Arial"/>
              </a:rPr>
              <a:t> </a:t>
            </a:r>
            <a:r>
              <a:rPr dirty="0" sz="1700">
                <a:latin typeface="Arial"/>
                <a:cs typeface="Arial"/>
              </a:rPr>
              <a:t>abstraction</a:t>
            </a:r>
            <a:r>
              <a:rPr dirty="0" sz="1700" spc="225">
                <a:latin typeface="Arial"/>
                <a:cs typeface="Arial"/>
              </a:rPr>
              <a:t> </a:t>
            </a:r>
            <a:r>
              <a:rPr dirty="0" sz="1700">
                <a:latin typeface="Arial"/>
                <a:cs typeface="Arial"/>
              </a:rPr>
              <a:t>(so</a:t>
            </a:r>
            <a:r>
              <a:rPr dirty="0" sz="1700" spc="225">
                <a:latin typeface="Arial"/>
                <a:cs typeface="Arial"/>
              </a:rPr>
              <a:t> </a:t>
            </a:r>
            <a:r>
              <a:rPr dirty="0" sz="1700" spc="50">
                <a:latin typeface="Arial"/>
                <a:cs typeface="Arial"/>
              </a:rPr>
              <a:t>far)</a:t>
            </a:r>
            <a:endParaRPr sz="1700">
              <a:latin typeface="Arial"/>
              <a:cs typeface="Arial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6031420" y="2604292"/>
            <a:ext cx="661035" cy="661670"/>
            <a:chOff x="6031420" y="2604292"/>
            <a:chExt cx="661035" cy="661670"/>
          </a:xfrm>
        </p:grpSpPr>
        <p:sp>
          <p:nvSpPr>
            <p:cNvPr id="5" name="object 5" descr=""/>
            <p:cNvSpPr/>
            <p:nvPr/>
          </p:nvSpPr>
          <p:spPr>
            <a:xfrm>
              <a:off x="6086986" y="2617000"/>
              <a:ext cx="592455" cy="593090"/>
            </a:xfrm>
            <a:custGeom>
              <a:avLst/>
              <a:gdLst/>
              <a:ahLst/>
              <a:cxnLst/>
              <a:rect l="l" t="t" r="r" b="b"/>
              <a:pathLst>
                <a:path w="592454" h="593089">
                  <a:moveTo>
                    <a:pt x="592424" y="0"/>
                  </a:moveTo>
                  <a:lnTo>
                    <a:pt x="0" y="593088"/>
                  </a:lnTo>
                  <a:lnTo>
                    <a:pt x="0" y="593088"/>
                  </a:lnTo>
                </a:path>
              </a:pathLst>
            </a:custGeom>
            <a:ln w="25414">
              <a:solidFill>
                <a:srgbClr val="00549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6031420" y="3132213"/>
              <a:ext cx="133350" cy="133985"/>
            </a:xfrm>
            <a:custGeom>
              <a:avLst/>
              <a:gdLst/>
              <a:ahLst/>
              <a:cxnLst/>
              <a:rect l="l" t="t" r="r" b="b"/>
              <a:pathLst>
                <a:path w="133350" h="133985">
                  <a:moveTo>
                    <a:pt x="44450" y="0"/>
                  </a:moveTo>
                  <a:lnTo>
                    <a:pt x="0" y="133502"/>
                  </a:lnTo>
                  <a:lnTo>
                    <a:pt x="133350" y="89001"/>
                  </a:lnTo>
                  <a:lnTo>
                    <a:pt x="66675" y="66751"/>
                  </a:lnTo>
                  <a:lnTo>
                    <a:pt x="44450" y="0"/>
                  </a:lnTo>
                  <a:close/>
                </a:path>
              </a:pathLst>
            </a:custGeom>
            <a:solidFill>
              <a:srgbClr val="005493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 txBox="1"/>
          <p:nvPr/>
        </p:nvSpPr>
        <p:spPr>
          <a:xfrm>
            <a:off x="5930913" y="5636683"/>
            <a:ext cx="2667000" cy="2520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68580">
              <a:lnSpc>
                <a:spcPct val="100000"/>
              </a:lnSpc>
              <a:spcBef>
                <a:spcPts val="135"/>
              </a:spcBef>
            </a:pPr>
            <a:r>
              <a:rPr dirty="0" sz="1450">
                <a:solidFill>
                  <a:srgbClr val="005493"/>
                </a:solidFill>
                <a:latin typeface="Lucida Sans Unicode"/>
                <a:cs typeface="Lucida Sans Unicode"/>
              </a:rPr>
              <a:t>standard</a:t>
            </a:r>
            <a:r>
              <a:rPr dirty="0" sz="1450" spc="114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450">
                <a:solidFill>
                  <a:srgbClr val="005493"/>
                </a:solidFill>
                <a:latin typeface="Lucida Sans Unicode"/>
                <a:cs typeface="Lucida Sans Unicode"/>
              </a:rPr>
              <a:t>output</a:t>
            </a:r>
            <a:r>
              <a:rPr dirty="0" sz="1450" spc="12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450" spc="-10">
                <a:solidFill>
                  <a:srgbClr val="005493"/>
                </a:solidFill>
                <a:latin typeface="Lucida Sans Unicode"/>
                <a:cs typeface="Lucida Sans Unicode"/>
              </a:rPr>
              <a:t>stream</a:t>
            </a:r>
            <a:endParaRPr sz="1450">
              <a:latin typeface="Lucida Sans Unicode"/>
              <a:cs typeface="Lucida Sans Unicode"/>
            </a:endParaRPr>
          </a:p>
        </p:txBody>
      </p:sp>
      <p:grpSp>
        <p:nvGrpSpPr>
          <p:cNvPr id="8" name="object 8" descr=""/>
          <p:cNvGrpSpPr/>
          <p:nvPr/>
        </p:nvGrpSpPr>
        <p:grpSpPr>
          <a:xfrm>
            <a:off x="4775186" y="5122671"/>
            <a:ext cx="3836035" cy="814069"/>
            <a:chOff x="4775186" y="5122671"/>
            <a:chExt cx="3836035" cy="814069"/>
          </a:xfrm>
        </p:grpSpPr>
        <p:sp>
          <p:nvSpPr>
            <p:cNvPr id="9" name="object 9" descr=""/>
            <p:cNvSpPr/>
            <p:nvPr/>
          </p:nvSpPr>
          <p:spPr>
            <a:xfrm>
              <a:off x="5924556" y="5624878"/>
              <a:ext cx="2679700" cy="305435"/>
            </a:xfrm>
            <a:custGeom>
              <a:avLst/>
              <a:gdLst/>
              <a:ahLst/>
              <a:cxnLst/>
              <a:rect l="l" t="t" r="r" b="b"/>
              <a:pathLst>
                <a:path w="2679700" h="305435">
                  <a:moveTo>
                    <a:pt x="2673349" y="0"/>
                  </a:moveTo>
                  <a:lnTo>
                    <a:pt x="0" y="0"/>
                  </a:lnTo>
                  <a:lnTo>
                    <a:pt x="0" y="305142"/>
                  </a:lnTo>
                  <a:lnTo>
                    <a:pt x="2679699" y="305142"/>
                  </a:lnTo>
                </a:path>
              </a:pathLst>
            </a:custGeom>
            <a:ln w="1271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4787896" y="5135381"/>
              <a:ext cx="1016000" cy="648970"/>
            </a:xfrm>
            <a:custGeom>
              <a:avLst/>
              <a:gdLst/>
              <a:ahLst/>
              <a:cxnLst/>
              <a:rect l="l" t="t" r="r" b="b"/>
              <a:pathLst>
                <a:path w="1016000" h="648970">
                  <a:moveTo>
                    <a:pt x="0" y="0"/>
                  </a:moveTo>
                  <a:lnTo>
                    <a:pt x="0" y="648424"/>
                  </a:lnTo>
                  <a:lnTo>
                    <a:pt x="1004608" y="648424"/>
                  </a:lnTo>
                  <a:lnTo>
                    <a:pt x="1016002" y="648424"/>
                  </a:lnTo>
                </a:path>
              </a:pathLst>
            </a:custGeom>
            <a:ln w="25408">
              <a:solidFill>
                <a:srgbClr val="00549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5756757" y="5720867"/>
              <a:ext cx="125730" cy="126364"/>
            </a:xfrm>
            <a:custGeom>
              <a:avLst/>
              <a:gdLst/>
              <a:ahLst/>
              <a:cxnLst/>
              <a:rect l="l" t="t" r="r" b="b"/>
              <a:pathLst>
                <a:path w="125729" h="126364">
                  <a:moveTo>
                    <a:pt x="0" y="0"/>
                  </a:moveTo>
                  <a:lnTo>
                    <a:pt x="31432" y="62928"/>
                  </a:lnTo>
                  <a:lnTo>
                    <a:pt x="0" y="125869"/>
                  </a:lnTo>
                  <a:lnTo>
                    <a:pt x="125729" y="629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5493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 descr=""/>
          <p:cNvSpPr txBox="1"/>
          <p:nvPr/>
        </p:nvSpPr>
        <p:spPr>
          <a:xfrm>
            <a:off x="6643916" y="2327330"/>
            <a:ext cx="1323340" cy="414655"/>
          </a:xfrm>
          <a:prstGeom prst="rect">
            <a:avLst/>
          </a:prstGeom>
        </p:spPr>
        <p:txBody>
          <a:bodyPr wrap="square" lIns="0" tIns="75565" rIns="0" bIns="0" rtlCol="0" vert="horz">
            <a:spAutoFit/>
          </a:bodyPr>
          <a:lstStyle/>
          <a:p>
            <a:pPr marL="170815" marR="5080" indent="-158750">
              <a:lnSpc>
                <a:spcPct val="73600"/>
              </a:lnSpc>
              <a:spcBef>
                <a:spcPts val="595"/>
              </a:spcBef>
            </a:pPr>
            <a:r>
              <a:rPr dirty="0" sz="1450" spc="-25">
                <a:solidFill>
                  <a:srgbClr val="005493"/>
                </a:solidFill>
                <a:latin typeface="Lucida Sans Unicode"/>
                <a:cs typeface="Lucida Sans Unicode"/>
              </a:rPr>
              <a:t>command-</a:t>
            </a:r>
            <a:r>
              <a:rPr dirty="0" sz="1450" spc="-20">
                <a:solidFill>
                  <a:srgbClr val="005493"/>
                </a:solidFill>
                <a:latin typeface="Lucida Sans Unicode"/>
                <a:cs typeface="Lucida Sans Unicode"/>
              </a:rPr>
              <a:t>line </a:t>
            </a:r>
            <a:r>
              <a:rPr dirty="0" sz="1450" spc="-10">
                <a:solidFill>
                  <a:srgbClr val="005493"/>
                </a:solidFill>
                <a:latin typeface="Lucida Sans Unicode"/>
                <a:cs typeface="Lucida Sans Unicode"/>
              </a:rPr>
              <a:t>arguments</a:t>
            </a:r>
            <a:endParaRPr sz="1450">
              <a:latin typeface="Lucida Sans Unicode"/>
              <a:cs typeface="Lucida Sans Unicode"/>
            </a:endParaRPr>
          </a:p>
        </p:txBody>
      </p:sp>
      <p:sp>
        <p:nvSpPr>
          <p:cNvPr id="15" name="object 1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69215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-15"/>
              <a:t>3</a:t>
            </a:fld>
          </a:p>
        </p:txBody>
      </p:sp>
      <p:sp>
        <p:nvSpPr>
          <p:cNvPr id="13" name="object 13" descr=""/>
          <p:cNvSpPr txBox="1"/>
          <p:nvPr/>
        </p:nvSpPr>
        <p:spPr>
          <a:xfrm>
            <a:off x="3573739" y="3284144"/>
            <a:ext cx="2441575" cy="184658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2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800">
              <a:latin typeface="Times New Roman"/>
              <a:cs typeface="Times New Roman"/>
            </a:endParaRPr>
          </a:p>
          <a:p>
            <a:pPr marL="403860">
              <a:lnSpc>
                <a:spcPct val="100000"/>
              </a:lnSpc>
              <a:spcBef>
                <a:spcPts val="5"/>
              </a:spcBef>
            </a:pPr>
            <a:r>
              <a:rPr dirty="0" sz="1950">
                <a:solidFill>
                  <a:srgbClr val="FFFFFF"/>
                </a:solidFill>
                <a:latin typeface="Lucida Sans Unicode"/>
                <a:cs typeface="Lucida Sans Unicode"/>
              </a:rPr>
              <a:t>Java</a:t>
            </a:r>
            <a:r>
              <a:rPr dirty="0" sz="1950" spc="15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950" spc="-10">
                <a:solidFill>
                  <a:srgbClr val="FFFFFF"/>
                </a:solidFill>
                <a:latin typeface="Lucida Sans Unicode"/>
                <a:cs typeface="Lucida Sans Unicode"/>
              </a:rPr>
              <a:t>program</a:t>
            </a:r>
            <a:endParaRPr sz="1950">
              <a:latin typeface="Lucida Sans Unicode"/>
              <a:cs typeface="Lucida Sans Unicode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520700" y="1893239"/>
            <a:ext cx="4483100" cy="470534"/>
          </a:xfrm>
          <a:prstGeom prst="rect">
            <a:avLst/>
          </a:prstGeom>
          <a:solidFill>
            <a:srgbClr val="FFFFFF"/>
          </a:solidFill>
        </p:spPr>
        <p:txBody>
          <a:bodyPr wrap="square" lIns="0" tIns="88900" rIns="0" bIns="0" rtlCol="0" vert="horz">
            <a:spAutoFit/>
          </a:bodyPr>
          <a:lstStyle/>
          <a:p>
            <a:pPr marL="128270">
              <a:lnSpc>
                <a:spcPct val="100000"/>
              </a:lnSpc>
              <a:spcBef>
                <a:spcPts val="700"/>
              </a:spcBef>
            </a:pPr>
            <a:r>
              <a:rPr dirty="0" sz="1450">
                <a:latin typeface="Lucida Sans Unicode"/>
                <a:cs typeface="Lucida Sans Unicode"/>
              </a:rPr>
              <a:t>A</a:t>
            </a:r>
            <a:r>
              <a:rPr dirty="0" sz="1450" spc="9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mental</a:t>
            </a:r>
            <a:r>
              <a:rPr dirty="0" sz="1450" spc="9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model</a:t>
            </a:r>
            <a:r>
              <a:rPr dirty="0" sz="1450" spc="9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of</a:t>
            </a:r>
            <a:r>
              <a:rPr dirty="0" sz="1450" spc="9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what</a:t>
            </a:r>
            <a:r>
              <a:rPr dirty="0" sz="1450" spc="9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a</a:t>
            </a:r>
            <a:r>
              <a:rPr dirty="0" sz="1450" spc="9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Java</a:t>
            </a:r>
            <a:r>
              <a:rPr dirty="0" sz="1450" spc="9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program</a:t>
            </a:r>
            <a:r>
              <a:rPr dirty="0" sz="1450" spc="95">
                <a:latin typeface="Lucida Sans Unicode"/>
                <a:cs typeface="Lucida Sans Unicode"/>
              </a:rPr>
              <a:t> </a:t>
            </a:r>
            <a:r>
              <a:rPr dirty="0" sz="1450" spc="-10">
                <a:latin typeface="Lucida Sans Unicode"/>
                <a:cs typeface="Lucida Sans Unicode"/>
              </a:rPr>
              <a:t>does.</a:t>
            </a:r>
            <a:endParaRPr sz="145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533399" y="1581745"/>
            <a:ext cx="9004300" cy="0"/>
          </a:xfrm>
          <a:custGeom>
            <a:avLst/>
            <a:gdLst/>
            <a:ahLst/>
            <a:cxnLst/>
            <a:rect l="l" t="t" r="r" b="b"/>
            <a:pathLst>
              <a:path w="9004300" h="0">
                <a:moveTo>
                  <a:pt x="0" y="0"/>
                </a:moveTo>
                <a:lnTo>
                  <a:pt x="9004284" y="0"/>
                </a:lnTo>
              </a:path>
            </a:pathLst>
          </a:custGeom>
          <a:ln w="52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 txBox="1"/>
          <p:nvPr/>
        </p:nvSpPr>
        <p:spPr>
          <a:xfrm>
            <a:off x="520700" y="1791525"/>
            <a:ext cx="8534400" cy="445134"/>
          </a:xfrm>
          <a:prstGeom prst="rect">
            <a:avLst/>
          </a:prstGeom>
          <a:solidFill>
            <a:srgbClr val="FFFFFF"/>
          </a:solidFill>
        </p:spPr>
        <p:txBody>
          <a:bodyPr wrap="square" lIns="0" tIns="85725" rIns="0" bIns="0" rtlCol="0" vert="horz">
            <a:spAutoFit/>
          </a:bodyPr>
          <a:lstStyle/>
          <a:p>
            <a:pPr marL="128270">
              <a:lnSpc>
                <a:spcPct val="100000"/>
              </a:lnSpc>
              <a:spcBef>
                <a:spcPts val="675"/>
              </a:spcBef>
            </a:pPr>
            <a:r>
              <a:rPr dirty="0" sz="1450" spc="-30">
                <a:solidFill>
                  <a:srgbClr val="005493"/>
                </a:solidFill>
                <a:latin typeface="Lucida Sans Unicode"/>
                <a:cs typeface="Lucida Sans Unicode"/>
              </a:rPr>
              <a:t>Command-</a:t>
            </a:r>
            <a:r>
              <a:rPr dirty="0" sz="1450">
                <a:solidFill>
                  <a:srgbClr val="005493"/>
                </a:solidFill>
                <a:latin typeface="Lucida Sans Unicode"/>
                <a:cs typeface="Lucida Sans Unicode"/>
              </a:rPr>
              <a:t>line</a:t>
            </a:r>
            <a:r>
              <a:rPr dirty="0" sz="1450" spc="9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450">
                <a:solidFill>
                  <a:srgbClr val="005493"/>
                </a:solidFill>
                <a:latin typeface="Lucida Sans Unicode"/>
                <a:cs typeface="Lucida Sans Unicode"/>
              </a:rPr>
              <a:t>input.</a:t>
            </a:r>
            <a:r>
              <a:rPr dirty="0" sz="1450" spc="9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An</a:t>
            </a:r>
            <a:r>
              <a:rPr dirty="0" sz="1450" spc="9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abstraction</a:t>
            </a:r>
            <a:r>
              <a:rPr dirty="0" sz="1450" spc="9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for</a:t>
            </a:r>
            <a:r>
              <a:rPr dirty="0" sz="1450" spc="9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providing</a:t>
            </a:r>
            <a:r>
              <a:rPr dirty="0" sz="1450" spc="10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arguments</a:t>
            </a:r>
            <a:r>
              <a:rPr dirty="0" sz="1450" spc="9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(strings)</a:t>
            </a:r>
            <a:r>
              <a:rPr dirty="0" sz="1450" spc="9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to</a:t>
            </a:r>
            <a:r>
              <a:rPr dirty="0" sz="1450" spc="9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a</a:t>
            </a:r>
            <a:r>
              <a:rPr dirty="0" sz="1450" spc="95">
                <a:latin typeface="Lucida Sans Unicode"/>
                <a:cs typeface="Lucida Sans Unicode"/>
              </a:rPr>
              <a:t> </a:t>
            </a:r>
            <a:r>
              <a:rPr dirty="0" sz="1450" spc="-10">
                <a:latin typeface="Lucida Sans Unicode"/>
                <a:cs typeface="Lucida Sans Unicode"/>
              </a:rPr>
              <a:t>program.</a:t>
            </a:r>
            <a:endParaRPr sz="145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Review:</a:t>
            </a:r>
            <a:r>
              <a:rPr dirty="0" spc="120"/>
              <a:t> </a:t>
            </a:r>
            <a:r>
              <a:rPr dirty="0" spc="-10"/>
              <a:t>command-</a:t>
            </a:r>
            <a:r>
              <a:rPr dirty="0"/>
              <a:t>line</a:t>
            </a:r>
            <a:r>
              <a:rPr dirty="0" spc="125"/>
              <a:t> </a:t>
            </a:r>
            <a:r>
              <a:rPr dirty="0" spc="-20"/>
              <a:t>input</a:t>
            </a:r>
          </a:p>
        </p:txBody>
      </p:sp>
      <p:sp>
        <p:nvSpPr>
          <p:cNvPr id="5" name="object 5" descr=""/>
          <p:cNvSpPr txBox="1"/>
          <p:nvPr/>
        </p:nvSpPr>
        <p:spPr>
          <a:xfrm>
            <a:off x="533400" y="2363673"/>
            <a:ext cx="8953500" cy="1424305"/>
          </a:xfrm>
          <a:prstGeom prst="rect">
            <a:avLst/>
          </a:prstGeom>
          <a:solidFill>
            <a:srgbClr val="FFFFFF"/>
          </a:solidFill>
        </p:spPr>
        <p:txBody>
          <a:bodyPr wrap="square" lIns="0" tIns="90170" rIns="0" bIns="0" rtlCol="0" vert="horz">
            <a:spAutoFit/>
          </a:bodyPr>
          <a:lstStyle/>
          <a:p>
            <a:pPr marL="126364">
              <a:lnSpc>
                <a:spcPct val="100000"/>
              </a:lnSpc>
              <a:spcBef>
                <a:spcPts val="710"/>
              </a:spcBef>
            </a:pPr>
            <a:r>
              <a:rPr dirty="0" sz="1450">
                <a:solidFill>
                  <a:srgbClr val="005493"/>
                </a:solidFill>
                <a:latin typeface="Lucida Sans Unicode"/>
                <a:cs typeface="Lucida Sans Unicode"/>
              </a:rPr>
              <a:t>Basic</a:t>
            </a:r>
            <a:r>
              <a:rPr dirty="0" sz="1450" spc="8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450" spc="-10">
                <a:solidFill>
                  <a:srgbClr val="005493"/>
                </a:solidFill>
                <a:latin typeface="Lucida Sans Unicode"/>
                <a:cs typeface="Lucida Sans Unicode"/>
              </a:rPr>
              <a:t>properties</a:t>
            </a:r>
            <a:endParaRPr sz="1450">
              <a:latin typeface="Lucida Sans Unicode"/>
              <a:cs typeface="Lucida Sans Unicode"/>
            </a:endParaRPr>
          </a:p>
          <a:p>
            <a:pPr marL="288290" indent="-125730">
              <a:lnSpc>
                <a:spcPct val="100000"/>
              </a:lnSpc>
              <a:spcBef>
                <a:spcPts val="575"/>
              </a:spcBef>
              <a:buSzPct val="103448"/>
              <a:buFont typeface="Calibri"/>
              <a:buChar char="•"/>
              <a:tabLst>
                <a:tab pos="288925" algn="l"/>
              </a:tabLst>
            </a:pPr>
            <a:r>
              <a:rPr dirty="0" sz="1450">
                <a:latin typeface="Lucida Sans Unicode"/>
                <a:cs typeface="Lucida Sans Unicode"/>
              </a:rPr>
              <a:t>Strings</a:t>
            </a:r>
            <a:r>
              <a:rPr dirty="0" sz="1450" spc="7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you</a:t>
            </a:r>
            <a:r>
              <a:rPr dirty="0" sz="1450" spc="7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type</a:t>
            </a:r>
            <a:r>
              <a:rPr dirty="0" sz="1450" spc="7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after</a:t>
            </a:r>
            <a:r>
              <a:rPr dirty="0" sz="1450" spc="7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the</a:t>
            </a:r>
            <a:r>
              <a:rPr dirty="0" sz="1450" spc="7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program</a:t>
            </a:r>
            <a:r>
              <a:rPr dirty="0" sz="1450" spc="7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name</a:t>
            </a:r>
            <a:r>
              <a:rPr dirty="0" sz="1450" spc="7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are</a:t>
            </a:r>
            <a:r>
              <a:rPr dirty="0" sz="1450" spc="7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available</a:t>
            </a:r>
            <a:r>
              <a:rPr dirty="0" sz="1450" spc="7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as</a:t>
            </a:r>
            <a:r>
              <a:rPr dirty="0" sz="1450" spc="75">
                <a:latin typeface="Lucida Sans Unicode"/>
                <a:cs typeface="Lucida Sans Unicode"/>
              </a:rPr>
              <a:t> </a:t>
            </a:r>
            <a:r>
              <a:rPr dirty="0" sz="1350">
                <a:latin typeface="Lucida Console"/>
                <a:cs typeface="Lucida Console"/>
              </a:rPr>
              <a:t>args[0],</a:t>
            </a:r>
            <a:r>
              <a:rPr dirty="0" sz="1350" spc="120">
                <a:latin typeface="Lucida Console"/>
                <a:cs typeface="Lucida Console"/>
              </a:rPr>
              <a:t> </a:t>
            </a:r>
            <a:r>
              <a:rPr dirty="0" sz="1350">
                <a:latin typeface="Lucida Console"/>
                <a:cs typeface="Lucida Console"/>
              </a:rPr>
              <a:t>args[1]</a:t>
            </a:r>
            <a:r>
              <a:rPr dirty="0" sz="1450">
                <a:latin typeface="Lucida Sans Unicode"/>
                <a:cs typeface="Lucida Sans Unicode"/>
              </a:rPr>
              <a:t>,</a:t>
            </a:r>
            <a:r>
              <a:rPr dirty="0" sz="1450" spc="7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...</a:t>
            </a:r>
            <a:r>
              <a:rPr dirty="0" sz="1450" spc="7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at</a:t>
            </a:r>
            <a:r>
              <a:rPr dirty="0" sz="1450" spc="75">
                <a:latin typeface="Lucida Sans Unicode"/>
                <a:cs typeface="Lucida Sans Unicode"/>
              </a:rPr>
              <a:t> </a:t>
            </a:r>
            <a:r>
              <a:rPr dirty="0" sz="1450" i="1">
                <a:latin typeface="Lucida Sans Italic"/>
                <a:cs typeface="Lucida Sans Italic"/>
              </a:rPr>
              <a:t>run</a:t>
            </a:r>
            <a:r>
              <a:rPr dirty="0" sz="1450" spc="75" i="1">
                <a:latin typeface="Lucida Sans Italic"/>
                <a:cs typeface="Lucida Sans Italic"/>
              </a:rPr>
              <a:t> </a:t>
            </a:r>
            <a:r>
              <a:rPr dirty="0" sz="1450" spc="-10">
                <a:latin typeface="Lucida Sans Unicode"/>
                <a:cs typeface="Lucida Sans Unicode"/>
              </a:rPr>
              <a:t>time.</a:t>
            </a:r>
            <a:endParaRPr sz="1450">
              <a:latin typeface="Lucida Sans Unicode"/>
              <a:cs typeface="Lucida Sans Unicode"/>
            </a:endParaRPr>
          </a:p>
          <a:p>
            <a:pPr marL="288290" indent="-125730">
              <a:lnSpc>
                <a:spcPct val="100000"/>
              </a:lnSpc>
              <a:spcBef>
                <a:spcPts val="570"/>
              </a:spcBef>
              <a:buSzPct val="103448"/>
              <a:buFont typeface="Calibri"/>
              <a:buChar char="•"/>
              <a:tabLst>
                <a:tab pos="288925" algn="l"/>
              </a:tabLst>
            </a:pPr>
            <a:r>
              <a:rPr dirty="0" sz="1450">
                <a:latin typeface="Lucida Sans Unicode"/>
                <a:cs typeface="Lucida Sans Unicode"/>
              </a:rPr>
              <a:t>Arguments</a:t>
            </a:r>
            <a:r>
              <a:rPr dirty="0" sz="1450" spc="12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are</a:t>
            </a:r>
            <a:r>
              <a:rPr dirty="0" sz="1450" spc="13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available</a:t>
            </a:r>
            <a:r>
              <a:rPr dirty="0" sz="1450" spc="12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when</a:t>
            </a:r>
            <a:r>
              <a:rPr dirty="0" sz="1450" spc="13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the</a:t>
            </a:r>
            <a:r>
              <a:rPr dirty="0" sz="1450" spc="13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program</a:t>
            </a:r>
            <a:r>
              <a:rPr dirty="0" sz="1450" spc="125">
                <a:latin typeface="Lucida Sans Unicode"/>
                <a:cs typeface="Lucida Sans Unicode"/>
              </a:rPr>
              <a:t> </a:t>
            </a:r>
            <a:r>
              <a:rPr dirty="0" sz="1450" i="1">
                <a:latin typeface="Lucida Sans Italic"/>
                <a:cs typeface="Lucida Sans Italic"/>
              </a:rPr>
              <a:t>begins</a:t>
            </a:r>
            <a:r>
              <a:rPr dirty="0" sz="1450" spc="130" i="1">
                <a:latin typeface="Lucida Sans Italic"/>
                <a:cs typeface="Lucida Sans Italic"/>
              </a:rPr>
              <a:t> </a:t>
            </a:r>
            <a:r>
              <a:rPr dirty="0" sz="1450" spc="-10">
                <a:latin typeface="Lucida Sans Unicode"/>
                <a:cs typeface="Lucida Sans Unicode"/>
              </a:rPr>
              <a:t>execution.</a:t>
            </a:r>
            <a:endParaRPr sz="1450">
              <a:latin typeface="Lucida Sans Unicode"/>
              <a:cs typeface="Lucida Sans Unicode"/>
            </a:endParaRPr>
          </a:p>
          <a:p>
            <a:pPr marL="288290" indent="-125730">
              <a:lnSpc>
                <a:spcPct val="100000"/>
              </a:lnSpc>
              <a:spcBef>
                <a:spcPts val="575"/>
              </a:spcBef>
              <a:buSzPct val="103448"/>
              <a:buFont typeface="Calibri"/>
              <a:buChar char="•"/>
              <a:tabLst>
                <a:tab pos="288925" algn="l"/>
              </a:tabLst>
            </a:pPr>
            <a:r>
              <a:rPr dirty="0" sz="1450">
                <a:latin typeface="Lucida Sans Unicode"/>
                <a:cs typeface="Lucida Sans Unicode"/>
              </a:rPr>
              <a:t>Need</a:t>
            </a:r>
            <a:r>
              <a:rPr dirty="0" sz="1450" spc="10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to</a:t>
            </a:r>
            <a:r>
              <a:rPr dirty="0" sz="1450" spc="10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call</a:t>
            </a:r>
            <a:r>
              <a:rPr dirty="0" sz="1450" spc="10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system</a:t>
            </a:r>
            <a:r>
              <a:rPr dirty="0" sz="1450" spc="10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conversion</a:t>
            </a:r>
            <a:r>
              <a:rPr dirty="0" sz="1450" spc="10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methods</a:t>
            </a:r>
            <a:r>
              <a:rPr dirty="0" sz="1450" spc="10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to</a:t>
            </a:r>
            <a:r>
              <a:rPr dirty="0" sz="1450" spc="10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convert</a:t>
            </a:r>
            <a:r>
              <a:rPr dirty="0" sz="1450" spc="10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the</a:t>
            </a:r>
            <a:r>
              <a:rPr dirty="0" sz="1450" spc="10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strings</a:t>
            </a:r>
            <a:r>
              <a:rPr dirty="0" sz="1450" spc="10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to</a:t>
            </a:r>
            <a:r>
              <a:rPr dirty="0" sz="1450" spc="10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other</a:t>
            </a:r>
            <a:r>
              <a:rPr dirty="0" sz="1450" spc="10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types</a:t>
            </a:r>
            <a:r>
              <a:rPr dirty="0" sz="1450" spc="10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of</a:t>
            </a:r>
            <a:r>
              <a:rPr dirty="0" sz="1450" spc="105">
                <a:latin typeface="Lucida Sans Unicode"/>
                <a:cs typeface="Lucida Sans Unicode"/>
              </a:rPr>
              <a:t> </a:t>
            </a:r>
            <a:r>
              <a:rPr dirty="0" sz="1450" spc="-10">
                <a:latin typeface="Lucida Sans Unicode"/>
                <a:cs typeface="Lucida Sans Unicode"/>
              </a:rPr>
              <a:t>data.</a:t>
            </a:r>
            <a:endParaRPr sz="1450">
              <a:latin typeface="Lucida Sans Unicode"/>
              <a:cs typeface="Lucida Sans Unicode"/>
            </a:endParaRPr>
          </a:p>
        </p:txBody>
      </p:sp>
      <p:pic>
        <p:nvPicPr>
          <p:cNvPr id="6" name="object 6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02336" y="4160189"/>
            <a:ext cx="4039082" cy="2176526"/>
          </a:xfrm>
          <a:prstGeom prst="rect">
            <a:avLst/>
          </a:prstGeom>
        </p:spPr>
      </p:pic>
      <p:sp>
        <p:nvSpPr>
          <p:cNvPr id="7" name="object 7" descr=""/>
          <p:cNvSpPr txBox="1"/>
          <p:nvPr/>
        </p:nvSpPr>
        <p:spPr>
          <a:xfrm>
            <a:off x="927100" y="4194518"/>
            <a:ext cx="3937000" cy="2072639"/>
          </a:xfrm>
          <a:prstGeom prst="rect">
            <a:avLst/>
          </a:prstGeom>
          <a:solidFill>
            <a:srgbClr val="FFFFFF"/>
          </a:solidFill>
        </p:spPr>
        <p:txBody>
          <a:bodyPr wrap="square" lIns="0" tIns="44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1050">
              <a:latin typeface="Times New Roman"/>
              <a:cs typeface="Times New Roman"/>
            </a:endParaRPr>
          </a:p>
          <a:p>
            <a:pPr marL="201930">
              <a:lnSpc>
                <a:spcPct val="100000"/>
              </a:lnSpc>
            </a:pPr>
            <a:r>
              <a:rPr dirty="0" sz="1100">
                <a:latin typeface="Lucida Console"/>
                <a:cs typeface="Lucida Console"/>
              </a:rPr>
              <a:t>public</a:t>
            </a:r>
            <a:r>
              <a:rPr dirty="0" sz="1100" spc="4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class</a:t>
            </a:r>
            <a:r>
              <a:rPr dirty="0" sz="1100" spc="40">
                <a:latin typeface="Lucida Console"/>
                <a:cs typeface="Lucida Console"/>
              </a:rPr>
              <a:t> </a:t>
            </a:r>
            <a:r>
              <a:rPr dirty="0" sz="1100" spc="-10">
                <a:latin typeface="Lucida Console"/>
                <a:cs typeface="Lucida Console"/>
              </a:rPr>
              <a:t>RandomInt</a:t>
            </a:r>
            <a:endParaRPr sz="1100">
              <a:latin typeface="Lucida Console"/>
              <a:cs typeface="Lucida Console"/>
            </a:endParaRPr>
          </a:p>
          <a:p>
            <a:pPr marL="201930">
              <a:lnSpc>
                <a:spcPct val="100000"/>
              </a:lnSpc>
              <a:spcBef>
                <a:spcPts val="50"/>
              </a:spcBef>
            </a:pPr>
            <a:r>
              <a:rPr dirty="0" sz="1100" spc="5">
                <a:latin typeface="Lucida Console"/>
                <a:cs typeface="Lucida Console"/>
              </a:rPr>
              <a:t>{</a:t>
            </a:r>
            <a:endParaRPr sz="1100">
              <a:latin typeface="Lucida Console"/>
              <a:cs typeface="Lucida Console"/>
            </a:endParaRPr>
          </a:p>
          <a:p>
            <a:pPr marL="457200">
              <a:lnSpc>
                <a:spcPct val="100000"/>
              </a:lnSpc>
              <a:spcBef>
                <a:spcPts val="50"/>
              </a:spcBef>
            </a:pPr>
            <a:r>
              <a:rPr dirty="0" sz="1100">
                <a:latin typeface="Lucida Console"/>
                <a:cs typeface="Lucida Console"/>
              </a:rPr>
              <a:t>public</a:t>
            </a:r>
            <a:r>
              <a:rPr dirty="0" sz="1100" spc="5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static</a:t>
            </a:r>
            <a:r>
              <a:rPr dirty="0" sz="1100" spc="5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void</a:t>
            </a:r>
            <a:r>
              <a:rPr dirty="0" sz="1100" spc="5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main(String[]</a:t>
            </a:r>
            <a:r>
              <a:rPr dirty="0" sz="1100" spc="55">
                <a:latin typeface="Lucida Console"/>
                <a:cs typeface="Lucida Console"/>
              </a:rPr>
              <a:t> </a:t>
            </a:r>
            <a:r>
              <a:rPr dirty="0" sz="1100" spc="-10">
                <a:latin typeface="Lucida Console"/>
                <a:cs typeface="Lucida Console"/>
              </a:rPr>
              <a:t>args)</a:t>
            </a:r>
            <a:endParaRPr sz="1100">
              <a:latin typeface="Lucida Console"/>
              <a:cs typeface="Lucida Console"/>
            </a:endParaRPr>
          </a:p>
          <a:p>
            <a:pPr marL="457200">
              <a:lnSpc>
                <a:spcPct val="100000"/>
              </a:lnSpc>
              <a:spcBef>
                <a:spcPts val="45"/>
              </a:spcBef>
            </a:pPr>
            <a:r>
              <a:rPr dirty="0" sz="1100" spc="5">
                <a:latin typeface="Lucida Console"/>
                <a:cs typeface="Lucida Console"/>
              </a:rPr>
              <a:t>{</a:t>
            </a:r>
            <a:endParaRPr sz="1100">
              <a:latin typeface="Lucida Console"/>
              <a:cs typeface="Lucida Console"/>
            </a:endParaRPr>
          </a:p>
          <a:p>
            <a:pPr marL="713105" marR="320675">
              <a:lnSpc>
                <a:spcPct val="103699"/>
              </a:lnSpc>
            </a:pPr>
            <a:r>
              <a:rPr dirty="0" sz="1100">
                <a:latin typeface="Lucida Console"/>
                <a:cs typeface="Lucida Console"/>
              </a:rPr>
              <a:t>int</a:t>
            </a:r>
            <a:r>
              <a:rPr dirty="0" sz="1100" spc="1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N</a:t>
            </a:r>
            <a:r>
              <a:rPr dirty="0" sz="1100" spc="1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=</a:t>
            </a:r>
            <a:r>
              <a:rPr dirty="0" sz="1100" spc="15">
                <a:latin typeface="Lucida Console"/>
                <a:cs typeface="Lucida Console"/>
              </a:rPr>
              <a:t> </a:t>
            </a:r>
            <a:r>
              <a:rPr dirty="0" sz="1100" spc="-10">
                <a:latin typeface="Lucida Console"/>
                <a:cs typeface="Lucida Console"/>
              </a:rPr>
              <a:t>Integer.parseInt(args[0]); </a:t>
            </a:r>
            <a:r>
              <a:rPr dirty="0" sz="1100">
                <a:latin typeface="Lucida Console"/>
                <a:cs typeface="Lucida Console"/>
              </a:rPr>
              <a:t>double</a:t>
            </a:r>
            <a:r>
              <a:rPr dirty="0" sz="1100" spc="2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r</a:t>
            </a:r>
            <a:r>
              <a:rPr dirty="0" sz="1100" spc="2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=</a:t>
            </a:r>
            <a:r>
              <a:rPr dirty="0" sz="1100" spc="20">
                <a:latin typeface="Lucida Console"/>
                <a:cs typeface="Lucida Console"/>
              </a:rPr>
              <a:t> </a:t>
            </a:r>
            <a:r>
              <a:rPr dirty="0" sz="1100" spc="-10">
                <a:latin typeface="Lucida Console"/>
                <a:cs typeface="Lucida Console"/>
              </a:rPr>
              <a:t>Math.random();</a:t>
            </a:r>
            <a:endParaRPr sz="1100">
              <a:latin typeface="Lucida Console"/>
              <a:cs typeface="Lucida Console"/>
            </a:endParaRPr>
          </a:p>
          <a:p>
            <a:pPr marL="713105" marR="1342390">
              <a:lnSpc>
                <a:spcPct val="103699"/>
              </a:lnSpc>
              <a:spcBef>
                <a:spcPts val="5"/>
              </a:spcBef>
            </a:pPr>
            <a:r>
              <a:rPr dirty="0" sz="1100">
                <a:latin typeface="Lucida Console"/>
                <a:cs typeface="Lucida Console"/>
              </a:rPr>
              <a:t>int</a:t>
            </a:r>
            <a:r>
              <a:rPr dirty="0" sz="1100" spc="1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t</a:t>
            </a:r>
            <a:r>
              <a:rPr dirty="0" sz="1100" spc="2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=</a:t>
            </a:r>
            <a:r>
              <a:rPr dirty="0" sz="1100" spc="2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(int)</a:t>
            </a:r>
            <a:r>
              <a:rPr dirty="0" sz="1100" spc="2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(r</a:t>
            </a:r>
            <a:r>
              <a:rPr dirty="0" sz="1100" spc="2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*</a:t>
            </a:r>
            <a:r>
              <a:rPr dirty="0" sz="1100" spc="20">
                <a:latin typeface="Lucida Console"/>
                <a:cs typeface="Lucida Console"/>
              </a:rPr>
              <a:t> </a:t>
            </a:r>
            <a:r>
              <a:rPr dirty="0" sz="1100" spc="-25">
                <a:latin typeface="Lucida Console"/>
                <a:cs typeface="Lucida Console"/>
              </a:rPr>
              <a:t>N); </a:t>
            </a:r>
            <a:r>
              <a:rPr dirty="0" sz="1100" spc="-10">
                <a:latin typeface="Lucida Console"/>
                <a:cs typeface="Lucida Console"/>
              </a:rPr>
              <a:t>System.out.println(t);</a:t>
            </a:r>
            <a:endParaRPr sz="1100">
              <a:latin typeface="Lucida Console"/>
              <a:cs typeface="Lucida Console"/>
            </a:endParaRPr>
          </a:p>
          <a:p>
            <a:pPr marL="457200">
              <a:lnSpc>
                <a:spcPct val="100000"/>
              </a:lnSpc>
              <a:spcBef>
                <a:spcPts val="45"/>
              </a:spcBef>
            </a:pPr>
            <a:r>
              <a:rPr dirty="0" sz="1100" spc="5">
                <a:latin typeface="Lucida Console"/>
                <a:cs typeface="Lucida Console"/>
              </a:rPr>
              <a:t>}</a:t>
            </a:r>
            <a:endParaRPr sz="1100">
              <a:latin typeface="Lucida Console"/>
              <a:cs typeface="Lucida Console"/>
            </a:endParaRPr>
          </a:p>
          <a:p>
            <a:pPr marL="201930">
              <a:lnSpc>
                <a:spcPct val="100000"/>
              </a:lnSpc>
              <a:spcBef>
                <a:spcPts val="50"/>
              </a:spcBef>
            </a:pPr>
            <a:r>
              <a:rPr dirty="0" sz="1100" spc="5">
                <a:latin typeface="Lucida Console"/>
                <a:cs typeface="Lucida Console"/>
              </a:rPr>
              <a:t>}</a:t>
            </a:r>
            <a:endParaRPr sz="1100">
              <a:latin typeface="Lucida Console"/>
              <a:cs typeface="Lucida Console"/>
            </a:endParaRPr>
          </a:p>
        </p:txBody>
      </p:sp>
      <p:pic>
        <p:nvPicPr>
          <p:cNvPr id="8" name="object 8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381472" y="4616474"/>
            <a:ext cx="2320772" cy="1263956"/>
          </a:xfrm>
          <a:prstGeom prst="rect">
            <a:avLst/>
          </a:prstGeom>
        </p:spPr>
      </p:pic>
      <p:sp>
        <p:nvSpPr>
          <p:cNvPr id="9" name="object 9" descr=""/>
          <p:cNvSpPr txBox="1"/>
          <p:nvPr/>
        </p:nvSpPr>
        <p:spPr>
          <a:xfrm>
            <a:off x="5410200" y="4652238"/>
            <a:ext cx="2222500" cy="1157605"/>
          </a:xfrm>
          <a:prstGeom prst="rect">
            <a:avLst/>
          </a:prstGeom>
          <a:solidFill>
            <a:srgbClr val="FFFFFF"/>
          </a:solidFill>
        </p:spPr>
        <p:txBody>
          <a:bodyPr wrap="square" lIns="0" tIns="635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1000">
              <a:latin typeface="Times New Roman"/>
              <a:cs typeface="Times New Roman"/>
            </a:endParaRPr>
          </a:p>
          <a:p>
            <a:pPr marL="198120" marR="596900">
              <a:lnSpc>
                <a:spcPct val="105900"/>
              </a:lnSpc>
            </a:pPr>
            <a:r>
              <a:rPr dirty="0" sz="1000">
                <a:latin typeface="Lucida Console"/>
                <a:cs typeface="Lucida Console"/>
              </a:rPr>
              <a:t>%</a:t>
            </a:r>
            <a:r>
              <a:rPr dirty="0" sz="1000" spc="95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java</a:t>
            </a:r>
            <a:r>
              <a:rPr dirty="0" sz="1000" spc="100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RandomInt</a:t>
            </a:r>
            <a:r>
              <a:rPr dirty="0" sz="1000" spc="100">
                <a:latin typeface="Lucida Console"/>
                <a:cs typeface="Lucida Console"/>
              </a:rPr>
              <a:t> </a:t>
            </a:r>
            <a:r>
              <a:rPr dirty="0" sz="1000" spc="-50">
                <a:latin typeface="Lucida Console"/>
                <a:cs typeface="Lucida Console"/>
              </a:rPr>
              <a:t>6 3</a:t>
            </a:r>
            <a:endParaRPr sz="100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50">
              <a:latin typeface="Lucida Console"/>
              <a:cs typeface="Lucida Console"/>
            </a:endParaRPr>
          </a:p>
          <a:p>
            <a:pPr marL="198120" marR="281940">
              <a:lnSpc>
                <a:spcPct val="105900"/>
              </a:lnSpc>
            </a:pPr>
            <a:r>
              <a:rPr dirty="0" sz="1000">
                <a:latin typeface="Lucida Console"/>
                <a:cs typeface="Lucida Console"/>
              </a:rPr>
              <a:t>%</a:t>
            </a:r>
            <a:r>
              <a:rPr dirty="0" sz="1000" spc="95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java</a:t>
            </a:r>
            <a:r>
              <a:rPr dirty="0" sz="1000" spc="100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RandomInt</a:t>
            </a:r>
            <a:r>
              <a:rPr dirty="0" sz="1000" spc="100">
                <a:latin typeface="Lucida Console"/>
                <a:cs typeface="Lucida Console"/>
              </a:rPr>
              <a:t> </a:t>
            </a:r>
            <a:r>
              <a:rPr dirty="0" sz="1000" spc="-10">
                <a:latin typeface="Lucida Console"/>
                <a:cs typeface="Lucida Console"/>
              </a:rPr>
              <a:t>10000 </a:t>
            </a:r>
            <a:r>
              <a:rPr dirty="0" sz="1000" spc="-20">
                <a:latin typeface="Lucida Console"/>
                <a:cs typeface="Lucida Console"/>
              </a:rPr>
              <a:t>3184</a:t>
            </a:r>
            <a:endParaRPr sz="1000">
              <a:latin typeface="Lucida Console"/>
              <a:cs typeface="Lucida Console"/>
            </a:endParaRPr>
          </a:p>
        </p:txBody>
      </p:sp>
      <p:sp>
        <p:nvSpPr>
          <p:cNvPr id="10" name="object 10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69215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-15"/>
              <a:t>3</a:t>
            </a:fld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533399" y="1581745"/>
            <a:ext cx="9004300" cy="0"/>
          </a:xfrm>
          <a:custGeom>
            <a:avLst/>
            <a:gdLst/>
            <a:ahLst/>
            <a:cxnLst/>
            <a:rect l="l" t="t" r="r" b="b"/>
            <a:pathLst>
              <a:path w="9004300" h="0">
                <a:moveTo>
                  <a:pt x="0" y="0"/>
                </a:moveTo>
                <a:lnTo>
                  <a:pt x="9004284" y="0"/>
                </a:lnTo>
              </a:path>
            </a:pathLst>
          </a:custGeom>
          <a:ln w="52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Review:</a:t>
            </a:r>
            <a:r>
              <a:rPr dirty="0" spc="180"/>
              <a:t> </a:t>
            </a:r>
            <a:r>
              <a:rPr dirty="0"/>
              <a:t>standard</a:t>
            </a:r>
            <a:r>
              <a:rPr dirty="0" spc="180"/>
              <a:t> </a:t>
            </a:r>
            <a:r>
              <a:rPr dirty="0" spc="-10"/>
              <a:t>output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520700" y="1791525"/>
            <a:ext cx="6197600" cy="445134"/>
          </a:xfrm>
          <a:prstGeom prst="rect">
            <a:avLst/>
          </a:prstGeom>
          <a:solidFill>
            <a:srgbClr val="FFFFFF"/>
          </a:solidFill>
        </p:spPr>
        <p:txBody>
          <a:bodyPr wrap="square" lIns="0" tIns="85725" rIns="0" bIns="0" rtlCol="0" vert="horz">
            <a:spAutoFit/>
          </a:bodyPr>
          <a:lstStyle/>
          <a:p>
            <a:pPr marL="165100">
              <a:lnSpc>
                <a:spcPct val="100000"/>
              </a:lnSpc>
              <a:spcBef>
                <a:spcPts val="675"/>
              </a:spcBef>
            </a:pPr>
            <a:r>
              <a:rPr dirty="0" sz="1450">
                <a:solidFill>
                  <a:srgbClr val="005493"/>
                </a:solidFill>
                <a:latin typeface="Lucida Sans Unicode"/>
                <a:cs typeface="Lucida Sans Unicode"/>
              </a:rPr>
              <a:t>Infinity.</a:t>
            </a:r>
            <a:r>
              <a:rPr dirty="0" sz="1450" spc="13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An</a:t>
            </a:r>
            <a:r>
              <a:rPr dirty="0" sz="1450" spc="13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abstraction</a:t>
            </a:r>
            <a:r>
              <a:rPr dirty="0" sz="1450" spc="13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describing</a:t>
            </a:r>
            <a:r>
              <a:rPr dirty="0" sz="1450" spc="13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something</a:t>
            </a:r>
            <a:r>
              <a:rPr dirty="0" sz="1450" spc="13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having</a:t>
            </a:r>
            <a:r>
              <a:rPr dirty="0" sz="1450" spc="13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no</a:t>
            </a:r>
            <a:r>
              <a:rPr dirty="0" sz="1450" spc="135">
                <a:latin typeface="Lucida Sans Unicode"/>
                <a:cs typeface="Lucida Sans Unicode"/>
              </a:rPr>
              <a:t> </a:t>
            </a:r>
            <a:r>
              <a:rPr dirty="0" sz="1450" spc="-10">
                <a:latin typeface="Lucida Sans Unicode"/>
                <a:cs typeface="Lucida Sans Unicode"/>
              </a:rPr>
              <a:t>limit.</a:t>
            </a:r>
            <a:endParaRPr sz="1450">
              <a:latin typeface="Lucida Sans Unicode"/>
              <a:cs typeface="Lucida Sans Unicode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9813366" y="6445003"/>
            <a:ext cx="88265" cy="1765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000" spc="-15">
                <a:latin typeface="Calibri"/>
                <a:cs typeface="Calibri"/>
              </a:rPr>
              <a:t>9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520700" y="2414523"/>
            <a:ext cx="6908800" cy="457834"/>
          </a:xfrm>
          <a:prstGeom prst="rect">
            <a:avLst/>
          </a:prstGeom>
          <a:solidFill>
            <a:srgbClr val="FFFFFF"/>
          </a:solidFill>
        </p:spPr>
        <p:txBody>
          <a:bodyPr wrap="square" lIns="0" tIns="92075" rIns="0" bIns="0" rtlCol="0" vert="horz">
            <a:spAutoFit/>
          </a:bodyPr>
          <a:lstStyle/>
          <a:p>
            <a:pPr marL="128270">
              <a:lnSpc>
                <a:spcPct val="100000"/>
              </a:lnSpc>
              <a:spcBef>
                <a:spcPts val="725"/>
              </a:spcBef>
            </a:pPr>
            <a:r>
              <a:rPr dirty="0" sz="1450">
                <a:solidFill>
                  <a:srgbClr val="005493"/>
                </a:solidFill>
                <a:latin typeface="Lucida Sans Unicode"/>
                <a:cs typeface="Lucida Sans Unicode"/>
              </a:rPr>
              <a:t>Standard</a:t>
            </a:r>
            <a:r>
              <a:rPr dirty="0" sz="1450" spc="9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450">
                <a:solidFill>
                  <a:srgbClr val="005493"/>
                </a:solidFill>
                <a:latin typeface="Lucida Sans Unicode"/>
                <a:cs typeface="Lucida Sans Unicode"/>
              </a:rPr>
              <a:t>output</a:t>
            </a:r>
            <a:r>
              <a:rPr dirty="0" sz="1450" spc="9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450">
                <a:solidFill>
                  <a:srgbClr val="005493"/>
                </a:solidFill>
                <a:latin typeface="Lucida Sans Unicode"/>
                <a:cs typeface="Lucida Sans Unicode"/>
              </a:rPr>
              <a:t>stream.</a:t>
            </a:r>
            <a:r>
              <a:rPr dirty="0" sz="1450" spc="10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An</a:t>
            </a:r>
            <a:r>
              <a:rPr dirty="0" sz="1450" spc="9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abstraction</a:t>
            </a:r>
            <a:r>
              <a:rPr dirty="0" sz="1450" spc="10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for</a:t>
            </a:r>
            <a:r>
              <a:rPr dirty="0" sz="1450" spc="9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an</a:t>
            </a:r>
            <a:r>
              <a:rPr dirty="0" sz="1450" spc="10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infinite</a:t>
            </a:r>
            <a:r>
              <a:rPr dirty="0" sz="1450" spc="9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output</a:t>
            </a:r>
            <a:r>
              <a:rPr dirty="0" sz="1450" spc="100">
                <a:latin typeface="Lucida Sans Unicode"/>
                <a:cs typeface="Lucida Sans Unicode"/>
              </a:rPr>
              <a:t> </a:t>
            </a:r>
            <a:r>
              <a:rPr dirty="0" sz="1450" spc="-10">
                <a:latin typeface="Lucida Sans Unicode"/>
                <a:cs typeface="Lucida Sans Unicode"/>
              </a:rPr>
              <a:t>sequence.</a:t>
            </a:r>
            <a:endParaRPr sz="1450">
              <a:latin typeface="Lucida Sans Unicode"/>
              <a:cs typeface="Lucida Sans Unicode"/>
            </a:endParaRPr>
          </a:p>
        </p:txBody>
      </p:sp>
      <p:grpSp>
        <p:nvGrpSpPr>
          <p:cNvPr id="7" name="object 7" descr=""/>
          <p:cNvGrpSpPr/>
          <p:nvPr/>
        </p:nvGrpSpPr>
        <p:grpSpPr>
          <a:xfrm>
            <a:off x="640398" y="4422419"/>
            <a:ext cx="4348480" cy="2009139"/>
            <a:chOff x="640398" y="4422419"/>
            <a:chExt cx="4348480" cy="2009139"/>
          </a:xfrm>
        </p:grpSpPr>
        <p:pic>
          <p:nvPicPr>
            <p:cNvPr id="8" name="object 8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40398" y="4422419"/>
              <a:ext cx="4348162" cy="2008695"/>
            </a:xfrm>
            <a:prstGeom prst="rect">
              <a:avLst/>
            </a:prstGeom>
          </p:spPr>
        </p:pic>
        <p:sp>
          <p:nvSpPr>
            <p:cNvPr id="9" name="object 9" descr=""/>
            <p:cNvSpPr/>
            <p:nvPr/>
          </p:nvSpPr>
          <p:spPr>
            <a:xfrm>
              <a:off x="673099" y="4448809"/>
              <a:ext cx="4241800" cy="1907539"/>
            </a:xfrm>
            <a:custGeom>
              <a:avLst/>
              <a:gdLst/>
              <a:ahLst/>
              <a:cxnLst/>
              <a:rect l="l" t="t" r="r" b="b"/>
              <a:pathLst>
                <a:path w="4241800" h="1907539">
                  <a:moveTo>
                    <a:pt x="0" y="0"/>
                  </a:moveTo>
                  <a:lnTo>
                    <a:pt x="4241800" y="0"/>
                  </a:lnTo>
                  <a:lnTo>
                    <a:pt x="4241800" y="1907133"/>
                  </a:lnTo>
                  <a:lnTo>
                    <a:pt x="0" y="19071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 descr=""/>
          <p:cNvSpPr txBox="1"/>
          <p:nvPr/>
        </p:nvSpPr>
        <p:spPr>
          <a:xfrm>
            <a:off x="854674" y="4600130"/>
            <a:ext cx="3687445" cy="158686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100">
                <a:latin typeface="Lucida Console"/>
                <a:cs typeface="Lucida Console"/>
              </a:rPr>
              <a:t>public</a:t>
            </a:r>
            <a:r>
              <a:rPr dirty="0" sz="1100" spc="4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class</a:t>
            </a:r>
            <a:r>
              <a:rPr dirty="0" sz="1100" spc="40">
                <a:latin typeface="Lucida Console"/>
                <a:cs typeface="Lucida Console"/>
              </a:rPr>
              <a:t> </a:t>
            </a:r>
            <a:r>
              <a:rPr dirty="0" sz="1100" spc="-10">
                <a:latin typeface="Lucida Console"/>
                <a:cs typeface="Lucida Console"/>
              </a:rPr>
              <a:t>RandomSeq</a:t>
            </a:r>
            <a:endParaRPr sz="110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1100" spc="5">
                <a:latin typeface="Lucida Console"/>
                <a:cs typeface="Lucida Console"/>
              </a:rPr>
              <a:t>{</a:t>
            </a:r>
            <a:endParaRPr sz="1100">
              <a:latin typeface="Lucida Console"/>
              <a:cs typeface="Lucida Console"/>
            </a:endParaRPr>
          </a:p>
          <a:p>
            <a:pPr marL="267970">
              <a:lnSpc>
                <a:spcPct val="100000"/>
              </a:lnSpc>
              <a:spcBef>
                <a:spcPts val="45"/>
              </a:spcBef>
            </a:pPr>
            <a:r>
              <a:rPr dirty="0" sz="1100">
                <a:latin typeface="Lucida Console"/>
                <a:cs typeface="Lucida Console"/>
              </a:rPr>
              <a:t>public</a:t>
            </a:r>
            <a:r>
              <a:rPr dirty="0" sz="1100" spc="5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static</a:t>
            </a:r>
            <a:r>
              <a:rPr dirty="0" sz="1100" spc="5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void</a:t>
            </a:r>
            <a:r>
              <a:rPr dirty="0" sz="1100" spc="5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main(String[]</a:t>
            </a:r>
            <a:r>
              <a:rPr dirty="0" sz="1100" spc="55">
                <a:latin typeface="Lucida Console"/>
                <a:cs typeface="Lucida Console"/>
              </a:rPr>
              <a:t> </a:t>
            </a:r>
            <a:r>
              <a:rPr dirty="0" sz="1100" spc="-10">
                <a:latin typeface="Lucida Console"/>
                <a:cs typeface="Lucida Console"/>
              </a:rPr>
              <a:t>args)</a:t>
            </a:r>
            <a:endParaRPr sz="1100">
              <a:latin typeface="Lucida Console"/>
              <a:cs typeface="Lucida Console"/>
            </a:endParaRPr>
          </a:p>
          <a:p>
            <a:pPr marL="267970">
              <a:lnSpc>
                <a:spcPct val="100000"/>
              </a:lnSpc>
              <a:spcBef>
                <a:spcPts val="50"/>
              </a:spcBef>
            </a:pPr>
            <a:r>
              <a:rPr dirty="0" sz="1100" spc="5">
                <a:latin typeface="Lucida Console"/>
                <a:cs typeface="Lucida Console"/>
              </a:rPr>
              <a:t>{</a:t>
            </a:r>
            <a:endParaRPr sz="1100">
              <a:latin typeface="Lucida Console"/>
              <a:cs typeface="Lucida Console"/>
            </a:endParaRPr>
          </a:p>
          <a:p>
            <a:pPr marL="523240" marR="260350">
              <a:lnSpc>
                <a:spcPct val="103699"/>
              </a:lnSpc>
            </a:pPr>
            <a:r>
              <a:rPr dirty="0" sz="1100">
                <a:latin typeface="Lucida Console"/>
                <a:cs typeface="Lucida Console"/>
              </a:rPr>
              <a:t>int</a:t>
            </a:r>
            <a:r>
              <a:rPr dirty="0" sz="1100" spc="1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N</a:t>
            </a:r>
            <a:r>
              <a:rPr dirty="0" sz="1100" spc="1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=</a:t>
            </a:r>
            <a:r>
              <a:rPr dirty="0" sz="1100" spc="15">
                <a:latin typeface="Lucida Console"/>
                <a:cs typeface="Lucida Console"/>
              </a:rPr>
              <a:t> </a:t>
            </a:r>
            <a:r>
              <a:rPr dirty="0" sz="1100" spc="-10">
                <a:latin typeface="Lucida Console"/>
                <a:cs typeface="Lucida Console"/>
              </a:rPr>
              <a:t>Integer.parseInt(args[0]); </a:t>
            </a:r>
            <a:r>
              <a:rPr dirty="0" sz="1100">
                <a:latin typeface="Lucida Console"/>
                <a:cs typeface="Lucida Console"/>
              </a:rPr>
              <a:t>for</a:t>
            </a:r>
            <a:r>
              <a:rPr dirty="0" sz="1100" spc="1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(int</a:t>
            </a:r>
            <a:r>
              <a:rPr dirty="0" sz="1100" spc="1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i</a:t>
            </a:r>
            <a:r>
              <a:rPr dirty="0" sz="1100" spc="2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=</a:t>
            </a:r>
            <a:r>
              <a:rPr dirty="0" sz="1100" spc="1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0;</a:t>
            </a:r>
            <a:r>
              <a:rPr dirty="0" sz="1100" spc="2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i</a:t>
            </a:r>
            <a:r>
              <a:rPr dirty="0" sz="1100" spc="1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&lt;</a:t>
            </a:r>
            <a:r>
              <a:rPr dirty="0" sz="1100" spc="2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N;</a:t>
            </a:r>
            <a:r>
              <a:rPr dirty="0" sz="1100" spc="15">
                <a:latin typeface="Lucida Console"/>
                <a:cs typeface="Lucida Console"/>
              </a:rPr>
              <a:t> </a:t>
            </a:r>
            <a:r>
              <a:rPr dirty="0" sz="1100" spc="-20">
                <a:latin typeface="Lucida Console"/>
                <a:cs typeface="Lucida Console"/>
              </a:rPr>
              <a:t>i++)</a:t>
            </a:r>
            <a:endParaRPr sz="1100">
              <a:latin typeface="Lucida Console"/>
              <a:cs typeface="Lucida Console"/>
            </a:endParaRPr>
          </a:p>
          <a:p>
            <a:pPr marL="778510">
              <a:lnSpc>
                <a:spcPct val="100000"/>
              </a:lnSpc>
              <a:spcBef>
                <a:spcPts val="50"/>
              </a:spcBef>
            </a:pPr>
            <a:r>
              <a:rPr dirty="0" sz="1100" spc="-10">
                <a:latin typeface="Lucida Console"/>
                <a:cs typeface="Lucida Console"/>
              </a:rPr>
              <a:t>System.out.println(Math.random());</a:t>
            </a:r>
            <a:endParaRPr sz="1100">
              <a:latin typeface="Lucida Console"/>
              <a:cs typeface="Lucida Console"/>
            </a:endParaRPr>
          </a:p>
          <a:p>
            <a:pPr marL="267970">
              <a:lnSpc>
                <a:spcPct val="100000"/>
              </a:lnSpc>
              <a:spcBef>
                <a:spcPts val="50"/>
              </a:spcBef>
            </a:pPr>
            <a:r>
              <a:rPr dirty="0" sz="1100" spc="5">
                <a:latin typeface="Lucida Console"/>
                <a:cs typeface="Lucida Console"/>
              </a:rPr>
              <a:t>}</a:t>
            </a:r>
            <a:endParaRPr sz="110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1100" spc="5">
                <a:latin typeface="Lucida Console"/>
                <a:cs typeface="Lucida Console"/>
              </a:rPr>
              <a:t>}</a:t>
            </a:r>
            <a:endParaRPr sz="1100">
              <a:latin typeface="Lucida Console"/>
              <a:cs typeface="Lucida Console"/>
            </a:endParaRPr>
          </a:p>
        </p:txBody>
      </p:sp>
      <p:grpSp>
        <p:nvGrpSpPr>
          <p:cNvPr id="11" name="object 11" descr=""/>
          <p:cNvGrpSpPr/>
          <p:nvPr/>
        </p:nvGrpSpPr>
        <p:grpSpPr>
          <a:xfrm>
            <a:off x="5229542" y="4637454"/>
            <a:ext cx="1943735" cy="1264285"/>
            <a:chOff x="5229542" y="4637454"/>
            <a:chExt cx="1943735" cy="1264285"/>
          </a:xfrm>
        </p:grpSpPr>
        <p:pic>
          <p:nvPicPr>
            <p:cNvPr id="12" name="object 12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229542" y="4637454"/>
              <a:ext cx="1943582" cy="1263956"/>
            </a:xfrm>
            <a:prstGeom prst="rect">
              <a:avLst/>
            </a:prstGeom>
          </p:spPr>
        </p:pic>
        <p:sp>
          <p:nvSpPr>
            <p:cNvPr id="13" name="object 13" descr=""/>
            <p:cNvSpPr/>
            <p:nvPr/>
          </p:nvSpPr>
          <p:spPr>
            <a:xfrm>
              <a:off x="5257799" y="4664951"/>
              <a:ext cx="1841500" cy="1157605"/>
            </a:xfrm>
            <a:custGeom>
              <a:avLst/>
              <a:gdLst/>
              <a:ahLst/>
              <a:cxnLst/>
              <a:rect l="l" t="t" r="r" b="b"/>
              <a:pathLst>
                <a:path w="1841500" h="1157604">
                  <a:moveTo>
                    <a:pt x="0" y="0"/>
                  </a:moveTo>
                  <a:lnTo>
                    <a:pt x="1841500" y="0"/>
                  </a:lnTo>
                  <a:lnTo>
                    <a:pt x="1841500" y="1156995"/>
                  </a:lnTo>
                  <a:lnTo>
                    <a:pt x="0" y="11569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 descr=""/>
          <p:cNvSpPr txBox="1"/>
          <p:nvPr/>
        </p:nvSpPr>
        <p:spPr>
          <a:xfrm>
            <a:off x="5443816" y="4819508"/>
            <a:ext cx="1463675" cy="797560"/>
          </a:xfrm>
          <a:prstGeom prst="rect">
            <a:avLst/>
          </a:prstGeom>
        </p:spPr>
        <p:txBody>
          <a:bodyPr wrap="square" lIns="0" tIns="8255" rIns="0" bIns="0" rtlCol="0" vert="horz">
            <a:spAutoFit/>
          </a:bodyPr>
          <a:lstStyle/>
          <a:p>
            <a:pPr marL="12700" marR="80645">
              <a:lnSpc>
                <a:spcPct val="101899"/>
              </a:lnSpc>
              <a:spcBef>
                <a:spcPts val="65"/>
              </a:spcBef>
            </a:pPr>
            <a:r>
              <a:rPr dirty="0" sz="1000">
                <a:latin typeface="Lucida Console"/>
                <a:cs typeface="Lucida Console"/>
              </a:rPr>
              <a:t>%</a:t>
            </a:r>
            <a:r>
              <a:rPr dirty="0" sz="1000" spc="-70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java</a:t>
            </a:r>
            <a:r>
              <a:rPr dirty="0" sz="1000" spc="-65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RandomSeq</a:t>
            </a:r>
            <a:r>
              <a:rPr dirty="0" sz="1000" spc="-65">
                <a:latin typeface="Lucida Console"/>
                <a:cs typeface="Lucida Console"/>
              </a:rPr>
              <a:t> </a:t>
            </a:r>
            <a:r>
              <a:rPr dirty="0" sz="1000" spc="-50">
                <a:latin typeface="Lucida Console"/>
                <a:cs typeface="Lucida Console"/>
              </a:rPr>
              <a:t>4 </a:t>
            </a:r>
            <a:r>
              <a:rPr dirty="0" sz="1000" spc="-10">
                <a:latin typeface="Lucida Console"/>
                <a:cs typeface="Lucida Console"/>
              </a:rPr>
              <a:t>0.9320744627218469</a:t>
            </a:r>
            <a:endParaRPr sz="100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1000" spc="-10">
                <a:latin typeface="Lucida Console"/>
                <a:cs typeface="Lucida Console"/>
              </a:rPr>
              <a:t>0.4279508713950715</a:t>
            </a:r>
            <a:endParaRPr sz="100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1000" spc="-10">
                <a:latin typeface="Lucida Console"/>
                <a:cs typeface="Lucida Console"/>
              </a:rPr>
              <a:t>0.08994615071160994</a:t>
            </a:r>
            <a:endParaRPr sz="100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1000" spc="-10">
                <a:latin typeface="Lucida Console"/>
                <a:cs typeface="Lucida Console"/>
              </a:rPr>
              <a:t>0.6579792663546435</a:t>
            </a:r>
            <a:endParaRPr sz="1000">
              <a:latin typeface="Lucida Console"/>
              <a:cs typeface="Lucida Console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533400" y="3050235"/>
            <a:ext cx="8953500" cy="1029969"/>
          </a:xfrm>
          <a:prstGeom prst="rect">
            <a:avLst/>
          </a:prstGeom>
          <a:solidFill>
            <a:srgbClr val="FFFFFF"/>
          </a:solidFill>
        </p:spPr>
        <p:txBody>
          <a:bodyPr wrap="square" lIns="0" tIns="85725" rIns="0" bIns="0" rtlCol="0" vert="horz">
            <a:spAutoFit/>
          </a:bodyPr>
          <a:lstStyle/>
          <a:p>
            <a:pPr marL="126364">
              <a:lnSpc>
                <a:spcPct val="100000"/>
              </a:lnSpc>
              <a:spcBef>
                <a:spcPts val="675"/>
              </a:spcBef>
            </a:pPr>
            <a:r>
              <a:rPr dirty="0" sz="1450">
                <a:solidFill>
                  <a:srgbClr val="005493"/>
                </a:solidFill>
                <a:latin typeface="Lucida Sans Unicode"/>
                <a:cs typeface="Lucida Sans Unicode"/>
              </a:rPr>
              <a:t>Basic</a:t>
            </a:r>
            <a:r>
              <a:rPr dirty="0" sz="1450" spc="8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450" spc="-10">
                <a:solidFill>
                  <a:srgbClr val="005493"/>
                </a:solidFill>
                <a:latin typeface="Lucida Sans Unicode"/>
                <a:cs typeface="Lucida Sans Unicode"/>
              </a:rPr>
              <a:t>properties</a:t>
            </a:r>
            <a:endParaRPr sz="1450">
              <a:latin typeface="Lucida Sans Unicode"/>
              <a:cs typeface="Lucida Sans Unicode"/>
            </a:endParaRPr>
          </a:p>
          <a:p>
            <a:pPr marL="288290" indent="-125730">
              <a:lnSpc>
                <a:spcPct val="100000"/>
              </a:lnSpc>
              <a:spcBef>
                <a:spcPts val="570"/>
              </a:spcBef>
              <a:buSzPct val="103448"/>
              <a:buFont typeface="Calibri"/>
              <a:buChar char="•"/>
              <a:tabLst>
                <a:tab pos="288925" algn="l"/>
              </a:tabLst>
            </a:pPr>
            <a:r>
              <a:rPr dirty="0" sz="1450">
                <a:latin typeface="Lucida Sans Unicode"/>
                <a:cs typeface="Lucida Sans Unicode"/>
              </a:rPr>
              <a:t>Strings</a:t>
            </a:r>
            <a:r>
              <a:rPr dirty="0" sz="1450" spc="9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from</a:t>
            </a:r>
            <a:r>
              <a:rPr dirty="0" sz="1450" spc="10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Console"/>
                <a:cs typeface="Lucida Console"/>
              </a:rPr>
              <a:t>System.out.println()</a:t>
            </a:r>
            <a:r>
              <a:rPr dirty="0" sz="1450" spc="-315">
                <a:latin typeface="Lucida Console"/>
                <a:cs typeface="Lucida Consol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are</a:t>
            </a:r>
            <a:r>
              <a:rPr dirty="0" sz="1450" spc="9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added</a:t>
            </a:r>
            <a:r>
              <a:rPr dirty="0" sz="1450" spc="10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to</a:t>
            </a:r>
            <a:r>
              <a:rPr dirty="0" sz="1450" spc="10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the</a:t>
            </a:r>
            <a:r>
              <a:rPr dirty="0" sz="1450" spc="9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end</a:t>
            </a:r>
            <a:r>
              <a:rPr dirty="0" sz="1450" spc="10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of</a:t>
            </a:r>
            <a:r>
              <a:rPr dirty="0" sz="1450" spc="10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the</a:t>
            </a:r>
            <a:r>
              <a:rPr dirty="0" sz="1450" spc="10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standard</a:t>
            </a:r>
            <a:r>
              <a:rPr dirty="0" sz="1450" spc="9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output</a:t>
            </a:r>
            <a:r>
              <a:rPr dirty="0" sz="1450" spc="100">
                <a:latin typeface="Lucida Sans Unicode"/>
                <a:cs typeface="Lucida Sans Unicode"/>
              </a:rPr>
              <a:t> </a:t>
            </a:r>
            <a:r>
              <a:rPr dirty="0" sz="1450" spc="-10">
                <a:latin typeface="Lucida Sans Unicode"/>
                <a:cs typeface="Lucida Sans Unicode"/>
              </a:rPr>
              <a:t>stream.</a:t>
            </a:r>
            <a:endParaRPr sz="1450">
              <a:latin typeface="Lucida Sans Unicode"/>
              <a:cs typeface="Lucida Sans Unicode"/>
            </a:endParaRPr>
          </a:p>
          <a:p>
            <a:pPr marL="288290" indent="-125730">
              <a:lnSpc>
                <a:spcPct val="100000"/>
              </a:lnSpc>
              <a:spcBef>
                <a:spcPts val="575"/>
              </a:spcBef>
              <a:buSzPct val="103448"/>
              <a:buFont typeface="Calibri"/>
              <a:buChar char="•"/>
              <a:tabLst>
                <a:tab pos="288925" algn="l"/>
              </a:tabLst>
            </a:pPr>
            <a:r>
              <a:rPr dirty="0" sz="1450">
                <a:latin typeface="Lucida Sans Unicode"/>
                <a:cs typeface="Lucida Sans Unicode"/>
              </a:rPr>
              <a:t>Standard</a:t>
            </a:r>
            <a:r>
              <a:rPr dirty="0" sz="1450" spc="8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output</a:t>
            </a:r>
            <a:r>
              <a:rPr dirty="0" sz="1450" spc="9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stream</a:t>
            </a:r>
            <a:r>
              <a:rPr dirty="0" sz="1450" spc="8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is</a:t>
            </a:r>
            <a:r>
              <a:rPr dirty="0" sz="1450" spc="9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sent</a:t>
            </a:r>
            <a:r>
              <a:rPr dirty="0" sz="1450" spc="8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to</a:t>
            </a:r>
            <a:r>
              <a:rPr dirty="0" sz="1450" spc="9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terminal</a:t>
            </a:r>
            <a:r>
              <a:rPr dirty="0" sz="1450" spc="8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application</a:t>
            </a:r>
            <a:r>
              <a:rPr dirty="0" sz="1450" spc="90">
                <a:latin typeface="Lucida Sans Unicode"/>
                <a:cs typeface="Lucida Sans Unicode"/>
              </a:rPr>
              <a:t> </a:t>
            </a:r>
            <a:r>
              <a:rPr dirty="0" sz="1450" spc="50">
                <a:latin typeface="Lucida Sans Unicode"/>
                <a:cs typeface="Lucida Sans Unicode"/>
              </a:rPr>
              <a:t>by</a:t>
            </a:r>
            <a:r>
              <a:rPr dirty="0" sz="1450" spc="85">
                <a:latin typeface="Lucida Sans Unicode"/>
                <a:cs typeface="Lucida Sans Unicode"/>
              </a:rPr>
              <a:t> </a:t>
            </a:r>
            <a:r>
              <a:rPr dirty="0" sz="1450" spc="-10">
                <a:latin typeface="Lucida Sans Unicode"/>
                <a:cs typeface="Lucida Sans Unicode"/>
              </a:rPr>
              <a:t>default.</a:t>
            </a:r>
            <a:endParaRPr sz="1450">
              <a:latin typeface="Lucida Sans Unicode"/>
              <a:cs typeface="Lucida Sans Unicode"/>
            </a:endParaRPr>
          </a:p>
        </p:txBody>
      </p:sp>
      <p:grpSp>
        <p:nvGrpSpPr>
          <p:cNvPr id="16" name="object 16" descr=""/>
          <p:cNvGrpSpPr/>
          <p:nvPr/>
        </p:nvGrpSpPr>
        <p:grpSpPr>
          <a:xfrm>
            <a:off x="7230744" y="4637451"/>
            <a:ext cx="2336800" cy="2009139"/>
            <a:chOff x="7230744" y="4637451"/>
            <a:chExt cx="2336800" cy="2009139"/>
          </a:xfrm>
        </p:grpSpPr>
        <p:pic>
          <p:nvPicPr>
            <p:cNvPr id="17" name="object 17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230744" y="4637451"/>
              <a:ext cx="2336482" cy="2008695"/>
            </a:xfrm>
            <a:prstGeom prst="rect">
              <a:avLst/>
            </a:prstGeom>
          </p:spPr>
        </p:pic>
        <p:sp>
          <p:nvSpPr>
            <p:cNvPr id="18" name="object 18" descr=""/>
            <p:cNvSpPr/>
            <p:nvPr/>
          </p:nvSpPr>
          <p:spPr>
            <a:xfrm>
              <a:off x="7264399" y="4664951"/>
              <a:ext cx="2222500" cy="1907539"/>
            </a:xfrm>
            <a:custGeom>
              <a:avLst/>
              <a:gdLst/>
              <a:ahLst/>
              <a:cxnLst/>
              <a:rect l="l" t="t" r="r" b="b"/>
              <a:pathLst>
                <a:path w="2222500" h="1907540">
                  <a:moveTo>
                    <a:pt x="0" y="0"/>
                  </a:moveTo>
                  <a:lnTo>
                    <a:pt x="2222500" y="0"/>
                  </a:lnTo>
                  <a:lnTo>
                    <a:pt x="2222500" y="1907134"/>
                  </a:lnTo>
                  <a:lnTo>
                    <a:pt x="0" y="19071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 descr=""/>
          <p:cNvSpPr txBox="1"/>
          <p:nvPr/>
        </p:nvSpPr>
        <p:spPr>
          <a:xfrm>
            <a:off x="7445019" y="4819508"/>
            <a:ext cx="1842135" cy="1574165"/>
          </a:xfrm>
          <a:prstGeom prst="rect">
            <a:avLst/>
          </a:prstGeom>
        </p:spPr>
        <p:txBody>
          <a:bodyPr wrap="square" lIns="0" tIns="8255" rIns="0" bIns="0" rtlCol="0" vert="horz">
            <a:spAutoFit/>
          </a:bodyPr>
          <a:lstStyle/>
          <a:p>
            <a:pPr marL="12700" marR="5080">
              <a:lnSpc>
                <a:spcPct val="101899"/>
              </a:lnSpc>
              <a:spcBef>
                <a:spcPts val="65"/>
              </a:spcBef>
            </a:pPr>
            <a:r>
              <a:rPr dirty="0" sz="1000">
                <a:latin typeface="Lucida Console"/>
                <a:cs typeface="Lucida Console"/>
              </a:rPr>
              <a:t>%</a:t>
            </a:r>
            <a:r>
              <a:rPr dirty="0" sz="1000" spc="-70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java</a:t>
            </a:r>
            <a:r>
              <a:rPr dirty="0" sz="1000" spc="-65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RandomSeq</a:t>
            </a:r>
            <a:r>
              <a:rPr dirty="0" sz="1000" spc="-65">
                <a:latin typeface="Lucida Console"/>
                <a:cs typeface="Lucida Console"/>
              </a:rPr>
              <a:t> </a:t>
            </a:r>
            <a:r>
              <a:rPr dirty="0" sz="1000" spc="-10">
                <a:latin typeface="Lucida Console"/>
                <a:cs typeface="Lucida Console"/>
              </a:rPr>
              <a:t>1000000 0.09474882292442943</a:t>
            </a:r>
            <a:endParaRPr sz="100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1000" spc="-10">
                <a:latin typeface="Lucida Console"/>
                <a:cs typeface="Lucida Console"/>
              </a:rPr>
              <a:t>0.2832974030384712</a:t>
            </a:r>
            <a:endParaRPr sz="100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1000" spc="-10">
                <a:latin typeface="Lucida Console"/>
                <a:cs typeface="Lucida Console"/>
              </a:rPr>
              <a:t>0.1833964252856476</a:t>
            </a:r>
            <a:endParaRPr sz="100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1000" spc="-10">
                <a:latin typeface="Lucida Console"/>
                <a:cs typeface="Lucida Console"/>
              </a:rPr>
              <a:t>0.2952177517730442</a:t>
            </a:r>
            <a:endParaRPr sz="100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1000" spc="-10">
                <a:latin typeface="Lucida Console"/>
                <a:cs typeface="Lucida Console"/>
              </a:rPr>
              <a:t>0.8035985765979008</a:t>
            </a:r>
            <a:endParaRPr sz="100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1000" spc="-10">
                <a:latin typeface="Lucida Console"/>
                <a:cs typeface="Lucida Console"/>
              </a:rPr>
              <a:t>0.7469424300071382</a:t>
            </a:r>
            <a:endParaRPr sz="100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1000" spc="-10">
                <a:latin typeface="Lucida Console"/>
                <a:cs typeface="Lucida Console"/>
              </a:rPr>
              <a:t>0.5835267075283997</a:t>
            </a:r>
            <a:endParaRPr sz="100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1000" spc="-10">
                <a:latin typeface="Lucida Console"/>
                <a:cs typeface="Lucida Console"/>
              </a:rPr>
              <a:t>0.3455279612587455</a:t>
            </a:r>
            <a:endParaRPr sz="100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1000" spc="-25">
                <a:latin typeface="Lucida Console"/>
                <a:cs typeface="Lucida Console"/>
              </a:rPr>
              <a:t>...</a:t>
            </a:r>
            <a:endParaRPr sz="1000">
              <a:latin typeface="Lucida Console"/>
              <a:cs typeface="Lucida Console"/>
            </a:endParaRPr>
          </a:p>
        </p:txBody>
      </p:sp>
      <p:grpSp>
        <p:nvGrpSpPr>
          <p:cNvPr id="20" name="object 20" descr=""/>
          <p:cNvGrpSpPr/>
          <p:nvPr/>
        </p:nvGrpSpPr>
        <p:grpSpPr>
          <a:xfrm>
            <a:off x="6692900" y="6340398"/>
            <a:ext cx="717550" cy="69850"/>
            <a:chOff x="6692900" y="6340398"/>
            <a:chExt cx="717550" cy="69850"/>
          </a:xfrm>
        </p:grpSpPr>
        <p:sp>
          <p:nvSpPr>
            <p:cNvPr id="21" name="object 21" descr=""/>
            <p:cNvSpPr/>
            <p:nvPr/>
          </p:nvSpPr>
          <p:spPr>
            <a:xfrm>
              <a:off x="6692900" y="6375011"/>
              <a:ext cx="673100" cy="0"/>
            </a:xfrm>
            <a:custGeom>
              <a:avLst/>
              <a:gdLst/>
              <a:ahLst/>
              <a:cxnLst/>
              <a:rect l="l" t="t" r="r" b="b"/>
              <a:pathLst>
                <a:path w="673100" h="0">
                  <a:moveTo>
                    <a:pt x="0" y="0"/>
                  </a:moveTo>
                  <a:lnTo>
                    <a:pt x="666892" y="0"/>
                  </a:lnTo>
                  <a:lnTo>
                    <a:pt x="673098" y="0"/>
                  </a:lnTo>
                </a:path>
              </a:pathLst>
            </a:custGeom>
            <a:ln w="12714">
              <a:solidFill>
                <a:srgbClr val="8D312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7340854" y="6340398"/>
              <a:ext cx="69215" cy="69850"/>
            </a:xfrm>
            <a:custGeom>
              <a:avLst/>
              <a:gdLst/>
              <a:ahLst/>
              <a:cxnLst/>
              <a:rect l="l" t="t" r="r" b="b"/>
              <a:pathLst>
                <a:path w="69215" h="69850">
                  <a:moveTo>
                    <a:pt x="0" y="0"/>
                  </a:moveTo>
                  <a:lnTo>
                    <a:pt x="17284" y="34620"/>
                  </a:lnTo>
                  <a:lnTo>
                    <a:pt x="0" y="69227"/>
                  </a:lnTo>
                  <a:lnTo>
                    <a:pt x="69151" y="346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D3124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" name="object 23" descr=""/>
          <p:cNvSpPr txBox="1"/>
          <p:nvPr/>
        </p:nvSpPr>
        <p:spPr>
          <a:xfrm>
            <a:off x="5334749" y="6191630"/>
            <a:ext cx="1358900" cy="353060"/>
          </a:xfrm>
          <a:prstGeom prst="rect">
            <a:avLst/>
          </a:prstGeom>
        </p:spPr>
        <p:txBody>
          <a:bodyPr wrap="square" lIns="0" tIns="27940" rIns="0" bIns="0" rtlCol="0" vert="horz">
            <a:spAutoFit/>
          </a:bodyPr>
          <a:lstStyle/>
          <a:p>
            <a:pPr marL="358775" marR="5080" indent="-346710">
              <a:lnSpc>
                <a:spcPts val="1240"/>
              </a:lnSpc>
              <a:spcBef>
                <a:spcPts val="220"/>
              </a:spcBef>
            </a:pPr>
            <a:r>
              <a:rPr dirty="0" sz="1100">
                <a:solidFill>
                  <a:srgbClr val="8D3124"/>
                </a:solidFill>
                <a:latin typeface="Lucida Sans Unicode"/>
                <a:cs typeface="Lucida Sans Unicode"/>
              </a:rPr>
              <a:t>No</a:t>
            </a:r>
            <a:r>
              <a:rPr dirty="0" sz="1100" spc="15">
                <a:solidFill>
                  <a:srgbClr val="8D3124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solidFill>
                  <a:srgbClr val="8D3124"/>
                </a:solidFill>
                <a:latin typeface="Lucida Sans Unicode"/>
                <a:cs typeface="Lucida Sans Unicode"/>
              </a:rPr>
              <a:t>limit</a:t>
            </a:r>
            <a:r>
              <a:rPr dirty="0" sz="1100" spc="15">
                <a:solidFill>
                  <a:srgbClr val="8D3124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solidFill>
                  <a:srgbClr val="8D3124"/>
                </a:solidFill>
                <a:latin typeface="Lucida Sans Unicode"/>
                <a:cs typeface="Lucida Sans Unicode"/>
              </a:rPr>
              <a:t>on</a:t>
            </a:r>
            <a:r>
              <a:rPr dirty="0" sz="1100" spc="20">
                <a:solidFill>
                  <a:srgbClr val="8D3124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10">
                <a:solidFill>
                  <a:srgbClr val="8D3124"/>
                </a:solidFill>
                <a:latin typeface="Lucida Sans Unicode"/>
                <a:cs typeface="Lucida Sans Unicode"/>
              </a:rPr>
              <a:t>amount </a:t>
            </a:r>
            <a:r>
              <a:rPr dirty="0" sz="1100">
                <a:solidFill>
                  <a:srgbClr val="8D3124"/>
                </a:solidFill>
                <a:latin typeface="Lucida Sans Unicode"/>
                <a:cs typeface="Lucida Sans Unicode"/>
              </a:rPr>
              <a:t>of</a:t>
            </a:r>
            <a:r>
              <a:rPr dirty="0" sz="1100" spc="10">
                <a:solidFill>
                  <a:srgbClr val="8D3124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10">
                <a:solidFill>
                  <a:srgbClr val="8D3124"/>
                </a:solidFill>
                <a:latin typeface="Lucida Sans Unicode"/>
                <a:cs typeface="Lucida Sans Unicode"/>
              </a:rPr>
              <a:t>output</a:t>
            </a:r>
            <a:endParaRPr sz="11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2022-11-11T19:31:26Z</dcterms:created>
  <dcterms:modified xsi:type="dcterms:W3CDTF">2022-11-11T19:31:26Z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2022-11-11T00:00:00Z</vt:filetime>
  </property>
  <property fmtid="{D5CDD505-2E9C-101B-9397-08002B2CF9AE}" pid="3" name="Producer">
    <vt:lpwstr>3-Heights™ PDF Optimization Shell 6.3.1.5 (http://www.pdf-tools.com)</vt:lpwstr>
  </property>
</Properties>
</file>