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00549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5325110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3576" y="1791511"/>
            <a:ext cx="6712584" cy="2079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005493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xkcd.com/710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Relationship Id="rId4" Type="http://schemas.openxmlformats.org/officeDocument/2006/relationships/image" Target="../media/image3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jpg"/><Relationship Id="rId4" Type="http://schemas.openxmlformats.org/officeDocument/2006/relationships/image" Target="../media/image31.jpg"/><Relationship Id="rId5" Type="http://schemas.openxmlformats.org/officeDocument/2006/relationships/image" Target="../media/image34.pn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png"/><Relationship Id="rId9" Type="http://schemas.openxmlformats.org/officeDocument/2006/relationships/image" Target="../media/image3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jpg"/><Relationship Id="rId3" Type="http://schemas.openxmlformats.org/officeDocument/2006/relationships/image" Target="../media/image59.jpg"/><Relationship Id="rId4" Type="http://schemas.openxmlformats.org/officeDocument/2006/relationships/image" Target="../media/image60.jpg"/><Relationship Id="rId5" Type="http://schemas.openxmlformats.org/officeDocument/2006/relationships/image" Target="../media/image61.jpg"/><Relationship Id="rId6" Type="http://schemas.openxmlformats.org/officeDocument/2006/relationships/image" Target="../media/image6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jpg"/><Relationship Id="rId3" Type="http://schemas.openxmlformats.org/officeDocument/2006/relationships/image" Target="../media/image72.jpg"/><Relationship Id="rId4" Type="http://schemas.openxmlformats.org/officeDocument/2006/relationships/image" Target="../media/image73.png"/><Relationship Id="rId5" Type="http://schemas.openxmlformats.org/officeDocument/2006/relationships/image" Target="../media/image74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mcescher.com/gallery/most-popular/circle-limit-iv/" TargetMode="External"/><Relationship Id="rId4" Type="http://schemas.openxmlformats.org/officeDocument/2006/relationships/hyperlink" Target="http://www.megamonalisa.com/recursion/" TargetMode="External"/><Relationship Id="rId5" Type="http://schemas.openxmlformats.org/officeDocument/2006/relationships/hyperlink" Target="http://fractalfoundation.org/OFC/FractalGiraffe.png" TargetMode="External"/><Relationship Id="rId6" Type="http://schemas.openxmlformats.org/officeDocument/2006/relationships/hyperlink" Target="http://www.nytimes.com/2006/12/15/arts/design/15serk.html?pagewanted=all&amp;_r=0" TargetMode="External"/><Relationship Id="rId7" Type="http://schemas.openxmlformats.org/officeDocument/2006/relationships/hyperlink" Target="http://www.geocities.com/aaron_torpy/gallery.htm" TargetMode="Externa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jp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jpg"/><Relationship Id="rId3" Type="http://schemas.openxmlformats.org/officeDocument/2006/relationships/image" Target="../media/image105.jpg"/><Relationship Id="rId4" Type="http://schemas.openxmlformats.org/officeDocument/2006/relationships/image" Target="../media/image106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en.wikipedia.org/wiki/Fibonacci" TargetMode="External"/><Relationship Id="rId4" Type="http://schemas.openxmlformats.org/officeDocument/2006/relationships/hyperlink" Target="http://www.inspirationgreen.com/fibonacci-sequence-in-nature.html" TargetMode="External"/><Relationship Id="rId5" Type="http://schemas.openxmlformats.org/officeDocument/2006/relationships/hyperlink" Target="http://www.goldenmeancalipers.com/wp-content/uploads/2011/08/mona_spiral-1000x570.jpg" TargetMode="External"/><Relationship Id="rId6" Type="http://schemas.openxmlformats.org/officeDocument/2006/relationships/hyperlink" Target="http://www.goldenmeancalipers.com/wp-content/uploads/2011/08/darth_spiral-1000x706.jpg" TargetMode="External"/><Relationship Id="rId7" Type="http://schemas.openxmlformats.org/officeDocument/2006/relationships/hyperlink" Target="http://en.wikipedia.org/wiki/Ancient_Greek_architecture%23mediaviewer/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upload.wikimedia.org/wikipedia/en/7/7a/Richard_Ernest_Bellman.jpg" TargetMode="External"/><Relationship Id="rId4" Type="http://schemas.openxmlformats.org/officeDocument/2006/relationships/hyperlink" Target="http://apprendre-math.info/history/photos/Polya_4.jpeg" TargetMode="External"/><Relationship Id="rId5" Type="http://schemas.openxmlformats.org/officeDocument/2006/relationships/hyperlink" Target="http://www.advent-inc.com/documents/coins.gif" TargetMode="External"/><Relationship Id="rId6" Type="http://schemas.openxmlformats.org/officeDocument/2006/relationships/hyperlink" Target="http://upload.wikimedia.org/wikipedia/commons/a/a0/2006_Quarter_Proof.png" TargetMode="External"/><Relationship Id="rId7" Type="http://schemas.openxmlformats.org/officeDocument/2006/relationships/hyperlink" Target="http://upload.wikimedia.org/wikipedia/commons/3/3c/Dime_Obverse_13.png" TargetMode="External"/><Relationship Id="rId8" Type="http://schemas.openxmlformats.org/officeDocument/2006/relationships/hyperlink" Target="http://upload.wikimedia.org/wikipedia/commons/7/72/Jefferson-Nickel-Unc-Obv.jpg" TargetMode="External"/><Relationship Id="rId9" Type="http://schemas.openxmlformats.org/officeDocument/2006/relationships/hyperlink" Target="http://upload.wikimedia.org/wikipedia/commons/2/2e/US_One_Cent_Obv.png" TargetMode="Externa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27305">
              <a:lnSpc>
                <a:spcPct val="100000"/>
              </a:lnSpc>
              <a:spcBef>
                <a:spcPts val="18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8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21732" y="4275361"/>
            <a:ext cx="288671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6.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75">
                <a:solidFill>
                  <a:srgbClr val="005493"/>
                </a:solidFill>
                <a:latin typeface="Arial"/>
                <a:cs typeface="Arial"/>
              </a:rPr>
              <a:t>Recursion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4639" y="5630431"/>
            <a:ext cx="93408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12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2.3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3747" y="1257300"/>
            <a:ext cx="3619652" cy="52774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6489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>
              <a:lnSpc>
                <a:spcPct val="100000"/>
              </a:lnSpc>
              <a:spcBef>
                <a:spcPts val="1165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http://xkcd.com/710/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CS.6.A.Recursion.Foundations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220210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6"/>
              <a:tabLst>
                <a:tab pos="426720" algn="l"/>
              </a:tabLst>
            </a:pP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Recursion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Foundations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155">
                <a:latin typeface="Arial"/>
                <a:cs typeface="Arial"/>
              </a:rPr>
              <a:t>A</a:t>
            </a:r>
            <a:r>
              <a:rPr dirty="0" sz="1950" spc="-10">
                <a:latin typeface="Arial"/>
                <a:cs typeface="Arial"/>
              </a:rPr>
              <a:t> classic</a:t>
            </a:r>
            <a:r>
              <a:rPr dirty="0" sz="1950" spc="-5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25">
                <a:solidFill>
                  <a:srgbClr val="A9A9A9"/>
                </a:solidFill>
                <a:latin typeface="Arial"/>
                <a:cs typeface="Arial"/>
              </a:rPr>
              <a:t>Recursive</a:t>
            </a:r>
            <a:r>
              <a:rPr dirty="0" sz="1950" spc="-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graphics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Avoiding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exponential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waste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Dynamic</a:t>
            </a:r>
            <a:r>
              <a:rPr dirty="0" sz="1950" spc="2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CS.6.B.Recursion.Hanoi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2130" y="1250334"/>
            <a:ext cx="4323080" cy="29019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79500" algn="l"/>
              </a:tabLst>
            </a:pPr>
            <a:r>
              <a:rPr dirty="0" spc="45"/>
              <a:t>Warmup:</a:t>
            </a:r>
            <a:r>
              <a:rPr dirty="0"/>
              <a:t>	subdivisions</a:t>
            </a:r>
            <a:r>
              <a:rPr dirty="0" spc="110"/>
              <a:t> </a:t>
            </a:r>
            <a:r>
              <a:rPr dirty="0" spc="65"/>
              <a:t>of</a:t>
            </a:r>
            <a:r>
              <a:rPr dirty="0" spc="110"/>
              <a:t> </a:t>
            </a:r>
            <a:r>
              <a:rPr dirty="0" spc="85"/>
              <a:t>a</a:t>
            </a:r>
            <a:r>
              <a:rPr dirty="0" spc="114"/>
              <a:t> </a:t>
            </a:r>
            <a:r>
              <a:rPr dirty="0"/>
              <a:t>ruler</a:t>
            </a:r>
            <a:r>
              <a:rPr dirty="0" spc="110"/>
              <a:t> </a:t>
            </a:r>
            <a:r>
              <a:rPr dirty="0" spc="-10"/>
              <a:t>(revisited)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892800" cy="1157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191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45"/>
              </a:spcBef>
            </a:pPr>
            <a:r>
              <a:rPr dirty="0" sz="1250">
                <a:latin typeface="Lucida Console"/>
                <a:cs typeface="Lucida Console"/>
              </a:rPr>
              <a:t>ruler(n)</a:t>
            </a:r>
            <a:r>
              <a:rPr dirty="0" sz="1200">
                <a:latin typeface="Lucida Console"/>
                <a:cs typeface="Lucida Console"/>
              </a:rPr>
              <a:t>:</a:t>
            </a:r>
            <a:r>
              <a:rPr dirty="0" sz="1200" spc="-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create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subdivisions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ruler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1/2</a:t>
            </a:r>
            <a:r>
              <a:rPr dirty="0" baseline="20467" sz="1425" i="1">
                <a:latin typeface="Lucida Sans Italic"/>
                <a:cs typeface="Lucida Sans Italic"/>
              </a:rPr>
              <a:t>n</a:t>
            </a:r>
            <a:r>
              <a:rPr dirty="0" baseline="20467" sz="1425" spc="217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inches.</a:t>
            </a:r>
            <a:endParaRPr sz="1450">
              <a:latin typeface="Lucida Sans Unicode"/>
              <a:cs typeface="Lucida Sans Unicode"/>
            </a:endParaRPr>
          </a:p>
          <a:p>
            <a:pPr marL="469900" indent="-153035">
              <a:lnSpc>
                <a:spcPct val="100000"/>
              </a:lnSpc>
              <a:spcBef>
                <a:spcPts val="860"/>
              </a:spcBef>
              <a:buSzPct val="124137"/>
              <a:buFont typeface="Calibri"/>
              <a:buChar char="•"/>
              <a:tabLst>
                <a:tab pos="470534" algn="l"/>
              </a:tabLst>
            </a:pP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-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-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space</a:t>
            </a:r>
            <a:r>
              <a:rPr dirty="0" sz="1450" spc="-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-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5" i="1">
                <a:latin typeface="Lucida Sans Italic"/>
                <a:cs typeface="Lucida Sans Italic"/>
              </a:rPr>
              <a:t> </a:t>
            </a:r>
            <a:r>
              <a:rPr dirty="0" sz="1450" spc="-250">
                <a:latin typeface="Lucida Sans Unicode"/>
                <a:cs typeface="Lucida Sans Unicode"/>
              </a:rPr>
              <a:t>=</a:t>
            </a:r>
            <a:r>
              <a:rPr dirty="0" sz="1450" spc="-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0.</a:t>
            </a:r>
            <a:endParaRPr sz="1450">
              <a:latin typeface="Lucida Sans Unicode"/>
              <a:cs typeface="Lucida Sans Unicode"/>
            </a:endParaRPr>
          </a:p>
          <a:p>
            <a:pPr marL="469900" indent="-153035">
              <a:lnSpc>
                <a:spcPct val="100000"/>
              </a:lnSpc>
              <a:spcBef>
                <a:spcPts val="860"/>
              </a:spcBef>
              <a:buSzPct val="124137"/>
              <a:buFont typeface="Calibri"/>
              <a:buChar char="•"/>
              <a:tabLst>
                <a:tab pos="470534" algn="l"/>
              </a:tabLst>
            </a:pPr>
            <a:r>
              <a:rPr dirty="0" sz="1450">
                <a:latin typeface="Lucida Sans Unicode"/>
                <a:cs typeface="Lucida Sans Unicode"/>
              </a:rPr>
              <a:t>Otherwise,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sandwich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between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two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copies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250">
                <a:latin typeface="Lucida Console"/>
                <a:cs typeface="Lucida Console"/>
              </a:rPr>
              <a:t>ruler(n-</a:t>
            </a:r>
            <a:r>
              <a:rPr dirty="0" sz="1250" spc="-25">
                <a:latin typeface="Lucida Console"/>
                <a:cs typeface="Lucida Console"/>
              </a:rPr>
              <a:t>1)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718" y="3348621"/>
            <a:ext cx="4416272" cy="282685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56842" y="3880446"/>
            <a:ext cx="4060190" cy="7270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319405">
              <a:lnSpc>
                <a:spcPts val="118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ruler(int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31940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60325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";</a:t>
            </a:r>
            <a:endParaRPr sz="1200">
              <a:latin typeface="Lucida Console"/>
              <a:cs typeface="Lucida Console"/>
            </a:endParaRPr>
          </a:p>
          <a:p>
            <a:pPr marL="60325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ruler(n-1)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ruler(n-</a:t>
            </a:r>
            <a:r>
              <a:rPr dirty="0" sz="1200" spc="-25">
                <a:latin typeface="Lucida Console"/>
                <a:cs typeface="Lucida Console"/>
              </a:rPr>
              <a:t>1);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1900" y="3368090"/>
            <a:ext cx="4305300" cy="2720975"/>
          </a:xfrm>
          <a:prstGeom prst="rect">
            <a:avLst/>
          </a:prstGeom>
          <a:solidFill>
            <a:srgbClr val="EBEBEB"/>
          </a:solidFill>
        </p:spPr>
        <p:txBody>
          <a:bodyPr wrap="square" lIns="0" tIns="93980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Ruler</a:t>
            </a:r>
            <a:endParaRPr sz="1200">
              <a:latin typeface="Lucida Console"/>
              <a:cs typeface="Lucida Console"/>
            </a:endParaRPr>
          </a:p>
          <a:p>
            <a:pPr marL="16002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4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Lucida Console"/>
              <a:cs typeface="Lucida Console"/>
            </a:endParaRPr>
          </a:p>
          <a:p>
            <a:pPr marL="443865">
              <a:lnSpc>
                <a:spcPct val="100000"/>
              </a:lnSpc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4386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4386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27710" marR="35242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StdOut.println(ruler(n));</a:t>
            </a:r>
            <a:endParaRPr sz="1200">
              <a:latin typeface="Lucida Console"/>
              <a:cs typeface="Lucida Console"/>
            </a:endParaRPr>
          </a:p>
          <a:p>
            <a:pPr marL="44386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6002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35609" y="6288900"/>
            <a:ext cx="1875789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baseline="22222" sz="1125">
                <a:solidFill>
                  <a:srgbClr val="005493"/>
                </a:solidFill>
                <a:latin typeface="Lucida Sans Unicode"/>
                <a:cs typeface="Lucida Sans Unicode"/>
              </a:rPr>
              <a:t>50</a:t>
            </a:r>
            <a:r>
              <a:rPr dirty="0" baseline="22222" sz="1125" spc="179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25">
                <a:solidFill>
                  <a:srgbClr val="005493"/>
                </a:solidFill>
                <a:latin typeface="Trebuchet MS"/>
                <a:cs typeface="Trebuchet MS"/>
              </a:rPr>
              <a:t>−</a:t>
            </a:r>
            <a:r>
              <a:rPr dirty="0" sz="1100" spc="3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integers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output.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382067" y="3342030"/>
            <a:ext cx="3154045" cy="2976245"/>
            <a:chOff x="6382067" y="3342030"/>
            <a:chExt cx="3154045" cy="2976245"/>
          </a:xfrm>
        </p:grpSpPr>
        <p:sp>
          <p:nvSpPr>
            <p:cNvPr id="10" name="object 10" descr=""/>
            <p:cNvSpPr/>
            <p:nvPr/>
          </p:nvSpPr>
          <p:spPr>
            <a:xfrm>
              <a:off x="7880351" y="6177937"/>
              <a:ext cx="0" cy="140335"/>
            </a:xfrm>
            <a:custGeom>
              <a:avLst/>
              <a:gdLst/>
              <a:ahLst/>
              <a:cxnLst/>
              <a:rect l="l" t="t" r="r" b="b"/>
              <a:pathLst>
                <a:path w="0" h="140335">
                  <a:moveTo>
                    <a:pt x="0" y="139856"/>
                  </a:moveTo>
                  <a:lnTo>
                    <a:pt x="0" y="10123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845780" y="613388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30"/>
                  </a:lnTo>
                  <a:lnTo>
                    <a:pt x="60510" y="51930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10" y="51930"/>
                  </a:moveTo>
                  <a:lnTo>
                    <a:pt x="34569" y="51930"/>
                  </a:lnTo>
                  <a:lnTo>
                    <a:pt x="69151" y="69227"/>
                  </a:lnTo>
                  <a:lnTo>
                    <a:pt x="60510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2067" y="3342030"/>
              <a:ext cx="3153727" cy="282685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413499" y="3368090"/>
              <a:ext cx="3048000" cy="2720975"/>
            </a:xfrm>
            <a:custGeom>
              <a:avLst/>
              <a:gdLst/>
              <a:ahLst/>
              <a:cxnLst/>
              <a:rect l="l" t="t" r="r" b="b"/>
              <a:pathLst>
                <a:path w="3048000" h="2720975">
                  <a:moveTo>
                    <a:pt x="0" y="0"/>
                  </a:moveTo>
                  <a:lnTo>
                    <a:pt x="3048000" y="0"/>
                  </a:lnTo>
                  <a:lnTo>
                    <a:pt x="3048000" y="2720847"/>
                  </a:lnTo>
                  <a:lnTo>
                    <a:pt x="0" y="2720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6577291" y="3542636"/>
          <a:ext cx="2618105" cy="1784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470"/>
                <a:gridCol w="511174"/>
                <a:gridCol w="1522095"/>
              </a:tblGrid>
              <a:tr h="35369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java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116839">
                        <a:lnSpc>
                          <a:spcPts val="128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55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/>
                </a:tc>
              </a:tr>
              <a:tr h="445770">
                <a:tc>
                  <a:txBody>
                    <a:bodyPr/>
                    <a:lstStyle/>
                    <a:p>
                      <a:pPr algn="r" marR="349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java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algn="r" marR="349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270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52705"/>
                </a:tc>
              </a:tr>
              <a:tr h="207010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java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22225"/>
                </a:tc>
              </a:tr>
              <a:tr h="20066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200660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java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524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5240"/>
                </a:tc>
              </a:tr>
              <a:tr h="193675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4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100" spc="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905"/>
                </a:tc>
              </a:tr>
              <a:tr h="183515">
                <a:tc>
                  <a:txBody>
                    <a:bodyPr/>
                    <a:lstStyle/>
                    <a:p>
                      <a:pPr algn="ctr" marR="317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java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Ruler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80"/>
                        </a:lnSpc>
                        <a:spcBef>
                          <a:spcPts val="65"/>
                        </a:spcBef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50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8255"/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6596341" y="5310263"/>
            <a:ext cx="2324735" cy="588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Exception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</a:t>
            </a:r>
            <a:r>
              <a:rPr dirty="0" sz="1100" spc="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thread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"main" java.lang.OutOfMemoryError: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heap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space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400" y="1930400"/>
            <a:ext cx="2953550" cy="76200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6732549" y="2706827"/>
            <a:ext cx="24949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09344" y="4754592"/>
            <a:ext cx="1087120" cy="1282700"/>
            <a:chOff x="8809344" y="4754592"/>
            <a:chExt cx="1087120" cy="1282700"/>
          </a:xfrm>
        </p:grpSpPr>
        <p:sp>
          <p:nvSpPr>
            <p:cNvPr id="4" name="object 4" descr=""/>
            <p:cNvSpPr/>
            <p:nvPr/>
          </p:nvSpPr>
          <p:spPr>
            <a:xfrm>
              <a:off x="9415958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471659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71659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31147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895397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895397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2205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62580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62580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677766" y="4219639"/>
            <a:ext cx="1537335" cy="1817370"/>
            <a:chOff x="7677766" y="4219639"/>
            <a:chExt cx="1537335" cy="1817370"/>
          </a:xfrm>
        </p:grpSpPr>
        <p:sp>
          <p:nvSpPr>
            <p:cNvPr id="14" name="object 14" descr=""/>
            <p:cNvSpPr/>
            <p:nvPr/>
          </p:nvSpPr>
          <p:spPr>
            <a:xfrm>
              <a:off x="8258187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319134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319134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73377" y="5307495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742872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42872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22483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010054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10054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690478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5" h="536575">
                  <a:moveTo>
                    <a:pt x="0" y="0"/>
                  </a:moveTo>
                  <a:lnTo>
                    <a:pt x="1160875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486774" y="4595024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203"/>
                  </a:lnTo>
                  <a:lnTo>
                    <a:pt x="92109" y="23853"/>
                  </a:lnTo>
                  <a:lnTo>
                    <a:pt x="54470" y="51511"/>
                  </a:lnTo>
                  <a:lnTo>
                    <a:pt x="25390" y="87737"/>
                  </a:lnTo>
                  <a:lnTo>
                    <a:pt x="6643" y="131092"/>
                  </a:lnTo>
                  <a:lnTo>
                    <a:pt x="0" y="180136"/>
                  </a:lnTo>
                  <a:lnTo>
                    <a:pt x="6643" y="229810"/>
                  </a:lnTo>
                  <a:lnTo>
                    <a:pt x="25390" y="274728"/>
                  </a:lnTo>
                  <a:lnTo>
                    <a:pt x="54470" y="312983"/>
                  </a:lnTo>
                  <a:lnTo>
                    <a:pt x="92109" y="342669"/>
                  </a:lnTo>
                  <a:lnTo>
                    <a:pt x="136536" y="361879"/>
                  </a:lnTo>
                  <a:lnTo>
                    <a:pt x="185978" y="368706"/>
                  </a:lnTo>
                  <a:lnTo>
                    <a:pt x="536968" y="368706"/>
                  </a:lnTo>
                  <a:lnTo>
                    <a:pt x="586410" y="361879"/>
                  </a:lnTo>
                  <a:lnTo>
                    <a:pt x="630837" y="342669"/>
                  </a:lnTo>
                  <a:lnTo>
                    <a:pt x="668477" y="312983"/>
                  </a:lnTo>
                  <a:lnTo>
                    <a:pt x="697556" y="274728"/>
                  </a:lnTo>
                  <a:lnTo>
                    <a:pt x="716304" y="229810"/>
                  </a:lnTo>
                  <a:lnTo>
                    <a:pt x="722947" y="180136"/>
                  </a:lnTo>
                  <a:lnTo>
                    <a:pt x="716304" y="131092"/>
                  </a:lnTo>
                  <a:lnTo>
                    <a:pt x="697556" y="87737"/>
                  </a:lnTo>
                  <a:lnTo>
                    <a:pt x="668477" y="51511"/>
                  </a:lnTo>
                  <a:lnTo>
                    <a:pt x="630837" y="23853"/>
                  </a:lnTo>
                  <a:lnTo>
                    <a:pt x="586410" y="6203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486774" y="4595019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0" y="180144"/>
                  </a:moveTo>
                  <a:lnTo>
                    <a:pt x="6643" y="131097"/>
                  </a:lnTo>
                  <a:lnTo>
                    <a:pt x="25391" y="87739"/>
                  </a:lnTo>
                  <a:lnTo>
                    <a:pt x="54471" y="51512"/>
                  </a:lnTo>
                  <a:lnTo>
                    <a:pt x="92110" y="23853"/>
                  </a:lnTo>
                  <a:lnTo>
                    <a:pt x="136535" y="6203"/>
                  </a:lnTo>
                  <a:lnTo>
                    <a:pt x="185975" y="0"/>
                  </a:lnTo>
                  <a:lnTo>
                    <a:pt x="536971" y="0"/>
                  </a:lnTo>
                  <a:lnTo>
                    <a:pt x="586411" y="6203"/>
                  </a:lnTo>
                  <a:lnTo>
                    <a:pt x="630837" y="23853"/>
                  </a:lnTo>
                  <a:lnTo>
                    <a:pt x="668476" y="51512"/>
                  </a:lnTo>
                  <a:lnTo>
                    <a:pt x="697556" y="87739"/>
                  </a:lnTo>
                  <a:lnTo>
                    <a:pt x="716304" y="131097"/>
                  </a:lnTo>
                  <a:lnTo>
                    <a:pt x="722947" y="180144"/>
                  </a:lnTo>
                  <a:lnTo>
                    <a:pt x="716304" y="229816"/>
                  </a:lnTo>
                  <a:lnTo>
                    <a:pt x="697556" y="274733"/>
                  </a:lnTo>
                  <a:lnTo>
                    <a:pt x="668476" y="312989"/>
                  </a:lnTo>
                  <a:lnTo>
                    <a:pt x="630837" y="342675"/>
                  </a:lnTo>
                  <a:lnTo>
                    <a:pt x="586411" y="361886"/>
                  </a:lnTo>
                  <a:lnTo>
                    <a:pt x="536971" y="368713"/>
                  </a:lnTo>
                  <a:lnTo>
                    <a:pt x="185975" y="368713"/>
                  </a:lnTo>
                  <a:lnTo>
                    <a:pt x="136535" y="361886"/>
                  </a:lnTo>
                  <a:lnTo>
                    <a:pt x="92110" y="342675"/>
                  </a:lnTo>
                  <a:lnTo>
                    <a:pt x="54471" y="312989"/>
                  </a:lnTo>
                  <a:lnTo>
                    <a:pt x="25391" y="274733"/>
                  </a:lnTo>
                  <a:lnTo>
                    <a:pt x="6643" y="229816"/>
                  </a:lnTo>
                  <a:lnTo>
                    <a:pt x="0" y="180144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504294" y="4754592"/>
            <a:ext cx="1087120" cy="1282700"/>
            <a:chOff x="6504294" y="4754592"/>
            <a:chExt cx="1087120" cy="1282700"/>
          </a:xfrm>
        </p:grpSpPr>
        <p:sp>
          <p:nvSpPr>
            <p:cNvPr id="27" name="object 27" descr=""/>
            <p:cNvSpPr/>
            <p:nvPr/>
          </p:nvSpPr>
          <p:spPr>
            <a:xfrm>
              <a:off x="710043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166609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166609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1562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90347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590347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700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57530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57530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5406605" y="3678414"/>
            <a:ext cx="3049270" cy="2359025"/>
            <a:chOff x="5406605" y="3678414"/>
            <a:chExt cx="3049270" cy="2359025"/>
          </a:xfrm>
        </p:grpSpPr>
        <p:sp>
          <p:nvSpPr>
            <p:cNvPr id="37" name="object 37" descr=""/>
            <p:cNvSpPr/>
            <p:nvPr/>
          </p:nvSpPr>
          <p:spPr>
            <a:xfrm>
              <a:off x="5947905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14085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014085" y="5726588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663095" y="5307495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437822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37822" y="5726588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91978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705005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705005" y="5116300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537960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5" h="536575">
                  <a:moveTo>
                    <a:pt x="1160875" y="0"/>
                  </a:moveTo>
                  <a:lnTo>
                    <a:pt x="0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81725" y="4595025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203"/>
                  </a:lnTo>
                  <a:lnTo>
                    <a:pt x="92109" y="23853"/>
                  </a:lnTo>
                  <a:lnTo>
                    <a:pt x="54470" y="51511"/>
                  </a:lnTo>
                  <a:lnTo>
                    <a:pt x="25390" y="87737"/>
                  </a:lnTo>
                  <a:lnTo>
                    <a:pt x="6643" y="131092"/>
                  </a:lnTo>
                  <a:lnTo>
                    <a:pt x="0" y="180136"/>
                  </a:lnTo>
                  <a:lnTo>
                    <a:pt x="6643" y="229810"/>
                  </a:lnTo>
                  <a:lnTo>
                    <a:pt x="25390" y="274728"/>
                  </a:lnTo>
                  <a:lnTo>
                    <a:pt x="54470" y="312983"/>
                  </a:lnTo>
                  <a:lnTo>
                    <a:pt x="92109" y="342669"/>
                  </a:lnTo>
                  <a:lnTo>
                    <a:pt x="136536" y="361879"/>
                  </a:lnTo>
                  <a:lnTo>
                    <a:pt x="185978" y="368706"/>
                  </a:lnTo>
                  <a:lnTo>
                    <a:pt x="536968" y="368706"/>
                  </a:lnTo>
                  <a:lnTo>
                    <a:pt x="586410" y="361879"/>
                  </a:lnTo>
                  <a:lnTo>
                    <a:pt x="630837" y="342669"/>
                  </a:lnTo>
                  <a:lnTo>
                    <a:pt x="668477" y="312983"/>
                  </a:lnTo>
                  <a:lnTo>
                    <a:pt x="697556" y="274728"/>
                  </a:lnTo>
                  <a:lnTo>
                    <a:pt x="716304" y="229810"/>
                  </a:lnTo>
                  <a:lnTo>
                    <a:pt x="722947" y="180136"/>
                  </a:lnTo>
                  <a:lnTo>
                    <a:pt x="716304" y="131092"/>
                  </a:lnTo>
                  <a:lnTo>
                    <a:pt x="697556" y="87737"/>
                  </a:lnTo>
                  <a:lnTo>
                    <a:pt x="668477" y="51511"/>
                  </a:lnTo>
                  <a:lnTo>
                    <a:pt x="630837" y="23853"/>
                  </a:lnTo>
                  <a:lnTo>
                    <a:pt x="586410" y="6203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181725" y="4595019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0" y="180144"/>
                  </a:moveTo>
                  <a:lnTo>
                    <a:pt x="6643" y="131097"/>
                  </a:lnTo>
                  <a:lnTo>
                    <a:pt x="25391" y="87739"/>
                  </a:lnTo>
                  <a:lnTo>
                    <a:pt x="54471" y="51512"/>
                  </a:lnTo>
                  <a:lnTo>
                    <a:pt x="92110" y="23853"/>
                  </a:lnTo>
                  <a:lnTo>
                    <a:pt x="136535" y="6203"/>
                  </a:lnTo>
                  <a:lnTo>
                    <a:pt x="185975" y="0"/>
                  </a:lnTo>
                  <a:lnTo>
                    <a:pt x="536971" y="0"/>
                  </a:lnTo>
                  <a:lnTo>
                    <a:pt x="586411" y="6203"/>
                  </a:lnTo>
                  <a:lnTo>
                    <a:pt x="630837" y="23853"/>
                  </a:lnTo>
                  <a:lnTo>
                    <a:pt x="668476" y="51512"/>
                  </a:lnTo>
                  <a:lnTo>
                    <a:pt x="697556" y="87739"/>
                  </a:lnTo>
                  <a:lnTo>
                    <a:pt x="716304" y="131097"/>
                  </a:lnTo>
                  <a:lnTo>
                    <a:pt x="722947" y="180144"/>
                  </a:lnTo>
                  <a:lnTo>
                    <a:pt x="716304" y="229816"/>
                  </a:lnTo>
                  <a:lnTo>
                    <a:pt x="697556" y="274733"/>
                  </a:lnTo>
                  <a:lnTo>
                    <a:pt x="668476" y="312989"/>
                  </a:lnTo>
                  <a:lnTo>
                    <a:pt x="630837" y="342675"/>
                  </a:lnTo>
                  <a:lnTo>
                    <a:pt x="586411" y="361886"/>
                  </a:lnTo>
                  <a:lnTo>
                    <a:pt x="536971" y="368713"/>
                  </a:lnTo>
                  <a:lnTo>
                    <a:pt x="185975" y="368713"/>
                  </a:lnTo>
                  <a:lnTo>
                    <a:pt x="136535" y="361886"/>
                  </a:lnTo>
                  <a:lnTo>
                    <a:pt x="92110" y="342675"/>
                  </a:lnTo>
                  <a:lnTo>
                    <a:pt x="54471" y="312989"/>
                  </a:lnTo>
                  <a:lnTo>
                    <a:pt x="25391" y="274733"/>
                  </a:lnTo>
                  <a:lnTo>
                    <a:pt x="6643" y="229816"/>
                  </a:lnTo>
                  <a:lnTo>
                    <a:pt x="0" y="180144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19318" y="3691128"/>
              <a:ext cx="2319020" cy="562610"/>
            </a:xfrm>
            <a:custGeom>
              <a:avLst/>
              <a:gdLst/>
              <a:ahLst/>
              <a:cxnLst/>
              <a:rect l="l" t="t" r="r" b="b"/>
              <a:pathLst>
                <a:path w="2319020" h="562610">
                  <a:moveTo>
                    <a:pt x="0" y="0"/>
                  </a:moveTo>
                  <a:lnTo>
                    <a:pt x="2318476" y="56211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009447" y="4061015"/>
              <a:ext cx="1440815" cy="381635"/>
            </a:xfrm>
            <a:custGeom>
              <a:avLst/>
              <a:gdLst/>
              <a:ahLst/>
              <a:cxnLst/>
              <a:rect l="l" t="t" r="r" b="b"/>
              <a:pathLst>
                <a:path w="1440815" h="381635">
                  <a:moveTo>
                    <a:pt x="1254683" y="0"/>
                  </a:moveTo>
                  <a:lnTo>
                    <a:pt x="185978" y="0"/>
                  </a:lnTo>
                  <a:lnTo>
                    <a:pt x="136536" y="6909"/>
                  </a:lnTo>
                  <a:lnTo>
                    <a:pt x="92109" y="26326"/>
                  </a:lnTo>
                  <a:lnTo>
                    <a:pt x="54470" y="56281"/>
                  </a:lnTo>
                  <a:lnTo>
                    <a:pt x="25390" y="94805"/>
                  </a:lnTo>
                  <a:lnTo>
                    <a:pt x="6643" y="139930"/>
                  </a:lnTo>
                  <a:lnTo>
                    <a:pt x="0" y="189687"/>
                  </a:lnTo>
                  <a:lnTo>
                    <a:pt x="6643" y="239591"/>
                  </a:lnTo>
                  <a:lnTo>
                    <a:pt x="25390" y="285096"/>
                  </a:lnTo>
                  <a:lnTo>
                    <a:pt x="54470" y="324116"/>
                  </a:lnTo>
                  <a:lnTo>
                    <a:pt x="92109" y="354568"/>
                  </a:lnTo>
                  <a:lnTo>
                    <a:pt x="136536" y="374368"/>
                  </a:lnTo>
                  <a:lnTo>
                    <a:pt x="185978" y="381431"/>
                  </a:lnTo>
                  <a:lnTo>
                    <a:pt x="1254683" y="381431"/>
                  </a:lnTo>
                  <a:lnTo>
                    <a:pt x="1304121" y="374368"/>
                  </a:lnTo>
                  <a:lnTo>
                    <a:pt x="1348547" y="354568"/>
                  </a:lnTo>
                  <a:lnTo>
                    <a:pt x="1386187" y="324116"/>
                  </a:lnTo>
                  <a:lnTo>
                    <a:pt x="1415269" y="285096"/>
                  </a:lnTo>
                  <a:lnTo>
                    <a:pt x="1434018" y="239591"/>
                  </a:lnTo>
                  <a:lnTo>
                    <a:pt x="1440662" y="189687"/>
                  </a:lnTo>
                  <a:lnTo>
                    <a:pt x="1434018" y="139930"/>
                  </a:lnTo>
                  <a:lnTo>
                    <a:pt x="1415269" y="94805"/>
                  </a:lnTo>
                  <a:lnTo>
                    <a:pt x="1386187" y="56281"/>
                  </a:lnTo>
                  <a:lnTo>
                    <a:pt x="1348547" y="26326"/>
                  </a:lnTo>
                  <a:lnTo>
                    <a:pt x="1304121" y="6909"/>
                  </a:lnTo>
                  <a:lnTo>
                    <a:pt x="1254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009447" y="4061024"/>
              <a:ext cx="1440815" cy="381635"/>
            </a:xfrm>
            <a:custGeom>
              <a:avLst/>
              <a:gdLst/>
              <a:ahLst/>
              <a:cxnLst/>
              <a:rect l="l" t="t" r="r" b="b"/>
              <a:pathLst>
                <a:path w="1440815" h="381635">
                  <a:moveTo>
                    <a:pt x="0" y="189680"/>
                  </a:moveTo>
                  <a:lnTo>
                    <a:pt x="6643" y="139926"/>
                  </a:lnTo>
                  <a:lnTo>
                    <a:pt x="25391" y="94803"/>
                  </a:lnTo>
                  <a:lnTo>
                    <a:pt x="54471" y="56280"/>
                  </a:lnTo>
                  <a:lnTo>
                    <a:pt x="92110" y="26326"/>
                  </a:lnTo>
                  <a:lnTo>
                    <a:pt x="136535" y="6909"/>
                  </a:lnTo>
                  <a:lnTo>
                    <a:pt x="185975" y="0"/>
                  </a:lnTo>
                  <a:lnTo>
                    <a:pt x="1254680" y="0"/>
                  </a:lnTo>
                  <a:lnTo>
                    <a:pt x="1304120" y="6909"/>
                  </a:lnTo>
                  <a:lnTo>
                    <a:pt x="1348545" y="26326"/>
                  </a:lnTo>
                  <a:lnTo>
                    <a:pt x="1386185" y="56280"/>
                  </a:lnTo>
                  <a:lnTo>
                    <a:pt x="1415264" y="94803"/>
                  </a:lnTo>
                  <a:lnTo>
                    <a:pt x="1434012" y="139926"/>
                  </a:lnTo>
                  <a:lnTo>
                    <a:pt x="1440656" y="189680"/>
                  </a:lnTo>
                  <a:lnTo>
                    <a:pt x="1434012" y="239587"/>
                  </a:lnTo>
                  <a:lnTo>
                    <a:pt x="1415264" y="285093"/>
                  </a:lnTo>
                  <a:lnTo>
                    <a:pt x="1386185" y="324114"/>
                  </a:lnTo>
                  <a:lnTo>
                    <a:pt x="1348545" y="354565"/>
                  </a:lnTo>
                  <a:lnTo>
                    <a:pt x="1304120" y="374364"/>
                  </a:lnTo>
                  <a:lnTo>
                    <a:pt x="1254680" y="381427"/>
                  </a:lnTo>
                  <a:lnTo>
                    <a:pt x="185975" y="381427"/>
                  </a:lnTo>
                  <a:lnTo>
                    <a:pt x="136535" y="374364"/>
                  </a:lnTo>
                  <a:lnTo>
                    <a:pt x="92110" y="354565"/>
                  </a:lnTo>
                  <a:lnTo>
                    <a:pt x="54471" y="324114"/>
                  </a:lnTo>
                  <a:lnTo>
                    <a:pt x="25391" y="285093"/>
                  </a:lnTo>
                  <a:lnTo>
                    <a:pt x="6643" y="239587"/>
                  </a:lnTo>
                  <a:lnTo>
                    <a:pt x="0" y="189680"/>
                  </a:lnTo>
                  <a:close/>
                </a:path>
              </a:pathLst>
            </a:custGeom>
            <a:ln w="10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822325" y="4755883"/>
            <a:ext cx="1118870" cy="1281430"/>
            <a:chOff x="822325" y="4755883"/>
            <a:chExt cx="1118870" cy="1281430"/>
          </a:xfrm>
        </p:grpSpPr>
        <p:sp>
          <p:nvSpPr>
            <p:cNvPr id="53" name="object 53" descr=""/>
            <p:cNvSpPr/>
            <p:nvPr/>
          </p:nvSpPr>
          <p:spPr>
            <a:xfrm>
              <a:off x="1325410" y="5307495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03984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403984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40587" y="5306796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27722" y="5713869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7" y="8575"/>
                  </a:lnTo>
                  <a:lnTo>
                    <a:pt x="64344" y="32231"/>
                  </a:lnTo>
                  <a:lnTo>
                    <a:pt x="30323" y="67866"/>
                  </a:lnTo>
                  <a:lnTo>
                    <a:pt x="8012" y="112377"/>
                  </a:lnTo>
                  <a:lnTo>
                    <a:pt x="0" y="162661"/>
                  </a:lnTo>
                  <a:lnTo>
                    <a:pt x="8012" y="212173"/>
                  </a:lnTo>
                  <a:lnTo>
                    <a:pt x="30323" y="254833"/>
                  </a:lnTo>
                  <a:lnTo>
                    <a:pt x="64344" y="288256"/>
                  </a:lnTo>
                  <a:lnTo>
                    <a:pt x="107487" y="31005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2" y="310058"/>
                  </a:lnTo>
                  <a:lnTo>
                    <a:pt x="354755" y="288256"/>
                  </a:lnTo>
                  <a:lnTo>
                    <a:pt x="388776" y="254833"/>
                  </a:lnTo>
                  <a:lnTo>
                    <a:pt x="411087" y="212173"/>
                  </a:lnTo>
                  <a:lnTo>
                    <a:pt x="419100" y="162661"/>
                  </a:lnTo>
                  <a:lnTo>
                    <a:pt x="411087" y="112377"/>
                  </a:lnTo>
                  <a:lnTo>
                    <a:pt x="388776" y="67866"/>
                  </a:lnTo>
                  <a:lnTo>
                    <a:pt x="354755" y="32231"/>
                  </a:lnTo>
                  <a:lnTo>
                    <a:pt x="311612" y="8575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27722" y="5713879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0" y="162662"/>
                  </a:moveTo>
                  <a:lnTo>
                    <a:pt x="8012" y="112378"/>
                  </a:lnTo>
                  <a:lnTo>
                    <a:pt x="30323" y="67866"/>
                  </a:lnTo>
                  <a:lnTo>
                    <a:pt x="64344" y="32231"/>
                  </a:lnTo>
                  <a:lnTo>
                    <a:pt x="107487" y="8574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8574"/>
                  </a:lnTo>
                  <a:lnTo>
                    <a:pt x="354755" y="32231"/>
                  </a:lnTo>
                  <a:lnTo>
                    <a:pt x="388776" y="67866"/>
                  </a:lnTo>
                  <a:lnTo>
                    <a:pt x="411087" y="112378"/>
                  </a:lnTo>
                  <a:lnTo>
                    <a:pt x="419099" y="162662"/>
                  </a:lnTo>
                  <a:lnTo>
                    <a:pt x="411087" y="212170"/>
                  </a:lnTo>
                  <a:lnTo>
                    <a:pt x="388776" y="254829"/>
                  </a:lnTo>
                  <a:lnTo>
                    <a:pt x="354755" y="288254"/>
                  </a:lnTo>
                  <a:lnTo>
                    <a:pt x="311612" y="310058"/>
                  </a:lnTo>
                  <a:lnTo>
                    <a:pt x="261937" y="317856"/>
                  </a:lnTo>
                  <a:lnTo>
                    <a:pt x="157162" y="317856"/>
                  </a:lnTo>
                  <a:lnTo>
                    <a:pt x="107487" y="310058"/>
                  </a:lnTo>
                  <a:lnTo>
                    <a:pt x="64344" y="288254"/>
                  </a:lnTo>
                  <a:lnTo>
                    <a:pt x="30323" y="254829"/>
                  </a:lnTo>
                  <a:lnTo>
                    <a:pt x="8012" y="212170"/>
                  </a:lnTo>
                  <a:lnTo>
                    <a:pt x="0" y="162662"/>
                  </a:lnTo>
                  <a:close/>
                </a:path>
              </a:pathLst>
            </a:custGeom>
            <a:ln w="104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311287" y="47689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094898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306470" y="0"/>
                  </a:moveTo>
                  <a:lnTo>
                    <a:pt x="185972" y="0"/>
                  </a:lnTo>
                  <a:lnTo>
                    <a:pt x="136533" y="6438"/>
                  </a:lnTo>
                  <a:lnTo>
                    <a:pt x="92109" y="24676"/>
                  </a:lnTo>
                  <a:lnTo>
                    <a:pt x="54470" y="53098"/>
                  </a:lnTo>
                  <a:lnTo>
                    <a:pt x="25390" y="90089"/>
                  </a:lnTo>
                  <a:lnTo>
                    <a:pt x="6643" y="134032"/>
                  </a:lnTo>
                  <a:lnTo>
                    <a:pt x="0" y="183311"/>
                  </a:lnTo>
                  <a:lnTo>
                    <a:pt x="6643" y="232750"/>
                  </a:lnTo>
                  <a:lnTo>
                    <a:pt x="25390" y="277080"/>
                  </a:lnTo>
                  <a:lnTo>
                    <a:pt x="54470" y="314571"/>
                  </a:lnTo>
                  <a:lnTo>
                    <a:pt x="92109" y="343492"/>
                  </a:lnTo>
                  <a:lnTo>
                    <a:pt x="136533" y="362114"/>
                  </a:lnTo>
                  <a:lnTo>
                    <a:pt x="185972" y="368706"/>
                  </a:lnTo>
                  <a:lnTo>
                    <a:pt x="306470" y="368706"/>
                  </a:lnTo>
                  <a:lnTo>
                    <a:pt x="355907" y="362114"/>
                  </a:lnTo>
                  <a:lnTo>
                    <a:pt x="400333" y="343492"/>
                  </a:lnTo>
                  <a:lnTo>
                    <a:pt x="437973" y="314571"/>
                  </a:lnTo>
                  <a:lnTo>
                    <a:pt x="467055" y="277080"/>
                  </a:lnTo>
                  <a:lnTo>
                    <a:pt x="485804" y="232750"/>
                  </a:lnTo>
                  <a:lnTo>
                    <a:pt x="492448" y="183311"/>
                  </a:lnTo>
                  <a:lnTo>
                    <a:pt x="485804" y="134032"/>
                  </a:lnTo>
                  <a:lnTo>
                    <a:pt x="467055" y="90089"/>
                  </a:lnTo>
                  <a:lnTo>
                    <a:pt x="437973" y="53098"/>
                  </a:lnTo>
                  <a:lnTo>
                    <a:pt x="400333" y="24676"/>
                  </a:lnTo>
                  <a:lnTo>
                    <a:pt x="355907" y="6438"/>
                  </a:lnTo>
                  <a:lnTo>
                    <a:pt x="30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94898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59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 txBox="1"/>
          <p:nvPr/>
        </p:nvSpPr>
        <p:spPr>
          <a:xfrm>
            <a:off x="346515" y="5182285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ruler(1)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Tracing</a:t>
            </a:r>
            <a:r>
              <a:rPr dirty="0" spc="60"/>
              <a:t> </a:t>
            </a:r>
            <a:r>
              <a:rPr dirty="0" spc="85"/>
              <a:t>a</a:t>
            </a:r>
            <a:r>
              <a:rPr dirty="0" spc="65"/>
              <a:t> </a:t>
            </a:r>
            <a:r>
              <a:rPr dirty="0"/>
              <a:t>recursive</a:t>
            </a:r>
            <a:r>
              <a:rPr dirty="0" spc="65"/>
              <a:t> </a:t>
            </a:r>
            <a:r>
              <a:rPr dirty="0" spc="45"/>
              <a:t>program</a:t>
            </a:r>
          </a:p>
        </p:txBody>
      </p:sp>
      <p:sp>
        <p:nvSpPr>
          <p:cNvPr id="64" name="object 64" descr=""/>
          <p:cNvSpPr txBox="1"/>
          <p:nvPr/>
        </p:nvSpPr>
        <p:spPr>
          <a:xfrm>
            <a:off x="520700" y="1791525"/>
            <a:ext cx="5816600" cy="1131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recursive</a:t>
            </a:r>
            <a:r>
              <a:rPr dirty="0" sz="1450" spc="7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call</a:t>
            </a:r>
            <a:r>
              <a:rPr dirty="0" sz="1450" spc="7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0" i="1">
                <a:solidFill>
                  <a:srgbClr val="005493"/>
                </a:solidFill>
                <a:latin typeface="Lucida Sans Italic"/>
                <a:cs typeface="Lucida Sans Italic"/>
              </a:rPr>
              <a:t>tree</a:t>
            </a:r>
            <a:endParaRPr sz="1450">
              <a:latin typeface="Lucida Sans Italic"/>
              <a:cs typeface="Lucida Sans Italic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node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recursive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call.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Label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node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after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children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labeled.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563611" y="4219333"/>
            <a:ext cx="3723004" cy="1818005"/>
            <a:chOff x="1563611" y="4219333"/>
            <a:chExt cx="3723004" cy="1818005"/>
          </a:xfrm>
        </p:grpSpPr>
        <p:sp>
          <p:nvSpPr>
            <p:cNvPr id="66" name="object 66" descr=""/>
            <p:cNvSpPr/>
            <p:nvPr/>
          </p:nvSpPr>
          <p:spPr>
            <a:xfrm>
              <a:off x="2200275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980247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980247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485085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556510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2556510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90690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2247430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2247430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35280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132772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132772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63761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709035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709035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51057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285297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4285297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79538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861560" y="5726582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261937" y="0"/>
                  </a:moveTo>
                  <a:lnTo>
                    <a:pt x="157162" y="0"/>
                  </a:lnTo>
                  <a:lnTo>
                    <a:pt x="107489" y="7526"/>
                  </a:lnTo>
                  <a:lnTo>
                    <a:pt x="64347" y="28682"/>
                  </a:lnTo>
                  <a:lnTo>
                    <a:pt x="30325" y="61332"/>
                  </a:lnTo>
                  <a:lnTo>
                    <a:pt x="8012" y="103342"/>
                  </a:lnTo>
                  <a:lnTo>
                    <a:pt x="0" y="152577"/>
                  </a:lnTo>
                  <a:lnTo>
                    <a:pt x="8012" y="201811"/>
                  </a:lnTo>
                  <a:lnTo>
                    <a:pt x="30325" y="243818"/>
                  </a:lnTo>
                  <a:lnTo>
                    <a:pt x="64347" y="276465"/>
                  </a:lnTo>
                  <a:lnTo>
                    <a:pt x="107489" y="297617"/>
                  </a:lnTo>
                  <a:lnTo>
                    <a:pt x="157162" y="305142"/>
                  </a:lnTo>
                  <a:lnTo>
                    <a:pt x="261937" y="305142"/>
                  </a:lnTo>
                  <a:lnTo>
                    <a:pt x="311615" y="297617"/>
                  </a:lnTo>
                  <a:lnTo>
                    <a:pt x="354758" y="276465"/>
                  </a:lnTo>
                  <a:lnTo>
                    <a:pt x="388778" y="243818"/>
                  </a:lnTo>
                  <a:lnTo>
                    <a:pt x="411088" y="201811"/>
                  </a:lnTo>
                  <a:lnTo>
                    <a:pt x="419100" y="152577"/>
                  </a:lnTo>
                  <a:lnTo>
                    <a:pt x="411088" y="103342"/>
                  </a:lnTo>
                  <a:lnTo>
                    <a:pt x="388778" y="61332"/>
                  </a:lnTo>
                  <a:lnTo>
                    <a:pt x="354758" y="28682"/>
                  </a:lnTo>
                  <a:lnTo>
                    <a:pt x="311615" y="752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861560" y="5726587"/>
              <a:ext cx="419100" cy="305435"/>
            </a:xfrm>
            <a:custGeom>
              <a:avLst/>
              <a:gdLst/>
              <a:ahLst/>
              <a:cxnLst/>
              <a:rect l="l" t="t" r="r" b="b"/>
              <a:pathLst>
                <a:path w="419100" h="305435">
                  <a:moveTo>
                    <a:pt x="0" y="152570"/>
                  </a:moveTo>
                  <a:lnTo>
                    <a:pt x="8012" y="103335"/>
                  </a:lnTo>
                  <a:lnTo>
                    <a:pt x="30323" y="61327"/>
                  </a:lnTo>
                  <a:lnTo>
                    <a:pt x="64344" y="28679"/>
                  </a:lnTo>
                  <a:lnTo>
                    <a:pt x="107487" y="7525"/>
                  </a:lnTo>
                  <a:lnTo>
                    <a:pt x="157162" y="0"/>
                  </a:lnTo>
                  <a:lnTo>
                    <a:pt x="261937" y="0"/>
                  </a:lnTo>
                  <a:lnTo>
                    <a:pt x="311612" y="7525"/>
                  </a:lnTo>
                  <a:lnTo>
                    <a:pt x="354755" y="28679"/>
                  </a:lnTo>
                  <a:lnTo>
                    <a:pt x="388776" y="61327"/>
                  </a:lnTo>
                  <a:lnTo>
                    <a:pt x="411087" y="103335"/>
                  </a:lnTo>
                  <a:lnTo>
                    <a:pt x="419099" y="152570"/>
                  </a:lnTo>
                  <a:lnTo>
                    <a:pt x="411087" y="201806"/>
                  </a:lnTo>
                  <a:lnTo>
                    <a:pt x="388776" y="243814"/>
                  </a:lnTo>
                  <a:lnTo>
                    <a:pt x="354755" y="276462"/>
                  </a:lnTo>
                  <a:lnTo>
                    <a:pt x="311612" y="297616"/>
                  </a:lnTo>
                  <a:lnTo>
                    <a:pt x="261937" y="305141"/>
                  </a:lnTo>
                  <a:lnTo>
                    <a:pt x="157162" y="305141"/>
                  </a:lnTo>
                  <a:lnTo>
                    <a:pt x="107487" y="297616"/>
                  </a:lnTo>
                  <a:lnTo>
                    <a:pt x="64344" y="276462"/>
                  </a:lnTo>
                  <a:lnTo>
                    <a:pt x="30323" y="243814"/>
                  </a:lnTo>
                  <a:lnTo>
                    <a:pt x="8012" y="201806"/>
                  </a:lnTo>
                  <a:lnTo>
                    <a:pt x="0" y="152570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61473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399955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399955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21195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552480" y="511630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306463" y="0"/>
                  </a:moveTo>
                  <a:lnTo>
                    <a:pt x="185966" y="0"/>
                  </a:lnTo>
                  <a:lnTo>
                    <a:pt x="136529" y="6438"/>
                  </a:lnTo>
                  <a:lnTo>
                    <a:pt x="92106" y="24676"/>
                  </a:lnTo>
                  <a:lnTo>
                    <a:pt x="54468" y="53098"/>
                  </a:lnTo>
                  <a:lnTo>
                    <a:pt x="25390" y="90089"/>
                  </a:lnTo>
                  <a:lnTo>
                    <a:pt x="6642" y="134032"/>
                  </a:lnTo>
                  <a:lnTo>
                    <a:pt x="0" y="183311"/>
                  </a:lnTo>
                  <a:lnTo>
                    <a:pt x="6642" y="232750"/>
                  </a:lnTo>
                  <a:lnTo>
                    <a:pt x="25390" y="277080"/>
                  </a:lnTo>
                  <a:lnTo>
                    <a:pt x="54468" y="314571"/>
                  </a:lnTo>
                  <a:lnTo>
                    <a:pt x="92106" y="343492"/>
                  </a:lnTo>
                  <a:lnTo>
                    <a:pt x="136529" y="362114"/>
                  </a:lnTo>
                  <a:lnTo>
                    <a:pt x="185966" y="368706"/>
                  </a:lnTo>
                  <a:lnTo>
                    <a:pt x="306463" y="368706"/>
                  </a:lnTo>
                  <a:lnTo>
                    <a:pt x="355901" y="362114"/>
                  </a:lnTo>
                  <a:lnTo>
                    <a:pt x="400327" y="343492"/>
                  </a:lnTo>
                  <a:lnTo>
                    <a:pt x="437967" y="314571"/>
                  </a:lnTo>
                  <a:lnTo>
                    <a:pt x="467049" y="277080"/>
                  </a:lnTo>
                  <a:lnTo>
                    <a:pt x="485798" y="232750"/>
                  </a:lnTo>
                  <a:lnTo>
                    <a:pt x="492442" y="183311"/>
                  </a:lnTo>
                  <a:lnTo>
                    <a:pt x="485798" y="134032"/>
                  </a:lnTo>
                  <a:lnTo>
                    <a:pt x="467049" y="90089"/>
                  </a:lnTo>
                  <a:lnTo>
                    <a:pt x="437967" y="53098"/>
                  </a:lnTo>
                  <a:lnTo>
                    <a:pt x="400327" y="24676"/>
                  </a:lnTo>
                  <a:lnTo>
                    <a:pt x="355901" y="6438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552480" y="5116299"/>
              <a:ext cx="492759" cy="368935"/>
            </a:xfrm>
            <a:custGeom>
              <a:avLst/>
              <a:gdLst/>
              <a:ahLst/>
              <a:cxnLst/>
              <a:rect l="l" t="t" r="r" b="b"/>
              <a:pathLst>
                <a:path w="492760" h="368935">
                  <a:moveTo>
                    <a:pt x="0" y="183323"/>
                  </a:moveTo>
                  <a:lnTo>
                    <a:pt x="6643" y="134040"/>
                  </a:lnTo>
                  <a:lnTo>
                    <a:pt x="25391" y="90094"/>
                  </a:lnTo>
                  <a:lnTo>
                    <a:pt x="54471" y="53101"/>
                  </a:lnTo>
                  <a:lnTo>
                    <a:pt x="92110" y="24677"/>
                  </a:lnTo>
                  <a:lnTo>
                    <a:pt x="136535" y="6438"/>
                  </a:lnTo>
                  <a:lnTo>
                    <a:pt x="185975" y="0"/>
                  </a:lnTo>
                  <a:lnTo>
                    <a:pt x="306466" y="0"/>
                  </a:lnTo>
                  <a:lnTo>
                    <a:pt x="355906" y="6438"/>
                  </a:lnTo>
                  <a:lnTo>
                    <a:pt x="400332" y="24677"/>
                  </a:lnTo>
                  <a:lnTo>
                    <a:pt x="437971" y="53101"/>
                  </a:lnTo>
                  <a:lnTo>
                    <a:pt x="467051" y="90094"/>
                  </a:lnTo>
                  <a:lnTo>
                    <a:pt x="485799" y="134040"/>
                  </a:lnTo>
                  <a:lnTo>
                    <a:pt x="492442" y="183323"/>
                  </a:lnTo>
                  <a:lnTo>
                    <a:pt x="485799" y="232759"/>
                  </a:lnTo>
                  <a:lnTo>
                    <a:pt x="467051" y="277088"/>
                  </a:lnTo>
                  <a:lnTo>
                    <a:pt x="437971" y="314578"/>
                  </a:lnTo>
                  <a:lnTo>
                    <a:pt x="400332" y="343499"/>
                  </a:lnTo>
                  <a:lnTo>
                    <a:pt x="355906" y="362121"/>
                  </a:lnTo>
                  <a:lnTo>
                    <a:pt x="306466" y="368713"/>
                  </a:lnTo>
                  <a:lnTo>
                    <a:pt x="185975" y="368713"/>
                  </a:lnTo>
                  <a:lnTo>
                    <a:pt x="136535" y="362121"/>
                  </a:lnTo>
                  <a:lnTo>
                    <a:pt x="92110" y="343499"/>
                  </a:lnTo>
                  <a:lnTo>
                    <a:pt x="54471" y="314578"/>
                  </a:lnTo>
                  <a:lnTo>
                    <a:pt x="25391" y="277088"/>
                  </a:lnTo>
                  <a:lnTo>
                    <a:pt x="6643" y="232759"/>
                  </a:lnTo>
                  <a:lnTo>
                    <a:pt x="0" y="183323"/>
                  </a:lnTo>
                  <a:close/>
                </a:path>
              </a:pathLst>
            </a:custGeom>
            <a:ln w="104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080378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4" h="536575">
                  <a:moveTo>
                    <a:pt x="0" y="0"/>
                  </a:moveTo>
                  <a:lnTo>
                    <a:pt x="1160875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3876675" y="4595024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4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203"/>
                  </a:lnTo>
                  <a:lnTo>
                    <a:pt x="92109" y="23853"/>
                  </a:lnTo>
                  <a:lnTo>
                    <a:pt x="54470" y="51511"/>
                  </a:lnTo>
                  <a:lnTo>
                    <a:pt x="25390" y="87737"/>
                  </a:lnTo>
                  <a:lnTo>
                    <a:pt x="6643" y="131092"/>
                  </a:lnTo>
                  <a:lnTo>
                    <a:pt x="0" y="180136"/>
                  </a:lnTo>
                  <a:lnTo>
                    <a:pt x="6643" y="229810"/>
                  </a:lnTo>
                  <a:lnTo>
                    <a:pt x="25390" y="274728"/>
                  </a:lnTo>
                  <a:lnTo>
                    <a:pt x="54470" y="312983"/>
                  </a:lnTo>
                  <a:lnTo>
                    <a:pt x="92109" y="342669"/>
                  </a:lnTo>
                  <a:lnTo>
                    <a:pt x="136536" y="361879"/>
                  </a:lnTo>
                  <a:lnTo>
                    <a:pt x="185978" y="368706"/>
                  </a:lnTo>
                  <a:lnTo>
                    <a:pt x="536968" y="368706"/>
                  </a:lnTo>
                  <a:lnTo>
                    <a:pt x="586410" y="361879"/>
                  </a:lnTo>
                  <a:lnTo>
                    <a:pt x="630837" y="342669"/>
                  </a:lnTo>
                  <a:lnTo>
                    <a:pt x="668477" y="312983"/>
                  </a:lnTo>
                  <a:lnTo>
                    <a:pt x="697556" y="274728"/>
                  </a:lnTo>
                  <a:lnTo>
                    <a:pt x="716304" y="229810"/>
                  </a:lnTo>
                  <a:lnTo>
                    <a:pt x="722947" y="180136"/>
                  </a:lnTo>
                  <a:lnTo>
                    <a:pt x="716304" y="131092"/>
                  </a:lnTo>
                  <a:lnTo>
                    <a:pt x="697556" y="87737"/>
                  </a:lnTo>
                  <a:lnTo>
                    <a:pt x="668477" y="51511"/>
                  </a:lnTo>
                  <a:lnTo>
                    <a:pt x="630837" y="23853"/>
                  </a:lnTo>
                  <a:lnTo>
                    <a:pt x="586410" y="6203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3876675" y="4595019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4" h="368935">
                  <a:moveTo>
                    <a:pt x="0" y="180144"/>
                  </a:moveTo>
                  <a:lnTo>
                    <a:pt x="6643" y="131097"/>
                  </a:lnTo>
                  <a:lnTo>
                    <a:pt x="25391" y="87739"/>
                  </a:lnTo>
                  <a:lnTo>
                    <a:pt x="54471" y="51512"/>
                  </a:lnTo>
                  <a:lnTo>
                    <a:pt x="92110" y="23853"/>
                  </a:lnTo>
                  <a:lnTo>
                    <a:pt x="136535" y="6203"/>
                  </a:lnTo>
                  <a:lnTo>
                    <a:pt x="185975" y="0"/>
                  </a:lnTo>
                  <a:lnTo>
                    <a:pt x="536971" y="0"/>
                  </a:lnTo>
                  <a:lnTo>
                    <a:pt x="586411" y="6203"/>
                  </a:lnTo>
                  <a:lnTo>
                    <a:pt x="630837" y="23853"/>
                  </a:lnTo>
                  <a:lnTo>
                    <a:pt x="668476" y="51512"/>
                  </a:lnTo>
                  <a:lnTo>
                    <a:pt x="697556" y="87739"/>
                  </a:lnTo>
                  <a:lnTo>
                    <a:pt x="716304" y="131097"/>
                  </a:lnTo>
                  <a:lnTo>
                    <a:pt x="722947" y="180144"/>
                  </a:lnTo>
                  <a:lnTo>
                    <a:pt x="716304" y="229816"/>
                  </a:lnTo>
                  <a:lnTo>
                    <a:pt x="697556" y="274733"/>
                  </a:lnTo>
                  <a:lnTo>
                    <a:pt x="668476" y="312989"/>
                  </a:lnTo>
                  <a:lnTo>
                    <a:pt x="630837" y="342675"/>
                  </a:lnTo>
                  <a:lnTo>
                    <a:pt x="586411" y="361886"/>
                  </a:lnTo>
                  <a:lnTo>
                    <a:pt x="536971" y="368713"/>
                  </a:lnTo>
                  <a:lnTo>
                    <a:pt x="185975" y="368713"/>
                  </a:lnTo>
                  <a:lnTo>
                    <a:pt x="136535" y="361886"/>
                  </a:lnTo>
                  <a:lnTo>
                    <a:pt x="92110" y="342675"/>
                  </a:lnTo>
                  <a:lnTo>
                    <a:pt x="54471" y="312989"/>
                  </a:lnTo>
                  <a:lnTo>
                    <a:pt x="25391" y="274733"/>
                  </a:lnTo>
                  <a:lnTo>
                    <a:pt x="6643" y="229816"/>
                  </a:lnTo>
                  <a:lnTo>
                    <a:pt x="0" y="180144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928723" y="4234598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4" h="536575">
                  <a:moveTo>
                    <a:pt x="1160875" y="0"/>
                  </a:moveTo>
                  <a:lnTo>
                    <a:pt x="0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569008" y="4595024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4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591"/>
                  </a:lnTo>
                  <a:lnTo>
                    <a:pt x="92109" y="25213"/>
                  </a:lnTo>
                  <a:lnTo>
                    <a:pt x="54470" y="54133"/>
                  </a:lnTo>
                  <a:lnTo>
                    <a:pt x="25390" y="91622"/>
                  </a:lnTo>
                  <a:lnTo>
                    <a:pt x="6643" y="135948"/>
                  </a:lnTo>
                  <a:lnTo>
                    <a:pt x="0" y="185381"/>
                  </a:lnTo>
                  <a:lnTo>
                    <a:pt x="6643" y="234667"/>
                  </a:lnTo>
                  <a:lnTo>
                    <a:pt x="25390" y="278613"/>
                  </a:lnTo>
                  <a:lnTo>
                    <a:pt x="54470" y="315606"/>
                  </a:lnTo>
                  <a:lnTo>
                    <a:pt x="92109" y="344029"/>
                  </a:lnTo>
                  <a:lnTo>
                    <a:pt x="136536" y="362267"/>
                  </a:lnTo>
                  <a:lnTo>
                    <a:pt x="185978" y="368706"/>
                  </a:lnTo>
                  <a:lnTo>
                    <a:pt x="536968" y="368706"/>
                  </a:lnTo>
                  <a:lnTo>
                    <a:pt x="586410" y="362267"/>
                  </a:lnTo>
                  <a:lnTo>
                    <a:pt x="630837" y="344029"/>
                  </a:lnTo>
                  <a:lnTo>
                    <a:pt x="668477" y="315606"/>
                  </a:lnTo>
                  <a:lnTo>
                    <a:pt x="697556" y="278613"/>
                  </a:lnTo>
                  <a:lnTo>
                    <a:pt x="716304" y="234667"/>
                  </a:lnTo>
                  <a:lnTo>
                    <a:pt x="722947" y="185381"/>
                  </a:lnTo>
                  <a:lnTo>
                    <a:pt x="716304" y="135948"/>
                  </a:lnTo>
                  <a:lnTo>
                    <a:pt x="697556" y="91622"/>
                  </a:lnTo>
                  <a:lnTo>
                    <a:pt x="668477" y="54133"/>
                  </a:lnTo>
                  <a:lnTo>
                    <a:pt x="630837" y="25213"/>
                  </a:lnTo>
                  <a:lnTo>
                    <a:pt x="586410" y="6591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569008" y="4595019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4" h="368935">
                  <a:moveTo>
                    <a:pt x="0" y="185389"/>
                  </a:moveTo>
                  <a:lnTo>
                    <a:pt x="6643" y="135953"/>
                  </a:lnTo>
                  <a:lnTo>
                    <a:pt x="25391" y="91624"/>
                  </a:lnTo>
                  <a:lnTo>
                    <a:pt x="54471" y="54134"/>
                  </a:lnTo>
                  <a:lnTo>
                    <a:pt x="92110" y="25213"/>
                  </a:lnTo>
                  <a:lnTo>
                    <a:pt x="136535" y="6591"/>
                  </a:lnTo>
                  <a:lnTo>
                    <a:pt x="185975" y="0"/>
                  </a:lnTo>
                  <a:lnTo>
                    <a:pt x="536971" y="0"/>
                  </a:lnTo>
                  <a:lnTo>
                    <a:pt x="586411" y="6591"/>
                  </a:lnTo>
                  <a:lnTo>
                    <a:pt x="630837" y="25213"/>
                  </a:lnTo>
                  <a:lnTo>
                    <a:pt x="668476" y="54134"/>
                  </a:lnTo>
                  <a:lnTo>
                    <a:pt x="697556" y="91624"/>
                  </a:lnTo>
                  <a:lnTo>
                    <a:pt x="716304" y="135953"/>
                  </a:lnTo>
                  <a:lnTo>
                    <a:pt x="722947" y="185389"/>
                  </a:lnTo>
                  <a:lnTo>
                    <a:pt x="716304" y="234672"/>
                  </a:lnTo>
                  <a:lnTo>
                    <a:pt x="697556" y="278618"/>
                  </a:lnTo>
                  <a:lnTo>
                    <a:pt x="668476" y="315611"/>
                  </a:lnTo>
                  <a:lnTo>
                    <a:pt x="630837" y="344035"/>
                  </a:lnTo>
                  <a:lnTo>
                    <a:pt x="586411" y="362274"/>
                  </a:lnTo>
                  <a:lnTo>
                    <a:pt x="536971" y="368713"/>
                  </a:lnTo>
                  <a:lnTo>
                    <a:pt x="185975" y="368713"/>
                  </a:lnTo>
                  <a:lnTo>
                    <a:pt x="136535" y="362274"/>
                  </a:lnTo>
                  <a:lnTo>
                    <a:pt x="92110" y="344035"/>
                  </a:lnTo>
                  <a:lnTo>
                    <a:pt x="54471" y="315611"/>
                  </a:lnTo>
                  <a:lnTo>
                    <a:pt x="25391" y="278618"/>
                  </a:lnTo>
                  <a:lnTo>
                    <a:pt x="6643" y="234672"/>
                  </a:lnTo>
                  <a:lnTo>
                    <a:pt x="0" y="185389"/>
                  </a:lnTo>
                  <a:close/>
                </a:path>
              </a:pathLst>
            </a:custGeom>
            <a:ln w="104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818003" y="4652581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ruler(2)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1702152" y="4668316"/>
            <a:ext cx="45148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1269238" y="5192776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116010" y="5765317"/>
            <a:ext cx="10007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56615" algn="l"/>
              </a:tabLst>
            </a:pPr>
            <a:r>
              <a:rPr dirty="0" sz="1100" spc="-10">
                <a:latin typeface="Lucida Console"/>
                <a:cs typeface="Lucida Console"/>
              </a:rPr>
              <a:t>ruler(0)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 spc="30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53636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211263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268889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2421763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07" name="object 107" descr=""/>
          <p:cNvGrpSpPr/>
          <p:nvPr/>
        </p:nvGrpSpPr>
        <p:grpSpPr>
          <a:xfrm>
            <a:off x="2341562" y="3679126"/>
            <a:ext cx="3091815" cy="768985"/>
            <a:chOff x="2341562" y="3679126"/>
            <a:chExt cx="3091815" cy="768985"/>
          </a:xfrm>
        </p:grpSpPr>
        <p:sp>
          <p:nvSpPr>
            <p:cNvPr id="108" name="object 108" descr=""/>
            <p:cNvSpPr/>
            <p:nvPr/>
          </p:nvSpPr>
          <p:spPr>
            <a:xfrm>
              <a:off x="3101337" y="3692144"/>
              <a:ext cx="2319020" cy="562610"/>
            </a:xfrm>
            <a:custGeom>
              <a:avLst/>
              <a:gdLst/>
              <a:ahLst/>
              <a:cxnLst/>
              <a:rect l="l" t="t" r="r" b="b"/>
              <a:pathLst>
                <a:path w="2319020" h="562610">
                  <a:moveTo>
                    <a:pt x="2318476" y="0"/>
                  </a:moveTo>
                  <a:lnTo>
                    <a:pt x="0" y="56211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2346960" y="4061015"/>
              <a:ext cx="1440815" cy="381635"/>
            </a:xfrm>
            <a:custGeom>
              <a:avLst/>
              <a:gdLst/>
              <a:ahLst/>
              <a:cxnLst/>
              <a:rect l="l" t="t" r="r" b="b"/>
              <a:pathLst>
                <a:path w="1440814" h="381635">
                  <a:moveTo>
                    <a:pt x="1254683" y="0"/>
                  </a:moveTo>
                  <a:lnTo>
                    <a:pt x="185978" y="0"/>
                  </a:lnTo>
                  <a:lnTo>
                    <a:pt x="136536" y="6909"/>
                  </a:lnTo>
                  <a:lnTo>
                    <a:pt x="92109" y="26326"/>
                  </a:lnTo>
                  <a:lnTo>
                    <a:pt x="54470" y="56281"/>
                  </a:lnTo>
                  <a:lnTo>
                    <a:pt x="25390" y="94805"/>
                  </a:lnTo>
                  <a:lnTo>
                    <a:pt x="6643" y="139930"/>
                  </a:lnTo>
                  <a:lnTo>
                    <a:pt x="0" y="189687"/>
                  </a:lnTo>
                  <a:lnTo>
                    <a:pt x="6643" y="239591"/>
                  </a:lnTo>
                  <a:lnTo>
                    <a:pt x="25390" y="285096"/>
                  </a:lnTo>
                  <a:lnTo>
                    <a:pt x="54470" y="324116"/>
                  </a:lnTo>
                  <a:lnTo>
                    <a:pt x="92109" y="354568"/>
                  </a:lnTo>
                  <a:lnTo>
                    <a:pt x="136536" y="374368"/>
                  </a:lnTo>
                  <a:lnTo>
                    <a:pt x="185978" y="381431"/>
                  </a:lnTo>
                  <a:lnTo>
                    <a:pt x="1254683" y="381431"/>
                  </a:lnTo>
                  <a:lnTo>
                    <a:pt x="1304121" y="374368"/>
                  </a:lnTo>
                  <a:lnTo>
                    <a:pt x="1348547" y="354568"/>
                  </a:lnTo>
                  <a:lnTo>
                    <a:pt x="1386187" y="324116"/>
                  </a:lnTo>
                  <a:lnTo>
                    <a:pt x="1415269" y="285096"/>
                  </a:lnTo>
                  <a:lnTo>
                    <a:pt x="1434018" y="239591"/>
                  </a:lnTo>
                  <a:lnTo>
                    <a:pt x="1440662" y="189687"/>
                  </a:lnTo>
                  <a:lnTo>
                    <a:pt x="1434018" y="139930"/>
                  </a:lnTo>
                  <a:lnTo>
                    <a:pt x="1415269" y="94805"/>
                  </a:lnTo>
                  <a:lnTo>
                    <a:pt x="1386187" y="56281"/>
                  </a:lnTo>
                  <a:lnTo>
                    <a:pt x="1348547" y="26326"/>
                  </a:lnTo>
                  <a:lnTo>
                    <a:pt x="1304121" y="6909"/>
                  </a:lnTo>
                  <a:lnTo>
                    <a:pt x="1254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2346960" y="4061024"/>
              <a:ext cx="1440815" cy="381635"/>
            </a:xfrm>
            <a:custGeom>
              <a:avLst/>
              <a:gdLst/>
              <a:ahLst/>
              <a:cxnLst/>
              <a:rect l="l" t="t" r="r" b="b"/>
              <a:pathLst>
                <a:path w="1440814" h="381635">
                  <a:moveTo>
                    <a:pt x="0" y="189680"/>
                  </a:moveTo>
                  <a:lnTo>
                    <a:pt x="6643" y="139926"/>
                  </a:lnTo>
                  <a:lnTo>
                    <a:pt x="25391" y="94803"/>
                  </a:lnTo>
                  <a:lnTo>
                    <a:pt x="54471" y="56280"/>
                  </a:lnTo>
                  <a:lnTo>
                    <a:pt x="92110" y="26326"/>
                  </a:lnTo>
                  <a:lnTo>
                    <a:pt x="136535" y="6909"/>
                  </a:lnTo>
                  <a:lnTo>
                    <a:pt x="185975" y="0"/>
                  </a:lnTo>
                  <a:lnTo>
                    <a:pt x="1254680" y="0"/>
                  </a:lnTo>
                  <a:lnTo>
                    <a:pt x="1304120" y="6909"/>
                  </a:lnTo>
                  <a:lnTo>
                    <a:pt x="1348545" y="26326"/>
                  </a:lnTo>
                  <a:lnTo>
                    <a:pt x="1386185" y="56280"/>
                  </a:lnTo>
                  <a:lnTo>
                    <a:pt x="1415264" y="94803"/>
                  </a:lnTo>
                  <a:lnTo>
                    <a:pt x="1434012" y="139926"/>
                  </a:lnTo>
                  <a:lnTo>
                    <a:pt x="1440656" y="189680"/>
                  </a:lnTo>
                  <a:lnTo>
                    <a:pt x="1434012" y="239587"/>
                  </a:lnTo>
                  <a:lnTo>
                    <a:pt x="1415264" y="285093"/>
                  </a:lnTo>
                  <a:lnTo>
                    <a:pt x="1386185" y="324114"/>
                  </a:lnTo>
                  <a:lnTo>
                    <a:pt x="1348545" y="354565"/>
                  </a:lnTo>
                  <a:lnTo>
                    <a:pt x="1304120" y="374364"/>
                  </a:lnTo>
                  <a:lnTo>
                    <a:pt x="1254680" y="381427"/>
                  </a:lnTo>
                  <a:lnTo>
                    <a:pt x="185975" y="381427"/>
                  </a:lnTo>
                  <a:lnTo>
                    <a:pt x="136535" y="374364"/>
                  </a:lnTo>
                  <a:lnTo>
                    <a:pt x="92110" y="354565"/>
                  </a:lnTo>
                  <a:lnTo>
                    <a:pt x="54471" y="324114"/>
                  </a:lnTo>
                  <a:lnTo>
                    <a:pt x="25391" y="285093"/>
                  </a:lnTo>
                  <a:lnTo>
                    <a:pt x="6643" y="239587"/>
                  </a:lnTo>
                  <a:lnTo>
                    <a:pt x="0" y="189680"/>
                  </a:lnTo>
                  <a:close/>
                </a:path>
              </a:pathLst>
            </a:custGeom>
            <a:ln w="104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1603819" y="4133354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ruler(3)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2498519" y="4138599"/>
            <a:ext cx="11328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4052164" y="3534486"/>
            <a:ext cx="2792730" cy="379730"/>
            <a:chOff x="4052164" y="3534486"/>
            <a:chExt cx="2792730" cy="379730"/>
          </a:xfrm>
        </p:grpSpPr>
        <p:sp>
          <p:nvSpPr>
            <p:cNvPr id="114" name="object 114" descr=""/>
            <p:cNvSpPr/>
            <p:nvPr/>
          </p:nvSpPr>
          <p:spPr>
            <a:xfrm>
              <a:off x="4057408" y="3539731"/>
              <a:ext cx="2781935" cy="368935"/>
            </a:xfrm>
            <a:custGeom>
              <a:avLst/>
              <a:gdLst/>
              <a:ahLst/>
              <a:cxnLst/>
              <a:rect l="l" t="t" r="r" b="b"/>
              <a:pathLst>
                <a:path w="2781934" h="368935">
                  <a:moveTo>
                    <a:pt x="2595803" y="0"/>
                  </a:moveTo>
                  <a:lnTo>
                    <a:pt x="185978" y="0"/>
                  </a:lnTo>
                  <a:lnTo>
                    <a:pt x="136541" y="6674"/>
                  </a:lnTo>
                  <a:lnTo>
                    <a:pt x="92115" y="25503"/>
                  </a:lnTo>
                  <a:lnTo>
                    <a:pt x="54475" y="54694"/>
                  </a:lnTo>
                  <a:lnTo>
                    <a:pt x="25393" y="92454"/>
                  </a:lnTo>
                  <a:lnTo>
                    <a:pt x="6643" y="136990"/>
                  </a:lnTo>
                  <a:lnTo>
                    <a:pt x="0" y="186512"/>
                  </a:lnTo>
                  <a:lnTo>
                    <a:pt x="6643" y="235710"/>
                  </a:lnTo>
                  <a:lnTo>
                    <a:pt x="25393" y="279448"/>
                  </a:lnTo>
                  <a:lnTo>
                    <a:pt x="54475" y="316172"/>
                  </a:lnTo>
                  <a:lnTo>
                    <a:pt x="92115" y="344328"/>
                  </a:lnTo>
                  <a:lnTo>
                    <a:pt x="136541" y="362362"/>
                  </a:lnTo>
                  <a:lnTo>
                    <a:pt x="185978" y="368719"/>
                  </a:lnTo>
                  <a:lnTo>
                    <a:pt x="2595803" y="368719"/>
                  </a:lnTo>
                  <a:lnTo>
                    <a:pt x="2645245" y="362362"/>
                  </a:lnTo>
                  <a:lnTo>
                    <a:pt x="2689672" y="344328"/>
                  </a:lnTo>
                  <a:lnTo>
                    <a:pt x="2727312" y="316172"/>
                  </a:lnTo>
                  <a:lnTo>
                    <a:pt x="2756392" y="279448"/>
                  </a:lnTo>
                  <a:lnTo>
                    <a:pt x="2775139" y="235710"/>
                  </a:lnTo>
                  <a:lnTo>
                    <a:pt x="2781782" y="186512"/>
                  </a:lnTo>
                  <a:lnTo>
                    <a:pt x="2775139" y="136990"/>
                  </a:lnTo>
                  <a:lnTo>
                    <a:pt x="2756392" y="92454"/>
                  </a:lnTo>
                  <a:lnTo>
                    <a:pt x="2727312" y="54694"/>
                  </a:lnTo>
                  <a:lnTo>
                    <a:pt x="2689672" y="25503"/>
                  </a:lnTo>
                  <a:lnTo>
                    <a:pt x="2645245" y="6674"/>
                  </a:lnTo>
                  <a:lnTo>
                    <a:pt x="2595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4057408" y="3539731"/>
              <a:ext cx="2781935" cy="368935"/>
            </a:xfrm>
            <a:custGeom>
              <a:avLst/>
              <a:gdLst/>
              <a:ahLst/>
              <a:cxnLst/>
              <a:rect l="l" t="t" r="r" b="b"/>
              <a:pathLst>
                <a:path w="2781934" h="368935">
                  <a:moveTo>
                    <a:pt x="0" y="186502"/>
                  </a:moveTo>
                  <a:lnTo>
                    <a:pt x="6643" y="136983"/>
                  </a:lnTo>
                  <a:lnTo>
                    <a:pt x="25391" y="92448"/>
                  </a:lnTo>
                  <a:lnTo>
                    <a:pt x="54471" y="54691"/>
                  </a:lnTo>
                  <a:lnTo>
                    <a:pt x="92110" y="25502"/>
                  </a:lnTo>
                  <a:lnTo>
                    <a:pt x="136535" y="6674"/>
                  </a:lnTo>
                  <a:lnTo>
                    <a:pt x="185975" y="0"/>
                  </a:lnTo>
                  <a:lnTo>
                    <a:pt x="2595800" y="0"/>
                  </a:lnTo>
                  <a:lnTo>
                    <a:pt x="2645240" y="6674"/>
                  </a:lnTo>
                  <a:lnTo>
                    <a:pt x="2689665" y="25502"/>
                  </a:lnTo>
                  <a:lnTo>
                    <a:pt x="2727304" y="54691"/>
                  </a:lnTo>
                  <a:lnTo>
                    <a:pt x="2756384" y="92448"/>
                  </a:lnTo>
                  <a:lnTo>
                    <a:pt x="2775132" y="136983"/>
                  </a:lnTo>
                  <a:lnTo>
                    <a:pt x="2781776" y="186502"/>
                  </a:lnTo>
                  <a:lnTo>
                    <a:pt x="2775132" y="235702"/>
                  </a:lnTo>
                  <a:lnTo>
                    <a:pt x="2756384" y="279442"/>
                  </a:lnTo>
                  <a:lnTo>
                    <a:pt x="2727304" y="316167"/>
                  </a:lnTo>
                  <a:lnTo>
                    <a:pt x="2689665" y="344323"/>
                  </a:lnTo>
                  <a:lnTo>
                    <a:pt x="2645240" y="362356"/>
                  </a:lnTo>
                  <a:lnTo>
                    <a:pt x="2595800" y="368713"/>
                  </a:lnTo>
                  <a:lnTo>
                    <a:pt x="185975" y="368713"/>
                  </a:lnTo>
                  <a:lnTo>
                    <a:pt x="136535" y="362356"/>
                  </a:lnTo>
                  <a:lnTo>
                    <a:pt x="92110" y="344323"/>
                  </a:lnTo>
                  <a:lnTo>
                    <a:pt x="54471" y="316167"/>
                  </a:lnTo>
                  <a:lnTo>
                    <a:pt x="25391" y="279442"/>
                  </a:lnTo>
                  <a:lnTo>
                    <a:pt x="6643" y="235702"/>
                  </a:lnTo>
                  <a:lnTo>
                    <a:pt x="0" y="186502"/>
                  </a:lnTo>
                  <a:close/>
                </a:path>
              </a:pathLst>
            </a:custGeom>
            <a:ln w="104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 descr=""/>
          <p:cNvSpPr txBox="1"/>
          <p:nvPr/>
        </p:nvSpPr>
        <p:spPr>
          <a:xfrm>
            <a:off x="3327362" y="3608895"/>
            <a:ext cx="7067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ruler(4)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40" name="object 1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17" name="object 117" descr=""/>
          <p:cNvSpPr txBox="1"/>
          <p:nvPr/>
        </p:nvSpPr>
        <p:spPr>
          <a:xfrm>
            <a:off x="4198325" y="3614140"/>
            <a:ext cx="24949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326515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384141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3574288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441768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499394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4726813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4009818" y="4663071"/>
            <a:ext cx="45148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557020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14646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5879338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672273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7031863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6314868" y="4663071"/>
            <a:ext cx="45148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787525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845151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8184388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902778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960404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9336913" y="5187531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8619918" y="4663071"/>
            <a:ext cx="451484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7161006" y="4138599"/>
            <a:ext cx="11328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729899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37998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Towers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Hanoi</a:t>
            </a:r>
            <a:r>
              <a:rPr dirty="0" sz="1700" spc="15">
                <a:latin typeface="Arial"/>
                <a:cs typeface="Arial"/>
              </a:rPr>
              <a:t> </a:t>
            </a:r>
            <a:r>
              <a:rPr dirty="0" sz="1700" spc="40">
                <a:latin typeface="Arial"/>
                <a:cs typeface="Arial"/>
              </a:rPr>
              <a:t>puzzle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9004300" cy="1538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legend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uncertain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origin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=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64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differing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size;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posts;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posts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largest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smallest.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ancient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prophecy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commanded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monks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another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post.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task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completed,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the</a:t>
            </a:r>
            <a:r>
              <a:rPr dirty="0" sz="1450" spc="7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world</a:t>
            </a:r>
            <a:r>
              <a:rPr dirty="0" sz="1450" spc="80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8D3124"/>
                </a:solidFill>
                <a:latin typeface="Lucida Sans Italic"/>
                <a:cs typeface="Lucida Sans Italic"/>
              </a:rPr>
              <a:t>will</a:t>
            </a:r>
            <a:r>
              <a:rPr dirty="0" sz="1450" spc="7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0" i="1">
                <a:solidFill>
                  <a:srgbClr val="8D3124"/>
                </a:solidFill>
                <a:latin typeface="Lucida Sans Italic"/>
                <a:cs typeface="Lucida Sans Italic"/>
              </a:rPr>
              <a:t>end</a:t>
            </a:r>
            <a:r>
              <a:rPr dirty="0" sz="1450" spc="-20">
                <a:solidFill>
                  <a:srgbClr val="8D3124"/>
                </a:solidFill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3673233"/>
            <a:ext cx="4521200" cy="1144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07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Rules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5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Move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discs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one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time.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Never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put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larger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disc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on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smaller</a:t>
            </a:r>
            <a:r>
              <a:rPr dirty="0" baseline="1915" sz="2175" spc="112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disc.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4200" y="5821946"/>
            <a:ext cx="4445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might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world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438900" y="3676412"/>
            <a:ext cx="2870200" cy="1175385"/>
            <a:chOff x="6438900" y="3676412"/>
            <a:chExt cx="2870200" cy="117538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8800" y="3676412"/>
              <a:ext cx="1130300" cy="117498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3676412"/>
              <a:ext cx="1905000" cy="117498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5755170" y="3439505"/>
            <a:ext cx="60071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90" b="1">
                <a:latin typeface="Trebuchet MS"/>
                <a:cs typeface="Trebuchet MS"/>
              </a:rPr>
              <a:t>n</a:t>
            </a:r>
            <a:r>
              <a:rPr dirty="0" sz="1300" spc="40" b="1">
                <a:latin typeface="Trebuchet MS"/>
                <a:cs typeface="Trebuchet MS"/>
              </a:rPr>
              <a:t> </a:t>
            </a:r>
            <a:r>
              <a:rPr dirty="0" sz="1300" spc="280" b="1">
                <a:latin typeface="Trebuchet MS"/>
                <a:cs typeface="Trebuchet MS"/>
              </a:rPr>
              <a:t>=</a:t>
            </a:r>
            <a:r>
              <a:rPr dirty="0" sz="1300" spc="40" b="1">
                <a:latin typeface="Trebuchet MS"/>
                <a:cs typeface="Trebuchet MS"/>
              </a:rPr>
              <a:t> </a:t>
            </a:r>
            <a:r>
              <a:rPr dirty="0" sz="1300" spc="80" b="1">
                <a:latin typeface="Trebuchet MS"/>
                <a:cs typeface="Trebuchet MS"/>
              </a:rPr>
              <a:t>10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22810" y="4168800"/>
            <a:ext cx="4984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0" b="1">
                <a:latin typeface="Trebuchet MS"/>
                <a:cs typeface="Trebuchet MS"/>
              </a:rPr>
              <a:t>before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9385" y="5176384"/>
            <a:ext cx="2891790" cy="118004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064250" y="5694984"/>
            <a:ext cx="3721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 b="1">
                <a:latin typeface="Trebuchet MS"/>
                <a:cs typeface="Trebuchet MS"/>
              </a:rPr>
              <a:t>after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4" name="object 14" descr=""/>
          <p:cNvSpPr txBox="1"/>
          <p:nvPr/>
        </p:nvSpPr>
        <p:spPr>
          <a:xfrm>
            <a:off x="584200" y="5287949"/>
            <a:ext cx="44450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Generate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instruction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monks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6446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Towers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-15">
                <a:latin typeface="Arial"/>
                <a:cs typeface="Arial"/>
              </a:rPr>
              <a:t> </a:t>
            </a:r>
            <a:r>
              <a:rPr dirty="0" sz="1700" spc="30">
                <a:latin typeface="Arial"/>
                <a:cs typeface="Arial"/>
              </a:rPr>
              <a:t>Hanoi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8800" y="4486948"/>
            <a:ext cx="4457700" cy="1551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71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recursive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solution</a:t>
            </a:r>
            <a:endParaRPr sz="1450">
              <a:latin typeface="Lucida Sans Unicode"/>
              <a:cs typeface="Lucida Sans Unicode"/>
            </a:endParaRPr>
          </a:p>
          <a:p>
            <a:pPr marL="473075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3709" algn="l"/>
              </a:tabLst>
            </a:pP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7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left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(recursively).</a:t>
            </a:r>
            <a:endParaRPr sz="1450">
              <a:latin typeface="Lucida Sans Unicode"/>
              <a:cs typeface="Lucida Sans Unicode"/>
            </a:endParaRPr>
          </a:p>
          <a:p>
            <a:pPr marL="473075" indent="-158115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3709" algn="l"/>
              </a:tabLst>
            </a:pP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right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3075" indent="-158115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3709" algn="l"/>
              </a:tabLst>
            </a:pP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0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7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left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(recursively).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54140" y="1856529"/>
            <a:ext cx="2905760" cy="1049020"/>
            <a:chOff x="6454140" y="1856529"/>
            <a:chExt cx="2905760" cy="10490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0082" y="1856529"/>
              <a:ext cx="1129817" cy="10489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4140" y="1856529"/>
              <a:ext cx="1938337" cy="104892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9385" y="5422879"/>
            <a:ext cx="2891790" cy="104892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09981" y="3036387"/>
            <a:ext cx="100965" cy="19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85"/>
              </a:lnSpc>
            </a:pPr>
            <a:r>
              <a:rPr dirty="0" sz="1300" spc="10">
                <a:latin typeface="Lucida Console"/>
                <a:cs typeface="Lucida Console"/>
              </a:rPr>
              <a:t>0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755966" y="3018061"/>
            <a:ext cx="1054735" cy="207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60"/>
              </a:lnSpc>
              <a:tabLst>
                <a:tab pos="953135" algn="l"/>
              </a:tabLst>
            </a:pPr>
            <a:r>
              <a:rPr dirty="0" sz="1300" spc="-50">
                <a:latin typeface="Lucida Console"/>
                <a:cs typeface="Lucida Console"/>
              </a:rPr>
              <a:t>1</a:t>
            </a:r>
            <a:r>
              <a:rPr dirty="0" sz="1300">
                <a:latin typeface="Lucida Console"/>
                <a:cs typeface="Lucida Console"/>
              </a:rPr>
              <a:t>	</a:t>
            </a:r>
            <a:r>
              <a:rPr dirty="0" baseline="2136" sz="1950" spc="-75">
                <a:latin typeface="Lucida Console"/>
                <a:cs typeface="Lucida Console"/>
              </a:rPr>
              <a:t>2</a:t>
            </a:r>
            <a:endParaRPr baseline="2136" sz="195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451600" y="3035300"/>
            <a:ext cx="2908300" cy="1028700"/>
            <a:chOff x="6451600" y="3035300"/>
            <a:chExt cx="2908300" cy="102870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000" y="3035300"/>
              <a:ext cx="2882900" cy="10287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1600" y="3955250"/>
              <a:ext cx="1930400" cy="1040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4300" y="3291083"/>
              <a:ext cx="800100" cy="74661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6464300" y="4216400"/>
            <a:ext cx="2895600" cy="1041400"/>
            <a:chOff x="6464300" y="4216400"/>
            <a:chExt cx="2895600" cy="1041400"/>
          </a:xfrm>
        </p:grpSpPr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0" y="4216400"/>
              <a:ext cx="2882900" cy="10414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45335" y="5144777"/>
              <a:ext cx="1001864" cy="10032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4300" y="4474758"/>
              <a:ext cx="800100" cy="753259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1346200" y="3139236"/>
            <a:ext cx="3149600" cy="636270"/>
            <a:chOff x="1346200" y="3139236"/>
            <a:chExt cx="3149600" cy="636270"/>
          </a:xfrm>
        </p:grpSpPr>
        <p:sp>
          <p:nvSpPr>
            <p:cNvPr id="20" name="object 20" descr=""/>
            <p:cNvSpPr/>
            <p:nvPr/>
          </p:nvSpPr>
          <p:spPr>
            <a:xfrm>
              <a:off x="1346200" y="3139236"/>
              <a:ext cx="3149600" cy="636270"/>
            </a:xfrm>
            <a:custGeom>
              <a:avLst/>
              <a:gdLst/>
              <a:ahLst/>
              <a:cxnLst/>
              <a:rect l="l" t="t" r="r" b="b"/>
              <a:pathLst>
                <a:path w="3149600" h="636270">
                  <a:moveTo>
                    <a:pt x="0" y="0"/>
                  </a:moveTo>
                  <a:lnTo>
                    <a:pt x="3149600" y="0"/>
                  </a:lnTo>
                  <a:lnTo>
                    <a:pt x="3149600" y="635711"/>
                  </a:lnTo>
                  <a:lnTo>
                    <a:pt x="0" y="635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012953" y="3202809"/>
              <a:ext cx="0" cy="508634"/>
            </a:xfrm>
            <a:custGeom>
              <a:avLst/>
              <a:gdLst/>
              <a:ahLst/>
              <a:cxnLst/>
              <a:rect l="l" t="t" r="r" b="b"/>
              <a:pathLst>
                <a:path w="0" h="508635">
                  <a:moveTo>
                    <a:pt x="0" y="0"/>
                  </a:moveTo>
                  <a:lnTo>
                    <a:pt x="0" y="5085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14652" y="3202809"/>
              <a:ext cx="0" cy="508634"/>
            </a:xfrm>
            <a:custGeom>
              <a:avLst/>
              <a:gdLst/>
              <a:ahLst/>
              <a:cxnLst/>
              <a:rect l="l" t="t" r="r" b="b"/>
              <a:pathLst>
                <a:path w="0" h="508635">
                  <a:moveTo>
                    <a:pt x="0" y="0"/>
                  </a:moveTo>
                  <a:lnTo>
                    <a:pt x="0" y="5085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03652" y="3202813"/>
              <a:ext cx="12700" cy="508634"/>
            </a:xfrm>
            <a:custGeom>
              <a:avLst/>
              <a:gdLst/>
              <a:ahLst/>
              <a:cxnLst/>
              <a:rect l="l" t="t" r="r" b="b"/>
              <a:pathLst>
                <a:path w="12700" h="508635">
                  <a:moveTo>
                    <a:pt x="12700" y="0"/>
                  </a:moveTo>
                  <a:lnTo>
                    <a:pt x="0" y="50857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53235" y="3571519"/>
              <a:ext cx="708025" cy="127635"/>
            </a:xfrm>
            <a:custGeom>
              <a:avLst/>
              <a:gdLst/>
              <a:ahLst/>
              <a:cxnLst/>
              <a:rect l="l" t="t" r="r" b="b"/>
              <a:pathLst>
                <a:path w="708025" h="127635">
                  <a:moveTo>
                    <a:pt x="644080" y="0"/>
                  </a:moveTo>
                  <a:lnTo>
                    <a:pt x="63614" y="0"/>
                  </a:lnTo>
                  <a:lnTo>
                    <a:pt x="38854" y="4538"/>
                  </a:lnTo>
                  <a:lnTo>
                    <a:pt x="18634" y="17159"/>
                  </a:lnTo>
                  <a:lnTo>
                    <a:pt x="4999" y="36374"/>
                  </a:lnTo>
                  <a:lnTo>
                    <a:pt x="0" y="60693"/>
                  </a:lnTo>
                  <a:lnTo>
                    <a:pt x="4999" y="85916"/>
                  </a:lnTo>
                  <a:lnTo>
                    <a:pt x="18634" y="107108"/>
                  </a:lnTo>
                  <a:lnTo>
                    <a:pt x="38854" y="121704"/>
                  </a:lnTo>
                  <a:lnTo>
                    <a:pt x="63614" y="127139"/>
                  </a:lnTo>
                  <a:lnTo>
                    <a:pt x="644080" y="127139"/>
                  </a:lnTo>
                  <a:lnTo>
                    <a:pt x="668839" y="121704"/>
                  </a:lnTo>
                  <a:lnTo>
                    <a:pt x="689060" y="107108"/>
                  </a:lnTo>
                  <a:lnTo>
                    <a:pt x="702694" y="85916"/>
                  </a:lnTo>
                  <a:lnTo>
                    <a:pt x="707694" y="60693"/>
                  </a:lnTo>
                  <a:lnTo>
                    <a:pt x="702694" y="36374"/>
                  </a:lnTo>
                  <a:lnTo>
                    <a:pt x="689060" y="17159"/>
                  </a:lnTo>
                  <a:lnTo>
                    <a:pt x="668839" y="4538"/>
                  </a:lnTo>
                  <a:lnTo>
                    <a:pt x="64408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20700" y="1791525"/>
            <a:ext cx="5143500" cy="1131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simple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instructions,</a:t>
            </a:r>
            <a:r>
              <a:rPr dirty="0" sz="1450" spc="1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cyclic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wraparound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5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Move</a:t>
            </a:r>
            <a:r>
              <a:rPr dirty="0" baseline="1915" sz="2175" spc="37">
                <a:latin typeface="Lucida Sans Unicode"/>
                <a:cs typeface="Lucida Sans Unicode"/>
              </a:rPr>
              <a:t> </a:t>
            </a:r>
            <a:r>
              <a:rPr dirty="0" baseline="1915" sz="2175" i="1">
                <a:latin typeface="Lucida Sans Italic"/>
                <a:cs typeface="Lucida Sans Italic"/>
              </a:rPr>
              <a:t>right</a:t>
            </a:r>
            <a:r>
              <a:rPr dirty="0" baseline="1915" sz="2175" spc="37" i="1">
                <a:latin typeface="Lucida Sans Italic"/>
                <a:cs typeface="Lucida Sans Italic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means</a:t>
            </a:r>
            <a:r>
              <a:rPr dirty="0" baseline="1915" sz="2175" spc="22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1</a:t>
            </a:r>
            <a:r>
              <a:rPr dirty="0" baseline="1915" sz="2175" spc="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2,</a:t>
            </a:r>
            <a:r>
              <a:rPr dirty="0" baseline="1915" sz="2175" spc="26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2</a:t>
            </a:r>
            <a:r>
              <a:rPr dirty="0" baseline="1915" sz="2175" spc="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3,</a:t>
            </a:r>
            <a:r>
              <a:rPr dirty="0" baseline="1915" sz="2175" spc="23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3</a:t>
            </a:r>
            <a:r>
              <a:rPr dirty="0" baseline="1915" sz="2175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baseline="1915" sz="2175" spc="1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solidFill>
                  <a:srgbClr val="8D3124"/>
                </a:solidFill>
                <a:latin typeface="Lucida Sans Unicode"/>
                <a:cs typeface="Lucida Sans Unicode"/>
              </a:rPr>
              <a:t>1</a:t>
            </a:r>
            <a:r>
              <a:rPr dirty="0" baseline="1915" sz="2175" spc="-37">
                <a:latin typeface="Lucida Sans Unicode"/>
                <a:cs typeface="Lucida Sans Unicode"/>
              </a:rPr>
              <a:t>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72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-1915" sz="2175" spc="127">
                <a:latin typeface="Lucida Sans Unicode"/>
                <a:cs typeface="Lucida Sans Unicode"/>
              </a:rPr>
              <a:t>Move</a:t>
            </a:r>
            <a:r>
              <a:rPr dirty="0" baseline="-1915" sz="2175" spc="217">
                <a:latin typeface="Lucida Sans Unicode"/>
                <a:cs typeface="Lucida Sans Unicode"/>
              </a:rPr>
              <a:t> </a:t>
            </a:r>
            <a:r>
              <a:rPr dirty="0" baseline="-1915" sz="2175" spc="89" i="1">
                <a:latin typeface="Lucida Sans Italic"/>
                <a:cs typeface="Lucida Sans Italic"/>
              </a:rPr>
              <a:t>left</a:t>
            </a:r>
            <a:r>
              <a:rPr dirty="0" baseline="-1915" sz="2175" spc="225" i="1">
                <a:latin typeface="Lucida Sans Italic"/>
                <a:cs typeface="Lucida Sans Italic"/>
              </a:rPr>
              <a:t> </a:t>
            </a:r>
            <a:r>
              <a:rPr dirty="0" baseline="-1915" sz="2175" spc="104">
                <a:latin typeface="Lucida Sans Unicode"/>
                <a:cs typeface="Lucida Sans Unicode"/>
              </a:rPr>
              <a:t>means</a:t>
            </a:r>
            <a:r>
              <a:rPr dirty="0" baseline="-1915" sz="2175" spc="390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1</a:t>
            </a:r>
            <a:r>
              <a:rPr dirty="0" sz="1450" spc="-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450" spc="-1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8D3124"/>
                </a:solidFill>
                <a:latin typeface="Lucida Sans Unicode"/>
                <a:cs typeface="Lucida Sans Unicode"/>
              </a:rPr>
              <a:t>3,</a:t>
            </a:r>
            <a:r>
              <a:rPr dirty="0" sz="1450" spc="15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-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2,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or</a:t>
            </a:r>
            <a:r>
              <a:rPr dirty="0" baseline="1915" sz="2175" spc="-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2</a:t>
            </a:r>
            <a:r>
              <a:rPr dirty="0" baseline="1915" sz="2175" spc="-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to</a:t>
            </a:r>
            <a:r>
              <a:rPr dirty="0" baseline="1915" sz="2175" spc="-15">
                <a:latin typeface="Lucida Sans Unicode"/>
                <a:cs typeface="Lucida Sans Unicode"/>
              </a:rPr>
              <a:t> </a:t>
            </a:r>
            <a:r>
              <a:rPr dirty="0" baseline="1915" sz="2175" spc="-37">
                <a:latin typeface="Lucida Sans Unicode"/>
                <a:cs typeface="Lucida Sans Unicode"/>
              </a:rPr>
              <a:t>1.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6" name="object 26" descr=""/>
          <p:cNvSpPr txBox="1"/>
          <p:nvPr/>
        </p:nvSpPr>
        <p:spPr>
          <a:xfrm>
            <a:off x="1946198" y="3753754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Lucida Console"/>
                <a:cs typeface="Lucida Console"/>
              </a:rPr>
              <a:t>1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50273" y="3753754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Lucida Console"/>
                <a:cs typeface="Lucida Console"/>
              </a:rPr>
              <a:t>2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756583" y="3753754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Lucida Console"/>
                <a:cs typeface="Lucida Console"/>
              </a:rPr>
              <a:t>3</a:t>
            </a:r>
            <a:endParaRPr sz="13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23342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Towers</a:t>
            </a:r>
            <a:r>
              <a:rPr dirty="0" sz="1700" spc="65">
                <a:latin typeface="Arial"/>
                <a:cs typeface="Arial"/>
              </a:rPr>
              <a:t> of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Hanoi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solution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(n</a:t>
            </a:r>
            <a:r>
              <a:rPr dirty="0" sz="1700" spc="7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=</a:t>
            </a:r>
            <a:r>
              <a:rPr dirty="0" sz="1700" spc="70">
                <a:latin typeface="Arial"/>
                <a:cs typeface="Arial"/>
              </a:rPr>
              <a:t> 3)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213600" y="1804238"/>
            <a:ext cx="1790700" cy="457834"/>
            <a:chOff x="7213600" y="1804238"/>
            <a:chExt cx="1790700" cy="457834"/>
          </a:xfrm>
        </p:grpSpPr>
        <p:sp>
          <p:nvSpPr>
            <p:cNvPr id="5" name="object 5" descr=""/>
            <p:cNvSpPr/>
            <p:nvPr/>
          </p:nvSpPr>
          <p:spPr>
            <a:xfrm>
              <a:off x="7213600" y="1804238"/>
              <a:ext cx="1790700" cy="457834"/>
            </a:xfrm>
            <a:custGeom>
              <a:avLst/>
              <a:gdLst/>
              <a:ahLst/>
              <a:cxnLst/>
              <a:rect l="l" t="t" r="r" b="b"/>
              <a:pathLst>
                <a:path w="1790700" h="457835">
                  <a:moveTo>
                    <a:pt x="0" y="0"/>
                  </a:moveTo>
                  <a:lnTo>
                    <a:pt x="1790700" y="0"/>
                  </a:lnTo>
                  <a:lnTo>
                    <a:pt x="1790700" y="457720"/>
                  </a:lnTo>
                  <a:lnTo>
                    <a:pt x="0" y="457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88246" y="1842383"/>
              <a:ext cx="12700" cy="381635"/>
            </a:xfrm>
            <a:custGeom>
              <a:avLst/>
              <a:gdLst/>
              <a:ahLst/>
              <a:cxnLst/>
              <a:rect l="l" t="t" r="r" b="b"/>
              <a:pathLst>
                <a:path w="12700" h="381635">
                  <a:moveTo>
                    <a:pt x="1270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08956" y="1842386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16956" y="1842387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05280" y="2122093"/>
              <a:ext cx="403860" cy="102235"/>
            </a:xfrm>
            <a:custGeom>
              <a:avLst/>
              <a:gdLst/>
              <a:ahLst/>
              <a:cxnLst/>
              <a:rect l="l" t="t" r="r" b="b"/>
              <a:pathLst>
                <a:path w="403859" h="102235">
                  <a:moveTo>
                    <a:pt x="356298" y="0"/>
                  </a:moveTo>
                  <a:lnTo>
                    <a:pt x="47066" y="0"/>
                  </a:lnTo>
                  <a:lnTo>
                    <a:pt x="28744" y="4006"/>
                  </a:lnTo>
                  <a:lnTo>
                    <a:pt x="13784" y="14773"/>
                  </a:lnTo>
                  <a:lnTo>
                    <a:pt x="3698" y="30421"/>
                  </a:lnTo>
                  <a:lnTo>
                    <a:pt x="0" y="49072"/>
                  </a:lnTo>
                  <a:lnTo>
                    <a:pt x="3698" y="68276"/>
                  </a:lnTo>
                  <a:lnTo>
                    <a:pt x="13784" y="85151"/>
                  </a:lnTo>
                  <a:lnTo>
                    <a:pt x="28744" y="97148"/>
                  </a:lnTo>
                  <a:lnTo>
                    <a:pt x="47066" y="101714"/>
                  </a:lnTo>
                  <a:lnTo>
                    <a:pt x="356298" y="101714"/>
                  </a:lnTo>
                  <a:lnTo>
                    <a:pt x="374622" y="97148"/>
                  </a:lnTo>
                  <a:lnTo>
                    <a:pt x="389586" y="85151"/>
                  </a:lnTo>
                  <a:lnTo>
                    <a:pt x="399677" y="68276"/>
                  </a:lnTo>
                  <a:lnTo>
                    <a:pt x="403377" y="49072"/>
                  </a:lnTo>
                  <a:lnTo>
                    <a:pt x="399677" y="30421"/>
                  </a:lnTo>
                  <a:lnTo>
                    <a:pt x="389586" y="14773"/>
                  </a:lnTo>
                  <a:lnTo>
                    <a:pt x="374622" y="4006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957667" y="2007666"/>
              <a:ext cx="299085" cy="102235"/>
            </a:xfrm>
            <a:custGeom>
              <a:avLst/>
              <a:gdLst/>
              <a:ahLst/>
              <a:cxnLst/>
              <a:rect l="l" t="t" r="r" b="b"/>
              <a:pathLst>
                <a:path w="299084" h="102235">
                  <a:moveTo>
                    <a:pt x="251523" y="0"/>
                  </a:moveTo>
                  <a:lnTo>
                    <a:pt x="47066" y="0"/>
                  </a:lnTo>
                  <a:lnTo>
                    <a:pt x="28744" y="4212"/>
                  </a:lnTo>
                  <a:lnTo>
                    <a:pt x="13784" y="15432"/>
                  </a:lnTo>
                  <a:lnTo>
                    <a:pt x="3698" y="31530"/>
                  </a:lnTo>
                  <a:lnTo>
                    <a:pt x="0" y="50380"/>
                  </a:lnTo>
                  <a:lnTo>
                    <a:pt x="3698" y="69385"/>
                  </a:lnTo>
                  <a:lnTo>
                    <a:pt x="13784" y="85810"/>
                  </a:lnTo>
                  <a:lnTo>
                    <a:pt x="28744" y="97354"/>
                  </a:lnTo>
                  <a:lnTo>
                    <a:pt x="47066" y="101714"/>
                  </a:lnTo>
                  <a:lnTo>
                    <a:pt x="251523" y="101714"/>
                  </a:lnTo>
                  <a:lnTo>
                    <a:pt x="269847" y="97354"/>
                  </a:lnTo>
                  <a:lnTo>
                    <a:pt x="284811" y="85810"/>
                  </a:lnTo>
                  <a:lnTo>
                    <a:pt x="294902" y="69385"/>
                  </a:lnTo>
                  <a:lnTo>
                    <a:pt x="298602" y="50380"/>
                  </a:lnTo>
                  <a:lnTo>
                    <a:pt x="294902" y="31530"/>
                  </a:lnTo>
                  <a:lnTo>
                    <a:pt x="284811" y="15432"/>
                  </a:lnTo>
                  <a:lnTo>
                    <a:pt x="269847" y="4212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0055" y="1893239"/>
              <a:ext cx="193827" cy="101714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7213600" y="2414523"/>
            <a:ext cx="1790700" cy="457834"/>
            <a:chOff x="7213600" y="2414523"/>
            <a:chExt cx="1790700" cy="457834"/>
          </a:xfrm>
        </p:grpSpPr>
        <p:sp>
          <p:nvSpPr>
            <p:cNvPr id="13" name="object 13" descr=""/>
            <p:cNvSpPr/>
            <p:nvPr/>
          </p:nvSpPr>
          <p:spPr>
            <a:xfrm>
              <a:off x="7213600" y="2414523"/>
              <a:ext cx="1790700" cy="457834"/>
            </a:xfrm>
            <a:custGeom>
              <a:avLst/>
              <a:gdLst/>
              <a:ahLst/>
              <a:cxnLst/>
              <a:rect l="l" t="t" r="r" b="b"/>
              <a:pathLst>
                <a:path w="1790700" h="457835">
                  <a:moveTo>
                    <a:pt x="0" y="0"/>
                  </a:moveTo>
                  <a:lnTo>
                    <a:pt x="1790700" y="0"/>
                  </a:lnTo>
                  <a:lnTo>
                    <a:pt x="1790700" y="457708"/>
                  </a:lnTo>
                  <a:lnTo>
                    <a:pt x="0" y="457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588256" y="2452667"/>
              <a:ext cx="12700" cy="381635"/>
            </a:xfrm>
            <a:custGeom>
              <a:avLst/>
              <a:gdLst/>
              <a:ahLst/>
              <a:cxnLst/>
              <a:rect l="l" t="t" r="r" b="b"/>
              <a:pathLst>
                <a:path w="12700" h="381635">
                  <a:moveTo>
                    <a:pt x="12699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108956" y="2452667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616956" y="2452667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57667" y="2617952"/>
              <a:ext cx="299085" cy="102235"/>
            </a:xfrm>
            <a:custGeom>
              <a:avLst/>
              <a:gdLst/>
              <a:ahLst/>
              <a:cxnLst/>
              <a:rect l="l" t="t" r="r" b="b"/>
              <a:pathLst>
                <a:path w="299084" h="102235">
                  <a:moveTo>
                    <a:pt x="251523" y="0"/>
                  </a:moveTo>
                  <a:lnTo>
                    <a:pt x="47066" y="0"/>
                  </a:lnTo>
                  <a:lnTo>
                    <a:pt x="28744" y="4587"/>
                  </a:lnTo>
                  <a:lnTo>
                    <a:pt x="13784" y="16633"/>
                  </a:lnTo>
                  <a:lnTo>
                    <a:pt x="3698" y="33561"/>
                  </a:lnTo>
                  <a:lnTo>
                    <a:pt x="0" y="52793"/>
                  </a:lnTo>
                  <a:lnTo>
                    <a:pt x="3698" y="71415"/>
                  </a:lnTo>
                  <a:lnTo>
                    <a:pt x="13784" y="87012"/>
                  </a:lnTo>
                  <a:lnTo>
                    <a:pt x="28744" y="97729"/>
                  </a:lnTo>
                  <a:lnTo>
                    <a:pt x="47066" y="101714"/>
                  </a:lnTo>
                  <a:lnTo>
                    <a:pt x="251523" y="101714"/>
                  </a:lnTo>
                  <a:lnTo>
                    <a:pt x="269847" y="97729"/>
                  </a:lnTo>
                  <a:lnTo>
                    <a:pt x="284811" y="87012"/>
                  </a:lnTo>
                  <a:lnTo>
                    <a:pt x="294902" y="71415"/>
                  </a:lnTo>
                  <a:lnTo>
                    <a:pt x="298602" y="52793"/>
                  </a:lnTo>
                  <a:lnTo>
                    <a:pt x="294902" y="33561"/>
                  </a:lnTo>
                  <a:lnTo>
                    <a:pt x="284811" y="16633"/>
                  </a:lnTo>
                  <a:lnTo>
                    <a:pt x="269847" y="4587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05280" y="2732379"/>
              <a:ext cx="403860" cy="102235"/>
            </a:xfrm>
            <a:custGeom>
              <a:avLst/>
              <a:gdLst/>
              <a:ahLst/>
              <a:cxnLst/>
              <a:rect l="l" t="t" r="r" b="b"/>
              <a:pathLst>
                <a:path w="403859" h="102235">
                  <a:moveTo>
                    <a:pt x="356298" y="0"/>
                  </a:moveTo>
                  <a:lnTo>
                    <a:pt x="47066" y="0"/>
                  </a:lnTo>
                  <a:lnTo>
                    <a:pt x="28744" y="4381"/>
                  </a:lnTo>
                  <a:lnTo>
                    <a:pt x="13784" y="15973"/>
                  </a:lnTo>
                  <a:lnTo>
                    <a:pt x="3698" y="32446"/>
                  </a:lnTo>
                  <a:lnTo>
                    <a:pt x="0" y="51473"/>
                  </a:lnTo>
                  <a:lnTo>
                    <a:pt x="3698" y="70306"/>
                  </a:lnTo>
                  <a:lnTo>
                    <a:pt x="13784" y="86356"/>
                  </a:lnTo>
                  <a:lnTo>
                    <a:pt x="28744" y="97525"/>
                  </a:lnTo>
                  <a:lnTo>
                    <a:pt x="47066" y="101714"/>
                  </a:lnTo>
                  <a:lnTo>
                    <a:pt x="356298" y="101714"/>
                  </a:lnTo>
                  <a:lnTo>
                    <a:pt x="374622" y="97525"/>
                  </a:lnTo>
                  <a:lnTo>
                    <a:pt x="389586" y="86356"/>
                  </a:lnTo>
                  <a:lnTo>
                    <a:pt x="399677" y="70306"/>
                  </a:lnTo>
                  <a:lnTo>
                    <a:pt x="403377" y="51473"/>
                  </a:lnTo>
                  <a:lnTo>
                    <a:pt x="399677" y="32446"/>
                  </a:lnTo>
                  <a:lnTo>
                    <a:pt x="389586" y="15973"/>
                  </a:lnTo>
                  <a:lnTo>
                    <a:pt x="374622" y="4381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3452" y="2732379"/>
              <a:ext cx="193827" cy="10171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182100" y="2528951"/>
            <a:ext cx="304800" cy="254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476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195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74700" y="3380803"/>
            <a:ext cx="6096000" cy="1564005"/>
            <a:chOff x="774700" y="3380803"/>
            <a:chExt cx="6096000" cy="1564005"/>
          </a:xfrm>
        </p:grpSpPr>
        <p:sp>
          <p:nvSpPr>
            <p:cNvPr id="22" name="object 22" descr=""/>
            <p:cNvSpPr/>
            <p:nvPr/>
          </p:nvSpPr>
          <p:spPr>
            <a:xfrm>
              <a:off x="774700" y="3380803"/>
              <a:ext cx="6096000" cy="1564005"/>
            </a:xfrm>
            <a:custGeom>
              <a:avLst/>
              <a:gdLst/>
              <a:ahLst/>
              <a:cxnLst/>
              <a:rect l="l" t="t" r="r" b="b"/>
              <a:pathLst>
                <a:path w="6096000" h="1564004">
                  <a:moveTo>
                    <a:pt x="0" y="0"/>
                  </a:moveTo>
                  <a:lnTo>
                    <a:pt x="6096000" y="0"/>
                  </a:lnTo>
                  <a:lnTo>
                    <a:pt x="6096000" y="1563852"/>
                  </a:lnTo>
                  <a:lnTo>
                    <a:pt x="0" y="15638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55012" y="3538270"/>
              <a:ext cx="14604" cy="1280795"/>
            </a:xfrm>
            <a:custGeom>
              <a:avLst/>
              <a:gdLst/>
              <a:ahLst/>
              <a:cxnLst/>
              <a:rect l="l" t="t" r="r" b="b"/>
              <a:pathLst>
                <a:path w="14605" h="1280795">
                  <a:moveTo>
                    <a:pt x="14221" y="0"/>
                  </a:moveTo>
                  <a:lnTo>
                    <a:pt x="0" y="1280607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803916" y="3538270"/>
              <a:ext cx="14604" cy="1280795"/>
            </a:xfrm>
            <a:custGeom>
              <a:avLst/>
              <a:gdLst/>
              <a:ahLst/>
              <a:cxnLst/>
              <a:rect l="l" t="t" r="r" b="b"/>
              <a:pathLst>
                <a:path w="14604" h="1280795">
                  <a:moveTo>
                    <a:pt x="14221" y="0"/>
                  </a:moveTo>
                  <a:lnTo>
                    <a:pt x="0" y="1280607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552821" y="3520401"/>
              <a:ext cx="14604" cy="1280795"/>
            </a:xfrm>
            <a:custGeom>
              <a:avLst/>
              <a:gdLst/>
              <a:ahLst/>
              <a:cxnLst/>
              <a:rect l="l" t="t" r="r" b="b"/>
              <a:pathLst>
                <a:path w="14604" h="1280795">
                  <a:moveTo>
                    <a:pt x="14221" y="0"/>
                  </a:moveTo>
                  <a:lnTo>
                    <a:pt x="0" y="1280607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125762" y="4461522"/>
              <a:ext cx="1374775" cy="318135"/>
            </a:xfrm>
            <a:custGeom>
              <a:avLst/>
              <a:gdLst/>
              <a:ahLst/>
              <a:cxnLst/>
              <a:rect l="l" t="t" r="r" b="b"/>
              <a:pathLst>
                <a:path w="1374775" h="318135">
                  <a:moveTo>
                    <a:pt x="1213777" y="0"/>
                  </a:moveTo>
                  <a:lnTo>
                    <a:pt x="160375" y="0"/>
                  </a:lnTo>
                  <a:lnTo>
                    <a:pt x="117742" y="5932"/>
                  </a:lnTo>
                  <a:lnTo>
                    <a:pt x="79432" y="22611"/>
                  </a:lnTo>
                  <a:lnTo>
                    <a:pt x="46974" y="48356"/>
                  </a:lnTo>
                  <a:lnTo>
                    <a:pt x="21896" y="81490"/>
                  </a:lnTo>
                  <a:lnTo>
                    <a:pt x="5728" y="120333"/>
                  </a:lnTo>
                  <a:lnTo>
                    <a:pt x="0" y="163207"/>
                  </a:lnTo>
                  <a:lnTo>
                    <a:pt x="8176" y="213340"/>
                  </a:lnTo>
                  <a:lnTo>
                    <a:pt x="30944" y="255949"/>
                  </a:lnTo>
                  <a:lnTo>
                    <a:pt x="65661" y="288956"/>
                  </a:lnTo>
                  <a:lnTo>
                    <a:pt x="109685" y="310284"/>
                  </a:lnTo>
                  <a:lnTo>
                    <a:pt x="160375" y="317855"/>
                  </a:lnTo>
                  <a:lnTo>
                    <a:pt x="1213777" y="317855"/>
                  </a:lnTo>
                  <a:lnTo>
                    <a:pt x="1264466" y="310284"/>
                  </a:lnTo>
                  <a:lnTo>
                    <a:pt x="1308491" y="288956"/>
                  </a:lnTo>
                  <a:lnTo>
                    <a:pt x="1343208" y="255949"/>
                  </a:lnTo>
                  <a:lnTo>
                    <a:pt x="1365976" y="213340"/>
                  </a:lnTo>
                  <a:lnTo>
                    <a:pt x="1374152" y="163207"/>
                  </a:lnTo>
                  <a:lnTo>
                    <a:pt x="1368423" y="120333"/>
                  </a:lnTo>
                  <a:lnTo>
                    <a:pt x="1352256" y="81490"/>
                  </a:lnTo>
                  <a:lnTo>
                    <a:pt x="1327178" y="48356"/>
                  </a:lnTo>
                  <a:lnTo>
                    <a:pt x="1294720" y="22611"/>
                  </a:lnTo>
                  <a:lnTo>
                    <a:pt x="1256410" y="5932"/>
                  </a:lnTo>
                  <a:lnTo>
                    <a:pt x="12137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04222" y="4092803"/>
              <a:ext cx="1017269" cy="318135"/>
            </a:xfrm>
            <a:custGeom>
              <a:avLst/>
              <a:gdLst/>
              <a:ahLst/>
              <a:cxnLst/>
              <a:rect l="l" t="t" r="r" b="b"/>
              <a:pathLst>
                <a:path w="1017270" h="318135">
                  <a:moveTo>
                    <a:pt x="856856" y="0"/>
                  </a:moveTo>
                  <a:lnTo>
                    <a:pt x="160375" y="0"/>
                  </a:lnTo>
                  <a:lnTo>
                    <a:pt x="109685" y="8112"/>
                  </a:lnTo>
                  <a:lnTo>
                    <a:pt x="65661" y="30731"/>
                  </a:lnTo>
                  <a:lnTo>
                    <a:pt x="30944" y="65279"/>
                  </a:lnTo>
                  <a:lnTo>
                    <a:pt x="8176" y="109180"/>
                  </a:lnTo>
                  <a:lnTo>
                    <a:pt x="0" y="159854"/>
                  </a:lnTo>
                  <a:lnTo>
                    <a:pt x="8176" y="210336"/>
                  </a:lnTo>
                  <a:lnTo>
                    <a:pt x="30944" y="253777"/>
                  </a:lnTo>
                  <a:lnTo>
                    <a:pt x="65661" y="287776"/>
                  </a:lnTo>
                  <a:lnTo>
                    <a:pt x="109685" y="309935"/>
                  </a:lnTo>
                  <a:lnTo>
                    <a:pt x="160375" y="317855"/>
                  </a:lnTo>
                  <a:lnTo>
                    <a:pt x="856856" y="317855"/>
                  </a:lnTo>
                  <a:lnTo>
                    <a:pt x="907546" y="309935"/>
                  </a:lnTo>
                  <a:lnTo>
                    <a:pt x="951570" y="287776"/>
                  </a:lnTo>
                  <a:lnTo>
                    <a:pt x="986287" y="253777"/>
                  </a:lnTo>
                  <a:lnTo>
                    <a:pt x="1009055" y="210336"/>
                  </a:lnTo>
                  <a:lnTo>
                    <a:pt x="1017231" y="159854"/>
                  </a:lnTo>
                  <a:lnTo>
                    <a:pt x="1009055" y="109180"/>
                  </a:lnTo>
                  <a:lnTo>
                    <a:pt x="986287" y="65279"/>
                  </a:lnTo>
                  <a:lnTo>
                    <a:pt x="951570" y="30731"/>
                  </a:lnTo>
                  <a:lnTo>
                    <a:pt x="907546" y="8112"/>
                  </a:lnTo>
                  <a:lnTo>
                    <a:pt x="856856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82682" y="3711384"/>
              <a:ext cx="660400" cy="330835"/>
            </a:xfrm>
            <a:custGeom>
              <a:avLst/>
              <a:gdLst/>
              <a:ahLst/>
              <a:cxnLst/>
              <a:rect l="l" t="t" r="r" b="b"/>
              <a:pathLst>
                <a:path w="660400" h="330835">
                  <a:moveTo>
                    <a:pt x="499935" y="0"/>
                  </a:moveTo>
                  <a:lnTo>
                    <a:pt x="160375" y="0"/>
                  </a:lnTo>
                  <a:lnTo>
                    <a:pt x="117742" y="6145"/>
                  </a:lnTo>
                  <a:lnTo>
                    <a:pt x="79432" y="23355"/>
                  </a:lnTo>
                  <a:lnTo>
                    <a:pt x="46974" y="49793"/>
                  </a:lnTo>
                  <a:lnTo>
                    <a:pt x="21896" y="83620"/>
                  </a:lnTo>
                  <a:lnTo>
                    <a:pt x="5728" y="122998"/>
                  </a:lnTo>
                  <a:lnTo>
                    <a:pt x="0" y="166090"/>
                  </a:lnTo>
                  <a:lnTo>
                    <a:pt x="5728" y="209062"/>
                  </a:lnTo>
                  <a:lnTo>
                    <a:pt x="21896" y="248142"/>
                  </a:lnTo>
                  <a:lnTo>
                    <a:pt x="46974" y="281581"/>
                  </a:lnTo>
                  <a:lnTo>
                    <a:pt x="79432" y="307630"/>
                  </a:lnTo>
                  <a:lnTo>
                    <a:pt x="117742" y="324542"/>
                  </a:lnTo>
                  <a:lnTo>
                    <a:pt x="160375" y="330568"/>
                  </a:lnTo>
                  <a:lnTo>
                    <a:pt x="499935" y="330568"/>
                  </a:lnTo>
                  <a:lnTo>
                    <a:pt x="542568" y="324542"/>
                  </a:lnTo>
                  <a:lnTo>
                    <a:pt x="580878" y="307630"/>
                  </a:lnTo>
                  <a:lnTo>
                    <a:pt x="613336" y="281581"/>
                  </a:lnTo>
                  <a:lnTo>
                    <a:pt x="638414" y="248142"/>
                  </a:lnTo>
                  <a:lnTo>
                    <a:pt x="654582" y="209062"/>
                  </a:lnTo>
                  <a:lnTo>
                    <a:pt x="660311" y="166090"/>
                  </a:lnTo>
                  <a:lnTo>
                    <a:pt x="654582" y="122998"/>
                  </a:lnTo>
                  <a:lnTo>
                    <a:pt x="638414" y="83620"/>
                  </a:lnTo>
                  <a:lnTo>
                    <a:pt x="613336" y="49793"/>
                  </a:lnTo>
                  <a:lnTo>
                    <a:pt x="580878" y="23355"/>
                  </a:lnTo>
                  <a:lnTo>
                    <a:pt x="542568" y="6145"/>
                  </a:lnTo>
                  <a:lnTo>
                    <a:pt x="499935" y="0"/>
                  </a:lnTo>
                  <a:close/>
                </a:path>
              </a:pathLst>
            </a:custGeom>
            <a:solidFill>
              <a:srgbClr val="0090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7213600" y="3024809"/>
            <a:ext cx="1790700" cy="457834"/>
            <a:chOff x="7213600" y="3024809"/>
            <a:chExt cx="1790700" cy="457834"/>
          </a:xfrm>
        </p:grpSpPr>
        <p:sp>
          <p:nvSpPr>
            <p:cNvPr id="30" name="object 30" descr=""/>
            <p:cNvSpPr/>
            <p:nvPr/>
          </p:nvSpPr>
          <p:spPr>
            <a:xfrm>
              <a:off x="7213600" y="3024809"/>
              <a:ext cx="1790700" cy="457834"/>
            </a:xfrm>
            <a:custGeom>
              <a:avLst/>
              <a:gdLst/>
              <a:ahLst/>
              <a:cxnLst/>
              <a:rect l="l" t="t" r="r" b="b"/>
              <a:pathLst>
                <a:path w="1790700" h="457835">
                  <a:moveTo>
                    <a:pt x="0" y="0"/>
                  </a:moveTo>
                  <a:lnTo>
                    <a:pt x="1790700" y="0"/>
                  </a:lnTo>
                  <a:lnTo>
                    <a:pt x="1790700" y="457708"/>
                  </a:lnTo>
                  <a:lnTo>
                    <a:pt x="0" y="457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588256" y="3075662"/>
              <a:ext cx="12700" cy="368935"/>
            </a:xfrm>
            <a:custGeom>
              <a:avLst/>
              <a:gdLst/>
              <a:ahLst/>
              <a:cxnLst/>
              <a:rect l="l" t="t" r="r" b="b"/>
              <a:pathLst>
                <a:path w="12700" h="368935">
                  <a:moveTo>
                    <a:pt x="12699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108956" y="3075662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616956" y="3062948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905280" y="3355378"/>
              <a:ext cx="403860" cy="89535"/>
            </a:xfrm>
            <a:custGeom>
              <a:avLst/>
              <a:gdLst/>
              <a:ahLst/>
              <a:cxnLst/>
              <a:rect l="l" t="t" r="r" b="b"/>
              <a:pathLst>
                <a:path w="403859" h="89535">
                  <a:moveTo>
                    <a:pt x="356298" y="0"/>
                  </a:moveTo>
                  <a:lnTo>
                    <a:pt x="47066" y="0"/>
                  </a:lnTo>
                  <a:lnTo>
                    <a:pt x="28744" y="2771"/>
                  </a:lnTo>
                  <a:lnTo>
                    <a:pt x="13784" y="10821"/>
                  </a:lnTo>
                  <a:lnTo>
                    <a:pt x="3698" y="23751"/>
                  </a:lnTo>
                  <a:lnTo>
                    <a:pt x="0" y="41160"/>
                  </a:lnTo>
                  <a:lnTo>
                    <a:pt x="3698" y="59619"/>
                  </a:lnTo>
                  <a:lnTo>
                    <a:pt x="13784" y="74844"/>
                  </a:lnTo>
                  <a:lnTo>
                    <a:pt x="28744" y="85187"/>
                  </a:lnTo>
                  <a:lnTo>
                    <a:pt x="47066" y="89001"/>
                  </a:lnTo>
                  <a:lnTo>
                    <a:pt x="356298" y="89001"/>
                  </a:lnTo>
                  <a:lnTo>
                    <a:pt x="374622" y="85187"/>
                  </a:lnTo>
                  <a:lnTo>
                    <a:pt x="389586" y="74844"/>
                  </a:lnTo>
                  <a:lnTo>
                    <a:pt x="399677" y="59619"/>
                  </a:lnTo>
                  <a:lnTo>
                    <a:pt x="403377" y="41160"/>
                  </a:lnTo>
                  <a:lnTo>
                    <a:pt x="399677" y="23751"/>
                  </a:lnTo>
                  <a:lnTo>
                    <a:pt x="389586" y="10821"/>
                  </a:lnTo>
                  <a:lnTo>
                    <a:pt x="374622" y="2771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444270" y="3355378"/>
              <a:ext cx="299085" cy="89535"/>
            </a:xfrm>
            <a:custGeom>
              <a:avLst/>
              <a:gdLst/>
              <a:ahLst/>
              <a:cxnLst/>
              <a:rect l="l" t="t" r="r" b="b"/>
              <a:pathLst>
                <a:path w="299084" h="89535">
                  <a:moveTo>
                    <a:pt x="251523" y="0"/>
                  </a:moveTo>
                  <a:lnTo>
                    <a:pt x="47066" y="0"/>
                  </a:lnTo>
                  <a:lnTo>
                    <a:pt x="28744" y="2771"/>
                  </a:lnTo>
                  <a:lnTo>
                    <a:pt x="13784" y="10821"/>
                  </a:lnTo>
                  <a:lnTo>
                    <a:pt x="3698" y="23751"/>
                  </a:lnTo>
                  <a:lnTo>
                    <a:pt x="0" y="41160"/>
                  </a:lnTo>
                  <a:lnTo>
                    <a:pt x="3698" y="59619"/>
                  </a:lnTo>
                  <a:lnTo>
                    <a:pt x="13784" y="74844"/>
                  </a:lnTo>
                  <a:lnTo>
                    <a:pt x="28744" y="85187"/>
                  </a:lnTo>
                  <a:lnTo>
                    <a:pt x="47066" y="89001"/>
                  </a:lnTo>
                  <a:lnTo>
                    <a:pt x="251523" y="89001"/>
                  </a:lnTo>
                  <a:lnTo>
                    <a:pt x="269847" y="85187"/>
                  </a:lnTo>
                  <a:lnTo>
                    <a:pt x="284811" y="74844"/>
                  </a:lnTo>
                  <a:lnTo>
                    <a:pt x="294902" y="59619"/>
                  </a:lnTo>
                  <a:lnTo>
                    <a:pt x="298602" y="41160"/>
                  </a:lnTo>
                  <a:lnTo>
                    <a:pt x="294902" y="23751"/>
                  </a:lnTo>
                  <a:lnTo>
                    <a:pt x="284811" y="10821"/>
                  </a:lnTo>
                  <a:lnTo>
                    <a:pt x="269847" y="2771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3452" y="3355378"/>
              <a:ext cx="193827" cy="89001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9182100" y="3139236"/>
            <a:ext cx="304800" cy="254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94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20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2L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213600" y="3635095"/>
            <a:ext cx="1790700" cy="457834"/>
            <a:chOff x="7213600" y="3635095"/>
            <a:chExt cx="1790700" cy="457834"/>
          </a:xfrm>
        </p:grpSpPr>
        <p:sp>
          <p:nvSpPr>
            <p:cNvPr id="39" name="object 39" descr=""/>
            <p:cNvSpPr/>
            <p:nvPr/>
          </p:nvSpPr>
          <p:spPr>
            <a:xfrm>
              <a:off x="7213600" y="3635095"/>
              <a:ext cx="1790700" cy="457834"/>
            </a:xfrm>
            <a:custGeom>
              <a:avLst/>
              <a:gdLst/>
              <a:ahLst/>
              <a:cxnLst/>
              <a:rect l="l" t="t" r="r" b="b"/>
              <a:pathLst>
                <a:path w="1790700" h="457835">
                  <a:moveTo>
                    <a:pt x="0" y="0"/>
                  </a:moveTo>
                  <a:lnTo>
                    <a:pt x="1790700" y="0"/>
                  </a:lnTo>
                  <a:lnTo>
                    <a:pt x="1790700" y="457707"/>
                  </a:lnTo>
                  <a:lnTo>
                    <a:pt x="0" y="457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588256" y="3685954"/>
              <a:ext cx="12700" cy="368935"/>
            </a:xfrm>
            <a:custGeom>
              <a:avLst/>
              <a:gdLst/>
              <a:ahLst/>
              <a:cxnLst/>
              <a:rect l="l" t="t" r="r" b="b"/>
              <a:pathLst>
                <a:path w="12700" h="368935">
                  <a:moveTo>
                    <a:pt x="12699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108956" y="3685954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5">
                  <a:moveTo>
                    <a:pt x="0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616956" y="3673240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905280" y="3965663"/>
              <a:ext cx="403860" cy="89535"/>
            </a:xfrm>
            <a:custGeom>
              <a:avLst/>
              <a:gdLst/>
              <a:ahLst/>
              <a:cxnLst/>
              <a:rect l="l" t="t" r="r" b="b"/>
              <a:pathLst>
                <a:path w="403859" h="89535">
                  <a:moveTo>
                    <a:pt x="356298" y="0"/>
                  </a:moveTo>
                  <a:lnTo>
                    <a:pt x="47066" y="0"/>
                  </a:lnTo>
                  <a:lnTo>
                    <a:pt x="28744" y="3147"/>
                  </a:lnTo>
                  <a:lnTo>
                    <a:pt x="13784" y="12023"/>
                  </a:lnTo>
                  <a:lnTo>
                    <a:pt x="3698" y="25781"/>
                  </a:lnTo>
                  <a:lnTo>
                    <a:pt x="0" y="43573"/>
                  </a:lnTo>
                  <a:lnTo>
                    <a:pt x="3698" y="61649"/>
                  </a:lnTo>
                  <a:lnTo>
                    <a:pt x="13784" y="76046"/>
                  </a:lnTo>
                  <a:lnTo>
                    <a:pt x="28744" y="85562"/>
                  </a:lnTo>
                  <a:lnTo>
                    <a:pt x="47066" y="89001"/>
                  </a:lnTo>
                  <a:lnTo>
                    <a:pt x="356298" y="89001"/>
                  </a:lnTo>
                  <a:lnTo>
                    <a:pt x="374622" y="85562"/>
                  </a:lnTo>
                  <a:lnTo>
                    <a:pt x="389586" y="76046"/>
                  </a:lnTo>
                  <a:lnTo>
                    <a:pt x="399677" y="61649"/>
                  </a:lnTo>
                  <a:lnTo>
                    <a:pt x="403377" y="43573"/>
                  </a:lnTo>
                  <a:lnTo>
                    <a:pt x="399677" y="25781"/>
                  </a:lnTo>
                  <a:lnTo>
                    <a:pt x="389586" y="12023"/>
                  </a:lnTo>
                  <a:lnTo>
                    <a:pt x="374622" y="3147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444270" y="3965663"/>
              <a:ext cx="299085" cy="89535"/>
            </a:xfrm>
            <a:custGeom>
              <a:avLst/>
              <a:gdLst/>
              <a:ahLst/>
              <a:cxnLst/>
              <a:rect l="l" t="t" r="r" b="b"/>
              <a:pathLst>
                <a:path w="299084" h="89535">
                  <a:moveTo>
                    <a:pt x="251523" y="0"/>
                  </a:moveTo>
                  <a:lnTo>
                    <a:pt x="47066" y="0"/>
                  </a:lnTo>
                  <a:lnTo>
                    <a:pt x="28744" y="3147"/>
                  </a:lnTo>
                  <a:lnTo>
                    <a:pt x="13784" y="12023"/>
                  </a:lnTo>
                  <a:lnTo>
                    <a:pt x="3698" y="25781"/>
                  </a:lnTo>
                  <a:lnTo>
                    <a:pt x="0" y="43573"/>
                  </a:lnTo>
                  <a:lnTo>
                    <a:pt x="3698" y="61649"/>
                  </a:lnTo>
                  <a:lnTo>
                    <a:pt x="13784" y="76046"/>
                  </a:lnTo>
                  <a:lnTo>
                    <a:pt x="28744" y="85562"/>
                  </a:lnTo>
                  <a:lnTo>
                    <a:pt x="47066" y="89001"/>
                  </a:lnTo>
                  <a:lnTo>
                    <a:pt x="251523" y="89001"/>
                  </a:lnTo>
                  <a:lnTo>
                    <a:pt x="269847" y="85562"/>
                  </a:lnTo>
                  <a:lnTo>
                    <a:pt x="284811" y="76046"/>
                  </a:lnTo>
                  <a:lnTo>
                    <a:pt x="294902" y="61649"/>
                  </a:lnTo>
                  <a:lnTo>
                    <a:pt x="298602" y="43573"/>
                  </a:lnTo>
                  <a:lnTo>
                    <a:pt x="294902" y="25781"/>
                  </a:lnTo>
                  <a:lnTo>
                    <a:pt x="284811" y="12023"/>
                  </a:lnTo>
                  <a:lnTo>
                    <a:pt x="269847" y="3147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6657" y="3851236"/>
              <a:ext cx="193827" cy="89001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9182100" y="3749522"/>
            <a:ext cx="3048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111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45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213600" y="4245381"/>
            <a:ext cx="1790700" cy="470534"/>
            <a:chOff x="7213600" y="4245381"/>
            <a:chExt cx="1790700" cy="470534"/>
          </a:xfrm>
        </p:grpSpPr>
        <p:sp>
          <p:nvSpPr>
            <p:cNvPr id="48" name="object 48" descr=""/>
            <p:cNvSpPr/>
            <p:nvPr/>
          </p:nvSpPr>
          <p:spPr>
            <a:xfrm>
              <a:off x="7213600" y="4245381"/>
              <a:ext cx="1790700" cy="470534"/>
            </a:xfrm>
            <a:custGeom>
              <a:avLst/>
              <a:gdLst/>
              <a:ahLst/>
              <a:cxnLst/>
              <a:rect l="l" t="t" r="r" b="b"/>
              <a:pathLst>
                <a:path w="1790700" h="470535">
                  <a:moveTo>
                    <a:pt x="0" y="0"/>
                  </a:moveTo>
                  <a:lnTo>
                    <a:pt x="1790700" y="0"/>
                  </a:lnTo>
                  <a:lnTo>
                    <a:pt x="1790700" y="470420"/>
                  </a:lnTo>
                  <a:lnTo>
                    <a:pt x="0" y="470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588256" y="4296233"/>
              <a:ext cx="12700" cy="381635"/>
            </a:xfrm>
            <a:custGeom>
              <a:avLst/>
              <a:gdLst/>
              <a:ahLst/>
              <a:cxnLst/>
              <a:rect l="l" t="t" r="r" b="b"/>
              <a:pathLst>
                <a:path w="12700" h="381635">
                  <a:moveTo>
                    <a:pt x="12699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108956" y="4296233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616956" y="4296233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418677" y="4575949"/>
              <a:ext cx="403860" cy="89535"/>
            </a:xfrm>
            <a:custGeom>
              <a:avLst/>
              <a:gdLst/>
              <a:ahLst/>
              <a:cxnLst/>
              <a:rect l="l" t="t" r="r" b="b"/>
              <a:pathLst>
                <a:path w="403859" h="89535">
                  <a:moveTo>
                    <a:pt x="356298" y="0"/>
                  </a:moveTo>
                  <a:lnTo>
                    <a:pt x="47066" y="0"/>
                  </a:lnTo>
                  <a:lnTo>
                    <a:pt x="28744" y="3281"/>
                  </a:lnTo>
                  <a:lnTo>
                    <a:pt x="13784" y="12453"/>
                  </a:lnTo>
                  <a:lnTo>
                    <a:pt x="3698" y="26505"/>
                  </a:lnTo>
                  <a:lnTo>
                    <a:pt x="0" y="44424"/>
                  </a:lnTo>
                  <a:lnTo>
                    <a:pt x="3698" y="62373"/>
                  </a:lnTo>
                  <a:lnTo>
                    <a:pt x="13784" y="76476"/>
                  </a:lnTo>
                  <a:lnTo>
                    <a:pt x="28744" y="85697"/>
                  </a:lnTo>
                  <a:lnTo>
                    <a:pt x="47066" y="89001"/>
                  </a:lnTo>
                  <a:lnTo>
                    <a:pt x="356298" y="89001"/>
                  </a:lnTo>
                  <a:lnTo>
                    <a:pt x="374622" y="85697"/>
                  </a:lnTo>
                  <a:lnTo>
                    <a:pt x="389586" y="76476"/>
                  </a:lnTo>
                  <a:lnTo>
                    <a:pt x="399677" y="62373"/>
                  </a:lnTo>
                  <a:lnTo>
                    <a:pt x="403377" y="44424"/>
                  </a:lnTo>
                  <a:lnTo>
                    <a:pt x="399677" y="26505"/>
                  </a:lnTo>
                  <a:lnTo>
                    <a:pt x="389586" y="12453"/>
                  </a:lnTo>
                  <a:lnTo>
                    <a:pt x="374622" y="3281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44270" y="4575949"/>
              <a:ext cx="299085" cy="89535"/>
            </a:xfrm>
            <a:custGeom>
              <a:avLst/>
              <a:gdLst/>
              <a:ahLst/>
              <a:cxnLst/>
              <a:rect l="l" t="t" r="r" b="b"/>
              <a:pathLst>
                <a:path w="299084" h="89535">
                  <a:moveTo>
                    <a:pt x="251523" y="0"/>
                  </a:moveTo>
                  <a:lnTo>
                    <a:pt x="47066" y="0"/>
                  </a:lnTo>
                  <a:lnTo>
                    <a:pt x="28744" y="3281"/>
                  </a:lnTo>
                  <a:lnTo>
                    <a:pt x="13784" y="12453"/>
                  </a:lnTo>
                  <a:lnTo>
                    <a:pt x="3698" y="26505"/>
                  </a:lnTo>
                  <a:lnTo>
                    <a:pt x="0" y="44424"/>
                  </a:lnTo>
                  <a:lnTo>
                    <a:pt x="3698" y="62373"/>
                  </a:lnTo>
                  <a:lnTo>
                    <a:pt x="13784" y="76476"/>
                  </a:lnTo>
                  <a:lnTo>
                    <a:pt x="28744" y="85697"/>
                  </a:lnTo>
                  <a:lnTo>
                    <a:pt x="47066" y="89001"/>
                  </a:lnTo>
                  <a:lnTo>
                    <a:pt x="251523" y="89001"/>
                  </a:lnTo>
                  <a:lnTo>
                    <a:pt x="269847" y="85697"/>
                  </a:lnTo>
                  <a:lnTo>
                    <a:pt x="284811" y="76476"/>
                  </a:lnTo>
                  <a:lnTo>
                    <a:pt x="294902" y="62373"/>
                  </a:lnTo>
                  <a:lnTo>
                    <a:pt x="298602" y="44424"/>
                  </a:lnTo>
                  <a:lnTo>
                    <a:pt x="294902" y="26505"/>
                  </a:lnTo>
                  <a:lnTo>
                    <a:pt x="284811" y="12453"/>
                  </a:lnTo>
                  <a:lnTo>
                    <a:pt x="269847" y="3281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6657" y="4461522"/>
              <a:ext cx="193827" cy="101714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9169400" y="4359808"/>
            <a:ext cx="3048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4290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270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3R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7213600" y="4855667"/>
            <a:ext cx="1790700" cy="457834"/>
            <a:chOff x="7213600" y="4855667"/>
            <a:chExt cx="1790700" cy="457834"/>
          </a:xfrm>
        </p:grpSpPr>
        <p:sp>
          <p:nvSpPr>
            <p:cNvPr id="57" name="object 57" descr=""/>
            <p:cNvSpPr/>
            <p:nvPr/>
          </p:nvSpPr>
          <p:spPr>
            <a:xfrm>
              <a:off x="7213600" y="4855667"/>
              <a:ext cx="1790700" cy="457834"/>
            </a:xfrm>
            <a:custGeom>
              <a:avLst/>
              <a:gdLst/>
              <a:ahLst/>
              <a:cxnLst/>
              <a:rect l="l" t="t" r="r" b="b"/>
              <a:pathLst>
                <a:path w="1790700" h="457835">
                  <a:moveTo>
                    <a:pt x="0" y="0"/>
                  </a:moveTo>
                  <a:lnTo>
                    <a:pt x="1790700" y="0"/>
                  </a:lnTo>
                  <a:lnTo>
                    <a:pt x="1790700" y="457707"/>
                  </a:lnTo>
                  <a:lnTo>
                    <a:pt x="0" y="457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588256" y="4893806"/>
              <a:ext cx="12700" cy="381635"/>
            </a:xfrm>
            <a:custGeom>
              <a:avLst/>
              <a:gdLst/>
              <a:ahLst/>
              <a:cxnLst/>
              <a:rect l="l" t="t" r="r" b="b"/>
              <a:pathLst>
                <a:path w="12700" h="381635">
                  <a:moveTo>
                    <a:pt x="12699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108956" y="4893806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616956" y="4893806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418677" y="5173522"/>
              <a:ext cx="403860" cy="102235"/>
            </a:xfrm>
            <a:custGeom>
              <a:avLst/>
              <a:gdLst/>
              <a:ahLst/>
              <a:cxnLst/>
              <a:rect l="l" t="t" r="r" b="b"/>
              <a:pathLst>
                <a:path w="403859" h="102235">
                  <a:moveTo>
                    <a:pt x="356298" y="0"/>
                  </a:moveTo>
                  <a:lnTo>
                    <a:pt x="47066" y="0"/>
                  </a:lnTo>
                  <a:lnTo>
                    <a:pt x="28744" y="4149"/>
                  </a:lnTo>
                  <a:lnTo>
                    <a:pt x="13784" y="15230"/>
                  </a:lnTo>
                  <a:lnTo>
                    <a:pt x="3698" y="31193"/>
                  </a:lnTo>
                  <a:lnTo>
                    <a:pt x="0" y="49987"/>
                  </a:lnTo>
                  <a:lnTo>
                    <a:pt x="3698" y="69047"/>
                  </a:lnTo>
                  <a:lnTo>
                    <a:pt x="13784" y="85609"/>
                  </a:lnTo>
                  <a:lnTo>
                    <a:pt x="28744" y="97291"/>
                  </a:lnTo>
                  <a:lnTo>
                    <a:pt x="47066" y="101714"/>
                  </a:lnTo>
                  <a:lnTo>
                    <a:pt x="356298" y="101714"/>
                  </a:lnTo>
                  <a:lnTo>
                    <a:pt x="374622" y="97291"/>
                  </a:lnTo>
                  <a:lnTo>
                    <a:pt x="389586" y="85609"/>
                  </a:lnTo>
                  <a:lnTo>
                    <a:pt x="399677" y="69047"/>
                  </a:lnTo>
                  <a:lnTo>
                    <a:pt x="403377" y="49987"/>
                  </a:lnTo>
                  <a:lnTo>
                    <a:pt x="399677" y="31193"/>
                  </a:lnTo>
                  <a:lnTo>
                    <a:pt x="389586" y="15230"/>
                  </a:lnTo>
                  <a:lnTo>
                    <a:pt x="374622" y="4149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444270" y="5173522"/>
              <a:ext cx="299085" cy="102235"/>
            </a:xfrm>
            <a:custGeom>
              <a:avLst/>
              <a:gdLst/>
              <a:ahLst/>
              <a:cxnLst/>
              <a:rect l="l" t="t" r="r" b="b"/>
              <a:pathLst>
                <a:path w="299084" h="102235">
                  <a:moveTo>
                    <a:pt x="251523" y="0"/>
                  </a:moveTo>
                  <a:lnTo>
                    <a:pt x="47066" y="0"/>
                  </a:lnTo>
                  <a:lnTo>
                    <a:pt x="28744" y="4149"/>
                  </a:lnTo>
                  <a:lnTo>
                    <a:pt x="13784" y="15230"/>
                  </a:lnTo>
                  <a:lnTo>
                    <a:pt x="3698" y="31193"/>
                  </a:lnTo>
                  <a:lnTo>
                    <a:pt x="0" y="49987"/>
                  </a:lnTo>
                  <a:lnTo>
                    <a:pt x="3698" y="69047"/>
                  </a:lnTo>
                  <a:lnTo>
                    <a:pt x="13784" y="85609"/>
                  </a:lnTo>
                  <a:lnTo>
                    <a:pt x="28744" y="97291"/>
                  </a:lnTo>
                  <a:lnTo>
                    <a:pt x="47066" y="101714"/>
                  </a:lnTo>
                  <a:lnTo>
                    <a:pt x="251523" y="101714"/>
                  </a:lnTo>
                  <a:lnTo>
                    <a:pt x="269847" y="97291"/>
                  </a:lnTo>
                  <a:lnTo>
                    <a:pt x="284811" y="85609"/>
                  </a:lnTo>
                  <a:lnTo>
                    <a:pt x="294902" y="69047"/>
                  </a:lnTo>
                  <a:lnTo>
                    <a:pt x="298602" y="49987"/>
                  </a:lnTo>
                  <a:lnTo>
                    <a:pt x="294902" y="31193"/>
                  </a:lnTo>
                  <a:lnTo>
                    <a:pt x="284811" y="15230"/>
                  </a:lnTo>
                  <a:lnTo>
                    <a:pt x="269847" y="4149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10055" y="5173522"/>
              <a:ext cx="193827" cy="101714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9182100" y="4944655"/>
            <a:ext cx="3048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90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7213600" y="5465940"/>
            <a:ext cx="1790700" cy="470534"/>
            <a:chOff x="7213600" y="5465940"/>
            <a:chExt cx="1790700" cy="470534"/>
          </a:xfrm>
        </p:grpSpPr>
        <p:sp>
          <p:nvSpPr>
            <p:cNvPr id="66" name="object 66" descr=""/>
            <p:cNvSpPr/>
            <p:nvPr/>
          </p:nvSpPr>
          <p:spPr>
            <a:xfrm>
              <a:off x="7213600" y="5465940"/>
              <a:ext cx="1790700" cy="470534"/>
            </a:xfrm>
            <a:custGeom>
              <a:avLst/>
              <a:gdLst/>
              <a:ahLst/>
              <a:cxnLst/>
              <a:rect l="l" t="t" r="r" b="b"/>
              <a:pathLst>
                <a:path w="1790700" h="470535">
                  <a:moveTo>
                    <a:pt x="0" y="0"/>
                  </a:moveTo>
                  <a:lnTo>
                    <a:pt x="1790700" y="0"/>
                  </a:lnTo>
                  <a:lnTo>
                    <a:pt x="1790700" y="470433"/>
                  </a:lnTo>
                  <a:lnTo>
                    <a:pt x="0" y="470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588256" y="5516797"/>
              <a:ext cx="12700" cy="381635"/>
            </a:xfrm>
            <a:custGeom>
              <a:avLst/>
              <a:gdLst/>
              <a:ahLst/>
              <a:cxnLst/>
              <a:rect l="l" t="t" r="r" b="b"/>
              <a:pathLst>
                <a:path w="12700" h="381635">
                  <a:moveTo>
                    <a:pt x="12699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108956" y="5516797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616956" y="5516797"/>
              <a:ext cx="0" cy="381635"/>
            </a:xfrm>
            <a:custGeom>
              <a:avLst/>
              <a:gdLst/>
              <a:ahLst/>
              <a:cxnLst/>
              <a:rect l="l" t="t" r="r" b="b"/>
              <a:pathLst>
                <a:path w="0" h="381635">
                  <a:moveTo>
                    <a:pt x="0" y="0"/>
                  </a:moveTo>
                  <a:lnTo>
                    <a:pt x="0" y="3814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418677" y="5796521"/>
              <a:ext cx="403860" cy="89535"/>
            </a:xfrm>
            <a:custGeom>
              <a:avLst/>
              <a:gdLst/>
              <a:ahLst/>
              <a:cxnLst/>
              <a:rect l="l" t="t" r="r" b="b"/>
              <a:pathLst>
                <a:path w="403859" h="89535">
                  <a:moveTo>
                    <a:pt x="356298" y="0"/>
                  </a:moveTo>
                  <a:lnTo>
                    <a:pt x="47066" y="0"/>
                  </a:lnTo>
                  <a:lnTo>
                    <a:pt x="28744" y="3504"/>
                  </a:lnTo>
                  <a:lnTo>
                    <a:pt x="13784" y="13165"/>
                  </a:lnTo>
                  <a:lnTo>
                    <a:pt x="3698" y="27705"/>
                  </a:lnTo>
                  <a:lnTo>
                    <a:pt x="0" y="45847"/>
                  </a:lnTo>
                  <a:lnTo>
                    <a:pt x="3698" y="63571"/>
                  </a:lnTo>
                  <a:lnTo>
                    <a:pt x="13784" y="77181"/>
                  </a:lnTo>
                  <a:lnTo>
                    <a:pt x="28744" y="85909"/>
                  </a:lnTo>
                  <a:lnTo>
                    <a:pt x="47066" y="88988"/>
                  </a:lnTo>
                  <a:lnTo>
                    <a:pt x="356298" y="88988"/>
                  </a:lnTo>
                  <a:lnTo>
                    <a:pt x="374622" y="85909"/>
                  </a:lnTo>
                  <a:lnTo>
                    <a:pt x="389586" y="77181"/>
                  </a:lnTo>
                  <a:lnTo>
                    <a:pt x="399677" y="63571"/>
                  </a:lnTo>
                  <a:lnTo>
                    <a:pt x="403377" y="45847"/>
                  </a:lnTo>
                  <a:lnTo>
                    <a:pt x="399677" y="27705"/>
                  </a:lnTo>
                  <a:lnTo>
                    <a:pt x="389586" y="13165"/>
                  </a:lnTo>
                  <a:lnTo>
                    <a:pt x="374622" y="3504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471065" y="5694807"/>
              <a:ext cx="299085" cy="89535"/>
            </a:xfrm>
            <a:custGeom>
              <a:avLst/>
              <a:gdLst/>
              <a:ahLst/>
              <a:cxnLst/>
              <a:rect l="l" t="t" r="r" b="b"/>
              <a:pathLst>
                <a:path w="299084" h="89535">
                  <a:moveTo>
                    <a:pt x="251523" y="0"/>
                  </a:moveTo>
                  <a:lnTo>
                    <a:pt x="47066" y="0"/>
                  </a:lnTo>
                  <a:lnTo>
                    <a:pt x="28744" y="3008"/>
                  </a:lnTo>
                  <a:lnTo>
                    <a:pt x="13784" y="11577"/>
                  </a:lnTo>
                  <a:lnTo>
                    <a:pt x="3698" y="25026"/>
                  </a:lnTo>
                  <a:lnTo>
                    <a:pt x="0" y="42672"/>
                  </a:lnTo>
                  <a:lnTo>
                    <a:pt x="3698" y="60892"/>
                  </a:lnTo>
                  <a:lnTo>
                    <a:pt x="13784" y="75593"/>
                  </a:lnTo>
                  <a:lnTo>
                    <a:pt x="28744" y="85413"/>
                  </a:lnTo>
                  <a:lnTo>
                    <a:pt x="47066" y="88988"/>
                  </a:lnTo>
                  <a:lnTo>
                    <a:pt x="251523" y="88988"/>
                  </a:lnTo>
                  <a:lnTo>
                    <a:pt x="269847" y="85413"/>
                  </a:lnTo>
                  <a:lnTo>
                    <a:pt x="284811" y="75593"/>
                  </a:lnTo>
                  <a:lnTo>
                    <a:pt x="294902" y="60892"/>
                  </a:lnTo>
                  <a:lnTo>
                    <a:pt x="298602" y="42672"/>
                  </a:lnTo>
                  <a:lnTo>
                    <a:pt x="294902" y="25026"/>
                  </a:lnTo>
                  <a:lnTo>
                    <a:pt x="284811" y="11577"/>
                  </a:lnTo>
                  <a:lnTo>
                    <a:pt x="269847" y="3008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0055" y="5796521"/>
              <a:ext cx="193827" cy="88988"/>
            </a:xfrm>
            <a:prstGeom prst="rect">
              <a:avLst/>
            </a:prstGeom>
          </p:spPr>
        </p:pic>
      </p:grpSp>
      <p:sp>
        <p:nvSpPr>
          <p:cNvPr id="73" name="object 73" descr=""/>
          <p:cNvSpPr txBox="1"/>
          <p:nvPr/>
        </p:nvSpPr>
        <p:spPr>
          <a:xfrm>
            <a:off x="9182100" y="5567654"/>
            <a:ext cx="304800" cy="267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02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60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2L</a:t>
            </a:r>
            <a:endParaRPr sz="1100">
              <a:latin typeface="Lucida Console"/>
              <a:cs typeface="Lucida Console"/>
            </a:endParaRPr>
          </a:p>
        </p:txBody>
      </p:sp>
      <p:graphicFrame>
        <p:nvGraphicFramePr>
          <p:cNvPr id="74" name="object 74" descr=""/>
          <p:cNvGraphicFramePr>
            <a:graphicFrameLocks noGrp="1"/>
          </p:cNvGraphicFramePr>
          <p:nvPr/>
        </p:nvGraphicFramePr>
        <p:xfrm>
          <a:off x="1689100" y="5440514"/>
          <a:ext cx="4356100" cy="55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950"/>
                <a:gridCol w="622300"/>
                <a:gridCol w="628650"/>
                <a:gridCol w="628650"/>
                <a:gridCol w="622300"/>
                <a:gridCol w="622300"/>
                <a:gridCol w="615950"/>
              </a:tblGrid>
              <a:tr h="55943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1R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R w="12700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2L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F3F6F9"/>
                      </a:solidFill>
                      <a:prstDash val="solid"/>
                    </a:lnL>
                    <a:lnR w="12700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1R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F3F6F9"/>
                      </a:solidFill>
                      <a:prstDash val="solid"/>
                    </a:lnL>
                    <a:lnR w="28575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3R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28575">
                      <a:solidFill>
                        <a:srgbClr val="F3F6F9"/>
                      </a:solidFill>
                      <a:prstDash val="solid"/>
                    </a:lnL>
                    <a:lnR w="12700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1R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F3F6F9"/>
                      </a:solidFill>
                      <a:prstDash val="solid"/>
                    </a:lnL>
                    <a:lnR w="12700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2L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F3F6F9"/>
                      </a:solidFill>
                      <a:prstDash val="solid"/>
                    </a:lnL>
                    <a:lnR w="12700">
                      <a:solidFill>
                        <a:srgbClr val="F3F6F9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1R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860">
                    <a:lnL w="12700">
                      <a:solidFill>
                        <a:srgbClr val="F3F6F9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5" name="object 75" descr=""/>
          <p:cNvGrpSpPr/>
          <p:nvPr/>
        </p:nvGrpSpPr>
        <p:grpSpPr>
          <a:xfrm>
            <a:off x="7213600" y="6101664"/>
            <a:ext cx="1790700" cy="470534"/>
            <a:chOff x="7213600" y="6101664"/>
            <a:chExt cx="1790700" cy="470534"/>
          </a:xfrm>
        </p:grpSpPr>
        <p:sp>
          <p:nvSpPr>
            <p:cNvPr id="76" name="object 76" descr=""/>
            <p:cNvSpPr/>
            <p:nvPr/>
          </p:nvSpPr>
          <p:spPr>
            <a:xfrm>
              <a:off x="7213600" y="6101664"/>
              <a:ext cx="1790700" cy="470534"/>
            </a:xfrm>
            <a:custGeom>
              <a:avLst/>
              <a:gdLst/>
              <a:ahLst/>
              <a:cxnLst/>
              <a:rect l="l" t="t" r="r" b="b"/>
              <a:pathLst>
                <a:path w="1790700" h="470534">
                  <a:moveTo>
                    <a:pt x="0" y="0"/>
                  </a:moveTo>
                  <a:lnTo>
                    <a:pt x="1790700" y="0"/>
                  </a:lnTo>
                  <a:lnTo>
                    <a:pt x="1790700" y="470421"/>
                  </a:lnTo>
                  <a:lnTo>
                    <a:pt x="0" y="4704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588256" y="6152515"/>
              <a:ext cx="12700" cy="368935"/>
            </a:xfrm>
            <a:custGeom>
              <a:avLst/>
              <a:gdLst/>
              <a:ahLst/>
              <a:cxnLst/>
              <a:rect l="l" t="t" r="r" b="b"/>
              <a:pathLst>
                <a:path w="12700" h="368934">
                  <a:moveTo>
                    <a:pt x="12699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108956" y="6152515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4">
                  <a:moveTo>
                    <a:pt x="0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616956" y="6152515"/>
              <a:ext cx="0" cy="368935"/>
            </a:xfrm>
            <a:custGeom>
              <a:avLst/>
              <a:gdLst/>
              <a:ahLst/>
              <a:cxnLst/>
              <a:rect l="l" t="t" r="r" b="b"/>
              <a:pathLst>
                <a:path w="0" h="368934">
                  <a:moveTo>
                    <a:pt x="0" y="0"/>
                  </a:moveTo>
                  <a:lnTo>
                    <a:pt x="0" y="36871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8418677" y="6419519"/>
              <a:ext cx="403860" cy="102235"/>
            </a:xfrm>
            <a:custGeom>
              <a:avLst/>
              <a:gdLst/>
              <a:ahLst/>
              <a:cxnLst/>
              <a:rect l="l" t="t" r="r" b="b"/>
              <a:pathLst>
                <a:path w="403859" h="102234">
                  <a:moveTo>
                    <a:pt x="356298" y="0"/>
                  </a:moveTo>
                  <a:lnTo>
                    <a:pt x="47066" y="0"/>
                  </a:lnTo>
                  <a:lnTo>
                    <a:pt x="28744" y="4498"/>
                  </a:lnTo>
                  <a:lnTo>
                    <a:pt x="13784" y="16346"/>
                  </a:lnTo>
                  <a:lnTo>
                    <a:pt x="3698" y="33073"/>
                  </a:lnTo>
                  <a:lnTo>
                    <a:pt x="0" y="52209"/>
                  </a:lnTo>
                  <a:lnTo>
                    <a:pt x="3698" y="70927"/>
                  </a:lnTo>
                  <a:lnTo>
                    <a:pt x="13784" y="86722"/>
                  </a:lnTo>
                  <a:lnTo>
                    <a:pt x="28744" y="97636"/>
                  </a:lnTo>
                  <a:lnTo>
                    <a:pt x="47066" y="101709"/>
                  </a:lnTo>
                  <a:lnTo>
                    <a:pt x="356298" y="101709"/>
                  </a:lnTo>
                  <a:lnTo>
                    <a:pt x="374622" y="97636"/>
                  </a:lnTo>
                  <a:lnTo>
                    <a:pt x="389586" y="86722"/>
                  </a:lnTo>
                  <a:lnTo>
                    <a:pt x="399677" y="70927"/>
                  </a:lnTo>
                  <a:lnTo>
                    <a:pt x="403377" y="52209"/>
                  </a:lnTo>
                  <a:lnTo>
                    <a:pt x="399677" y="33073"/>
                  </a:lnTo>
                  <a:lnTo>
                    <a:pt x="389586" y="16346"/>
                  </a:lnTo>
                  <a:lnTo>
                    <a:pt x="374622" y="4498"/>
                  </a:lnTo>
                  <a:lnTo>
                    <a:pt x="35629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471065" y="6317805"/>
              <a:ext cx="299085" cy="102235"/>
            </a:xfrm>
            <a:custGeom>
              <a:avLst/>
              <a:gdLst/>
              <a:ahLst/>
              <a:cxnLst/>
              <a:rect l="l" t="t" r="r" b="b"/>
              <a:pathLst>
                <a:path w="299084" h="102235">
                  <a:moveTo>
                    <a:pt x="251523" y="0"/>
                  </a:moveTo>
                  <a:lnTo>
                    <a:pt x="47066" y="0"/>
                  </a:lnTo>
                  <a:lnTo>
                    <a:pt x="28744" y="4000"/>
                  </a:lnTo>
                  <a:lnTo>
                    <a:pt x="13784" y="14754"/>
                  </a:lnTo>
                  <a:lnTo>
                    <a:pt x="3698" y="30389"/>
                  </a:lnTo>
                  <a:lnTo>
                    <a:pt x="0" y="49034"/>
                  </a:lnTo>
                  <a:lnTo>
                    <a:pt x="3698" y="68244"/>
                  </a:lnTo>
                  <a:lnTo>
                    <a:pt x="13784" y="85132"/>
                  </a:lnTo>
                  <a:lnTo>
                    <a:pt x="28744" y="97142"/>
                  </a:lnTo>
                  <a:lnTo>
                    <a:pt x="47066" y="101714"/>
                  </a:lnTo>
                  <a:lnTo>
                    <a:pt x="251523" y="101714"/>
                  </a:lnTo>
                  <a:lnTo>
                    <a:pt x="269847" y="97142"/>
                  </a:lnTo>
                  <a:lnTo>
                    <a:pt x="284811" y="85132"/>
                  </a:lnTo>
                  <a:lnTo>
                    <a:pt x="294902" y="68244"/>
                  </a:lnTo>
                  <a:lnTo>
                    <a:pt x="298602" y="49034"/>
                  </a:lnTo>
                  <a:lnTo>
                    <a:pt x="294902" y="30389"/>
                  </a:lnTo>
                  <a:lnTo>
                    <a:pt x="284811" y="14754"/>
                  </a:lnTo>
                  <a:lnTo>
                    <a:pt x="269847" y="4000"/>
                  </a:lnTo>
                  <a:lnTo>
                    <a:pt x="251523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3452" y="6216091"/>
              <a:ext cx="193827" cy="88988"/>
            </a:xfrm>
            <a:prstGeom prst="rect">
              <a:avLst/>
            </a:prstGeom>
          </p:spPr>
        </p:pic>
      </p:grpSp>
      <p:sp>
        <p:nvSpPr>
          <p:cNvPr id="83" name="object 83" descr=""/>
          <p:cNvSpPr txBox="1"/>
          <p:nvPr/>
        </p:nvSpPr>
        <p:spPr>
          <a:xfrm>
            <a:off x="9169400" y="6190653"/>
            <a:ext cx="304800" cy="254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857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225"/>
              </a:spcBef>
            </a:pPr>
            <a:r>
              <a:rPr dirty="0" sz="1100" spc="-25">
                <a:solidFill>
                  <a:srgbClr val="005493"/>
                </a:solidFill>
                <a:latin typeface="Lucida Console"/>
                <a:cs typeface="Lucida Console"/>
              </a:rPr>
              <a:t>1R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4" name="object 8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Towers</a:t>
            </a:r>
            <a:r>
              <a:rPr dirty="0" spc="30"/>
              <a:t> </a:t>
            </a:r>
            <a:r>
              <a:rPr dirty="0" spc="65"/>
              <a:t>of</a:t>
            </a:r>
            <a:r>
              <a:rPr dirty="0" spc="35"/>
              <a:t> </a:t>
            </a:r>
            <a:r>
              <a:rPr dirty="0" spc="50"/>
              <a:t>Hanoi:</a:t>
            </a:r>
            <a:r>
              <a:rPr dirty="0" spc="30"/>
              <a:t> </a:t>
            </a:r>
            <a:r>
              <a:rPr dirty="0"/>
              <a:t>recursive</a:t>
            </a:r>
            <a:r>
              <a:rPr dirty="0" spc="35"/>
              <a:t> </a:t>
            </a:r>
            <a:r>
              <a:rPr dirty="0" spc="-10"/>
              <a:t>solution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69900" y="1727949"/>
            <a:ext cx="7524750" cy="4767580"/>
            <a:chOff x="469900" y="1727949"/>
            <a:chExt cx="7524750" cy="4767580"/>
          </a:xfrm>
        </p:grpSpPr>
        <p:sp>
          <p:nvSpPr>
            <p:cNvPr id="5" name="object 5" descr=""/>
            <p:cNvSpPr/>
            <p:nvPr/>
          </p:nvSpPr>
          <p:spPr>
            <a:xfrm>
              <a:off x="469900" y="1727949"/>
              <a:ext cx="5816600" cy="1424305"/>
            </a:xfrm>
            <a:custGeom>
              <a:avLst/>
              <a:gdLst/>
              <a:ahLst/>
              <a:cxnLst/>
              <a:rect l="l" t="t" r="r" b="b"/>
              <a:pathLst>
                <a:path w="5816600" h="1424305">
                  <a:moveTo>
                    <a:pt x="0" y="0"/>
                  </a:moveTo>
                  <a:lnTo>
                    <a:pt x="5816600" y="0"/>
                  </a:lnTo>
                  <a:lnTo>
                    <a:pt x="5816600" y="1424000"/>
                  </a:lnTo>
                  <a:lnTo>
                    <a:pt x="0" y="142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312" y="3138843"/>
              <a:ext cx="5925032" cy="33565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20900" y="3164662"/>
              <a:ext cx="5816600" cy="3242310"/>
            </a:xfrm>
            <a:custGeom>
              <a:avLst/>
              <a:gdLst/>
              <a:ahLst/>
              <a:cxnLst/>
              <a:rect l="l" t="t" r="r" b="b"/>
              <a:pathLst>
                <a:path w="5816600" h="3242310">
                  <a:moveTo>
                    <a:pt x="0" y="0"/>
                  </a:moveTo>
                  <a:lnTo>
                    <a:pt x="5816600" y="0"/>
                  </a:lnTo>
                  <a:lnTo>
                    <a:pt x="5816600" y="3242132"/>
                  </a:lnTo>
                  <a:lnTo>
                    <a:pt x="0" y="3242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1188" y="1780580"/>
            <a:ext cx="6405245" cy="255651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250">
                <a:latin typeface="Lucida Console"/>
                <a:cs typeface="Lucida Console"/>
              </a:rPr>
              <a:t>hanoi(n)</a:t>
            </a:r>
            <a:r>
              <a:rPr dirty="0" sz="1200">
                <a:latin typeface="Lucida Console"/>
                <a:cs typeface="Lucida Console"/>
              </a:rPr>
              <a:t>:</a:t>
            </a:r>
            <a:r>
              <a:rPr dirty="0" sz="1200" spc="2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moves</a:t>
            </a:r>
            <a:r>
              <a:rPr dirty="0" sz="1450" spc="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15" i="1"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discs.</a:t>
            </a:r>
            <a:endParaRPr sz="1450">
              <a:latin typeface="Lucida Sans Unicode"/>
              <a:cs typeface="Lucida Sans Unicode"/>
            </a:endParaRPr>
          </a:p>
          <a:p>
            <a:pPr marL="316865" indent="-153035">
              <a:lnSpc>
                <a:spcPct val="100000"/>
              </a:lnSpc>
              <a:spcBef>
                <a:spcPts val="530"/>
              </a:spcBef>
              <a:buSzPct val="124137"/>
              <a:buFont typeface="Calibri"/>
              <a:buChar char="•"/>
              <a:tabLst>
                <a:tab pos="317500" algn="l"/>
              </a:tabLst>
            </a:pP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-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-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space</a:t>
            </a:r>
            <a:r>
              <a:rPr dirty="0" sz="1450" spc="-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-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25" i="1">
                <a:latin typeface="Lucida Sans Italic"/>
                <a:cs typeface="Lucida Sans Italic"/>
              </a:rPr>
              <a:t> </a:t>
            </a:r>
            <a:r>
              <a:rPr dirty="0" sz="1450" spc="-250">
                <a:latin typeface="Lucida Sans Unicode"/>
                <a:cs typeface="Lucida Sans Unicode"/>
              </a:rPr>
              <a:t>=</a:t>
            </a:r>
            <a:r>
              <a:rPr dirty="0" sz="1450" spc="-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0.</a:t>
            </a:r>
            <a:endParaRPr sz="1450">
              <a:latin typeface="Lucida Sans Unicode"/>
              <a:cs typeface="Lucida Sans Unicode"/>
            </a:endParaRPr>
          </a:p>
          <a:p>
            <a:pPr marL="316865" indent="-153035">
              <a:lnSpc>
                <a:spcPct val="100000"/>
              </a:lnSpc>
              <a:spcBef>
                <a:spcPts val="530"/>
              </a:spcBef>
              <a:buSzPct val="124137"/>
              <a:buFont typeface="Calibri"/>
              <a:buChar char="•"/>
              <a:tabLst>
                <a:tab pos="317500" algn="l"/>
              </a:tabLst>
            </a:pPr>
            <a:r>
              <a:rPr dirty="0" sz="1450">
                <a:latin typeface="Lucida Sans Unicode"/>
                <a:cs typeface="Lucida Sans Unicode"/>
              </a:rPr>
              <a:t>Otherwise,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434">
                <a:latin typeface="Lucida Sans Unicode"/>
                <a:cs typeface="Lucida Sans Unicode"/>
              </a:rPr>
              <a:t> </a:t>
            </a:r>
            <a:r>
              <a:rPr dirty="0" sz="1250">
                <a:latin typeface="Lucida Console"/>
                <a:cs typeface="Lucida Console"/>
              </a:rPr>
              <a:t>move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specified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-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</a:t>
            </a:r>
            <a:r>
              <a:rPr dirty="0" sz="1450" spc="-15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n.</a:t>
            </a:r>
            <a:endParaRPr sz="1450">
              <a:latin typeface="Lucida Sans Italic"/>
              <a:cs typeface="Lucida Sans Italic"/>
            </a:endParaRPr>
          </a:p>
          <a:p>
            <a:pPr marL="316865" indent="-153035">
              <a:lnSpc>
                <a:spcPct val="100000"/>
              </a:lnSpc>
              <a:spcBef>
                <a:spcPts val="535"/>
              </a:spcBef>
              <a:buSzPct val="124137"/>
              <a:buFont typeface="Calibri"/>
              <a:buChar char="•"/>
              <a:tabLst>
                <a:tab pos="317500" algn="l"/>
              </a:tabLst>
            </a:pP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sandwich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250">
                <a:latin typeface="Lucida Console"/>
                <a:cs typeface="Lucida Console"/>
              </a:rPr>
              <a:t>move</a:t>
            </a:r>
            <a:r>
              <a:rPr dirty="0" sz="1250" spc="-26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between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two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copies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250">
                <a:latin typeface="Lucida Console"/>
                <a:cs typeface="Lucida Console"/>
              </a:rPr>
              <a:t>hanoi(n-</a:t>
            </a:r>
            <a:r>
              <a:rPr dirty="0" sz="1250" spc="-25">
                <a:latin typeface="Lucida Console"/>
                <a:cs typeface="Lucida Console"/>
              </a:rPr>
              <a:t>1)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661795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Hanoi</a:t>
            </a:r>
            <a:endParaRPr sz="1200">
              <a:latin typeface="Lucida Console"/>
              <a:cs typeface="Lucida Console"/>
            </a:endParaRPr>
          </a:p>
          <a:p>
            <a:pPr marL="1661795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1945639">
              <a:lnSpc>
                <a:spcPts val="14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hanoi(int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n,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boolean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left)</a:t>
            </a:r>
            <a:endParaRPr sz="1200">
              <a:latin typeface="Lucida Console"/>
              <a:cs typeface="Lucida Console"/>
            </a:endParaRPr>
          </a:p>
          <a:p>
            <a:pPr marL="1945639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229485" marR="1991360">
              <a:lnSpc>
                <a:spcPts val="1400"/>
              </a:lnSpc>
              <a:spcBef>
                <a:spcPts val="60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";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move;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47430" y="4350905"/>
            <a:ext cx="5568950" cy="5048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603250">
              <a:lnSpc>
                <a:spcPts val="1155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(left)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move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"L";</a:t>
            </a:r>
            <a:endParaRPr sz="1200">
              <a:latin typeface="Lucida Console"/>
              <a:cs typeface="Lucida Console"/>
            </a:endParaRPr>
          </a:p>
          <a:p>
            <a:pPr marL="603250">
              <a:lnSpc>
                <a:spcPts val="1400"/>
              </a:lnSpc>
              <a:tabLst>
                <a:tab pos="1548765" algn="l"/>
              </a:tabLst>
            </a:pPr>
            <a:r>
              <a:rPr dirty="0" sz="1200" spc="-20">
                <a:latin typeface="Lucida Console"/>
                <a:cs typeface="Lucida Console"/>
              </a:rPr>
              <a:t>else</a:t>
            </a:r>
            <a:r>
              <a:rPr dirty="0" sz="1200">
                <a:latin typeface="Lucida Console"/>
                <a:cs typeface="Lucida Console"/>
              </a:rPr>
              <a:t>	move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"R";</a:t>
            </a:r>
            <a:endParaRPr sz="1200">
              <a:latin typeface="Lucida Console"/>
              <a:cs typeface="Lucida Console"/>
            </a:endParaRPr>
          </a:p>
          <a:p>
            <a:pPr marL="603250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hanoi(n-1,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!left)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move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hanoi(n-1,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!left);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54189" y="4832630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54189" y="5187710"/>
            <a:ext cx="3620770" cy="569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ts val="1400"/>
              </a:lnSpc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ts val="142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38024" y="5720310"/>
            <a:ext cx="305308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StdOut.println(hanoi(n,</a:t>
            </a:r>
            <a:r>
              <a:rPr dirty="0" sz="1200" spc="-105">
                <a:latin typeface="Lucida Console"/>
                <a:cs typeface="Lucida Console"/>
              </a:rPr>
              <a:t>  </a:t>
            </a:r>
            <a:r>
              <a:rPr dirty="0" sz="1200" spc="-10">
                <a:latin typeface="Lucida Console"/>
                <a:cs typeface="Lucida Console"/>
              </a:rPr>
              <a:t>false));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54189" y="589784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70353" y="6075389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304087" y="5591981"/>
            <a:ext cx="2205990" cy="635000"/>
            <a:chOff x="7304087" y="5591981"/>
            <a:chExt cx="2205990" cy="635000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4087" y="5591981"/>
              <a:ext cx="2205520" cy="6345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340600" y="5618518"/>
              <a:ext cx="2095500" cy="534035"/>
            </a:xfrm>
            <a:custGeom>
              <a:avLst/>
              <a:gdLst/>
              <a:ahLst/>
              <a:cxnLst/>
              <a:rect l="l" t="t" r="r" b="b"/>
              <a:pathLst>
                <a:path w="2095500" h="534035">
                  <a:moveTo>
                    <a:pt x="0" y="0"/>
                  </a:moveTo>
                  <a:lnTo>
                    <a:pt x="2095500" y="0"/>
                  </a:lnTo>
                  <a:lnTo>
                    <a:pt x="2095500" y="533996"/>
                  </a:lnTo>
                  <a:lnTo>
                    <a:pt x="0" y="533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418831" y="5670041"/>
            <a:ext cx="12179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Hanoi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3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9" name="object 19" descr=""/>
          <p:cNvSpPr txBox="1"/>
          <p:nvPr/>
        </p:nvSpPr>
        <p:spPr>
          <a:xfrm>
            <a:off x="7503982" y="5857417"/>
            <a:ext cx="172847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2L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1R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2L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35">
                <a:latin typeface="Lucida Console"/>
                <a:cs typeface="Lucida Console"/>
              </a:rPr>
              <a:t>1R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809344" y="4754592"/>
            <a:ext cx="1156335" cy="1356995"/>
            <a:chOff x="8809344" y="4754592"/>
            <a:chExt cx="1156335" cy="1356995"/>
          </a:xfrm>
        </p:grpSpPr>
        <p:sp>
          <p:nvSpPr>
            <p:cNvPr id="4" name="object 4" descr=""/>
            <p:cNvSpPr/>
            <p:nvPr/>
          </p:nvSpPr>
          <p:spPr>
            <a:xfrm>
              <a:off x="9415958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1497" y="5691619"/>
              <a:ext cx="523875" cy="41956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71659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31147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65234" y="5691619"/>
              <a:ext cx="523875" cy="41956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895397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2205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32417" y="5083243"/>
              <a:ext cx="597217" cy="47726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9162580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59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677766" y="4219639"/>
            <a:ext cx="1607185" cy="1891664"/>
            <a:chOff x="7677766" y="4219639"/>
            <a:chExt cx="1607185" cy="1891664"/>
          </a:xfrm>
        </p:grpSpPr>
        <p:sp>
          <p:nvSpPr>
            <p:cNvPr id="14" name="object 14" descr=""/>
            <p:cNvSpPr/>
            <p:nvPr/>
          </p:nvSpPr>
          <p:spPr>
            <a:xfrm>
              <a:off x="8258187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8972" y="5691619"/>
              <a:ext cx="523875" cy="41956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319134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973377" y="5307495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2709" y="5691619"/>
              <a:ext cx="523875" cy="41956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742872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22483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9892" y="5083243"/>
              <a:ext cx="597217" cy="47726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010054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59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690478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5" h="536575">
                  <a:moveTo>
                    <a:pt x="0" y="0"/>
                  </a:moveTo>
                  <a:lnTo>
                    <a:pt x="1160875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6612" y="4558784"/>
              <a:ext cx="827722" cy="477260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486774" y="4588662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674"/>
                  </a:lnTo>
                  <a:lnTo>
                    <a:pt x="92109" y="25503"/>
                  </a:lnTo>
                  <a:lnTo>
                    <a:pt x="54470" y="54692"/>
                  </a:lnTo>
                  <a:lnTo>
                    <a:pt x="25390" y="92450"/>
                  </a:lnTo>
                  <a:lnTo>
                    <a:pt x="6643" y="136983"/>
                  </a:lnTo>
                  <a:lnTo>
                    <a:pt x="0" y="186499"/>
                  </a:lnTo>
                  <a:lnTo>
                    <a:pt x="6643" y="235702"/>
                  </a:lnTo>
                  <a:lnTo>
                    <a:pt x="25390" y="279444"/>
                  </a:lnTo>
                  <a:lnTo>
                    <a:pt x="54470" y="316171"/>
                  </a:lnTo>
                  <a:lnTo>
                    <a:pt x="92109" y="344328"/>
                  </a:lnTo>
                  <a:lnTo>
                    <a:pt x="136536" y="362362"/>
                  </a:lnTo>
                  <a:lnTo>
                    <a:pt x="185978" y="368719"/>
                  </a:lnTo>
                  <a:lnTo>
                    <a:pt x="536968" y="368719"/>
                  </a:lnTo>
                  <a:lnTo>
                    <a:pt x="586410" y="362362"/>
                  </a:lnTo>
                  <a:lnTo>
                    <a:pt x="630837" y="344328"/>
                  </a:lnTo>
                  <a:lnTo>
                    <a:pt x="668477" y="316171"/>
                  </a:lnTo>
                  <a:lnTo>
                    <a:pt x="697556" y="279444"/>
                  </a:lnTo>
                  <a:lnTo>
                    <a:pt x="716304" y="235702"/>
                  </a:lnTo>
                  <a:lnTo>
                    <a:pt x="722947" y="186499"/>
                  </a:lnTo>
                  <a:lnTo>
                    <a:pt x="716304" y="136983"/>
                  </a:lnTo>
                  <a:lnTo>
                    <a:pt x="697556" y="92450"/>
                  </a:lnTo>
                  <a:lnTo>
                    <a:pt x="668477" y="54692"/>
                  </a:lnTo>
                  <a:lnTo>
                    <a:pt x="630837" y="25503"/>
                  </a:lnTo>
                  <a:lnTo>
                    <a:pt x="586410" y="6674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6504294" y="4754592"/>
            <a:ext cx="1156335" cy="1356995"/>
            <a:chOff x="6504294" y="4754592"/>
            <a:chExt cx="1156335" cy="1356995"/>
          </a:xfrm>
        </p:grpSpPr>
        <p:sp>
          <p:nvSpPr>
            <p:cNvPr id="27" name="object 27" descr=""/>
            <p:cNvSpPr/>
            <p:nvPr/>
          </p:nvSpPr>
          <p:spPr>
            <a:xfrm>
              <a:off x="710043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6447" y="5691619"/>
              <a:ext cx="523875" cy="419569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166609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1562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0184" y="5691619"/>
              <a:ext cx="523875" cy="41956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590347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700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367" y="5083243"/>
              <a:ext cx="597217" cy="47726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857530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59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5406605" y="3678414"/>
            <a:ext cx="3118485" cy="2433320"/>
            <a:chOff x="5406605" y="3678414"/>
            <a:chExt cx="3118485" cy="2433320"/>
          </a:xfrm>
        </p:grpSpPr>
        <p:sp>
          <p:nvSpPr>
            <p:cNvPr id="37" name="object 37" descr=""/>
            <p:cNvSpPr/>
            <p:nvPr/>
          </p:nvSpPr>
          <p:spPr>
            <a:xfrm>
              <a:off x="5947905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3922" y="5691619"/>
              <a:ext cx="523874" cy="41956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014085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663095" y="5307495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7660" y="5691619"/>
              <a:ext cx="523875" cy="41956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5437822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91978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4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4842" y="5083243"/>
              <a:ext cx="597217" cy="47726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5705005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60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537960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5" h="536575">
                  <a:moveTo>
                    <a:pt x="1160875" y="0"/>
                  </a:moveTo>
                  <a:lnTo>
                    <a:pt x="0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1562" y="4558784"/>
              <a:ext cx="827722" cy="47726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6181725" y="4588662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5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674"/>
                  </a:lnTo>
                  <a:lnTo>
                    <a:pt x="92109" y="25503"/>
                  </a:lnTo>
                  <a:lnTo>
                    <a:pt x="54470" y="54692"/>
                  </a:lnTo>
                  <a:lnTo>
                    <a:pt x="25390" y="92450"/>
                  </a:lnTo>
                  <a:lnTo>
                    <a:pt x="6643" y="136983"/>
                  </a:lnTo>
                  <a:lnTo>
                    <a:pt x="0" y="186499"/>
                  </a:lnTo>
                  <a:lnTo>
                    <a:pt x="6643" y="235702"/>
                  </a:lnTo>
                  <a:lnTo>
                    <a:pt x="25390" y="279444"/>
                  </a:lnTo>
                  <a:lnTo>
                    <a:pt x="54470" y="316171"/>
                  </a:lnTo>
                  <a:lnTo>
                    <a:pt x="92109" y="344328"/>
                  </a:lnTo>
                  <a:lnTo>
                    <a:pt x="136536" y="362362"/>
                  </a:lnTo>
                  <a:lnTo>
                    <a:pt x="185978" y="368719"/>
                  </a:lnTo>
                  <a:lnTo>
                    <a:pt x="536968" y="368719"/>
                  </a:lnTo>
                  <a:lnTo>
                    <a:pt x="586410" y="362362"/>
                  </a:lnTo>
                  <a:lnTo>
                    <a:pt x="630837" y="344328"/>
                  </a:lnTo>
                  <a:lnTo>
                    <a:pt x="668477" y="316171"/>
                  </a:lnTo>
                  <a:lnTo>
                    <a:pt x="697556" y="279444"/>
                  </a:lnTo>
                  <a:lnTo>
                    <a:pt x="716304" y="235702"/>
                  </a:lnTo>
                  <a:lnTo>
                    <a:pt x="722947" y="186499"/>
                  </a:lnTo>
                  <a:lnTo>
                    <a:pt x="716304" y="136983"/>
                  </a:lnTo>
                  <a:lnTo>
                    <a:pt x="697556" y="92450"/>
                  </a:lnTo>
                  <a:lnTo>
                    <a:pt x="668477" y="54692"/>
                  </a:lnTo>
                  <a:lnTo>
                    <a:pt x="630837" y="25503"/>
                  </a:lnTo>
                  <a:lnTo>
                    <a:pt x="586410" y="6674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19318" y="3691128"/>
              <a:ext cx="2319020" cy="562610"/>
            </a:xfrm>
            <a:custGeom>
              <a:avLst/>
              <a:gdLst/>
              <a:ahLst/>
              <a:cxnLst/>
              <a:rect l="l" t="t" r="r" b="b"/>
              <a:pathLst>
                <a:path w="2319020" h="562610">
                  <a:moveTo>
                    <a:pt x="0" y="0"/>
                  </a:moveTo>
                  <a:lnTo>
                    <a:pt x="2318476" y="56211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9285" y="4034325"/>
              <a:ext cx="1545437" cy="47726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7009447" y="4067378"/>
              <a:ext cx="1440815" cy="368935"/>
            </a:xfrm>
            <a:custGeom>
              <a:avLst/>
              <a:gdLst/>
              <a:ahLst/>
              <a:cxnLst/>
              <a:rect l="l" t="t" r="r" b="b"/>
              <a:pathLst>
                <a:path w="1440815" h="368935">
                  <a:moveTo>
                    <a:pt x="1254683" y="0"/>
                  </a:moveTo>
                  <a:lnTo>
                    <a:pt x="185978" y="0"/>
                  </a:lnTo>
                  <a:lnTo>
                    <a:pt x="136536" y="6438"/>
                  </a:lnTo>
                  <a:lnTo>
                    <a:pt x="92109" y="24677"/>
                  </a:lnTo>
                  <a:lnTo>
                    <a:pt x="54470" y="53100"/>
                  </a:lnTo>
                  <a:lnTo>
                    <a:pt x="25390" y="90092"/>
                  </a:lnTo>
                  <a:lnTo>
                    <a:pt x="6643" y="134039"/>
                  </a:lnTo>
                  <a:lnTo>
                    <a:pt x="0" y="183324"/>
                  </a:lnTo>
                  <a:lnTo>
                    <a:pt x="6643" y="232757"/>
                  </a:lnTo>
                  <a:lnTo>
                    <a:pt x="25390" y="277083"/>
                  </a:lnTo>
                  <a:lnTo>
                    <a:pt x="54470" y="314572"/>
                  </a:lnTo>
                  <a:lnTo>
                    <a:pt x="92109" y="343493"/>
                  </a:lnTo>
                  <a:lnTo>
                    <a:pt x="136536" y="362114"/>
                  </a:lnTo>
                  <a:lnTo>
                    <a:pt x="185978" y="368706"/>
                  </a:lnTo>
                  <a:lnTo>
                    <a:pt x="1254683" y="368706"/>
                  </a:lnTo>
                  <a:lnTo>
                    <a:pt x="1304121" y="362114"/>
                  </a:lnTo>
                  <a:lnTo>
                    <a:pt x="1348547" y="343493"/>
                  </a:lnTo>
                  <a:lnTo>
                    <a:pt x="1386187" y="314572"/>
                  </a:lnTo>
                  <a:lnTo>
                    <a:pt x="1415269" y="277083"/>
                  </a:lnTo>
                  <a:lnTo>
                    <a:pt x="1434018" y="232757"/>
                  </a:lnTo>
                  <a:lnTo>
                    <a:pt x="1440662" y="183324"/>
                  </a:lnTo>
                  <a:lnTo>
                    <a:pt x="1434018" y="134039"/>
                  </a:lnTo>
                  <a:lnTo>
                    <a:pt x="1415269" y="90092"/>
                  </a:lnTo>
                  <a:lnTo>
                    <a:pt x="1386187" y="53100"/>
                  </a:lnTo>
                  <a:lnTo>
                    <a:pt x="1348547" y="24677"/>
                  </a:lnTo>
                  <a:lnTo>
                    <a:pt x="1304121" y="6438"/>
                  </a:lnTo>
                  <a:lnTo>
                    <a:pt x="1254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797561" y="4219333"/>
            <a:ext cx="4558030" cy="1892300"/>
            <a:chOff x="797561" y="4219333"/>
            <a:chExt cx="4558030" cy="1892300"/>
          </a:xfrm>
        </p:grpSpPr>
        <p:sp>
          <p:nvSpPr>
            <p:cNvPr id="53" name="object 53" descr=""/>
            <p:cNvSpPr/>
            <p:nvPr/>
          </p:nvSpPr>
          <p:spPr>
            <a:xfrm>
              <a:off x="132541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3822" y="5691619"/>
              <a:ext cx="523875" cy="419569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1403984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040587" y="5306796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40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561" y="5689002"/>
              <a:ext cx="523875" cy="419569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827722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7" y="7913"/>
                  </a:lnTo>
                  <a:lnTo>
                    <a:pt x="64344" y="29991"/>
                  </a:lnTo>
                  <a:lnTo>
                    <a:pt x="30323" y="63743"/>
                  </a:lnTo>
                  <a:lnTo>
                    <a:pt x="8012" y="106676"/>
                  </a:lnTo>
                  <a:lnTo>
                    <a:pt x="0" y="156298"/>
                  </a:lnTo>
                  <a:lnTo>
                    <a:pt x="8012" y="206472"/>
                  </a:lnTo>
                  <a:lnTo>
                    <a:pt x="30323" y="250710"/>
                  </a:lnTo>
                  <a:lnTo>
                    <a:pt x="64344" y="286016"/>
                  </a:lnTo>
                  <a:lnTo>
                    <a:pt x="107487" y="309396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2" y="309396"/>
                  </a:lnTo>
                  <a:lnTo>
                    <a:pt x="354755" y="286016"/>
                  </a:lnTo>
                  <a:lnTo>
                    <a:pt x="388776" y="250710"/>
                  </a:lnTo>
                  <a:lnTo>
                    <a:pt x="411087" y="206472"/>
                  </a:lnTo>
                  <a:lnTo>
                    <a:pt x="419100" y="156298"/>
                  </a:lnTo>
                  <a:lnTo>
                    <a:pt x="411087" y="106676"/>
                  </a:lnTo>
                  <a:lnTo>
                    <a:pt x="388776" y="63743"/>
                  </a:lnTo>
                  <a:lnTo>
                    <a:pt x="354755" y="29991"/>
                  </a:lnTo>
                  <a:lnTo>
                    <a:pt x="311612" y="7913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311287" y="47689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737" y="5083243"/>
              <a:ext cx="597217" cy="47726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1094898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59" h="381635">
                  <a:moveTo>
                    <a:pt x="306470" y="0"/>
                  </a:moveTo>
                  <a:lnTo>
                    <a:pt x="185972" y="0"/>
                  </a:lnTo>
                  <a:lnTo>
                    <a:pt x="136533" y="6909"/>
                  </a:lnTo>
                  <a:lnTo>
                    <a:pt x="92109" y="26326"/>
                  </a:lnTo>
                  <a:lnTo>
                    <a:pt x="54470" y="56280"/>
                  </a:lnTo>
                  <a:lnTo>
                    <a:pt x="25390" y="94802"/>
                  </a:lnTo>
                  <a:lnTo>
                    <a:pt x="6643" y="139923"/>
                  </a:lnTo>
                  <a:lnTo>
                    <a:pt x="0" y="189674"/>
                  </a:lnTo>
                  <a:lnTo>
                    <a:pt x="6643" y="239584"/>
                  </a:lnTo>
                  <a:lnTo>
                    <a:pt x="25390" y="285092"/>
                  </a:lnTo>
                  <a:lnTo>
                    <a:pt x="54470" y="324115"/>
                  </a:lnTo>
                  <a:lnTo>
                    <a:pt x="92109" y="354568"/>
                  </a:lnTo>
                  <a:lnTo>
                    <a:pt x="136533" y="374368"/>
                  </a:lnTo>
                  <a:lnTo>
                    <a:pt x="185972" y="381431"/>
                  </a:lnTo>
                  <a:lnTo>
                    <a:pt x="306470" y="381431"/>
                  </a:lnTo>
                  <a:lnTo>
                    <a:pt x="355907" y="374368"/>
                  </a:lnTo>
                  <a:lnTo>
                    <a:pt x="400333" y="354568"/>
                  </a:lnTo>
                  <a:lnTo>
                    <a:pt x="437973" y="324115"/>
                  </a:lnTo>
                  <a:lnTo>
                    <a:pt x="467055" y="285092"/>
                  </a:lnTo>
                  <a:lnTo>
                    <a:pt x="485804" y="239584"/>
                  </a:lnTo>
                  <a:lnTo>
                    <a:pt x="492448" y="189674"/>
                  </a:lnTo>
                  <a:lnTo>
                    <a:pt x="485804" y="139923"/>
                  </a:lnTo>
                  <a:lnTo>
                    <a:pt x="467055" y="94802"/>
                  </a:lnTo>
                  <a:lnTo>
                    <a:pt x="437973" y="56280"/>
                  </a:lnTo>
                  <a:lnTo>
                    <a:pt x="400333" y="26326"/>
                  </a:lnTo>
                  <a:lnTo>
                    <a:pt x="355907" y="6909"/>
                  </a:lnTo>
                  <a:lnTo>
                    <a:pt x="306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200274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0084" y="5691619"/>
              <a:ext cx="523875" cy="419569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980247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485085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6347" y="5691619"/>
              <a:ext cx="523875" cy="419569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2556509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90690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267" y="5083243"/>
              <a:ext cx="597217" cy="47726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2247430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60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35280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2609" y="5691619"/>
              <a:ext cx="523875" cy="419569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3132772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63761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78872" y="5691619"/>
              <a:ext cx="523875" cy="419569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3709034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10570" y="5307494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269099" y="0"/>
                  </a:moveTo>
                  <a:lnTo>
                    <a:pt x="0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135" y="5691619"/>
              <a:ext cx="523875" cy="419569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4285297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4795380" y="5308193"/>
              <a:ext cx="269240" cy="567690"/>
            </a:xfrm>
            <a:custGeom>
              <a:avLst/>
              <a:gdLst/>
              <a:ahLst/>
              <a:cxnLst/>
              <a:rect l="l" t="t" r="r" b="b"/>
              <a:pathLst>
                <a:path w="269239" h="567689">
                  <a:moveTo>
                    <a:pt x="0" y="0"/>
                  </a:moveTo>
                  <a:lnTo>
                    <a:pt x="269099" y="567075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31397" y="5691619"/>
              <a:ext cx="523875" cy="419569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4861560" y="5720232"/>
              <a:ext cx="419100" cy="318135"/>
            </a:xfrm>
            <a:custGeom>
              <a:avLst/>
              <a:gdLst/>
              <a:ahLst/>
              <a:cxnLst/>
              <a:rect l="l" t="t" r="r" b="b"/>
              <a:pathLst>
                <a:path w="419100" h="318135">
                  <a:moveTo>
                    <a:pt x="261937" y="0"/>
                  </a:moveTo>
                  <a:lnTo>
                    <a:pt x="157162" y="0"/>
                  </a:lnTo>
                  <a:lnTo>
                    <a:pt x="107489" y="8186"/>
                  </a:lnTo>
                  <a:lnTo>
                    <a:pt x="64347" y="30917"/>
                  </a:lnTo>
                  <a:lnTo>
                    <a:pt x="30325" y="65447"/>
                  </a:lnTo>
                  <a:lnTo>
                    <a:pt x="8012" y="109032"/>
                  </a:lnTo>
                  <a:lnTo>
                    <a:pt x="0" y="158927"/>
                  </a:lnTo>
                  <a:lnTo>
                    <a:pt x="8012" y="208823"/>
                  </a:lnTo>
                  <a:lnTo>
                    <a:pt x="30325" y="252408"/>
                  </a:lnTo>
                  <a:lnTo>
                    <a:pt x="64347" y="286938"/>
                  </a:lnTo>
                  <a:lnTo>
                    <a:pt x="107489" y="309668"/>
                  </a:lnTo>
                  <a:lnTo>
                    <a:pt x="157162" y="317855"/>
                  </a:lnTo>
                  <a:lnTo>
                    <a:pt x="261937" y="317855"/>
                  </a:lnTo>
                  <a:lnTo>
                    <a:pt x="311615" y="309668"/>
                  </a:lnTo>
                  <a:lnTo>
                    <a:pt x="354758" y="286938"/>
                  </a:lnTo>
                  <a:lnTo>
                    <a:pt x="388778" y="252408"/>
                  </a:lnTo>
                  <a:lnTo>
                    <a:pt x="411088" y="208823"/>
                  </a:lnTo>
                  <a:lnTo>
                    <a:pt x="419100" y="158927"/>
                  </a:lnTo>
                  <a:lnTo>
                    <a:pt x="411088" y="109032"/>
                  </a:lnTo>
                  <a:lnTo>
                    <a:pt x="388778" y="65447"/>
                  </a:lnTo>
                  <a:lnTo>
                    <a:pt x="354758" y="30917"/>
                  </a:lnTo>
                  <a:lnTo>
                    <a:pt x="311615" y="8186"/>
                  </a:lnTo>
                  <a:lnTo>
                    <a:pt x="261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614737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0" y="539499"/>
                  </a:moveTo>
                  <a:lnTo>
                    <a:pt x="616574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792" y="5083243"/>
              <a:ext cx="597217" cy="477260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3399955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60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211952" y="4767300"/>
              <a:ext cx="616585" cy="539750"/>
            </a:xfrm>
            <a:custGeom>
              <a:avLst/>
              <a:gdLst/>
              <a:ahLst/>
              <a:cxnLst/>
              <a:rect l="l" t="t" r="r" b="b"/>
              <a:pathLst>
                <a:path w="616585" h="539750">
                  <a:moveTo>
                    <a:pt x="616574" y="539499"/>
                  </a:moveTo>
                  <a:lnTo>
                    <a:pt x="0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2317" y="5083243"/>
              <a:ext cx="597217" cy="477260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4552480" y="5109946"/>
              <a:ext cx="492759" cy="381635"/>
            </a:xfrm>
            <a:custGeom>
              <a:avLst/>
              <a:gdLst/>
              <a:ahLst/>
              <a:cxnLst/>
              <a:rect l="l" t="t" r="r" b="b"/>
              <a:pathLst>
                <a:path w="492760" h="381635">
                  <a:moveTo>
                    <a:pt x="306463" y="0"/>
                  </a:moveTo>
                  <a:lnTo>
                    <a:pt x="185966" y="0"/>
                  </a:lnTo>
                  <a:lnTo>
                    <a:pt x="136529" y="6909"/>
                  </a:lnTo>
                  <a:lnTo>
                    <a:pt x="92106" y="26326"/>
                  </a:lnTo>
                  <a:lnTo>
                    <a:pt x="54468" y="56280"/>
                  </a:lnTo>
                  <a:lnTo>
                    <a:pt x="25390" y="94802"/>
                  </a:lnTo>
                  <a:lnTo>
                    <a:pt x="6642" y="139923"/>
                  </a:lnTo>
                  <a:lnTo>
                    <a:pt x="0" y="189674"/>
                  </a:lnTo>
                  <a:lnTo>
                    <a:pt x="6642" y="239584"/>
                  </a:lnTo>
                  <a:lnTo>
                    <a:pt x="25390" y="285092"/>
                  </a:lnTo>
                  <a:lnTo>
                    <a:pt x="54468" y="324115"/>
                  </a:lnTo>
                  <a:lnTo>
                    <a:pt x="92106" y="354568"/>
                  </a:lnTo>
                  <a:lnTo>
                    <a:pt x="136529" y="374368"/>
                  </a:lnTo>
                  <a:lnTo>
                    <a:pt x="185966" y="381431"/>
                  </a:lnTo>
                  <a:lnTo>
                    <a:pt x="306463" y="381431"/>
                  </a:lnTo>
                  <a:lnTo>
                    <a:pt x="355901" y="374368"/>
                  </a:lnTo>
                  <a:lnTo>
                    <a:pt x="400327" y="354568"/>
                  </a:lnTo>
                  <a:lnTo>
                    <a:pt x="437967" y="324115"/>
                  </a:lnTo>
                  <a:lnTo>
                    <a:pt x="467049" y="285092"/>
                  </a:lnTo>
                  <a:lnTo>
                    <a:pt x="485798" y="239584"/>
                  </a:lnTo>
                  <a:lnTo>
                    <a:pt x="492442" y="189674"/>
                  </a:lnTo>
                  <a:lnTo>
                    <a:pt x="485798" y="139923"/>
                  </a:lnTo>
                  <a:lnTo>
                    <a:pt x="467049" y="94802"/>
                  </a:lnTo>
                  <a:lnTo>
                    <a:pt x="437967" y="56280"/>
                  </a:lnTo>
                  <a:lnTo>
                    <a:pt x="400327" y="26326"/>
                  </a:lnTo>
                  <a:lnTo>
                    <a:pt x="355901" y="6909"/>
                  </a:lnTo>
                  <a:lnTo>
                    <a:pt x="306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080378" y="4232351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4" h="536575">
                  <a:moveTo>
                    <a:pt x="0" y="0"/>
                  </a:moveTo>
                  <a:lnTo>
                    <a:pt x="1160875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6512" y="4558784"/>
              <a:ext cx="827722" cy="477260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3876675" y="4588662"/>
              <a:ext cx="723265" cy="368935"/>
            </a:xfrm>
            <a:custGeom>
              <a:avLst/>
              <a:gdLst/>
              <a:ahLst/>
              <a:cxnLst/>
              <a:rect l="l" t="t" r="r" b="b"/>
              <a:pathLst>
                <a:path w="723264" h="368935">
                  <a:moveTo>
                    <a:pt x="536968" y="0"/>
                  </a:moveTo>
                  <a:lnTo>
                    <a:pt x="185978" y="0"/>
                  </a:lnTo>
                  <a:lnTo>
                    <a:pt x="136536" y="6674"/>
                  </a:lnTo>
                  <a:lnTo>
                    <a:pt x="92109" y="25503"/>
                  </a:lnTo>
                  <a:lnTo>
                    <a:pt x="54470" y="54692"/>
                  </a:lnTo>
                  <a:lnTo>
                    <a:pt x="25390" y="92450"/>
                  </a:lnTo>
                  <a:lnTo>
                    <a:pt x="6643" y="136983"/>
                  </a:lnTo>
                  <a:lnTo>
                    <a:pt x="0" y="186499"/>
                  </a:lnTo>
                  <a:lnTo>
                    <a:pt x="6643" y="235702"/>
                  </a:lnTo>
                  <a:lnTo>
                    <a:pt x="25390" y="279444"/>
                  </a:lnTo>
                  <a:lnTo>
                    <a:pt x="54470" y="316171"/>
                  </a:lnTo>
                  <a:lnTo>
                    <a:pt x="92109" y="344328"/>
                  </a:lnTo>
                  <a:lnTo>
                    <a:pt x="136536" y="362362"/>
                  </a:lnTo>
                  <a:lnTo>
                    <a:pt x="185978" y="368719"/>
                  </a:lnTo>
                  <a:lnTo>
                    <a:pt x="536968" y="368719"/>
                  </a:lnTo>
                  <a:lnTo>
                    <a:pt x="586410" y="362362"/>
                  </a:lnTo>
                  <a:lnTo>
                    <a:pt x="630837" y="344328"/>
                  </a:lnTo>
                  <a:lnTo>
                    <a:pt x="668477" y="316171"/>
                  </a:lnTo>
                  <a:lnTo>
                    <a:pt x="697556" y="279444"/>
                  </a:lnTo>
                  <a:lnTo>
                    <a:pt x="716304" y="235702"/>
                  </a:lnTo>
                  <a:lnTo>
                    <a:pt x="722947" y="186499"/>
                  </a:lnTo>
                  <a:lnTo>
                    <a:pt x="716304" y="136983"/>
                  </a:lnTo>
                  <a:lnTo>
                    <a:pt x="697556" y="92450"/>
                  </a:lnTo>
                  <a:lnTo>
                    <a:pt x="668477" y="54692"/>
                  </a:lnTo>
                  <a:lnTo>
                    <a:pt x="630837" y="25503"/>
                  </a:lnTo>
                  <a:lnTo>
                    <a:pt x="586410" y="6674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928723" y="4234598"/>
              <a:ext cx="1161415" cy="536575"/>
            </a:xfrm>
            <a:custGeom>
              <a:avLst/>
              <a:gdLst/>
              <a:ahLst/>
              <a:cxnLst/>
              <a:rect l="l" t="t" r="r" b="b"/>
              <a:pathLst>
                <a:path w="1161414" h="536575">
                  <a:moveTo>
                    <a:pt x="1160875" y="0"/>
                  </a:moveTo>
                  <a:lnTo>
                    <a:pt x="0" y="53655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8846" y="4564029"/>
              <a:ext cx="827722" cy="477260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1569008" y="4588662"/>
              <a:ext cx="723265" cy="381635"/>
            </a:xfrm>
            <a:custGeom>
              <a:avLst/>
              <a:gdLst/>
              <a:ahLst/>
              <a:cxnLst/>
              <a:rect l="l" t="t" r="r" b="b"/>
              <a:pathLst>
                <a:path w="723264" h="381635">
                  <a:moveTo>
                    <a:pt x="536968" y="0"/>
                  </a:moveTo>
                  <a:lnTo>
                    <a:pt x="185978" y="0"/>
                  </a:lnTo>
                  <a:lnTo>
                    <a:pt x="136536" y="7063"/>
                  </a:lnTo>
                  <a:lnTo>
                    <a:pt x="92109" y="26862"/>
                  </a:lnTo>
                  <a:lnTo>
                    <a:pt x="54470" y="57315"/>
                  </a:lnTo>
                  <a:lnTo>
                    <a:pt x="25390" y="96335"/>
                  </a:lnTo>
                  <a:lnTo>
                    <a:pt x="6643" y="141840"/>
                  </a:lnTo>
                  <a:lnTo>
                    <a:pt x="0" y="191744"/>
                  </a:lnTo>
                  <a:lnTo>
                    <a:pt x="6643" y="241501"/>
                  </a:lnTo>
                  <a:lnTo>
                    <a:pt x="25390" y="286625"/>
                  </a:lnTo>
                  <a:lnTo>
                    <a:pt x="54470" y="325150"/>
                  </a:lnTo>
                  <a:lnTo>
                    <a:pt x="92109" y="355105"/>
                  </a:lnTo>
                  <a:lnTo>
                    <a:pt x="136536" y="374522"/>
                  </a:lnTo>
                  <a:lnTo>
                    <a:pt x="185978" y="381431"/>
                  </a:lnTo>
                  <a:lnTo>
                    <a:pt x="536968" y="381431"/>
                  </a:lnTo>
                  <a:lnTo>
                    <a:pt x="586410" y="374522"/>
                  </a:lnTo>
                  <a:lnTo>
                    <a:pt x="630837" y="355105"/>
                  </a:lnTo>
                  <a:lnTo>
                    <a:pt x="668477" y="325150"/>
                  </a:lnTo>
                  <a:lnTo>
                    <a:pt x="697556" y="286625"/>
                  </a:lnTo>
                  <a:lnTo>
                    <a:pt x="716304" y="241501"/>
                  </a:lnTo>
                  <a:lnTo>
                    <a:pt x="722947" y="191744"/>
                  </a:lnTo>
                  <a:lnTo>
                    <a:pt x="716304" y="141840"/>
                  </a:lnTo>
                  <a:lnTo>
                    <a:pt x="697556" y="96335"/>
                  </a:lnTo>
                  <a:lnTo>
                    <a:pt x="668477" y="57315"/>
                  </a:lnTo>
                  <a:lnTo>
                    <a:pt x="630837" y="26862"/>
                  </a:lnTo>
                  <a:lnTo>
                    <a:pt x="586410" y="7063"/>
                  </a:lnTo>
                  <a:lnTo>
                    <a:pt x="5369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Recursive</a:t>
            </a:r>
            <a:r>
              <a:rPr dirty="0" spc="100"/>
              <a:t> </a:t>
            </a:r>
            <a:r>
              <a:rPr dirty="0"/>
              <a:t>call</a:t>
            </a:r>
            <a:r>
              <a:rPr dirty="0" spc="100"/>
              <a:t> </a:t>
            </a:r>
            <a:r>
              <a:rPr dirty="0"/>
              <a:t>tree</a:t>
            </a:r>
            <a:r>
              <a:rPr dirty="0" spc="100"/>
              <a:t> </a:t>
            </a:r>
            <a:r>
              <a:rPr dirty="0" spc="75"/>
              <a:t>for</a:t>
            </a:r>
            <a:r>
              <a:rPr dirty="0" spc="100"/>
              <a:t> </a:t>
            </a:r>
            <a:r>
              <a:rPr dirty="0"/>
              <a:t>towers</a:t>
            </a:r>
            <a:r>
              <a:rPr dirty="0" spc="100"/>
              <a:t> </a:t>
            </a:r>
            <a:r>
              <a:rPr dirty="0" spc="65"/>
              <a:t>of</a:t>
            </a:r>
            <a:r>
              <a:rPr dirty="0" spc="100"/>
              <a:t> </a:t>
            </a:r>
            <a:r>
              <a:rPr dirty="0" spc="40"/>
              <a:t>Hanoi</a:t>
            </a:r>
          </a:p>
        </p:txBody>
      </p:sp>
      <p:sp>
        <p:nvSpPr>
          <p:cNvPr id="96" name="object 96" descr=""/>
          <p:cNvSpPr txBox="1"/>
          <p:nvPr/>
        </p:nvSpPr>
        <p:spPr>
          <a:xfrm>
            <a:off x="520700" y="1791525"/>
            <a:ext cx="9029700" cy="14243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Structure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same</a:t>
            </a:r>
            <a:r>
              <a:rPr dirty="0" sz="1450" spc="7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ruler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function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suggests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useful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40">
                <a:solidFill>
                  <a:srgbClr val="005493"/>
                </a:solidFill>
                <a:latin typeface="Lucida Sans Unicode"/>
                <a:cs typeface="Lucida Sans Unicode"/>
              </a:rPr>
              <a:t>easy-to-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prove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facts.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Clr>
                <a:srgbClr val="005493"/>
              </a:buClr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always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moves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same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direction.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Clr>
                <a:srgbClr val="005493"/>
              </a:buClr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Moving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smaller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always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alternates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unique</a:t>
            </a:r>
            <a:r>
              <a:rPr dirty="0" sz="1450" spc="1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legal</a:t>
            </a:r>
            <a:r>
              <a:rPr dirty="0" sz="1450" spc="1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move.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Clr>
                <a:srgbClr val="005493"/>
              </a:buClr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Moving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requires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 i="1">
                <a:latin typeface="Lucida Sans Italic"/>
                <a:cs typeface="Lucida Sans Italic"/>
              </a:rPr>
              <a:t>n</a:t>
            </a:r>
            <a:r>
              <a:rPr dirty="0" baseline="22222" sz="1500" spc="307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moves.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44155" y="4332359"/>
            <a:ext cx="2225040" cy="16287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831850">
              <a:lnSpc>
                <a:spcPct val="100000"/>
              </a:lnSpc>
              <a:spcBef>
                <a:spcPts val="580"/>
              </a:spcBef>
            </a:pPr>
            <a:r>
              <a:rPr dirty="0" sz="1000">
                <a:latin typeface="Lucida Console"/>
                <a:cs typeface="Lucida Console"/>
              </a:rPr>
              <a:t>hanoi(2,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true)</a:t>
            </a:r>
            <a:endParaRPr sz="1000">
              <a:latin typeface="Lucida Console"/>
              <a:cs typeface="Lucida Console"/>
            </a:endParaRPr>
          </a:p>
          <a:p>
            <a:pPr marL="1670685">
              <a:lnSpc>
                <a:spcPts val="1185"/>
              </a:lnSpc>
              <a:spcBef>
                <a:spcPts val="565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algn="r" marR="12065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  <a:p>
            <a:pPr algn="ctr" marR="516890">
              <a:lnSpc>
                <a:spcPct val="100000"/>
              </a:lnSpc>
              <a:spcBef>
                <a:spcPts val="35"/>
              </a:spcBef>
            </a:pPr>
            <a:r>
              <a:rPr dirty="0" sz="1000">
                <a:latin typeface="Lucida Console"/>
                <a:cs typeface="Lucida Console"/>
              </a:rPr>
              <a:t>hanoi(1,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false)</a:t>
            </a:r>
            <a:endParaRPr sz="1000">
              <a:latin typeface="Lucida Console"/>
              <a:cs typeface="Lucida Console"/>
            </a:endParaRPr>
          </a:p>
          <a:p>
            <a:pPr algn="ctr" marL="335280">
              <a:lnSpc>
                <a:spcPts val="1185"/>
              </a:lnSpc>
              <a:spcBef>
                <a:spcPts val="525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algn="ctr" marL="33528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000">
                <a:latin typeface="Lucida Console"/>
                <a:cs typeface="Lucida Console"/>
              </a:rPr>
              <a:t>hanoi(0,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true)</a:t>
            </a:r>
            <a:endParaRPr sz="1000">
              <a:latin typeface="Lucida Console"/>
              <a:cs typeface="Lucida Console"/>
            </a:endParaRPr>
          </a:p>
          <a:p>
            <a:pPr marL="928369">
              <a:lnSpc>
                <a:spcPct val="100000"/>
              </a:lnSpc>
              <a:spcBef>
                <a:spcPts val="445"/>
              </a:spcBef>
              <a:tabLst>
                <a:tab pos="1504315" algn="l"/>
                <a:tab pos="2080895" algn="l"/>
              </a:tabLst>
            </a:pPr>
            <a:r>
              <a:rPr dirty="0" sz="1100" spc="300">
                <a:latin typeface="Cambria"/>
                <a:cs typeface="Cambria"/>
              </a:rPr>
              <a:t>⎵</a:t>
            </a:r>
            <a:r>
              <a:rPr dirty="0" sz="1100">
                <a:latin typeface="Cambria"/>
                <a:cs typeface="Cambria"/>
              </a:rPr>
              <a:t>	</a:t>
            </a:r>
            <a:r>
              <a:rPr dirty="0" sz="1100" spc="300">
                <a:latin typeface="Cambria"/>
                <a:cs typeface="Cambria"/>
              </a:rPr>
              <a:t>⎵</a:t>
            </a:r>
            <a:r>
              <a:rPr dirty="0" sz="1100">
                <a:latin typeface="Cambria"/>
                <a:cs typeface="Cambria"/>
              </a:rPr>
              <a:t>	</a:t>
            </a:r>
            <a:r>
              <a:rPr dirty="0" sz="1100" spc="30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68889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421763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2316797" y="3679126"/>
            <a:ext cx="3116580" cy="832485"/>
            <a:chOff x="2316797" y="3679126"/>
            <a:chExt cx="3116580" cy="832485"/>
          </a:xfrm>
        </p:grpSpPr>
        <p:sp>
          <p:nvSpPr>
            <p:cNvPr id="101" name="object 101" descr=""/>
            <p:cNvSpPr/>
            <p:nvPr/>
          </p:nvSpPr>
          <p:spPr>
            <a:xfrm>
              <a:off x="3101337" y="3692144"/>
              <a:ext cx="2319020" cy="562610"/>
            </a:xfrm>
            <a:custGeom>
              <a:avLst/>
              <a:gdLst/>
              <a:ahLst/>
              <a:cxnLst/>
              <a:rect l="l" t="t" r="r" b="b"/>
              <a:pathLst>
                <a:path w="2319020" h="562610">
                  <a:moveTo>
                    <a:pt x="2318476" y="0"/>
                  </a:moveTo>
                  <a:lnTo>
                    <a:pt x="0" y="562119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6797" y="4034325"/>
              <a:ext cx="1545437" cy="477260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2346960" y="4067378"/>
              <a:ext cx="1440815" cy="368935"/>
            </a:xfrm>
            <a:custGeom>
              <a:avLst/>
              <a:gdLst/>
              <a:ahLst/>
              <a:cxnLst/>
              <a:rect l="l" t="t" r="r" b="b"/>
              <a:pathLst>
                <a:path w="1440814" h="368935">
                  <a:moveTo>
                    <a:pt x="1254683" y="0"/>
                  </a:moveTo>
                  <a:lnTo>
                    <a:pt x="185978" y="0"/>
                  </a:lnTo>
                  <a:lnTo>
                    <a:pt x="136536" y="6438"/>
                  </a:lnTo>
                  <a:lnTo>
                    <a:pt x="92109" y="24677"/>
                  </a:lnTo>
                  <a:lnTo>
                    <a:pt x="54470" y="53100"/>
                  </a:lnTo>
                  <a:lnTo>
                    <a:pt x="25390" y="90092"/>
                  </a:lnTo>
                  <a:lnTo>
                    <a:pt x="6643" y="134039"/>
                  </a:lnTo>
                  <a:lnTo>
                    <a:pt x="0" y="183324"/>
                  </a:lnTo>
                  <a:lnTo>
                    <a:pt x="6643" y="232757"/>
                  </a:lnTo>
                  <a:lnTo>
                    <a:pt x="25390" y="277083"/>
                  </a:lnTo>
                  <a:lnTo>
                    <a:pt x="54470" y="314572"/>
                  </a:lnTo>
                  <a:lnTo>
                    <a:pt x="92109" y="343493"/>
                  </a:lnTo>
                  <a:lnTo>
                    <a:pt x="136536" y="362114"/>
                  </a:lnTo>
                  <a:lnTo>
                    <a:pt x="185978" y="368706"/>
                  </a:lnTo>
                  <a:lnTo>
                    <a:pt x="1254683" y="368706"/>
                  </a:lnTo>
                  <a:lnTo>
                    <a:pt x="1304121" y="362114"/>
                  </a:lnTo>
                  <a:lnTo>
                    <a:pt x="1348547" y="343493"/>
                  </a:lnTo>
                  <a:lnTo>
                    <a:pt x="1386187" y="314572"/>
                  </a:lnTo>
                  <a:lnTo>
                    <a:pt x="1415269" y="277083"/>
                  </a:lnTo>
                  <a:lnTo>
                    <a:pt x="1434018" y="232757"/>
                  </a:lnTo>
                  <a:lnTo>
                    <a:pt x="1440662" y="183324"/>
                  </a:lnTo>
                  <a:lnTo>
                    <a:pt x="1434018" y="134039"/>
                  </a:lnTo>
                  <a:lnTo>
                    <a:pt x="1415269" y="90092"/>
                  </a:lnTo>
                  <a:lnTo>
                    <a:pt x="1386187" y="53100"/>
                  </a:lnTo>
                  <a:lnTo>
                    <a:pt x="1348547" y="24677"/>
                  </a:lnTo>
                  <a:lnTo>
                    <a:pt x="1304121" y="6438"/>
                  </a:lnTo>
                  <a:lnTo>
                    <a:pt x="1254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>
            <a:off x="2498519" y="4086161"/>
            <a:ext cx="1132840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4027246" y="3509853"/>
            <a:ext cx="2886710" cy="477520"/>
            <a:chOff x="4027246" y="3509853"/>
            <a:chExt cx="2886710" cy="477520"/>
          </a:xfrm>
        </p:grpSpPr>
        <p:pic>
          <p:nvPicPr>
            <p:cNvPr id="106" name="object 10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7246" y="3509853"/>
              <a:ext cx="2886557" cy="477260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4057408" y="3546093"/>
              <a:ext cx="2781935" cy="368935"/>
            </a:xfrm>
            <a:custGeom>
              <a:avLst/>
              <a:gdLst/>
              <a:ahLst/>
              <a:cxnLst/>
              <a:rect l="l" t="t" r="r" b="b"/>
              <a:pathLst>
                <a:path w="2781934" h="368935">
                  <a:moveTo>
                    <a:pt x="2595803" y="0"/>
                  </a:moveTo>
                  <a:lnTo>
                    <a:pt x="185978" y="0"/>
                  </a:lnTo>
                  <a:lnTo>
                    <a:pt x="136541" y="6203"/>
                  </a:lnTo>
                  <a:lnTo>
                    <a:pt x="92115" y="23853"/>
                  </a:lnTo>
                  <a:lnTo>
                    <a:pt x="54475" y="51512"/>
                  </a:lnTo>
                  <a:lnTo>
                    <a:pt x="25393" y="87741"/>
                  </a:lnTo>
                  <a:lnTo>
                    <a:pt x="6643" y="131099"/>
                  </a:lnTo>
                  <a:lnTo>
                    <a:pt x="0" y="180149"/>
                  </a:lnTo>
                  <a:lnTo>
                    <a:pt x="6643" y="229817"/>
                  </a:lnTo>
                  <a:lnTo>
                    <a:pt x="25393" y="274732"/>
                  </a:lnTo>
                  <a:lnTo>
                    <a:pt x="54475" y="312985"/>
                  </a:lnTo>
                  <a:lnTo>
                    <a:pt x="92115" y="342669"/>
                  </a:lnTo>
                  <a:lnTo>
                    <a:pt x="136541" y="361879"/>
                  </a:lnTo>
                  <a:lnTo>
                    <a:pt x="185978" y="368706"/>
                  </a:lnTo>
                  <a:lnTo>
                    <a:pt x="2595803" y="368706"/>
                  </a:lnTo>
                  <a:lnTo>
                    <a:pt x="2645245" y="361879"/>
                  </a:lnTo>
                  <a:lnTo>
                    <a:pt x="2689672" y="342669"/>
                  </a:lnTo>
                  <a:lnTo>
                    <a:pt x="2727312" y="312985"/>
                  </a:lnTo>
                  <a:lnTo>
                    <a:pt x="2756392" y="274732"/>
                  </a:lnTo>
                  <a:lnTo>
                    <a:pt x="2775139" y="229817"/>
                  </a:lnTo>
                  <a:lnTo>
                    <a:pt x="2781782" y="180149"/>
                  </a:lnTo>
                  <a:lnTo>
                    <a:pt x="2775139" y="131099"/>
                  </a:lnTo>
                  <a:lnTo>
                    <a:pt x="2756392" y="87741"/>
                  </a:lnTo>
                  <a:lnTo>
                    <a:pt x="2727312" y="51512"/>
                  </a:lnTo>
                  <a:lnTo>
                    <a:pt x="2689672" y="23853"/>
                  </a:lnTo>
                  <a:lnTo>
                    <a:pt x="2645245" y="6203"/>
                  </a:lnTo>
                  <a:lnTo>
                    <a:pt x="25958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8" name="object 108" descr=""/>
          <p:cNvSpPr txBox="1"/>
          <p:nvPr/>
        </p:nvSpPr>
        <p:spPr>
          <a:xfrm>
            <a:off x="1626400" y="3297997"/>
            <a:ext cx="5067300" cy="75438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758950">
              <a:lnSpc>
                <a:spcPct val="100000"/>
              </a:lnSpc>
              <a:spcBef>
                <a:spcPts val="505"/>
              </a:spcBef>
            </a:pPr>
            <a:r>
              <a:rPr dirty="0" sz="1000">
                <a:latin typeface="Lucida Console"/>
                <a:cs typeface="Lucida Console"/>
              </a:rPr>
              <a:t>hanoi(4,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true)</a:t>
            </a:r>
            <a:endParaRPr sz="1000">
              <a:latin typeface="Lucida Console"/>
              <a:cs typeface="Lucida Console"/>
            </a:endParaRPr>
          </a:p>
          <a:p>
            <a:pPr marL="2584450">
              <a:lnSpc>
                <a:spcPts val="1185"/>
              </a:lnSpc>
              <a:spcBef>
                <a:spcPts val="48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4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258445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>
                <a:latin typeface="Lucida Console"/>
                <a:cs typeface="Lucida Console"/>
              </a:rPr>
              <a:t>hanoi(3,</a:t>
            </a:r>
            <a:r>
              <a:rPr dirty="0" sz="1000" spc="-110">
                <a:latin typeface="Lucida Console"/>
                <a:cs typeface="Lucida Console"/>
              </a:rPr>
              <a:t> </a:t>
            </a:r>
            <a:r>
              <a:rPr dirty="0" sz="1000" spc="-10">
                <a:latin typeface="Lucida Console"/>
                <a:cs typeface="Lucida Console"/>
              </a:rPr>
              <a:t>false)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1" name="object 1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109" name="object 109" descr=""/>
          <p:cNvSpPr txBox="1"/>
          <p:nvPr/>
        </p:nvSpPr>
        <p:spPr>
          <a:xfrm>
            <a:off x="326515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384141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3574288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441768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499394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4726813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4009818" y="4610620"/>
            <a:ext cx="451484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557020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614646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5879338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672273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7031863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6314868" y="4610620"/>
            <a:ext cx="451484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7875257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8451519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8184388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9027782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960404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9336913" y="5135079"/>
            <a:ext cx="111125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 spc="5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8619918" y="4610620"/>
            <a:ext cx="451484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7161006" y="4086161"/>
            <a:ext cx="1132840" cy="328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85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3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1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2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ts val="1185"/>
              </a:lnSpc>
            </a:pP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7298994" y="5762688"/>
            <a:ext cx="1568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50">
                <a:latin typeface="Cambria"/>
                <a:cs typeface="Cambria"/>
              </a:rPr>
              <a:t>⎵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220210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6"/>
              <a:tabLst>
                <a:tab pos="426720" algn="l"/>
              </a:tabLst>
            </a:pP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Recursion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-10">
                <a:latin typeface="Arial"/>
                <a:cs typeface="Arial"/>
              </a:rPr>
              <a:t>Foundations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A9A9A9"/>
                </a:solidFill>
                <a:latin typeface="Arial"/>
                <a:cs typeface="Arial"/>
              </a:rPr>
              <a:t>A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 classic</a:t>
            </a:r>
            <a:r>
              <a:rPr dirty="0" sz="1950" spc="-5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25">
                <a:solidFill>
                  <a:srgbClr val="A9A9A9"/>
                </a:solidFill>
                <a:latin typeface="Arial"/>
                <a:cs typeface="Arial"/>
              </a:rPr>
              <a:t>Recursive</a:t>
            </a:r>
            <a:r>
              <a:rPr dirty="0" sz="1950" spc="-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graphics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Avoiding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exponential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waste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Dynamic</a:t>
            </a:r>
            <a:r>
              <a:rPr dirty="0" sz="1950" spc="2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CS.6.A.Recursion.Foundations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298700" y="2884471"/>
            <a:ext cx="5346700" cy="3834129"/>
            <a:chOff x="2298700" y="2884471"/>
            <a:chExt cx="5346700" cy="383412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6482" y="2884471"/>
              <a:ext cx="5291137" cy="383382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98700" y="3215525"/>
              <a:ext cx="5346700" cy="3503295"/>
            </a:xfrm>
            <a:custGeom>
              <a:avLst/>
              <a:gdLst/>
              <a:ahLst/>
              <a:cxnLst/>
              <a:rect l="l" t="t" r="r" b="b"/>
              <a:pathLst>
                <a:path w="5346700" h="3503295">
                  <a:moveTo>
                    <a:pt x="5334000" y="3203994"/>
                  </a:moveTo>
                  <a:lnTo>
                    <a:pt x="0" y="3203994"/>
                  </a:lnTo>
                  <a:lnTo>
                    <a:pt x="0" y="3502787"/>
                  </a:lnTo>
                  <a:lnTo>
                    <a:pt x="5334000" y="3502774"/>
                  </a:lnTo>
                  <a:lnTo>
                    <a:pt x="5334000" y="3203994"/>
                  </a:lnTo>
                  <a:close/>
                </a:path>
                <a:path w="5346700" h="3503295">
                  <a:moveTo>
                    <a:pt x="5346700" y="0"/>
                  </a:moveTo>
                  <a:lnTo>
                    <a:pt x="25400" y="0"/>
                  </a:lnTo>
                  <a:lnTo>
                    <a:pt x="25400" y="1729130"/>
                  </a:lnTo>
                  <a:lnTo>
                    <a:pt x="5346700" y="1729130"/>
                  </a:lnTo>
                  <a:lnTo>
                    <a:pt x="534670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Answers</a:t>
            </a:r>
            <a:r>
              <a:rPr dirty="0" spc="85"/>
              <a:t> </a:t>
            </a:r>
            <a:r>
              <a:rPr dirty="0" spc="75"/>
              <a:t>for</a:t>
            </a:r>
            <a:r>
              <a:rPr dirty="0" spc="85"/>
              <a:t> </a:t>
            </a:r>
            <a:r>
              <a:rPr dirty="0"/>
              <a:t>towers</a:t>
            </a:r>
            <a:r>
              <a:rPr dirty="0" spc="85"/>
              <a:t> </a:t>
            </a:r>
            <a:r>
              <a:rPr dirty="0" spc="65"/>
              <a:t>of</a:t>
            </a:r>
            <a:r>
              <a:rPr dirty="0" spc="90"/>
              <a:t> </a:t>
            </a:r>
            <a:r>
              <a:rPr dirty="0" spc="30"/>
              <a:t>Hanoi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4200" y="3558806"/>
            <a:ext cx="4445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80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1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might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world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4200" y="1727949"/>
            <a:ext cx="44450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Generate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list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instructions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monks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84200" y="4080090"/>
            <a:ext cx="4445000" cy="445134"/>
          </a:xfrm>
          <a:custGeom>
            <a:avLst/>
            <a:gdLst/>
            <a:ahLst/>
            <a:cxnLst/>
            <a:rect l="l" t="t" r="r" b="b"/>
            <a:pathLst>
              <a:path w="4445000" h="445135">
                <a:moveTo>
                  <a:pt x="0" y="0"/>
                </a:moveTo>
                <a:lnTo>
                  <a:pt x="4445000" y="0"/>
                </a:lnTo>
                <a:lnTo>
                  <a:pt x="4445000" y="444995"/>
                </a:lnTo>
                <a:lnTo>
                  <a:pt x="0" y="444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05802" y="4157044"/>
            <a:ext cx="31375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soon: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need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baseline="22222" sz="1500">
                <a:latin typeface="Lucida Sans Unicode"/>
                <a:cs typeface="Lucida Sans Unicode"/>
              </a:rPr>
              <a:t>64</a:t>
            </a:r>
            <a:r>
              <a:rPr dirty="0" baseline="22222" sz="1500" spc="277">
                <a:latin typeface="Lucida Sans Unicode"/>
                <a:cs typeface="Lucida Sans Unicode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moves.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47374" y="3503344"/>
            <a:ext cx="1724025" cy="304800"/>
          </a:xfrm>
          <a:prstGeom prst="rect">
            <a:avLst/>
          </a:prstGeom>
          <a:solidFill>
            <a:srgbClr val="F3F6F9"/>
          </a:solidFill>
          <a:ln w="5238">
            <a:solidFill>
              <a:srgbClr val="EBEBEB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450"/>
              </a:spcBef>
            </a:pPr>
            <a:r>
              <a:rPr dirty="0" sz="1050" i="1">
                <a:latin typeface="Lucida Sans Italic"/>
                <a:cs typeface="Lucida Sans Italic"/>
              </a:rPr>
              <a:t>moves</a:t>
            </a:r>
            <a:r>
              <a:rPr dirty="0" sz="1050" spc="50" i="1">
                <a:latin typeface="Lucida Sans Italic"/>
                <a:cs typeface="Lucida Sans Italic"/>
              </a:rPr>
              <a:t> </a:t>
            </a:r>
            <a:r>
              <a:rPr dirty="0" sz="1050" i="1">
                <a:latin typeface="Lucida Sans Italic"/>
                <a:cs typeface="Lucida Sans Italic"/>
              </a:rPr>
              <a:t>per</a:t>
            </a:r>
            <a:r>
              <a:rPr dirty="0" sz="1050" spc="55" i="1">
                <a:latin typeface="Lucida Sans Italic"/>
                <a:cs typeface="Lucida Sans Italic"/>
              </a:rPr>
              <a:t> </a:t>
            </a:r>
            <a:r>
              <a:rPr dirty="0" sz="1050" spc="-10" i="1">
                <a:latin typeface="Lucida Sans Italic"/>
                <a:cs typeface="Lucida Sans Italic"/>
              </a:rPr>
              <a:t>second</a:t>
            </a:r>
            <a:endParaRPr sz="1050">
              <a:latin typeface="Lucida Sans Italic"/>
              <a:cs typeface="Lucida Sans Ital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71031" y="3503344"/>
            <a:ext cx="2294890" cy="304800"/>
          </a:xfrm>
          <a:prstGeom prst="rect">
            <a:avLst/>
          </a:prstGeom>
          <a:ln w="5238">
            <a:solidFill>
              <a:srgbClr val="EBEBEB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733425">
              <a:lnSpc>
                <a:spcPct val="100000"/>
              </a:lnSpc>
              <a:spcBef>
                <a:spcPts val="450"/>
              </a:spcBef>
            </a:pPr>
            <a:r>
              <a:rPr dirty="0" sz="1050" i="1">
                <a:latin typeface="Lucida Sans Italic"/>
                <a:cs typeface="Lucida Sans Italic"/>
              </a:rPr>
              <a:t>end</a:t>
            </a:r>
            <a:r>
              <a:rPr dirty="0" sz="1050" spc="30" i="1">
                <a:latin typeface="Lucida Sans Italic"/>
                <a:cs typeface="Lucida Sans Italic"/>
              </a:rPr>
              <a:t> </a:t>
            </a:r>
            <a:r>
              <a:rPr dirty="0" sz="1050" i="1">
                <a:latin typeface="Lucida Sans Italic"/>
                <a:cs typeface="Lucida Sans Italic"/>
              </a:rPr>
              <a:t>of</a:t>
            </a:r>
            <a:r>
              <a:rPr dirty="0" sz="1050" spc="35" i="1">
                <a:latin typeface="Lucida Sans Italic"/>
                <a:cs typeface="Lucida Sans Italic"/>
              </a:rPr>
              <a:t> </a:t>
            </a:r>
            <a:r>
              <a:rPr dirty="0" sz="1050" spc="-10" i="1">
                <a:latin typeface="Lucida Sans Italic"/>
                <a:cs typeface="Lucida Sans Italic"/>
              </a:rPr>
              <a:t>world</a:t>
            </a:r>
            <a:endParaRPr sz="1050">
              <a:latin typeface="Lucida Sans Italic"/>
              <a:cs typeface="Lucida Sans Ital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47374" y="3807533"/>
            <a:ext cx="1724025" cy="3048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1150">
                <a:latin typeface="Lucida Sans Unicode"/>
                <a:cs typeface="Lucida Sans Unicode"/>
              </a:rPr>
              <a:t>1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71031" y="3807533"/>
            <a:ext cx="2294890" cy="3048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389890">
              <a:lnSpc>
                <a:spcPct val="100000"/>
              </a:lnSpc>
              <a:spcBef>
                <a:spcPts val="365"/>
              </a:spcBef>
            </a:pPr>
            <a:r>
              <a:rPr dirty="0" sz="1150">
                <a:latin typeface="Lucida Sans Unicode"/>
                <a:cs typeface="Lucida Sans Unicode"/>
              </a:rPr>
              <a:t>5.84 billion </a:t>
            </a:r>
            <a:r>
              <a:rPr dirty="0" sz="1150" spc="-10">
                <a:latin typeface="Lucida Sans Unicode"/>
                <a:cs typeface="Lucida Sans Unicode"/>
              </a:rPr>
              <a:t>centuries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47374" y="4111721"/>
            <a:ext cx="1724025" cy="3048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365"/>
              </a:spcBef>
            </a:pPr>
            <a:r>
              <a:rPr dirty="0" sz="1150">
                <a:latin typeface="Lucida Sans Unicode"/>
                <a:cs typeface="Lucida Sans Unicode"/>
              </a:rPr>
              <a:t>1 </a:t>
            </a:r>
            <a:r>
              <a:rPr dirty="0" sz="1150" spc="-10">
                <a:latin typeface="Lucida Sans Unicode"/>
                <a:cs typeface="Lucida Sans Unicode"/>
              </a:rPr>
              <a:t>billion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71031" y="4111721"/>
            <a:ext cx="2294890" cy="304800"/>
          </a:xfrm>
          <a:prstGeom prst="rect">
            <a:avLst/>
          </a:prstGeom>
          <a:solidFill>
            <a:srgbClr val="FFFFFF"/>
          </a:solidFill>
          <a:ln w="5238">
            <a:solidFill>
              <a:srgbClr val="EBEBEB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365"/>
              </a:spcBef>
            </a:pPr>
            <a:r>
              <a:rPr dirty="0" sz="1150">
                <a:latin typeface="Lucida Sans Unicode"/>
                <a:cs typeface="Lucida Sans Unicode"/>
              </a:rPr>
              <a:t>5.84 </a:t>
            </a:r>
            <a:r>
              <a:rPr dirty="0" sz="1150" spc="-10">
                <a:latin typeface="Lucida Sans Unicode"/>
                <a:cs typeface="Lucida Sans Unicode"/>
              </a:rPr>
              <a:t>centuries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4200" y="2249233"/>
            <a:ext cx="89408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(Long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form).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4R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5L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2R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1L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4R</a:t>
            </a:r>
            <a:r>
              <a:rPr dirty="0" sz="1450" spc="4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...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84200" y="2770517"/>
            <a:ext cx="7708900" cy="445134"/>
          </a:xfrm>
          <a:custGeom>
            <a:avLst/>
            <a:gdLst/>
            <a:ahLst/>
            <a:cxnLst/>
            <a:rect l="l" t="t" r="r" b="b"/>
            <a:pathLst>
              <a:path w="7708900" h="445135">
                <a:moveTo>
                  <a:pt x="0" y="0"/>
                </a:moveTo>
                <a:lnTo>
                  <a:pt x="7708900" y="0"/>
                </a:lnTo>
                <a:lnTo>
                  <a:pt x="7708900" y="445007"/>
                </a:lnTo>
                <a:lnTo>
                  <a:pt x="0" y="4450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238942" y="4543337"/>
            <a:ext cx="388239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dirty="0" sz="120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Recursive</a:t>
            </a:r>
            <a:r>
              <a:rPr dirty="0" sz="120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solution</a:t>
            </a:r>
            <a:r>
              <a:rPr dirty="0" sz="120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has</a:t>
            </a:r>
            <a:r>
              <a:rPr dirty="0" sz="120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been</a:t>
            </a:r>
            <a:r>
              <a:rPr dirty="0" sz="120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proven</a:t>
            </a:r>
            <a:r>
              <a:rPr dirty="0" sz="1200" spc="13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optimal.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874401" y="4342625"/>
            <a:ext cx="358140" cy="231775"/>
            <a:chOff x="3874401" y="4342625"/>
            <a:chExt cx="358140" cy="231775"/>
          </a:xfrm>
        </p:grpSpPr>
        <p:sp>
          <p:nvSpPr>
            <p:cNvPr id="21" name="object 21" descr=""/>
            <p:cNvSpPr/>
            <p:nvPr/>
          </p:nvSpPr>
          <p:spPr>
            <a:xfrm>
              <a:off x="3911596" y="4366164"/>
              <a:ext cx="314325" cy="201930"/>
            </a:xfrm>
            <a:custGeom>
              <a:avLst/>
              <a:gdLst/>
              <a:ahLst/>
              <a:cxnLst/>
              <a:rect l="l" t="t" r="r" b="b"/>
              <a:pathLst>
                <a:path w="314325" h="201929">
                  <a:moveTo>
                    <a:pt x="0" y="0"/>
                  </a:moveTo>
                  <a:lnTo>
                    <a:pt x="9160" y="12714"/>
                  </a:lnTo>
                  <a:lnTo>
                    <a:pt x="314188" y="201456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74401" y="4342625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70" h="66675">
                  <a:moveTo>
                    <a:pt x="0" y="0"/>
                  </a:moveTo>
                  <a:lnTo>
                    <a:pt x="39979" y="66243"/>
                  </a:lnTo>
                  <a:lnTo>
                    <a:pt x="43840" y="27736"/>
                  </a:lnTo>
                  <a:lnTo>
                    <a:pt x="76923" y="77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31202" y="2760146"/>
            <a:ext cx="7362825" cy="59817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(Short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form).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Alternate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"1L"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with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only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legal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move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involving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disc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  <a:p>
            <a:pPr marL="3058795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"L"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"R"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depends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whether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200" spc="7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20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odd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20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0">
                <a:solidFill>
                  <a:srgbClr val="005493"/>
                </a:solidFill>
                <a:latin typeface="Lucida Sans Unicode"/>
                <a:cs typeface="Lucida Sans Unicode"/>
              </a:rPr>
              <a:t>even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379101" y="3058490"/>
            <a:ext cx="360680" cy="220979"/>
            <a:chOff x="3379101" y="3058490"/>
            <a:chExt cx="360680" cy="220979"/>
          </a:xfrm>
        </p:grpSpPr>
        <p:sp>
          <p:nvSpPr>
            <p:cNvPr id="25" name="object 25" descr=""/>
            <p:cNvSpPr/>
            <p:nvPr/>
          </p:nvSpPr>
          <p:spPr>
            <a:xfrm>
              <a:off x="3416300" y="3082024"/>
              <a:ext cx="316865" cy="191135"/>
            </a:xfrm>
            <a:custGeom>
              <a:avLst/>
              <a:gdLst/>
              <a:ahLst/>
              <a:cxnLst/>
              <a:rect l="l" t="t" r="r" b="b"/>
              <a:pathLst>
                <a:path w="316864" h="191135">
                  <a:moveTo>
                    <a:pt x="0" y="0"/>
                  </a:moveTo>
                  <a:lnTo>
                    <a:pt x="11772" y="0"/>
                  </a:lnTo>
                  <a:lnTo>
                    <a:pt x="316800" y="191046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379101" y="3058490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70" h="66675">
                  <a:moveTo>
                    <a:pt x="0" y="0"/>
                  </a:moveTo>
                  <a:lnTo>
                    <a:pt x="39979" y="66243"/>
                  </a:lnTo>
                  <a:lnTo>
                    <a:pt x="43840" y="27736"/>
                  </a:lnTo>
                  <a:lnTo>
                    <a:pt x="76923" y="7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CS.6.B.Recursion.Hanoi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220210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6"/>
              <a:tabLst>
                <a:tab pos="426720" algn="l"/>
              </a:tabLst>
            </a:pP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Recursion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Foundations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 classic</a:t>
            </a:r>
            <a:r>
              <a:rPr dirty="0" sz="1950" spc="-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25">
                <a:latin typeface="Arial"/>
                <a:cs typeface="Arial"/>
              </a:rPr>
              <a:t>Recursive</a:t>
            </a:r>
            <a:r>
              <a:rPr dirty="0" sz="1950" spc="-5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graphics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60">
                <a:solidFill>
                  <a:srgbClr val="A9A9A9"/>
                </a:solidFill>
                <a:latin typeface="Arial"/>
                <a:cs typeface="Arial"/>
              </a:rPr>
              <a:t>Avoiding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exponential</a:t>
            </a:r>
            <a:r>
              <a:rPr dirty="0" sz="1950" spc="31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A9A9A9"/>
                </a:solidFill>
                <a:latin typeface="Arial"/>
                <a:cs typeface="Arial"/>
              </a:rPr>
              <a:t>waste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Dynamic</a:t>
            </a:r>
            <a:r>
              <a:rPr dirty="0" sz="1950" spc="2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CS.6.C.Recursion.Graphics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9679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20">
                <a:latin typeface="Arial"/>
                <a:cs typeface="Arial"/>
              </a:rPr>
              <a:t>Recursive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graphics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</a:t>
            </a:r>
            <a:r>
              <a:rPr dirty="0" sz="1700" spc="10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the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0">
                <a:latin typeface="Arial"/>
                <a:cs typeface="Arial"/>
              </a:rPr>
              <a:t>wild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4112" y="1720164"/>
            <a:ext cx="3227070" cy="470443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0" y="1730654"/>
            <a:ext cx="1671167" cy="250692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5800" y="1803400"/>
            <a:ext cx="2006600" cy="19177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55262" y="3849484"/>
            <a:ext cx="1671167" cy="260134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4740" y="4329361"/>
            <a:ext cx="2193842" cy="22225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443928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55">
                <a:latin typeface="Arial"/>
                <a:cs typeface="Arial"/>
              </a:rPr>
              <a:t>"Hello,</a:t>
            </a:r>
            <a:r>
              <a:rPr dirty="0" sz="1700" spc="114">
                <a:latin typeface="Arial"/>
                <a:cs typeface="Arial"/>
              </a:rPr>
              <a:t> </a:t>
            </a:r>
            <a:r>
              <a:rPr dirty="0" sz="1700" spc="90">
                <a:latin typeface="Arial"/>
                <a:cs typeface="Arial"/>
              </a:rPr>
              <a:t>World"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65">
                <a:latin typeface="Arial"/>
                <a:cs typeface="Arial"/>
              </a:rPr>
              <a:t>of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recursive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graphics:</a:t>
            </a:r>
            <a:r>
              <a:rPr dirty="0" sz="1700" spc="120">
                <a:latin typeface="Arial"/>
                <a:cs typeface="Arial"/>
              </a:rPr>
              <a:t> </a:t>
            </a:r>
            <a:r>
              <a:rPr dirty="0" sz="1700" spc="-85">
                <a:latin typeface="Arial"/>
                <a:cs typeface="Arial"/>
              </a:rPr>
              <a:t>H-</a:t>
            </a:r>
            <a:r>
              <a:rPr dirty="0" sz="1700" spc="-10">
                <a:latin typeface="Arial"/>
                <a:cs typeface="Arial"/>
              </a:rPr>
              <a:t>trees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848600" cy="13989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 spc="-180">
                <a:latin typeface="Lucida Sans Unicode"/>
                <a:cs typeface="Lucida Sans Unicode"/>
              </a:rPr>
              <a:t>H-</a:t>
            </a:r>
            <a:r>
              <a:rPr dirty="0" sz="1450">
                <a:latin typeface="Lucida Sans Unicode"/>
                <a:cs typeface="Lucida Sans Unicode"/>
              </a:rPr>
              <a:t>tree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50" i="1">
                <a:latin typeface="Lucida Sans Italic"/>
                <a:cs typeface="Lucida Sans Italic"/>
              </a:rPr>
              <a:t>n</a:t>
            </a:r>
            <a:endParaRPr sz="1450">
              <a:latin typeface="Lucida Sans Italic"/>
              <a:cs typeface="Lucida Sans Italic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0,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do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nothing.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Draw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H,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centered.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Draw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four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55">
                <a:latin typeface="Lucida Sans Unicode"/>
                <a:cs typeface="Lucida Sans Unicode"/>
              </a:rPr>
              <a:t>H-</a:t>
            </a:r>
            <a:r>
              <a:rPr dirty="0" sz="1450" spc="-20">
                <a:latin typeface="Lucida Sans Unicode"/>
                <a:cs typeface="Lucida Sans Unicode"/>
              </a:rPr>
              <a:t>trees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order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 </a:t>
            </a:r>
            <a:r>
              <a:rPr dirty="0" sz="1450" spc="95">
                <a:latin typeface="Trebuchet MS"/>
                <a:cs typeface="Trebuchet MS"/>
              </a:rPr>
              <a:t>−</a:t>
            </a:r>
            <a:r>
              <a:rPr dirty="0" sz="1450" spc="95">
                <a:latin typeface="Lucida Sans Unicode"/>
                <a:cs typeface="Lucida Sans Unicode"/>
              </a:rPr>
              <a:t>1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size,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centered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tips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H.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231" y="3655440"/>
            <a:ext cx="2682240" cy="26852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36441" y="3445040"/>
            <a:ext cx="5613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 b="1">
                <a:latin typeface="Trebuchet MS"/>
                <a:cs typeface="Trebuchet MS"/>
              </a:rPr>
              <a:t>order</a:t>
            </a:r>
            <a:r>
              <a:rPr dirty="0" sz="1100" spc="30" b="1">
                <a:latin typeface="Trebuchet MS"/>
                <a:cs typeface="Trebuchet MS"/>
              </a:rPr>
              <a:t> 1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22406" y="4385228"/>
            <a:ext cx="1244600" cy="1271905"/>
            <a:chOff x="1422406" y="4385228"/>
            <a:chExt cx="1244600" cy="1271905"/>
          </a:xfrm>
        </p:grpSpPr>
        <p:sp>
          <p:nvSpPr>
            <p:cNvPr id="8" name="object 8" descr=""/>
            <p:cNvSpPr/>
            <p:nvPr/>
          </p:nvSpPr>
          <p:spPr>
            <a:xfrm>
              <a:off x="1441456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47950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60501" y="5001870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 h="0">
                  <a:moveTo>
                    <a:pt x="0" y="0"/>
                  </a:moveTo>
                  <a:lnTo>
                    <a:pt x="1168399" y="0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8079" y="3655440"/>
            <a:ext cx="2682240" cy="268524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706812" y="3445040"/>
            <a:ext cx="5613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 b="1">
                <a:latin typeface="Trebuchet MS"/>
                <a:cs typeface="Trebuchet MS"/>
              </a:rPr>
              <a:t>order</a:t>
            </a:r>
            <a:r>
              <a:rPr dirty="0" sz="1100" spc="30" b="1">
                <a:latin typeface="Trebuchet MS"/>
                <a:cs typeface="Trebuchet MS"/>
              </a:rPr>
              <a:t> 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22693" y="3787677"/>
            <a:ext cx="1842135" cy="1869439"/>
            <a:chOff x="3822693" y="3787677"/>
            <a:chExt cx="1842135" cy="1869439"/>
          </a:xfrm>
        </p:grpSpPr>
        <p:sp>
          <p:nvSpPr>
            <p:cNvPr id="14" name="object 14" descr=""/>
            <p:cNvSpPr/>
            <p:nvPr/>
          </p:nvSpPr>
          <p:spPr>
            <a:xfrm>
              <a:off x="3835400" y="3800384"/>
              <a:ext cx="1143000" cy="1195705"/>
            </a:xfrm>
            <a:custGeom>
              <a:avLst/>
              <a:gdLst/>
              <a:ahLst/>
              <a:cxnLst/>
              <a:rect l="l" t="t" r="r" b="b"/>
              <a:pathLst>
                <a:path w="1143000" h="1195704">
                  <a:moveTo>
                    <a:pt x="0" y="0"/>
                  </a:moveTo>
                  <a:lnTo>
                    <a:pt x="1142999" y="0"/>
                  </a:lnTo>
                  <a:lnTo>
                    <a:pt x="1142999" y="1195139"/>
                  </a:lnTo>
                  <a:lnTo>
                    <a:pt x="0" y="1195139"/>
                  </a:lnTo>
                  <a:lnTo>
                    <a:pt x="0" y="0"/>
                  </a:lnTo>
                  <a:close/>
                </a:path>
              </a:pathLst>
            </a:custGeom>
            <a:ln w="254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25950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645156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57695" y="5001870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 h="0">
                  <a:moveTo>
                    <a:pt x="0" y="0"/>
                  </a:moveTo>
                  <a:lnTo>
                    <a:pt x="1168398" y="0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8934" y="3655440"/>
            <a:ext cx="2682240" cy="268524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677190" y="3445040"/>
            <a:ext cx="5613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 b="1">
                <a:latin typeface="Trebuchet MS"/>
                <a:cs typeface="Trebuchet MS"/>
              </a:rPr>
              <a:t>order</a:t>
            </a:r>
            <a:r>
              <a:rPr dirty="0" sz="1100" spc="30" b="1">
                <a:latin typeface="Trebuchet MS"/>
                <a:cs typeface="Trebuchet MS"/>
              </a:rPr>
              <a:t> 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807200" y="3787677"/>
            <a:ext cx="1841500" cy="1869439"/>
            <a:chOff x="6807200" y="3787677"/>
            <a:chExt cx="1841500" cy="1869439"/>
          </a:xfrm>
        </p:grpSpPr>
        <p:sp>
          <p:nvSpPr>
            <p:cNvPr id="21" name="object 21" descr=""/>
            <p:cNvSpPr/>
            <p:nvPr/>
          </p:nvSpPr>
          <p:spPr>
            <a:xfrm>
              <a:off x="6819906" y="3800384"/>
              <a:ext cx="1143000" cy="1195705"/>
            </a:xfrm>
            <a:custGeom>
              <a:avLst/>
              <a:gdLst/>
              <a:ahLst/>
              <a:cxnLst/>
              <a:rect l="l" t="t" r="r" b="b"/>
              <a:pathLst>
                <a:path w="1143000" h="1195704">
                  <a:moveTo>
                    <a:pt x="0" y="0"/>
                  </a:moveTo>
                  <a:lnTo>
                    <a:pt x="1142999" y="0"/>
                  </a:lnTo>
                  <a:lnTo>
                    <a:pt x="1142999" y="1195139"/>
                  </a:lnTo>
                  <a:lnTo>
                    <a:pt x="0" y="1195139"/>
                  </a:lnTo>
                  <a:lnTo>
                    <a:pt x="0" y="0"/>
                  </a:lnTo>
                  <a:close/>
                </a:path>
              </a:pathLst>
            </a:custGeom>
            <a:ln w="254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23156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29650" y="4385228"/>
              <a:ext cx="0" cy="1271905"/>
            </a:xfrm>
            <a:custGeom>
              <a:avLst/>
              <a:gdLst/>
              <a:ahLst/>
              <a:cxnLst/>
              <a:rect l="l" t="t" r="r" b="b"/>
              <a:pathLst>
                <a:path w="0" h="1271904">
                  <a:moveTo>
                    <a:pt x="0" y="0"/>
                  </a:moveTo>
                  <a:lnTo>
                    <a:pt x="0" y="1271426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42202" y="5001870"/>
              <a:ext cx="1168400" cy="0"/>
            </a:xfrm>
            <a:custGeom>
              <a:avLst/>
              <a:gdLst/>
              <a:ahLst/>
              <a:cxnLst/>
              <a:rect l="l" t="t" r="r" b="b"/>
              <a:pathLst>
                <a:path w="1168400" h="0">
                  <a:moveTo>
                    <a:pt x="0" y="0"/>
                  </a:moveTo>
                  <a:lnTo>
                    <a:pt x="1168398" y="0"/>
                  </a:lnTo>
                </a:path>
              </a:pathLst>
            </a:custGeom>
            <a:ln w="381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523452" y="4029732"/>
            <a:ext cx="6731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23452" y="4029732"/>
            <a:ext cx="6731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23452" y="4029732"/>
            <a:ext cx="6731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3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0" y="1662474"/>
            <a:ext cx="4976812" cy="49824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523452" y="4029732"/>
            <a:ext cx="6731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4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8523452" y="4029732"/>
            <a:ext cx="673100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0"/>
              </a:lnSpc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5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45500" y="3978376"/>
            <a:ext cx="838200" cy="3435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381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3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order</a:t>
            </a:r>
            <a:r>
              <a:rPr dirty="0" sz="1450" spc="8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Sans Unicode"/>
                <a:cs typeface="Lucida Sans Unicode"/>
              </a:rPr>
              <a:t>6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2130" y="1250334"/>
            <a:ext cx="70866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90">
                <a:latin typeface="Arial"/>
                <a:cs typeface="Arial"/>
              </a:rPr>
              <a:t>H-</a:t>
            </a:r>
            <a:r>
              <a:rPr dirty="0" sz="1700" spc="-20">
                <a:latin typeface="Arial"/>
                <a:cs typeface="Arial"/>
              </a:rPr>
              <a:t>trees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9600" y="3546094"/>
            <a:ext cx="2349500" cy="12211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1275" rIns="0" bIns="0" rtlCol="0" vert="horz">
            <a:spAutoFit/>
          </a:bodyPr>
          <a:lstStyle/>
          <a:p>
            <a:pPr marL="160020" marR="184785">
              <a:lnSpc>
                <a:spcPct val="118700"/>
              </a:lnSpc>
              <a:spcBef>
                <a:spcPts val="3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Application.</a:t>
            </a:r>
            <a:r>
              <a:rPr dirty="0" sz="1450" spc="1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Connect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set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of </a:t>
            </a:r>
            <a:r>
              <a:rPr dirty="0" sz="1450">
                <a:latin typeface="Lucida Sans Unicode"/>
                <a:cs typeface="Lucida Sans Unicode"/>
              </a:rPr>
              <a:t>regularly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spaced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sites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single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source.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Recursive</a:t>
            </a:r>
            <a:r>
              <a:rPr dirty="0" spc="55"/>
              <a:t> </a:t>
            </a:r>
            <a:r>
              <a:rPr dirty="0" spc="-85"/>
              <a:t>H-</a:t>
            </a:r>
            <a:r>
              <a:rPr dirty="0"/>
              <a:t>tree</a:t>
            </a:r>
            <a:r>
              <a:rPr dirty="0" spc="60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46100" y="1956816"/>
            <a:ext cx="5943600" cy="4246880"/>
          </a:xfrm>
          <a:custGeom>
            <a:avLst/>
            <a:gdLst/>
            <a:ahLst/>
            <a:cxnLst/>
            <a:rect l="l" t="t" r="r" b="b"/>
            <a:pathLst>
              <a:path w="5943600" h="4246880">
                <a:moveTo>
                  <a:pt x="0" y="0"/>
                </a:moveTo>
                <a:lnTo>
                  <a:pt x="5943600" y="0"/>
                </a:lnTo>
                <a:lnTo>
                  <a:pt x="5943600" y="4246562"/>
                </a:lnTo>
                <a:lnTo>
                  <a:pt x="0" y="42465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94531" y="2015167"/>
            <a:ext cx="5676900" cy="13544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public class </a:t>
            </a:r>
            <a:r>
              <a:rPr dirty="0" sz="1150" spc="-10">
                <a:latin typeface="Lucida Console"/>
                <a:cs typeface="Lucida Console"/>
              </a:rPr>
              <a:t>Htree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public static void draw(int n, double sz, double x, double </a:t>
            </a:r>
            <a:r>
              <a:rPr dirty="0" sz="1150" spc="-25">
                <a:latin typeface="Lucida Console"/>
                <a:cs typeface="Lucida Console"/>
              </a:rPr>
              <a:t>y)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54229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if (n == 0) </a:t>
            </a:r>
            <a:r>
              <a:rPr dirty="0" sz="1150" spc="-10">
                <a:latin typeface="Lucida Console"/>
                <a:cs typeface="Lucida Console"/>
              </a:rPr>
              <a:t>return;</a:t>
            </a:r>
            <a:endParaRPr sz="1150">
              <a:latin typeface="Lucida Console"/>
              <a:cs typeface="Lucida Console"/>
            </a:endParaRPr>
          </a:p>
          <a:p>
            <a:pPr marL="542290" marR="1947545">
              <a:lnSpc>
                <a:spcPct val="108300"/>
              </a:lnSpc>
            </a:pPr>
            <a:r>
              <a:rPr dirty="0" sz="1150">
                <a:latin typeface="Lucida Console"/>
                <a:cs typeface="Lucida Console"/>
              </a:rPr>
              <a:t>double x0 = x - sz/2, x1 = x + </a:t>
            </a:r>
            <a:r>
              <a:rPr dirty="0" sz="1150" spc="-10">
                <a:latin typeface="Lucida Console"/>
                <a:cs typeface="Lucida Console"/>
              </a:rPr>
              <a:t>sz/2; </a:t>
            </a:r>
            <a:r>
              <a:rPr dirty="0" sz="1150">
                <a:latin typeface="Lucida Console"/>
                <a:cs typeface="Lucida Console"/>
              </a:rPr>
              <a:t>double y0 = y - sz/2, y1 = y + </a:t>
            </a:r>
            <a:r>
              <a:rPr dirty="0" sz="1150" spc="-10">
                <a:latin typeface="Lucida Console"/>
                <a:cs typeface="Lucida Console"/>
              </a:rPr>
              <a:t>sz/2;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4357" y="3357804"/>
            <a:ext cx="258635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02105" algn="l"/>
                <a:tab pos="2308225" algn="l"/>
              </a:tabLst>
            </a:pPr>
            <a:r>
              <a:rPr dirty="0" sz="1150" spc="-10">
                <a:latin typeface="Lucida Console"/>
                <a:cs typeface="Lucida Console"/>
              </a:rPr>
              <a:t>StdDraw.line(x0,</a:t>
            </a:r>
            <a:r>
              <a:rPr dirty="0" sz="1150">
                <a:latin typeface="Lucida Console"/>
                <a:cs typeface="Lucida Console"/>
              </a:rPr>
              <a:t>	y, </a:t>
            </a:r>
            <a:r>
              <a:rPr dirty="0" sz="1150" spc="-25">
                <a:latin typeface="Lucida Console"/>
                <a:cs typeface="Lucida Console"/>
              </a:rPr>
              <a:t>x1,</a:t>
            </a:r>
            <a:r>
              <a:rPr dirty="0" sz="1150">
                <a:latin typeface="Lucida Console"/>
                <a:cs typeface="Lucida Console"/>
              </a:rPr>
              <a:t>	</a:t>
            </a:r>
            <a:r>
              <a:rPr dirty="0" sz="1150" spc="-25">
                <a:latin typeface="Lucida Console"/>
                <a:cs typeface="Lucida Console"/>
              </a:rPr>
              <a:t>y);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4357" y="3534011"/>
            <a:ext cx="2586355" cy="40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1150">
                <a:latin typeface="Lucida Console"/>
                <a:cs typeface="Lucida Console"/>
              </a:rPr>
              <a:t>StdDraw.line(x0, y0, x0, </a:t>
            </a:r>
            <a:r>
              <a:rPr dirty="0" sz="1150" spc="-20">
                <a:latin typeface="Lucida Console"/>
                <a:cs typeface="Lucida Console"/>
              </a:rPr>
              <a:t>y1); </a:t>
            </a:r>
            <a:r>
              <a:rPr dirty="0" sz="1150">
                <a:latin typeface="Lucida Console"/>
                <a:cs typeface="Lucida Console"/>
              </a:rPr>
              <a:t>StdDraw.line(x1, y0, x1,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24357" y="3913740"/>
            <a:ext cx="2145030" cy="78486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draw(n-1, sz/2, x0, </a:t>
            </a:r>
            <a:r>
              <a:rPr dirty="0" sz="1150" spc="-20">
                <a:latin typeface="Lucida Console"/>
                <a:cs typeface="Lucida Console"/>
              </a:rPr>
              <a:t>y0);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x0,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x1, </a:t>
            </a:r>
            <a:r>
              <a:rPr dirty="0" sz="1150" spc="-20">
                <a:latin typeface="Lucida Console"/>
                <a:cs typeface="Lucida Console"/>
              </a:rPr>
              <a:t>y0);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x1,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59444" y="4686795"/>
            <a:ext cx="1143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9444" y="4901819"/>
            <a:ext cx="338137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Console"/>
                <a:cs typeface="Lucida Console"/>
              </a:rPr>
              <a:t>public static void main(String[] </a:t>
            </a:r>
            <a:r>
              <a:rPr dirty="0" sz="1150" spc="-10">
                <a:latin typeface="Lucida Console"/>
                <a:cs typeface="Lucida Console"/>
              </a:rPr>
              <a:t>args)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4531" y="5078051"/>
            <a:ext cx="3557904" cy="9747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542290" marR="5080">
              <a:lnSpc>
                <a:spcPct val="108300"/>
              </a:lnSpc>
              <a:spcBef>
                <a:spcPts val="5"/>
              </a:spcBef>
            </a:pPr>
            <a:r>
              <a:rPr dirty="0" sz="1150">
                <a:latin typeface="Lucida Console"/>
                <a:cs typeface="Lucida Console"/>
              </a:rPr>
              <a:t>int n = </a:t>
            </a:r>
            <a:r>
              <a:rPr dirty="0" sz="1150" spc="-10">
                <a:latin typeface="Lucida Console"/>
                <a:cs typeface="Lucida Console"/>
              </a:rPr>
              <a:t>Integer.parseInt(args[0]); </a:t>
            </a:r>
            <a:r>
              <a:rPr dirty="0" sz="1150">
                <a:latin typeface="Lucida Console"/>
                <a:cs typeface="Lucida Console"/>
              </a:rPr>
              <a:t>draw(n, .5, .5, </a:t>
            </a:r>
            <a:r>
              <a:rPr dirty="0" sz="1150" spc="-20">
                <a:latin typeface="Lucida Console"/>
                <a:cs typeface="Lucida Console"/>
              </a:rPr>
              <a:t>.5);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46523" y="3524083"/>
            <a:ext cx="73787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draw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H,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62703" y="3670933"/>
            <a:ext cx="110553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centered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on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</a:t>
            </a:r>
            <a:r>
              <a:rPr dirty="0" sz="1000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dirty="0" sz="1000" spc="-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sz="1000" spc="-19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544411" y="3444382"/>
            <a:ext cx="3440429" cy="1744345"/>
            <a:chOff x="3544411" y="3444382"/>
            <a:chExt cx="3440429" cy="1744345"/>
          </a:xfrm>
        </p:grpSpPr>
        <p:sp>
          <p:nvSpPr>
            <p:cNvPr id="15" name="object 15" descr=""/>
            <p:cNvSpPr/>
            <p:nvPr/>
          </p:nvSpPr>
          <p:spPr>
            <a:xfrm>
              <a:off x="4076702" y="3692308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 h="0">
                  <a:moveTo>
                    <a:pt x="0" y="0"/>
                  </a:moveTo>
                  <a:lnTo>
                    <a:pt x="3688" y="0"/>
                  </a:lnTo>
                  <a:lnTo>
                    <a:pt x="533402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032694" y="365768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019556" y="3444382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w="0" h="495935">
                  <a:moveTo>
                    <a:pt x="0" y="0"/>
                  </a:moveTo>
                  <a:lnTo>
                    <a:pt x="0" y="495855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606801" y="4340733"/>
              <a:ext cx="1092200" cy="0"/>
            </a:xfrm>
            <a:custGeom>
              <a:avLst/>
              <a:gdLst/>
              <a:ahLst/>
              <a:cxnLst/>
              <a:rect l="l" t="t" r="r" b="b"/>
              <a:pathLst>
                <a:path w="1092200" h="0">
                  <a:moveTo>
                    <a:pt x="0" y="0"/>
                  </a:moveTo>
                  <a:lnTo>
                    <a:pt x="9565" y="0"/>
                  </a:lnTo>
                  <a:lnTo>
                    <a:pt x="1092198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62794" y="430612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49650" y="3978382"/>
              <a:ext cx="12700" cy="725170"/>
            </a:xfrm>
            <a:custGeom>
              <a:avLst/>
              <a:gdLst/>
              <a:ahLst/>
              <a:cxnLst/>
              <a:rect l="l" t="t" r="r" b="b"/>
              <a:pathLst>
                <a:path w="12700" h="725170">
                  <a:moveTo>
                    <a:pt x="12700" y="0"/>
                  </a:moveTo>
                  <a:lnTo>
                    <a:pt x="0" y="724713"/>
                  </a:lnTo>
                </a:path>
              </a:pathLst>
            </a:custGeom>
            <a:ln w="10477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3390" y="4826261"/>
              <a:ext cx="1451140" cy="361878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562600" y="4855667"/>
              <a:ext cx="1346200" cy="254635"/>
            </a:xfrm>
            <a:custGeom>
              <a:avLst/>
              <a:gdLst/>
              <a:ahLst/>
              <a:cxnLst/>
              <a:rect l="l" t="t" r="r" b="b"/>
              <a:pathLst>
                <a:path w="1346200" h="254635">
                  <a:moveTo>
                    <a:pt x="0" y="0"/>
                  </a:moveTo>
                  <a:lnTo>
                    <a:pt x="1346200" y="0"/>
                  </a:lnTo>
                  <a:lnTo>
                    <a:pt x="1346200" y="254279"/>
                  </a:lnTo>
                  <a:lnTo>
                    <a:pt x="0" y="25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749025" y="4167668"/>
            <a:ext cx="1014730" cy="323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94945">
              <a:lnSpc>
                <a:spcPts val="1160"/>
              </a:lnSpc>
              <a:spcBef>
                <a:spcPts val="16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draw</a:t>
            </a:r>
            <a:r>
              <a:rPr dirty="0" sz="10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005493"/>
                </a:solidFill>
                <a:latin typeface="Lucida Sans Unicode"/>
                <a:cs typeface="Lucida Sans Unicode"/>
              </a:rPr>
              <a:t>four 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half-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size</a:t>
            </a:r>
            <a:r>
              <a:rPr dirty="0" sz="100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0">
                <a:solidFill>
                  <a:srgbClr val="005493"/>
                </a:solidFill>
                <a:latin typeface="Lucida Sans Unicode"/>
                <a:cs typeface="Lucida Sans Unicode"/>
              </a:rPr>
              <a:t>H-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trees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801802" y="2364631"/>
            <a:ext cx="2499995" cy="1689100"/>
            <a:chOff x="6801802" y="2364631"/>
            <a:chExt cx="2499995" cy="1689100"/>
          </a:xfrm>
        </p:grpSpPr>
        <p:sp>
          <p:nvSpPr>
            <p:cNvPr id="25" name="object 25" descr=""/>
            <p:cNvSpPr/>
            <p:nvPr/>
          </p:nvSpPr>
          <p:spPr>
            <a:xfrm>
              <a:off x="6807204" y="4048304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199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807200" y="3209169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406399" y="0"/>
                  </a:lnTo>
                </a:path>
                <a:path w="2489200" h="0">
                  <a:moveTo>
                    <a:pt x="2082801" y="0"/>
                  </a:moveTo>
                  <a:lnTo>
                    <a:pt x="2489202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07200" y="2370029"/>
              <a:ext cx="2489200" cy="0"/>
            </a:xfrm>
            <a:custGeom>
              <a:avLst/>
              <a:gdLst/>
              <a:ahLst/>
              <a:cxnLst/>
              <a:rect l="l" t="t" r="r" b="b"/>
              <a:pathLst>
                <a:path w="2489200" h="0">
                  <a:moveTo>
                    <a:pt x="0" y="0"/>
                  </a:moveTo>
                  <a:lnTo>
                    <a:pt x="2489202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655422" y="3100171"/>
            <a:ext cx="10350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608978" y="3948421"/>
            <a:ext cx="1816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baseline="2525" sz="1650" spc="-30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750" spc="-5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610807" y="2270141"/>
            <a:ext cx="1816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i="1">
                <a:solidFill>
                  <a:srgbClr val="005493"/>
                </a:solidFill>
                <a:latin typeface="Lucida Sans Italic"/>
                <a:cs typeface="Lucida Sans Italic"/>
              </a:rPr>
              <a:t>y</a:t>
            </a:r>
            <a:r>
              <a:rPr dirty="0" baseline="2525" sz="1650" spc="-30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750" spc="-50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750">
              <a:latin typeface="Lucida Sans Unicode"/>
              <a:cs typeface="Lucida Sans Unicod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181532" y="1976837"/>
            <a:ext cx="1745614" cy="2503170"/>
            <a:chOff x="7181532" y="1976837"/>
            <a:chExt cx="1745614" cy="2503170"/>
          </a:xfrm>
        </p:grpSpPr>
        <p:sp>
          <p:nvSpPr>
            <p:cNvPr id="32" name="object 32" descr=""/>
            <p:cNvSpPr/>
            <p:nvPr/>
          </p:nvSpPr>
          <p:spPr>
            <a:xfrm>
              <a:off x="7213600" y="3209170"/>
              <a:ext cx="1676400" cy="0"/>
            </a:xfrm>
            <a:custGeom>
              <a:avLst/>
              <a:gdLst/>
              <a:ahLst/>
              <a:cxnLst/>
              <a:rect l="l" t="t" r="r" b="b"/>
              <a:pathLst>
                <a:path w="1676400" h="0">
                  <a:moveTo>
                    <a:pt x="0" y="0"/>
                  </a:moveTo>
                  <a:lnTo>
                    <a:pt x="1676401" y="0"/>
                  </a:lnTo>
                </a:path>
              </a:pathLst>
            </a:custGeom>
            <a:ln w="63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227342" y="2372650"/>
              <a:ext cx="0" cy="1684655"/>
            </a:xfrm>
            <a:custGeom>
              <a:avLst/>
              <a:gdLst/>
              <a:ahLst/>
              <a:cxnLst/>
              <a:rect l="l" t="t" r="r" b="b"/>
              <a:pathLst>
                <a:path w="0" h="1684654">
                  <a:moveTo>
                    <a:pt x="0" y="1684491"/>
                  </a:moveTo>
                  <a:lnTo>
                    <a:pt x="0" y="0"/>
                  </a:lnTo>
                </a:path>
              </a:pathLst>
            </a:custGeom>
            <a:ln w="62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895411" y="2370504"/>
              <a:ext cx="0" cy="1684655"/>
            </a:xfrm>
            <a:custGeom>
              <a:avLst/>
              <a:gdLst/>
              <a:ahLst/>
              <a:cxnLst/>
              <a:rect l="l" t="t" r="r" b="b"/>
              <a:pathLst>
                <a:path w="0" h="1684654">
                  <a:moveTo>
                    <a:pt x="0" y="1684491"/>
                  </a:moveTo>
                  <a:lnTo>
                    <a:pt x="0" y="0"/>
                  </a:lnTo>
                </a:path>
              </a:pathLst>
            </a:custGeom>
            <a:ln w="629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19956" y="1982234"/>
              <a:ext cx="0" cy="2492375"/>
            </a:xfrm>
            <a:custGeom>
              <a:avLst/>
              <a:gdLst/>
              <a:ahLst/>
              <a:cxnLst/>
              <a:rect l="l" t="t" r="r" b="b"/>
              <a:pathLst>
                <a:path w="0" h="2492375">
                  <a:moveTo>
                    <a:pt x="0" y="0"/>
                  </a:moveTo>
                  <a:lnTo>
                    <a:pt x="0" y="2491992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896356" y="1982234"/>
              <a:ext cx="0" cy="2492375"/>
            </a:xfrm>
            <a:custGeom>
              <a:avLst/>
              <a:gdLst/>
              <a:ahLst/>
              <a:cxnLst/>
              <a:rect l="l" t="t" r="r" b="b"/>
              <a:pathLst>
                <a:path w="0" h="2492375">
                  <a:moveTo>
                    <a:pt x="0" y="0"/>
                  </a:moveTo>
                  <a:lnTo>
                    <a:pt x="0" y="2491992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7143432" y="4441409"/>
            <a:ext cx="1619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spc="-37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817216" y="4441409"/>
            <a:ext cx="1619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2525" sz="1650" spc="-37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r>
              <a:rPr dirty="0" sz="750" spc="-25">
                <a:solidFill>
                  <a:srgbClr val="005493"/>
                </a:solidFill>
                <a:latin typeface="Lucida Sans Unicode"/>
                <a:cs typeface="Lucida Sans Unicode"/>
              </a:rPr>
              <a:t>1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8058150" y="2376385"/>
            <a:ext cx="0" cy="2098040"/>
          </a:xfrm>
          <a:custGeom>
            <a:avLst/>
            <a:gdLst/>
            <a:ahLst/>
            <a:cxnLst/>
            <a:rect l="l" t="t" r="r" b="b"/>
            <a:pathLst>
              <a:path w="0" h="2098040">
                <a:moveTo>
                  <a:pt x="0" y="0"/>
                </a:moveTo>
                <a:lnTo>
                  <a:pt x="0" y="2097851"/>
                </a:lnTo>
              </a:path>
            </a:pathLst>
          </a:custGeom>
          <a:ln w="10489">
            <a:solidFill>
              <a:srgbClr val="00549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8001000" y="4432300"/>
            <a:ext cx="1022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 i="1">
                <a:solidFill>
                  <a:srgbClr val="005493"/>
                </a:solidFill>
                <a:latin typeface="Lucida Sans Italic"/>
                <a:cs typeface="Lucida Sans Italic"/>
              </a:rPr>
              <a:t>x</a:t>
            </a:r>
            <a:endParaRPr sz="1100">
              <a:latin typeface="Lucida Sans Italic"/>
              <a:cs typeface="Lucida Sans Italic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219226" y="1982241"/>
            <a:ext cx="1678305" cy="178435"/>
            <a:chOff x="7219226" y="1982241"/>
            <a:chExt cx="1678305" cy="178435"/>
          </a:xfrm>
        </p:grpSpPr>
        <p:sp>
          <p:nvSpPr>
            <p:cNvPr id="42" name="object 42" descr=""/>
            <p:cNvSpPr/>
            <p:nvPr/>
          </p:nvSpPr>
          <p:spPr>
            <a:xfrm>
              <a:off x="7251704" y="2064885"/>
              <a:ext cx="1612900" cy="13335"/>
            </a:xfrm>
            <a:custGeom>
              <a:avLst/>
              <a:gdLst/>
              <a:ahLst/>
              <a:cxnLst/>
              <a:rect l="l" t="t" r="r" b="b"/>
              <a:pathLst>
                <a:path w="1612900" h="13335">
                  <a:moveTo>
                    <a:pt x="0" y="12714"/>
                  </a:moveTo>
                  <a:lnTo>
                    <a:pt x="7030" y="12714"/>
                  </a:lnTo>
                  <a:lnTo>
                    <a:pt x="1604231" y="0"/>
                  </a:lnTo>
                  <a:lnTo>
                    <a:pt x="1612901" y="0"/>
                  </a:lnTo>
                </a:path>
              </a:pathLst>
            </a:custGeom>
            <a:ln w="1048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219226" y="2039734"/>
              <a:ext cx="1678305" cy="63500"/>
            </a:xfrm>
            <a:custGeom>
              <a:avLst/>
              <a:gdLst/>
              <a:ahLst/>
              <a:cxnLst/>
              <a:rect l="l" t="t" r="r" b="b"/>
              <a:pathLst>
                <a:path w="1678304" h="63500">
                  <a:moveTo>
                    <a:pt x="50317" y="63017"/>
                  </a:moveTo>
                  <a:lnTo>
                    <a:pt x="37719" y="37858"/>
                  </a:lnTo>
                  <a:lnTo>
                    <a:pt x="50253" y="12661"/>
                  </a:lnTo>
                  <a:lnTo>
                    <a:pt x="0" y="37896"/>
                  </a:lnTo>
                  <a:lnTo>
                    <a:pt x="50317" y="63017"/>
                  </a:lnTo>
                  <a:close/>
                </a:path>
                <a:path w="1678304" h="63500">
                  <a:moveTo>
                    <a:pt x="1677860" y="25107"/>
                  </a:moveTo>
                  <a:lnTo>
                    <a:pt x="1627530" y="0"/>
                  </a:lnTo>
                  <a:lnTo>
                    <a:pt x="1640141" y="25158"/>
                  </a:lnTo>
                  <a:lnTo>
                    <a:pt x="1627593" y="50342"/>
                  </a:lnTo>
                  <a:lnTo>
                    <a:pt x="1677860" y="2510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962899" y="1982241"/>
              <a:ext cx="190500" cy="178435"/>
            </a:xfrm>
            <a:custGeom>
              <a:avLst/>
              <a:gdLst/>
              <a:ahLst/>
              <a:cxnLst/>
              <a:rect l="l" t="t" r="r" b="b"/>
              <a:pathLst>
                <a:path w="190500" h="178435">
                  <a:moveTo>
                    <a:pt x="0" y="0"/>
                  </a:moveTo>
                  <a:lnTo>
                    <a:pt x="190500" y="0"/>
                  </a:lnTo>
                  <a:lnTo>
                    <a:pt x="190500" y="178003"/>
                  </a:lnTo>
                  <a:lnTo>
                    <a:pt x="0" y="178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6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976209" y="1956841"/>
            <a:ext cx="1708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 i="1">
                <a:solidFill>
                  <a:srgbClr val="005493"/>
                </a:solidFill>
                <a:latin typeface="Lucida Sans Italic"/>
                <a:cs typeface="Lucida Sans Italic"/>
              </a:rPr>
              <a:t>sz</a:t>
            </a:r>
            <a:endParaRPr sz="1100">
              <a:latin typeface="Lucida Sans Italic"/>
              <a:cs typeface="Lucida Sans Ital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613717" y="4874297"/>
            <a:ext cx="117348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5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Htree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3</a:t>
            </a:r>
            <a:endParaRPr sz="1050">
              <a:latin typeface="Lucida Console"/>
              <a:cs typeface="Lucida Console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188834" y="4815776"/>
            <a:ext cx="1566545" cy="1568450"/>
            <a:chOff x="7188834" y="4815776"/>
            <a:chExt cx="1566545" cy="1568450"/>
          </a:xfrm>
        </p:grpSpPr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8834" y="4815776"/>
              <a:ext cx="1566392" cy="1568145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8997" y="4845964"/>
              <a:ext cx="1461617" cy="1463255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Deluxe</a:t>
            </a:r>
            <a:r>
              <a:rPr dirty="0" spc="185"/>
              <a:t> </a:t>
            </a:r>
            <a:r>
              <a:rPr dirty="0" spc="-85"/>
              <a:t>H-</a:t>
            </a:r>
            <a:r>
              <a:rPr dirty="0"/>
              <a:t>tree</a:t>
            </a:r>
            <a:r>
              <a:rPr dirty="0" spc="185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46100" y="1791525"/>
            <a:ext cx="4838700" cy="4679315"/>
          </a:xfrm>
          <a:custGeom>
            <a:avLst/>
            <a:gdLst/>
            <a:ahLst/>
            <a:cxnLst/>
            <a:rect l="l" t="t" r="r" b="b"/>
            <a:pathLst>
              <a:path w="4838700" h="4679315">
                <a:moveTo>
                  <a:pt x="0" y="0"/>
                </a:moveTo>
                <a:lnTo>
                  <a:pt x="4838700" y="0"/>
                </a:lnTo>
                <a:lnTo>
                  <a:pt x="4838700" y="4678845"/>
                </a:lnTo>
                <a:lnTo>
                  <a:pt x="0" y="4678845"/>
                </a:lnTo>
                <a:lnTo>
                  <a:pt x="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94531" y="1857827"/>
            <a:ext cx="4352925" cy="21139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public class </a:t>
            </a:r>
            <a:r>
              <a:rPr dirty="0" sz="1150" spc="-10">
                <a:latin typeface="Lucida Console"/>
                <a:cs typeface="Lucida Console"/>
              </a:rPr>
              <a:t>HtreeDeluxe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public static void draw(int n, double </a:t>
            </a:r>
            <a:r>
              <a:rPr dirty="0" sz="1150" spc="-25">
                <a:latin typeface="Lucida Console"/>
                <a:cs typeface="Lucida Console"/>
              </a:rPr>
              <a:t>sz,</a:t>
            </a:r>
            <a:endParaRPr sz="1150">
              <a:latin typeface="Lucida Console"/>
              <a:cs typeface="Lucida Console"/>
            </a:endParaRPr>
          </a:p>
          <a:p>
            <a:pPr marL="266128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double x, double </a:t>
            </a:r>
            <a:r>
              <a:rPr dirty="0" sz="1150" spc="-25">
                <a:latin typeface="Lucida Console"/>
                <a:cs typeface="Lucida Console"/>
              </a:rPr>
              <a:t>y)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54229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if (n == 0) </a:t>
            </a:r>
            <a:r>
              <a:rPr dirty="0" sz="1150" spc="-10">
                <a:latin typeface="Lucida Console"/>
                <a:cs typeface="Lucida Console"/>
              </a:rPr>
              <a:t>return;</a:t>
            </a:r>
            <a:endParaRPr sz="1150">
              <a:latin typeface="Lucida Console"/>
              <a:cs typeface="Lucida Console"/>
            </a:endParaRPr>
          </a:p>
          <a:p>
            <a:pPr marL="542290" marR="622935">
              <a:lnSpc>
                <a:spcPct val="108300"/>
              </a:lnSpc>
              <a:tabLst>
                <a:tab pos="2131695" algn="l"/>
                <a:tab pos="2837815" algn="l"/>
              </a:tabLst>
            </a:pPr>
            <a:r>
              <a:rPr dirty="0" sz="1150">
                <a:latin typeface="Lucida Console"/>
                <a:cs typeface="Lucida Console"/>
              </a:rPr>
              <a:t>double x0 = x - sz/2, x1 = x + </a:t>
            </a:r>
            <a:r>
              <a:rPr dirty="0" sz="1150" spc="-10">
                <a:latin typeface="Lucida Console"/>
                <a:cs typeface="Lucida Console"/>
              </a:rPr>
              <a:t>sz/2; </a:t>
            </a:r>
            <a:r>
              <a:rPr dirty="0" sz="1150">
                <a:latin typeface="Lucida Console"/>
                <a:cs typeface="Lucida Console"/>
              </a:rPr>
              <a:t>double y0 = y - sz/2, y1 = y + </a:t>
            </a:r>
            <a:r>
              <a:rPr dirty="0" sz="1150" spc="-10">
                <a:latin typeface="Lucida Console"/>
                <a:cs typeface="Lucida Console"/>
              </a:rPr>
              <a:t>sz/2; StdDraw.line(x0,</a:t>
            </a:r>
            <a:r>
              <a:rPr dirty="0" sz="1150">
                <a:latin typeface="Lucida Console"/>
                <a:cs typeface="Lucida Console"/>
              </a:rPr>
              <a:t>	y,</a:t>
            </a:r>
            <a:r>
              <a:rPr dirty="0" sz="1150" spc="-10">
                <a:latin typeface="Lucida Console"/>
                <a:cs typeface="Lucida Console"/>
              </a:rPr>
              <a:t> </a:t>
            </a:r>
            <a:r>
              <a:rPr dirty="0" sz="1150" spc="-25">
                <a:latin typeface="Lucida Console"/>
                <a:cs typeface="Lucida Console"/>
              </a:rPr>
              <a:t>x1,</a:t>
            </a:r>
            <a:r>
              <a:rPr dirty="0" sz="1150">
                <a:latin typeface="Lucida Console"/>
                <a:cs typeface="Lucida Console"/>
              </a:rPr>
              <a:t>	</a:t>
            </a:r>
            <a:r>
              <a:rPr dirty="0" sz="1150" spc="-25">
                <a:latin typeface="Lucida Console"/>
                <a:cs typeface="Lucida Console"/>
              </a:rPr>
              <a:t>y); </a:t>
            </a:r>
            <a:r>
              <a:rPr dirty="0" sz="1150">
                <a:latin typeface="Lucida Console"/>
                <a:cs typeface="Lucida Console"/>
              </a:rPr>
              <a:t>StdDraw.line(x0, y0, x0, </a:t>
            </a:r>
            <a:r>
              <a:rPr dirty="0" sz="1150" spc="-20">
                <a:latin typeface="Lucida Console"/>
                <a:cs typeface="Lucida Console"/>
              </a:rPr>
              <a:t>y1); </a:t>
            </a:r>
            <a:r>
              <a:rPr dirty="0" sz="1150">
                <a:latin typeface="Lucida Console"/>
                <a:cs typeface="Lucida Console"/>
              </a:rPr>
              <a:t>StdDraw.line(x1, y0, x1,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0559" y="4007878"/>
            <a:ext cx="4584065" cy="1403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566420">
              <a:lnSpc>
                <a:spcPts val="1100"/>
              </a:lnSpc>
            </a:pPr>
            <a:r>
              <a:rPr dirty="0" sz="1150">
                <a:solidFill>
                  <a:srgbClr val="8D3124"/>
                </a:solidFill>
                <a:latin typeface="Lucida Console"/>
                <a:cs typeface="Lucida Console"/>
              </a:rPr>
              <a:t>StdAudio.play(PlayThatNote.note(n, </a:t>
            </a:r>
            <a:r>
              <a:rPr dirty="0" sz="1150" spc="-10">
                <a:solidFill>
                  <a:srgbClr val="8D3124"/>
                </a:solidFill>
                <a:latin typeface="Lucida Console"/>
                <a:cs typeface="Lucida Console"/>
              </a:rPr>
              <a:t>.25*n));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9444" y="4136092"/>
            <a:ext cx="3381375" cy="19494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draw(n-1, sz/2, x0, </a:t>
            </a:r>
            <a:r>
              <a:rPr dirty="0" sz="1150" spc="-20">
                <a:latin typeface="Lucida Console"/>
                <a:cs typeface="Lucida Console"/>
              </a:rPr>
              <a:t>y0);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x0,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x1, </a:t>
            </a:r>
            <a:r>
              <a:rPr dirty="0" sz="1150" spc="-20">
                <a:latin typeface="Lucida Console"/>
                <a:cs typeface="Lucida Console"/>
              </a:rPr>
              <a:t>y0);</a:t>
            </a:r>
            <a:endParaRPr sz="1150">
              <a:latin typeface="Lucida Console"/>
              <a:cs typeface="Lucida Console"/>
            </a:endParaRPr>
          </a:p>
          <a:p>
            <a:pPr marL="2774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draw(n-1, sz/2, x1, </a:t>
            </a:r>
            <a:r>
              <a:rPr dirty="0" sz="1150" spc="-20">
                <a:latin typeface="Lucida Console"/>
                <a:cs typeface="Lucida Console"/>
              </a:rPr>
              <a:t>y1);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50">
                <a:latin typeface="Lucida Console"/>
                <a:cs typeface="Lucida Console"/>
              </a:rPr>
              <a:t>public static void main(String[] </a:t>
            </a:r>
            <a:r>
              <a:rPr dirty="0" sz="1150" spc="-10">
                <a:latin typeface="Lucida Console"/>
                <a:cs typeface="Lucida Console"/>
              </a:rPr>
              <a:t>args)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77495" marR="93345">
              <a:lnSpc>
                <a:spcPct val="108300"/>
              </a:lnSpc>
            </a:pPr>
            <a:r>
              <a:rPr dirty="0" sz="1150">
                <a:latin typeface="Lucida Console"/>
                <a:cs typeface="Lucida Console"/>
              </a:rPr>
              <a:t>int n = </a:t>
            </a:r>
            <a:r>
              <a:rPr dirty="0" sz="1150" spc="-10">
                <a:latin typeface="Lucida Console"/>
                <a:cs typeface="Lucida Console"/>
              </a:rPr>
              <a:t>Integer.parseInt(args[0]); </a:t>
            </a:r>
            <a:r>
              <a:rPr dirty="0" sz="1150">
                <a:latin typeface="Lucida Console"/>
                <a:cs typeface="Lucida Console"/>
              </a:rPr>
              <a:t>draw(n, .5, .5, </a:t>
            </a:r>
            <a:r>
              <a:rPr dirty="0" sz="1150" spc="-20">
                <a:latin typeface="Lucida Console"/>
                <a:cs typeface="Lucida Console"/>
              </a:rPr>
              <a:t>.5);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4531" y="6073470"/>
            <a:ext cx="1143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449570" y="1941710"/>
            <a:ext cx="2059305" cy="361950"/>
            <a:chOff x="5449570" y="1941710"/>
            <a:chExt cx="2059305" cy="36195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9570" y="1941710"/>
              <a:ext cx="2058835" cy="36187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473700" y="1969528"/>
              <a:ext cx="1955800" cy="254635"/>
            </a:xfrm>
            <a:custGeom>
              <a:avLst/>
              <a:gdLst/>
              <a:ahLst/>
              <a:cxnLst/>
              <a:rect l="l" t="t" r="r" b="b"/>
              <a:pathLst>
                <a:path w="1955800" h="254635">
                  <a:moveTo>
                    <a:pt x="0" y="0"/>
                  </a:moveTo>
                  <a:lnTo>
                    <a:pt x="1955800" y="0"/>
                  </a:lnTo>
                  <a:lnTo>
                    <a:pt x="1955800" y="254279"/>
                  </a:lnTo>
                  <a:lnTo>
                    <a:pt x="0" y="25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529897" y="1989759"/>
            <a:ext cx="1665605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8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HtreeDeluxe</a:t>
            </a:r>
            <a:r>
              <a:rPr dirty="0" sz="1050" spc="75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4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29440" y="6090515"/>
            <a:ext cx="376110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2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Order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in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which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Hs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are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drawn</a:t>
            </a:r>
            <a:r>
              <a:rPr dirty="0" sz="1200" spc="9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is</a:t>
            </a:r>
            <a:r>
              <a:rPr dirty="0" sz="1200" spc="10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instructive.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3700" y="2370493"/>
            <a:ext cx="4076700" cy="4049026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5461000" y="2300097"/>
            <a:ext cx="4064000" cy="102235"/>
          </a:xfrm>
          <a:custGeom>
            <a:avLst/>
            <a:gdLst/>
            <a:ahLst/>
            <a:cxnLst/>
            <a:rect l="l" t="t" r="r" b="b"/>
            <a:pathLst>
              <a:path w="4064000" h="102235">
                <a:moveTo>
                  <a:pt x="0" y="0"/>
                </a:moveTo>
                <a:lnTo>
                  <a:pt x="4064000" y="0"/>
                </a:lnTo>
                <a:lnTo>
                  <a:pt x="4064000" y="101714"/>
                </a:lnTo>
                <a:lnTo>
                  <a:pt x="0" y="101714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461000" y="6343231"/>
            <a:ext cx="4064000" cy="89535"/>
          </a:xfrm>
          <a:custGeom>
            <a:avLst/>
            <a:gdLst/>
            <a:ahLst/>
            <a:cxnLst/>
            <a:rect l="l" t="t" r="r" b="b"/>
            <a:pathLst>
              <a:path w="4064000" h="89535">
                <a:moveTo>
                  <a:pt x="0" y="0"/>
                </a:moveTo>
                <a:lnTo>
                  <a:pt x="4064000" y="0"/>
                </a:lnTo>
                <a:lnTo>
                  <a:pt x="4064000" y="89001"/>
                </a:lnTo>
                <a:lnTo>
                  <a:pt x="0" y="89001"/>
                </a:lnTo>
                <a:lnTo>
                  <a:pt x="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27552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Fractional</a:t>
            </a:r>
            <a:r>
              <a:rPr dirty="0" sz="1700" spc="29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Brownian</a:t>
            </a:r>
            <a:r>
              <a:rPr dirty="0" sz="1700" spc="29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motion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4572000" cy="20853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process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models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phenomenon.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Price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stocks.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Dispersion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fluids.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Rugged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shapes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mountains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clouds.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Shape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nerve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membranes.</a:t>
            </a:r>
            <a:endParaRPr sz="145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570"/>
              </a:spcBef>
            </a:pPr>
            <a:r>
              <a:rPr dirty="0" sz="1450">
                <a:latin typeface="Lucida Sans Unicode"/>
                <a:cs typeface="Lucida Sans Unicode"/>
              </a:rPr>
              <a:t>.</a:t>
            </a:r>
            <a:r>
              <a:rPr dirty="0" sz="1450" spc="1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.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762500"/>
            <a:ext cx="3162300" cy="104322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5600" y="5428115"/>
            <a:ext cx="3147694" cy="959768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161380" y="5425496"/>
          <a:ext cx="3150870" cy="112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  <a:gridCol w="314325"/>
              </a:tblGrid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825500" y="4556899"/>
            <a:ext cx="172212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Price</a:t>
            </a:r>
            <a:r>
              <a:rPr dirty="0" sz="1100" spc="135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of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an</a:t>
            </a:r>
            <a:r>
              <a:rPr dirty="0" sz="1100" spc="13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actual</a:t>
            </a:r>
            <a:r>
              <a:rPr dirty="0" sz="1100" spc="140" b="1">
                <a:latin typeface="Trebuchet MS"/>
                <a:cs typeface="Trebuchet MS"/>
              </a:rPr>
              <a:t> </a:t>
            </a:r>
            <a:r>
              <a:rPr dirty="0" sz="1100" spc="60" b="1">
                <a:latin typeface="Trebuchet MS"/>
                <a:cs typeface="Trebuchet MS"/>
              </a:rPr>
              <a:t>stock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62590" y="5186260"/>
            <a:ext cx="35153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75" b="1">
                <a:latin typeface="Trebuchet MS"/>
                <a:cs typeface="Trebuchet MS"/>
              </a:rPr>
              <a:t>Black-</a:t>
            </a:r>
            <a:r>
              <a:rPr dirty="0" sz="1100" spc="80" b="1">
                <a:latin typeface="Trebuchet MS"/>
                <a:cs typeface="Trebuchet MS"/>
              </a:rPr>
              <a:t>Scholes</a:t>
            </a:r>
            <a:r>
              <a:rPr dirty="0" sz="1100" spc="120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model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50" b="1">
                <a:latin typeface="Trebuchet MS"/>
                <a:cs typeface="Trebuchet MS"/>
              </a:rPr>
              <a:t>(two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different</a:t>
            </a:r>
            <a:r>
              <a:rPr dirty="0" sz="1100" spc="125" b="1">
                <a:latin typeface="Trebuchet MS"/>
                <a:cs typeface="Trebuchet MS"/>
              </a:rPr>
              <a:t> </a:t>
            </a:r>
            <a:r>
              <a:rPr dirty="0" sz="1100" spc="45" b="1">
                <a:latin typeface="Trebuchet MS"/>
                <a:cs typeface="Trebuchet MS"/>
              </a:rPr>
              <a:t>parameters)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9732" y="2070100"/>
            <a:ext cx="2619375" cy="10414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03710" y="1824444"/>
            <a:ext cx="172466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65" b="1">
                <a:latin typeface="Trebuchet MS"/>
                <a:cs typeface="Trebuchet MS"/>
              </a:rPr>
              <a:t>Brownian</a:t>
            </a:r>
            <a:r>
              <a:rPr dirty="0" sz="1100" spc="40" b="1">
                <a:latin typeface="Trebuchet MS"/>
                <a:cs typeface="Trebuchet MS"/>
              </a:rPr>
              <a:t> </a:t>
            </a:r>
            <a:r>
              <a:rPr dirty="0" sz="1100" spc="75" b="1">
                <a:latin typeface="Trebuchet MS"/>
                <a:cs typeface="Trebuchet MS"/>
              </a:rPr>
              <a:t>bridge</a:t>
            </a:r>
            <a:r>
              <a:rPr dirty="0" sz="1100" spc="45" b="1">
                <a:latin typeface="Trebuchet MS"/>
                <a:cs typeface="Trebuchet MS"/>
              </a:rPr>
              <a:t> </a:t>
            </a:r>
            <a:r>
              <a:rPr dirty="0" sz="1100" spc="65" b="1">
                <a:latin typeface="Trebuchet MS"/>
                <a:cs typeface="Trebuchet MS"/>
              </a:rPr>
              <a:t>model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61100" y="3582014"/>
            <a:ext cx="3147694" cy="104892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242367" y="3355873"/>
            <a:ext cx="144653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100" b="1">
                <a:latin typeface="Trebuchet MS"/>
                <a:cs typeface="Trebuchet MS"/>
              </a:rPr>
              <a:t>An</a:t>
            </a:r>
            <a:r>
              <a:rPr dirty="0" sz="1100" spc="165" b="1">
                <a:latin typeface="Trebuchet MS"/>
                <a:cs typeface="Trebuchet MS"/>
              </a:rPr>
              <a:t> </a:t>
            </a:r>
            <a:r>
              <a:rPr dirty="0" sz="1100" b="1">
                <a:latin typeface="Trebuchet MS"/>
                <a:cs typeface="Trebuchet MS"/>
              </a:rPr>
              <a:t>actual</a:t>
            </a:r>
            <a:r>
              <a:rPr dirty="0" sz="1100" spc="175" b="1">
                <a:latin typeface="Trebuchet MS"/>
                <a:cs typeface="Trebuchet MS"/>
              </a:rPr>
              <a:t> </a:t>
            </a:r>
            <a:r>
              <a:rPr dirty="0" sz="1100" spc="55" b="1">
                <a:latin typeface="Trebuchet MS"/>
                <a:cs typeface="Trebuchet MS"/>
              </a:rPr>
              <a:t>mountain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81571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Fractional</a:t>
            </a:r>
            <a:r>
              <a:rPr dirty="0" sz="1700" spc="2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Brownian</a:t>
            </a:r>
            <a:r>
              <a:rPr dirty="0" sz="1700" spc="2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motion</a:t>
            </a:r>
            <a:r>
              <a:rPr dirty="0" sz="1700" spc="28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simulation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143500" cy="24669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Midpoint</a:t>
            </a:r>
            <a:r>
              <a:rPr dirty="0" sz="1450" spc="1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displacement</a:t>
            </a:r>
            <a:r>
              <a:rPr dirty="0" sz="1450" spc="1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Consider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segment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x</a:t>
            </a:r>
            <a:r>
              <a:rPr dirty="0" baseline="-13888" sz="1500">
                <a:latin typeface="Lucida Sans Unicode"/>
                <a:cs typeface="Lucida Sans Unicode"/>
              </a:rPr>
              <a:t>0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y</a:t>
            </a:r>
            <a:r>
              <a:rPr dirty="0" baseline="-13888" sz="1500">
                <a:latin typeface="Lucida Sans Unicode"/>
                <a:cs typeface="Lucida Sans Unicode"/>
              </a:rPr>
              <a:t>0</a:t>
            </a:r>
            <a:r>
              <a:rPr dirty="0" sz="1450">
                <a:latin typeface="Lucida Sans Unicode"/>
                <a:cs typeface="Lucida Sans Unicode"/>
              </a:rPr>
              <a:t>)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x</a:t>
            </a:r>
            <a:r>
              <a:rPr dirty="0" baseline="-13888" sz="1500">
                <a:latin typeface="Lucida Sans Unicode"/>
                <a:cs typeface="Lucida Sans Unicode"/>
              </a:rPr>
              <a:t>1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20" i="1">
                <a:latin typeface="Lucida Sans Italic"/>
                <a:cs typeface="Lucida Sans Italic"/>
              </a:rPr>
              <a:t>y</a:t>
            </a:r>
            <a:r>
              <a:rPr dirty="0" baseline="-13888" sz="1500" spc="-30">
                <a:latin typeface="Lucida Sans Unicode"/>
                <a:cs typeface="Lucida Sans Unicode"/>
              </a:rPr>
              <a:t>1</a:t>
            </a:r>
            <a:r>
              <a:rPr dirty="0" sz="1450" spc="-20">
                <a:latin typeface="Lucida Sans Unicode"/>
                <a:cs typeface="Lucida Sans Unicode"/>
              </a:rPr>
              <a:t>).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71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sufficiently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short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draw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and</a:t>
            </a:r>
            <a:r>
              <a:rPr dirty="0" sz="1450" spc="10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return</a:t>
            </a:r>
            <a:endParaRPr sz="1450">
              <a:latin typeface="Lucida Sans Italic"/>
              <a:cs typeface="Lucida Sans Italic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Divide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segment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half,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x</a:t>
            </a:r>
            <a:r>
              <a:rPr dirty="0" baseline="-13888" sz="1500" i="1">
                <a:latin typeface="Lucida Sans Italic"/>
                <a:cs typeface="Lucida Sans Italic"/>
              </a:rPr>
              <a:t>m</a:t>
            </a:r>
            <a:r>
              <a:rPr dirty="0" sz="1450">
                <a:latin typeface="Lucida Sans Unicode"/>
                <a:cs typeface="Lucida Sans Unicode"/>
              </a:rPr>
              <a:t>,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0" i="1">
                <a:latin typeface="Lucida Sans Italic"/>
                <a:cs typeface="Lucida Sans Italic"/>
              </a:rPr>
              <a:t>y</a:t>
            </a:r>
            <a:r>
              <a:rPr dirty="0" baseline="-13888" sz="1500" spc="-30" i="1">
                <a:latin typeface="Lucida Sans Italic"/>
                <a:cs typeface="Lucida Sans Italic"/>
              </a:rPr>
              <a:t>m</a:t>
            </a:r>
            <a:r>
              <a:rPr dirty="0" sz="1450" spc="-20">
                <a:latin typeface="Lucida Sans Unicode"/>
                <a:cs typeface="Lucida Sans Unicode"/>
              </a:rPr>
              <a:t>).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71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Choose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Symbol"/>
                <a:cs typeface="Symbol"/>
              </a:rPr>
              <a:t></a:t>
            </a:r>
            <a:r>
              <a:rPr dirty="0" sz="1450" spc="180">
                <a:latin typeface="Times New Roman"/>
                <a:cs typeface="Times New Roman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random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from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Gaussian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distribution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73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Symbol"/>
                <a:cs typeface="Symbol"/>
              </a:rPr>
              <a:t></a:t>
            </a:r>
            <a:r>
              <a:rPr dirty="0" sz="1450" spc="140">
                <a:latin typeface="Times New Roman"/>
                <a:cs typeface="Times New Roman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y</a:t>
            </a:r>
            <a:r>
              <a:rPr dirty="0" baseline="-13888" sz="1500" spc="-37" i="1">
                <a:latin typeface="Lucida Sans Italic"/>
                <a:cs typeface="Lucida Sans Italic"/>
              </a:rPr>
              <a:t>m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73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Recur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left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right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line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segments.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63332" y="2788744"/>
            <a:ext cx="70929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x</a:t>
            </a:r>
            <a:r>
              <a:rPr dirty="0" baseline="-16339" sz="1275" i="1">
                <a:latin typeface="Lucida Sans Italic"/>
                <a:cs typeface="Lucida Sans Italic"/>
              </a:rPr>
              <a:t>m</a:t>
            </a:r>
            <a:r>
              <a:rPr dirty="0" sz="1300">
                <a:latin typeface="Lucida Sans Unicode"/>
                <a:cs typeface="Lucida Sans Unicode"/>
              </a:rPr>
              <a:t>,</a:t>
            </a:r>
            <a:r>
              <a:rPr dirty="0" sz="1300" spc="50">
                <a:latin typeface="Lucida Sans Unicode"/>
                <a:cs typeface="Lucida Sans Unicode"/>
              </a:rPr>
              <a:t> </a:t>
            </a:r>
            <a:r>
              <a:rPr dirty="0" sz="1300" i="1">
                <a:latin typeface="Lucida Sans Italic"/>
                <a:cs typeface="Lucida Sans Italic"/>
              </a:rPr>
              <a:t>y</a:t>
            </a:r>
            <a:r>
              <a:rPr dirty="0" baseline="-16339" sz="1275" i="1">
                <a:latin typeface="Lucida Sans Italic"/>
                <a:cs typeface="Lucida Sans Italic"/>
              </a:rPr>
              <a:t>m</a:t>
            </a:r>
            <a:r>
              <a:rPr dirty="0" baseline="-16339" sz="1275" spc="-52" i="1">
                <a:latin typeface="Lucida Sans Italic"/>
                <a:cs typeface="Lucida Sans Italic"/>
              </a:rPr>
              <a:t> </a:t>
            </a:r>
            <a:r>
              <a:rPr dirty="0" sz="1300" spc="-50"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3312" y="2784830"/>
            <a:ext cx="104768" cy="10488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253645" y="3265997"/>
            <a:ext cx="61531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x</a:t>
            </a:r>
            <a:r>
              <a:rPr dirty="0" baseline="-16339" sz="1275">
                <a:latin typeface="Lucida Sans Unicode"/>
                <a:cs typeface="Lucida Sans Unicode"/>
              </a:rPr>
              <a:t>0</a:t>
            </a:r>
            <a:r>
              <a:rPr dirty="0" sz="1300">
                <a:latin typeface="Lucida Sans Unicode"/>
                <a:cs typeface="Lucida Sans Unicode"/>
              </a:rPr>
              <a:t>,</a:t>
            </a:r>
            <a:r>
              <a:rPr dirty="0" sz="1300" spc="35">
                <a:latin typeface="Lucida Sans Unicode"/>
                <a:cs typeface="Lucida Sans Unicode"/>
              </a:rPr>
              <a:t> </a:t>
            </a:r>
            <a:r>
              <a:rPr dirty="0" sz="1300" spc="-25" i="1">
                <a:latin typeface="Lucida Sans Italic"/>
                <a:cs typeface="Lucida Sans Italic"/>
              </a:rPr>
              <a:t>y</a:t>
            </a:r>
            <a:r>
              <a:rPr dirty="0" baseline="-16339" sz="1275" spc="-37">
                <a:latin typeface="Lucida Sans Unicode"/>
                <a:cs typeface="Lucida Sans Unicode"/>
              </a:rPr>
              <a:t>0</a:t>
            </a:r>
            <a:r>
              <a:rPr dirty="0" sz="1300" spc="-25"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54073" y="2401400"/>
            <a:ext cx="36512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0670" algn="l"/>
              </a:tabLst>
            </a:pPr>
            <a:r>
              <a:rPr dirty="0" sz="850" spc="-50">
                <a:latin typeface="Lucida Sans Unicode"/>
                <a:cs typeface="Lucida Sans Unicode"/>
              </a:rPr>
              <a:t>1</a:t>
            </a:r>
            <a:r>
              <a:rPr dirty="0" sz="850">
                <a:latin typeface="Lucida Sans Unicode"/>
                <a:cs typeface="Lucida Sans Unicode"/>
              </a:rPr>
              <a:t>	</a:t>
            </a:r>
            <a:r>
              <a:rPr dirty="0" sz="850" spc="-50">
                <a:latin typeface="Lucida Sans Unicode"/>
                <a:cs typeface="Lucida Sans Unicode"/>
              </a:rPr>
              <a:t>1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908897" y="2316723"/>
            <a:ext cx="56451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x</a:t>
            </a:r>
            <a:r>
              <a:rPr dirty="0" sz="1300" spc="150" i="1">
                <a:latin typeface="Lucida Sans Italic"/>
                <a:cs typeface="Lucida Sans Italic"/>
              </a:rPr>
              <a:t> </a:t>
            </a:r>
            <a:r>
              <a:rPr dirty="0" sz="1300">
                <a:latin typeface="Lucida Sans Unicode"/>
                <a:cs typeface="Lucida Sans Unicode"/>
              </a:rPr>
              <a:t>,</a:t>
            </a:r>
            <a:r>
              <a:rPr dirty="0" sz="1300" spc="10">
                <a:latin typeface="Lucida Sans Unicode"/>
                <a:cs typeface="Lucida Sans Unicode"/>
              </a:rPr>
              <a:t> </a:t>
            </a:r>
            <a:r>
              <a:rPr dirty="0" sz="1300" i="1">
                <a:latin typeface="Lucida Sans Italic"/>
                <a:cs typeface="Lucida Sans Italic"/>
              </a:rPr>
              <a:t>y</a:t>
            </a:r>
            <a:r>
              <a:rPr dirty="0" sz="1300" spc="155" i="1">
                <a:latin typeface="Lucida Sans Italic"/>
                <a:cs typeface="Lucida Sans Italic"/>
              </a:rPr>
              <a:t> </a:t>
            </a:r>
            <a:r>
              <a:rPr dirty="0" sz="1300" spc="-50"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103146" y="2307567"/>
            <a:ext cx="2745105" cy="1059815"/>
            <a:chOff x="6103146" y="2307567"/>
            <a:chExt cx="2745105" cy="105981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3146" y="3262087"/>
              <a:ext cx="104768" cy="10489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43476" y="2307567"/>
              <a:ext cx="104768" cy="1048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152743" y="2360015"/>
              <a:ext cx="2643505" cy="959485"/>
            </a:xfrm>
            <a:custGeom>
              <a:avLst/>
              <a:gdLst/>
              <a:ahLst/>
              <a:cxnLst/>
              <a:rect l="l" t="t" r="r" b="b"/>
              <a:pathLst>
                <a:path w="2643504" h="959485">
                  <a:moveTo>
                    <a:pt x="0" y="959027"/>
                  </a:moveTo>
                  <a:lnTo>
                    <a:pt x="2643111" y="0"/>
                  </a:lnTo>
                </a:path>
              </a:pathLst>
            </a:custGeom>
            <a:ln w="254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63332" y="1808710"/>
            <a:ext cx="97218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latin typeface="Lucida Sans Unicode"/>
                <a:cs typeface="Lucida Sans Unicode"/>
              </a:rPr>
              <a:t>(</a:t>
            </a:r>
            <a:r>
              <a:rPr dirty="0" sz="1300" i="1">
                <a:latin typeface="Lucida Sans Italic"/>
                <a:cs typeface="Lucida Sans Italic"/>
              </a:rPr>
              <a:t>x</a:t>
            </a:r>
            <a:r>
              <a:rPr dirty="0" baseline="-16339" sz="1275" i="1">
                <a:latin typeface="Lucida Sans Italic"/>
                <a:cs typeface="Lucida Sans Italic"/>
              </a:rPr>
              <a:t>m</a:t>
            </a:r>
            <a:r>
              <a:rPr dirty="0" sz="1300">
                <a:latin typeface="Lucida Sans Unicode"/>
                <a:cs typeface="Lucida Sans Unicode"/>
              </a:rPr>
              <a:t>,</a:t>
            </a:r>
            <a:r>
              <a:rPr dirty="0" sz="1300" spc="25">
                <a:latin typeface="Lucida Sans Unicode"/>
                <a:cs typeface="Lucida Sans Unicode"/>
              </a:rPr>
              <a:t> </a:t>
            </a:r>
            <a:r>
              <a:rPr dirty="0" sz="1300" i="1">
                <a:latin typeface="Lucida Sans Italic"/>
                <a:cs typeface="Lucida Sans Italic"/>
              </a:rPr>
              <a:t>y</a:t>
            </a:r>
            <a:r>
              <a:rPr dirty="0" baseline="-16339" sz="1275" i="1">
                <a:latin typeface="Lucida Sans Italic"/>
                <a:cs typeface="Lucida Sans Italic"/>
              </a:rPr>
              <a:t>m</a:t>
            </a:r>
            <a:r>
              <a:rPr dirty="0" baseline="-16339" sz="1275" spc="487" i="1">
                <a:latin typeface="Lucida Sans Italic"/>
                <a:cs typeface="Lucida Sans Italic"/>
              </a:rPr>
              <a:t> </a:t>
            </a:r>
            <a:r>
              <a:rPr dirty="0" sz="1100" spc="-180">
                <a:latin typeface="Lucida Sans Unicode"/>
                <a:cs typeface="Lucida Sans Unicode"/>
              </a:rPr>
              <a:t>+</a:t>
            </a:r>
            <a:r>
              <a:rPr dirty="0" sz="1100" spc="20">
                <a:latin typeface="Lucida Sans Unicode"/>
                <a:cs typeface="Lucida Sans Unicode"/>
              </a:rPr>
              <a:t> </a:t>
            </a:r>
            <a:r>
              <a:rPr dirty="0" sz="1100" spc="-25">
                <a:latin typeface="Cambria"/>
                <a:cs typeface="Cambria"/>
              </a:rPr>
              <a:t>δ</a:t>
            </a:r>
            <a:r>
              <a:rPr dirty="0" sz="1300" spc="-25">
                <a:latin typeface="Lucida Sans Unicode"/>
                <a:cs typeface="Lucida Sans Unicode"/>
              </a:rPr>
              <a:t>)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3312" y="1893242"/>
            <a:ext cx="104768" cy="10488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522146" y="2251190"/>
            <a:ext cx="1187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00">
                <a:solidFill>
                  <a:srgbClr val="005493"/>
                </a:solidFill>
                <a:latin typeface="Cambria"/>
                <a:cs typeface="Cambria"/>
              </a:rPr>
              <a:t>δ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49295" y="1922493"/>
            <a:ext cx="2665095" cy="1404620"/>
            <a:chOff x="6149295" y="1922493"/>
            <a:chExt cx="2665095" cy="1404620"/>
          </a:xfrm>
        </p:grpSpPr>
        <p:sp>
          <p:nvSpPr>
            <p:cNvPr id="18" name="object 18" descr=""/>
            <p:cNvSpPr/>
            <p:nvPr/>
          </p:nvSpPr>
          <p:spPr>
            <a:xfrm>
              <a:off x="7467600" y="2020381"/>
              <a:ext cx="0" cy="737870"/>
            </a:xfrm>
            <a:custGeom>
              <a:avLst/>
              <a:gdLst/>
              <a:ahLst/>
              <a:cxnLst/>
              <a:rect l="l" t="t" r="r" b="b"/>
              <a:pathLst>
                <a:path w="0" h="737869">
                  <a:moveTo>
                    <a:pt x="0" y="0"/>
                  </a:moveTo>
                  <a:lnTo>
                    <a:pt x="0" y="737429"/>
                  </a:lnTo>
                </a:path>
              </a:pathLst>
            </a:custGeom>
            <a:ln w="25428">
              <a:solidFill>
                <a:srgbClr val="005493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62002" y="1935200"/>
              <a:ext cx="1319530" cy="1379220"/>
            </a:xfrm>
            <a:custGeom>
              <a:avLst/>
              <a:gdLst/>
              <a:ahLst/>
              <a:cxnLst/>
              <a:rect l="l" t="t" r="r" b="b"/>
              <a:pathLst>
                <a:path w="1319529" h="1379220">
                  <a:moveTo>
                    <a:pt x="0" y="1379012"/>
                  </a:moveTo>
                  <a:lnTo>
                    <a:pt x="1318939" y="0"/>
                  </a:lnTo>
                </a:path>
              </a:pathLst>
            </a:custGeom>
            <a:ln w="25413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86180" y="1944738"/>
              <a:ext cx="1315085" cy="410209"/>
            </a:xfrm>
            <a:custGeom>
              <a:avLst/>
              <a:gdLst/>
              <a:ahLst/>
              <a:cxnLst/>
              <a:rect l="l" t="t" r="r" b="b"/>
              <a:pathLst>
                <a:path w="1315084" h="410210">
                  <a:moveTo>
                    <a:pt x="0" y="0"/>
                  </a:moveTo>
                  <a:lnTo>
                    <a:pt x="1314926" y="410024"/>
                  </a:lnTo>
                </a:path>
              </a:pathLst>
            </a:custGeom>
            <a:ln w="25426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1778938" y="4735829"/>
            <a:ext cx="6551295" cy="986155"/>
            <a:chOff x="1778938" y="4735829"/>
            <a:chExt cx="6551295" cy="986155"/>
          </a:xfrm>
        </p:grpSpPr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6" y="5616930"/>
              <a:ext cx="104781" cy="104886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086350" y="4830231"/>
              <a:ext cx="0" cy="839469"/>
            </a:xfrm>
            <a:custGeom>
              <a:avLst/>
              <a:gdLst/>
              <a:ahLst/>
              <a:cxnLst/>
              <a:rect l="l" t="t" r="r" b="b"/>
              <a:pathLst>
                <a:path w="0" h="839470">
                  <a:moveTo>
                    <a:pt x="0" y="0"/>
                  </a:moveTo>
                  <a:lnTo>
                    <a:pt x="0" y="839141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9196" y="4777781"/>
              <a:ext cx="104781" cy="10489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100942" y="4835474"/>
              <a:ext cx="3165475" cy="823594"/>
            </a:xfrm>
            <a:custGeom>
              <a:avLst/>
              <a:gdLst/>
              <a:ahLst/>
              <a:cxnLst/>
              <a:rect l="l" t="t" r="r" b="b"/>
              <a:pathLst>
                <a:path w="3165475" h="823595">
                  <a:moveTo>
                    <a:pt x="0" y="0"/>
                  </a:moveTo>
                  <a:lnTo>
                    <a:pt x="3165011" y="823406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91652" y="4826215"/>
              <a:ext cx="3295650" cy="843280"/>
            </a:xfrm>
            <a:custGeom>
              <a:avLst/>
              <a:gdLst/>
              <a:ahLst/>
              <a:cxnLst/>
              <a:rect l="l" t="t" r="r" b="b"/>
              <a:pathLst>
                <a:path w="3295650" h="843279">
                  <a:moveTo>
                    <a:pt x="0" y="843158"/>
                  </a:moveTo>
                  <a:lnTo>
                    <a:pt x="3295173" y="0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90699" y="5669368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 h="0">
                  <a:moveTo>
                    <a:pt x="0" y="0"/>
                  </a:moveTo>
                  <a:lnTo>
                    <a:pt x="6476990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6416" y="5611685"/>
              <a:ext cx="104768" cy="10488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4834" y="5616930"/>
              <a:ext cx="104781" cy="10488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4706" y="5192115"/>
              <a:ext cx="104781" cy="10488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448056" y="5249798"/>
              <a:ext cx="0" cy="267335"/>
            </a:xfrm>
            <a:custGeom>
              <a:avLst/>
              <a:gdLst/>
              <a:ahLst/>
              <a:cxnLst/>
              <a:rect l="l" t="t" r="r" b="b"/>
              <a:pathLst>
                <a:path w="0" h="267335">
                  <a:moveTo>
                    <a:pt x="0" y="0"/>
                  </a:moveTo>
                  <a:lnTo>
                    <a:pt x="0" y="266999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9474" y="5428122"/>
              <a:ext cx="104768" cy="10489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0344" y="4793516"/>
              <a:ext cx="104781" cy="10489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635756" y="4830236"/>
              <a:ext cx="0" cy="445134"/>
            </a:xfrm>
            <a:custGeom>
              <a:avLst/>
              <a:gdLst/>
              <a:ahLst/>
              <a:cxnLst/>
              <a:rect l="l" t="t" r="r" b="b"/>
              <a:pathLst>
                <a:path w="0" h="445135">
                  <a:moveTo>
                    <a:pt x="0" y="0"/>
                  </a:moveTo>
                  <a:lnTo>
                    <a:pt x="0" y="444998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5112" y="5186870"/>
              <a:ext cx="104768" cy="104886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457041" y="4824983"/>
              <a:ext cx="1630045" cy="656590"/>
            </a:xfrm>
            <a:custGeom>
              <a:avLst/>
              <a:gdLst/>
              <a:ahLst/>
              <a:cxnLst/>
              <a:rect l="l" t="t" r="r" b="b"/>
              <a:pathLst>
                <a:path w="1630045" h="656589">
                  <a:moveTo>
                    <a:pt x="0" y="656234"/>
                  </a:moveTo>
                  <a:lnTo>
                    <a:pt x="1629785" y="0"/>
                  </a:lnTo>
                </a:path>
              </a:pathLst>
            </a:custGeom>
            <a:ln w="25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791652" y="5485485"/>
              <a:ext cx="1668780" cy="182880"/>
            </a:xfrm>
            <a:custGeom>
              <a:avLst/>
              <a:gdLst/>
              <a:ahLst/>
              <a:cxnLst/>
              <a:rect l="l" t="t" r="r" b="b"/>
              <a:pathLst>
                <a:path w="1668779" h="182879">
                  <a:moveTo>
                    <a:pt x="0" y="182661"/>
                  </a:moveTo>
                  <a:lnTo>
                    <a:pt x="1668458" y="0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56247" y="4868341"/>
              <a:ext cx="1611630" cy="790575"/>
            </a:xfrm>
            <a:custGeom>
              <a:avLst/>
              <a:gdLst/>
              <a:ahLst/>
              <a:cxnLst/>
              <a:rect l="l" t="t" r="r" b="b"/>
              <a:pathLst>
                <a:path w="1611629" h="790575">
                  <a:moveTo>
                    <a:pt x="0" y="0"/>
                  </a:moveTo>
                  <a:lnTo>
                    <a:pt x="1611313" y="790549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102542" y="4835474"/>
              <a:ext cx="1553210" cy="17145"/>
            </a:xfrm>
            <a:custGeom>
              <a:avLst/>
              <a:gdLst/>
              <a:ahLst/>
              <a:cxnLst/>
              <a:rect l="l" t="t" r="r" b="b"/>
              <a:pathLst>
                <a:path w="1553209" h="17145">
                  <a:moveTo>
                    <a:pt x="0" y="0"/>
                  </a:moveTo>
                  <a:lnTo>
                    <a:pt x="1552880" y="16931"/>
                  </a:lnTo>
                </a:path>
              </a:pathLst>
            </a:custGeom>
            <a:ln w="254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838807" y="4788280"/>
              <a:ext cx="6438900" cy="881380"/>
            </a:xfrm>
            <a:custGeom>
              <a:avLst/>
              <a:gdLst/>
              <a:ahLst/>
              <a:cxnLst/>
              <a:rect l="l" t="t" r="r" b="b"/>
              <a:pathLst>
                <a:path w="6438900" h="881379">
                  <a:moveTo>
                    <a:pt x="0" y="875853"/>
                  </a:moveTo>
                  <a:lnTo>
                    <a:pt x="862182" y="519013"/>
                  </a:lnTo>
                  <a:lnTo>
                    <a:pt x="1608296" y="692291"/>
                  </a:lnTo>
                  <a:lnTo>
                    <a:pt x="2294572" y="0"/>
                  </a:lnTo>
                  <a:lnTo>
                    <a:pt x="3242786" y="41957"/>
                  </a:lnTo>
                  <a:lnTo>
                    <a:pt x="3958980" y="620465"/>
                  </a:lnTo>
                  <a:lnTo>
                    <a:pt x="4803933" y="57690"/>
                  </a:lnTo>
                  <a:lnTo>
                    <a:pt x="5626417" y="571664"/>
                  </a:lnTo>
                  <a:lnTo>
                    <a:pt x="6438423" y="881097"/>
                  </a:lnTo>
                </a:path>
              </a:pathLst>
            </a:custGeom>
            <a:ln w="381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571" y="5239311"/>
              <a:ext cx="104768" cy="10489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80989" y="4735829"/>
              <a:ext cx="104768" cy="10488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1666" y="5344201"/>
              <a:ext cx="104781" cy="104895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2834" y="5302249"/>
              <a:ext cx="104768" cy="10488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9969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55">
                <a:latin typeface="Arial"/>
                <a:cs typeface="Arial"/>
              </a:rPr>
              <a:t>Overview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829663"/>
            <a:ext cx="22098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What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recursion?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401811"/>
            <a:ext cx="48387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When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something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specified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terms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itself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0700" y="3050235"/>
            <a:ext cx="4838700" cy="17551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Why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learn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recursion?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5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Represents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82">
                <a:latin typeface="Lucida Sans Unicode"/>
                <a:cs typeface="Lucida Sans Unicode"/>
              </a:rPr>
              <a:t>new</a:t>
            </a:r>
            <a:r>
              <a:rPr dirty="0" baseline="1915" sz="2175" spc="10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thinking.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Provides</a:t>
            </a:r>
            <a:r>
              <a:rPr dirty="0" baseline="1915" sz="2175" spc="24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254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powerful</a:t>
            </a:r>
            <a:r>
              <a:rPr dirty="0" baseline="1915" sz="2175" spc="24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programming</a:t>
            </a:r>
            <a:r>
              <a:rPr dirty="0" baseline="1915" sz="2175" spc="254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paradigm.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Enables</a:t>
            </a:r>
            <a:r>
              <a:rPr dirty="0" baseline="1915" sz="2175" spc="172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reasoning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about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correctness.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Gives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insight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into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nature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computation.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4982806"/>
            <a:ext cx="5715000" cy="14624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Many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computational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artifacts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naturally</a:t>
            </a:r>
            <a:r>
              <a:rPr dirty="0" sz="1450" spc="14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20">
                <a:solidFill>
                  <a:srgbClr val="005493"/>
                </a:solidFill>
                <a:latin typeface="Lucida Sans Unicode"/>
                <a:cs typeface="Lucida Sans Unicode"/>
              </a:rPr>
              <a:t>self-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referential.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5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File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system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with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folders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containing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folders.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Fractal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graphical</a:t>
            </a:r>
            <a:r>
              <a:rPr dirty="0" baseline="1915" sz="2175" spc="17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patterns.</a:t>
            </a:r>
            <a:endParaRPr baseline="1915" sz="217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dirty="0" baseline="1915" sz="2175" spc="-44">
                <a:latin typeface="Lucida Sans Unicode"/>
                <a:cs typeface="Lucida Sans Unicode"/>
              </a:rPr>
              <a:t>Divide-</a:t>
            </a:r>
            <a:r>
              <a:rPr dirty="0" baseline="1915" sz="2175" spc="-52">
                <a:latin typeface="Lucida Sans Unicode"/>
                <a:cs typeface="Lucida Sans Unicode"/>
              </a:rPr>
              <a:t>and-</a:t>
            </a:r>
            <a:r>
              <a:rPr dirty="0" baseline="1915" sz="2175" spc="-15">
                <a:latin typeface="Lucida Sans Unicode"/>
                <a:cs typeface="Lucida Sans Unicode"/>
              </a:rPr>
              <a:t>conquer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algorithms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(stay</a:t>
            </a:r>
            <a:r>
              <a:rPr dirty="0" baseline="1915" sz="2175" spc="150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tuned).</a:t>
            </a:r>
            <a:endParaRPr baseline="1915" sz="2175">
              <a:latin typeface="Lucida Sans Unicode"/>
              <a:cs typeface="Lucida Sans Unicod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6895" y="1767370"/>
            <a:ext cx="3808577" cy="217652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446" y="4778949"/>
            <a:ext cx="3352803" cy="135945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813366" y="6455328"/>
            <a:ext cx="88265" cy="17018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000" spc="-15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664365" y="4202143"/>
            <a:ext cx="3489325" cy="2087880"/>
            <a:chOff x="5664365" y="4202143"/>
            <a:chExt cx="3489325" cy="2087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6175" y="4369981"/>
              <a:ext cx="3327184" cy="191952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6922" y="4400181"/>
              <a:ext cx="3221837" cy="18146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4365" y="4202143"/>
              <a:ext cx="2069312" cy="4877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Brownian</a:t>
            </a:r>
            <a:r>
              <a:rPr dirty="0" spc="280"/>
              <a:t> </a:t>
            </a:r>
            <a:r>
              <a:rPr dirty="0"/>
              <a:t>motion</a:t>
            </a:r>
            <a:r>
              <a:rPr dirty="0" spc="285"/>
              <a:t> </a:t>
            </a:r>
            <a:r>
              <a:rPr dirty="0" spc="-10"/>
              <a:t>implementation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546100" y="1842389"/>
            <a:ext cx="4965700" cy="4603115"/>
          </a:xfrm>
          <a:custGeom>
            <a:avLst/>
            <a:gdLst/>
            <a:ahLst/>
            <a:cxnLst/>
            <a:rect l="l" t="t" r="r" b="b"/>
            <a:pathLst>
              <a:path w="4965700" h="4603115">
                <a:moveTo>
                  <a:pt x="0" y="0"/>
                </a:moveTo>
                <a:lnTo>
                  <a:pt x="4965700" y="0"/>
                </a:lnTo>
                <a:lnTo>
                  <a:pt x="4965700" y="4602556"/>
                </a:lnTo>
                <a:lnTo>
                  <a:pt x="0" y="46025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07231" y="1910290"/>
            <a:ext cx="4605020" cy="40125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10"/>
              </a:spcBef>
            </a:pPr>
            <a:r>
              <a:rPr dirty="0" sz="1150">
                <a:latin typeface="Lucida Console"/>
                <a:cs typeface="Lucida Console"/>
              </a:rPr>
              <a:t>public class </a:t>
            </a:r>
            <a:r>
              <a:rPr dirty="0" sz="1150" spc="-10">
                <a:latin typeface="Lucida Console"/>
                <a:cs typeface="Lucida Console"/>
              </a:rPr>
              <a:t>Brownian</a:t>
            </a:r>
            <a:endParaRPr sz="11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public static </a:t>
            </a:r>
            <a:r>
              <a:rPr dirty="0" sz="1150" spc="-20">
                <a:latin typeface="Lucida Console"/>
                <a:cs typeface="Lucida Console"/>
              </a:rPr>
              <a:t>void</a:t>
            </a:r>
            <a:endParaRPr sz="115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curve(double x0, double y0, double x1, double </a:t>
            </a:r>
            <a:r>
              <a:rPr dirty="0" sz="1150" spc="-25">
                <a:latin typeface="Lucida Console"/>
                <a:cs typeface="Lucida Console"/>
              </a:rPr>
              <a:t>y1,</a:t>
            </a:r>
            <a:endParaRPr sz="1150">
              <a:latin typeface="Lucida Console"/>
              <a:cs typeface="Lucida Console"/>
            </a:endParaRPr>
          </a:p>
          <a:p>
            <a:pPr marL="273685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double var, double </a:t>
            </a:r>
            <a:r>
              <a:rPr dirty="0" sz="1150" spc="-25">
                <a:latin typeface="Lucida Console"/>
                <a:cs typeface="Lucida Console"/>
              </a:rPr>
              <a:t>s)</a:t>
            </a:r>
            <a:endParaRPr sz="115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52959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latin typeface="Lucida Console"/>
                <a:cs typeface="Lucida Console"/>
              </a:rPr>
              <a:t>if (x1 - x0 &lt; </a:t>
            </a:r>
            <a:r>
              <a:rPr dirty="0" sz="1150" spc="-20">
                <a:latin typeface="Lucida Console"/>
                <a:cs typeface="Lucida Console"/>
              </a:rPr>
              <a:t>.01)</a:t>
            </a:r>
            <a:endParaRPr sz="1150">
              <a:latin typeface="Lucida Console"/>
              <a:cs typeface="Lucida Console"/>
            </a:endParaRPr>
          </a:p>
          <a:p>
            <a:pPr marL="533400" marR="269875" indent="-3810">
              <a:lnSpc>
                <a:spcPct val="108300"/>
              </a:lnSpc>
              <a:tabLst>
                <a:tab pos="794385" algn="l"/>
                <a:tab pos="4237990" algn="l"/>
              </a:tabLst>
            </a:pPr>
            <a:r>
              <a:rPr dirty="0" sz="1150" spc="-50">
                <a:latin typeface="Lucida Console"/>
                <a:cs typeface="Lucida Console"/>
              </a:rPr>
              <a:t>{</a:t>
            </a:r>
            <a:r>
              <a:rPr dirty="0" sz="1150">
                <a:latin typeface="Lucida Console"/>
                <a:cs typeface="Lucida Console"/>
              </a:rPr>
              <a:t>	StdDraw.line(x0,</a:t>
            </a:r>
            <a:r>
              <a:rPr dirty="0" sz="1150" spc="-10">
                <a:latin typeface="Lucida Console"/>
                <a:cs typeface="Lucida Console"/>
              </a:rPr>
              <a:t> </a:t>
            </a:r>
            <a:r>
              <a:rPr dirty="0" sz="1150">
                <a:latin typeface="Lucida Console"/>
                <a:cs typeface="Lucida Console"/>
              </a:rPr>
              <a:t>y0, x1, y1); </a:t>
            </a:r>
            <a:r>
              <a:rPr dirty="0" sz="1150" spc="-10">
                <a:latin typeface="Lucida Console"/>
                <a:cs typeface="Lucida Console"/>
              </a:rPr>
              <a:t>return;</a:t>
            </a:r>
            <a:r>
              <a:rPr dirty="0" sz="1150">
                <a:latin typeface="Lucida Console"/>
                <a:cs typeface="Lucida Console"/>
              </a:rPr>
              <a:t>	</a:t>
            </a:r>
            <a:r>
              <a:rPr dirty="0" sz="1150" spc="-50">
                <a:latin typeface="Lucida Console"/>
                <a:cs typeface="Lucida Console"/>
              </a:rPr>
              <a:t>} </a:t>
            </a:r>
            <a:r>
              <a:rPr dirty="0" sz="1150">
                <a:latin typeface="Lucida Console"/>
                <a:cs typeface="Lucida Console"/>
              </a:rPr>
              <a:t>double xm = (x0 + x1) / </a:t>
            </a:r>
            <a:r>
              <a:rPr dirty="0" sz="1150" spc="-25">
                <a:latin typeface="Lucida Console"/>
                <a:cs typeface="Lucida Console"/>
              </a:rPr>
              <a:t>2;</a:t>
            </a:r>
            <a:endParaRPr sz="1150">
              <a:latin typeface="Lucida Console"/>
              <a:cs typeface="Lucida Console"/>
            </a:endParaRPr>
          </a:p>
          <a:p>
            <a:pPr marL="529590" marR="1329055" indent="3175">
              <a:lnSpc>
                <a:spcPct val="108300"/>
              </a:lnSpc>
            </a:pPr>
            <a:r>
              <a:rPr dirty="0" sz="1150">
                <a:latin typeface="Lucida Console"/>
                <a:cs typeface="Lucida Console"/>
              </a:rPr>
              <a:t>double ym = (y0 + y1) / </a:t>
            </a:r>
            <a:r>
              <a:rPr dirty="0" sz="1150" spc="-25">
                <a:latin typeface="Lucida Console"/>
                <a:cs typeface="Lucida Console"/>
              </a:rPr>
              <a:t>2; </a:t>
            </a:r>
            <a:r>
              <a:rPr dirty="0" sz="1150">
                <a:latin typeface="Lucida Console"/>
                <a:cs typeface="Lucida Console"/>
              </a:rPr>
              <a:t>double stddev = </a:t>
            </a:r>
            <a:r>
              <a:rPr dirty="0" sz="1150" spc="-10">
                <a:latin typeface="Lucida Console"/>
                <a:cs typeface="Lucida Console"/>
              </a:rPr>
              <a:t>Math.sqrt(var);</a:t>
            </a:r>
            <a:endParaRPr sz="1150">
              <a:latin typeface="Lucida Console"/>
              <a:cs typeface="Lucida Console"/>
            </a:endParaRPr>
          </a:p>
          <a:p>
            <a:pPr marL="533400" marR="89535">
              <a:lnSpc>
                <a:spcPct val="108300"/>
              </a:lnSpc>
              <a:spcBef>
                <a:spcPts val="5"/>
              </a:spcBef>
            </a:pPr>
            <a:r>
              <a:rPr dirty="0" sz="1150">
                <a:latin typeface="Lucida Console"/>
                <a:cs typeface="Lucida Console"/>
              </a:rPr>
              <a:t>double delta = StdRandom.gaussian(0, </a:t>
            </a:r>
            <a:r>
              <a:rPr dirty="0" sz="1150" spc="-10">
                <a:latin typeface="Lucida Console"/>
                <a:cs typeface="Lucida Console"/>
              </a:rPr>
              <a:t>stddev); </a:t>
            </a:r>
            <a:r>
              <a:rPr dirty="0" sz="1150">
                <a:latin typeface="Lucida Console"/>
                <a:cs typeface="Lucida Console"/>
              </a:rPr>
              <a:t>curve(x0, y0, xm, ym+delta, var/s, </a:t>
            </a:r>
            <a:r>
              <a:rPr dirty="0" sz="1150" spc="-25">
                <a:latin typeface="Lucida Console"/>
                <a:cs typeface="Lucida Console"/>
              </a:rPr>
              <a:t>s); </a:t>
            </a:r>
            <a:r>
              <a:rPr dirty="0" sz="1150">
                <a:latin typeface="Lucida Console"/>
                <a:cs typeface="Lucida Console"/>
              </a:rPr>
              <a:t>curve(xm, ym+delta, x1, y1, var/s, </a:t>
            </a:r>
            <a:r>
              <a:rPr dirty="0" sz="1150" spc="-25">
                <a:latin typeface="Lucida Console"/>
                <a:cs typeface="Lucida Console"/>
              </a:rPr>
              <a:t>s);</a:t>
            </a:r>
            <a:endParaRPr sz="115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latin typeface="Lucida Console"/>
                <a:cs typeface="Lucida Console"/>
              </a:rPr>
              <a:t>public static void main(String[] </a:t>
            </a:r>
            <a:r>
              <a:rPr dirty="0" sz="1150" spc="-10">
                <a:latin typeface="Lucida Console"/>
                <a:cs typeface="Lucida Console"/>
              </a:rPr>
              <a:t>args)</a:t>
            </a:r>
            <a:endParaRPr sz="1150">
              <a:latin typeface="Lucida Console"/>
              <a:cs typeface="Lucida Console"/>
            </a:endParaRPr>
          </a:p>
          <a:p>
            <a:pPr marL="264795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  <a:p>
            <a:pPr marL="533400" marR="269875" indent="-3810">
              <a:lnSpc>
                <a:spcPct val="108300"/>
              </a:lnSpc>
            </a:pPr>
            <a:r>
              <a:rPr dirty="0" sz="1150">
                <a:latin typeface="Lucida Console"/>
                <a:cs typeface="Lucida Console"/>
              </a:rPr>
              <a:t>double hurst = </a:t>
            </a:r>
            <a:r>
              <a:rPr dirty="0" sz="1150" spc="-10">
                <a:latin typeface="Lucida Console"/>
                <a:cs typeface="Lucida Console"/>
              </a:rPr>
              <a:t>Double.parseDouble(args[0]); </a:t>
            </a:r>
            <a:r>
              <a:rPr dirty="0" sz="1150">
                <a:latin typeface="Lucida Console"/>
                <a:cs typeface="Lucida Console"/>
              </a:rPr>
              <a:t>double s = Math.pow(2, </a:t>
            </a:r>
            <a:r>
              <a:rPr dirty="0" sz="1150" spc="-10">
                <a:latin typeface="Lucida Console"/>
                <a:cs typeface="Lucida Console"/>
              </a:rPr>
              <a:t>2*hurst);</a:t>
            </a:r>
            <a:endParaRPr sz="1150">
              <a:latin typeface="Lucida Console"/>
              <a:cs typeface="Lucida Console"/>
            </a:endParaRPr>
          </a:p>
          <a:p>
            <a:pPr marL="529590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latin typeface="Lucida Console"/>
                <a:cs typeface="Lucida Console"/>
              </a:rPr>
              <a:t>curve(0, .5, 1.0, .5, .01, </a:t>
            </a:r>
            <a:r>
              <a:rPr dirty="0" sz="1150" spc="-25">
                <a:latin typeface="Lucida Console"/>
                <a:cs typeface="Lucida Console"/>
              </a:rPr>
              <a:t>s);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2144" y="5910885"/>
            <a:ext cx="1016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7231" y="6100750"/>
            <a:ext cx="10160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663920" y="1946953"/>
            <a:ext cx="3484245" cy="2139950"/>
            <a:chOff x="5663920" y="1946953"/>
            <a:chExt cx="3484245" cy="213995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0943" y="2167242"/>
              <a:ext cx="3327184" cy="191952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51690" y="2197430"/>
              <a:ext cx="3221837" cy="181463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3920" y="1946953"/>
              <a:ext cx="2069312" cy="487751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689600" y="1982241"/>
            <a:ext cx="1968500" cy="381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20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Brownian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1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89600" y="4232668"/>
            <a:ext cx="1968500" cy="3816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5885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755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Brownian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.125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68063" y="5747802"/>
            <a:ext cx="1110615" cy="323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264795" marR="5080" indent="-265430">
              <a:lnSpc>
                <a:spcPts val="1160"/>
              </a:lnSpc>
              <a:spcBef>
                <a:spcPts val="16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control</a:t>
            </a:r>
            <a:r>
              <a:rPr dirty="0" sz="1000" spc="-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parameter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(see</a:t>
            </a:r>
            <a:r>
              <a:rPr dirty="0" sz="1000" spc="-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text)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831310" y="5725998"/>
            <a:ext cx="398780" cy="132080"/>
            <a:chOff x="3831310" y="5725998"/>
            <a:chExt cx="398780" cy="132080"/>
          </a:xfrm>
        </p:grpSpPr>
        <p:sp>
          <p:nvSpPr>
            <p:cNvPr id="20" name="object 20" descr=""/>
            <p:cNvSpPr/>
            <p:nvPr/>
          </p:nvSpPr>
          <p:spPr>
            <a:xfrm>
              <a:off x="3873504" y="5752018"/>
              <a:ext cx="350520" cy="99695"/>
            </a:xfrm>
            <a:custGeom>
              <a:avLst/>
              <a:gdLst/>
              <a:ahLst/>
              <a:cxnLst/>
              <a:rect l="l" t="t" r="r" b="b"/>
              <a:pathLst>
                <a:path w="350520" h="99695">
                  <a:moveTo>
                    <a:pt x="0" y="0"/>
                  </a:moveTo>
                  <a:lnTo>
                    <a:pt x="7298" y="0"/>
                  </a:lnTo>
                  <a:lnTo>
                    <a:pt x="349969" y="99663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831310" y="5725998"/>
              <a:ext cx="76200" cy="66675"/>
            </a:xfrm>
            <a:custGeom>
              <a:avLst/>
              <a:gdLst/>
              <a:ahLst/>
              <a:cxnLst/>
              <a:rect l="l" t="t" r="r" b="b"/>
              <a:pathLst>
                <a:path w="76200" h="66675">
                  <a:moveTo>
                    <a:pt x="76136" y="0"/>
                  </a:moveTo>
                  <a:lnTo>
                    <a:pt x="0" y="13474"/>
                  </a:lnTo>
                  <a:lnTo>
                    <a:pt x="56451" y="66370"/>
                  </a:lnTo>
                  <a:lnTo>
                    <a:pt x="49720" y="28257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28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918435" y="4102278"/>
            <a:ext cx="5409565" cy="2541905"/>
            <a:chOff x="1918435" y="4102278"/>
            <a:chExt cx="5409565" cy="2541905"/>
          </a:xfrm>
        </p:grpSpPr>
        <p:sp>
          <p:nvSpPr>
            <p:cNvPr id="4" name="object 4" descr=""/>
            <p:cNvSpPr/>
            <p:nvPr/>
          </p:nvSpPr>
          <p:spPr>
            <a:xfrm>
              <a:off x="2114549" y="4302591"/>
              <a:ext cx="5003800" cy="2136140"/>
            </a:xfrm>
            <a:custGeom>
              <a:avLst/>
              <a:gdLst/>
              <a:ahLst/>
              <a:cxnLst/>
              <a:rect l="l" t="t" r="r" b="b"/>
              <a:pathLst>
                <a:path w="5003800" h="2136140">
                  <a:moveTo>
                    <a:pt x="0" y="0"/>
                  </a:moveTo>
                  <a:lnTo>
                    <a:pt x="5003800" y="0"/>
                  </a:lnTo>
                  <a:lnTo>
                    <a:pt x="5003800" y="2135996"/>
                  </a:lnTo>
                  <a:lnTo>
                    <a:pt x="0" y="2135996"/>
                  </a:lnTo>
                  <a:lnTo>
                    <a:pt x="0" y="0"/>
                  </a:lnTo>
                  <a:close/>
                </a:path>
              </a:pathLst>
            </a:custGeom>
            <a:ln w="104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29071" y="410767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29065" y="41076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21594" y="4112924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6" y="372460"/>
                  </a:lnTo>
                  <a:lnTo>
                    <a:pt x="135085" y="391771"/>
                  </a:lnTo>
                  <a:lnTo>
                    <a:pt x="178402" y="401427"/>
                  </a:lnTo>
                  <a:lnTo>
                    <a:pt x="222576" y="401427"/>
                  </a:lnTo>
                  <a:lnTo>
                    <a:pt x="265893" y="391771"/>
                  </a:lnTo>
                  <a:lnTo>
                    <a:pt x="306642" y="372460"/>
                  </a:lnTo>
                  <a:lnTo>
                    <a:pt x="343110" y="343493"/>
                  </a:lnTo>
                  <a:lnTo>
                    <a:pt x="372044" y="306984"/>
                  </a:lnTo>
                  <a:lnTo>
                    <a:pt x="391334" y="266190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921600" y="4112920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23826" y="623699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89"/>
                  </a:lnTo>
                  <a:lnTo>
                    <a:pt x="28934" y="306982"/>
                  </a:lnTo>
                  <a:lnTo>
                    <a:pt x="57868" y="343490"/>
                  </a:lnTo>
                  <a:lnTo>
                    <a:pt x="94336" y="372457"/>
                  </a:lnTo>
                  <a:lnTo>
                    <a:pt x="135085" y="391768"/>
                  </a:lnTo>
                  <a:lnTo>
                    <a:pt x="178402" y="401424"/>
                  </a:lnTo>
                  <a:lnTo>
                    <a:pt x="222576" y="401424"/>
                  </a:lnTo>
                  <a:lnTo>
                    <a:pt x="265893" y="391768"/>
                  </a:lnTo>
                  <a:lnTo>
                    <a:pt x="306642" y="372457"/>
                  </a:lnTo>
                  <a:lnTo>
                    <a:pt x="343110" y="343490"/>
                  </a:lnTo>
                  <a:lnTo>
                    <a:pt x="372044" y="306982"/>
                  </a:lnTo>
                  <a:lnTo>
                    <a:pt x="391334" y="266189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23833" y="623699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21594" y="623699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89"/>
                  </a:lnTo>
                  <a:lnTo>
                    <a:pt x="28934" y="306982"/>
                  </a:lnTo>
                  <a:lnTo>
                    <a:pt x="57868" y="343490"/>
                  </a:lnTo>
                  <a:lnTo>
                    <a:pt x="94336" y="372457"/>
                  </a:lnTo>
                  <a:lnTo>
                    <a:pt x="135085" y="391768"/>
                  </a:lnTo>
                  <a:lnTo>
                    <a:pt x="178402" y="401424"/>
                  </a:lnTo>
                  <a:lnTo>
                    <a:pt x="222576" y="401424"/>
                  </a:lnTo>
                  <a:lnTo>
                    <a:pt x="265893" y="391768"/>
                  </a:lnTo>
                  <a:lnTo>
                    <a:pt x="306642" y="372457"/>
                  </a:lnTo>
                  <a:lnTo>
                    <a:pt x="343110" y="343490"/>
                  </a:lnTo>
                  <a:lnTo>
                    <a:pt x="372044" y="306982"/>
                  </a:lnTo>
                  <a:lnTo>
                    <a:pt x="391334" y="266189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21600" y="623699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45"/>
              <a:t>A</a:t>
            </a:r>
            <a:r>
              <a:rPr dirty="0" spc="185"/>
              <a:t> </a:t>
            </a:r>
            <a:r>
              <a:rPr dirty="0" spc="70"/>
              <a:t>2D</a:t>
            </a:r>
            <a:r>
              <a:rPr dirty="0" spc="185"/>
              <a:t> </a:t>
            </a:r>
            <a:r>
              <a:rPr dirty="0"/>
              <a:t>Brownian</a:t>
            </a:r>
            <a:r>
              <a:rPr dirty="0" spc="190"/>
              <a:t> </a:t>
            </a:r>
            <a:r>
              <a:rPr dirty="0"/>
              <a:t>model:</a:t>
            </a:r>
            <a:r>
              <a:rPr dirty="0" spc="185"/>
              <a:t> </a:t>
            </a:r>
            <a:r>
              <a:rPr dirty="0"/>
              <a:t>plasma</a:t>
            </a:r>
            <a:r>
              <a:rPr dirty="0" spc="185"/>
              <a:t> </a:t>
            </a:r>
            <a:r>
              <a:rPr dirty="0" spc="-10"/>
              <a:t>clouds</a:t>
            </a:r>
          </a:p>
        </p:txBody>
      </p:sp>
      <p:sp>
        <p:nvSpPr>
          <p:cNvPr id="15" name="object 15" descr=""/>
          <p:cNvSpPr/>
          <p:nvPr/>
        </p:nvSpPr>
        <p:spPr>
          <a:xfrm>
            <a:off x="520700" y="1740674"/>
            <a:ext cx="7137400" cy="2250440"/>
          </a:xfrm>
          <a:custGeom>
            <a:avLst/>
            <a:gdLst/>
            <a:ahLst/>
            <a:cxnLst/>
            <a:rect l="l" t="t" r="r" b="b"/>
            <a:pathLst>
              <a:path w="7137400" h="2250440">
                <a:moveTo>
                  <a:pt x="0" y="0"/>
                </a:moveTo>
                <a:lnTo>
                  <a:pt x="7137400" y="0"/>
                </a:lnTo>
                <a:lnTo>
                  <a:pt x="7137400" y="2250414"/>
                </a:lnTo>
                <a:lnTo>
                  <a:pt x="0" y="22504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/>
              <a:t>Midpoint</a:t>
            </a:r>
            <a:r>
              <a:rPr dirty="0" spc="165"/>
              <a:t> </a:t>
            </a:r>
            <a:r>
              <a:rPr dirty="0"/>
              <a:t>displacement</a:t>
            </a:r>
            <a:r>
              <a:rPr dirty="0" spc="165"/>
              <a:t> </a:t>
            </a:r>
            <a:r>
              <a:rPr dirty="0" spc="-10"/>
              <a:t>method</a:t>
            </a:r>
          </a:p>
          <a:p>
            <a:pPr marL="32131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Consider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a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rectangle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centered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at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(</a:t>
            </a:r>
            <a:r>
              <a:rPr dirty="0" sz="1450" i="1">
                <a:solidFill>
                  <a:srgbClr val="000000"/>
                </a:solidFill>
                <a:latin typeface="Lucida Sans Italic"/>
                <a:cs typeface="Lucida Sans Italic"/>
              </a:rPr>
              <a:t>x</a:t>
            </a:r>
            <a:r>
              <a:rPr dirty="0" sz="1450">
                <a:solidFill>
                  <a:srgbClr val="000000"/>
                </a:solidFill>
              </a:rPr>
              <a:t>,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 i="1">
                <a:solidFill>
                  <a:srgbClr val="000000"/>
                </a:solidFill>
                <a:latin typeface="Lucida Sans Italic"/>
                <a:cs typeface="Lucida Sans Italic"/>
              </a:rPr>
              <a:t>y</a:t>
            </a:r>
            <a:r>
              <a:rPr dirty="0" sz="1450">
                <a:solidFill>
                  <a:srgbClr val="000000"/>
                </a:solidFill>
              </a:rPr>
              <a:t>)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with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pixels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at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four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 spc="-10">
                <a:solidFill>
                  <a:srgbClr val="000000"/>
                </a:solidFill>
              </a:rPr>
              <a:t>corners.</a:t>
            </a:r>
            <a:endParaRPr sz="1450">
              <a:latin typeface="Lucida Sans Italic"/>
              <a:cs typeface="Lucida Sans Italic"/>
            </a:endParaRPr>
          </a:p>
          <a:p>
            <a:pPr marL="321310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If</a:t>
            </a:r>
            <a:r>
              <a:rPr dirty="0" sz="1450" spc="6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6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rectangle</a:t>
            </a:r>
            <a:r>
              <a:rPr dirty="0" sz="1450" spc="6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is</a:t>
            </a:r>
            <a:r>
              <a:rPr dirty="0" sz="1450" spc="6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small,</a:t>
            </a:r>
            <a:r>
              <a:rPr dirty="0" sz="1450" spc="7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do</a:t>
            </a:r>
            <a:r>
              <a:rPr dirty="0" sz="1450" spc="65">
                <a:solidFill>
                  <a:srgbClr val="000000"/>
                </a:solidFill>
              </a:rPr>
              <a:t> </a:t>
            </a:r>
            <a:r>
              <a:rPr dirty="0" sz="1450" spc="-10">
                <a:solidFill>
                  <a:srgbClr val="000000"/>
                </a:solidFill>
              </a:rPr>
              <a:t>nothing.</a:t>
            </a:r>
            <a:endParaRPr sz="1450"/>
          </a:p>
          <a:p>
            <a:pPr marL="321310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Color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midpoints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of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each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side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average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of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endpoint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 spc="-10">
                <a:solidFill>
                  <a:srgbClr val="000000"/>
                </a:solidFill>
              </a:rPr>
              <a:t>colors.</a:t>
            </a:r>
            <a:endParaRPr sz="1450"/>
          </a:p>
          <a:p>
            <a:pPr marL="321310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Choose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r>
              <a:rPr dirty="0" sz="1450" spc="1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000000"/>
                </a:solidFill>
              </a:rPr>
              <a:t>at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random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 i="1">
                <a:solidFill>
                  <a:srgbClr val="000000"/>
                </a:solidFill>
                <a:latin typeface="Lucida Sans Italic"/>
                <a:cs typeface="Lucida Sans Italic"/>
              </a:rPr>
              <a:t>from</a:t>
            </a:r>
            <a:r>
              <a:rPr dirty="0" sz="1450" spc="85" i="1">
                <a:solidFill>
                  <a:srgbClr val="000000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0000"/>
                </a:solidFill>
                <a:latin typeface="Lucida Sans Italic"/>
                <a:cs typeface="Lucida Sans Italic"/>
              </a:rPr>
              <a:t>Gaussian</a:t>
            </a:r>
            <a:r>
              <a:rPr dirty="0" sz="1450" spc="85" i="1">
                <a:solidFill>
                  <a:srgbClr val="000000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 i="1">
                <a:solidFill>
                  <a:srgbClr val="000000"/>
                </a:solidFill>
                <a:latin typeface="Lucida Sans Italic"/>
                <a:cs typeface="Lucida Sans Italic"/>
              </a:rPr>
              <a:t>distribution</a:t>
            </a:r>
            <a:r>
              <a:rPr dirty="0" sz="1450" spc="-10">
                <a:solidFill>
                  <a:srgbClr val="000000"/>
                </a:solidFill>
              </a:rPr>
              <a:t>.</a:t>
            </a:r>
            <a:endParaRPr sz="1450">
              <a:latin typeface="Lucida Sans Italic"/>
              <a:cs typeface="Lucida Sans Italic"/>
            </a:endParaRPr>
          </a:p>
          <a:p>
            <a:pPr marL="321310" indent="-157480">
              <a:lnSpc>
                <a:spcPct val="100000"/>
              </a:lnSpc>
              <a:spcBef>
                <a:spcPts val="730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Color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center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pixel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average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of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four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corner</a:t>
            </a:r>
            <a:r>
              <a:rPr dirty="0" sz="1450" spc="8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colors</a:t>
            </a:r>
            <a:r>
              <a:rPr dirty="0" sz="1450" spc="80">
                <a:solidFill>
                  <a:srgbClr val="000000"/>
                </a:solidFill>
              </a:rPr>
              <a:t> </a:t>
            </a:r>
            <a:r>
              <a:rPr dirty="0" sz="1450" i="1">
                <a:solidFill>
                  <a:srgbClr val="000000"/>
                </a:solidFill>
                <a:latin typeface="Lucida Sans Italic"/>
                <a:cs typeface="Lucida Sans Italic"/>
              </a:rPr>
              <a:t>plus</a:t>
            </a:r>
            <a:r>
              <a:rPr dirty="0" sz="1450" spc="80" i="1">
                <a:solidFill>
                  <a:srgbClr val="000000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50">
                <a:solidFill>
                  <a:srgbClr val="000000"/>
                </a:solidFill>
                <a:latin typeface="Symbol"/>
                <a:cs typeface="Symbol"/>
              </a:rPr>
              <a:t></a:t>
            </a:r>
            <a:endParaRPr sz="1450">
              <a:latin typeface="Symbol"/>
              <a:cs typeface="Symbol"/>
            </a:endParaRPr>
          </a:p>
          <a:p>
            <a:pPr marL="321310" indent="-157480">
              <a:lnSpc>
                <a:spcPct val="100000"/>
              </a:lnSpc>
              <a:spcBef>
                <a:spcPts val="730"/>
              </a:spcBef>
              <a:buSzPct val="127586"/>
              <a:buFont typeface="Calibri"/>
              <a:buChar char="•"/>
              <a:tabLst>
                <a:tab pos="321945" algn="l"/>
              </a:tabLst>
            </a:pPr>
            <a:r>
              <a:rPr dirty="0" sz="1450">
                <a:solidFill>
                  <a:srgbClr val="000000"/>
                </a:solidFill>
              </a:rPr>
              <a:t>Recurse</a:t>
            </a:r>
            <a:r>
              <a:rPr dirty="0" sz="1450" spc="7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on</a:t>
            </a:r>
            <a:r>
              <a:rPr dirty="0" sz="1450" spc="70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the</a:t>
            </a:r>
            <a:r>
              <a:rPr dirty="0" sz="1450" spc="75">
                <a:solidFill>
                  <a:srgbClr val="000000"/>
                </a:solidFill>
              </a:rPr>
              <a:t> </a:t>
            </a:r>
            <a:r>
              <a:rPr dirty="0" sz="1450">
                <a:solidFill>
                  <a:srgbClr val="000000"/>
                </a:solidFill>
              </a:rPr>
              <a:t>four</a:t>
            </a:r>
            <a:r>
              <a:rPr dirty="0" sz="1450" spc="70">
                <a:solidFill>
                  <a:srgbClr val="000000"/>
                </a:solidFill>
              </a:rPr>
              <a:t> </a:t>
            </a:r>
            <a:r>
              <a:rPr dirty="0" sz="1450" spc="-10">
                <a:solidFill>
                  <a:srgbClr val="000000"/>
                </a:solidFill>
              </a:rPr>
              <a:t>quadrants.</a:t>
            </a:r>
            <a:endParaRPr sz="1450"/>
          </a:p>
        </p:txBody>
      </p:sp>
      <p:sp>
        <p:nvSpPr>
          <p:cNvPr id="17" name="object 17" descr=""/>
          <p:cNvSpPr txBox="1"/>
          <p:nvPr/>
        </p:nvSpPr>
        <p:spPr>
          <a:xfrm>
            <a:off x="2068182" y="4196944"/>
            <a:ext cx="12953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16848" y="6336755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60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01992" y="4196944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954837" y="6336755"/>
            <a:ext cx="3365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latin typeface="Trebuchet MS"/>
                <a:cs typeface="Trebuchet MS"/>
              </a:rPr>
              <a:t>100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438268" y="4102278"/>
            <a:ext cx="412115" cy="412750"/>
            <a:chOff x="4438268" y="4102278"/>
            <a:chExt cx="412115" cy="412750"/>
          </a:xfrm>
        </p:grpSpPr>
        <p:sp>
          <p:nvSpPr>
            <p:cNvPr id="22" name="object 22" descr=""/>
            <p:cNvSpPr/>
            <p:nvPr/>
          </p:nvSpPr>
          <p:spPr>
            <a:xfrm>
              <a:off x="4443672" y="410767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43665" y="41076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524057" y="4196944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916203" y="5156454"/>
            <a:ext cx="412115" cy="412750"/>
            <a:chOff x="6916203" y="5156454"/>
            <a:chExt cx="412115" cy="412750"/>
          </a:xfrm>
        </p:grpSpPr>
        <p:sp>
          <p:nvSpPr>
            <p:cNvPr id="26" name="object 26" descr=""/>
            <p:cNvSpPr/>
            <p:nvPr/>
          </p:nvSpPr>
          <p:spPr>
            <a:xfrm>
              <a:off x="6921594" y="516185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1"/>
                  </a:lnTo>
                  <a:lnTo>
                    <a:pt x="9644" y="135234"/>
                  </a:lnTo>
                  <a:lnTo>
                    <a:pt x="0" y="178597"/>
                  </a:lnTo>
                  <a:lnTo>
                    <a:pt x="0" y="222817"/>
                  </a:lnTo>
                  <a:lnTo>
                    <a:pt x="9644" y="266180"/>
                  </a:lnTo>
                  <a:lnTo>
                    <a:pt x="28934" y="306972"/>
                  </a:lnTo>
                  <a:lnTo>
                    <a:pt x="57868" y="343480"/>
                  </a:lnTo>
                  <a:lnTo>
                    <a:pt x="94336" y="372447"/>
                  </a:lnTo>
                  <a:lnTo>
                    <a:pt x="135085" y="391758"/>
                  </a:lnTo>
                  <a:lnTo>
                    <a:pt x="178402" y="401414"/>
                  </a:lnTo>
                  <a:lnTo>
                    <a:pt x="222576" y="401414"/>
                  </a:lnTo>
                  <a:lnTo>
                    <a:pt x="265893" y="391758"/>
                  </a:lnTo>
                  <a:lnTo>
                    <a:pt x="306642" y="372447"/>
                  </a:lnTo>
                  <a:lnTo>
                    <a:pt x="343110" y="343480"/>
                  </a:lnTo>
                  <a:lnTo>
                    <a:pt x="372044" y="306972"/>
                  </a:lnTo>
                  <a:lnTo>
                    <a:pt x="391334" y="266180"/>
                  </a:lnTo>
                  <a:lnTo>
                    <a:pt x="400978" y="222817"/>
                  </a:lnTo>
                  <a:lnTo>
                    <a:pt x="400978" y="178597"/>
                  </a:lnTo>
                  <a:lnTo>
                    <a:pt x="391334" y="135234"/>
                  </a:lnTo>
                  <a:lnTo>
                    <a:pt x="372044" y="94441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921600" y="5161852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007225" y="5251121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latin typeface="Trebuchet MS"/>
                <a:cs typeface="Trebuchet MS"/>
              </a:rPr>
              <a:t>60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923668" y="5151209"/>
            <a:ext cx="412115" cy="412750"/>
            <a:chOff x="1923668" y="5151209"/>
            <a:chExt cx="412115" cy="412750"/>
          </a:xfrm>
        </p:grpSpPr>
        <p:sp>
          <p:nvSpPr>
            <p:cNvPr id="30" name="object 30" descr=""/>
            <p:cNvSpPr/>
            <p:nvPr/>
          </p:nvSpPr>
          <p:spPr>
            <a:xfrm>
              <a:off x="1929071" y="515660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1"/>
                  </a:lnTo>
                  <a:lnTo>
                    <a:pt x="9644" y="135234"/>
                  </a:lnTo>
                  <a:lnTo>
                    <a:pt x="0" y="178597"/>
                  </a:lnTo>
                  <a:lnTo>
                    <a:pt x="0" y="222817"/>
                  </a:lnTo>
                  <a:lnTo>
                    <a:pt x="9644" y="266180"/>
                  </a:lnTo>
                  <a:lnTo>
                    <a:pt x="28934" y="306972"/>
                  </a:lnTo>
                  <a:lnTo>
                    <a:pt x="57868" y="343480"/>
                  </a:lnTo>
                  <a:lnTo>
                    <a:pt x="94335" y="372447"/>
                  </a:lnTo>
                  <a:lnTo>
                    <a:pt x="135082" y="391758"/>
                  </a:lnTo>
                  <a:lnTo>
                    <a:pt x="178397" y="401414"/>
                  </a:lnTo>
                  <a:lnTo>
                    <a:pt x="222568" y="401414"/>
                  </a:lnTo>
                  <a:lnTo>
                    <a:pt x="265883" y="391758"/>
                  </a:lnTo>
                  <a:lnTo>
                    <a:pt x="306630" y="372447"/>
                  </a:lnTo>
                  <a:lnTo>
                    <a:pt x="343097" y="343480"/>
                  </a:lnTo>
                  <a:lnTo>
                    <a:pt x="372031" y="306972"/>
                  </a:lnTo>
                  <a:lnTo>
                    <a:pt x="391321" y="266180"/>
                  </a:lnTo>
                  <a:lnTo>
                    <a:pt x="400966" y="222817"/>
                  </a:lnTo>
                  <a:lnTo>
                    <a:pt x="400966" y="178597"/>
                  </a:lnTo>
                  <a:lnTo>
                    <a:pt x="391321" y="135234"/>
                  </a:lnTo>
                  <a:lnTo>
                    <a:pt x="372031" y="94441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929065" y="5156606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009457" y="5235385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433035" y="6231598"/>
            <a:ext cx="412115" cy="412750"/>
            <a:chOff x="4433035" y="6231598"/>
            <a:chExt cx="412115" cy="412750"/>
          </a:xfrm>
        </p:grpSpPr>
        <p:sp>
          <p:nvSpPr>
            <p:cNvPr id="34" name="object 34" descr=""/>
            <p:cNvSpPr/>
            <p:nvPr/>
          </p:nvSpPr>
          <p:spPr>
            <a:xfrm>
              <a:off x="4438426" y="623699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89"/>
                  </a:lnTo>
                  <a:lnTo>
                    <a:pt x="28934" y="306982"/>
                  </a:lnTo>
                  <a:lnTo>
                    <a:pt x="57868" y="343490"/>
                  </a:lnTo>
                  <a:lnTo>
                    <a:pt x="94336" y="372457"/>
                  </a:lnTo>
                  <a:lnTo>
                    <a:pt x="135085" y="391768"/>
                  </a:lnTo>
                  <a:lnTo>
                    <a:pt x="178402" y="401424"/>
                  </a:lnTo>
                  <a:lnTo>
                    <a:pt x="222576" y="401424"/>
                  </a:lnTo>
                  <a:lnTo>
                    <a:pt x="265893" y="391768"/>
                  </a:lnTo>
                  <a:lnTo>
                    <a:pt x="306642" y="372457"/>
                  </a:lnTo>
                  <a:lnTo>
                    <a:pt x="343110" y="343490"/>
                  </a:lnTo>
                  <a:lnTo>
                    <a:pt x="372044" y="306982"/>
                  </a:lnTo>
                  <a:lnTo>
                    <a:pt x="391334" y="266189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438433" y="623699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545012" y="6321019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latin typeface="Trebuchet MS"/>
                <a:cs typeface="Trebuchet MS"/>
              </a:rPr>
              <a:t>80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453990" y="5151209"/>
            <a:ext cx="412115" cy="412750"/>
            <a:chOff x="4453990" y="5151209"/>
            <a:chExt cx="412115" cy="412750"/>
          </a:xfrm>
        </p:grpSpPr>
        <p:sp>
          <p:nvSpPr>
            <p:cNvPr id="38" name="object 38" descr=""/>
            <p:cNvSpPr/>
            <p:nvPr/>
          </p:nvSpPr>
          <p:spPr>
            <a:xfrm>
              <a:off x="4459381" y="515660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1"/>
                  </a:lnTo>
                  <a:lnTo>
                    <a:pt x="9644" y="135234"/>
                  </a:lnTo>
                  <a:lnTo>
                    <a:pt x="0" y="178597"/>
                  </a:lnTo>
                  <a:lnTo>
                    <a:pt x="0" y="222817"/>
                  </a:lnTo>
                  <a:lnTo>
                    <a:pt x="9644" y="266180"/>
                  </a:lnTo>
                  <a:lnTo>
                    <a:pt x="28934" y="306972"/>
                  </a:lnTo>
                  <a:lnTo>
                    <a:pt x="57868" y="343480"/>
                  </a:lnTo>
                  <a:lnTo>
                    <a:pt x="94336" y="372447"/>
                  </a:lnTo>
                  <a:lnTo>
                    <a:pt x="135085" y="391758"/>
                  </a:lnTo>
                  <a:lnTo>
                    <a:pt x="178402" y="401414"/>
                  </a:lnTo>
                  <a:lnTo>
                    <a:pt x="222576" y="401414"/>
                  </a:lnTo>
                  <a:lnTo>
                    <a:pt x="265893" y="391758"/>
                  </a:lnTo>
                  <a:lnTo>
                    <a:pt x="306642" y="372447"/>
                  </a:lnTo>
                  <a:lnTo>
                    <a:pt x="343110" y="343480"/>
                  </a:lnTo>
                  <a:lnTo>
                    <a:pt x="372044" y="306972"/>
                  </a:lnTo>
                  <a:lnTo>
                    <a:pt x="391334" y="266180"/>
                  </a:lnTo>
                  <a:lnTo>
                    <a:pt x="400978" y="222817"/>
                  </a:lnTo>
                  <a:lnTo>
                    <a:pt x="400978" y="178597"/>
                  </a:lnTo>
                  <a:lnTo>
                    <a:pt x="391334" y="135234"/>
                  </a:lnTo>
                  <a:lnTo>
                    <a:pt x="372044" y="94441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909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459388" y="5156606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555490" y="5245875"/>
            <a:ext cx="23304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85" b="1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923823" y="4102434"/>
            <a:ext cx="5404485" cy="2541270"/>
            <a:chOff x="1923823" y="4102434"/>
            <a:chExt cx="5404485" cy="2541270"/>
          </a:xfrm>
        </p:grpSpPr>
        <p:sp>
          <p:nvSpPr>
            <p:cNvPr id="42" name="object 42" descr=""/>
            <p:cNvSpPr/>
            <p:nvPr/>
          </p:nvSpPr>
          <p:spPr>
            <a:xfrm>
              <a:off x="1929071" y="463213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929065" y="4632147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921594" y="4637383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6" y="372460"/>
                  </a:lnTo>
                  <a:lnTo>
                    <a:pt x="135085" y="391771"/>
                  </a:lnTo>
                  <a:lnTo>
                    <a:pt x="178402" y="401427"/>
                  </a:lnTo>
                  <a:lnTo>
                    <a:pt x="222576" y="401427"/>
                  </a:lnTo>
                  <a:lnTo>
                    <a:pt x="265893" y="391771"/>
                  </a:lnTo>
                  <a:lnTo>
                    <a:pt x="306642" y="372460"/>
                  </a:lnTo>
                  <a:lnTo>
                    <a:pt x="343110" y="343493"/>
                  </a:lnTo>
                  <a:lnTo>
                    <a:pt x="372044" y="306984"/>
                  </a:lnTo>
                  <a:lnTo>
                    <a:pt x="391334" y="266190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921600" y="4637392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443671" y="463213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5757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443665" y="4632147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929071" y="567057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86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929065" y="56705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19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921594" y="5675824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6" y="372460"/>
                  </a:lnTo>
                  <a:lnTo>
                    <a:pt x="135085" y="391771"/>
                  </a:lnTo>
                  <a:lnTo>
                    <a:pt x="178402" y="401427"/>
                  </a:lnTo>
                  <a:lnTo>
                    <a:pt x="222576" y="401427"/>
                  </a:lnTo>
                  <a:lnTo>
                    <a:pt x="265893" y="391771"/>
                  </a:lnTo>
                  <a:lnTo>
                    <a:pt x="306642" y="372460"/>
                  </a:lnTo>
                  <a:lnTo>
                    <a:pt x="343110" y="343493"/>
                  </a:lnTo>
                  <a:lnTo>
                    <a:pt x="372044" y="306984"/>
                  </a:lnTo>
                  <a:lnTo>
                    <a:pt x="391334" y="266190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921600" y="5675820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443671" y="567057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443665" y="56705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186371" y="410767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0F0F0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186365" y="41076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181126" y="623699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89"/>
                  </a:lnTo>
                  <a:lnTo>
                    <a:pt x="28934" y="306982"/>
                  </a:lnTo>
                  <a:lnTo>
                    <a:pt x="57868" y="343490"/>
                  </a:lnTo>
                  <a:lnTo>
                    <a:pt x="94336" y="372457"/>
                  </a:lnTo>
                  <a:lnTo>
                    <a:pt x="135085" y="391768"/>
                  </a:lnTo>
                  <a:lnTo>
                    <a:pt x="178402" y="401424"/>
                  </a:lnTo>
                  <a:lnTo>
                    <a:pt x="222576" y="401424"/>
                  </a:lnTo>
                  <a:lnTo>
                    <a:pt x="265893" y="391768"/>
                  </a:lnTo>
                  <a:lnTo>
                    <a:pt x="306642" y="372457"/>
                  </a:lnTo>
                  <a:lnTo>
                    <a:pt x="343110" y="343490"/>
                  </a:lnTo>
                  <a:lnTo>
                    <a:pt x="372044" y="306982"/>
                  </a:lnTo>
                  <a:lnTo>
                    <a:pt x="391334" y="266189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181133" y="623699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186371" y="5156610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1"/>
                  </a:lnTo>
                  <a:lnTo>
                    <a:pt x="9644" y="135234"/>
                  </a:lnTo>
                  <a:lnTo>
                    <a:pt x="0" y="178597"/>
                  </a:lnTo>
                  <a:lnTo>
                    <a:pt x="0" y="222817"/>
                  </a:lnTo>
                  <a:lnTo>
                    <a:pt x="9644" y="266180"/>
                  </a:lnTo>
                  <a:lnTo>
                    <a:pt x="28934" y="306972"/>
                  </a:lnTo>
                  <a:lnTo>
                    <a:pt x="57868" y="343480"/>
                  </a:lnTo>
                  <a:lnTo>
                    <a:pt x="94335" y="372447"/>
                  </a:lnTo>
                  <a:lnTo>
                    <a:pt x="135082" y="391758"/>
                  </a:lnTo>
                  <a:lnTo>
                    <a:pt x="178397" y="401414"/>
                  </a:lnTo>
                  <a:lnTo>
                    <a:pt x="222568" y="401414"/>
                  </a:lnTo>
                  <a:lnTo>
                    <a:pt x="265883" y="391758"/>
                  </a:lnTo>
                  <a:lnTo>
                    <a:pt x="306630" y="372447"/>
                  </a:lnTo>
                  <a:lnTo>
                    <a:pt x="343097" y="343480"/>
                  </a:lnTo>
                  <a:lnTo>
                    <a:pt x="372031" y="306972"/>
                  </a:lnTo>
                  <a:lnTo>
                    <a:pt x="391321" y="266180"/>
                  </a:lnTo>
                  <a:lnTo>
                    <a:pt x="400966" y="222817"/>
                  </a:lnTo>
                  <a:lnTo>
                    <a:pt x="400966" y="178597"/>
                  </a:lnTo>
                  <a:lnTo>
                    <a:pt x="391321" y="135234"/>
                  </a:lnTo>
                  <a:lnTo>
                    <a:pt x="372031" y="94441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186365" y="5156606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748114" y="410767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6" y="372460"/>
                  </a:lnTo>
                  <a:lnTo>
                    <a:pt x="135085" y="391771"/>
                  </a:lnTo>
                  <a:lnTo>
                    <a:pt x="178402" y="401427"/>
                  </a:lnTo>
                  <a:lnTo>
                    <a:pt x="222576" y="401427"/>
                  </a:lnTo>
                  <a:lnTo>
                    <a:pt x="265893" y="391771"/>
                  </a:lnTo>
                  <a:lnTo>
                    <a:pt x="306642" y="372460"/>
                  </a:lnTo>
                  <a:lnTo>
                    <a:pt x="343110" y="343493"/>
                  </a:lnTo>
                  <a:lnTo>
                    <a:pt x="372044" y="306984"/>
                  </a:lnTo>
                  <a:lnTo>
                    <a:pt x="391334" y="266190"/>
                  </a:lnTo>
                  <a:lnTo>
                    <a:pt x="400978" y="222824"/>
                  </a:lnTo>
                  <a:lnTo>
                    <a:pt x="400978" y="178602"/>
                  </a:lnTo>
                  <a:lnTo>
                    <a:pt x="391334" y="135236"/>
                  </a:lnTo>
                  <a:lnTo>
                    <a:pt x="372044" y="94442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748120" y="41076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742881" y="623699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89"/>
                  </a:lnTo>
                  <a:lnTo>
                    <a:pt x="28934" y="306982"/>
                  </a:lnTo>
                  <a:lnTo>
                    <a:pt x="57868" y="343490"/>
                  </a:lnTo>
                  <a:lnTo>
                    <a:pt x="94335" y="372457"/>
                  </a:lnTo>
                  <a:lnTo>
                    <a:pt x="135082" y="391768"/>
                  </a:lnTo>
                  <a:lnTo>
                    <a:pt x="178397" y="401424"/>
                  </a:lnTo>
                  <a:lnTo>
                    <a:pt x="222568" y="401424"/>
                  </a:lnTo>
                  <a:lnTo>
                    <a:pt x="265883" y="391768"/>
                  </a:lnTo>
                  <a:lnTo>
                    <a:pt x="306630" y="372457"/>
                  </a:lnTo>
                  <a:lnTo>
                    <a:pt x="343097" y="343490"/>
                  </a:lnTo>
                  <a:lnTo>
                    <a:pt x="372031" y="306982"/>
                  </a:lnTo>
                  <a:lnTo>
                    <a:pt x="391321" y="266189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742875" y="623699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748114" y="5156610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76" y="0"/>
                  </a:moveTo>
                  <a:lnTo>
                    <a:pt x="178402" y="0"/>
                  </a:lnTo>
                  <a:lnTo>
                    <a:pt x="135085" y="9655"/>
                  </a:lnTo>
                  <a:lnTo>
                    <a:pt x="94336" y="28966"/>
                  </a:lnTo>
                  <a:lnTo>
                    <a:pt x="57868" y="57933"/>
                  </a:lnTo>
                  <a:lnTo>
                    <a:pt x="28934" y="94441"/>
                  </a:lnTo>
                  <a:lnTo>
                    <a:pt x="9644" y="135234"/>
                  </a:lnTo>
                  <a:lnTo>
                    <a:pt x="0" y="178597"/>
                  </a:lnTo>
                  <a:lnTo>
                    <a:pt x="0" y="222817"/>
                  </a:lnTo>
                  <a:lnTo>
                    <a:pt x="9644" y="266180"/>
                  </a:lnTo>
                  <a:lnTo>
                    <a:pt x="28934" y="306972"/>
                  </a:lnTo>
                  <a:lnTo>
                    <a:pt x="57868" y="343480"/>
                  </a:lnTo>
                  <a:lnTo>
                    <a:pt x="94336" y="372447"/>
                  </a:lnTo>
                  <a:lnTo>
                    <a:pt x="135085" y="391758"/>
                  </a:lnTo>
                  <a:lnTo>
                    <a:pt x="178402" y="401414"/>
                  </a:lnTo>
                  <a:lnTo>
                    <a:pt x="222576" y="401414"/>
                  </a:lnTo>
                  <a:lnTo>
                    <a:pt x="265893" y="391758"/>
                  </a:lnTo>
                  <a:lnTo>
                    <a:pt x="306642" y="372447"/>
                  </a:lnTo>
                  <a:lnTo>
                    <a:pt x="343110" y="343480"/>
                  </a:lnTo>
                  <a:lnTo>
                    <a:pt x="372044" y="306972"/>
                  </a:lnTo>
                  <a:lnTo>
                    <a:pt x="391334" y="266180"/>
                  </a:lnTo>
                  <a:lnTo>
                    <a:pt x="400978" y="222817"/>
                  </a:lnTo>
                  <a:lnTo>
                    <a:pt x="400978" y="178597"/>
                  </a:lnTo>
                  <a:lnTo>
                    <a:pt x="391334" y="135234"/>
                  </a:lnTo>
                  <a:lnTo>
                    <a:pt x="372044" y="94441"/>
                  </a:lnTo>
                  <a:lnTo>
                    <a:pt x="343110" y="57933"/>
                  </a:lnTo>
                  <a:lnTo>
                    <a:pt x="306642" y="28966"/>
                  </a:lnTo>
                  <a:lnTo>
                    <a:pt x="265893" y="9655"/>
                  </a:lnTo>
                  <a:lnTo>
                    <a:pt x="222576" y="0"/>
                  </a:lnTo>
                  <a:close/>
                </a:path>
              </a:pathLst>
            </a:custGeom>
            <a:solidFill>
              <a:srgbClr val="9797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748120" y="5156606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186371" y="463213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186365" y="4632147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186371" y="567057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86365" y="56705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1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399" y="401422"/>
                  </a:lnTo>
                  <a:lnTo>
                    <a:pt x="135083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1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3" y="9655"/>
                  </a:lnTo>
                  <a:lnTo>
                    <a:pt x="178399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753359" y="4632138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753352" y="4632147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2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400" y="401422"/>
                  </a:lnTo>
                  <a:lnTo>
                    <a:pt x="135084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2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4" y="9655"/>
                  </a:lnTo>
                  <a:lnTo>
                    <a:pt x="178400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753359" y="5670579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222568" y="0"/>
                  </a:moveTo>
                  <a:lnTo>
                    <a:pt x="178397" y="0"/>
                  </a:lnTo>
                  <a:lnTo>
                    <a:pt x="135082" y="9655"/>
                  </a:lnTo>
                  <a:lnTo>
                    <a:pt x="94335" y="28966"/>
                  </a:lnTo>
                  <a:lnTo>
                    <a:pt x="57868" y="57933"/>
                  </a:lnTo>
                  <a:lnTo>
                    <a:pt x="28934" y="94442"/>
                  </a:lnTo>
                  <a:lnTo>
                    <a:pt x="9644" y="135236"/>
                  </a:lnTo>
                  <a:lnTo>
                    <a:pt x="0" y="178602"/>
                  </a:lnTo>
                  <a:lnTo>
                    <a:pt x="0" y="222824"/>
                  </a:lnTo>
                  <a:lnTo>
                    <a:pt x="9644" y="266190"/>
                  </a:lnTo>
                  <a:lnTo>
                    <a:pt x="28934" y="306984"/>
                  </a:lnTo>
                  <a:lnTo>
                    <a:pt x="57868" y="343493"/>
                  </a:lnTo>
                  <a:lnTo>
                    <a:pt x="94335" y="372460"/>
                  </a:lnTo>
                  <a:lnTo>
                    <a:pt x="135082" y="391771"/>
                  </a:lnTo>
                  <a:lnTo>
                    <a:pt x="178397" y="401427"/>
                  </a:lnTo>
                  <a:lnTo>
                    <a:pt x="222568" y="401427"/>
                  </a:lnTo>
                  <a:lnTo>
                    <a:pt x="265883" y="391771"/>
                  </a:lnTo>
                  <a:lnTo>
                    <a:pt x="306630" y="372460"/>
                  </a:lnTo>
                  <a:lnTo>
                    <a:pt x="343097" y="343493"/>
                  </a:lnTo>
                  <a:lnTo>
                    <a:pt x="372031" y="306984"/>
                  </a:lnTo>
                  <a:lnTo>
                    <a:pt x="391321" y="266190"/>
                  </a:lnTo>
                  <a:lnTo>
                    <a:pt x="400966" y="222824"/>
                  </a:lnTo>
                  <a:lnTo>
                    <a:pt x="400966" y="178602"/>
                  </a:lnTo>
                  <a:lnTo>
                    <a:pt x="391321" y="135236"/>
                  </a:lnTo>
                  <a:lnTo>
                    <a:pt x="372031" y="94442"/>
                  </a:lnTo>
                  <a:lnTo>
                    <a:pt x="343097" y="57933"/>
                  </a:lnTo>
                  <a:lnTo>
                    <a:pt x="306630" y="28966"/>
                  </a:lnTo>
                  <a:lnTo>
                    <a:pt x="265883" y="9655"/>
                  </a:lnTo>
                  <a:lnTo>
                    <a:pt x="222568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753352" y="5670575"/>
              <a:ext cx="401320" cy="401955"/>
            </a:xfrm>
            <a:custGeom>
              <a:avLst/>
              <a:gdLst/>
              <a:ahLst/>
              <a:cxnLst/>
              <a:rect l="l" t="t" r="r" b="b"/>
              <a:pathLst>
                <a:path w="401320" h="401954">
                  <a:moveTo>
                    <a:pt x="343103" y="57933"/>
                  </a:moveTo>
                  <a:lnTo>
                    <a:pt x="372038" y="94441"/>
                  </a:lnTo>
                  <a:lnTo>
                    <a:pt x="391327" y="135235"/>
                  </a:lnTo>
                  <a:lnTo>
                    <a:pt x="400972" y="178600"/>
                  </a:lnTo>
                  <a:lnTo>
                    <a:pt x="400972" y="222822"/>
                  </a:lnTo>
                  <a:lnTo>
                    <a:pt x="391327" y="266186"/>
                  </a:lnTo>
                  <a:lnTo>
                    <a:pt x="372038" y="306980"/>
                  </a:lnTo>
                  <a:lnTo>
                    <a:pt x="343103" y="343489"/>
                  </a:lnTo>
                  <a:lnTo>
                    <a:pt x="306636" y="372455"/>
                  </a:lnTo>
                  <a:lnTo>
                    <a:pt x="265888" y="391767"/>
                  </a:lnTo>
                  <a:lnTo>
                    <a:pt x="222572" y="401422"/>
                  </a:lnTo>
                  <a:lnTo>
                    <a:pt x="178399" y="401422"/>
                  </a:lnTo>
                  <a:lnTo>
                    <a:pt x="135083" y="391767"/>
                  </a:lnTo>
                  <a:lnTo>
                    <a:pt x="94336" y="372455"/>
                  </a:lnTo>
                  <a:lnTo>
                    <a:pt x="57868" y="343489"/>
                  </a:lnTo>
                  <a:lnTo>
                    <a:pt x="28934" y="306980"/>
                  </a:lnTo>
                  <a:lnTo>
                    <a:pt x="9644" y="266186"/>
                  </a:lnTo>
                  <a:lnTo>
                    <a:pt x="0" y="222822"/>
                  </a:lnTo>
                  <a:lnTo>
                    <a:pt x="0" y="178600"/>
                  </a:lnTo>
                  <a:lnTo>
                    <a:pt x="9644" y="135235"/>
                  </a:lnTo>
                  <a:lnTo>
                    <a:pt x="28934" y="94441"/>
                  </a:lnTo>
                  <a:lnTo>
                    <a:pt x="57868" y="57933"/>
                  </a:lnTo>
                  <a:lnTo>
                    <a:pt x="94336" y="28966"/>
                  </a:lnTo>
                  <a:lnTo>
                    <a:pt x="135083" y="9655"/>
                  </a:lnTo>
                  <a:lnTo>
                    <a:pt x="178399" y="0"/>
                  </a:lnTo>
                  <a:lnTo>
                    <a:pt x="222572" y="0"/>
                  </a:lnTo>
                  <a:lnTo>
                    <a:pt x="265888" y="9655"/>
                  </a:lnTo>
                  <a:lnTo>
                    <a:pt x="306636" y="28966"/>
                  </a:lnTo>
                  <a:lnTo>
                    <a:pt x="343103" y="57933"/>
                  </a:lnTo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7746910" y="3001413"/>
            <a:ext cx="1727835" cy="655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4700"/>
              </a:lnSpc>
              <a:spcBef>
                <a:spcPts val="90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Booksite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actually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draws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200" spc="1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rectangle</a:t>
            </a:r>
            <a:r>
              <a:rPr dirty="0" sz="1200" spc="1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005493"/>
                </a:solidFill>
                <a:latin typeface="Lucida Sans Unicode"/>
                <a:cs typeface="Lucida Sans Unicode"/>
              </a:rPr>
              <a:t>to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avoid</a:t>
            </a:r>
            <a:r>
              <a:rPr dirty="0" sz="1200" spc="1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artifacts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75" name="object 75" descr=""/>
          <p:cNvGrpSpPr/>
          <p:nvPr/>
        </p:nvGrpSpPr>
        <p:grpSpPr>
          <a:xfrm>
            <a:off x="7106386" y="3358685"/>
            <a:ext cx="683895" cy="111125"/>
            <a:chOff x="7106386" y="3358685"/>
            <a:chExt cx="683895" cy="111125"/>
          </a:xfrm>
        </p:grpSpPr>
        <p:sp>
          <p:nvSpPr>
            <p:cNvPr id="76" name="object 76" descr=""/>
            <p:cNvSpPr/>
            <p:nvPr/>
          </p:nvSpPr>
          <p:spPr>
            <a:xfrm>
              <a:off x="7150097" y="3365042"/>
              <a:ext cx="634365" cy="73025"/>
            </a:xfrm>
            <a:custGeom>
              <a:avLst/>
              <a:gdLst/>
              <a:ahLst/>
              <a:cxnLst/>
              <a:rect l="l" t="t" r="r" b="b"/>
              <a:pathLst>
                <a:path w="634365" h="73025">
                  <a:moveTo>
                    <a:pt x="0" y="72980"/>
                  </a:moveTo>
                  <a:lnTo>
                    <a:pt x="8335" y="72980"/>
                  </a:lnTo>
                  <a:lnTo>
                    <a:pt x="633808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106386" y="3400767"/>
              <a:ext cx="73025" cy="69215"/>
            </a:xfrm>
            <a:custGeom>
              <a:avLst/>
              <a:gdLst/>
              <a:ahLst/>
              <a:cxnLst/>
              <a:rect l="l" t="t" r="r" b="b"/>
              <a:pathLst>
                <a:path w="73025" h="69214">
                  <a:moveTo>
                    <a:pt x="64757" y="0"/>
                  </a:moveTo>
                  <a:lnTo>
                    <a:pt x="0" y="42278"/>
                  </a:lnTo>
                  <a:lnTo>
                    <a:pt x="72644" y="68770"/>
                  </a:lnTo>
                  <a:lnTo>
                    <a:pt x="51523" y="36360"/>
                  </a:lnTo>
                  <a:lnTo>
                    <a:pt x="6475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54100"/>
            <a:ext cx="10058400" cy="5664200"/>
            <a:chOff x="0" y="1054100"/>
            <a:chExt cx="10058400" cy="5664200"/>
          </a:xfrm>
        </p:grpSpPr>
        <p:sp>
          <p:nvSpPr>
            <p:cNvPr id="3" name="object 3" descr=""/>
            <p:cNvSpPr/>
            <p:nvPr/>
          </p:nvSpPr>
          <p:spPr>
            <a:xfrm>
              <a:off x="533399" y="1581745"/>
              <a:ext cx="9004300" cy="0"/>
            </a:xfrm>
            <a:custGeom>
              <a:avLst/>
              <a:gdLst/>
              <a:ahLst/>
              <a:cxnLst/>
              <a:rect l="l" t="t" r="r" b="b"/>
              <a:pathLst>
                <a:path w="9004300" h="0">
                  <a:moveTo>
                    <a:pt x="0" y="0"/>
                  </a:moveTo>
                  <a:lnTo>
                    <a:pt x="9004284" y="0"/>
                  </a:lnTo>
                </a:path>
              </a:pathLst>
            </a:custGeom>
            <a:ln w="52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54100"/>
              <a:ext cx="10058400" cy="5664200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9781933" y="6445003"/>
            <a:ext cx="1511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5">
                <a:latin typeface="Calibri"/>
                <a:cs typeface="Calibri"/>
              </a:rPr>
              <a:t>32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130" y="1250334"/>
            <a:ext cx="180467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45">
                <a:latin typeface="Arial"/>
                <a:cs typeface="Arial"/>
              </a:rPr>
              <a:t>A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Brownian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cloud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794633" y="6468028"/>
            <a:ext cx="125730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10"/>
              </a:lnSpc>
            </a:pPr>
            <a:r>
              <a:rPr dirty="0" sz="1000" spc="-45">
                <a:latin typeface="Calibri"/>
                <a:cs typeface="Calibri"/>
              </a:rPr>
              <a:t>33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10058400" cy="5664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2130" y="1250334"/>
            <a:ext cx="228028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145">
                <a:latin typeface="Arial"/>
                <a:cs typeface="Arial"/>
              </a:rPr>
              <a:t>A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Brownian</a:t>
            </a:r>
            <a:r>
              <a:rPr dirty="0" sz="1700" spc="18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landscape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7297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1537335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</a:rPr>
              <a:t>http://en.wikipedia.org/wiki/Droste_effect#mediaviewer/File:Droste.jpg </a:t>
            </a:r>
            <a:r>
              <a:rPr dirty="0" sz="900">
                <a:latin typeface="Lucida Console"/>
                <a:cs typeface="Lucida Console"/>
                <a:hlinkClick r:id="rId3"/>
              </a:rPr>
              <a:t>http://www.mcescher.com/gallery/most-popular/circle-limit-</a:t>
            </a:r>
            <a:r>
              <a:rPr dirty="0" sz="900" spc="-25">
                <a:latin typeface="Lucida Console"/>
                <a:cs typeface="Lucida Console"/>
                <a:hlinkClick r:id="rId3"/>
              </a:rPr>
              <a:t>iv/</a:t>
            </a:r>
            <a:r>
              <a:rPr dirty="0" sz="900" spc="-25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http://www.megamonalisa.com/recursion/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http://fractalfoundation.org/OFC/FractalGiraffe.png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6"/>
              </a:rPr>
              <a:t>http://www.nytimes.com/2006/12/15/arts/design/15serk.html?pagewanted=all&amp;_r=0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7"/>
              </a:rPr>
              <a:t>http://www.geocities.com/aaron_torpy/gallery.htm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CS.6.C.Recursion.Graphics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220210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26084" indent="-414020">
              <a:lnSpc>
                <a:spcPct val="100000"/>
              </a:lnSpc>
              <a:spcBef>
                <a:spcPts val="90"/>
              </a:spcBef>
              <a:buAutoNum type="arabicPeriod" startAt="6"/>
              <a:tabLst>
                <a:tab pos="426720" algn="l"/>
              </a:tabLst>
            </a:pP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Recursion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Foundations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 classic</a:t>
            </a:r>
            <a:r>
              <a:rPr dirty="0" sz="1950" spc="-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25">
                <a:solidFill>
                  <a:srgbClr val="929292"/>
                </a:solidFill>
                <a:latin typeface="Arial"/>
                <a:cs typeface="Arial"/>
              </a:rPr>
              <a:t>Recursive</a:t>
            </a:r>
            <a:r>
              <a:rPr dirty="0" sz="1950" spc="-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graphics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60">
                <a:latin typeface="Arial"/>
                <a:cs typeface="Arial"/>
              </a:rPr>
              <a:t>Avoiding</a:t>
            </a:r>
            <a:r>
              <a:rPr dirty="0" sz="1950" spc="310">
                <a:latin typeface="Arial"/>
                <a:cs typeface="Arial"/>
              </a:rPr>
              <a:t> </a:t>
            </a:r>
            <a:r>
              <a:rPr dirty="0" sz="1950">
                <a:latin typeface="Arial"/>
                <a:cs typeface="Arial"/>
              </a:rPr>
              <a:t>exponential</a:t>
            </a:r>
            <a:r>
              <a:rPr dirty="0" sz="1950" spc="310">
                <a:latin typeface="Arial"/>
                <a:cs typeface="Arial"/>
              </a:rPr>
              <a:t> </a:t>
            </a:r>
            <a:r>
              <a:rPr dirty="0" sz="1950" spc="-20">
                <a:latin typeface="Arial"/>
                <a:cs typeface="Arial"/>
              </a:rPr>
              <a:t>waste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solidFill>
                  <a:srgbClr val="A9A9A9"/>
                </a:solidFill>
                <a:latin typeface="Arial"/>
                <a:cs typeface="Arial"/>
              </a:rPr>
              <a:t>Dynamic</a:t>
            </a:r>
            <a:r>
              <a:rPr dirty="0" sz="1950" spc="25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CS.6.D.Recursion.Waste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88150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Fibonacci</a:t>
            </a:r>
            <a:r>
              <a:rPr dirty="0" sz="1700" spc="21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numbers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442200" cy="4070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779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70"/>
              </a:spcBef>
            </a:pPr>
            <a:r>
              <a:rPr dirty="0" baseline="3831" sz="2175">
                <a:latin typeface="Lucida Sans Unicode"/>
                <a:cs typeface="Lucida Sans Unicode"/>
              </a:rPr>
              <a:t>Let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185" i="1">
                <a:latin typeface="Lucida Sans Italic"/>
                <a:cs typeface="Lucida Sans Italic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>
                <a:latin typeface="Trebuchet MS"/>
                <a:cs typeface="Trebuchet MS"/>
              </a:rPr>
              <a:t>−</a:t>
            </a:r>
            <a:r>
              <a:rPr dirty="0" sz="1000">
                <a:latin typeface="Lucida Sans Unicode"/>
                <a:cs typeface="Lucida Sans Unicode"/>
              </a:rPr>
              <a:t>1</a:t>
            </a:r>
            <a:r>
              <a:rPr dirty="0" sz="1000" spc="185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+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>
                <a:latin typeface="Trebuchet MS"/>
                <a:cs typeface="Trebuchet MS"/>
              </a:rPr>
              <a:t>−</a:t>
            </a:r>
            <a:r>
              <a:rPr dirty="0" sz="1000">
                <a:latin typeface="Lucida Sans Unicode"/>
                <a:cs typeface="Lucida Sans Unicode"/>
              </a:rPr>
              <a:t>1</a:t>
            </a:r>
            <a:r>
              <a:rPr dirty="0" sz="1000" spc="18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for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n</a:t>
            </a:r>
            <a:r>
              <a:rPr dirty="0" baseline="3831" sz="2175" spc="67" i="1">
                <a:latin typeface="Lucida Sans Italic"/>
                <a:cs typeface="Lucida Sans Italic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&gt;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1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with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>
                <a:latin typeface="Lucida Sans Unicode"/>
                <a:cs typeface="Lucida Sans Unicode"/>
              </a:rPr>
              <a:t>0</a:t>
            </a:r>
            <a:r>
              <a:rPr dirty="0" sz="1000" spc="185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7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0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and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>
                <a:latin typeface="Lucida Sans Unicode"/>
                <a:cs typeface="Lucida Sans Unicode"/>
              </a:rPr>
              <a:t>1</a:t>
            </a:r>
            <a:r>
              <a:rPr dirty="0" sz="1000" spc="185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67">
                <a:latin typeface="Lucida Sans Unicode"/>
                <a:cs typeface="Lucida Sans Unicode"/>
              </a:rPr>
              <a:t> </a:t>
            </a:r>
            <a:r>
              <a:rPr dirty="0" baseline="3831" sz="2175" spc="-37">
                <a:latin typeface="Lucida Sans Unicode"/>
                <a:cs typeface="Lucida Sans Unicode"/>
              </a:rPr>
              <a:t>1.</a:t>
            </a:r>
            <a:endParaRPr baseline="3831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9800" y="3571519"/>
            <a:ext cx="3403600" cy="17170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700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Examples.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810"/>
              </a:spcBef>
              <a:buClr>
                <a:srgbClr val="005493"/>
              </a:buClr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Model</a:t>
            </a:r>
            <a:r>
              <a:rPr dirty="0" baseline="1915" sz="2175" spc="15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reproducing</a:t>
            </a:r>
            <a:r>
              <a:rPr dirty="0" baseline="1915" sz="2175" spc="16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rabbits.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Nautilus</a:t>
            </a:r>
            <a:r>
              <a:rPr dirty="0" baseline="1915" sz="2175" spc="18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shell.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80"/>
              </a:spcBef>
              <a:buClr>
                <a:srgbClr val="005493"/>
              </a:buClr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Mona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Lisa.</a:t>
            </a:r>
            <a:endParaRPr baseline="1915" sz="217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775"/>
              </a:spcBef>
              <a:buClr>
                <a:srgbClr val="005493"/>
              </a:buClr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dirty="0" baseline="1915" sz="2175" spc="-37">
                <a:latin typeface="Lucida Sans Unicode"/>
                <a:cs typeface="Lucida Sans Unicode"/>
              </a:rPr>
              <a:t>...</a:t>
            </a:r>
            <a:endParaRPr baseline="1915" sz="2175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400" y="2999384"/>
            <a:ext cx="74422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9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00"/>
              </a:spcBef>
            </a:pPr>
            <a:r>
              <a:rPr dirty="0" sz="1450">
                <a:latin typeface="Lucida Sans Unicode"/>
                <a:cs typeface="Lucida Sans Unicode"/>
              </a:rPr>
              <a:t>Models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many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natural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phenomena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widely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found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art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architecture.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93667" y="2315435"/>
          <a:ext cx="7292340" cy="56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/>
                <a:gridCol w="455295"/>
                <a:gridCol w="455295"/>
                <a:gridCol w="455294"/>
                <a:gridCol w="455294"/>
                <a:gridCol w="455294"/>
                <a:gridCol w="455294"/>
                <a:gridCol w="455295"/>
                <a:gridCol w="455295"/>
                <a:gridCol w="455295"/>
                <a:gridCol w="455295"/>
                <a:gridCol w="455295"/>
                <a:gridCol w="455295"/>
                <a:gridCol w="455295"/>
                <a:gridCol w="455294"/>
                <a:gridCol w="455295"/>
              </a:tblGrid>
              <a:tr h="282575"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4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baseline="3831" sz="2175" spc="-37" i="1"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2476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21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34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89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144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233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127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571500" y="5465940"/>
            <a:ext cx="3759200" cy="11315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255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6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Facts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(known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dirty="0" sz="1450" spc="114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centuries).</a:t>
            </a:r>
            <a:endParaRPr sz="1450">
              <a:latin typeface="Lucida Sans Unicode"/>
              <a:cs typeface="Lucida Sans Unicode"/>
            </a:endParaRPr>
          </a:p>
          <a:p>
            <a:pPr marL="292100" indent="-125730">
              <a:lnSpc>
                <a:spcPct val="100000"/>
              </a:lnSpc>
              <a:spcBef>
                <a:spcPts val="1175"/>
              </a:spcBef>
              <a:buClr>
                <a:srgbClr val="005493"/>
              </a:buClr>
              <a:buSzPct val="106896"/>
              <a:buFont typeface="Calibri"/>
              <a:buChar char="•"/>
              <a:tabLst>
                <a:tab pos="292735" algn="l"/>
              </a:tabLst>
            </a:pP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135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spc="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>
                <a:latin typeface="Trebuchet MS"/>
                <a:cs typeface="Trebuchet MS"/>
              </a:rPr>
              <a:t>−</a:t>
            </a:r>
            <a:r>
              <a:rPr dirty="0" sz="1000">
                <a:latin typeface="Lucida Sans Unicode"/>
                <a:cs typeface="Lucida Sans Unicode"/>
              </a:rPr>
              <a:t>1</a:t>
            </a:r>
            <a:r>
              <a:rPr dirty="0" sz="1000" spc="-1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MS PGothic"/>
                <a:cs typeface="MS PGothic"/>
              </a:rPr>
              <a:t>➛</a:t>
            </a:r>
            <a:r>
              <a:rPr dirty="0" baseline="3831" sz="2175" spc="30">
                <a:latin typeface="MS PGothic"/>
                <a:cs typeface="MS PGothic"/>
              </a:rPr>
              <a:t> </a:t>
            </a:r>
            <a:r>
              <a:rPr dirty="0" baseline="3831" sz="2175">
                <a:latin typeface="Trebuchet MS"/>
                <a:cs typeface="Trebuchet MS"/>
              </a:rPr>
              <a:t>Φ</a:t>
            </a:r>
            <a:r>
              <a:rPr dirty="0" baseline="3831" sz="2175" spc="30">
                <a:latin typeface="Trebuchet MS"/>
                <a:cs typeface="Trebuchet MS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1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1.618...</a:t>
            </a:r>
            <a:r>
              <a:rPr dirty="0" baseline="3831" sz="2175" spc="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as</a:t>
            </a:r>
            <a:r>
              <a:rPr dirty="0" baseline="3831" sz="2175" spc="7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n</a:t>
            </a:r>
            <a:r>
              <a:rPr dirty="0" baseline="3831" sz="2175" spc="7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MS PGothic"/>
                <a:cs typeface="MS PGothic"/>
              </a:rPr>
              <a:t>➛</a:t>
            </a:r>
            <a:r>
              <a:rPr dirty="0" baseline="3831" sz="2175" spc="22">
                <a:latin typeface="MS PGothic"/>
                <a:cs typeface="MS PGothic"/>
              </a:rPr>
              <a:t> </a:t>
            </a:r>
            <a:r>
              <a:rPr dirty="0" baseline="3831" sz="2175" spc="165">
                <a:latin typeface="Cambria"/>
                <a:cs typeface="Cambria"/>
              </a:rPr>
              <a:t>∞</a:t>
            </a:r>
            <a:endParaRPr baseline="3831" sz="2175">
              <a:latin typeface="Cambria"/>
              <a:cs typeface="Cambria"/>
            </a:endParaRPr>
          </a:p>
          <a:p>
            <a:pPr marL="292100" indent="-125730">
              <a:lnSpc>
                <a:spcPct val="100000"/>
              </a:lnSpc>
              <a:spcBef>
                <a:spcPts val="1110"/>
              </a:spcBef>
              <a:buClr>
                <a:srgbClr val="005493"/>
              </a:buClr>
              <a:buSzPct val="106896"/>
              <a:buFont typeface="Calibri"/>
              <a:buChar char="•"/>
              <a:tabLst>
                <a:tab pos="292735" algn="l"/>
              </a:tabLst>
            </a:pP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30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is</a:t>
            </a:r>
            <a:r>
              <a:rPr dirty="0" baseline="3831" sz="2175" spc="89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9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closest</a:t>
            </a:r>
            <a:r>
              <a:rPr dirty="0" baseline="3831" sz="2175" spc="9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integer</a:t>
            </a:r>
            <a:r>
              <a:rPr dirty="0" baseline="3831" sz="2175" spc="89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to</a:t>
            </a:r>
            <a:r>
              <a:rPr dirty="0" baseline="3831" sz="2175" spc="97">
                <a:latin typeface="Lucida Sans Unicode"/>
                <a:cs typeface="Lucida Sans Unicode"/>
              </a:rPr>
              <a:t> </a:t>
            </a:r>
            <a:r>
              <a:rPr dirty="0" baseline="3831" sz="2175" spc="-30">
                <a:latin typeface="Trebuchet MS"/>
                <a:cs typeface="Trebuchet MS"/>
              </a:rPr>
              <a:t>Φ</a:t>
            </a:r>
            <a:r>
              <a:rPr dirty="0" baseline="27777" sz="1500" spc="-30" i="1">
                <a:latin typeface="Lucida Sans Italic"/>
                <a:cs typeface="Lucida Sans Italic"/>
              </a:rPr>
              <a:t>n</a:t>
            </a:r>
            <a:r>
              <a:rPr dirty="0" baseline="3831" sz="2175" spc="-30">
                <a:latin typeface="Lucida Sans Unicode"/>
                <a:cs typeface="Lucida Sans Unicode"/>
              </a:rPr>
              <a:t>/</a:t>
            </a:r>
            <a:r>
              <a:rPr dirty="0" baseline="3831" sz="2175" spc="-30">
                <a:latin typeface="Cambria"/>
                <a:cs typeface="Cambria"/>
              </a:rPr>
              <a:t>√</a:t>
            </a:r>
            <a:r>
              <a:rPr dirty="0" baseline="3831" sz="2175" spc="-30">
                <a:latin typeface="Lucida Sans Unicode"/>
                <a:cs typeface="Lucida Sans Unicode"/>
              </a:rPr>
              <a:t>5</a:t>
            </a:r>
            <a:endParaRPr baseline="3831" sz="2175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067700" y="3157601"/>
            <a:ext cx="1356995" cy="3562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29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Leonardo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Fibonacci</a:t>
            </a:r>
            <a:endParaRPr sz="1100">
              <a:latin typeface="Lucida Sans Unicode"/>
              <a:cs typeface="Lucida Sans Unicode"/>
            </a:endParaRPr>
          </a:p>
          <a:p>
            <a:pPr marL="76835">
              <a:lnSpc>
                <a:spcPts val="1290"/>
              </a:lnSpc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c.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1170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–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c.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1250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6269" y="1804073"/>
            <a:ext cx="969168" cy="131116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647996" y="4187916"/>
            <a:ext cx="2921635" cy="1816100"/>
            <a:chOff x="5647996" y="4187916"/>
            <a:chExt cx="2921635" cy="1816100"/>
          </a:xfrm>
        </p:grpSpPr>
        <p:sp>
          <p:nvSpPr>
            <p:cNvPr id="12" name="object 12" descr=""/>
            <p:cNvSpPr/>
            <p:nvPr/>
          </p:nvSpPr>
          <p:spPr>
            <a:xfrm>
              <a:off x="7702550" y="4620450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0" y="0"/>
                  </a:moveTo>
                  <a:lnTo>
                    <a:pt x="50800" y="0"/>
                  </a:lnTo>
                  <a:lnTo>
                    <a:pt x="50800" y="50850"/>
                  </a:lnTo>
                  <a:lnTo>
                    <a:pt x="0" y="50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02550" y="4620450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0" y="0"/>
                  </a:moveTo>
                  <a:lnTo>
                    <a:pt x="50799" y="0"/>
                  </a:lnTo>
                  <a:lnTo>
                    <a:pt x="50799" y="50857"/>
                  </a:lnTo>
                  <a:lnTo>
                    <a:pt x="0" y="50857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702550" y="4671301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0" y="0"/>
                  </a:moveTo>
                  <a:lnTo>
                    <a:pt x="50800" y="0"/>
                  </a:lnTo>
                  <a:lnTo>
                    <a:pt x="50800" y="50863"/>
                  </a:lnTo>
                  <a:lnTo>
                    <a:pt x="0" y="5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702550" y="4671299"/>
              <a:ext cx="50800" cy="51435"/>
            </a:xfrm>
            <a:custGeom>
              <a:avLst/>
              <a:gdLst/>
              <a:ahLst/>
              <a:cxnLst/>
              <a:rect l="l" t="t" r="r" b="b"/>
              <a:pathLst>
                <a:path w="50800" h="51435">
                  <a:moveTo>
                    <a:pt x="0" y="0"/>
                  </a:moveTo>
                  <a:lnTo>
                    <a:pt x="50799" y="0"/>
                  </a:lnTo>
                  <a:lnTo>
                    <a:pt x="50799" y="50857"/>
                  </a:lnTo>
                  <a:lnTo>
                    <a:pt x="0" y="50857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53350" y="4620450"/>
              <a:ext cx="101600" cy="102235"/>
            </a:xfrm>
            <a:custGeom>
              <a:avLst/>
              <a:gdLst/>
              <a:ahLst/>
              <a:cxnLst/>
              <a:rect l="l" t="t" r="r" b="b"/>
              <a:pathLst>
                <a:path w="101600" h="102235">
                  <a:moveTo>
                    <a:pt x="0" y="0"/>
                  </a:moveTo>
                  <a:lnTo>
                    <a:pt x="101600" y="0"/>
                  </a:lnTo>
                  <a:lnTo>
                    <a:pt x="101600" y="101714"/>
                  </a:lnTo>
                  <a:lnTo>
                    <a:pt x="0" y="1017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753350" y="4620450"/>
              <a:ext cx="101600" cy="102235"/>
            </a:xfrm>
            <a:custGeom>
              <a:avLst/>
              <a:gdLst/>
              <a:ahLst/>
              <a:cxnLst/>
              <a:rect l="l" t="t" r="r" b="b"/>
              <a:pathLst>
                <a:path w="101600" h="102235">
                  <a:moveTo>
                    <a:pt x="0" y="0"/>
                  </a:moveTo>
                  <a:lnTo>
                    <a:pt x="101600" y="0"/>
                  </a:lnTo>
                  <a:lnTo>
                    <a:pt x="101600" y="101714"/>
                  </a:lnTo>
                  <a:lnTo>
                    <a:pt x="0" y="101714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702550" y="4722164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0" y="0"/>
                  </a:moveTo>
                  <a:lnTo>
                    <a:pt x="152400" y="0"/>
                  </a:lnTo>
                  <a:lnTo>
                    <a:pt x="152400" y="165277"/>
                  </a:lnTo>
                  <a:lnTo>
                    <a:pt x="0" y="165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02550" y="4722161"/>
              <a:ext cx="152400" cy="165735"/>
            </a:xfrm>
            <a:custGeom>
              <a:avLst/>
              <a:gdLst/>
              <a:ahLst/>
              <a:cxnLst/>
              <a:rect l="l" t="t" r="r" b="b"/>
              <a:pathLst>
                <a:path w="152400" h="165735">
                  <a:moveTo>
                    <a:pt x="0" y="0"/>
                  </a:moveTo>
                  <a:lnTo>
                    <a:pt x="152400" y="0"/>
                  </a:lnTo>
                  <a:lnTo>
                    <a:pt x="152400" y="165285"/>
                  </a:lnTo>
                  <a:lnTo>
                    <a:pt x="0" y="165285"/>
                  </a:lnTo>
                  <a:lnTo>
                    <a:pt x="0" y="0"/>
                  </a:lnTo>
                  <a:close/>
                </a:path>
              </a:pathLst>
            </a:custGeom>
            <a:ln w="127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435850" y="4620450"/>
              <a:ext cx="266700" cy="267335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0"/>
                  </a:moveTo>
                  <a:lnTo>
                    <a:pt x="266700" y="0"/>
                  </a:lnTo>
                  <a:lnTo>
                    <a:pt x="266700" y="266992"/>
                  </a:lnTo>
                  <a:lnTo>
                    <a:pt x="0" y="266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435850" y="4620450"/>
              <a:ext cx="266700" cy="267335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0" y="0"/>
                  </a:moveTo>
                  <a:lnTo>
                    <a:pt x="266700" y="0"/>
                  </a:lnTo>
                  <a:lnTo>
                    <a:pt x="266700" y="266999"/>
                  </a:lnTo>
                  <a:lnTo>
                    <a:pt x="0" y="266999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435850" y="4200880"/>
              <a:ext cx="419100" cy="419734"/>
            </a:xfrm>
            <a:custGeom>
              <a:avLst/>
              <a:gdLst/>
              <a:ahLst/>
              <a:cxnLst/>
              <a:rect l="l" t="t" r="r" b="b"/>
              <a:pathLst>
                <a:path w="419100" h="419735">
                  <a:moveTo>
                    <a:pt x="0" y="0"/>
                  </a:moveTo>
                  <a:lnTo>
                    <a:pt x="419100" y="0"/>
                  </a:lnTo>
                  <a:lnTo>
                    <a:pt x="419100" y="419569"/>
                  </a:lnTo>
                  <a:lnTo>
                    <a:pt x="0" y="419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35850" y="4200880"/>
              <a:ext cx="419100" cy="419734"/>
            </a:xfrm>
            <a:custGeom>
              <a:avLst/>
              <a:gdLst/>
              <a:ahLst/>
              <a:cxnLst/>
              <a:rect l="l" t="t" r="r" b="b"/>
              <a:pathLst>
                <a:path w="419100" h="419735">
                  <a:moveTo>
                    <a:pt x="0" y="0"/>
                  </a:moveTo>
                  <a:lnTo>
                    <a:pt x="419100" y="0"/>
                  </a:lnTo>
                  <a:lnTo>
                    <a:pt x="419100" y="419570"/>
                  </a:lnTo>
                  <a:lnTo>
                    <a:pt x="0" y="419570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854950" y="4200880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0" y="0"/>
                  </a:moveTo>
                  <a:lnTo>
                    <a:pt x="685800" y="0"/>
                  </a:lnTo>
                  <a:lnTo>
                    <a:pt x="685800" y="686561"/>
                  </a:lnTo>
                  <a:lnTo>
                    <a:pt x="0" y="68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854950" y="4200880"/>
              <a:ext cx="685800" cy="687070"/>
            </a:xfrm>
            <a:custGeom>
              <a:avLst/>
              <a:gdLst/>
              <a:ahLst/>
              <a:cxnLst/>
              <a:rect l="l" t="t" r="r" b="b"/>
              <a:pathLst>
                <a:path w="685800" h="687070">
                  <a:moveTo>
                    <a:pt x="0" y="0"/>
                  </a:moveTo>
                  <a:lnTo>
                    <a:pt x="685799" y="0"/>
                  </a:lnTo>
                  <a:lnTo>
                    <a:pt x="685799" y="686569"/>
                  </a:lnTo>
                  <a:lnTo>
                    <a:pt x="0" y="686569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435850" y="4887442"/>
              <a:ext cx="1104900" cy="1093470"/>
            </a:xfrm>
            <a:custGeom>
              <a:avLst/>
              <a:gdLst/>
              <a:ahLst/>
              <a:cxnLst/>
              <a:rect l="l" t="t" r="r" b="b"/>
              <a:pathLst>
                <a:path w="1104900" h="1093470">
                  <a:moveTo>
                    <a:pt x="0" y="0"/>
                  </a:moveTo>
                  <a:lnTo>
                    <a:pt x="1104900" y="0"/>
                  </a:lnTo>
                  <a:lnTo>
                    <a:pt x="1104900" y="1093431"/>
                  </a:lnTo>
                  <a:lnTo>
                    <a:pt x="0" y="10934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435850" y="4887448"/>
              <a:ext cx="1104900" cy="1093470"/>
            </a:xfrm>
            <a:custGeom>
              <a:avLst/>
              <a:gdLst/>
              <a:ahLst/>
              <a:cxnLst/>
              <a:rect l="l" t="t" r="r" b="b"/>
              <a:pathLst>
                <a:path w="1104900" h="1093470">
                  <a:moveTo>
                    <a:pt x="0" y="0"/>
                  </a:moveTo>
                  <a:lnTo>
                    <a:pt x="1104899" y="0"/>
                  </a:lnTo>
                  <a:lnTo>
                    <a:pt x="1104899" y="1093426"/>
                  </a:lnTo>
                  <a:lnTo>
                    <a:pt x="0" y="1093426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657849" y="4200880"/>
              <a:ext cx="1778000" cy="1780539"/>
            </a:xfrm>
            <a:custGeom>
              <a:avLst/>
              <a:gdLst/>
              <a:ahLst/>
              <a:cxnLst/>
              <a:rect l="l" t="t" r="r" b="b"/>
              <a:pathLst>
                <a:path w="1778000" h="1780539">
                  <a:moveTo>
                    <a:pt x="0" y="0"/>
                  </a:moveTo>
                  <a:lnTo>
                    <a:pt x="1778000" y="0"/>
                  </a:lnTo>
                  <a:lnTo>
                    <a:pt x="1778000" y="1779993"/>
                  </a:lnTo>
                  <a:lnTo>
                    <a:pt x="0" y="1779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657850" y="4200880"/>
              <a:ext cx="1778000" cy="1780539"/>
            </a:xfrm>
            <a:custGeom>
              <a:avLst/>
              <a:gdLst/>
              <a:ahLst/>
              <a:cxnLst/>
              <a:rect l="l" t="t" r="r" b="b"/>
              <a:pathLst>
                <a:path w="1778000" h="1780539">
                  <a:moveTo>
                    <a:pt x="0" y="0"/>
                  </a:moveTo>
                  <a:lnTo>
                    <a:pt x="1778000" y="0"/>
                  </a:lnTo>
                  <a:lnTo>
                    <a:pt x="1778000" y="1779995"/>
                  </a:lnTo>
                  <a:lnTo>
                    <a:pt x="0" y="1779995"/>
                  </a:lnTo>
                  <a:lnTo>
                    <a:pt x="0" y="0"/>
                  </a:lnTo>
                  <a:close/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46588" y="4617885"/>
              <a:ext cx="257175" cy="267970"/>
            </a:xfrm>
            <a:custGeom>
              <a:avLst/>
              <a:gdLst/>
              <a:ahLst/>
              <a:cxnLst/>
              <a:rect l="l" t="t" r="r" b="b"/>
              <a:pathLst>
                <a:path w="257175" h="267970">
                  <a:moveTo>
                    <a:pt x="256735" y="267927"/>
                  </a:moveTo>
                  <a:lnTo>
                    <a:pt x="185805" y="259127"/>
                  </a:lnTo>
                  <a:lnTo>
                    <a:pt x="129269" y="238132"/>
                  </a:lnTo>
                  <a:lnTo>
                    <a:pt x="85503" y="208016"/>
                  </a:lnTo>
                  <a:lnTo>
                    <a:pt x="52880" y="171852"/>
                  </a:lnTo>
                  <a:lnTo>
                    <a:pt x="29774" y="132715"/>
                  </a:lnTo>
                  <a:lnTo>
                    <a:pt x="14559" y="93677"/>
                  </a:lnTo>
                  <a:lnTo>
                    <a:pt x="1298" y="28196"/>
                  </a:lnTo>
                  <a:lnTo>
                    <a:pt x="0" y="7901"/>
                  </a:lnTo>
                  <a:lnTo>
                    <a:pt x="88" y="0"/>
                  </a:lnTo>
                </a:path>
              </a:pathLst>
            </a:custGeom>
            <a:ln w="3812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446030" y="4206976"/>
              <a:ext cx="413384" cy="420370"/>
            </a:xfrm>
            <a:custGeom>
              <a:avLst/>
              <a:gdLst/>
              <a:ahLst/>
              <a:cxnLst/>
              <a:rect l="l" t="t" r="r" b="b"/>
              <a:pathLst>
                <a:path w="413384" h="420370">
                  <a:moveTo>
                    <a:pt x="0" y="419980"/>
                  </a:moveTo>
                  <a:lnTo>
                    <a:pt x="63718" y="180264"/>
                  </a:lnTo>
                  <a:lnTo>
                    <a:pt x="205903" y="55240"/>
                  </a:lnTo>
                  <a:lnTo>
                    <a:pt x="348474" y="7590"/>
                  </a:lnTo>
                  <a:lnTo>
                    <a:pt x="413349" y="0"/>
                  </a:lnTo>
                </a:path>
              </a:pathLst>
            </a:custGeom>
            <a:ln w="3812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862557" y="4210256"/>
              <a:ext cx="681355" cy="671195"/>
            </a:xfrm>
            <a:custGeom>
              <a:avLst/>
              <a:gdLst/>
              <a:ahLst/>
              <a:cxnLst/>
              <a:rect l="l" t="t" r="r" b="b"/>
              <a:pathLst>
                <a:path w="681354" h="671195">
                  <a:moveTo>
                    <a:pt x="0" y="0"/>
                  </a:moveTo>
                  <a:lnTo>
                    <a:pt x="390984" y="103204"/>
                  </a:lnTo>
                  <a:lnTo>
                    <a:pt x="593441" y="333930"/>
                  </a:lnTo>
                  <a:lnTo>
                    <a:pt x="669416" y="565363"/>
                  </a:lnTo>
                  <a:lnTo>
                    <a:pt x="680953" y="670688"/>
                  </a:lnTo>
                </a:path>
              </a:pathLst>
            </a:custGeom>
            <a:ln w="3812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450543" y="4891773"/>
              <a:ext cx="1099820" cy="1093470"/>
            </a:xfrm>
            <a:custGeom>
              <a:avLst/>
              <a:gdLst/>
              <a:ahLst/>
              <a:cxnLst/>
              <a:rect l="l" t="t" r="r" b="b"/>
              <a:pathLst>
                <a:path w="1099820" h="1093470">
                  <a:moveTo>
                    <a:pt x="1099398" y="0"/>
                  </a:moveTo>
                  <a:lnTo>
                    <a:pt x="922525" y="629955"/>
                  </a:lnTo>
                  <a:lnTo>
                    <a:pt x="545173" y="954643"/>
                  </a:lnTo>
                  <a:lnTo>
                    <a:pt x="170083" y="1075253"/>
                  </a:lnTo>
                  <a:lnTo>
                    <a:pt x="0" y="1092970"/>
                  </a:lnTo>
                </a:path>
              </a:pathLst>
            </a:custGeom>
            <a:ln w="3812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667057" y="4208780"/>
              <a:ext cx="1778000" cy="1774189"/>
            </a:xfrm>
            <a:custGeom>
              <a:avLst/>
              <a:gdLst/>
              <a:ahLst/>
              <a:cxnLst/>
              <a:rect l="l" t="t" r="r" b="b"/>
              <a:pathLst>
                <a:path w="1778000" h="1774189">
                  <a:moveTo>
                    <a:pt x="1777780" y="1774059"/>
                  </a:moveTo>
                  <a:lnTo>
                    <a:pt x="748360" y="1496585"/>
                  </a:lnTo>
                  <a:lnTo>
                    <a:pt x="220764" y="886783"/>
                  </a:lnTo>
                  <a:lnTo>
                    <a:pt x="27231" y="277104"/>
                  </a:lnTo>
                  <a:lnTo>
                    <a:pt x="0" y="0"/>
                  </a:lnTo>
                </a:path>
              </a:pathLst>
            </a:custGeom>
            <a:ln w="38121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8061" y="4606032"/>
              <a:ext cx="194362" cy="296450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5294160" y="3839752"/>
            <a:ext cx="18618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4273" sz="1950" spc="142" b="1">
                <a:latin typeface="Trebuchet MS"/>
                <a:cs typeface="Trebuchet MS"/>
              </a:rPr>
              <a:t>golden</a:t>
            </a:r>
            <a:r>
              <a:rPr dirty="0" baseline="4273" sz="1950" spc="52" b="1">
                <a:latin typeface="Trebuchet MS"/>
                <a:cs typeface="Trebuchet MS"/>
              </a:rPr>
              <a:t> </a:t>
            </a:r>
            <a:r>
              <a:rPr dirty="0" baseline="4273" sz="1950" spc="82" b="1">
                <a:latin typeface="Trebuchet MS"/>
                <a:cs typeface="Trebuchet MS"/>
              </a:rPr>
              <a:t>ratio</a:t>
            </a:r>
            <a:r>
              <a:rPr dirty="0" baseline="4273" sz="1950" spc="52" b="1">
                <a:latin typeface="Trebuchet MS"/>
                <a:cs typeface="Trebuchet MS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150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/</a:t>
            </a:r>
            <a:r>
              <a:rPr dirty="0" baseline="3831" sz="2175" spc="15">
                <a:latin typeface="Lucida Sans Unicode"/>
                <a:cs typeface="Lucida Sans Unicode"/>
              </a:rPr>
              <a:t> </a:t>
            </a:r>
            <a:r>
              <a:rPr dirty="0" baseline="3831" sz="2175" spc="-30" i="1">
                <a:latin typeface="Lucida Sans Italic"/>
                <a:cs typeface="Lucida Sans Italic"/>
              </a:rPr>
              <a:t>F</a:t>
            </a:r>
            <a:r>
              <a:rPr dirty="0" sz="1000" spc="-20" i="1">
                <a:latin typeface="Lucida Sans Italic"/>
                <a:cs typeface="Lucida Sans Italic"/>
              </a:rPr>
              <a:t>n</a:t>
            </a:r>
            <a:r>
              <a:rPr dirty="0" sz="1000" spc="-20">
                <a:latin typeface="Trebuchet MS"/>
                <a:cs typeface="Trebuchet MS"/>
              </a:rPr>
              <a:t>−</a:t>
            </a:r>
            <a:r>
              <a:rPr dirty="0" sz="1000" spc="-20">
                <a:latin typeface="Lucida Sans Unicode"/>
                <a:cs typeface="Lucida Sans Unicode"/>
              </a:rPr>
              <a:t>1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37" name="object 37" descr=""/>
          <p:cNvSpPr txBox="1"/>
          <p:nvPr/>
        </p:nvSpPr>
        <p:spPr>
          <a:xfrm>
            <a:off x="5245658" y="4855123"/>
            <a:ext cx="2381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005493"/>
                </a:solidFill>
                <a:latin typeface="Lucida Sans Unicode"/>
                <a:cs typeface="Lucida Sans Unicode"/>
              </a:rPr>
              <a:t>21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651155" y="6035169"/>
            <a:ext cx="2381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005493"/>
                </a:solidFill>
                <a:latin typeface="Lucida Sans Unicode"/>
                <a:cs typeface="Lucida Sans Unicode"/>
              </a:rPr>
              <a:t>21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924177" y="6035169"/>
            <a:ext cx="2381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005493"/>
                </a:solidFill>
                <a:latin typeface="Lucida Sans Unicode"/>
                <a:cs typeface="Lucida Sans Unicode"/>
              </a:rPr>
              <a:t>13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623375" y="5306163"/>
            <a:ext cx="23812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005493"/>
                </a:solidFill>
                <a:latin typeface="Lucida Sans Unicode"/>
                <a:cs typeface="Lucida Sans Unicode"/>
              </a:rPr>
              <a:t>13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650249" y="4414573"/>
            <a:ext cx="13208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solidFill>
                  <a:srgbClr val="005493"/>
                </a:solidFill>
                <a:latin typeface="Lucida Sans Unicode"/>
                <a:cs typeface="Lucida Sans Unicode"/>
              </a:rPr>
              <a:t>8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 h="0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Fibonacci</a:t>
            </a:r>
            <a:r>
              <a:rPr dirty="0" spc="90"/>
              <a:t> </a:t>
            </a:r>
            <a:r>
              <a:rPr dirty="0"/>
              <a:t>numbers</a:t>
            </a:r>
            <a:r>
              <a:rPr dirty="0" spc="95"/>
              <a:t> </a:t>
            </a:r>
            <a:r>
              <a:rPr dirty="0" spc="55"/>
              <a:t>and</a:t>
            </a:r>
            <a:r>
              <a:rPr dirty="0" spc="9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 spc="50"/>
              <a:t>golden</a:t>
            </a:r>
            <a:r>
              <a:rPr dirty="0" spc="95"/>
              <a:t> </a:t>
            </a:r>
            <a:r>
              <a:rPr dirty="0" spc="55"/>
              <a:t>ratio</a:t>
            </a:r>
            <a:r>
              <a:rPr dirty="0" spc="95"/>
              <a:t> </a:t>
            </a:r>
            <a:r>
              <a:rPr dirty="0"/>
              <a:t>in</a:t>
            </a:r>
            <a:r>
              <a:rPr dirty="0" spc="9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 spc="50"/>
              <a:t>wild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3492500"/>
            <a:ext cx="2184400" cy="14351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5747" y="1683448"/>
            <a:ext cx="2189797" cy="17097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867" y="1887994"/>
            <a:ext cx="1885950" cy="18880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06527" y="1819821"/>
            <a:ext cx="2975609" cy="223420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70515" y="5092458"/>
            <a:ext cx="2105977" cy="148948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203200" y="4038600"/>
            <a:ext cx="3238500" cy="2095500"/>
            <a:chOff x="203200" y="4038600"/>
            <a:chExt cx="3238500" cy="2095500"/>
          </a:xfrm>
        </p:grpSpPr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200" y="4038600"/>
              <a:ext cx="3238500" cy="20955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19100" y="4118228"/>
              <a:ext cx="2781300" cy="1729739"/>
            </a:xfrm>
            <a:custGeom>
              <a:avLst/>
              <a:gdLst/>
              <a:ahLst/>
              <a:cxnLst/>
              <a:rect l="l" t="t" r="r" b="b"/>
              <a:pathLst>
                <a:path w="2781300" h="1729739">
                  <a:moveTo>
                    <a:pt x="0" y="0"/>
                  </a:moveTo>
                  <a:lnTo>
                    <a:pt x="2781299" y="0"/>
                  </a:lnTo>
                  <a:lnTo>
                    <a:pt x="2781299" y="1729139"/>
                  </a:lnTo>
                  <a:lnTo>
                    <a:pt x="0" y="1729139"/>
                  </a:lnTo>
                  <a:lnTo>
                    <a:pt x="0" y="0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20894" y="4118230"/>
              <a:ext cx="1066800" cy="1729739"/>
            </a:xfrm>
            <a:custGeom>
              <a:avLst/>
              <a:gdLst/>
              <a:ahLst/>
              <a:cxnLst/>
              <a:rect l="l" t="t" r="r" b="b"/>
              <a:pathLst>
                <a:path w="1066800" h="1729739">
                  <a:moveTo>
                    <a:pt x="0" y="1729141"/>
                  </a:moveTo>
                  <a:lnTo>
                    <a:pt x="0" y="0"/>
                  </a:lnTo>
                  <a:lnTo>
                    <a:pt x="1066799" y="0"/>
                  </a:lnTo>
                  <a:lnTo>
                    <a:pt x="1066799" y="1729141"/>
                  </a:lnTo>
                  <a:lnTo>
                    <a:pt x="0" y="1729141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20905" y="4118228"/>
              <a:ext cx="1079500" cy="674370"/>
            </a:xfrm>
            <a:custGeom>
              <a:avLst/>
              <a:gdLst/>
              <a:ahLst/>
              <a:cxnLst/>
              <a:rect l="l" t="t" r="r" b="b"/>
              <a:pathLst>
                <a:path w="1079500" h="674370">
                  <a:moveTo>
                    <a:pt x="0" y="0"/>
                  </a:moveTo>
                  <a:lnTo>
                    <a:pt x="1079501" y="0"/>
                  </a:lnTo>
                  <a:lnTo>
                    <a:pt x="1079501" y="673857"/>
                  </a:lnTo>
                  <a:lnTo>
                    <a:pt x="0" y="673857"/>
                  </a:lnTo>
                  <a:lnTo>
                    <a:pt x="0" y="0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20903" y="4118234"/>
              <a:ext cx="406400" cy="674370"/>
            </a:xfrm>
            <a:custGeom>
              <a:avLst/>
              <a:gdLst/>
              <a:ahLst/>
              <a:cxnLst/>
              <a:rect l="l" t="t" r="r" b="b"/>
              <a:pathLst>
                <a:path w="406400" h="674370">
                  <a:moveTo>
                    <a:pt x="0" y="673855"/>
                  </a:moveTo>
                  <a:lnTo>
                    <a:pt x="0" y="0"/>
                  </a:lnTo>
                  <a:lnTo>
                    <a:pt x="406399" y="0"/>
                  </a:lnTo>
                  <a:lnTo>
                    <a:pt x="406399" y="673855"/>
                  </a:lnTo>
                  <a:lnTo>
                    <a:pt x="0" y="673855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20903" y="4537806"/>
              <a:ext cx="406400" cy="254635"/>
            </a:xfrm>
            <a:custGeom>
              <a:avLst/>
              <a:gdLst/>
              <a:ahLst/>
              <a:cxnLst/>
              <a:rect l="l" t="t" r="r" b="b"/>
              <a:pathLst>
                <a:path w="406400" h="254635">
                  <a:moveTo>
                    <a:pt x="0" y="0"/>
                  </a:moveTo>
                  <a:lnTo>
                    <a:pt x="406400" y="0"/>
                  </a:lnTo>
                  <a:lnTo>
                    <a:pt x="406400" y="254284"/>
                  </a:lnTo>
                  <a:lnTo>
                    <a:pt x="0" y="254284"/>
                  </a:lnTo>
                  <a:lnTo>
                    <a:pt x="0" y="0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62203" y="4537806"/>
              <a:ext cx="165100" cy="102235"/>
            </a:xfrm>
            <a:custGeom>
              <a:avLst/>
              <a:gdLst/>
              <a:ahLst/>
              <a:cxnLst/>
              <a:rect l="l" t="t" r="r" b="b"/>
              <a:pathLst>
                <a:path w="165100" h="102235">
                  <a:moveTo>
                    <a:pt x="0" y="0"/>
                  </a:moveTo>
                  <a:lnTo>
                    <a:pt x="165100" y="0"/>
                  </a:lnTo>
                  <a:lnTo>
                    <a:pt x="165100" y="101713"/>
                  </a:lnTo>
                  <a:lnTo>
                    <a:pt x="0" y="101713"/>
                  </a:lnTo>
                  <a:lnTo>
                    <a:pt x="0" y="0"/>
                  </a:lnTo>
                  <a:close/>
                </a:path>
              </a:pathLst>
            </a:custGeom>
            <a:ln w="2542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374901" y="4537805"/>
              <a:ext cx="152400" cy="254635"/>
            </a:xfrm>
            <a:custGeom>
              <a:avLst/>
              <a:gdLst/>
              <a:ahLst/>
              <a:cxnLst/>
              <a:rect l="l" t="t" r="r" b="b"/>
              <a:pathLst>
                <a:path w="152400" h="254635">
                  <a:moveTo>
                    <a:pt x="0" y="254284"/>
                  </a:moveTo>
                  <a:lnTo>
                    <a:pt x="0" y="0"/>
                  </a:lnTo>
                  <a:lnTo>
                    <a:pt x="152399" y="0"/>
                  </a:lnTo>
                  <a:lnTo>
                    <a:pt x="152399" y="254284"/>
                  </a:lnTo>
                  <a:lnTo>
                    <a:pt x="0" y="254284"/>
                  </a:lnTo>
                  <a:close/>
                </a:path>
              </a:pathLst>
            </a:custGeom>
            <a:ln w="25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905813" y="452761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63891" y="4750512"/>
            <a:ext cx="40386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21968" y="4973397"/>
            <a:ext cx="687705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  <a:tab pos="57975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2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6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80058" y="5196295"/>
            <a:ext cx="9715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5910" algn="l"/>
                <a:tab pos="579755" algn="l"/>
                <a:tab pos="86360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60">
                <a:latin typeface="Lucida Console"/>
                <a:cs typeface="Lucida Console"/>
              </a:rPr>
              <a:t>3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912381" y="5385101"/>
            <a:ext cx="2106930" cy="91757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438150">
              <a:lnSpc>
                <a:spcPct val="100000"/>
              </a:lnSpc>
              <a:spcBef>
                <a:spcPts val="405"/>
              </a:spcBef>
              <a:tabLst>
                <a:tab pos="721995" algn="l"/>
                <a:tab pos="1005840" algn="l"/>
                <a:tab pos="1289685" algn="l"/>
                <a:tab pos="157353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4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315"/>
              </a:spcBef>
              <a:tabLst>
                <a:tab pos="579755" algn="l"/>
                <a:tab pos="863600" algn="l"/>
                <a:tab pos="171513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10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10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5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54305">
              <a:lnSpc>
                <a:spcPct val="100000"/>
              </a:lnSpc>
              <a:spcBef>
                <a:spcPts val="315"/>
              </a:spcBef>
              <a:tabLst>
                <a:tab pos="438150" algn="l"/>
                <a:tab pos="721995" algn="l"/>
                <a:tab pos="1857375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15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20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6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95910" algn="l"/>
                <a:tab pos="579755" algn="l"/>
                <a:tab pos="1998980" algn="l"/>
              </a:tabLst>
            </a:pPr>
            <a:r>
              <a:rPr dirty="0" sz="1200" spc="-50">
                <a:latin typeface="Lucida Console"/>
                <a:cs typeface="Lucida Console"/>
              </a:rPr>
              <a:t>1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7</a:t>
            </a:r>
            <a:r>
              <a:rPr dirty="0" sz="1200">
                <a:latin typeface="Lucida Console"/>
                <a:cs typeface="Lucida Console"/>
              </a:rPr>
              <a:t>	21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35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21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50">
                <a:latin typeface="Lucida Console"/>
                <a:cs typeface="Lucida Console"/>
              </a:rPr>
              <a:t>7</a:t>
            </a:r>
            <a:r>
              <a:rPr dirty="0" sz="1200">
                <a:latin typeface="Lucida Console"/>
                <a:cs typeface="Lucida Console"/>
              </a:rPr>
              <a:t>	</a:t>
            </a:r>
            <a:r>
              <a:rPr dirty="0" sz="1200" spc="-50">
                <a:latin typeface="Lucida Console"/>
                <a:cs typeface="Lucida Console"/>
              </a:rPr>
              <a:t>1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867487" y="4524501"/>
            <a:ext cx="1827530" cy="1776730"/>
          </a:xfrm>
          <a:custGeom>
            <a:avLst/>
            <a:gdLst/>
            <a:ahLst/>
            <a:cxnLst/>
            <a:rect l="l" t="t" r="r" b="b"/>
            <a:pathLst>
              <a:path w="1827529" h="1776729">
                <a:moveTo>
                  <a:pt x="1759331" y="877684"/>
                </a:moveTo>
                <a:lnTo>
                  <a:pt x="1708137" y="780199"/>
                </a:lnTo>
                <a:lnTo>
                  <a:pt x="0" y="1679181"/>
                </a:lnTo>
                <a:lnTo>
                  <a:pt x="51193" y="1776679"/>
                </a:lnTo>
                <a:lnTo>
                  <a:pt x="1759331" y="877684"/>
                </a:lnTo>
                <a:close/>
              </a:path>
              <a:path w="1827529" h="1776729">
                <a:moveTo>
                  <a:pt x="1763318" y="728179"/>
                </a:moveTo>
                <a:lnTo>
                  <a:pt x="1712353" y="630567"/>
                </a:lnTo>
                <a:lnTo>
                  <a:pt x="165290" y="1440268"/>
                </a:lnTo>
                <a:lnTo>
                  <a:pt x="216255" y="1537868"/>
                </a:lnTo>
                <a:lnTo>
                  <a:pt x="1763318" y="728179"/>
                </a:lnTo>
                <a:close/>
              </a:path>
              <a:path w="1827529" h="1776729">
                <a:moveTo>
                  <a:pt x="1773377" y="573379"/>
                </a:moveTo>
                <a:lnTo>
                  <a:pt x="1721942" y="476021"/>
                </a:lnTo>
                <a:lnTo>
                  <a:pt x="310324" y="1223391"/>
                </a:lnTo>
                <a:lnTo>
                  <a:pt x="361746" y="1320761"/>
                </a:lnTo>
                <a:lnTo>
                  <a:pt x="1773377" y="573379"/>
                </a:lnTo>
                <a:close/>
              </a:path>
              <a:path w="1827529" h="1776729">
                <a:moveTo>
                  <a:pt x="1778419" y="423138"/>
                </a:moveTo>
                <a:lnTo>
                  <a:pt x="1727479" y="325513"/>
                </a:lnTo>
                <a:lnTo>
                  <a:pt x="418211" y="1010297"/>
                </a:lnTo>
                <a:lnTo>
                  <a:pt x="469150" y="1107922"/>
                </a:lnTo>
                <a:lnTo>
                  <a:pt x="1778419" y="423138"/>
                </a:lnTo>
                <a:close/>
              </a:path>
              <a:path w="1827529" h="1776729">
                <a:moveTo>
                  <a:pt x="1795691" y="272516"/>
                </a:moveTo>
                <a:lnTo>
                  <a:pt x="1745932" y="174294"/>
                </a:lnTo>
                <a:lnTo>
                  <a:pt x="558190" y="777290"/>
                </a:lnTo>
                <a:lnTo>
                  <a:pt x="607936" y="875525"/>
                </a:lnTo>
                <a:lnTo>
                  <a:pt x="1795691" y="272516"/>
                </a:lnTo>
                <a:close/>
              </a:path>
              <a:path w="1827529" h="1776729">
                <a:moveTo>
                  <a:pt x="1826996" y="97599"/>
                </a:moveTo>
                <a:lnTo>
                  <a:pt x="1776031" y="0"/>
                </a:lnTo>
                <a:lnTo>
                  <a:pt x="709777" y="558050"/>
                </a:lnTo>
                <a:lnTo>
                  <a:pt x="760742" y="655650"/>
                </a:lnTo>
                <a:lnTo>
                  <a:pt x="1826996" y="97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661362" y="4111802"/>
            <a:ext cx="183515" cy="1321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3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  <a:p>
            <a:pPr marL="52069">
              <a:lnSpc>
                <a:spcPct val="100000"/>
              </a:lnSpc>
              <a:spcBef>
                <a:spcPts val="8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  <a:p>
            <a:pPr marL="52069">
              <a:lnSpc>
                <a:spcPct val="100000"/>
              </a:lnSpc>
              <a:spcBef>
                <a:spcPts val="8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2</a:t>
            </a:r>
            <a:endParaRPr sz="1000">
              <a:latin typeface="Lucida Console"/>
              <a:cs typeface="Lucida Console"/>
            </a:endParaRPr>
          </a:p>
          <a:p>
            <a:pPr marL="52069">
              <a:lnSpc>
                <a:spcPct val="100000"/>
              </a:lnSpc>
              <a:spcBef>
                <a:spcPts val="8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3</a:t>
            </a:r>
            <a:endParaRPr sz="1000">
              <a:latin typeface="Lucida Console"/>
              <a:cs typeface="Lucida Console"/>
            </a:endParaRPr>
          </a:p>
          <a:p>
            <a:pPr marL="52069">
              <a:lnSpc>
                <a:spcPct val="100000"/>
              </a:lnSpc>
              <a:spcBef>
                <a:spcPts val="8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5</a:t>
            </a:r>
            <a:endParaRPr sz="1000">
              <a:latin typeface="Lucida Console"/>
              <a:cs typeface="Lucida Console"/>
            </a:endParaRPr>
          </a:p>
          <a:p>
            <a:pPr marL="52069">
              <a:lnSpc>
                <a:spcPct val="100000"/>
              </a:lnSpc>
              <a:spcBef>
                <a:spcPts val="80"/>
              </a:spcBef>
            </a:pPr>
            <a:r>
              <a:rPr dirty="0" sz="1000" spc="15">
                <a:solidFill>
                  <a:srgbClr val="8D3124"/>
                </a:solidFill>
                <a:latin typeface="Lucida Console"/>
                <a:cs typeface="Lucida Console"/>
              </a:rPr>
              <a:t>8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13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000" spc="-25">
                <a:solidFill>
                  <a:srgbClr val="8D3124"/>
                </a:solidFill>
                <a:latin typeface="Lucida Console"/>
                <a:cs typeface="Lucida Console"/>
              </a:rPr>
              <a:t>21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Computing</a:t>
            </a:r>
            <a:r>
              <a:rPr dirty="0" spc="254"/>
              <a:t> </a:t>
            </a:r>
            <a:r>
              <a:rPr dirty="0"/>
              <a:t>Fibonacci</a:t>
            </a:r>
            <a:r>
              <a:rPr dirty="0" spc="254"/>
              <a:t> </a:t>
            </a:r>
            <a:r>
              <a:rPr dirty="0" spc="-10"/>
              <a:t>numbers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829663"/>
            <a:ext cx="57658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840"/>
              </a:spcBef>
            </a:pPr>
            <a:r>
              <a:rPr dirty="0" baseline="3831" sz="2175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baseline="3831" sz="2175" spc="127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[Curious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individual.]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What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is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exact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value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of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F</a:t>
            </a:r>
            <a:r>
              <a:rPr dirty="0" sz="1000">
                <a:latin typeface="Lucida Sans Unicode"/>
                <a:cs typeface="Lucida Sans Unicode"/>
              </a:rPr>
              <a:t>60</a:t>
            </a:r>
            <a:r>
              <a:rPr dirty="0" sz="1000" spc="229">
                <a:latin typeface="Lucida Sans Unicode"/>
                <a:cs typeface="Lucida Sans Unicode"/>
              </a:rPr>
              <a:t> </a:t>
            </a:r>
            <a:r>
              <a:rPr dirty="0" baseline="3831" sz="2175" spc="-75">
                <a:latin typeface="Lucida Sans Unicode"/>
                <a:cs typeface="Lucida Sans Unicode"/>
              </a:rPr>
              <a:t>?</a:t>
            </a:r>
            <a:endParaRPr baseline="3831" sz="2175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2300097"/>
            <a:ext cx="81026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[Novice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programmer.]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Just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second.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I'll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write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recursive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program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it.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168" y="2929051"/>
            <a:ext cx="4416272" cy="302091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16000" y="2948520"/>
            <a:ext cx="4318000" cy="2912110"/>
          </a:xfrm>
          <a:prstGeom prst="rect">
            <a:avLst/>
          </a:prstGeom>
          <a:solidFill>
            <a:srgbClr val="EBEBEB"/>
          </a:solidFill>
        </p:spPr>
        <p:txBody>
          <a:bodyPr wrap="square" lIns="0" tIns="93980" rIns="0" bIns="0" rtlCol="0" vert="horz">
            <a:spAutoFit/>
          </a:bodyPr>
          <a:lstStyle/>
          <a:p>
            <a:pPr marL="166370">
              <a:lnSpc>
                <a:spcPct val="100000"/>
              </a:lnSpc>
              <a:spcBef>
                <a:spcPts val="74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FibonacciR</a:t>
            </a:r>
            <a:endParaRPr sz="1200">
              <a:latin typeface="Lucida Console"/>
              <a:cs typeface="Lucida Console"/>
            </a:endParaRPr>
          </a:p>
          <a:p>
            <a:pPr marL="16637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F(int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406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734060" marR="139954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F(n-1)</a:t>
            </a:r>
            <a:r>
              <a:rPr dirty="0" sz="1200" spc="1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F(n-</a:t>
            </a:r>
            <a:r>
              <a:rPr dirty="0" sz="1200" spc="-25">
                <a:latin typeface="Lucida Console"/>
                <a:cs typeface="Lucida Console"/>
              </a:rPr>
              <a:t>2);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34060" marR="35877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StdOut.println(F(n));</a:t>
            </a:r>
            <a:endParaRPr sz="1200">
              <a:latin typeface="Lucida Console"/>
              <a:cs typeface="Lucida Console"/>
            </a:endParaRPr>
          </a:p>
          <a:p>
            <a:pPr marL="45021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6637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784850" y="3294824"/>
            <a:ext cx="2352675" cy="2612390"/>
            <a:chOff x="5784850" y="3294824"/>
            <a:chExt cx="2352675" cy="261239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4850" y="3294824"/>
              <a:ext cx="2352205" cy="261183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816600" y="3329952"/>
              <a:ext cx="2247900" cy="2505075"/>
            </a:xfrm>
            <a:custGeom>
              <a:avLst/>
              <a:gdLst/>
              <a:ahLst/>
              <a:cxnLst/>
              <a:rect l="l" t="t" r="r" b="b"/>
              <a:pathLst>
                <a:path w="2247900" h="2505075">
                  <a:moveTo>
                    <a:pt x="0" y="0"/>
                  </a:moveTo>
                  <a:lnTo>
                    <a:pt x="2247900" y="0"/>
                  </a:lnTo>
                  <a:lnTo>
                    <a:pt x="2247900" y="2504706"/>
                  </a:lnTo>
                  <a:lnTo>
                    <a:pt x="0" y="2504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816600" y="3329952"/>
            <a:ext cx="2247900" cy="250507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94945" marR="426720">
              <a:lnSpc>
                <a:spcPct val="111800"/>
              </a:lnSpc>
              <a:spcBef>
                <a:spcPts val="108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5 5</a:t>
            </a:r>
            <a:endParaRPr sz="1100">
              <a:latin typeface="Lucida Console"/>
              <a:cs typeface="Lucida Console"/>
            </a:endParaRPr>
          </a:p>
          <a:p>
            <a:pPr marL="194945" marR="42672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6 8</a:t>
            </a:r>
            <a:endParaRPr sz="1100">
              <a:latin typeface="Lucida Console"/>
              <a:cs typeface="Lucida Console"/>
            </a:endParaRPr>
          </a:p>
          <a:p>
            <a:pPr marL="194945" marR="34163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10 55</a:t>
            </a:r>
            <a:endParaRPr sz="1100">
              <a:latin typeface="Lucida Console"/>
              <a:cs typeface="Lucida Console"/>
            </a:endParaRPr>
          </a:p>
          <a:p>
            <a:pPr marL="194945" marR="34163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12 144</a:t>
            </a:r>
            <a:endParaRPr sz="1100">
              <a:latin typeface="Lucida Console"/>
              <a:cs typeface="Lucida Console"/>
            </a:endParaRPr>
          </a:p>
          <a:p>
            <a:pPr marL="194945" marR="34163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50 </a:t>
            </a:r>
            <a:r>
              <a:rPr dirty="0" sz="1100" spc="-10">
                <a:latin typeface="Lucida Console"/>
                <a:cs typeface="Lucida Console"/>
              </a:rPr>
              <a:t>12586269025</a:t>
            </a:r>
            <a:endParaRPr sz="1100">
              <a:latin typeface="Lucida Console"/>
              <a:cs typeface="Lucida Console"/>
            </a:endParaRPr>
          </a:p>
          <a:p>
            <a:pPr marL="194945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FibonacciR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60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09241" y="5107964"/>
            <a:ext cx="1281430" cy="32385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4604">
              <a:lnSpc>
                <a:spcPts val="1160"/>
              </a:lnSpc>
              <a:spcBef>
                <a:spcPts val="16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takes</a:t>
            </a:r>
            <a:r>
              <a:rPr dirty="0" sz="1000" spc="-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a few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minutes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Hmmm.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Why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000" spc="-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that?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172758" y="5246954"/>
            <a:ext cx="2184400" cy="727075"/>
            <a:chOff x="6172758" y="5246954"/>
            <a:chExt cx="2184400" cy="727075"/>
          </a:xfrm>
        </p:grpSpPr>
        <p:sp>
          <p:nvSpPr>
            <p:cNvPr id="14" name="object 14" descr=""/>
            <p:cNvSpPr/>
            <p:nvPr/>
          </p:nvSpPr>
          <p:spPr>
            <a:xfrm>
              <a:off x="7442206" y="5281591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 h="0">
                  <a:moveTo>
                    <a:pt x="0" y="0"/>
                  </a:moveTo>
                  <a:lnTo>
                    <a:pt x="5657" y="0"/>
                  </a:lnTo>
                  <a:lnTo>
                    <a:pt x="9144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398194" y="524695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26" y="0"/>
                  </a:moveTo>
                  <a:lnTo>
                    <a:pt x="0" y="34671"/>
                  </a:lnTo>
                  <a:lnTo>
                    <a:pt x="69176" y="69227"/>
                  </a:lnTo>
                  <a:lnTo>
                    <a:pt x="51866" y="34632"/>
                  </a:lnTo>
                  <a:lnTo>
                    <a:pt x="69126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302" y="5701156"/>
              <a:ext cx="434975" cy="266700"/>
            </a:xfrm>
            <a:custGeom>
              <a:avLst/>
              <a:gdLst/>
              <a:ahLst/>
              <a:cxnLst/>
              <a:rect l="l" t="t" r="r" b="b"/>
              <a:pathLst>
                <a:path w="434975" h="266700">
                  <a:moveTo>
                    <a:pt x="0" y="0"/>
                  </a:moveTo>
                  <a:lnTo>
                    <a:pt x="3388" y="0"/>
                  </a:lnTo>
                  <a:lnTo>
                    <a:pt x="434972" y="266297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172758" y="5678169"/>
              <a:ext cx="77470" cy="66040"/>
            </a:xfrm>
            <a:custGeom>
              <a:avLst/>
              <a:gdLst/>
              <a:ahLst/>
              <a:cxnLst/>
              <a:rect l="l" t="t" r="r" b="b"/>
              <a:pathLst>
                <a:path w="77470" h="66039">
                  <a:moveTo>
                    <a:pt x="0" y="0"/>
                  </a:moveTo>
                  <a:lnTo>
                    <a:pt x="40944" y="65658"/>
                  </a:lnTo>
                  <a:lnTo>
                    <a:pt x="44246" y="27089"/>
                  </a:lnTo>
                  <a:lnTo>
                    <a:pt x="77038" y="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700151" y="5894652"/>
            <a:ext cx="245554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0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something</a:t>
            </a:r>
            <a:r>
              <a:rPr dirty="0" sz="10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wrong</a:t>
            </a:r>
            <a:r>
              <a:rPr dirty="0" sz="10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dirty="0" sz="10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my</a:t>
            </a:r>
            <a:r>
              <a:rPr dirty="0" sz="10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computer?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Recursive</a:t>
            </a:r>
            <a:r>
              <a:rPr dirty="0" spc="120"/>
              <a:t> </a:t>
            </a:r>
            <a:r>
              <a:rPr dirty="0"/>
              <a:t>call</a:t>
            </a:r>
            <a:r>
              <a:rPr dirty="0" spc="120"/>
              <a:t> </a:t>
            </a:r>
            <a:r>
              <a:rPr dirty="0"/>
              <a:t>tree</a:t>
            </a:r>
            <a:r>
              <a:rPr dirty="0" spc="120"/>
              <a:t> </a:t>
            </a:r>
            <a:r>
              <a:rPr dirty="0" spc="75"/>
              <a:t>for</a:t>
            </a:r>
            <a:r>
              <a:rPr dirty="0" spc="120"/>
              <a:t> </a:t>
            </a:r>
            <a:r>
              <a:rPr dirty="0"/>
              <a:t>Fibonacci</a:t>
            </a:r>
            <a:r>
              <a:rPr dirty="0" spc="120"/>
              <a:t> </a:t>
            </a:r>
            <a:r>
              <a:rPr dirty="0" spc="-10"/>
              <a:t>numbers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597949" y="2703957"/>
            <a:ext cx="1741805" cy="2904490"/>
            <a:chOff x="4597949" y="2703957"/>
            <a:chExt cx="1741805" cy="2904490"/>
          </a:xfrm>
        </p:grpSpPr>
        <p:sp>
          <p:nvSpPr>
            <p:cNvPr id="5" name="object 5" descr=""/>
            <p:cNvSpPr/>
            <p:nvPr/>
          </p:nvSpPr>
          <p:spPr>
            <a:xfrm>
              <a:off x="4610967" y="2716974"/>
              <a:ext cx="1715770" cy="424815"/>
            </a:xfrm>
            <a:custGeom>
              <a:avLst/>
              <a:gdLst/>
              <a:ahLst/>
              <a:cxnLst/>
              <a:rect l="l" t="t" r="r" b="b"/>
              <a:pathLst>
                <a:path w="1715770" h="424814">
                  <a:moveTo>
                    <a:pt x="1715664" y="0"/>
                  </a:moveTo>
                  <a:lnTo>
                    <a:pt x="0" y="424648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72362" y="4420158"/>
              <a:ext cx="231775" cy="963294"/>
            </a:xfrm>
            <a:custGeom>
              <a:avLst/>
              <a:gdLst/>
              <a:ahLst/>
              <a:cxnLst/>
              <a:rect l="l" t="t" r="r" b="b"/>
              <a:pathLst>
                <a:path w="231775" h="963295">
                  <a:moveTo>
                    <a:pt x="0" y="0"/>
                  </a:moveTo>
                  <a:lnTo>
                    <a:pt x="231703" y="963055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68963" y="529211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68963" y="529211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46738" y="4441710"/>
              <a:ext cx="221615" cy="466725"/>
            </a:xfrm>
            <a:custGeom>
              <a:avLst/>
              <a:gdLst/>
              <a:ahLst/>
              <a:cxnLst/>
              <a:rect l="l" t="t" r="r" b="b"/>
              <a:pathLst>
                <a:path w="221614" h="466725">
                  <a:moveTo>
                    <a:pt x="221238" y="0"/>
                  </a:moveTo>
                  <a:lnTo>
                    <a:pt x="0" y="466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93271" y="481525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93271" y="481525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69293" y="3997591"/>
              <a:ext cx="507365" cy="443865"/>
            </a:xfrm>
            <a:custGeom>
              <a:avLst/>
              <a:gdLst/>
              <a:ahLst/>
              <a:cxnLst/>
              <a:rect l="l" t="t" r="r" b="b"/>
              <a:pathLst>
                <a:path w="507364" h="443864">
                  <a:moveTo>
                    <a:pt x="0" y="443545"/>
                  </a:moveTo>
                  <a:lnTo>
                    <a:pt x="506913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12931" y="431535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12931" y="431535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659048" y="3997591"/>
              <a:ext cx="217170" cy="875665"/>
            </a:xfrm>
            <a:custGeom>
              <a:avLst/>
              <a:gdLst/>
              <a:ahLst/>
              <a:cxnLst/>
              <a:rect l="l" t="t" r="r" b="b"/>
              <a:pathLst>
                <a:path w="217170" h="875664">
                  <a:moveTo>
                    <a:pt x="216796" y="875166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19343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19343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120081" y="4373856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883187" y="4839539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26429" y="4843857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686902" y="3138182"/>
            <a:ext cx="4152265" cy="2468880"/>
            <a:chOff x="1686902" y="3138182"/>
            <a:chExt cx="4152265" cy="2468880"/>
          </a:xfrm>
        </p:grpSpPr>
        <p:sp>
          <p:nvSpPr>
            <p:cNvPr id="22" name="object 22" descr=""/>
            <p:cNvSpPr/>
            <p:nvPr/>
          </p:nvSpPr>
          <p:spPr>
            <a:xfrm>
              <a:off x="4628362" y="3151200"/>
              <a:ext cx="1049020" cy="847725"/>
            </a:xfrm>
            <a:custGeom>
              <a:avLst/>
              <a:gdLst/>
              <a:ahLst/>
              <a:cxnLst/>
              <a:rect l="l" t="t" r="r" b="b"/>
              <a:pathLst>
                <a:path w="1049020" h="847725">
                  <a:moveTo>
                    <a:pt x="0" y="0"/>
                  </a:moveTo>
                  <a:lnTo>
                    <a:pt x="1048551" y="847715"/>
                  </a:lnTo>
                </a:path>
              </a:pathLst>
            </a:custGeom>
            <a:ln w="2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23306" y="385344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523306" y="385344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22775" y="3557790"/>
              <a:ext cx="462915" cy="902335"/>
            </a:xfrm>
            <a:custGeom>
              <a:avLst/>
              <a:gdLst/>
              <a:ahLst/>
              <a:cxnLst/>
              <a:rect l="l" t="t" r="r" b="b"/>
              <a:pathLst>
                <a:path w="462914" h="902335">
                  <a:moveTo>
                    <a:pt x="0" y="0"/>
                  </a:moveTo>
                  <a:lnTo>
                    <a:pt x="462497" y="902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069473" y="4419180"/>
              <a:ext cx="231775" cy="963294"/>
            </a:xfrm>
            <a:custGeom>
              <a:avLst/>
              <a:gdLst/>
              <a:ahLst/>
              <a:cxnLst/>
              <a:rect l="l" t="t" r="r" b="b"/>
              <a:pathLst>
                <a:path w="231775" h="963295">
                  <a:moveTo>
                    <a:pt x="0" y="0"/>
                  </a:moveTo>
                  <a:lnTo>
                    <a:pt x="231703" y="963055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66073" y="529113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66073" y="529113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45779" y="4441139"/>
              <a:ext cx="221615" cy="466725"/>
            </a:xfrm>
            <a:custGeom>
              <a:avLst/>
              <a:gdLst/>
              <a:ahLst/>
              <a:cxnLst/>
              <a:rect l="l" t="t" r="r" b="b"/>
              <a:pathLst>
                <a:path w="221614" h="466725">
                  <a:moveTo>
                    <a:pt x="221238" y="0"/>
                  </a:moveTo>
                  <a:lnTo>
                    <a:pt x="0" y="466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92300" y="4814684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92300" y="4814684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340662" y="4769726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F(1)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906562" y="3985895"/>
            <a:ext cx="681990" cy="647065"/>
            <a:chOff x="1906562" y="3985895"/>
            <a:chExt cx="681990" cy="647065"/>
          </a:xfrm>
        </p:grpSpPr>
        <p:sp>
          <p:nvSpPr>
            <p:cNvPr id="34" name="object 34" descr=""/>
            <p:cNvSpPr/>
            <p:nvPr/>
          </p:nvSpPr>
          <p:spPr>
            <a:xfrm>
              <a:off x="2068322" y="3998912"/>
              <a:ext cx="507365" cy="443865"/>
            </a:xfrm>
            <a:custGeom>
              <a:avLst/>
              <a:gdLst/>
              <a:ahLst/>
              <a:cxnLst/>
              <a:rect l="l" t="t" r="r" b="b"/>
              <a:pathLst>
                <a:path w="507364" h="443864">
                  <a:moveTo>
                    <a:pt x="0" y="443545"/>
                  </a:moveTo>
                  <a:lnTo>
                    <a:pt x="506913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911959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911959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530172" y="4247984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F(2)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2408326" y="3546627"/>
            <a:ext cx="1968500" cy="2060575"/>
            <a:chOff x="2408326" y="3546627"/>
            <a:chExt cx="1968500" cy="2060575"/>
          </a:xfrm>
        </p:grpSpPr>
        <p:sp>
          <p:nvSpPr>
            <p:cNvPr id="39" name="object 39" descr=""/>
            <p:cNvSpPr/>
            <p:nvPr/>
          </p:nvSpPr>
          <p:spPr>
            <a:xfrm>
              <a:off x="3746741" y="4441710"/>
              <a:ext cx="221615" cy="466725"/>
            </a:xfrm>
            <a:custGeom>
              <a:avLst/>
              <a:gdLst/>
              <a:ahLst/>
              <a:cxnLst/>
              <a:rect l="l" t="t" r="r" b="b"/>
              <a:pathLst>
                <a:path w="221614" h="466725">
                  <a:moveTo>
                    <a:pt x="221238" y="0"/>
                  </a:moveTo>
                  <a:lnTo>
                    <a:pt x="0" y="466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587381" y="481684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587381" y="481684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979654" y="4421835"/>
              <a:ext cx="222885" cy="961390"/>
            </a:xfrm>
            <a:custGeom>
              <a:avLst/>
              <a:gdLst/>
              <a:ahLst/>
              <a:cxnLst/>
              <a:rect l="l" t="t" r="r" b="b"/>
              <a:pathLst>
                <a:path w="222885" h="961389">
                  <a:moveTo>
                    <a:pt x="0" y="0"/>
                  </a:moveTo>
                  <a:lnTo>
                    <a:pt x="222483" y="960968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061155" y="529113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59" y="302538"/>
                  </a:lnTo>
                  <a:lnTo>
                    <a:pt x="246622" y="280503"/>
                  </a:lnTo>
                  <a:lnTo>
                    <a:pt x="280189" y="246902"/>
                  </a:lnTo>
                  <a:lnTo>
                    <a:pt x="302202" y="204293"/>
                  </a:lnTo>
                  <a:lnTo>
                    <a:pt x="310108" y="155232"/>
                  </a:lnTo>
                  <a:lnTo>
                    <a:pt x="302202" y="106169"/>
                  </a:lnTo>
                  <a:lnTo>
                    <a:pt x="280189" y="63557"/>
                  </a:lnTo>
                  <a:lnTo>
                    <a:pt x="246622" y="29952"/>
                  </a:lnTo>
                  <a:lnTo>
                    <a:pt x="204059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061155" y="529113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807040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807040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558013" y="3997591"/>
              <a:ext cx="217170" cy="875665"/>
            </a:xfrm>
            <a:custGeom>
              <a:avLst/>
              <a:gdLst/>
              <a:ahLst/>
              <a:cxnLst/>
              <a:rect l="l" t="t" r="r" b="b"/>
              <a:pathLst>
                <a:path w="217169" h="875664">
                  <a:moveTo>
                    <a:pt x="216796" y="875166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618308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618308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575941" y="3559644"/>
              <a:ext cx="954405" cy="441325"/>
            </a:xfrm>
            <a:custGeom>
              <a:avLst/>
              <a:gdLst/>
              <a:ahLst/>
              <a:cxnLst/>
              <a:rect l="l" t="t" r="r" b="b"/>
              <a:pathLst>
                <a:path w="954404" h="441325">
                  <a:moveTo>
                    <a:pt x="954405" y="0"/>
                  </a:moveTo>
                  <a:lnTo>
                    <a:pt x="0" y="44112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413723" y="3889794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13723" y="3889794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8" y="106162"/>
                  </a:lnTo>
                  <a:lnTo>
                    <a:pt x="310103" y="155225"/>
                  </a:lnTo>
                  <a:lnTo>
                    <a:pt x="302198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2062733" y="3855618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F(3)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521457" y="3942678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017471" y="4373856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782152" y="4839539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260231" y="5341863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723819" y="4843857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3338639" y="3137535"/>
            <a:ext cx="1299845" cy="633095"/>
            <a:chOff x="3338639" y="3137535"/>
            <a:chExt cx="1299845" cy="633095"/>
          </a:xfrm>
        </p:grpSpPr>
        <p:sp>
          <p:nvSpPr>
            <p:cNvPr id="60" name="object 60" descr=""/>
            <p:cNvSpPr/>
            <p:nvPr/>
          </p:nvSpPr>
          <p:spPr>
            <a:xfrm>
              <a:off x="3540003" y="3150552"/>
              <a:ext cx="1085215" cy="425450"/>
            </a:xfrm>
            <a:custGeom>
              <a:avLst/>
              <a:gdLst/>
              <a:ahLst/>
              <a:cxnLst/>
              <a:rect l="l" t="t" r="r" b="b"/>
              <a:pathLst>
                <a:path w="1085214" h="425450">
                  <a:moveTo>
                    <a:pt x="1085196" y="0"/>
                  </a:moveTo>
                  <a:lnTo>
                    <a:pt x="0" y="425253"/>
                  </a:lnTo>
                </a:path>
              </a:pathLst>
            </a:custGeom>
            <a:ln w="25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344037" y="345429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44037" y="345429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2994545" y="3385629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F(4)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456216" y="3507183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4441228" y="2983229"/>
            <a:ext cx="321310" cy="321310"/>
            <a:chOff x="4441228" y="2983229"/>
            <a:chExt cx="321310" cy="321310"/>
          </a:xfrm>
        </p:grpSpPr>
        <p:sp>
          <p:nvSpPr>
            <p:cNvPr id="66" name="object 66" descr=""/>
            <p:cNvSpPr/>
            <p:nvPr/>
          </p:nvSpPr>
          <p:spPr>
            <a:xfrm>
              <a:off x="4446625" y="298862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446625" y="298862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4020007" y="2954439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F(5)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555921" y="3028748"/>
            <a:ext cx="12953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10" b="1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677234" y="4854627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4155313" y="5346181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912552" y="4369551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771294" y="5274208"/>
            <a:ext cx="3663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F(0)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625414" y="3895421"/>
            <a:ext cx="129539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10" b="1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361266" y="5344022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76" name="object 76" descr=""/>
          <p:cNvGrpSpPr/>
          <p:nvPr/>
        </p:nvGrpSpPr>
        <p:grpSpPr>
          <a:xfrm>
            <a:off x="6467602" y="3544773"/>
            <a:ext cx="2689860" cy="2063750"/>
            <a:chOff x="6467602" y="3544773"/>
            <a:chExt cx="2689860" cy="2063750"/>
          </a:xfrm>
        </p:grpSpPr>
        <p:sp>
          <p:nvSpPr>
            <p:cNvPr id="77" name="object 77" descr=""/>
            <p:cNvSpPr/>
            <p:nvPr/>
          </p:nvSpPr>
          <p:spPr>
            <a:xfrm>
              <a:off x="8303550" y="3557790"/>
              <a:ext cx="462915" cy="902335"/>
            </a:xfrm>
            <a:custGeom>
              <a:avLst/>
              <a:gdLst/>
              <a:ahLst/>
              <a:cxnLst/>
              <a:rect l="l" t="t" r="r" b="b"/>
              <a:pathLst>
                <a:path w="462915" h="902335">
                  <a:moveTo>
                    <a:pt x="0" y="0"/>
                  </a:moveTo>
                  <a:lnTo>
                    <a:pt x="462497" y="902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527504" y="4441710"/>
              <a:ext cx="221615" cy="466725"/>
            </a:xfrm>
            <a:custGeom>
              <a:avLst/>
              <a:gdLst/>
              <a:ahLst/>
              <a:cxnLst/>
              <a:rect l="l" t="t" r="r" b="b"/>
              <a:pathLst>
                <a:path w="221615" h="466725">
                  <a:moveTo>
                    <a:pt x="221238" y="0"/>
                  </a:moveTo>
                  <a:lnTo>
                    <a:pt x="0" y="466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8368144" y="481684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9" y="7913"/>
                  </a:lnTo>
                  <a:lnTo>
                    <a:pt x="63485" y="29948"/>
                  </a:lnTo>
                  <a:lnTo>
                    <a:pt x="29919" y="63548"/>
                  </a:lnTo>
                  <a:lnTo>
                    <a:pt x="7905" y="106158"/>
                  </a:lnTo>
                  <a:lnTo>
                    <a:pt x="0" y="155219"/>
                  </a:lnTo>
                  <a:lnTo>
                    <a:pt x="7905" y="204286"/>
                  </a:lnTo>
                  <a:lnTo>
                    <a:pt x="29919" y="246899"/>
                  </a:lnTo>
                  <a:lnTo>
                    <a:pt x="63485" y="280502"/>
                  </a:lnTo>
                  <a:lnTo>
                    <a:pt x="106049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8368144" y="481684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8760086" y="4420158"/>
              <a:ext cx="222885" cy="961390"/>
            </a:xfrm>
            <a:custGeom>
              <a:avLst/>
              <a:gdLst/>
              <a:ahLst/>
              <a:cxnLst/>
              <a:rect l="l" t="t" r="r" b="b"/>
              <a:pathLst>
                <a:path w="222884" h="961389">
                  <a:moveTo>
                    <a:pt x="0" y="0"/>
                  </a:moveTo>
                  <a:lnTo>
                    <a:pt x="222483" y="960968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8841587" y="5289461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58" y="302538"/>
                  </a:lnTo>
                  <a:lnTo>
                    <a:pt x="246618" y="280502"/>
                  </a:lnTo>
                  <a:lnTo>
                    <a:pt x="280180" y="246899"/>
                  </a:lnTo>
                  <a:lnTo>
                    <a:pt x="302191" y="204286"/>
                  </a:lnTo>
                  <a:lnTo>
                    <a:pt x="310095" y="155219"/>
                  </a:lnTo>
                  <a:lnTo>
                    <a:pt x="302191" y="106158"/>
                  </a:lnTo>
                  <a:lnTo>
                    <a:pt x="280180" y="63548"/>
                  </a:lnTo>
                  <a:lnTo>
                    <a:pt x="246618" y="29948"/>
                  </a:lnTo>
                  <a:lnTo>
                    <a:pt x="204058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8841587" y="5289461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587803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587803" y="4316666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852090" y="4420158"/>
              <a:ext cx="231775" cy="963294"/>
            </a:xfrm>
            <a:custGeom>
              <a:avLst/>
              <a:gdLst/>
              <a:ahLst/>
              <a:cxnLst/>
              <a:rect l="l" t="t" r="r" b="b"/>
              <a:pathLst>
                <a:path w="231775" h="963295">
                  <a:moveTo>
                    <a:pt x="0" y="0"/>
                  </a:moveTo>
                  <a:lnTo>
                    <a:pt x="231703" y="963055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948690" y="529211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948690" y="529211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626479" y="4441710"/>
              <a:ext cx="221615" cy="466725"/>
            </a:xfrm>
            <a:custGeom>
              <a:avLst/>
              <a:gdLst/>
              <a:ahLst/>
              <a:cxnLst/>
              <a:rect l="l" t="t" r="r" b="b"/>
              <a:pathLst>
                <a:path w="221615" h="466725">
                  <a:moveTo>
                    <a:pt x="221238" y="0"/>
                  </a:moveTo>
                  <a:lnTo>
                    <a:pt x="0" y="466217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472999" y="481525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9"/>
                  </a:lnTo>
                  <a:lnTo>
                    <a:pt x="29915" y="63551"/>
                  </a:lnTo>
                  <a:lnTo>
                    <a:pt x="7904" y="106164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4"/>
                  </a:lnTo>
                  <a:lnTo>
                    <a:pt x="280192" y="63551"/>
                  </a:lnTo>
                  <a:lnTo>
                    <a:pt x="246628" y="29949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472999" y="481525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849021" y="3997591"/>
              <a:ext cx="507365" cy="443865"/>
            </a:xfrm>
            <a:custGeom>
              <a:avLst/>
              <a:gdLst/>
              <a:ahLst/>
              <a:cxnLst/>
              <a:rect l="l" t="t" r="r" b="b"/>
              <a:pathLst>
                <a:path w="507365" h="443864">
                  <a:moveTo>
                    <a:pt x="0" y="443545"/>
                  </a:moveTo>
                  <a:lnTo>
                    <a:pt x="506913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6692658" y="431535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6"/>
                  </a:lnTo>
                  <a:lnTo>
                    <a:pt x="29915" y="246899"/>
                  </a:lnTo>
                  <a:lnTo>
                    <a:pt x="63480" y="280502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692658" y="431535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338776" y="3997591"/>
              <a:ext cx="217170" cy="875665"/>
            </a:xfrm>
            <a:custGeom>
              <a:avLst/>
              <a:gdLst/>
              <a:ahLst/>
              <a:cxnLst/>
              <a:rect l="l" t="t" r="r" b="b"/>
              <a:pathLst>
                <a:path w="217170" h="875664">
                  <a:moveTo>
                    <a:pt x="216796" y="875166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399070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9" y="7913"/>
                  </a:lnTo>
                  <a:lnTo>
                    <a:pt x="63485" y="29948"/>
                  </a:lnTo>
                  <a:lnTo>
                    <a:pt x="29919" y="63548"/>
                  </a:lnTo>
                  <a:lnTo>
                    <a:pt x="7905" y="106158"/>
                  </a:lnTo>
                  <a:lnTo>
                    <a:pt x="0" y="155219"/>
                  </a:lnTo>
                  <a:lnTo>
                    <a:pt x="7905" y="204286"/>
                  </a:lnTo>
                  <a:lnTo>
                    <a:pt x="29919" y="246899"/>
                  </a:lnTo>
                  <a:lnTo>
                    <a:pt x="63485" y="280502"/>
                  </a:lnTo>
                  <a:lnTo>
                    <a:pt x="106049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2"/>
                  </a:lnTo>
                  <a:lnTo>
                    <a:pt x="280192" y="246899"/>
                  </a:lnTo>
                  <a:lnTo>
                    <a:pt x="302204" y="204286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399070" y="4790973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356640" y="3557790"/>
              <a:ext cx="954405" cy="441325"/>
            </a:xfrm>
            <a:custGeom>
              <a:avLst/>
              <a:gdLst/>
              <a:ahLst/>
              <a:cxnLst/>
              <a:rect l="l" t="t" r="r" b="b"/>
              <a:pathLst>
                <a:path w="954404" h="441325">
                  <a:moveTo>
                    <a:pt x="954405" y="0"/>
                  </a:moveTo>
                  <a:lnTo>
                    <a:pt x="0" y="441121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194423" y="3887939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4"/>
                  </a:lnTo>
                  <a:lnTo>
                    <a:pt x="63480" y="29952"/>
                  </a:lnTo>
                  <a:lnTo>
                    <a:pt x="29915" y="63557"/>
                  </a:lnTo>
                  <a:lnTo>
                    <a:pt x="7904" y="106169"/>
                  </a:lnTo>
                  <a:lnTo>
                    <a:pt x="0" y="155232"/>
                  </a:lnTo>
                  <a:lnTo>
                    <a:pt x="7904" y="204293"/>
                  </a:lnTo>
                  <a:lnTo>
                    <a:pt x="29915" y="246902"/>
                  </a:lnTo>
                  <a:lnTo>
                    <a:pt x="63480" y="280503"/>
                  </a:lnTo>
                  <a:lnTo>
                    <a:pt x="106044" y="302538"/>
                  </a:lnTo>
                  <a:lnTo>
                    <a:pt x="155054" y="310451"/>
                  </a:lnTo>
                  <a:lnTo>
                    <a:pt x="204064" y="302538"/>
                  </a:lnTo>
                  <a:lnTo>
                    <a:pt x="246628" y="280503"/>
                  </a:lnTo>
                  <a:lnTo>
                    <a:pt x="280192" y="246902"/>
                  </a:lnTo>
                  <a:lnTo>
                    <a:pt x="302204" y="204293"/>
                  </a:lnTo>
                  <a:lnTo>
                    <a:pt x="310108" y="155232"/>
                  </a:lnTo>
                  <a:lnTo>
                    <a:pt x="302204" y="106169"/>
                  </a:lnTo>
                  <a:lnTo>
                    <a:pt x="280192" y="63557"/>
                  </a:lnTo>
                  <a:lnTo>
                    <a:pt x="246628" y="29952"/>
                  </a:lnTo>
                  <a:lnTo>
                    <a:pt x="204064" y="7914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194423" y="3887939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 descr=""/>
          <p:cNvSpPr txBox="1"/>
          <p:nvPr/>
        </p:nvSpPr>
        <p:spPr>
          <a:xfrm>
            <a:off x="7303719" y="3942678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2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6799808" y="4373856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6562928" y="4839539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7040994" y="5344022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7506157" y="4843857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06" name="object 106" descr=""/>
          <p:cNvGrpSpPr/>
          <p:nvPr/>
        </p:nvGrpSpPr>
        <p:grpSpPr>
          <a:xfrm>
            <a:off x="6314295" y="2701810"/>
            <a:ext cx="2125980" cy="1070610"/>
            <a:chOff x="6314295" y="2701810"/>
            <a:chExt cx="2125980" cy="1070610"/>
          </a:xfrm>
        </p:grpSpPr>
        <p:sp>
          <p:nvSpPr>
            <p:cNvPr id="107" name="object 107" descr=""/>
            <p:cNvSpPr/>
            <p:nvPr/>
          </p:nvSpPr>
          <p:spPr>
            <a:xfrm>
              <a:off x="6327313" y="2714828"/>
              <a:ext cx="1993900" cy="862965"/>
            </a:xfrm>
            <a:custGeom>
              <a:avLst/>
              <a:gdLst/>
              <a:ahLst/>
              <a:cxnLst/>
              <a:rect l="l" t="t" r="r" b="b"/>
              <a:pathLst>
                <a:path w="1993900" h="862964">
                  <a:moveTo>
                    <a:pt x="0" y="0"/>
                  </a:moveTo>
                  <a:lnTo>
                    <a:pt x="1993396" y="862904"/>
                  </a:lnTo>
                </a:path>
              </a:pathLst>
            </a:custGeom>
            <a:ln w="25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8124736" y="345622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54" y="0"/>
                  </a:moveTo>
                  <a:lnTo>
                    <a:pt x="106044" y="7913"/>
                  </a:lnTo>
                  <a:lnTo>
                    <a:pt x="63480" y="29948"/>
                  </a:lnTo>
                  <a:lnTo>
                    <a:pt x="29915" y="63548"/>
                  </a:lnTo>
                  <a:lnTo>
                    <a:pt x="7904" y="106158"/>
                  </a:lnTo>
                  <a:lnTo>
                    <a:pt x="0" y="155219"/>
                  </a:lnTo>
                  <a:lnTo>
                    <a:pt x="7904" y="204281"/>
                  </a:lnTo>
                  <a:lnTo>
                    <a:pt x="29915" y="246894"/>
                  </a:lnTo>
                  <a:lnTo>
                    <a:pt x="63480" y="280498"/>
                  </a:lnTo>
                  <a:lnTo>
                    <a:pt x="106044" y="302536"/>
                  </a:lnTo>
                  <a:lnTo>
                    <a:pt x="155054" y="310451"/>
                  </a:lnTo>
                  <a:lnTo>
                    <a:pt x="204064" y="302536"/>
                  </a:lnTo>
                  <a:lnTo>
                    <a:pt x="246628" y="280498"/>
                  </a:lnTo>
                  <a:lnTo>
                    <a:pt x="280192" y="246894"/>
                  </a:lnTo>
                  <a:lnTo>
                    <a:pt x="302204" y="204281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8124736" y="3456228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0" name="object 110" descr=""/>
          <p:cNvSpPr txBox="1"/>
          <p:nvPr/>
        </p:nvSpPr>
        <p:spPr>
          <a:xfrm>
            <a:off x="8238350" y="3507183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3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8457996" y="4856786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8936075" y="5348340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0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8694890" y="4369551"/>
            <a:ext cx="1327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10" b="1">
                <a:latin typeface="Trebuchet MS"/>
                <a:cs typeface="Trebuchet MS"/>
              </a:rPr>
              <a:t>1</a:t>
            </a:r>
            <a:endParaRPr sz="1250">
              <a:latin typeface="Trebuchet MS"/>
              <a:cs typeface="Trebuchet MS"/>
            </a:endParaRPr>
          </a:p>
        </p:txBody>
      </p:sp>
      <p:grpSp>
        <p:nvGrpSpPr>
          <p:cNvPr id="114" name="object 114" descr=""/>
          <p:cNvGrpSpPr/>
          <p:nvPr/>
        </p:nvGrpSpPr>
        <p:grpSpPr>
          <a:xfrm>
            <a:off x="6136186" y="2586701"/>
            <a:ext cx="320675" cy="321310"/>
            <a:chOff x="6136186" y="2586701"/>
            <a:chExt cx="320675" cy="321310"/>
          </a:xfrm>
        </p:grpSpPr>
        <p:sp>
          <p:nvSpPr>
            <p:cNvPr id="115" name="object 115" descr=""/>
            <p:cNvSpPr/>
            <p:nvPr/>
          </p:nvSpPr>
          <p:spPr>
            <a:xfrm>
              <a:off x="6141427" y="2591942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54" y="0"/>
                  </a:moveTo>
                  <a:lnTo>
                    <a:pt x="106049" y="7913"/>
                  </a:lnTo>
                  <a:lnTo>
                    <a:pt x="63485" y="29948"/>
                  </a:lnTo>
                  <a:lnTo>
                    <a:pt x="29919" y="63548"/>
                  </a:lnTo>
                  <a:lnTo>
                    <a:pt x="7905" y="106158"/>
                  </a:lnTo>
                  <a:lnTo>
                    <a:pt x="0" y="155219"/>
                  </a:lnTo>
                  <a:lnTo>
                    <a:pt x="7905" y="204281"/>
                  </a:lnTo>
                  <a:lnTo>
                    <a:pt x="29919" y="246894"/>
                  </a:lnTo>
                  <a:lnTo>
                    <a:pt x="63485" y="280498"/>
                  </a:lnTo>
                  <a:lnTo>
                    <a:pt x="106049" y="302536"/>
                  </a:lnTo>
                  <a:lnTo>
                    <a:pt x="155054" y="310451"/>
                  </a:lnTo>
                  <a:lnTo>
                    <a:pt x="204064" y="302536"/>
                  </a:lnTo>
                  <a:lnTo>
                    <a:pt x="246628" y="280498"/>
                  </a:lnTo>
                  <a:lnTo>
                    <a:pt x="280192" y="246894"/>
                  </a:lnTo>
                  <a:lnTo>
                    <a:pt x="302204" y="204281"/>
                  </a:lnTo>
                  <a:lnTo>
                    <a:pt x="310108" y="155219"/>
                  </a:lnTo>
                  <a:lnTo>
                    <a:pt x="302204" y="106158"/>
                  </a:lnTo>
                  <a:lnTo>
                    <a:pt x="280192" y="63548"/>
                  </a:lnTo>
                  <a:lnTo>
                    <a:pt x="246628" y="29948"/>
                  </a:lnTo>
                  <a:lnTo>
                    <a:pt x="204064" y="7913"/>
                  </a:lnTo>
                  <a:lnTo>
                    <a:pt x="155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141427" y="2591942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0" y="155225"/>
                  </a:moveTo>
                  <a:lnTo>
                    <a:pt x="7904" y="106162"/>
                  </a:lnTo>
                  <a:lnTo>
                    <a:pt x="29916" y="63551"/>
                  </a:lnTo>
                  <a:lnTo>
                    <a:pt x="63480" y="29949"/>
                  </a:lnTo>
                  <a:lnTo>
                    <a:pt x="106043" y="7913"/>
                  </a:lnTo>
                  <a:lnTo>
                    <a:pt x="155051" y="0"/>
                  </a:lnTo>
                  <a:lnTo>
                    <a:pt x="204060" y="7913"/>
                  </a:lnTo>
                  <a:lnTo>
                    <a:pt x="246623" y="29949"/>
                  </a:lnTo>
                  <a:lnTo>
                    <a:pt x="280187" y="63551"/>
                  </a:lnTo>
                  <a:lnTo>
                    <a:pt x="302199" y="106162"/>
                  </a:lnTo>
                  <a:lnTo>
                    <a:pt x="310103" y="155225"/>
                  </a:lnTo>
                  <a:lnTo>
                    <a:pt x="302199" y="204289"/>
                  </a:lnTo>
                  <a:lnTo>
                    <a:pt x="280187" y="246900"/>
                  </a:lnTo>
                  <a:lnTo>
                    <a:pt x="246623" y="280502"/>
                  </a:lnTo>
                  <a:lnTo>
                    <a:pt x="204060" y="302538"/>
                  </a:lnTo>
                  <a:lnTo>
                    <a:pt x="155051" y="310451"/>
                  </a:lnTo>
                  <a:lnTo>
                    <a:pt x="106043" y="302538"/>
                  </a:lnTo>
                  <a:lnTo>
                    <a:pt x="63480" y="280502"/>
                  </a:lnTo>
                  <a:lnTo>
                    <a:pt x="29916" y="246900"/>
                  </a:lnTo>
                  <a:lnTo>
                    <a:pt x="7904" y="204289"/>
                  </a:lnTo>
                  <a:lnTo>
                    <a:pt x="0" y="155225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7" name="object 117" descr=""/>
          <p:cNvSpPr txBox="1"/>
          <p:nvPr/>
        </p:nvSpPr>
        <p:spPr>
          <a:xfrm>
            <a:off x="5742800" y="2523261"/>
            <a:ext cx="647065" cy="3422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145"/>
              </a:lnSpc>
              <a:spcBef>
                <a:spcPts val="114"/>
              </a:spcBef>
            </a:pPr>
            <a:r>
              <a:rPr dirty="0" sz="1100" spc="-20">
                <a:latin typeface="Lucida Console"/>
                <a:cs typeface="Lucida Console"/>
              </a:rPr>
              <a:t>F(6)</a:t>
            </a:r>
            <a:endParaRPr sz="1100">
              <a:latin typeface="Lucida Console"/>
              <a:cs typeface="Lucida Console"/>
            </a:endParaRPr>
          </a:p>
          <a:p>
            <a:pPr algn="r" marR="5080">
              <a:lnSpc>
                <a:spcPts val="1325"/>
              </a:lnSpc>
            </a:pPr>
            <a:r>
              <a:rPr dirty="0" sz="1250" spc="110" b="1">
                <a:latin typeface="Trebuchet MS"/>
                <a:cs typeface="Trebuchet MS"/>
              </a:rPr>
              <a:t>8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8" name="object 1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Example:</a:t>
            </a:r>
            <a:r>
              <a:rPr dirty="0" spc="195"/>
              <a:t> </a:t>
            </a:r>
            <a:r>
              <a:rPr dirty="0"/>
              <a:t>Convert</a:t>
            </a:r>
            <a:r>
              <a:rPr dirty="0" spc="200"/>
              <a:t> </a:t>
            </a:r>
            <a:r>
              <a:rPr dirty="0"/>
              <a:t>an</a:t>
            </a:r>
            <a:r>
              <a:rPr dirty="0" spc="195"/>
              <a:t> </a:t>
            </a:r>
            <a:r>
              <a:rPr dirty="0"/>
              <a:t>integer</a:t>
            </a:r>
            <a:r>
              <a:rPr dirty="0" spc="200"/>
              <a:t> </a:t>
            </a:r>
            <a:r>
              <a:rPr dirty="0" spc="50"/>
              <a:t>to</a:t>
            </a:r>
            <a:r>
              <a:rPr dirty="0" spc="195"/>
              <a:t> </a:t>
            </a:r>
            <a:r>
              <a:rPr dirty="0" spc="65"/>
              <a:t>binary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249902" y="1983422"/>
            <a:ext cx="5244465" cy="3164840"/>
            <a:chOff x="4249902" y="1983422"/>
            <a:chExt cx="5244465" cy="31648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9902" y="1983422"/>
              <a:ext cx="5243995" cy="316431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279900" y="2007666"/>
              <a:ext cx="5143500" cy="3064510"/>
            </a:xfrm>
            <a:custGeom>
              <a:avLst/>
              <a:gdLst/>
              <a:ahLst/>
              <a:cxnLst/>
              <a:rect l="l" t="t" r="r" b="b"/>
              <a:pathLst>
                <a:path w="5143500" h="3064510">
                  <a:moveTo>
                    <a:pt x="0" y="0"/>
                  </a:moveTo>
                  <a:lnTo>
                    <a:pt x="5143500" y="0"/>
                  </a:lnTo>
                  <a:lnTo>
                    <a:pt x="5143500" y="3064141"/>
                  </a:lnTo>
                  <a:lnTo>
                    <a:pt x="0" y="3064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393095" y="2072067"/>
            <a:ext cx="3860800" cy="90678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class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Binary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314960">
              <a:lnSpc>
                <a:spcPct val="100000"/>
              </a:lnSpc>
              <a:spcBef>
                <a:spcPts val="175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static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String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convert(int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N)</a:t>
            </a:r>
            <a:endParaRPr sz="1300">
              <a:latin typeface="Lucida Console"/>
              <a:cs typeface="Lucida Console"/>
            </a:endParaRPr>
          </a:p>
          <a:p>
            <a:pPr marL="314960">
              <a:lnSpc>
                <a:spcPct val="100000"/>
              </a:lnSpc>
              <a:spcBef>
                <a:spcPts val="170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98610" y="2953168"/>
            <a:ext cx="3053080" cy="46609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300">
                <a:latin typeface="Lucida Console"/>
                <a:cs typeface="Lucida Console"/>
              </a:rPr>
              <a:t>if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(N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==</a:t>
            </a:r>
            <a:r>
              <a:rPr dirty="0" sz="1300" spc="3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1)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30">
                <a:latin typeface="Lucida Console"/>
                <a:cs typeface="Lucida Console"/>
              </a:rPr>
              <a:t> </a:t>
            </a:r>
            <a:r>
              <a:rPr dirty="0" sz="1300" spc="-20">
                <a:latin typeface="Lucida Console"/>
                <a:cs typeface="Lucida Console"/>
              </a:rPr>
              <a:t>"1";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300">
                <a:latin typeface="Lucida Console"/>
                <a:cs typeface="Lucida Console"/>
              </a:rPr>
              <a:t>return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convert(N/2)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+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(N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%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2);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95852" y="3393731"/>
            <a:ext cx="3860800" cy="134747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300">
                <a:latin typeface="Lucida Console"/>
                <a:cs typeface="Lucida Console"/>
              </a:rPr>
              <a:t>public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static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void</a:t>
            </a:r>
            <a:r>
              <a:rPr dirty="0" sz="1300" spc="7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main(String[]</a:t>
            </a:r>
            <a:r>
              <a:rPr dirty="0" sz="1300" spc="6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args)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300" spc="10">
                <a:latin typeface="Lucida Console"/>
                <a:cs typeface="Lucida Console"/>
              </a:rPr>
              <a:t>{</a:t>
            </a:r>
            <a:endParaRPr sz="1300">
              <a:latin typeface="Lucida Console"/>
              <a:cs typeface="Lucida Console"/>
            </a:endParaRPr>
          </a:p>
          <a:p>
            <a:pPr marL="314960" marR="105410">
              <a:lnSpc>
                <a:spcPct val="111200"/>
              </a:lnSpc>
            </a:pPr>
            <a:r>
              <a:rPr dirty="0" sz="1300">
                <a:latin typeface="Lucida Console"/>
                <a:cs typeface="Lucida Console"/>
              </a:rPr>
              <a:t>int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N</a:t>
            </a:r>
            <a:r>
              <a:rPr dirty="0" sz="1300" spc="2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20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Integer.parseInt(args[0]); StdOut.println(convert(N));</a:t>
            </a:r>
            <a:endParaRPr sz="1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93095" y="4734257"/>
            <a:ext cx="126364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0">
                <a:latin typeface="Lucida Console"/>
                <a:cs typeface="Lucida Console"/>
              </a:rPr>
              <a:t>}</a:t>
            </a:r>
            <a:endParaRPr sz="13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020762" y="4813147"/>
            <a:ext cx="2190115" cy="1405890"/>
            <a:chOff x="7020762" y="4813147"/>
            <a:chExt cx="2190115" cy="140589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0762" y="4813147"/>
              <a:ext cx="2189797" cy="140555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48499" y="4842941"/>
              <a:ext cx="2082800" cy="1297305"/>
            </a:xfrm>
            <a:custGeom>
              <a:avLst/>
              <a:gdLst/>
              <a:ahLst/>
              <a:cxnLst/>
              <a:rect l="l" t="t" r="r" b="b"/>
              <a:pathLst>
                <a:path w="2082800" h="1297304">
                  <a:moveTo>
                    <a:pt x="0" y="0"/>
                  </a:moveTo>
                  <a:lnTo>
                    <a:pt x="2082800" y="0"/>
                  </a:lnTo>
                  <a:lnTo>
                    <a:pt x="2082800" y="1296860"/>
                  </a:lnTo>
                  <a:lnTo>
                    <a:pt x="0" y="1296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048500" y="4842941"/>
            <a:ext cx="2082800" cy="2292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6520" rIns="0" bIns="0" rtlCol="0" vert="horz">
            <a:spAutoFit/>
          </a:bodyPr>
          <a:lstStyle/>
          <a:p>
            <a:pPr marL="127635">
              <a:lnSpc>
                <a:spcPts val="1040"/>
              </a:lnSpc>
              <a:spcBef>
                <a:spcPts val="760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Binary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6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48500" y="5071808"/>
            <a:ext cx="2082800" cy="1068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143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dirty="0" sz="1050" spc="-25">
                <a:latin typeface="Lucida Console"/>
                <a:cs typeface="Lucida Console"/>
              </a:rPr>
              <a:t>110</a:t>
            </a:r>
            <a:endParaRPr sz="1050">
              <a:latin typeface="Lucida Console"/>
              <a:cs typeface="Lucida Console"/>
            </a:endParaRPr>
          </a:p>
          <a:p>
            <a:pPr marL="127635" marR="635000">
              <a:lnSpc>
                <a:spcPct val="114700"/>
              </a:lnSpc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Binary</a:t>
            </a:r>
            <a:r>
              <a:rPr dirty="0" sz="1050" spc="55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37 </a:t>
            </a:r>
            <a:r>
              <a:rPr dirty="0" sz="1050" spc="-10">
                <a:latin typeface="Lucida Console"/>
                <a:cs typeface="Lucida Console"/>
              </a:rPr>
              <a:t>100101</a:t>
            </a:r>
            <a:endParaRPr sz="1050">
              <a:latin typeface="Lucida Console"/>
              <a:cs typeface="Lucida Console"/>
            </a:endParaRPr>
          </a:p>
          <a:p>
            <a:pPr marL="127635" marR="224790">
              <a:lnSpc>
                <a:spcPct val="114700"/>
              </a:lnSpc>
              <a:tabLst>
                <a:tab pos="1357630" algn="l"/>
              </a:tabLst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4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40">
                <a:latin typeface="Lucida Console"/>
                <a:cs typeface="Lucida Console"/>
              </a:rPr>
              <a:t> </a:t>
            </a:r>
            <a:r>
              <a:rPr dirty="0" sz="1050" spc="-10">
                <a:latin typeface="Lucida Console"/>
                <a:cs typeface="Lucida Console"/>
              </a:rPr>
              <a:t>Binary</a:t>
            </a:r>
            <a:r>
              <a:rPr dirty="0" sz="1050">
                <a:latin typeface="Lucida Console"/>
                <a:cs typeface="Lucida Console"/>
              </a:rPr>
              <a:t>	</a:t>
            </a:r>
            <a:r>
              <a:rPr dirty="0" sz="1050" spc="-10">
                <a:latin typeface="Lucida Console"/>
                <a:cs typeface="Lucida Console"/>
              </a:rPr>
              <a:t>999999 11110100001000111111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0700" y="5402376"/>
            <a:ext cx="5562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How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65">
                <a:latin typeface="Lucida Sans Unicode"/>
                <a:cs typeface="Lucida Sans Unicode"/>
              </a:rPr>
              <a:t>we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convinced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method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correct?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0700" y="5923660"/>
            <a:ext cx="5562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144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dirty="0" sz="1450" spc="10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mathematical</a:t>
            </a:r>
            <a:r>
              <a:rPr dirty="0" sz="1450" spc="100" i="1">
                <a:latin typeface="Lucida Sans Italic"/>
                <a:cs typeface="Lucida Sans Italic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induction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58800" y="2325522"/>
            <a:ext cx="3111500" cy="26193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6990" rIns="0" bIns="0" rtlCol="0" vert="horz">
            <a:spAutoFit/>
          </a:bodyPr>
          <a:lstStyle/>
          <a:p>
            <a:pPr marL="163830" marR="660400">
              <a:lnSpc>
                <a:spcPct val="117300"/>
              </a:lnSpc>
              <a:spcBef>
                <a:spcPts val="370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To compute a function of </a:t>
            </a:r>
            <a:r>
              <a:rPr dirty="0" sz="1350" spc="-50">
                <a:solidFill>
                  <a:srgbClr val="005493"/>
                </a:solidFill>
                <a:latin typeface="Lucida Sans Unicode"/>
                <a:cs typeface="Lucida Sans Unicode"/>
              </a:rPr>
              <a:t>a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positive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integer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  <a:p>
            <a:pPr marL="473075" marR="214629" indent="-157480">
              <a:lnSpc>
                <a:spcPct val="117300"/>
              </a:lnSpc>
              <a:spcBef>
                <a:spcPts val="82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473709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3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3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Return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value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for </a:t>
            </a:r>
            <a:r>
              <a:rPr dirty="0" sz="1350">
                <a:latin typeface="Lucida Sans Unicode"/>
                <a:cs typeface="Lucida Sans Unicode"/>
              </a:rPr>
              <a:t>small </a:t>
            </a:r>
            <a:r>
              <a:rPr dirty="0" sz="1350" i="1">
                <a:latin typeface="Lucida Sans Italic"/>
                <a:cs typeface="Lucida Sans Italic"/>
              </a:rPr>
              <a:t>N </a:t>
            </a:r>
            <a:r>
              <a:rPr dirty="0" sz="1350" spc="-50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  <a:p>
            <a:pPr marL="473075" marR="346710" indent="-157480">
              <a:lnSpc>
                <a:spcPct val="117300"/>
              </a:lnSpc>
              <a:spcBef>
                <a:spcPts val="82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473709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Reduction step. </a:t>
            </a:r>
            <a:r>
              <a:rPr dirty="0" sz="1350" spc="-10">
                <a:latin typeface="Lucida Sans Unicode"/>
                <a:cs typeface="Lucida Sans Unicode"/>
              </a:rPr>
              <a:t>Assuming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works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smaller </a:t>
            </a:r>
            <a:r>
              <a:rPr dirty="0" sz="1350">
                <a:latin typeface="Lucida Sans Unicode"/>
                <a:cs typeface="Lucida Sans Unicode"/>
              </a:rPr>
              <a:t>values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of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argument,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use </a:t>
            </a:r>
            <a:r>
              <a:rPr dirty="0" sz="1350">
                <a:latin typeface="Lucida Sans Unicode"/>
                <a:cs typeface="Lucida Sans Unicode"/>
              </a:rPr>
              <a:t>the function to compute </a:t>
            </a:r>
            <a:r>
              <a:rPr dirty="0" sz="1350" spc="-50">
                <a:latin typeface="Lucida Sans Unicode"/>
                <a:cs typeface="Lucida Sans Unicode"/>
              </a:rPr>
              <a:t>a </a:t>
            </a:r>
            <a:r>
              <a:rPr dirty="0" sz="1350">
                <a:latin typeface="Lucida Sans Unicode"/>
                <a:cs typeface="Lucida Sans Unicode"/>
              </a:rPr>
              <a:t>return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value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r>
              <a:rPr dirty="0" sz="1350" spc="-25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3562" y="2070661"/>
            <a:ext cx="1659889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65" b="1">
                <a:latin typeface="Trebuchet MS"/>
                <a:cs typeface="Trebuchet MS"/>
              </a:rPr>
              <a:t>Recursive</a:t>
            </a:r>
            <a:r>
              <a:rPr dirty="0" sz="1300" spc="70" b="1">
                <a:latin typeface="Trebuchet MS"/>
                <a:cs typeface="Trebuchet MS"/>
              </a:rPr>
              <a:t> </a:t>
            </a:r>
            <a:r>
              <a:rPr dirty="0" sz="1300" spc="95" b="1">
                <a:latin typeface="Trebuchet MS"/>
                <a:cs typeface="Trebuchet MS"/>
              </a:rPr>
              <a:t>program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47291" y="2685846"/>
            <a:ext cx="948690" cy="34226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 indent="104775">
              <a:lnSpc>
                <a:spcPts val="1160"/>
              </a:lnSpc>
              <a:spcBef>
                <a:spcPts val="285"/>
              </a:spcBef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dirty="0" sz="1100" spc="-30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0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1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1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automatically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18855" y="2979547"/>
            <a:ext cx="1205230" cy="3422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ts val="124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converted</a:t>
            </a:r>
            <a:r>
              <a:rPr dirty="0" sz="110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ts val="1240"/>
              </a:lnSpc>
            </a:pPr>
            <a:r>
              <a:rPr dirty="0" sz="110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dirty="0" sz="1100" spc="-29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"0"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or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5">
                <a:solidFill>
                  <a:srgbClr val="005493"/>
                </a:solidFill>
                <a:latin typeface="Lucida Sans Unicode"/>
                <a:cs typeface="Lucida Sans Unicode"/>
              </a:rPr>
              <a:t>"1"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925130" y="3045543"/>
            <a:ext cx="327025" cy="199390"/>
            <a:chOff x="7925130" y="3045543"/>
            <a:chExt cx="327025" cy="199390"/>
          </a:xfrm>
        </p:grpSpPr>
        <p:sp>
          <p:nvSpPr>
            <p:cNvPr id="23" name="object 23" descr=""/>
            <p:cNvSpPr/>
            <p:nvPr/>
          </p:nvSpPr>
          <p:spPr>
            <a:xfrm>
              <a:off x="7962898" y="3051898"/>
              <a:ext cx="283210" cy="170180"/>
            </a:xfrm>
            <a:custGeom>
              <a:avLst/>
              <a:gdLst/>
              <a:ahLst/>
              <a:cxnLst/>
              <a:rect l="l" t="t" r="r" b="b"/>
              <a:pathLst>
                <a:path w="283209" h="170180">
                  <a:moveTo>
                    <a:pt x="282892" y="0"/>
                  </a:moveTo>
                  <a:lnTo>
                    <a:pt x="1362" y="169986"/>
                  </a:lnTo>
                  <a:lnTo>
                    <a:pt x="0" y="169986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925130" y="3179254"/>
              <a:ext cx="77470" cy="65405"/>
            </a:xfrm>
            <a:custGeom>
              <a:avLst/>
              <a:gdLst/>
              <a:ahLst/>
              <a:cxnLst/>
              <a:rect l="l" t="t" r="r" b="b"/>
              <a:pathLst>
                <a:path w="77470" h="65405">
                  <a:moveTo>
                    <a:pt x="41617" y="0"/>
                  </a:moveTo>
                  <a:lnTo>
                    <a:pt x="0" y="65227"/>
                  </a:lnTo>
                  <a:lnTo>
                    <a:pt x="77089" y="59423"/>
                  </a:lnTo>
                  <a:lnTo>
                    <a:pt x="44513" y="38582"/>
                  </a:lnTo>
                  <a:lnTo>
                    <a:pt x="4161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318238" y="3045096"/>
            <a:ext cx="6484620" cy="2809240"/>
            <a:chOff x="3318238" y="3045096"/>
            <a:chExt cx="6484620" cy="2809240"/>
          </a:xfrm>
        </p:grpSpPr>
        <p:sp>
          <p:nvSpPr>
            <p:cNvPr id="4" name="object 4" descr=""/>
            <p:cNvSpPr/>
            <p:nvPr/>
          </p:nvSpPr>
          <p:spPr>
            <a:xfrm>
              <a:off x="3331261" y="3059399"/>
              <a:ext cx="6458585" cy="2781300"/>
            </a:xfrm>
            <a:custGeom>
              <a:avLst/>
              <a:gdLst/>
              <a:ahLst/>
              <a:cxnLst/>
              <a:rect l="l" t="t" r="r" b="b"/>
              <a:pathLst>
                <a:path w="6458584" h="2781300">
                  <a:moveTo>
                    <a:pt x="5631784" y="2768599"/>
                  </a:moveTo>
                  <a:lnTo>
                    <a:pt x="4483068" y="2768599"/>
                  </a:lnTo>
                  <a:lnTo>
                    <a:pt x="4556554" y="2781299"/>
                  </a:lnTo>
                  <a:lnTo>
                    <a:pt x="5589109" y="2781299"/>
                  </a:lnTo>
                  <a:lnTo>
                    <a:pt x="5631784" y="2768599"/>
                  </a:lnTo>
                  <a:close/>
                </a:path>
                <a:path w="6458584" h="2781300">
                  <a:moveTo>
                    <a:pt x="5788757" y="2755899"/>
                  </a:moveTo>
                  <a:lnTo>
                    <a:pt x="4002551" y="2755899"/>
                  </a:lnTo>
                  <a:lnTo>
                    <a:pt x="4170416" y="2768599"/>
                  </a:lnTo>
                  <a:lnTo>
                    <a:pt x="5751528" y="2768599"/>
                  </a:lnTo>
                  <a:lnTo>
                    <a:pt x="5788757" y="2755899"/>
                  </a:lnTo>
                  <a:close/>
                </a:path>
                <a:path w="6458584" h="2781300">
                  <a:moveTo>
                    <a:pt x="5859324" y="2743199"/>
                  </a:moveTo>
                  <a:lnTo>
                    <a:pt x="3735818" y="2743199"/>
                  </a:lnTo>
                  <a:lnTo>
                    <a:pt x="3826750" y="2755899"/>
                  </a:lnTo>
                  <a:lnTo>
                    <a:pt x="5824682" y="2755899"/>
                  </a:lnTo>
                  <a:lnTo>
                    <a:pt x="5859324" y="2743199"/>
                  </a:lnTo>
                  <a:close/>
                </a:path>
                <a:path w="6458584" h="2781300">
                  <a:moveTo>
                    <a:pt x="2556216" y="2730499"/>
                  </a:moveTo>
                  <a:lnTo>
                    <a:pt x="1867959" y="2730499"/>
                  </a:lnTo>
                  <a:lnTo>
                    <a:pt x="1929674" y="2743199"/>
                  </a:lnTo>
                  <a:lnTo>
                    <a:pt x="2304677" y="2743199"/>
                  </a:lnTo>
                  <a:lnTo>
                    <a:pt x="2556216" y="2730499"/>
                  </a:lnTo>
                  <a:close/>
                </a:path>
                <a:path w="6458584" h="2781300">
                  <a:moveTo>
                    <a:pt x="5924852" y="2730499"/>
                  </a:moveTo>
                  <a:lnTo>
                    <a:pt x="2990593" y="2730499"/>
                  </a:lnTo>
                  <a:lnTo>
                    <a:pt x="3051399" y="2743199"/>
                  </a:lnTo>
                  <a:lnTo>
                    <a:pt x="5892706" y="2743199"/>
                  </a:lnTo>
                  <a:lnTo>
                    <a:pt x="5924852" y="2730499"/>
                  </a:lnTo>
                  <a:close/>
                </a:path>
                <a:path w="6458584" h="2781300">
                  <a:moveTo>
                    <a:pt x="6014093" y="2705099"/>
                  </a:moveTo>
                  <a:lnTo>
                    <a:pt x="756791" y="2705099"/>
                  </a:lnTo>
                  <a:lnTo>
                    <a:pt x="804232" y="2717799"/>
                  </a:lnTo>
                  <a:lnTo>
                    <a:pt x="1057067" y="2717799"/>
                  </a:lnTo>
                  <a:lnTo>
                    <a:pt x="1110479" y="2730499"/>
                  </a:lnTo>
                  <a:lnTo>
                    <a:pt x="5955783" y="2730499"/>
                  </a:lnTo>
                  <a:lnTo>
                    <a:pt x="5985523" y="2717799"/>
                  </a:lnTo>
                  <a:lnTo>
                    <a:pt x="6014093" y="2705099"/>
                  </a:lnTo>
                  <a:close/>
                </a:path>
                <a:path w="6458584" h="2781300">
                  <a:moveTo>
                    <a:pt x="6140201" y="2654299"/>
                  </a:moveTo>
                  <a:lnTo>
                    <a:pt x="287629" y="2654299"/>
                  </a:lnTo>
                  <a:lnTo>
                    <a:pt x="318781" y="2666999"/>
                  </a:lnTo>
                  <a:lnTo>
                    <a:pt x="385781" y="2666999"/>
                  </a:lnTo>
                  <a:lnTo>
                    <a:pt x="421548" y="2679699"/>
                  </a:lnTo>
                  <a:lnTo>
                    <a:pt x="458773" y="2679699"/>
                  </a:lnTo>
                  <a:lnTo>
                    <a:pt x="497416" y="2692399"/>
                  </a:lnTo>
                  <a:lnTo>
                    <a:pt x="578794" y="2692399"/>
                  </a:lnTo>
                  <a:lnTo>
                    <a:pt x="621448" y="2705099"/>
                  </a:lnTo>
                  <a:lnTo>
                    <a:pt x="6041517" y="2705099"/>
                  </a:lnTo>
                  <a:lnTo>
                    <a:pt x="6067818" y="2692399"/>
                  </a:lnTo>
                  <a:lnTo>
                    <a:pt x="6093016" y="2679699"/>
                  </a:lnTo>
                  <a:lnTo>
                    <a:pt x="6117137" y="2666999"/>
                  </a:lnTo>
                  <a:lnTo>
                    <a:pt x="6140201" y="2654299"/>
                  </a:lnTo>
                  <a:close/>
                </a:path>
                <a:path w="6458584" h="2781300">
                  <a:moveTo>
                    <a:pt x="5687060" y="0"/>
                  </a:moveTo>
                  <a:lnTo>
                    <a:pt x="5549734" y="12700"/>
                  </a:lnTo>
                  <a:lnTo>
                    <a:pt x="5434190" y="12700"/>
                  </a:lnTo>
                  <a:lnTo>
                    <a:pt x="5406440" y="25400"/>
                  </a:lnTo>
                  <a:lnTo>
                    <a:pt x="5344320" y="25400"/>
                  </a:lnTo>
                  <a:lnTo>
                    <a:pt x="5310095" y="38100"/>
                  </a:lnTo>
                  <a:lnTo>
                    <a:pt x="5273857" y="38100"/>
                  </a:lnTo>
                  <a:lnTo>
                    <a:pt x="5235680" y="50800"/>
                  </a:lnTo>
                  <a:lnTo>
                    <a:pt x="5195636" y="50800"/>
                  </a:lnTo>
                  <a:lnTo>
                    <a:pt x="5153798" y="63500"/>
                  </a:lnTo>
                  <a:lnTo>
                    <a:pt x="5110240" y="76200"/>
                  </a:lnTo>
                  <a:lnTo>
                    <a:pt x="5065035" y="76200"/>
                  </a:lnTo>
                  <a:lnTo>
                    <a:pt x="4969972" y="101600"/>
                  </a:lnTo>
                  <a:lnTo>
                    <a:pt x="4920262" y="101600"/>
                  </a:lnTo>
                  <a:lnTo>
                    <a:pt x="4869196" y="114300"/>
                  </a:lnTo>
                  <a:lnTo>
                    <a:pt x="4708594" y="152400"/>
                  </a:lnTo>
                  <a:lnTo>
                    <a:pt x="4479908" y="203200"/>
                  </a:lnTo>
                  <a:lnTo>
                    <a:pt x="3864403" y="330200"/>
                  </a:lnTo>
                  <a:lnTo>
                    <a:pt x="3801419" y="355600"/>
                  </a:lnTo>
                  <a:lnTo>
                    <a:pt x="3488431" y="419100"/>
                  </a:lnTo>
                  <a:lnTo>
                    <a:pt x="3426731" y="444500"/>
                  </a:lnTo>
                  <a:lnTo>
                    <a:pt x="3244738" y="482600"/>
                  </a:lnTo>
                  <a:lnTo>
                    <a:pt x="3185354" y="508000"/>
                  </a:lnTo>
                  <a:lnTo>
                    <a:pt x="2956159" y="558800"/>
                  </a:lnTo>
                  <a:lnTo>
                    <a:pt x="2901311" y="584200"/>
                  </a:lnTo>
                  <a:lnTo>
                    <a:pt x="2847590" y="596900"/>
                  </a:lnTo>
                  <a:lnTo>
                    <a:pt x="2693915" y="635000"/>
                  </a:lnTo>
                  <a:lnTo>
                    <a:pt x="2645429" y="660400"/>
                  </a:lnTo>
                  <a:lnTo>
                    <a:pt x="2553005" y="685800"/>
                  </a:lnTo>
                  <a:lnTo>
                    <a:pt x="2509213" y="698500"/>
                  </a:lnTo>
                  <a:lnTo>
                    <a:pt x="2467131" y="711200"/>
                  </a:lnTo>
                  <a:lnTo>
                    <a:pt x="2426833" y="723900"/>
                  </a:lnTo>
                  <a:lnTo>
                    <a:pt x="2388391" y="736600"/>
                  </a:lnTo>
                  <a:lnTo>
                    <a:pt x="2351878" y="749300"/>
                  </a:lnTo>
                  <a:lnTo>
                    <a:pt x="2248555" y="800100"/>
                  </a:lnTo>
                  <a:lnTo>
                    <a:pt x="2113455" y="850900"/>
                  </a:lnTo>
                  <a:lnTo>
                    <a:pt x="1917264" y="927100"/>
                  </a:lnTo>
                  <a:lnTo>
                    <a:pt x="1729055" y="1003300"/>
                  </a:lnTo>
                  <a:lnTo>
                    <a:pt x="1549086" y="1079500"/>
                  </a:lnTo>
                  <a:lnTo>
                    <a:pt x="1433813" y="1130300"/>
                  </a:lnTo>
                  <a:lnTo>
                    <a:pt x="1377617" y="1143000"/>
                  </a:lnTo>
                  <a:lnTo>
                    <a:pt x="1322394" y="1168400"/>
                  </a:lnTo>
                  <a:lnTo>
                    <a:pt x="1214906" y="1219200"/>
                  </a:lnTo>
                  <a:lnTo>
                    <a:pt x="1111425" y="1270000"/>
                  </a:lnTo>
                  <a:lnTo>
                    <a:pt x="1061212" y="1295400"/>
                  </a:lnTo>
                  <a:lnTo>
                    <a:pt x="1012030" y="1320800"/>
                  </a:lnTo>
                  <a:lnTo>
                    <a:pt x="963887" y="1333500"/>
                  </a:lnTo>
                  <a:lnTo>
                    <a:pt x="916795" y="1358900"/>
                  </a:lnTo>
                  <a:lnTo>
                    <a:pt x="870762" y="1384300"/>
                  </a:lnTo>
                  <a:lnTo>
                    <a:pt x="825798" y="1409700"/>
                  </a:lnTo>
                  <a:lnTo>
                    <a:pt x="781913" y="1435100"/>
                  </a:lnTo>
                  <a:lnTo>
                    <a:pt x="739116" y="1460500"/>
                  </a:lnTo>
                  <a:lnTo>
                    <a:pt x="697416" y="1473199"/>
                  </a:lnTo>
                  <a:lnTo>
                    <a:pt x="656825" y="1498599"/>
                  </a:lnTo>
                  <a:lnTo>
                    <a:pt x="617350" y="1523999"/>
                  </a:lnTo>
                  <a:lnTo>
                    <a:pt x="579002" y="1549399"/>
                  </a:lnTo>
                  <a:lnTo>
                    <a:pt x="541790" y="1574799"/>
                  </a:lnTo>
                  <a:lnTo>
                    <a:pt x="505724" y="1600199"/>
                  </a:lnTo>
                  <a:lnTo>
                    <a:pt x="470813" y="1612899"/>
                  </a:lnTo>
                  <a:lnTo>
                    <a:pt x="437067" y="1638299"/>
                  </a:lnTo>
                  <a:lnTo>
                    <a:pt x="404496" y="1663699"/>
                  </a:lnTo>
                  <a:lnTo>
                    <a:pt x="373109" y="1689099"/>
                  </a:lnTo>
                  <a:lnTo>
                    <a:pt x="342915" y="1714499"/>
                  </a:lnTo>
                  <a:lnTo>
                    <a:pt x="313925" y="1739899"/>
                  </a:lnTo>
                  <a:lnTo>
                    <a:pt x="259593" y="1790699"/>
                  </a:lnTo>
                  <a:lnTo>
                    <a:pt x="210190" y="1841499"/>
                  </a:lnTo>
                  <a:lnTo>
                    <a:pt x="187361" y="1854199"/>
                  </a:lnTo>
                  <a:lnTo>
                    <a:pt x="145494" y="1904999"/>
                  </a:lnTo>
                  <a:lnTo>
                    <a:pt x="108747" y="1955799"/>
                  </a:lnTo>
                  <a:lnTo>
                    <a:pt x="77198" y="2019299"/>
                  </a:lnTo>
                  <a:lnTo>
                    <a:pt x="63396" y="2044699"/>
                  </a:lnTo>
                  <a:lnTo>
                    <a:pt x="39785" y="2095499"/>
                  </a:lnTo>
                  <a:lnTo>
                    <a:pt x="21564" y="2146299"/>
                  </a:lnTo>
                  <a:lnTo>
                    <a:pt x="8808" y="2197099"/>
                  </a:lnTo>
                  <a:lnTo>
                    <a:pt x="4504" y="2235199"/>
                  </a:lnTo>
                  <a:lnTo>
                    <a:pt x="1594" y="2260599"/>
                  </a:lnTo>
                  <a:lnTo>
                    <a:pt x="90" y="2285999"/>
                  </a:lnTo>
                  <a:lnTo>
                    <a:pt x="0" y="2324099"/>
                  </a:lnTo>
                  <a:lnTo>
                    <a:pt x="1333" y="2349499"/>
                  </a:lnTo>
                  <a:lnTo>
                    <a:pt x="4100" y="2374899"/>
                  </a:lnTo>
                  <a:lnTo>
                    <a:pt x="8311" y="2412999"/>
                  </a:lnTo>
                  <a:lnTo>
                    <a:pt x="13974" y="2438399"/>
                  </a:lnTo>
                  <a:lnTo>
                    <a:pt x="21099" y="2476499"/>
                  </a:lnTo>
                  <a:lnTo>
                    <a:pt x="29696" y="2501899"/>
                  </a:lnTo>
                  <a:lnTo>
                    <a:pt x="39775" y="2539999"/>
                  </a:lnTo>
                  <a:lnTo>
                    <a:pt x="44603" y="2552699"/>
                  </a:lnTo>
                  <a:lnTo>
                    <a:pt x="51574" y="2552699"/>
                  </a:lnTo>
                  <a:lnTo>
                    <a:pt x="60645" y="2565399"/>
                  </a:lnTo>
                  <a:lnTo>
                    <a:pt x="71778" y="2578099"/>
                  </a:lnTo>
                  <a:lnTo>
                    <a:pt x="84932" y="2590799"/>
                  </a:lnTo>
                  <a:lnTo>
                    <a:pt x="100067" y="2590799"/>
                  </a:lnTo>
                  <a:lnTo>
                    <a:pt x="117143" y="2603499"/>
                  </a:lnTo>
                  <a:lnTo>
                    <a:pt x="136118" y="2616199"/>
                  </a:lnTo>
                  <a:lnTo>
                    <a:pt x="156954" y="2616199"/>
                  </a:lnTo>
                  <a:lnTo>
                    <a:pt x="179610" y="2628899"/>
                  </a:lnTo>
                  <a:lnTo>
                    <a:pt x="204046" y="2641599"/>
                  </a:lnTo>
                  <a:lnTo>
                    <a:pt x="230221" y="2641599"/>
                  </a:lnTo>
                  <a:lnTo>
                    <a:pt x="258095" y="2654299"/>
                  </a:lnTo>
                  <a:lnTo>
                    <a:pt x="6162232" y="2654299"/>
                  </a:lnTo>
                  <a:lnTo>
                    <a:pt x="6183253" y="2641599"/>
                  </a:lnTo>
                  <a:lnTo>
                    <a:pt x="6203285" y="2616199"/>
                  </a:lnTo>
                  <a:lnTo>
                    <a:pt x="6222352" y="2603499"/>
                  </a:lnTo>
                  <a:lnTo>
                    <a:pt x="6240476" y="2590799"/>
                  </a:lnTo>
                  <a:lnTo>
                    <a:pt x="6257680" y="2578099"/>
                  </a:lnTo>
                  <a:lnTo>
                    <a:pt x="6273986" y="2565399"/>
                  </a:lnTo>
                  <a:lnTo>
                    <a:pt x="6289417" y="2539999"/>
                  </a:lnTo>
                  <a:lnTo>
                    <a:pt x="6303996" y="2527299"/>
                  </a:lnTo>
                  <a:lnTo>
                    <a:pt x="6317746" y="2514599"/>
                  </a:lnTo>
                  <a:lnTo>
                    <a:pt x="6330688" y="2489199"/>
                  </a:lnTo>
                  <a:lnTo>
                    <a:pt x="6342846" y="2476499"/>
                  </a:lnTo>
                  <a:lnTo>
                    <a:pt x="6354242" y="2451099"/>
                  </a:lnTo>
                  <a:lnTo>
                    <a:pt x="6364899" y="2425699"/>
                  </a:lnTo>
                  <a:lnTo>
                    <a:pt x="6374839" y="2400299"/>
                  </a:lnTo>
                  <a:lnTo>
                    <a:pt x="6384085" y="2387599"/>
                  </a:lnTo>
                  <a:lnTo>
                    <a:pt x="6400587" y="2336799"/>
                  </a:lnTo>
                  <a:lnTo>
                    <a:pt x="6414584" y="2285999"/>
                  </a:lnTo>
                  <a:lnTo>
                    <a:pt x="6426259" y="2222499"/>
                  </a:lnTo>
                  <a:lnTo>
                    <a:pt x="6431281" y="2197099"/>
                  </a:lnTo>
                  <a:lnTo>
                    <a:pt x="6435791" y="2171699"/>
                  </a:lnTo>
                  <a:lnTo>
                    <a:pt x="6439811" y="2133599"/>
                  </a:lnTo>
                  <a:lnTo>
                    <a:pt x="6443362" y="2108199"/>
                  </a:lnTo>
                  <a:lnTo>
                    <a:pt x="6446469" y="2070099"/>
                  </a:lnTo>
                  <a:lnTo>
                    <a:pt x="6449153" y="2031999"/>
                  </a:lnTo>
                  <a:lnTo>
                    <a:pt x="6451438" y="1993899"/>
                  </a:lnTo>
                  <a:lnTo>
                    <a:pt x="6453346" y="1968499"/>
                  </a:lnTo>
                  <a:lnTo>
                    <a:pt x="6454899" y="1930399"/>
                  </a:lnTo>
                  <a:lnTo>
                    <a:pt x="6456120" y="1892299"/>
                  </a:lnTo>
                  <a:lnTo>
                    <a:pt x="6457032" y="1854199"/>
                  </a:lnTo>
                  <a:lnTo>
                    <a:pt x="6457657" y="1803399"/>
                  </a:lnTo>
                  <a:lnTo>
                    <a:pt x="6458018" y="1765299"/>
                  </a:lnTo>
                  <a:lnTo>
                    <a:pt x="6457941" y="1663699"/>
                  </a:lnTo>
                  <a:lnTo>
                    <a:pt x="6457276" y="1587499"/>
                  </a:lnTo>
                  <a:lnTo>
                    <a:pt x="6456657" y="1536699"/>
                  </a:lnTo>
                  <a:lnTo>
                    <a:pt x="6455909" y="1485899"/>
                  </a:lnTo>
                  <a:lnTo>
                    <a:pt x="6455056" y="1447800"/>
                  </a:lnTo>
                  <a:lnTo>
                    <a:pt x="6454120" y="1384300"/>
                  </a:lnTo>
                  <a:lnTo>
                    <a:pt x="6451040" y="1231900"/>
                  </a:lnTo>
                  <a:lnTo>
                    <a:pt x="6449998" y="1168400"/>
                  </a:lnTo>
                  <a:lnTo>
                    <a:pt x="6299313" y="444500"/>
                  </a:lnTo>
                  <a:lnTo>
                    <a:pt x="5990960" y="101600"/>
                  </a:lnTo>
                  <a:lnTo>
                    <a:pt x="5687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31256" y="3058113"/>
              <a:ext cx="6458585" cy="2783205"/>
            </a:xfrm>
            <a:custGeom>
              <a:avLst/>
              <a:gdLst/>
              <a:ahLst/>
              <a:cxnLst/>
              <a:rect l="l" t="t" r="r" b="b"/>
              <a:pathLst>
                <a:path w="6458584" h="2783204">
                  <a:moveTo>
                    <a:pt x="5549744" y="1354"/>
                  </a:moveTo>
                  <a:lnTo>
                    <a:pt x="5503326" y="4207"/>
                  </a:lnTo>
                  <a:lnTo>
                    <a:pt x="5459642" y="9166"/>
                  </a:lnTo>
                  <a:lnTo>
                    <a:pt x="5406447" y="16443"/>
                  </a:lnTo>
                  <a:lnTo>
                    <a:pt x="5344326" y="25931"/>
                  </a:lnTo>
                  <a:lnTo>
                    <a:pt x="5273863" y="37521"/>
                  </a:lnTo>
                  <a:lnTo>
                    <a:pt x="5235685" y="44070"/>
                  </a:lnTo>
                  <a:lnTo>
                    <a:pt x="5195641" y="51104"/>
                  </a:lnTo>
                  <a:lnTo>
                    <a:pt x="5153803" y="58609"/>
                  </a:lnTo>
                  <a:lnTo>
                    <a:pt x="5110245" y="66572"/>
                  </a:lnTo>
                  <a:lnTo>
                    <a:pt x="5065039" y="74979"/>
                  </a:lnTo>
                  <a:lnTo>
                    <a:pt x="5018259" y="83816"/>
                  </a:lnTo>
                  <a:lnTo>
                    <a:pt x="4969977" y="93071"/>
                  </a:lnTo>
                  <a:lnTo>
                    <a:pt x="4920266" y="102728"/>
                  </a:lnTo>
                  <a:lnTo>
                    <a:pt x="4869200" y="112776"/>
                  </a:lnTo>
                  <a:lnTo>
                    <a:pt x="4816851" y="123200"/>
                  </a:lnTo>
                  <a:lnTo>
                    <a:pt x="4763293" y="133986"/>
                  </a:lnTo>
                  <a:lnTo>
                    <a:pt x="4708598" y="145122"/>
                  </a:lnTo>
                  <a:lnTo>
                    <a:pt x="4652839" y="156593"/>
                  </a:lnTo>
                  <a:lnTo>
                    <a:pt x="4596090" y="168386"/>
                  </a:lnTo>
                  <a:lnTo>
                    <a:pt x="4538423" y="180488"/>
                  </a:lnTo>
                  <a:lnTo>
                    <a:pt x="4479912" y="192884"/>
                  </a:lnTo>
                  <a:lnTo>
                    <a:pt x="4420629" y="205562"/>
                  </a:lnTo>
                  <a:lnTo>
                    <a:pt x="4360648" y="218507"/>
                  </a:lnTo>
                  <a:lnTo>
                    <a:pt x="4300041" y="231707"/>
                  </a:lnTo>
                  <a:lnTo>
                    <a:pt x="4238881" y="245148"/>
                  </a:lnTo>
                  <a:lnTo>
                    <a:pt x="4177242" y="258815"/>
                  </a:lnTo>
                  <a:lnTo>
                    <a:pt x="4115196" y="272696"/>
                  </a:lnTo>
                  <a:lnTo>
                    <a:pt x="4052816" y="286777"/>
                  </a:lnTo>
                  <a:lnTo>
                    <a:pt x="3990176" y="301044"/>
                  </a:lnTo>
                  <a:lnTo>
                    <a:pt x="3927349" y="315484"/>
                  </a:lnTo>
                  <a:lnTo>
                    <a:pt x="3864407" y="330083"/>
                  </a:lnTo>
                  <a:lnTo>
                    <a:pt x="3801423" y="344828"/>
                  </a:lnTo>
                  <a:lnTo>
                    <a:pt x="3738470" y="359705"/>
                  </a:lnTo>
                  <a:lnTo>
                    <a:pt x="3675622" y="374701"/>
                  </a:lnTo>
                  <a:lnTo>
                    <a:pt x="3612952" y="389801"/>
                  </a:lnTo>
                  <a:lnTo>
                    <a:pt x="3550532" y="404993"/>
                  </a:lnTo>
                  <a:lnTo>
                    <a:pt x="3488435" y="420263"/>
                  </a:lnTo>
                  <a:lnTo>
                    <a:pt x="3426734" y="435598"/>
                  </a:lnTo>
                  <a:lnTo>
                    <a:pt x="3365503" y="450982"/>
                  </a:lnTo>
                  <a:lnTo>
                    <a:pt x="3304815" y="466404"/>
                  </a:lnTo>
                  <a:lnTo>
                    <a:pt x="3244742" y="481850"/>
                  </a:lnTo>
                  <a:lnTo>
                    <a:pt x="3185357" y="497306"/>
                  </a:lnTo>
                  <a:lnTo>
                    <a:pt x="3126734" y="512758"/>
                  </a:lnTo>
                  <a:lnTo>
                    <a:pt x="3068945" y="528193"/>
                  </a:lnTo>
                  <a:lnTo>
                    <a:pt x="3012063" y="543597"/>
                  </a:lnTo>
                  <a:lnTo>
                    <a:pt x="2956162" y="558958"/>
                  </a:lnTo>
                  <a:lnTo>
                    <a:pt x="2901314" y="574260"/>
                  </a:lnTo>
                  <a:lnTo>
                    <a:pt x="2847593" y="589491"/>
                  </a:lnTo>
                  <a:lnTo>
                    <a:pt x="2795071" y="604637"/>
                  </a:lnTo>
                  <a:lnTo>
                    <a:pt x="2743821" y="619685"/>
                  </a:lnTo>
                  <a:lnTo>
                    <a:pt x="2693917" y="634621"/>
                  </a:lnTo>
                  <a:lnTo>
                    <a:pt x="2645431" y="649431"/>
                  </a:lnTo>
                  <a:lnTo>
                    <a:pt x="2598437" y="664102"/>
                  </a:lnTo>
                  <a:lnTo>
                    <a:pt x="2553007" y="678620"/>
                  </a:lnTo>
                  <a:lnTo>
                    <a:pt x="2509214" y="692972"/>
                  </a:lnTo>
                  <a:lnTo>
                    <a:pt x="2467132" y="707144"/>
                  </a:lnTo>
                  <a:lnTo>
                    <a:pt x="2426833" y="721123"/>
                  </a:lnTo>
                  <a:lnTo>
                    <a:pt x="2388391" y="734894"/>
                  </a:lnTo>
                  <a:lnTo>
                    <a:pt x="2351877" y="748445"/>
                  </a:lnTo>
                  <a:lnTo>
                    <a:pt x="2248554" y="788900"/>
                  </a:lnTo>
                  <a:lnTo>
                    <a:pt x="2180579" y="815757"/>
                  </a:lnTo>
                  <a:lnTo>
                    <a:pt x="2113454" y="842344"/>
                  </a:lnTo>
                  <a:lnTo>
                    <a:pt x="2047186" y="868671"/>
                  </a:lnTo>
                  <a:lnTo>
                    <a:pt x="1981786" y="894750"/>
                  </a:lnTo>
                  <a:lnTo>
                    <a:pt x="1917263" y="920590"/>
                  </a:lnTo>
                  <a:lnTo>
                    <a:pt x="1853627" y="946202"/>
                  </a:lnTo>
                  <a:lnTo>
                    <a:pt x="1790887" y="971598"/>
                  </a:lnTo>
                  <a:lnTo>
                    <a:pt x="1729054" y="996786"/>
                  </a:lnTo>
                  <a:lnTo>
                    <a:pt x="1668136" y="1021779"/>
                  </a:lnTo>
                  <a:lnTo>
                    <a:pt x="1608143" y="1046586"/>
                  </a:lnTo>
                  <a:lnTo>
                    <a:pt x="1549085" y="1071219"/>
                  </a:lnTo>
                  <a:lnTo>
                    <a:pt x="1490971" y="1095687"/>
                  </a:lnTo>
                  <a:lnTo>
                    <a:pt x="1433812" y="1120002"/>
                  </a:lnTo>
                  <a:lnTo>
                    <a:pt x="1377616" y="1144173"/>
                  </a:lnTo>
                  <a:lnTo>
                    <a:pt x="1322393" y="1168212"/>
                  </a:lnTo>
                  <a:lnTo>
                    <a:pt x="1268152" y="1192130"/>
                  </a:lnTo>
                  <a:lnTo>
                    <a:pt x="1214905" y="1215935"/>
                  </a:lnTo>
                  <a:lnTo>
                    <a:pt x="1162659" y="1239640"/>
                  </a:lnTo>
                  <a:lnTo>
                    <a:pt x="1111424" y="1263255"/>
                  </a:lnTo>
                  <a:lnTo>
                    <a:pt x="1061211" y="1286791"/>
                  </a:lnTo>
                  <a:lnTo>
                    <a:pt x="1012028" y="1310257"/>
                  </a:lnTo>
                  <a:lnTo>
                    <a:pt x="963886" y="1333665"/>
                  </a:lnTo>
                  <a:lnTo>
                    <a:pt x="916793" y="1357025"/>
                  </a:lnTo>
                  <a:lnTo>
                    <a:pt x="870760" y="1380348"/>
                  </a:lnTo>
                  <a:lnTo>
                    <a:pt x="825797" y="1403644"/>
                  </a:lnTo>
                  <a:lnTo>
                    <a:pt x="781911" y="1426924"/>
                  </a:lnTo>
                  <a:lnTo>
                    <a:pt x="739114" y="1450198"/>
                  </a:lnTo>
                  <a:lnTo>
                    <a:pt x="697415" y="1473478"/>
                  </a:lnTo>
                  <a:lnTo>
                    <a:pt x="656823" y="1496773"/>
                  </a:lnTo>
                  <a:lnTo>
                    <a:pt x="617349" y="1520095"/>
                  </a:lnTo>
                  <a:lnTo>
                    <a:pt x="579000" y="1543453"/>
                  </a:lnTo>
                  <a:lnTo>
                    <a:pt x="541788" y="1566859"/>
                  </a:lnTo>
                  <a:lnTo>
                    <a:pt x="505722" y="1590323"/>
                  </a:lnTo>
                  <a:lnTo>
                    <a:pt x="470811" y="1613855"/>
                  </a:lnTo>
                  <a:lnTo>
                    <a:pt x="437066" y="1637466"/>
                  </a:lnTo>
                  <a:lnTo>
                    <a:pt x="404494" y="1661167"/>
                  </a:lnTo>
                  <a:lnTo>
                    <a:pt x="373107" y="1684969"/>
                  </a:lnTo>
                  <a:lnTo>
                    <a:pt x="342914" y="1708881"/>
                  </a:lnTo>
                  <a:lnTo>
                    <a:pt x="286147" y="1757081"/>
                  </a:lnTo>
                  <a:lnTo>
                    <a:pt x="234270" y="1805852"/>
                  </a:lnTo>
                  <a:lnTo>
                    <a:pt x="187360" y="1855277"/>
                  </a:lnTo>
                  <a:lnTo>
                    <a:pt x="145493" y="1905443"/>
                  </a:lnTo>
                  <a:lnTo>
                    <a:pt x="108746" y="1956433"/>
                  </a:lnTo>
                  <a:lnTo>
                    <a:pt x="77197" y="2008332"/>
                  </a:lnTo>
                  <a:lnTo>
                    <a:pt x="50921" y="2061225"/>
                  </a:lnTo>
                  <a:lnTo>
                    <a:pt x="29996" y="2115197"/>
                  </a:lnTo>
                  <a:lnTo>
                    <a:pt x="14498" y="2170332"/>
                  </a:lnTo>
                  <a:lnTo>
                    <a:pt x="4503" y="2226715"/>
                  </a:lnTo>
                  <a:lnTo>
                    <a:pt x="90" y="2284430"/>
                  </a:lnTo>
                  <a:lnTo>
                    <a:pt x="0" y="2313814"/>
                  </a:lnTo>
                  <a:lnTo>
                    <a:pt x="1333" y="2343563"/>
                  </a:lnTo>
                  <a:lnTo>
                    <a:pt x="8311" y="2404197"/>
                  </a:lnTo>
                  <a:lnTo>
                    <a:pt x="21100" y="2466418"/>
                  </a:lnTo>
                  <a:lnTo>
                    <a:pt x="39776" y="2530309"/>
                  </a:lnTo>
                  <a:lnTo>
                    <a:pt x="71778" y="2571900"/>
                  </a:lnTo>
                  <a:lnTo>
                    <a:pt x="117142" y="2599057"/>
                  </a:lnTo>
                  <a:lnTo>
                    <a:pt x="156954" y="2615354"/>
                  </a:lnTo>
                  <a:lnTo>
                    <a:pt x="204045" y="2630273"/>
                  </a:lnTo>
                  <a:lnTo>
                    <a:pt x="258095" y="2643876"/>
                  </a:lnTo>
                  <a:lnTo>
                    <a:pt x="318780" y="2656222"/>
                  </a:lnTo>
                  <a:lnTo>
                    <a:pt x="385780" y="2667371"/>
                  </a:lnTo>
                  <a:lnTo>
                    <a:pt x="458772" y="2677383"/>
                  </a:lnTo>
                  <a:lnTo>
                    <a:pt x="497415" y="2681981"/>
                  </a:lnTo>
                  <a:lnTo>
                    <a:pt x="537435" y="2686318"/>
                  </a:lnTo>
                  <a:lnTo>
                    <a:pt x="578792" y="2690401"/>
                  </a:lnTo>
                  <a:lnTo>
                    <a:pt x="621447" y="2694237"/>
                  </a:lnTo>
                  <a:lnTo>
                    <a:pt x="665358" y="2697834"/>
                  </a:lnTo>
                  <a:lnTo>
                    <a:pt x="710486" y="2701199"/>
                  </a:lnTo>
                  <a:lnTo>
                    <a:pt x="756790" y="2704340"/>
                  </a:lnTo>
                  <a:lnTo>
                    <a:pt x="804230" y="2707265"/>
                  </a:lnTo>
                  <a:lnTo>
                    <a:pt x="852767" y="2709980"/>
                  </a:lnTo>
                  <a:lnTo>
                    <a:pt x="902358" y="2712494"/>
                  </a:lnTo>
                  <a:lnTo>
                    <a:pt x="952966" y="2714813"/>
                  </a:lnTo>
                  <a:lnTo>
                    <a:pt x="1004548" y="2716946"/>
                  </a:lnTo>
                  <a:lnTo>
                    <a:pt x="1057065" y="2718900"/>
                  </a:lnTo>
                  <a:lnTo>
                    <a:pt x="1110478" y="2720682"/>
                  </a:lnTo>
                  <a:lnTo>
                    <a:pt x="1164744" y="2722301"/>
                  </a:lnTo>
                  <a:lnTo>
                    <a:pt x="1219825" y="2723762"/>
                  </a:lnTo>
                  <a:lnTo>
                    <a:pt x="1275681" y="2725075"/>
                  </a:lnTo>
                  <a:lnTo>
                    <a:pt x="1332270" y="2726245"/>
                  </a:lnTo>
                  <a:lnTo>
                    <a:pt x="1389552" y="2727282"/>
                  </a:lnTo>
                  <a:lnTo>
                    <a:pt x="1447488" y="2728193"/>
                  </a:lnTo>
                  <a:lnTo>
                    <a:pt x="1506037" y="2728984"/>
                  </a:lnTo>
                  <a:lnTo>
                    <a:pt x="1565160" y="2729663"/>
                  </a:lnTo>
                  <a:lnTo>
                    <a:pt x="1624815" y="2730239"/>
                  </a:lnTo>
                  <a:lnTo>
                    <a:pt x="1684962" y="2730718"/>
                  </a:lnTo>
                  <a:lnTo>
                    <a:pt x="1745562" y="2731108"/>
                  </a:lnTo>
                  <a:lnTo>
                    <a:pt x="1806574" y="2731416"/>
                  </a:lnTo>
                  <a:lnTo>
                    <a:pt x="1867957" y="2731651"/>
                  </a:lnTo>
                  <a:lnTo>
                    <a:pt x="1929672" y="2731818"/>
                  </a:lnTo>
                  <a:lnTo>
                    <a:pt x="1991679" y="2731927"/>
                  </a:lnTo>
                  <a:lnTo>
                    <a:pt x="2053937" y="2731985"/>
                  </a:lnTo>
                  <a:lnTo>
                    <a:pt x="2116406" y="2731998"/>
                  </a:lnTo>
                  <a:lnTo>
                    <a:pt x="2179045" y="2731975"/>
                  </a:lnTo>
                  <a:lnTo>
                    <a:pt x="2241815" y="2731922"/>
                  </a:lnTo>
                  <a:lnTo>
                    <a:pt x="2304675" y="2731849"/>
                  </a:lnTo>
                  <a:lnTo>
                    <a:pt x="2367586" y="2731761"/>
                  </a:lnTo>
                  <a:lnTo>
                    <a:pt x="2430506" y="2731667"/>
                  </a:lnTo>
                  <a:lnTo>
                    <a:pt x="2493395" y="2731574"/>
                  </a:lnTo>
                  <a:lnTo>
                    <a:pt x="2556214" y="2731489"/>
                  </a:lnTo>
                  <a:lnTo>
                    <a:pt x="2618923" y="2731421"/>
                  </a:lnTo>
                  <a:lnTo>
                    <a:pt x="2681480" y="2731376"/>
                  </a:lnTo>
                  <a:lnTo>
                    <a:pt x="2743845" y="2731362"/>
                  </a:lnTo>
                  <a:lnTo>
                    <a:pt x="2805980" y="2731386"/>
                  </a:lnTo>
                  <a:lnTo>
                    <a:pt x="2867842" y="2731457"/>
                  </a:lnTo>
                  <a:lnTo>
                    <a:pt x="2929393" y="2731581"/>
                  </a:lnTo>
                  <a:lnTo>
                    <a:pt x="2990591" y="2731766"/>
                  </a:lnTo>
                  <a:lnTo>
                    <a:pt x="3051397" y="2732020"/>
                  </a:lnTo>
                  <a:lnTo>
                    <a:pt x="3111770" y="2732350"/>
                  </a:lnTo>
                  <a:lnTo>
                    <a:pt x="3171670" y="2732763"/>
                  </a:lnTo>
                  <a:lnTo>
                    <a:pt x="3231058" y="2733268"/>
                  </a:lnTo>
                  <a:lnTo>
                    <a:pt x="3289892" y="2733871"/>
                  </a:lnTo>
                  <a:lnTo>
                    <a:pt x="3348132" y="2734581"/>
                  </a:lnTo>
                  <a:lnTo>
                    <a:pt x="3405739" y="2735403"/>
                  </a:lnTo>
                  <a:lnTo>
                    <a:pt x="3462671" y="2736347"/>
                  </a:lnTo>
                  <a:lnTo>
                    <a:pt x="3518889" y="2737420"/>
                  </a:lnTo>
                  <a:lnTo>
                    <a:pt x="3574353" y="2738629"/>
                  </a:lnTo>
                  <a:lnTo>
                    <a:pt x="3629023" y="2739981"/>
                  </a:lnTo>
                  <a:lnTo>
                    <a:pt x="3682857" y="2741485"/>
                  </a:lnTo>
                  <a:lnTo>
                    <a:pt x="3735816" y="2743147"/>
                  </a:lnTo>
                  <a:lnTo>
                    <a:pt x="3826748" y="2746191"/>
                  </a:lnTo>
                  <a:lnTo>
                    <a:pt x="3915651" y="2749204"/>
                  </a:lnTo>
                  <a:lnTo>
                    <a:pt x="4002548" y="2752173"/>
                  </a:lnTo>
                  <a:lnTo>
                    <a:pt x="4087461" y="2755085"/>
                  </a:lnTo>
                  <a:lnTo>
                    <a:pt x="4170413" y="2757925"/>
                  </a:lnTo>
                  <a:lnTo>
                    <a:pt x="4251427" y="2760679"/>
                  </a:lnTo>
                  <a:lnTo>
                    <a:pt x="4330525" y="2763334"/>
                  </a:lnTo>
                  <a:lnTo>
                    <a:pt x="4407730" y="2765877"/>
                  </a:lnTo>
                  <a:lnTo>
                    <a:pt x="4483064" y="2768293"/>
                  </a:lnTo>
                  <a:lnTo>
                    <a:pt x="4556550" y="2770568"/>
                  </a:lnTo>
                  <a:lnTo>
                    <a:pt x="4628211" y="2772689"/>
                  </a:lnTo>
                  <a:lnTo>
                    <a:pt x="4698070" y="2774643"/>
                  </a:lnTo>
                  <a:lnTo>
                    <a:pt x="4766148" y="2776415"/>
                  </a:lnTo>
                  <a:lnTo>
                    <a:pt x="4832469" y="2777991"/>
                  </a:lnTo>
                  <a:lnTo>
                    <a:pt x="4897055" y="2779359"/>
                  </a:lnTo>
                  <a:lnTo>
                    <a:pt x="4959930" y="2780503"/>
                  </a:lnTo>
                  <a:lnTo>
                    <a:pt x="5021114" y="2781411"/>
                  </a:lnTo>
                  <a:lnTo>
                    <a:pt x="5080632" y="2782068"/>
                  </a:lnTo>
                  <a:lnTo>
                    <a:pt x="5138505" y="2782461"/>
                  </a:lnTo>
                  <a:lnTo>
                    <a:pt x="5194757" y="2782577"/>
                  </a:lnTo>
                  <a:lnTo>
                    <a:pt x="5249410" y="2782400"/>
                  </a:lnTo>
                  <a:lnTo>
                    <a:pt x="5302486" y="2781918"/>
                  </a:lnTo>
                  <a:lnTo>
                    <a:pt x="5354009" y="2781117"/>
                  </a:lnTo>
                  <a:lnTo>
                    <a:pt x="5404000" y="2779984"/>
                  </a:lnTo>
                  <a:lnTo>
                    <a:pt x="5452483" y="2778503"/>
                  </a:lnTo>
                  <a:lnTo>
                    <a:pt x="5499481" y="2776662"/>
                  </a:lnTo>
                  <a:lnTo>
                    <a:pt x="5545015" y="2774447"/>
                  </a:lnTo>
                  <a:lnTo>
                    <a:pt x="5589108" y="2771843"/>
                  </a:lnTo>
                  <a:lnTo>
                    <a:pt x="5631783" y="2768838"/>
                  </a:lnTo>
                  <a:lnTo>
                    <a:pt x="5673063" y="2765418"/>
                  </a:lnTo>
                  <a:lnTo>
                    <a:pt x="5712970" y="2761569"/>
                  </a:lnTo>
                  <a:lnTo>
                    <a:pt x="5751527" y="2757276"/>
                  </a:lnTo>
                  <a:lnTo>
                    <a:pt x="5824682" y="2747307"/>
                  </a:lnTo>
                  <a:lnTo>
                    <a:pt x="5892707" y="2735401"/>
                  </a:lnTo>
                  <a:lnTo>
                    <a:pt x="5955785" y="2721448"/>
                  </a:lnTo>
                  <a:lnTo>
                    <a:pt x="6014096" y="2705338"/>
                  </a:lnTo>
                  <a:lnTo>
                    <a:pt x="6067821" y="2686961"/>
                  </a:lnTo>
                  <a:lnTo>
                    <a:pt x="6117141" y="2666207"/>
                  </a:lnTo>
                  <a:lnTo>
                    <a:pt x="6162237" y="2642966"/>
                  </a:lnTo>
                  <a:lnTo>
                    <a:pt x="6203291" y="2617128"/>
                  </a:lnTo>
                  <a:lnTo>
                    <a:pt x="6240483" y="2588582"/>
                  </a:lnTo>
                  <a:lnTo>
                    <a:pt x="6273994" y="2557220"/>
                  </a:lnTo>
                  <a:lnTo>
                    <a:pt x="6304005" y="2522930"/>
                  </a:lnTo>
                  <a:lnTo>
                    <a:pt x="6330697" y="2485603"/>
                  </a:lnTo>
                  <a:lnTo>
                    <a:pt x="6354252" y="2445128"/>
                  </a:lnTo>
                  <a:lnTo>
                    <a:pt x="6374850" y="2401396"/>
                  </a:lnTo>
                  <a:lnTo>
                    <a:pt x="6392673" y="2354297"/>
                  </a:lnTo>
                  <a:lnTo>
                    <a:pt x="6407901" y="2303720"/>
                  </a:lnTo>
                  <a:lnTo>
                    <a:pt x="6420715" y="2249556"/>
                  </a:lnTo>
                  <a:lnTo>
                    <a:pt x="6431297" y="2191695"/>
                  </a:lnTo>
                  <a:lnTo>
                    <a:pt x="6439827" y="2130026"/>
                  </a:lnTo>
                  <a:lnTo>
                    <a:pt x="6446486" y="2064439"/>
                  </a:lnTo>
                  <a:lnTo>
                    <a:pt x="6451456" y="1994825"/>
                  </a:lnTo>
                  <a:lnTo>
                    <a:pt x="6454917" y="1921073"/>
                  </a:lnTo>
                  <a:lnTo>
                    <a:pt x="6456139" y="1882611"/>
                  </a:lnTo>
                  <a:lnTo>
                    <a:pt x="6457051" y="1843073"/>
                  </a:lnTo>
                  <a:lnTo>
                    <a:pt x="6457677" y="1802446"/>
                  </a:lnTo>
                  <a:lnTo>
                    <a:pt x="6458038" y="1760716"/>
                  </a:lnTo>
                  <a:lnTo>
                    <a:pt x="6458159" y="1717868"/>
                  </a:lnTo>
                  <a:lnTo>
                    <a:pt x="6458060" y="1673891"/>
                  </a:lnTo>
                  <a:lnTo>
                    <a:pt x="6457766" y="1628768"/>
                  </a:lnTo>
                  <a:lnTo>
                    <a:pt x="6457298" y="1582488"/>
                  </a:lnTo>
                  <a:lnTo>
                    <a:pt x="6456679" y="1535035"/>
                  </a:lnTo>
                  <a:lnTo>
                    <a:pt x="6455932" y="1486397"/>
                  </a:lnTo>
                  <a:lnTo>
                    <a:pt x="6455079" y="1436559"/>
                  </a:lnTo>
                  <a:lnTo>
                    <a:pt x="6454143" y="1385509"/>
                  </a:lnTo>
                  <a:lnTo>
                    <a:pt x="6453147" y="1333231"/>
                  </a:lnTo>
                  <a:lnTo>
                    <a:pt x="6452113" y="1279712"/>
                  </a:lnTo>
                  <a:lnTo>
                    <a:pt x="6451064" y="1224939"/>
                  </a:lnTo>
                  <a:lnTo>
                    <a:pt x="6450023" y="1168898"/>
                  </a:lnTo>
                  <a:lnTo>
                    <a:pt x="6299320" y="435119"/>
                  </a:lnTo>
                  <a:lnTo>
                    <a:pt x="5990964" y="95037"/>
                  </a:lnTo>
                  <a:lnTo>
                    <a:pt x="5687068" y="0"/>
                  </a:lnTo>
                  <a:lnTo>
                    <a:pt x="5549744" y="1354"/>
                  </a:lnTo>
                  <a:close/>
                </a:path>
              </a:pathLst>
            </a:custGeom>
            <a:ln w="25424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882697" y="3302169"/>
            <a:ext cx="59309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8D3124"/>
                </a:solidFill>
                <a:latin typeface="Lucida Console"/>
                <a:cs typeface="Lucida Console"/>
              </a:rPr>
              <a:t>F(58)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66242" y="3695513"/>
            <a:ext cx="59309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8D3124"/>
                </a:solidFill>
                <a:latin typeface="Lucida Console"/>
                <a:cs typeface="Lucida Console"/>
              </a:rPr>
              <a:t>F(57)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72597" y="4094103"/>
            <a:ext cx="1625600" cy="6978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44575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solidFill>
                  <a:srgbClr val="8D3124"/>
                </a:solidFill>
                <a:latin typeface="Lucida Console"/>
                <a:cs typeface="Lucida Console"/>
              </a:rPr>
              <a:t>F(56)</a:t>
            </a:r>
            <a:endParaRPr sz="14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450" spc="-10">
                <a:solidFill>
                  <a:srgbClr val="8D3124"/>
                </a:solidFill>
                <a:latin typeface="Lucida Console"/>
                <a:cs typeface="Lucida Console"/>
              </a:rPr>
              <a:t>F(55)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489742" y="6001344"/>
            <a:ext cx="4994275" cy="445134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200" i="1">
                <a:solidFill>
                  <a:srgbClr val="8D3124"/>
                </a:solidFill>
                <a:latin typeface="Lucida Sans Italic"/>
                <a:cs typeface="Lucida Sans Italic"/>
              </a:rPr>
              <a:t>Exponentially</a:t>
            </a:r>
            <a:r>
              <a:rPr dirty="0" sz="1200" spc="130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200" i="1">
                <a:solidFill>
                  <a:srgbClr val="8D3124"/>
                </a:solidFill>
                <a:latin typeface="Lucida Sans Italic"/>
                <a:cs typeface="Lucida Sans Italic"/>
              </a:rPr>
              <a:t>wasteful</a:t>
            </a:r>
            <a:r>
              <a:rPr dirty="0" sz="1200" spc="135" i="1">
                <a:solidFill>
                  <a:srgbClr val="8D3124"/>
                </a:solidFill>
                <a:latin typeface="Lucida Sans Italic"/>
                <a:cs typeface="Lucida Sans Italic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1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recompute</a:t>
            </a:r>
            <a:r>
              <a:rPr dirty="0" sz="1200" spc="1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all</a:t>
            </a:r>
            <a:r>
              <a:rPr dirty="0" sz="1200" spc="13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these</a:t>
            </a:r>
            <a:r>
              <a:rPr dirty="0" sz="1200" spc="13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values.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(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trillions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calls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F(0)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8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mention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calls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on</a:t>
            </a:r>
            <a:r>
              <a:rPr dirty="0" sz="1200" spc="8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8D3124"/>
                </a:solidFill>
                <a:latin typeface="Lucida Console"/>
                <a:cs typeface="Lucida Console"/>
              </a:rPr>
              <a:t>F(1)</a:t>
            </a:r>
            <a:r>
              <a:rPr dirty="0" sz="1200">
                <a:solidFill>
                  <a:srgbClr val="8D3124"/>
                </a:solidFill>
                <a:latin typeface="Lucida Sans Unicode"/>
                <a:cs typeface="Lucida Sans Unicode"/>
              </a:rPr>
              <a:t>,</a:t>
            </a:r>
            <a:r>
              <a:rPr dirty="0" sz="1200" spc="85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8D3124"/>
                </a:solidFill>
                <a:latin typeface="Lucida Console"/>
                <a:cs typeface="Lucida Console"/>
              </a:rPr>
              <a:t>F(2)</a:t>
            </a:r>
            <a:r>
              <a:rPr dirty="0" sz="1200" spc="-10">
                <a:solidFill>
                  <a:srgbClr val="8D3124"/>
                </a:solidFill>
                <a:latin typeface="Lucida Sans Unicode"/>
                <a:cs typeface="Lucida Sans Unicode"/>
              </a:rPr>
              <a:t>,...)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731770" y="2881617"/>
            <a:ext cx="6839584" cy="3162935"/>
            <a:chOff x="2731770" y="2881617"/>
            <a:chExt cx="6839584" cy="3162935"/>
          </a:xfrm>
        </p:grpSpPr>
        <p:sp>
          <p:nvSpPr>
            <p:cNvPr id="11" name="object 11" descr=""/>
            <p:cNvSpPr/>
            <p:nvPr/>
          </p:nvSpPr>
          <p:spPr>
            <a:xfrm>
              <a:off x="6635744" y="5860081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w="0" h="178435">
                  <a:moveTo>
                    <a:pt x="0" y="0"/>
                  </a:moveTo>
                  <a:lnTo>
                    <a:pt x="0" y="7996"/>
                  </a:lnTo>
                  <a:lnTo>
                    <a:pt x="0" y="177999"/>
                  </a:lnTo>
                </a:path>
              </a:pathLst>
            </a:custGeom>
            <a:ln w="12699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01117" y="5816028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0520" y="51930"/>
                  </a:moveTo>
                  <a:lnTo>
                    <a:pt x="34620" y="51930"/>
                  </a:lnTo>
                  <a:lnTo>
                    <a:pt x="69151" y="69303"/>
                  </a:lnTo>
                  <a:lnTo>
                    <a:pt x="60520" y="51930"/>
                  </a:lnTo>
                  <a:close/>
                </a:path>
                <a:path w="69215" h="69850">
                  <a:moveTo>
                    <a:pt x="34721" y="0"/>
                  </a:moveTo>
                  <a:lnTo>
                    <a:pt x="0" y="69164"/>
                  </a:lnTo>
                  <a:lnTo>
                    <a:pt x="34620" y="51930"/>
                  </a:lnTo>
                  <a:lnTo>
                    <a:pt x="60520" y="51930"/>
                  </a:lnTo>
                  <a:lnTo>
                    <a:pt x="34721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734627" y="3985844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34627" y="4373956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34627" y="3251593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34627" y="3618725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734792" y="4795342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734627" y="2884474"/>
              <a:ext cx="6833870" cy="26034"/>
            </a:xfrm>
            <a:custGeom>
              <a:avLst/>
              <a:gdLst/>
              <a:ahLst/>
              <a:cxnLst/>
              <a:rect l="l" t="t" r="r" b="b"/>
              <a:pathLst>
                <a:path w="6833870" h="26035">
                  <a:moveTo>
                    <a:pt x="0" y="25666"/>
                  </a:moveTo>
                  <a:lnTo>
                    <a:pt x="6833477" y="0"/>
                  </a:lnTo>
                </a:path>
              </a:pathLst>
            </a:custGeom>
            <a:ln w="524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32130" y="1250334"/>
            <a:ext cx="184150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Exponential</a:t>
            </a:r>
            <a:r>
              <a:rPr dirty="0" sz="1700" spc="370">
                <a:latin typeface="Arial"/>
                <a:cs typeface="Arial"/>
              </a:rPr>
              <a:t> </a:t>
            </a:r>
            <a:r>
              <a:rPr dirty="0" sz="1700" spc="-20">
                <a:latin typeface="Arial"/>
                <a:cs typeface="Arial"/>
              </a:rPr>
              <a:t>waste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20700" y="1791525"/>
            <a:ext cx="67564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77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70"/>
              </a:spcBef>
            </a:pPr>
            <a:r>
              <a:rPr dirty="0" baseline="3831" sz="2175">
                <a:latin typeface="Lucida Sans Unicode"/>
                <a:cs typeface="Lucida Sans Unicode"/>
              </a:rPr>
              <a:t>Let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C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220" i="1">
                <a:latin typeface="Lucida Sans Italic"/>
                <a:cs typeface="Lucida Sans Italic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number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of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times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Console"/>
                <a:cs typeface="Lucida Console"/>
              </a:rPr>
              <a:t>F(n)</a:t>
            </a:r>
            <a:r>
              <a:rPr dirty="0" baseline="3831" sz="2175" spc="-494">
                <a:latin typeface="Lucida Console"/>
                <a:cs typeface="Lucida Consol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is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called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when</a:t>
            </a:r>
            <a:r>
              <a:rPr dirty="0" baseline="3831" sz="2175" spc="127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computing</a:t>
            </a:r>
            <a:r>
              <a:rPr dirty="0" baseline="3831" sz="2175" spc="120">
                <a:latin typeface="Lucida Sans Unicode"/>
                <a:cs typeface="Lucida Sans Unicode"/>
              </a:rPr>
              <a:t> </a:t>
            </a:r>
            <a:r>
              <a:rPr dirty="0" baseline="3831" sz="2175" spc="-15">
                <a:latin typeface="Lucida Console"/>
                <a:cs typeface="Lucida Console"/>
              </a:rPr>
              <a:t>F(60)</a:t>
            </a:r>
            <a:r>
              <a:rPr dirty="0" baseline="3831" sz="2175" spc="-15">
                <a:latin typeface="Lucida Sans Unicode"/>
                <a:cs typeface="Lucida Sans Unicode"/>
              </a:rPr>
              <a:t>.</a:t>
            </a:r>
            <a:endParaRPr baseline="3831" sz="2175">
              <a:latin typeface="Lucida Sans Unicode"/>
              <a:cs typeface="Lucida Sans Unicode"/>
            </a:endParaRPr>
          </a:p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683190" y="2326383"/>
          <a:ext cx="2026285" cy="3999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100"/>
                <a:gridCol w="1052195"/>
                <a:gridCol w="422909"/>
              </a:tblGrid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4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-37" i="1">
                          <a:latin typeface="Lucida Sans Italic"/>
                          <a:cs typeface="Lucida Sans Italic"/>
                        </a:rPr>
                        <a:t>C</a:t>
                      </a:r>
                      <a:r>
                        <a:rPr dirty="0" sz="10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0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60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2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2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3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4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56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5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8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52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3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...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r" marR="114300">
                        <a:lnSpc>
                          <a:spcPct val="100000"/>
                        </a:lnSpc>
                      </a:pPr>
                      <a:r>
                        <a:rPr dirty="0" sz="145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...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08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&gt;2.5</a:t>
                      </a:r>
                      <a:r>
                        <a:rPr dirty="0" sz="1450" spc="-10">
                          <a:latin typeface="Trebuchet MS"/>
                          <a:cs typeface="Trebuchet MS"/>
                        </a:rPr>
                        <a:t>×</a:t>
                      </a: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10</a:t>
                      </a:r>
                      <a:r>
                        <a:rPr dirty="0" baseline="22222" sz="1500" spc="-15">
                          <a:latin typeface="Lucida Sans Unicode"/>
                          <a:cs typeface="Lucida Sans Unicode"/>
                        </a:rPr>
                        <a:t>12</a:t>
                      </a:r>
                      <a:endParaRPr baseline="22222" sz="15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6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baseline="3831" sz="2175" spc="-37" i="1">
                          <a:solidFill>
                            <a:srgbClr val="005493"/>
                          </a:solidFill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1000" spc="-25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61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7175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</a:tbl>
          </a:graphicData>
        </a:graphic>
      </p:graphicFrame>
      <p:grpSp>
        <p:nvGrpSpPr>
          <p:cNvPr id="22" name="object 22" descr=""/>
          <p:cNvGrpSpPr/>
          <p:nvPr/>
        </p:nvGrpSpPr>
        <p:grpSpPr>
          <a:xfrm>
            <a:off x="3208010" y="2800569"/>
            <a:ext cx="6214110" cy="2834640"/>
            <a:chOff x="3208010" y="2800569"/>
            <a:chExt cx="6214110" cy="2834640"/>
          </a:xfrm>
        </p:grpSpPr>
        <p:sp>
          <p:nvSpPr>
            <p:cNvPr id="23" name="object 23" descr=""/>
            <p:cNvSpPr/>
            <p:nvPr/>
          </p:nvSpPr>
          <p:spPr>
            <a:xfrm>
              <a:off x="4850002" y="4789385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73447" y="4771110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875921" y="4822278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99365" y="4804003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57225" y="4804003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780669" y="4785728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99795" y="4800358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23238" y="4782083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084756" y="4796701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08200" y="4778425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902572" y="4818633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026016" y="4800358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239922" y="4789385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63379" y="4771110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043819" y="4756493"/>
              <a:ext cx="114300" cy="414020"/>
            </a:xfrm>
            <a:custGeom>
              <a:avLst/>
              <a:gdLst/>
              <a:ahLst/>
              <a:cxnLst/>
              <a:rect l="l" t="t" r="r" b="b"/>
              <a:pathLst>
                <a:path w="114300" h="414020">
                  <a:moveTo>
                    <a:pt x="113835" y="0"/>
                  </a:moveTo>
                  <a:lnTo>
                    <a:pt x="0" y="413421"/>
                  </a:lnTo>
                </a:path>
              </a:pathLst>
            </a:custGeom>
            <a:ln w="254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167263" y="4738217"/>
              <a:ext cx="99695" cy="818515"/>
            </a:xfrm>
            <a:custGeom>
              <a:avLst/>
              <a:gdLst/>
              <a:ahLst/>
              <a:cxnLst/>
              <a:rect l="l" t="t" r="r" b="b"/>
              <a:pathLst>
                <a:path w="99695" h="818514">
                  <a:moveTo>
                    <a:pt x="0" y="0"/>
                  </a:moveTo>
                  <a:lnTo>
                    <a:pt x="99631" y="818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703062" y="2896069"/>
              <a:ext cx="1454785" cy="360045"/>
            </a:xfrm>
            <a:custGeom>
              <a:avLst/>
              <a:gdLst/>
              <a:ahLst/>
              <a:cxnLst/>
              <a:rect l="l" t="t" r="r" b="b"/>
              <a:pathLst>
                <a:path w="1454784" h="360045">
                  <a:moveTo>
                    <a:pt x="1454339" y="0"/>
                  </a:moveTo>
                  <a:lnTo>
                    <a:pt x="0" y="359966"/>
                  </a:lnTo>
                </a:path>
              </a:pathLst>
            </a:custGeom>
            <a:ln w="254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178951" y="4339818"/>
              <a:ext cx="196850" cy="816610"/>
            </a:xfrm>
            <a:custGeom>
              <a:avLst/>
              <a:gdLst/>
              <a:ahLst/>
              <a:cxnLst/>
              <a:rect l="l" t="t" r="r" b="b"/>
              <a:pathLst>
                <a:path w="196850" h="816610">
                  <a:moveTo>
                    <a:pt x="0" y="0"/>
                  </a:moveTo>
                  <a:lnTo>
                    <a:pt x="196410" y="816363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987707" y="4358093"/>
              <a:ext cx="187960" cy="395605"/>
            </a:xfrm>
            <a:custGeom>
              <a:avLst/>
              <a:gdLst/>
              <a:ahLst/>
              <a:cxnLst/>
              <a:rect l="l" t="t" r="r" b="b"/>
              <a:pathLst>
                <a:path w="187960" h="395604">
                  <a:moveTo>
                    <a:pt x="187539" y="0"/>
                  </a:moveTo>
                  <a:lnTo>
                    <a:pt x="0" y="395203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857608" y="467474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0" y="10339"/>
                  </a:lnTo>
                  <a:lnTo>
                    <a:pt x="38493" y="38536"/>
                  </a:lnTo>
                  <a:lnTo>
                    <a:pt x="10327" y="80361"/>
                  </a:lnTo>
                  <a:lnTo>
                    <a:pt x="0" y="131584"/>
                  </a:lnTo>
                  <a:lnTo>
                    <a:pt x="10327" y="182800"/>
                  </a:lnTo>
                  <a:lnTo>
                    <a:pt x="38493" y="224621"/>
                  </a:lnTo>
                  <a:lnTo>
                    <a:pt x="80270" y="252817"/>
                  </a:lnTo>
                  <a:lnTo>
                    <a:pt x="131432" y="263156"/>
                  </a:lnTo>
                  <a:lnTo>
                    <a:pt x="182593" y="252817"/>
                  </a:lnTo>
                  <a:lnTo>
                    <a:pt x="224370" y="224621"/>
                  </a:lnTo>
                  <a:lnTo>
                    <a:pt x="252536" y="182800"/>
                  </a:lnTo>
                  <a:lnTo>
                    <a:pt x="262864" y="131584"/>
                  </a:lnTo>
                  <a:lnTo>
                    <a:pt x="252536" y="80361"/>
                  </a:lnTo>
                  <a:lnTo>
                    <a:pt x="224370" y="38536"/>
                  </a:lnTo>
                  <a:lnTo>
                    <a:pt x="182593" y="10339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857608" y="467474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176353" y="3981615"/>
              <a:ext cx="429895" cy="376555"/>
            </a:xfrm>
            <a:custGeom>
              <a:avLst/>
              <a:gdLst/>
              <a:ahLst/>
              <a:cxnLst/>
              <a:rect l="l" t="t" r="r" b="b"/>
              <a:pathLst>
                <a:path w="429895" h="376554">
                  <a:moveTo>
                    <a:pt x="0" y="375985"/>
                  </a:moveTo>
                  <a:lnTo>
                    <a:pt x="429701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043802" y="4250982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6" y="10340"/>
                  </a:lnTo>
                  <a:lnTo>
                    <a:pt x="38498" y="38541"/>
                  </a:lnTo>
                  <a:lnTo>
                    <a:pt x="10329" y="80367"/>
                  </a:lnTo>
                  <a:lnTo>
                    <a:pt x="0" y="131584"/>
                  </a:lnTo>
                  <a:lnTo>
                    <a:pt x="10329" y="182802"/>
                  </a:lnTo>
                  <a:lnTo>
                    <a:pt x="38498" y="224628"/>
                  </a:lnTo>
                  <a:lnTo>
                    <a:pt x="80276" y="252828"/>
                  </a:lnTo>
                  <a:lnTo>
                    <a:pt x="131432" y="263169"/>
                  </a:lnTo>
                  <a:lnTo>
                    <a:pt x="182595" y="252828"/>
                  </a:lnTo>
                  <a:lnTo>
                    <a:pt x="224377" y="224628"/>
                  </a:lnTo>
                  <a:lnTo>
                    <a:pt x="252547" y="182802"/>
                  </a:lnTo>
                  <a:lnTo>
                    <a:pt x="262877" y="131584"/>
                  </a:lnTo>
                  <a:lnTo>
                    <a:pt x="252547" y="80367"/>
                  </a:lnTo>
                  <a:lnTo>
                    <a:pt x="224377" y="38541"/>
                  </a:lnTo>
                  <a:lnTo>
                    <a:pt x="182595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043802" y="4250982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591510" y="3981615"/>
              <a:ext cx="184150" cy="742315"/>
            </a:xfrm>
            <a:custGeom>
              <a:avLst/>
              <a:gdLst/>
              <a:ahLst/>
              <a:cxnLst/>
              <a:rect l="l" t="t" r="r" b="b"/>
              <a:pathLst>
                <a:path w="184150" h="742314">
                  <a:moveTo>
                    <a:pt x="183774" y="741863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642620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6" y="10338"/>
                  </a:lnTo>
                  <a:lnTo>
                    <a:pt x="38498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94"/>
                  </a:lnTo>
                  <a:lnTo>
                    <a:pt x="38498" y="224620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3" y="252817"/>
                  </a:lnTo>
                  <a:lnTo>
                    <a:pt x="224370" y="224620"/>
                  </a:lnTo>
                  <a:lnTo>
                    <a:pt x="252536" y="182794"/>
                  </a:lnTo>
                  <a:lnTo>
                    <a:pt x="262864" y="131572"/>
                  </a:lnTo>
                  <a:lnTo>
                    <a:pt x="252536" y="80356"/>
                  </a:lnTo>
                  <a:lnTo>
                    <a:pt x="224370" y="38534"/>
                  </a:lnTo>
                  <a:lnTo>
                    <a:pt x="182593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42620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717819" y="3264141"/>
              <a:ext cx="889000" cy="718820"/>
            </a:xfrm>
            <a:custGeom>
              <a:avLst/>
              <a:gdLst/>
              <a:ahLst/>
              <a:cxnLst/>
              <a:rect l="l" t="t" r="r" b="b"/>
              <a:pathLst>
                <a:path w="889000" h="718820">
                  <a:moveTo>
                    <a:pt x="0" y="0"/>
                  </a:moveTo>
                  <a:lnTo>
                    <a:pt x="888837" y="718592"/>
                  </a:lnTo>
                </a:path>
              </a:pathLst>
            </a:custGeom>
            <a:ln w="25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460731" y="387516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0" y="10340"/>
                  </a:lnTo>
                  <a:lnTo>
                    <a:pt x="38493" y="38541"/>
                  </a:lnTo>
                  <a:lnTo>
                    <a:pt x="10327" y="80367"/>
                  </a:lnTo>
                  <a:lnTo>
                    <a:pt x="0" y="131584"/>
                  </a:lnTo>
                  <a:lnTo>
                    <a:pt x="10327" y="182802"/>
                  </a:lnTo>
                  <a:lnTo>
                    <a:pt x="38493" y="224628"/>
                  </a:lnTo>
                  <a:lnTo>
                    <a:pt x="80270" y="252828"/>
                  </a:lnTo>
                  <a:lnTo>
                    <a:pt x="131432" y="263169"/>
                  </a:lnTo>
                  <a:lnTo>
                    <a:pt x="182593" y="252828"/>
                  </a:lnTo>
                  <a:lnTo>
                    <a:pt x="224370" y="224628"/>
                  </a:lnTo>
                  <a:lnTo>
                    <a:pt x="252536" y="182802"/>
                  </a:lnTo>
                  <a:lnTo>
                    <a:pt x="262864" y="131584"/>
                  </a:lnTo>
                  <a:lnTo>
                    <a:pt x="252536" y="80367"/>
                  </a:lnTo>
                  <a:lnTo>
                    <a:pt x="224370" y="38541"/>
                  </a:lnTo>
                  <a:lnTo>
                    <a:pt x="182593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460731" y="387516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5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4780633" y="3608806"/>
              <a:ext cx="392430" cy="765175"/>
            </a:xfrm>
            <a:custGeom>
              <a:avLst/>
              <a:gdLst/>
              <a:ahLst/>
              <a:cxnLst/>
              <a:rect l="l" t="t" r="r" b="b"/>
              <a:pathLst>
                <a:path w="392429" h="765175">
                  <a:moveTo>
                    <a:pt x="0" y="0"/>
                  </a:moveTo>
                  <a:lnTo>
                    <a:pt x="392050" y="764792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548692" y="4338993"/>
              <a:ext cx="196850" cy="816610"/>
            </a:xfrm>
            <a:custGeom>
              <a:avLst/>
              <a:gdLst/>
              <a:ahLst/>
              <a:cxnLst/>
              <a:rect l="l" t="t" r="r" b="b"/>
              <a:pathLst>
                <a:path w="196850" h="816610">
                  <a:moveTo>
                    <a:pt x="0" y="0"/>
                  </a:moveTo>
                  <a:lnTo>
                    <a:pt x="196410" y="816363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359061" y="4357611"/>
              <a:ext cx="187960" cy="395605"/>
            </a:xfrm>
            <a:custGeom>
              <a:avLst/>
              <a:gdLst/>
              <a:ahLst/>
              <a:cxnLst/>
              <a:rect l="l" t="t" r="r" b="b"/>
              <a:pathLst>
                <a:path w="187960" h="395604">
                  <a:moveTo>
                    <a:pt x="187539" y="0"/>
                  </a:moveTo>
                  <a:lnTo>
                    <a:pt x="0" y="395203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213252" y="468998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6" y="10340"/>
                  </a:lnTo>
                  <a:lnTo>
                    <a:pt x="38498" y="38541"/>
                  </a:lnTo>
                  <a:lnTo>
                    <a:pt x="10329" y="80367"/>
                  </a:lnTo>
                  <a:lnTo>
                    <a:pt x="0" y="131584"/>
                  </a:lnTo>
                  <a:lnTo>
                    <a:pt x="10329" y="182802"/>
                  </a:lnTo>
                  <a:lnTo>
                    <a:pt x="38498" y="224628"/>
                  </a:lnTo>
                  <a:lnTo>
                    <a:pt x="80276" y="252828"/>
                  </a:lnTo>
                  <a:lnTo>
                    <a:pt x="131432" y="263169"/>
                  </a:lnTo>
                  <a:lnTo>
                    <a:pt x="182595" y="252828"/>
                  </a:lnTo>
                  <a:lnTo>
                    <a:pt x="224377" y="224628"/>
                  </a:lnTo>
                  <a:lnTo>
                    <a:pt x="252547" y="182802"/>
                  </a:lnTo>
                  <a:lnTo>
                    <a:pt x="262877" y="131584"/>
                  </a:lnTo>
                  <a:lnTo>
                    <a:pt x="252547" y="80367"/>
                  </a:lnTo>
                  <a:lnTo>
                    <a:pt x="224377" y="38541"/>
                  </a:lnTo>
                  <a:lnTo>
                    <a:pt x="182595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213252" y="468998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547719" y="3982732"/>
              <a:ext cx="429895" cy="376555"/>
            </a:xfrm>
            <a:custGeom>
              <a:avLst/>
              <a:gdLst/>
              <a:ahLst/>
              <a:cxnLst/>
              <a:rect l="l" t="t" r="r" b="b"/>
              <a:pathLst>
                <a:path w="429895" h="376554">
                  <a:moveTo>
                    <a:pt x="0" y="375985"/>
                  </a:moveTo>
                  <a:lnTo>
                    <a:pt x="429701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399459" y="4267835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0" y="10338"/>
                  </a:lnTo>
                  <a:lnTo>
                    <a:pt x="38493" y="38534"/>
                  </a:lnTo>
                  <a:lnTo>
                    <a:pt x="10327" y="80356"/>
                  </a:lnTo>
                  <a:lnTo>
                    <a:pt x="0" y="131572"/>
                  </a:lnTo>
                  <a:lnTo>
                    <a:pt x="10327" y="182789"/>
                  </a:lnTo>
                  <a:lnTo>
                    <a:pt x="38493" y="224615"/>
                  </a:lnTo>
                  <a:lnTo>
                    <a:pt x="80270" y="252815"/>
                  </a:lnTo>
                  <a:lnTo>
                    <a:pt x="131432" y="263156"/>
                  </a:lnTo>
                  <a:lnTo>
                    <a:pt x="182593" y="252815"/>
                  </a:lnTo>
                  <a:lnTo>
                    <a:pt x="224370" y="224615"/>
                  </a:lnTo>
                  <a:lnTo>
                    <a:pt x="252536" y="182789"/>
                  </a:lnTo>
                  <a:lnTo>
                    <a:pt x="262864" y="131572"/>
                  </a:lnTo>
                  <a:lnTo>
                    <a:pt x="252536" y="80356"/>
                  </a:lnTo>
                  <a:lnTo>
                    <a:pt x="224370" y="38534"/>
                  </a:lnTo>
                  <a:lnTo>
                    <a:pt x="182593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399459" y="4267835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970475" y="4358093"/>
              <a:ext cx="187960" cy="395605"/>
            </a:xfrm>
            <a:custGeom>
              <a:avLst/>
              <a:gdLst/>
              <a:ahLst/>
              <a:cxnLst/>
              <a:rect l="l" t="t" r="r" b="b"/>
              <a:pathLst>
                <a:path w="187960" h="395604">
                  <a:moveTo>
                    <a:pt x="187539" y="0"/>
                  </a:moveTo>
                  <a:lnTo>
                    <a:pt x="0" y="395203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835398" y="46760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0" y="10340"/>
                  </a:lnTo>
                  <a:lnTo>
                    <a:pt x="38493" y="38541"/>
                  </a:lnTo>
                  <a:lnTo>
                    <a:pt x="10327" y="80367"/>
                  </a:lnTo>
                  <a:lnTo>
                    <a:pt x="0" y="131584"/>
                  </a:lnTo>
                  <a:lnTo>
                    <a:pt x="10327" y="182802"/>
                  </a:lnTo>
                  <a:lnTo>
                    <a:pt x="38493" y="224628"/>
                  </a:lnTo>
                  <a:lnTo>
                    <a:pt x="80270" y="252828"/>
                  </a:lnTo>
                  <a:lnTo>
                    <a:pt x="131432" y="263169"/>
                  </a:lnTo>
                  <a:lnTo>
                    <a:pt x="182593" y="252828"/>
                  </a:lnTo>
                  <a:lnTo>
                    <a:pt x="224370" y="224628"/>
                  </a:lnTo>
                  <a:lnTo>
                    <a:pt x="252536" y="182802"/>
                  </a:lnTo>
                  <a:lnTo>
                    <a:pt x="262864" y="131584"/>
                  </a:lnTo>
                  <a:lnTo>
                    <a:pt x="252536" y="80367"/>
                  </a:lnTo>
                  <a:lnTo>
                    <a:pt x="224370" y="38541"/>
                  </a:lnTo>
                  <a:lnTo>
                    <a:pt x="182593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835398" y="46760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167922" y="4341241"/>
              <a:ext cx="188595" cy="814705"/>
            </a:xfrm>
            <a:custGeom>
              <a:avLst/>
              <a:gdLst/>
              <a:ahLst/>
              <a:cxnLst/>
              <a:rect l="l" t="t" r="r" b="b"/>
              <a:pathLst>
                <a:path w="188595" h="814704">
                  <a:moveTo>
                    <a:pt x="0" y="0"/>
                  </a:moveTo>
                  <a:lnTo>
                    <a:pt x="188594" y="814595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962813" y="3981615"/>
              <a:ext cx="184150" cy="742315"/>
            </a:xfrm>
            <a:custGeom>
              <a:avLst/>
              <a:gdLst/>
              <a:ahLst/>
              <a:cxnLst/>
              <a:rect l="l" t="t" r="r" b="b"/>
              <a:pathLst>
                <a:path w="184150" h="742314">
                  <a:moveTo>
                    <a:pt x="183774" y="741863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4013923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44" y="0"/>
                  </a:moveTo>
                  <a:lnTo>
                    <a:pt x="80281" y="10338"/>
                  </a:lnTo>
                  <a:lnTo>
                    <a:pt x="38500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94"/>
                  </a:lnTo>
                  <a:lnTo>
                    <a:pt x="38500" y="224620"/>
                  </a:lnTo>
                  <a:lnTo>
                    <a:pt x="80281" y="252817"/>
                  </a:lnTo>
                  <a:lnTo>
                    <a:pt x="131444" y="263156"/>
                  </a:lnTo>
                  <a:lnTo>
                    <a:pt x="182601" y="252817"/>
                  </a:lnTo>
                  <a:lnTo>
                    <a:pt x="224378" y="224620"/>
                  </a:lnTo>
                  <a:lnTo>
                    <a:pt x="252547" y="182794"/>
                  </a:lnTo>
                  <a:lnTo>
                    <a:pt x="262877" y="131572"/>
                  </a:lnTo>
                  <a:lnTo>
                    <a:pt x="252547" y="80356"/>
                  </a:lnTo>
                  <a:lnTo>
                    <a:pt x="224378" y="38534"/>
                  </a:lnTo>
                  <a:lnTo>
                    <a:pt x="182601" y="10338"/>
                  </a:lnTo>
                  <a:lnTo>
                    <a:pt x="13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4013923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5021592" y="4252099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6" y="10338"/>
                  </a:lnTo>
                  <a:lnTo>
                    <a:pt x="38498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94"/>
                  </a:lnTo>
                  <a:lnTo>
                    <a:pt x="38498" y="224620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5" y="252817"/>
                  </a:lnTo>
                  <a:lnTo>
                    <a:pt x="224377" y="224620"/>
                  </a:lnTo>
                  <a:lnTo>
                    <a:pt x="252547" y="182794"/>
                  </a:lnTo>
                  <a:lnTo>
                    <a:pt x="262877" y="131572"/>
                  </a:lnTo>
                  <a:lnTo>
                    <a:pt x="252547" y="80356"/>
                  </a:lnTo>
                  <a:lnTo>
                    <a:pt x="224377" y="38534"/>
                  </a:lnTo>
                  <a:lnTo>
                    <a:pt x="182595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5021592" y="4252099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978021" y="3610381"/>
              <a:ext cx="809625" cy="374015"/>
            </a:xfrm>
            <a:custGeom>
              <a:avLst/>
              <a:gdLst/>
              <a:ahLst/>
              <a:cxnLst/>
              <a:rect l="l" t="t" r="r" b="b"/>
              <a:pathLst>
                <a:path w="809625" h="374014">
                  <a:moveTo>
                    <a:pt x="809030" y="0"/>
                  </a:moveTo>
                  <a:lnTo>
                    <a:pt x="0" y="373930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824795" y="390597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0" y="10340"/>
                  </a:lnTo>
                  <a:lnTo>
                    <a:pt x="38493" y="38541"/>
                  </a:lnTo>
                  <a:lnTo>
                    <a:pt x="10327" y="80367"/>
                  </a:lnTo>
                  <a:lnTo>
                    <a:pt x="0" y="131584"/>
                  </a:lnTo>
                  <a:lnTo>
                    <a:pt x="10327" y="182802"/>
                  </a:lnTo>
                  <a:lnTo>
                    <a:pt x="38493" y="224628"/>
                  </a:lnTo>
                  <a:lnTo>
                    <a:pt x="80270" y="252828"/>
                  </a:lnTo>
                  <a:lnTo>
                    <a:pt x="131432" y="263169"/>
                  </a:lnTo>
                  <a:lnTo>
                    <a:pt x="182593" y="252828"/>
                  </a:lnTo>
                  <a:lnTo>
                    <a:pt x="224370" y="224628"/>
                  </a:lnTo>
                  <a:lnTo>
                    <a:pt x="252536" y="182802"/>
                  </a:lnTo>
                  <a:lnTo>
                    <a:pt x="262864" y="131584"/>
                  </a:lnTo>
                  <a:lnTo>
                    <a:pt x="252536" y="80367"/>
                  </a:lnTo>
                  <a:lnTo>
                    <a:pt x="224370" y="38541"/>
                  </a:lnTo>
                  <a:lnTo>
                    <a:pt x="182593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824795" y="390597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795241" y="3263607"/>
              <a:ext cx="920115" cy="360680"/>
            </a:xfrm>
            <a:custGeom>
              <a:avLst/>
              <a:gdLst/>
              <a:ahLst/>
              <a:cxnLst/>
              <a:rect l="l" t="t" r="r" b="b"/>
              <a:pathLst>
                <a:path w="920114" h="360679">
                  <a:moveTo>
                    <a:pt x="919898" y="0"/>
                  </a:moveTo>
                  <a:lnTo>
                    <a:pt x="0" y="360479"/>
                  </a:lnTo>
                </a:path>
              </a:pathLst>
            </a:custGeom>
            <a:ln w="25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613402" y="353682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0" y="10338"/>
                  </a:lnTo>
                  <a:lnTo>
                    <a:pt x="38493" y="38534"/>
                  </a:lnTo>
                  <a:lnTo>
                    <a:pt x="10327" y="80356"/>
                  </a:lnTo>
                  <a:lnTo>
                    <a:pt x="0" y="131572"/>
                  </a:lnTo>
                  <a:lnTo>
                    <a:pt x="10327" y="182789"/>
                  </a:lnTo>
                  <a:lnTo>
                    <a:pt x="38493" y="224615"/>
                  </a:lnTo>
                  <a:lnTo>
                    <a:pt x="80270" y="252815"/>
                  </a:lnTo>
                  <a:lnTo>
                    <a:pt x="131432" y="263156"/>
                  </a:lnTo>
                  <a:lnTo>
                    <a:pt x="182593" y="252815"/>
                  </a:lnTo>
                  <a:lnTo>
                    <a:pt x="224370" y="224615"/>
                  </a:lnTo>
                  <a:lnTo>
                    <a:pt x="252536" y="182789"/>
                  </a:lnTo>
                  <a:lnTo>
                    <a:pt x="262864" y="131572"/>
                  </a:lnTo>
                  <a:lnTo>
                    <a:pt x="252536" y="80356"/>
                  </a:lnTo>
                  <a:lnTo>
                    <a:pt x="224370" y="38534"/>
                  </a:lnTo>
                  <a:lnTo>
                    <a:pt x="182593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613402" y="353682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548045" y="3142068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131432" y="0"/>
                  </a:moveTo>
                  <a:lnTo>
                    <a:pt x="80276" y="10340"/>
                  </a:lnTo>
                  <a:lnTo>
                    <a:pt x="38498" y="38541"/>
                  </a:lnTo>
                  <a:lnTo>
                    <a:pt x="10329" y="80367"/>
                  </a:lnTo>
                  <a:lnTo>
                    <a:pt x="0" y="131584"/>
                  </a:lnTo>
                  <a:lnTo>
                    <a:pt x="10329" y="182802"/>
                  </a:lnTo>
                  <a:lnTo>
                    <a:pt x="38498" y="224628"/>
                  </a:lnTo>
                  <a:lnTo>
                    <a:pt x="80276" y="252828"/>
                  </a:lnTo>
                  <a:lnTo>
                    <a:pt x="131432" y="263169"/>
                  </a:lnTo>
                  <a:lnTo>
                    <a:pt x="182593" y="252828"/>
                  </a:lnTo>
                  <a:lnTo>
                    <a:pt x="224370" y="224628"/>
                  </a:lnTo>
                  <a:lnTo>
                    <a:pt x="252536" y="182802"/>
                  </a:lnTo>
                  <a:lnTo>
                    <a:pt x="262864" y="131584"/>
                  </a:lnTo>
                  <a:lnTo>
                    <a:pt x="252536" y="80367"/>
                  </a:lnTo>
                  <a:lnTo>
                    <a:pt x="224370" y="38541"/>
                  </a:lnTo>
                  <a:lnTo>
                    <a:pt x="182593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548045" y="3142068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89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5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833203" y="3608806"/>
              <a:ext cx="392430" cy="765175"/>
            </a:xfrm>
            <a:custGeom>
              <a:avLst/>
              <a:gdLst/>
              <a:ahLst/>
              <a:cxnLst/>
              <a:rect l="l" t="t" r="r" b="b"/>
              <a:pathLst>
                <a:path w="392429" h="765175">
                  <a:moveTo>
                    <a:pt x="0" y="0"/>
                  </a:moveTo>
                  <a:lnTo>
                    <a:pt x="392050" y="764792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602825" y="4339818"/>
              <a:ext cx="196850" cy="816610"/>
            </a:xfrm>
            <a:custGeom>
              <a:avLst/>
              <a:gdLst/>
              <a:ahLst/>
              <a:cxnLst/>
              <a:rect l="l" t="t" r="r" b="b"/>
              <a:pathLst>
                <a:path w="196850" h="816610">
                  <a:moveTo>
                    <a:pt x="0" y="0"/>
                  </a:moveTo>
                  <a:lnTo>
                    <a:pt x="196410" y="816363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7411580" y="4358093"/>
              <a:ext cx="187960" cy="395605"/>
            </a:xfrm>
            <a:custGeom>
              <a:avLst/>
              <a:gdLst/>
              <a:ahLst/>
              <a:cxnLst/>
              <a:rect l="l" t="t" r="r" b="b"/>
              <a:pathLst>
                <a:path w="187959" h="395604">
                  <a:moveTo>
                    <a:pt x="187539" y="0"/>
                  </a:moveTo>
                  <a:lnTo>
                    <a:pt x="0" y="395203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7281481" y="467474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6" y="10339"/>
                  </a:lnTo>
                  <a:lnTo>
                    <a:pt x="38498" y="38536"/>
                  </a:lnTo>
                  <a:lnTo>
                    <a:pt x="10329" y="80361"/>
                  </a:lnTo>
                  <a:lnTo>
                    <a:pt x="0" y="131584"/>
                  </a:lnTo>
                  <a:lnTo>
                    <a:pt x="10329" y="182800"/>
                  </a:lnTo>
                  <a:lnTo>
                    <a:pt x="38498" y="224621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3" y="252817"/>
                  </a:lnTo>
                  <a:lnTo>
                    <a:pt x="224370" y="224621"/>
                  </a:lnTo>
                  <a:lnTo>
                    <a:pt x="252536" y="182800"/>
                  </a:lnTo>
                  <a:lnTo>
                    <a:pt x="262864" y="131584"/>
                  </a:lnTo>
                  <a:lnTo>
                    <a:pt x="252536" y="80361"/>
                  </a:lnTo>
                  <a:lnTo>
                    <a:pt x="224370" y="38536"/>
                  </a:lnTo>
                  <a:lnTo>
                    <a:pt x="182593" y="10339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7281481" y="4674743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7600226" y="3981615"/>
              <a:ext cx="429895" cy="376555"/>
            </a:xfrm>
            <a:custGeom>
              <a:avLst/>
              <a:gdLst/>
              <a:ahLst/>
              <a:cxnLst/>
              <a:rect l="l" t="t" r="r" b="b"/>
              <a:pathLst>
                <a:path w="429895" h="376554">
                  <a:moveTo>
                    <a:pt x="0" y="375985"/>
                  </a:moveTo>
                  <a:lnTo>
                    <a:pt x="429701" y="0"/>
                  </a:lnTo>
                </a:path>
              </a:pathLst>
            </a:custGeom>
            <a:ln w="25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7467676" y="4250982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45" y="0"/>
                  </a:moveTo>
                  <a:lnTo>
                    <a:pt x="80281" y="10340"/>
                  </a:lnTo>
                  <a:lnTo>
                    <a:pt x="38500" y="38541"/>
                  </a:lnTo>
                  <a:lnTo>
                    <a:pt x="10329" y="80367"/>
                  </a:lnTo>
                  <a:lnTo>
                    <a:pt x="0" y="131584"/>
                  </a:lnTo>
                  <a:lnTo>
                    <a:pt x="10329" y="182802"/>
                  </a:lnTo>
                  <a:lnTo>
                    <a:pt x="38500" y="224628"/>
                  </a:lnTo>
                  <a:lnTo>
                    <a:pt x="80281" y="252828"/>
                  </a:lnTo>
                  <a:lnTo>
                    <a:pt x="131445" y="263169"/>
                  </a:lnTo>
                  <a:lnTo>
                    <a:pt x="182601" y="252828"/>
                  </a:lnTo>
                  <a:lnTo>
                    <a:pt x="224378" y="224628"/>
                  </a:lnTo>
                  <a:lnTo>
                    <a:pt x="252547" y="182802"/>
                  </a:lnTo>
                  <a:lnTo>
                    <a:pt x="262877" y="131584"/>
                  </a:lnTo>
                  <a:lnTo>
                    <a:pt x="252547" y="80367"/>
                  </a:lnTo>
                  <a:lnTo>
                    <a:pt x="224378" y="38541"/>
                  </a:lnTo>
                  <a:lnTo>
                    <a:pt x="182601" y="10340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7467676" y="4250982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9023045" y="4358093"/>
              <a:ext cx="187960" cy="395605"/>
            </a:xfrm>
            <a:custGeom>
              <a:avLst/>
              <a:gdLst/>
              <a:ahLst/>
              <a:cxnLst/>
              <a:rect l="l" t="t" r="r" b="b"/>
              <a:pathLst>
                <a:path w="187959" h="395604">
                  <a:moveTo>
                    <a:pt x="187539" y="0"/>
                  </a:moveTo>
                  <a:lnTo>
                    <a:pt x="0" y="395203"/>
                  </a:lnTo>
                </a:path>
              </a:pathLst>
            </a:custGeom>
            <a:ln w="2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887967" y="46760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0" y="10340"/>
                  </a:lnTo>
                  <a:lnTo>
                    <a:pt x="38493" y="38541"/>
                  </a:lnTo>
                  <a:lnTo>
                    <a:pt x="10327" y="80367"/>
                  </a:lnTo>
                  <a:lnTo>
                    <a:pt x="0" y="131584"/>
                  </a:lnTo>
                  <a:lnTo>
                    <a:pt x="10327" y="182802"/>
                  </a:lnTo>
                  <a:lnTo>
                    <a:pt x="38493" y="224628"/>
                  </a:lnTo>
                  <a:lnTo>
                    <a:pt x="80270" y="252828"/>
                  </a:lnTo>
                  <a:lnTo>
                    <a:pt x="131432" y="263169"/>
                  </a:lnTo>
                  <a:lnTo>
                    <a:pt x="182593" y="252828"/>
                  </a:lnTo>
                  <a:lnTo>
                    <a:pt x="224370" y="224628"/>
                  </a:lnTo>
                  <a:lnTo>
                    <a:pt x="252536" y="182802"/>
                  </a:lnTo>
                  <a:lnTo>
                    <a:pt x="262864" y="131584"/>
                  </a:lnTo>
                  <a:lnTo>
                    <a:pt x="252536" y="80367"/>
                  </a:lnTo>
                  <a:lnTo>
                    <a:pt x="224370" y="38541"/>
                  </a:lnTo>
                  <a:lnTo>
                    <a:pt x="182593" y="10340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887967" y="46760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9220200" y="4339818"/>
              <a:ext cx="188595" cy="814705"/>
            </a:xfrm>
            <a:custGeom>
              <a:avLst/>
              <a:gdLst/>
              <a:ahLst/>
              <a:cxnLst/>
              <a:rect l="l" t="t" r="r" b="b"/>
              <a:pathLst>
                <a:path w="188595" h="814704">
                  <a:moveTo>
                    <a:pt x="0" y="0"/>
                  </a:moveTo>
                  <a:lnTo>
                    <a:pt x="188594" y="814595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015383" y="3981615"/>
              <a:ext cx="184150" cy="742315"/>
            </a:xfrm>
            <a:custGeom>
              <a:avLst/>
              <a:gdLst/>
              <a:ahLst/>
              <a:cxnLst/>
              <a:rect l="l" t="t" r="r" b="b"/>
              <a:pathLst>
                <a:path w="184150" h="742314">
                  <a:moveTo>
                    <a:pt x="183774" y="741863"/>
                  </a:moveTo>
                  <a:lnTo>
                    <a:pt x="0" y="0"/>
                  </a:lnTo>
                </a:path>
              </a:pathLst>
            </a:custGeom>
            <a:ln w="25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066494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6" y="10338"/>
                  </a:lnTo>
                  <a:lnTo>
                    <a:pt x="38498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94"/>
                  </a:lnTo>
                  <a:lnTo>
                    <a:pt x="38498" y="224620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5" y="252817"/>
                  </a:lnTo>
                  <a:lnTo>
                    <a:pt x="224377" y="224620"/>
                  </a:lnTo>
                  <a:lnTo>
                    <a:pt x="252547" y="182794"/>
                  </a:lnTo>
                  <a:lnTo>
                    <a:pt x="262877" y="131572"/>
                  </a:lnTo>
                  <a:lnTo>
                    <a:pt x="252547" y="80356"/>
                  </a:lnTo>
                  <a:lnTo>
                    <a:pt x="224377" y="38534"/>
                  </a:lnTo>
                  <a:lnTo>
                    <a:pt x="182595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066494" y="465415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9074162" y="4252099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6" y="10338"/>
                  </a:lnTo>
                  <a:lnTo>
                    <a:pt x="38498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94"/>
                  </a:lnTo>
                  <a:lnTo>
                    <a:pt x="38498" y="224620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3" y="252817"/>
                  </a:lnTo>
                  <a:lnTo>
                    <a:pt x="224370" y="224620"/>
                  </a:lnTo>
                  <a:lnTo>
                    <a:pt x="252536" y="182794"/>
                  </a:lnTo>
                  <a:lnTo>
                    <a:pt x="262864" y="131572"/>
                  </a:lnTo>
                  <a:lnTo>
                    <a:pt x="252536" y="80356"/>
                  </a:lnTo>
                  <a:lnTo>
                    <a:pt x="224370" y="38534"/>
                  </a:lnTo>
                  <a:lnTo>
                    <a:pt x="182593" y="10338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9074162" y="4252099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030527" y="3608806"/>
              <a:ext cx="809625" cy="374015"/>
            </a:xfrm>
            <a:custGeom>
              <a:avLst/>
              <a:gdLst/>
              <a:ahLst/>
              <a:cxnLst/>
              <a:rect l="l" t="t" r="r" b="b"/>
              <a:pathLst>
                <a:path w="809625" h="374014">
                  <a:moveTo>
                    <a:pt x="809030" y="0"/>
                  </a:moveTo>
                  <a:lnTo>
                    <a:pt x="0" y="373930"/>
                  </a:lnTo>
                </a:path>
              </a:pathLst>
            </a:custGeom>
            <a:ln w="25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893012" y="38886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45" y="0"/>
                  </a:moveTo>
                  <a:lnTo>
                    <a:pt x="80281" y="10339"/>
                  </a:lnTo>
                  <a:lnTo>
                    <a:pt x="38500" y="38536"/>
                  </a:lnTo>
                  <a:lnTo>
                    <a:pt x="10329" y="80361"/>
                  </a:lnTo>
                  <a:lnTo>
                    <a:pt x="0" y="131584"/>
                  </a:lnTo>
                  <a:lnTo>
                    <a:pt x="10329" y="182800"/>
                  </a:lnTo>
                  <a:lnTo>
                    <a:pt x="38500" y="224621"/>
                  </a:lnTo>
                  <a:lnTo>
                    <a:pt x="80281" y="252817"/>
                  </a:lnTo>
                  <a:lnTo>
                    <a:pt x="131445" y="263156"/>
                  </a:lnTo>
                  <a:lnTo>
                    <a:pt x="182601" y="252817"/>
                  </a:lnTo>
                  <a:lnTo>
                    <a:pt x="224378" y="224621"/>
                  </a:lnTo>
                  <a:lnTo>
                    <a:pt x="252547" y="182800"/>
                  </a:lnTo>
                  <a:lnTo>
                    <a:pt x="262877" y="131584"/>
                  </a:lnTo>
                  <a:lnTo>
                    <a:pt x="252547" y="80361"/>
                  </a:lnTo>
                  <a:lnTo>
                    <a:pt x="224378" y="38536"/>
                  </a:lnTo>
                  <a:lnTo>
                    <a:pt x="182601" y="10339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893012" y="3888676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157977" y="2894241"/>
              <a:ext cx="1690370" cy="731520"/>
            </a:xfrm>
            <a:custGeom>
              <a:avLst/>
              <a:gdLst/>
              <a:ahLst/>
              <a:cxnLst/>
              <a:rect l="l" t="t" r="r" b="b"/>
              <a:pathLst>
                <a:path w="1690370" h="731520">
                  <a:moveTo>
                    <a:pt x="0" y="0"/>
                  </a:moveTo>
                  <a:lnTo>
                    <a:pt x="1689769" y="731468"/>
                  </a:lnTo>
                </a:path>
              </a:pathLst>
            </a:custGeom>
            <a:ln w="254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8665908" y="3538448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32" y="0"/>
                  </a:moveTo>
                  <a:lnTo>
                    <a:pt x="80276" y="10339"/>
                  </a:lnTo>
                  <a:lnTo>
                    <a:pt x="38498" y="38536"/>
                  </a:lnTo>
                  <a:lnTo>
                    <a:pt x="10329" y="80361"/>
                  </a:lnTo>
                  <a:lnTo>
                    <a:pt x="0" y="131584"/>
                  </a:lnTo>
                  <a:lnTo>
                    <a:pt x="10329" y="182800"/>
                  </a:lnTo>
                  <a:lnTo>
                    <a:pt x="38498" y="224621"/>
                  </a:lnTo>
                  <a:lnTo>
                    <a:pt x="80276" y="252817"/>
                  </a:lnTo>
                  <a:lnTo>
                    <a:pt x="131432" y="263156"/>
                  </a:lnTo>
                  <a:lnTo>
                    <a:pt x="182593" y="252817"/>
                  </a:lnTo>
                  <a:lnTo>
                    <a:pt x="224370" y="224621"/>
                  </a:lnTo>
                  <a:lnTo>
                    <a:pt x="252536" y="182800"/>
                  </a:lnTo>
                  <a:lnTo>
                    <a:pt x="262864" y="131584"/>
                  </a:lnTo>
                  <a:lnTo>
                    <a:pt x="252536" y="80361"/>
                  </a:lnTo>
                  <a:lnTo>
                    <a:pt x="224370" y="38536"/>
                  </a:lnTo>
                  <a:lnTo>
                    <a:pt x="182593" y="10339"/>
                  </a:lnTo>
                  <a:lnTo>
                    <a:pt x="131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665908" y="3538448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984695" y="2805811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131445" y="0"/>
                  </a:moveTo>
                  <a:lnTo>
                    <a:pt x="80281" y="10338"/>
                  </a:lnTo>
                  <a:lnTo>
                    <a:pt x="38500" y="38534"/>
                  </a:lnTo>
                  <a:lnTo>
                    <a:pt x="10329" y="80356"/>
                  </a:lnTo>
                  <a:lnTo>
                    <a:pt x="0" y="131572"/>
                  </a:lnTo>
                  <a:lnTo>
                    <a:pt x="10329" y="182789"/>
                  </a:lnTo>
                  <a:lnTo>
                    <a:pt x="38500" y="224615"/>
                  </a:lnTo>
                  <a:lnTo>
                    <a:pt x="80281" y="252815"/>
                  </a:lnTo>
                  <a:lnTo>
                    <a:pt x="131445" y="263156"/>
                  </a:lnTo>
                  <a:lnTo>
                    <a:pt x="182601" y="252815"/>
                  </a:lnTo>
                  <a:lnTo>
                    <a:pt x="224378" y="224615"/>
                  </a:lnTo>
                  <a:lnTo>
                    <a:pt x="252547" y="182789"/>
                  </a:lnTo>
                  <a:lnTo>
                    <a:pt x="262877" y="131572"/>
                  </a:lnTo>
                  <a:lnTo>
                    <a:pt x="252547" y="80356"/>
                  </a:lnTo>
                  <a:lnTo>
                    <a:pt x="224378" y="38534"/>
                  </a:lnTo>
                  <a:lnTo>
                    <a:pt x="182601" y="10338"/>
                  </a:lnTo>
                  <a:lnTo>
                    <a:pt x="131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984695" y="2805811"/>
              <a:ext cx="262890" cy="263525"/>
            </a:xfrm>
            <a:custGeom>
              <a:avLst/>
              <a:gdLst/>
              <a:ahLst/>
              <a:cxnLst/>
              <a:rect l="l" t="t" r="r" b="b"/>
              <a:pathLst>
                <a:path w="262890" h="263525">
                  <a:moveTo>
                    <a:pt x="0" y="131582"/>
                  </a:moveTo>
                  <a:lnTo>
                    <a:pt x="10328" y="80364"/>
                  </a:lnTo>
                  <a:lnTo>
                    <a:pt x="38496" y="38539"/>
                  </a:lnTo>
                  <a:lnTo>
                    <a:pt x="80274" y="10340"/>
                  </a:lnTo>
                  <a:lnTo>
                    <a:pt x="131434" y="0"/>
                  </a:lnTo>
                  <a:lnTo>
                    <a:pt x="182594" y="10340"/>
                  </a:lnTo>
                  <a:lnTo>
                    <a:pt x="224373" y="38539"/>
                  </a:lnTo>
                  <a:lnTo>
                    <a:pt x="252540" y="80364"/>
                  </a:lnTo>
                  <a:lnTo>
                    <a:pt x="262869" y="131582"/>
                  </a:lnTo>
                  <a:lnTo>
                    <a:pt x="252540" y="182799"/>
                  </a:lnTo>
                  <a:lnTo>
                    <a:pt x="224373" y="224624"/>
                  </a:lnTo>
                  <a:lnTo>
                    <a:pt x="182594" y="252824"/>
                  </a:lnTo>
                  <a:lnTo>
                    <a:pt x="131434" y="263164"/>
                  </a:lnTo>
                  <a:lnTo>
                    <a:pt x="80274" y="252824"/>
                  </a:lnTo>
                  <a:lnTo>
                    <a:pt x="38496" y="224624"/>
                  </a:lnTo>
                  <a:lnTo>
                    <a:pt x="10328" y="182799"/>
                  </a:lnTo>
                  <a:lnTo>
                    <a:pt x="0" y="131582"/>
                  </a:lnTo>
                  <a:close/>
                </a:path>
              </a:pathLst>
            </a:custGeom>
            <a:ln w="104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4932679" y="2527024"/>
            <a:ext cx="2018030" cy="69723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94"/>
              </a:spcBef>
            </a:pPr>
            <a:r>
              <a:rPr dirty="0" sz="1450" spc="-10">
                <a:latin typeface="Lucida Console"/>
                <a:cs typeface="Lucida Console"/>
              </a:rPr>
              <a:t>F(60)</a:t>
            </a:r>
            <a:endParaRPr sz="14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450" spc="-10">
                <a:latin typeface="Lucida Console"/>
                <a:cs typeface="Lucida Console"/>
              </a:rPr>
              <a:t>F(59)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06" name="object 10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  <p:sp>
        <p:nvSpPr>
          <p:cNvPr id="104" name="object 104" descr=""/>
          <p:cNvSpPr txBox="1"/>
          <p:nvPr/>
        </p:nvSpPr>
        <p:spPr>
          <a:xfrm>
            <a:off x="3989704" y="3359865"/>
            <a:ext cx="59309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Lucida Console"/>
                <a:cs typeface="Lucida Console"/>
              </a:rPr>
              <a:t>F(58)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3230092" y="3737474"/>
            <a:ext cx="59309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>
                <a:latin typeface="Lucida Console"/>
                <a:cs typeface="Lucida Console"/>
              </a:rPr>
              <a:t>F(57)</a:t>
            </a:r>
            <a:endParaRPr sz="14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Exponential</a:t>
            </a:r>
            <a:r>
              <a:rPr dirty="0" spc="210"/>
              <a:t> </a:t>
            </a:r>
            <a:r>
              <a:rPr dirty="0"/>
              <a:t>waste</a:t>
            </a:r>
            <a:r>
              <a:rPr dirty="0" spc="210"/>
              <a:t> </a:t>
            </a:r>
            <a:r>
              <a:rPr dirty="0"/>
              <a:t>dwarfs</a:t>
            </a:r>
            <a:r>
              <a:rPr dirty="0" spc="215"/>
              <a:t> </a:t>
            </a:r>
            <a:r>
              <a:rPr dirty="0"/>
              <a:t>progress</a:t>
            </a:r>
            <a:r>
              <a:rPr dirty="0" spc="210"/>
              <a:t> </a:t>
            </a:r>
            <a:r>
              <a:rPr dirty="0"/>
              <a:t>in</a:t>
            </a:r>
            <a:r>
              <a:rPr dirty="0" spc="215"/>
              <a:t> </a:t>
            </a:r>
            <a:r>
              <a:rPr dirty="0" spc="-10"/>
              <a:t>technology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78867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engage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exponential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waste,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you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will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not</a:t>
            </a:r>
            <a:r>
              <a:rPr dirty="0" sz="1450" spc="9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able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large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problem.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037792" y="2562389"/>
          <a:ext cx="2153285" cy="245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875"/>
                <a:gridCol w="1624330"/>
              </a:tblGrid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8419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baseline="4273" sz="1950" i="1">
                          <a:latin typeface="Lucida Sans Italic"/>
                          <a:cs typeface="Lucida Sans Italic"/>
                        </a:rPr>
                        <a:t>time</a:t>
                      </a:r>
                      <a:r>
                        <a:rPr dirty="0" baseline="4273" sz="1950" spc="52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baseline="4273" sz="1950" i="1">
                          <a:latin typeface="Lucida Sans Italic"/>
                          <a:cs typeface="Lucida Sans Italic"/>
                        </a:rPr>
                        <a:t>to</a:t>
                      </a:r>
                      <a:r>
                        <a:rPr dirty="0" baseline="4273" sz="1950" spc="52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baseline="4273" sz="1950" i="1">
                          <a:latin typeface="Lucida Sans Italic"/>
                          <a:cs typeface="Lucida Sans Italic"/>
                        </a:rPr>
                        <a:t>compute</a:t>
                      </a:r>
                      <a:r>
                        <a:rPr dirty="0" baseline="4273" sz="1950" spc="52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baseline="4273" sz="1950" spc="-37" i="1"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85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8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92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minutes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60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hours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70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weeks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80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years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90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centuries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100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millenia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76660" y="4424513"/>
            <a:ext cx="77343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VAX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Sans Unicode"/>
                <a:cs typeface="Lucida Sans Unicode"/>
              </a:rPr>
              <a:t>11/780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578100"/>
            <a:ext cx="1943100" cy="184829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31666" y="2306665"/>
            <a:ext cx="56261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110" b="1">
                <a:latin typeface="Trebuchet MS"/>
                <a:cs typeface="Trebuchet MS"/>
              </a:rPr>
              <a:t>1970s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569613" y="2556684"/>
          <a:ext cx="2409825" cy="245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05"/>
                <a:gridCol w="1818005"/>
              </a:tblGrid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dirty="0" sz="1350" i="1">
                          <a:latin typeface="Lucida Sans Italic"/>
                          <a:cs typeface="Lucida Sans Italic"/>
                        </a:rPr>
                        <a:t>n</a:t>
                      </a:r>
                      <a:endParaRPr sz="135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5080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baseline="4115" sz="2025" i="1">
                          <a:latin typeface="Lucida Sans Italic"/>
                          <a:cs typeface="Lucida Sans Italic"/>
                        </a:rPr>
                        <a:t>time to compute </a:t>
                      </a:r>
                      <a:r>
                        <a:rPr dirty="0" baseline="4115" sz="2025" spc="-37" i="1">
                          <a:latin typeface="Lucida Sans Italic"/>
                          <a:cs typeface="Lucida Sans Italic"/>
                        </a:rPr>
                        <a:t>F</a:t>
                      </a:r>
                      <a:r>
                        <a:rPr dirty="0" sz="900" spc="-25" i="1">
                          <a:latin typeface="Lucida Sans Italic"/>
                          <a:cs typeface="Lucida Sans Italic"/>
                        </a:rPr>
                        <a:t>n</a:t>
                      </a:r>
                      <a:endParaRPr sz="9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61594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30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minutes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40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hours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50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weeks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60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years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70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centuries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51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latin typeface="Lucida Sans Unicode"/>
                          <a:cs typeface="Lucida Sans Unicode"/>
                        </a:rPr>
                        <a:t>80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latin typeface="Lucida Sans Unicode"/>
                          <a:cs typeface="Lucida Sans Unicode"/>
                        </a:rPr>
                        <a:t>millenia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444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346547" y="2321296"/>
            <a:ext cx="2558415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70" b="1">
                <a:latin typeface="Trebuchet MS"/>
                <a:cs typeface="Trebuchet MS"/>
              </a:rPr>
              <a:t>2010s:</a:t>
            </a:r>
            <a:r>
              <a:rPr dirty="0" sz="1350" spc="55" b="1">
                <a:latin typeface="Trebuchet MS"/>
                <a:cs typeface="Trebuchet MS"/>
              </a:rPr>
              <a:t> </a:t>
            </a:r>
            <a:r>
              <a:rPr dirty="0" sz="1350" spc="85" b="1">
                <a:latin typeface="Trebuchet MS"/>
                <a:cs typeface="Trebuchet MS"/>
              </a:rPr>
              <a:t>10,000+</a:t>
            </a:r>
            <a:r>
              <a:rPr dirty="0" sz="1350" spc="60" b="1">
                <a:latin typeface="Trebuchet MS"/>
                <a:cs typeface="Trebuchet MS"/>
              </a:rPr>
              <a:t> </a:t>
            </a:r>
            <a:r>
              <a:rPr dirty="0" sz="1350" spc="80" b="1">
                <a:latin typeface="Trebuchet MS"/>
                <a:cs typeface="Trebuchet MS"/>
              </a:rPr>
              <a:t>times</a:t>
            </a:r>
            <a:r>
              <a:rPr dirty="0" sz="1350" spc="55" b="1">
                <a:latin typeface="Trebuchet MS"/>
                <a:cs typeface="Trebuchet MS"/>
              </a:rPr>
              <a:t> </a:t>
            </a:r>
            <a:r>
              <a:rPr dirty="0" sz="1350" spc="50" b="1">
                <a:latin typeface="Trebuchet MS"/>
                <a:cs typeface="Trebuchet MS"/>
              </a:rPr>
              <a:t>faster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3047" y="2590781"/>
            <a:ext cx="1706092" cy="6337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322938" y="3231526"/>
            <a:ext cx="789940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Sans Unicode"/>
                <a:cs typeface="Lucida Sans Unicode"/>
              </a:rPr>
              <a:t>Macbook</a:t>
            </a:r>
            <a:r>
              <a:rPr dirty="0" sz="1000" spc="-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5">
                <a:solidFill>
                  <a:srgbClr val="005493"/>
                </a:solidFill>
                <a:latin typeface="Lucida Sans Unicode"/>
                <a:cs typeface="Lucida Sans Unicode"/>
              </a:rPr>
              <a:t>Air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0700" y="6038088"/>
            <a:ext cx="61341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06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80"/>
              </a:spcBef>
            </a:pPr>
            <a:r>
              <a:rPr dirty="0" baseline="3831" sz="2175">
                <a:latin typeface="Lucida Sans Unicode"/>
                <a:cs typeface="Lucida Sans Unicode"/>
              </a:rPr>
              <a:t>2010s: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"That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program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won't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compute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>
                <a:latin typeface="Lucida Sans Unicode"/>
                <a:cs typeface="Lucida Sans Unicode"/>
              </a:rPr>
              <a:t>80</a:t>
            </a:r>
            <a:r>
              <a:rPr dirty="0" sz="1000" spc="2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before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you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graduate!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 spc="-75">
                <a:latin typeface="Lucida Sans Unicode"/>
                <a:cs typeface="Lucida Sans Unicode"/>
              </a:rPr>
              <a:t>"</a:t>
            </a:r>
            <a:endParaRPr baseline="3831" sz="2175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0700" y="5465940"/>
            <a:ext cx="61341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baseline="3831" sz="2175">
                <a:latin typeface="Lucida Sans Unicode"/>
                <a:cs typeface="Lucida Sans Unicode"/>
              </a:rPr>
              <a:t>1970s: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"That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program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won't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compute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F</a:t>
            </a:r>
            <a:r>
              <a:rPr dirty="0" sz="1000">
                <a:latin typeface="Lucida Sans Unicode"/>
                <a:cs typeface="Lucida Sans Unicode"/>
              </a:rPr>
              <a:t>60</a:t>
            </a:r>
            <a:r>
              <a:rPr dirty="0" sz="1000" spc="2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before</a:t>
            </a:r>
            <a:r>
              <a:rPr dirty="0" baseline="3831" sz="2175" spc="135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you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graduate!</a:t>
            </a:r>
            <a:r>
              <a:rPr dirty="0" baseline="3831" sz="2175" spc="142">
                <a:latin typeface="Lucida Sans Unicode"/>
                <a:cs typeface="Lucida Sans Unicode"/>
              </a:rPr>
              <a:t> </a:t>
            </a:r>
            <a:r>
              <a:rPr dirty="0" baseline="3831" sz="2175" spc="-75">
                <a:latin typeface="Lucida Sans Unicode"/>
                <a:cs typeface="Lucida Sans Unicode"/>
              </a:rPr>
              <a:t>"</a:t>
            </a:r>
            <a:endParaRPr baseline="3831" sz="2175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7792" y="5022114"/>
            <a:ext cx="2153132" cy="1591292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36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Avoiding</a:t>
            </a:r>
            <a:r>
              <a:rPr dirty="0" spc="285"/>
              <a:t> </a:t>
            </a:r>
            <a:r>
              <a:rPr dirty="0"/>
              <a:t>exponential</a:t>
            </a:r>
            <a:r>
              <a:rPr dirty="0" spc="300"/>
              <a:t> </a:t>
            </a:r>
            <a:r>
              <a:rPr dirty="0" spc="-20"/>
              <a:t>waste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0700" y="2465387"/>
            <a:ext cx="3784600" cy="26701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334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</a:pP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Memoization</a:t>
            </a:r>
            <a:endParaRPr sz="1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474345" marR="405765" indent="-157480">
              <a:lnSpc>
                <a:spcPct val="118700"/>
              </a:lnSpc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Maintain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array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memo[]</a:t>
            </a:r>
            <a:r>
              <a:rPr dirty="0" sz="1450" spc="-305">
                <a:latin typeface="Lucida Console"/>
                <a:cs typeface="Lucida Consol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to </a:t>
            </a:r>
            <a:r>
              <a:rPr dirty="0" sz="1450">
                <a:latin typeface="Lucida Sans Unicode"/>
                <a:cs typeface="Lucida Sans Unicode"/>
              </a:rPr>
              <a:t>remember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all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computed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Char char="•"/>
            </a:pPr>
            <a:endParaRPr sz="12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value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known,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just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it.</a:t>
            </a:r>
            <a:endParaRPr sz="1450">
              <a:latin typeface="Lucida Sans Unicode"/>
              <a:cs typeface="Lucida Sans Unicode"/>
            </a:endParaRPr>
          </a:p>
          <a:p>
            <a:pPr marL="474345" marR="207010" indent="-157480">
              <a:lnSpc>
                <a:spcPct val="118700"/>
              </a:lnSpc>
              <a:spcBef>
                <a:spcPts val="165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Otherwise,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</a:t>
            </a:r>
            <a:r>
              <a:rPr dirty="0" sz="1450" spc="1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it,</a:t>
            </a:r>
            <a:r>
              <a:rPr dirty="0" sz="1450" spc="15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remember </a:t>
            </a:r>
            <a:r>
              <a:rPr dirty="0" sz="1450">
                <a:latin typeface="Lucida Sans Unicode"/>
                <a:cs typeface="Lucida Sans Unicode"/>
              </a:rPr>
              <a:t>it,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return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it.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36757" y="2032215"/>
            <a:ext cx="4416425" cy="3597910"/>
            <a:chOff x="4536757" y="2032215"/>
            <a:chExt cx="4416425" cy="35979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6757" y="2032215"/>
              <a:ext cx="4416272" cy="359782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84700" y="2058530"/>
              <a:ext cx="4318000" cy="3484245"/>
            </a:xfrm>
            <a:custGeom>
              <a:avLst/>
              <a:gdLst/>
              <a:ahLst/>
              <a:cxnLst/>
              <a:rect l="l" t="t" r="r" b="b"/>
              <a:pathLst>
                <a:path w="4318000" h="3484245">
                  <a:moveTo>
                    <a:pt x="0" y="0"/>
                  </a:moveTo>
                  <a:lnTo>
                    <a:pt x="4318000" y="0"/>
                  </a:lnTo>
                  <a:lnTo>
                    <a:pt x="4318000" y="3483698"/>
                  </a:lnTo>
                  <a:lnTo>
                    <a:pt x="0" y="34836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21633" y="5015523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37798" y="5208004"/>
            <a:ext cx="120014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440294" y="4883949"/>
            <a:ext cx="2352675" cy="1552575"/>
            <a:chOff x="7440294" y="4883949"/>
            <a:chExt cx="2352675" cy="15525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0294" y="4883949"/>
              <a:ext cx="2352205" cy="155240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467599" y="4919230"/>
              <a:ext cx="2247900" cy="1437005"/>
            </a:xfrm>
            <a:custGeom>
              <a:avLst/>
              <a:gdLst/>
              <a:ahLst/>
              <a:cxnLst/>
              <a:rect l="l" t="t" r="r" b="b"/>
              <a:pathLst>
                <a:path w="2247900" h="1437004">
                  <a:moveTo>
                    <a:pt x="0" y="0"/>
                  </a:moveTo>
                  <a:lnTo>
                    <a:pt x="2247900" y="0"/>
                  </a:lnTo>
                  <a:lnTo>
                    <a:pt x="2247900" y="1436712"/>
                  </a:lnTo>
                  <a:lnTo>
                    <a:pt x="0" y="1436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737798" y="2128191"/>
            <a:ext cx="4645660" cy="40659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FibonacciM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 marR="102933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long[]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memo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long[100]; </a:t>
            </a: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long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F(int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0;</a:t>
            </a:r>
            <a:endParaRPr sz="1200">
              <a:latin typeface="Lucida Console"/>
              <a:cs typeface="Lucida Console"/>
            </a:endParaRPr>
          </a:p>
          <a:p>
            <a:pPr marL="579755" marR="207010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(memo[n]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0)</a:t>
            </a:r>
            <a:endParaRPr sz="1200">
              <a:latin typeface="Lucida Console"/>
              <a:cs typeface="Lucida Console"/>
            </a:endParaRPr>
          </a:p>
          <a:p>
            <a:pPr marL="579755" marR="1313180" indent="28321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memo[n]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F(n-1)</a:t>
            </a:r>
            <a:r>
              <a:rPr dirty="0" sz="1200" spc="12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F(n-</a:t>
            </a:r>
            <a:r>
              <a:rPr dirty="0" sz="1200" spc="-25">
                <a:latin typeface="Lucida Console"/>
                <a:cs typeface="Lucida Console"/>
              </a:rPr>
              <a:t>2);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memo[n];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 marR="84010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StdOut.println(F(n));</a:t>
            </a:r>
            <a:endParaRPr sz="1200">
              <a:latin typeface="Lucida Console"/>
              <a:cs typeface="Lucida Console"/>
            </a:endParaRPr>
          </a:p>
          <a:p>
            <a:pPr marL="2929255" marR="5080">
              <a:lnSpc>
                <a:spcPct val="111800"/>
              </a:lnSpc>
              <a:spcBef>
                <a:spcPts val="259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FibonacciM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50 </a:t>
            </a:r>
            <a:r>
              <a:rPr dirty="0" sz="1100" spc="-10">
                <a:latin typeface="Lucida Console"/>
                <a:cs typeface="Lucida Console"/>
              </a:rPr>
              <a:t>12586269025</a:t>
            </a:r>
            <a:endParaRPr sz="1100">
              <a:latin typeface="Lucida Console"/>
              <a:cs typeface="Lucida Console"/>
            </a:endParaRPr>
          </a:p>
          <a:p>
            <a:pPr marL="2929255" marR="508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FibonacciM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60 </a:t>
            </a:r>
            <a:r>
              <a:rPr dirty="0" sz="1100" spc="-10">
                <a:latin typeface="Lucida Console"/>
                <a:cs typeface="Lucida Console"/>
              </a:rPr>
              <a:t>1548008755920</a:t>
            </a:r>
            <a:endParaRPr sz="1100">
              <a:latin typeface="Lucida Console"/>
              <a:cs typeface="Lucida Console"/>
            </a:endParaRPr>
          </a:p>
          <a:p>
            <a:pPr marL="2929255" marR="508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FibonacciM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80 </a:t>
            </a:r>
            <a:r>
              <a:rPr dirty="0" sz="1100" spc="-10">
                <a:latin typeface="Lucida Console"/>
                <a:cs typeface="Lucida Console"/>
              </a:rPr>
              <a:t>23416728348467685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33400" y="6139802"/>
            <a:ext cx="4762500" cy="457834"/>
          </a:xfrm>
          <a:custGeom>
            <a:avLst/>
            <a:gdLst/>
            <a:ahLst/>
            <a:cxnLst/>
            <a:rect l="l" t="t" r="r" b="b"/>
            <a:pathLst>
              <a:path w="4762500" h="457834">
                <a:moveTo>
                  <a:pt x="0" y="0"/>
                </a:moveTo>
                <a:lnTo>
                  <a:pt x="4762500" y="0"/>
                </a:lnTo>
                <a:lnTo>
                  <a:pt x="4762500" y="457711"/>
                </a:lnTo>
                <a:lnTo>
                  <a:pt x="0" y="4577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47382" y="6225029"/>
            <a:ext cx="4533265" cy="2495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450">
                <a:latin typeface="Lucida Sans Unicode"/>
                <a:cs typeface="Lucida Sans Unicode"/>
              </a:rPr>
              <a:t>Simple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example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120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dynamic</a:t>
            </a:r>
            <a:r>
              <a:rPr dirty="0" sz="1450" spc="12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programming</a:t>
            </a:r>
            <a:r>
              <a:rPr dirty="0" sz="1450" spc="12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(next).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42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9075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2369820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http://en.wikipedia.org/wiki/Fibonacci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4"/>
              </a:rPr>
              <a:t>http://www.inspirationgreen.com/fibonacci-sequence-in-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nature.html</a:t>
            </a:r>
            <a:endParaRPr sz="900">
              <a:latin typeface="Lucida Console"/>
              <a:cs typeface="Lucida Console"/>
            </a:endParaRPr>
          </a:p>
          <a:p>
            <a:pPr marL="249554" marR="912494">
              <a:lnSpc>
                <a:spcPct val="156800"/>
              </a:lnSpc>
            </a:pPr>
            <a:r>
              <a:rPr dirty="0" sz="900">
                <a:latin typeface="Lucida Console"/>
                <a:cs typeface="Lucida Console"/>
                <a:hlinkClick r:id="rId5"/>
              </a:rPr>
              <a:t>http://www.goldenmeancalipers.com/wp-content/uploads/2011/08/mona_spiral-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1000x570.jpg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6"/>
              </a:rPr>
              <a:t>http://www.goldenmeancalipers.com/wp-content/uploads/2011/08/darth_spiral-</a:t>
            </a:r>
            <a:r>
              <a:rPr dirty="0" sz="900" spc="-10">
                <a:latin typeface="Lucida Console"/>
                <a:cs typeface="Lucida Console"/>
                <a:hlinkClick r:id="rId6"/>
              </a:rPr>
              <a:t>1000x706.jpg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7"/>
              </a:rPr>
              <a:t>http://en.wikipedia.org/wiki/Ancient_Greek_architecture#mediaviewer/</a:t>
            </a:r>
            <a:endParaRPr sz="900">
              <a:latin typeface="Lucida Console"/>
              <a:cs typeface="Lucida Console"/>
            </a:endParaRPr>
          </a:p>
          <a:p>
            <a:pPr marL="596265">
              <a:lnSpc>
                <a:spcPct val="100000"/>
              </a:lnSpc>
              <a:spcBef>
                <a:spcPts val="365"/>
              </a:spcBef>
            </a:pPr>
            <a:r>
              <a:rPr dirty="0" sz="900">
                <a:latin typeface="Lucida Console"/>
                <a:cs typeface="Lucida Console"/>
              </a:rPr>
              <a:t>File:Parthenon-</a:t>
            </a:r>
            <a:r>
              <a:rPr dirty="0" sz="900" spc="-10">
                <a:latin typeface="Lucida Console"/>
                <a:cs typeface="Lucida Console"/>
              </a:rPr>
              <a:t>uncorrected.jpg</a:t>
            </a:r>
            <a:endParaRPr sz="900">
              <a:latin typeface="Lucida Console"/>
              <a:cs typeface="Lucida Console"/>
            </a:endParaRPr>
          </a:p>
          <a:p>
            <a:pPr marL="249554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latin typeface="Lucida Console"/>
                <a:cs typeface="Lucida Console"/>
              </a:rPr>
              <a:t>https://openclipart.org/detail/184691/teaching-by-ousia-</a:t>
            </a:r>
            <a:r>
              <a:rPr dirty="0" sz="900" spc="-10">
                <a:latin typeface="Lucida Console"/>
                <a:cs typeface="Lucida Console"/>
              </a:rPr>
              <a:t>184691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CS.6.D.Recursion.Waste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182937" y="3272819"/>
            <a:ext cx="4220210" cy="2570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90"/>
              </a:spcBef>
              <a:buAutoNum type="arabicPeriod" startAt="7"/>
              <a:tabLst>
                <a:tab pos="379730" algn="l"/>
              </a:tabLst>
            </a:pPr>
            <a:r>
              <a:rPr dirty="0" sz="2650" spc="-10">
                <a:solidFill>
                  <a:srgbClr val="A9A9A9"/>
                </a:solidFill>
                <a:latin typeface="Arial"/>
                <a:cs typeface="Arial"/>
              </a:rPr>
              <a:t>Recursion</a:t>
            </a:r>
            <a:endParaRPr sz="26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Foundations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155">
                <a:solidFill>
                  <a:srgbClr val="929292"/>
                </a:solidFill>
                <a:latin typeface="Arial"/>
                <a:cs typeface="Arial"/>
              </a:rPr>
              <a:t>A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 classic</a:t>
            </a:r>
            <a:r>
              <a:rPr dirty="0" sz="1950" spc="-5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 spc="-25">
                <a:solidFill>
                  <a:srgbClr val="929292"/>
                </a:solidFill>
                <a:latin typeface="Arial"/>
                <a:cs typeface="Arial"/>
              </a:rPr>
              <a:t>Recursive</a:t>
            </a:r>
            <a:r>
              <a:rPr dirty="0" sz="1950" spc="-5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929292"/>
                </a:solidFill>
                <a:latin typeface="Arial"/>
                <a:cs typeface="Arial"/>
              </a:rPr>
              <a:t>graphics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dirty="0" sz="1950" spc="60">
                <a:solidFill>
                  <a:srgbClr val="929292"/>
                </a:solidFill>
                <a:latin typeface="Arial"/>
                <a:cs typeface="Arial"/>
              </a:rPr>
              <a:t>Avoiding</a:t>
            </a:r>
            <a:r>
              <a:rPr dirty="0" sz="1950" spc="31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929292"/>
                </a:solidFill>
                <a:latin typeface="Arial"/>
                <a:cs typeface="Arial"/>
              </a:rPr>
              <a:t>exponential</a:t>
            </a:r>
            <a:r>
              <a:rPr dirty="0" sz="1950" spc="31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929292"/>
                </a:solidFill>
                <a:latin typeface="Arial"/>
                <a:cs typeface="Arial"/>
              </a:rPr>
              <a:t>waste</a:t>
            </a:r>
            <a:endParaRPr sz="1950">
              <a:latin typeface="Arial"/>
              <a:cs typeface="Arial"/>
            </a:endParaRPr>
          </a:p>
          <a:p>
            <a:pPr lvl="1" marL="1044575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dirty="0" sz="1950">
                <a:latin typeface="Arial"/>
                <a:cs typeface="Arial"/>
              </a:rPr>
              <a:t>Dynamic</a:t>
            </a:r>
            <a:r>
              <a:rPr dirty="0" sz="1950" spc="250">
                <a:latin typeface="Arial"/>
                <a:cs typeface="Arial"/>
              </a:rPr>
              <a:t> </a:t>
            </a:r>
            <a:r>
              <a:rPr dirty="0" sz="1950" spc="-10">
                <a:latin typeface="Arial"/>
                <a:cs typeface="Arial"/>
              </a:rPr>
              <a:t>programming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CS.6.E.Recursion.DP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0"/>
              <a:t>An</a:t>
            </a:r>
            <a:r>
              <a:rPr dirty="0" spc="190"/>
              <a:t> </a:t>
            </a:r>
            <a:r>
              <a:rPr dirty="0"/>
              <a:t>alternative</a:t>
            </a:r>
            <a:r>
              <a:rPr dirty="0" spc="190"/>
              <a:t> </a:t>
            </a:r>
            <a:r>
              <a:rPr dirty="0" spc="50"/>
              <a:t>to</a:t>
            </a:r>
            <a:r>
              <a:rPr dirty="0" spc="190"/>
              <a:t> </a:t>
            </a:r>
            <a:r>
              <a:rPr dirty="0"/>
              <a:t>recursion</a:t>
            </a:r>
            <a:r>
              <a:rPr dirty="0" spc="195"/>
              <a:t> </a:t>
            </a:r>
            <a:r>
              <a:rPr dirty="0"/>
              <a:t>that</a:t>
            </a:r>
            <a:r>
              <a:rPr dirty="0" spc="190"/>
              <a:t> </a:t>
            </a:r>
            <a:r>
              <a:rPr dirty="0"/>
              <a:t>avoids</a:t>
            </a:r>
            <a:r>
              <a:rPr dirty="0" spc="190"/>
              <a:t> </a:t>
            </a:r>
            <a:r>
              <a:rPr dirty="0" spc="-10"/>
              <a:t>recomputation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5054600" cy="1373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725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Dynamic</a:t>
            </a:r>
            <a:r>
              <a:rPr dirty="0" sz="1450" spc="1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programming.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Build</a:t>
            </a:r>
            <a:r>
              <a:rPr dirty="0" sz="1450" spc="10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computation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"</a:t>
            </a:r>
            <a:r>
              <a:rPr dirty="0" sz="1450" i="1">
                <a:latin typeface="Lucida Sans Italic"/>
                <a:cs typeface="Lucida Sans Italic"/>
              </a:rPr>
              <a:t>bottom</a:t>
            </a:r>
            <a:r>
              <a:rPr dirty="0" sz="1450" spc="105" i="1">
                <a:latin typeface="Lucida Sans Italic"/>
                <a:cs typeface="Lucida Sans Italic"/>
              </a:rPr>
              <a:t> </a:t>
            </a:r>
            <a:r>
              <a:rPr dirty="0" sz="1450" spc="-20" i="1">
                <a:latin typeface="Lucida Sans Italic"/>
                <a:cs typeface="Lucida Sans Italic"/>
              </a:rPr>
              <a:t>up"</a:t>
            </a:r>
            <a:r>
              <a:rPr dirty="0" sz="1450" spc="-2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Solve</a:t>
            </a:r>
            <a:r>
              <a:rPr dirty="0" sz="1450" spc="11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subproblems</a:t>
            </a:r>
            <a:r>
              <a:rPr dirty="0" sz="1450" spc="114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and</a:t>
            </a:r>
            <a:r>
              <a:rPr dirty="0" sz="1450" spc="114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save</a:t>
            </a:r>
            <a:r>
              <a:rPr dirty="0" sz="1450" spc="114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spc="-10" i="1">
                <a:solidFill>
                  <a:srgbClr val="005493"/>
                </a:solidFill>
                <a:latin typeface="Lucida Sans Italic"/>
                <a:cs typeface="Lucida Sans Italic"/>
              </a:rPr>
              <a:t>solutions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74345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74980" algn="l"/>
              </a:tabLst>
            </a:pPr>
            <a:r>
              <a:rPr dirty="0" sz="1450">
                <a:latin typeface="Lucida Sans Unicode"/>
                <a:cs typeface="Lucida Sans Unicode"/>
              </a:rPr>
              <a:t>Use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those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solutions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build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bigger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solutions.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3400" y="6139802"/>
            <a:ext cx="77724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Key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advantage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over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recursive</a:t>
            </a:r>
            <a:r>
              <a:rPr dirty="0" sz="1450" spc="1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solution.</a:t>
            </a:r>
            <a:r>
              <a:rPr dirty="0" sz="1450" spc="1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Each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subproblem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addressed</a:t>
            </a:r>
            <a:r>
              <a:rPr dirty="0" sz="1450" spc="14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only</a:t>
            </a:r>
            <a:r>
              <a:rPr dirty="0" sz="1450" spc="140">
                <a:latin typeface="Lucida Sans Unicode"/>
                <a:cs typeface="Lucida Sans Unicode"/>
              </a:rPr>
              <a:t> </a:t>
            </a:r>
            <a:r>
              <a:rPr dirty="0" sz="1450" spc="-10" i="1">
                <a:latin typeface="Lucida Sans Italic"/>
                <a:cs typeface="Lucida Sans Italic"/>
              </a:rPr>
              <a:t>once</a:t>
            </a:r>
            <a:r>
              <a:rPr dirty="0" sz="1450" spc="-1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1062" y="3471265"/>
            <a:ext cx="139954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b="1">
                <a:latin typeface="Trebuchet MS"/>
                <a:cs typeface="Trebuchet MS"/>
              </a:rPr>
              <a:t>Fibonacci</a:t>
            </a:r>
            <a:r>
              <a:rPr dirty="0" sz="1100" spc="455" b="1">
                <a:latin typeface="Trebuchet MS"/>
                <a:cs typeface="Trebuchet MS"/>
              </a:rPr>
              <a:t> </a:t>
            </a:r>
            <a:r>
              <a:rPr dirty="0" sz="1100" spc="70" b="1">
                <a:latin typeface="Trebuchet MS"/>
                <a:cs typeface="Trebuchet MS"/>
              </a:rPr>
              <a:t>numbers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9682" y="3352520"/>
            <a:ext cx="4610100" cy="274819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514600" y="3380803"/>
            <a:ext cx="4508500" cy="2644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201930">
              <a:lnSpc>
                <a:spcPct val="100000"/>
              </a:lnSpc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Fibonacci</a:t>
            </a:r>
            <a:endParaRPr sz="1200">
              <a:latin typeface="Lucida Console"/>
              <a:cs typeface="Lucida Console"/>
            </a:endParaRPr>
          </a:p>
          <a:p>
            <a:pPr marL="20193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48577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48577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69620" marR="514984">
              <a:lnSpc>
                <a:spcPct val="105200"/>
              </a:lnSpc>
              <a:spcBef>
                <a:spcPts val="5"/>
              </a:spcBef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</a:t>
            </a:r>
            <a:r>
              <a:rPr dirty="0" sz="1200">
                <a:latin typeface="Lucida Console"/>
                <a:cs typeface="Lucida Console"/>
              </a:rPr>
              <a:t>long[]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long[n+1];</a:t>
            </a:r>
            <a:endParaRPr sz="1200">
              <a:latin typeface="Lucida Console"/>
              <a:cs typeface="Lucida Console"/>
            </a:endParaRPr>
          </a:p>
          <a:p>
            <a:pPr marL="76962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F[0]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F[1]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053465" marR="1081405" indent="-283845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&lt;=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n;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i++) </a:t>
            </a:r>
            <a:r>
              <a:rPr dirty="0" sz="1200">
                <a:latin typeface="Lucida Console"/>
                <a:cs typeface="Lucida Console"/>
              </a:rPr>
              <a:t>F[i]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F[i-1]</a:t>
            </a:r>
            <a:r>
              <a:rPr dirty="0" sz="1200" spc="11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0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F[i-</a:t>
            </a:r>
            <a:r>
              <a:rPr dirty="0" sz="1200" spc="-25">
                <a:latin typeface="Lucida Console"/>
                <a:cs typeface="Lucida Console"/>
              </a:rPr>
              <a:t>2];</a:t>
            </a:r>
            <a:endParaRPr sz="1200">
              <a:latin typeface="Lucida Console"/>
              <a:cs typeface="Lucida Console"/>
            </a:endParaRPr>
          </a:p>
          <a:p>
            <a:pPr marL="769620">
              <a:lnSpc>
                <a:spcPct val="100000"/>
              </a:lnSpc>
              <a:spcBef>
                <a:spcPts val="75"/>
              </a:spcBef>
            </a:pPr>
            <a:r>
              <a:rPr dirty="0" sz="1200" spc="-10">
                <a:latin typeface="Lucida Console"/>
                <a:cs typeface="Lucida Console"/>
              </a:rPr>
              <a:t>StdOut.println(F[n]);</a:t>
            </a:r>
            <a:endParaRPr sz="1200">
              <a:latin typeface="Lucida Console"/>
              <a:cs typeface="Lucida Console"/>
            </a:endParaRPr>
          </a:p>
          <a:p>
            <a:pPr marL="48577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0193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6945" y="3997604"/>
            <a:ext cx="2352205" cy="155240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289800" y="4029240"/>
            <a:ext cx="2247900" cy="1449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40970" rIns="0" bIns="0" rtlCol="0" vert="horz">
            <a:spAutoFit/>
          </a:bodyPr>
          <a:lstStyle/>
          <a:p>
            <a:pPr marL="193675" marR="427990">
              <a:lnSpc>
                <a:spcPct val="111800"/>
              </a:lnSpc>
              <a:spcBef>
                <a:spcPts val="1110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50 </a:t>
            </a:r>
            <a:r>
              <a:rPr dirty="0" sz="1100" spc="-10">
                <a:latin typeface="Lucida Console"/>
                <a:cs typeface="Lucida Console"/>
              </a:rPr>
              <a:t>12586269025</a:t>
            </a:r>
            <a:endParaRPr sz="1100">
              <a:latin typeface="Lucida Console"/>
              <a:cs typeface="Lucida Console"/>
            </a:endParaRPr>
          </a:p>
          <a:p>
            <a:pPr marL="193675" marR="42799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60 </a:t>
            </a:r>
            <a:r>
              <a:rPr dirty="0" sz="1100" spc="-10">
                <a:latin typeface="Lucida Console"/>
                <a:cs typeface="Lucida Console"/>
              </a:rPr>
              <a:t>1548008755920</a:t>
            </a:r>
            <a:endParaRPr sz="1100">
              <a:latin typeface="Lucida Console"/>
              <a:cs typeface="Lucida Console"/>
            </a:endParaRPr>
          </a:p>
          <a:p>
            <a:pPr marL="193675" marR="427990">
              <a:lnSpc>
                <a:spcPct val="111800"/>
              </a:lnSpc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Fibonacci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80 </a:t>
            </a:r>
            <a:r>
              <a:rPr dirty="0" sz="1100" spc="-10">
                <a:latin typeface="Lucida Console"/>
                <a:cs typeface="Lucida Console"/>
              </a:rPr>
              <a:t>23416728348467685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17344" y="3330676"/>
            <a:ext cx="1126490" cy="3562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81610" marR="5080" indent="-169545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Richard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Bellman </a:t>
            </a:r>
            <a:r>
              <a:rPr dirty="0" sz="1100" spc="-35">
                <a:solidFill>
                  <a:srgbClr val="005493"/>
                </a:solidFill>
                <a:latin typeface="Lucida Sans Unicode"/>
                <a:cs typeface="Lucida Sans Unicode"/>
              </a:rPr>
              <a:t>1920-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1984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3855" y="1683461"/>
            <a:ext cx="1341120" cy="1678279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43643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">
                <a:latin typeface="Arial"/>
                <a:cs typeface="Arial"/>
              </a:rPr>
              <a:t>DP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example: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Longest</a:t>
            </a:r>
            <a:r>
              <a:rPr dirty="0" sz="1700" spc="7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common</a:t>
            </a:r>
            <a:r>
              <a:rPr dirty="0" sz="1700" spc="8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subsequence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804238"/>
            <a:ext cx="8102600" cy="4832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5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Def.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subsequence</a:t>
            </a:r>
            <a:r>
              <a:rPr dirty="0" sz="1450" spc="8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formed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deleting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characters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from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308100" y="2503525"/>
            <a:ext cx="3060700" cy="2390775"/>
          </a:xfrm>
          <a:custGeom>
            <a:avLst/>
            <a:gdLst/>
            <a:ahLst/>
            <a:cxnLst/>
            <a:rect l="l" t="t" r="r" b="b"/>
            <a:pathLst>
              <a:path w="3060700" h="2390775">
                <a:moveTo>
                  <a:pt x="0" y="0"/>
                </a:moveTo>
                <a:lnTo>
                  <a:pt x="3060700" y="0"/>
                </a:lnTo>
                <a:lnTo>
                  <a:pt x="3060700" y="2390279"/>
                </a:lnTo>
                <a:lnTo>
                  <a:pt x="0" y="2390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22717" y="2511276"/>
            <a:ext cx="1501775" cy="178816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>
                <a:latin typeface="Lucida Console"/>
                <a:cs typeface="Lucida Console"/>
              </a:rPr>
              <a:t>s</a:t>
            </a:r>
            <a:r>
              <a:rPr dirty="0" sz="1450" spc="3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=</a:t>
            </a:r>
            <a:r>
              <a:rPr dirty="0" sz="1450" spc="35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Console"/>
                <a:cs typeface="Lucida Console"/>
              </a:rPr>
              <a:t>ggcaccacg</a:t>
            </a:r>
            <a:endParaRPr sz="1450">
              <a:latin typeface="Lucida Console"/>
              <a:cs typeface="Lucida Console"/>
            </a:endParaRPr>
          </a:p>
          <a:p>
            <a:pPr marL="466725" marR="118110">
              <a:lnSpc>
                <a:spcPct val="132900"/>
              </a:lnSpc>
            </a:pPr>
            <a:r>
              <a:rPr dirty="0" sz="1450" spc="-25">
                <a:latin typeface="Lucida Console"/>
                <a:cs typeface="Lucida Console"/>
              </a:rPr>
              <a:t>cac </a:t>
            </a:r>
            <a:r>
              <a:rPr dirty="0" sz="1450" spc="-10">
                <a:latin typeface="Lucida Console"/>
                <a:cs typeface="Lucida Console"/>
              </a:rPr>
              <a:t>gcaacg ggcaacg ggcacacg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570"/>
              </a:spcBef>
            </a:pPr>
            <a:r>
              <a:rPr dirty="0" sz="1450" spc="-25">
                <a:latin typeface="Lucida Console"/>
                <a:cs typeface="Lucida Console"/>
              </a:rPr>
              <a:t>...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7317" y="4612068"/>
            <a:ext cx="280543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1050">
                <a:latin typeface="Lucida Sans Unicode"/>
                <a:cs typeface="Lucida Sans Unicode"/>
              </a:rPr>
              <a:t>[2</a:t>
            </a:r>
            <a:r>
              <a:rPr dirty="0" baseline="23809" sz="1050">
                <a:latin typeface="Lucida Sans Unicode"/>
                <a:cs typeface="Lucida Sans Unicode"/>
              </a:rPr>
              <a:t>n</a:t>
            </a:r>
            <a:r>
              <a:rPr dirty="0" baseline="23809" sz="1050" spc="232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subsequences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</a:t>
            </a:r>
            <a:r>
              <a:rPr dirty="0" sz="1050" spc="42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string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of</a:t>
            </a:r>
            <a:r>
              <a:rPr dirty="0" sz="1050" spc="4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length</a:t>
            </a:r>
            <a:r>
              <a:rPr dirty="0" sz="1050" spc="5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n]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6139802"/>
            <a:ext cx="59563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LCS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and/or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length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384800" y="2503525"/>
            <a:ext cx="3835400" cy="2352675"/>
          </a:xfrm>
          <a:custGeom>
            <a:avLst/>
            <a:gdLst/>
            <a:ahLst/>
            <a:cxnLst/>
            <a:rect l="l" t="t" r="r" b="b"/>
            <a:pathLst>
              <a:path w="3835400" h="2352675">
                <a:moveTo>
                  <a:pt x="0" y="0"/>
                </a:moveTo>
                <a:lnTo>
                  <a:pt x="3835400" y="0"/>
                </a:lnTo>
                <a:lnTo>
                  <a:pt x="3835400" y="2352141"/>
                </a:lnTo>
                <a:lnTo>
                  <a:pt x="0" y="23521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498465" y="2511276"/>
            <a:ext cx="1842135" cy="2081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6725" marR="5080" indent="-454659">
              <a:lnSpc>
                <a:spcPct val="132900"/>
              </a:lnSpc>
              <a:spcBef>
                <a:spcPts val="90"/>
              </a:spcBef>
            </a:pP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 spc="35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=</a:t>
            </a:r>
            <a:r>
              <a:rPr dirty="0" sz="1450" spc="35">
                <a:latin typeface="Lucida Console"/>
                <a:cs typeface="Lucida Console"/>
              </a:rPr>
              <a:t> </a:t>
            </a:r>
            <a:r>
              <a:rPr dirty="0" sz="1450" spc="-10">
                <a:latin typeface="Lucida Console"/>
                <a:cs typeface="Lucida Console"/>
              </a:rPr>
              <a:t>acggcggatacg </a:t>
            </a:r>
            <a:r>
              <a:rPr dirty="0" sz="1450" spc="-20">
                <a:latin typeface="Lucida Console"/>
                <a:cs typeface="Lucida Console"/>
              </a:rPr>
              <a:t>gacg</a:t>
            </a:r>
            <a:endParaRPr sz="1450">
              <a:latin typeface="Lucida Console"/>
              <a:cs typeface="Lucida Console"/>
            </a:endParaRPr>
          </a:p>
          <a:p>
            <a:pPr marL="466725" marR="459105">
              <a:lnSpc>
                <a:spcPct val="132900"/>
              </a:lnSpc>
            </a:pPr>
            <a:r>
              <a:rPr dirty="0" sz="1450" spc="-10">
                <a:latin typeface="Lucida Console"/>
                <a:cs typeface="Lucida Console"/>
              </a:rPr>
              <a:t>ggggg cggcgg ggcaacg ggggaacg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575"/>
              </a:spcBef>
            </a:pPr>
            <a:r>
              <a:rPr dirty="0" sz="1450" spc="-25">
                <a:latin typeface="Lucida Console"/>
                <a:cs typeface="Lucida Console"/>
              </a:rPr>
              <a:t>...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3112" y="2557428"/>
            <a:ext cx="4819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</a:t>
            </a:r>
            <a:r>
              <a:rPr dirty="0" sz="14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2195" y="2557428"/>
            <a:ext cx="48196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</a:t>
            </a:r>
            <a:r>
              <a:rPr dirty="0" sz="145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2.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61982" y="2810221"/>
            <a:ext cx="1047750" cy="1200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2900"/>
              </a:lnSpc>
              <a:spcBef>
                <a:spcPts val="90"/>
              </a:spcBef>
            </a:pP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ggcac</a:t>
            </a:r>
            <a:r>
              <a:rPr dirty="0" sz="1450" spc="-10">
                <a:latin typeface="Lucida Console"/>
                <a:cs typeface="Lucida Console"/>
              </a:rPr>
              <a:t>cac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g g</a:t>
            </a:r>
            <a:r>
              <a:rPr dirty="0" sz="1450" spc="-10">
                <a:latin typeface="Lucida Console"/>
                <a:cs typeface="Lucida Console"/>
              </a:rPr>
              <a:t>gca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cc</a:t>
            </a:r>
            <a:r>
              <a:rPr dirty="0" sz="1450" spc="-10">
                <a:latin typeface="Lucida Console"/>
                <a:cs typeface="Lucida Console"/>
              </a:rPr>
              <a:t>acg ggca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cc</a:t>
            </a:r>
            <a:r>
              <a:rPr dirty="0" sz="1450" spc="-10">
                <a:latin typeface="Lucida Console"/>
                <a:cs typeface="Lucida Console"/>
              </a:rPr>
              <a:t>acg ggca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c</a:t>
            </a:r>
            <a:r>
              <a:rPr dirty="0" sz="1450" spc="-10">
                <a:latin typeface="Lucida Console"/>
                <a:cs typeface="Lucida Console"/>
              </a:rPr>
              <a:t>cacg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20700" y="5618518"/>
            <a:ext cx="7124700" cy="419734"/>
          </a:xfrm>
          <a:custGeom>
            <a:avLst/>
            <a:gdLst/>
            <a:ahLst/>
            <a:cxnLst/>
            <a:rect l="l" t="t" r="r" b="b"/>
            <a:pathLst>
              <a:path w="7124700" h="419735">
                <a:moveTo>
                  <a:pt x="0" y="0"/>
                </a:moveTo>
                <a:lnTo>
                  <a:pt x="7124700" y="0"/>
                </a:lnTo>
                <a:lnTo>
                  <a:pt x="7124700" y="419569"/>
                </a:lnTo>
                <a:lnTo>
                  <a:pt x="0" y="4195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520700" y="5618518"/>
            <a:ext cx="7124700" cy="419734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8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Def.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LCS</a:t>
            </a:r>
            <a:r>
              <a:rPr dirty="0" sz="1450" spc="6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longest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subsequence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both.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29485" y="5293323"/>
            <a:ext cx="228600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longest</a:t>
            </a:r>
            <a:r>
              <a:rPr dirty="0" sz="1200" spc="14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 i="1">
                <a:solidFill>
                  <a:srgbClr val="005493"/>
                </a:solidFill>
                <a:latin typeface="Lucida Sans Italic"/>
                <a:cs typeface="Lucida Sans Italic"/>
              </a:rPr>
              <a:t>common</a:t>
            </a:r>
            <a:r>
              <a:rPr dirty="0" sz="1200" spc="14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200" spc="-10" i="1">
                <a:solidFill>
                  <a:srgbClr val="005493"/>
                </a:solidFill>
                <a:latin typeface="Lucida Sans Italic"/>
                <a:cs typeface="Lucida Sans Italic"/>
              </a:rPr>
              <a:t>subsequence</a:t>
            </a:r>
            <a:endParaRPr sz="1200">
              <a:latin typeface="Lucida Sans Italic"/>
              <a:cs typeface="Lucida Sans Italic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766227" y="5420900"/>
            <a:ext cx="422275" cy="266065"/>
            <a:chOff x="1766227" y="5420900"/>
            <a:chExt cx="422275" cy="266065"/>
          </a:xfrm>
        </p:grpSpPr>
        <p:sp>
          <p:nvSpPr>
            <p:cNvPr id="18" name="object 18" descr=""/>
            <p:cNvSpPr/>
            <p:nvPr/>
          </p:nvSpPr>
          <p:spPr>
            <a:xfrm>
              <a:off x="1803402" y="5427256"/>
              <a:ext cx="378460" cy="236220"/>
            </a:xfrm>
            <a:custGeom>
              <a:avLst/>
              <a:gdLst/>
              <a:ahLst/>
              <a:cxnLst/>
              <a:rect l="l" t="t" r="r" b="b"/>
              <a:pathLst>
                <a:path w="378460" h="236220">
                  <a:moveTo>
                    <a:pt x="0" y="235756"/>
                  </a:moveTo>
                  <a:lnTo>
                    <a:pt x="11515" y="235756"/>
                  </a:lnTo>
                  <a:lnTo>
                    <a:pt x="378457" y="0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66227" y="5620308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69" h="66675">
                  <a:moveTo>
                    <a:pt x="39903" y="0"/>
                  </a:moveTo>
                  <a:lnTo>
                    <a:pt x="0" y="66281"/>
                  </a:lnTo>
                  <a:lnTo>
                    <a:pt x="76923" y="58470"/>
                  </a:lnTo>
                  <a:lnTo>
                    <a:pt x="43814" y="38493"/>
                  </a:lnTo>
                  <a:lnTo>
                    <a:pt x="39903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609687" y="2810221"/>
            <a:ext cx="1388110" cy="1494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2900"/>
              </a:lnSpc>
              <a:spcBef>
                <a:spcPts val="90"/>
              </a:spcBef>
            </a:pP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acggcg</a:t>
            </a:r>
            <a:r>
              <a:rPr dirty="0" sz="1450" spc="-10">
                <a:latin typeface="Lucida Console"/>
                <a:cs typeface="Lucida Console"/>
              </a:rPr>
              <a:t>ga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ta</a:t>
            </a:r>
            <a:r>
              <a:rPr dirty="0" sz="1450" spc="-10">
                <a:latin typeface="Lucida Console"/>
                <a:cs typeface="Lucida Console"/>
              </a:rPr>
              <a:t>cg </a:t>
            </a:r>
            <a:r>
              <a:rPr dirty="0" sz="1450" spc="-10">
                <a:solidFill>
                  <a:srgbClr val="EBEBEB"/>
                </a:solidFill>
                <a:latin typeface="Lucida Console"/>
                <a:cs typeface="Lucida Console"/>
              </a:rPr>
              <a:t>ac</a:t>
            </a:r>
            <a:r>
              <a:rPr dirty="0" sz="1450" spc="-10">
                <a:latin typeface="Lucida Console"/>
                <a:cs typeface="Lucida Console"/>
              </a:rPr>
              <a:t>gg</a:t>
            </a:r>
            <a:r>
              <a:rPr dirty="0" sz="1450" spc="-10">
                <a:solidFill>
                  <a:srgbClr val="EBEBEB"/>
                </a:solidFill>
                <a:latin typeface="Lucida Console"/>
                <a:cs typeface="Lucida Console"/>
              </a:rPr>
              <a:t>c</a:t>
            </a:r>
            <a:r>
              <a:rPr dirty="0" sz="1450" spc="-10">
                <a:latin typeface="Lucida Console"/>
                <a:cs typeface="Lucida Console"/>
              </a:rPr>
              <a:t>gg</a:t>
            </a:r>
            <a:r>
              <a:rPr dirty="0" sz="1450" spc="-10">
                <a:solidFill>
                  <a:srgbClr val="EBEBEB"/>
                </a:solidFill>
                <a:latin typeface="Lucida Console"/>
                <a:cs typeface="Lucida Console"/>
              </a:rPr>
              <a:t>atac</a:t>
            </a:r>
            <a:r>
              <a:rPr dirty="0" sz="1450" spc="-10">
                <a:latin typeface="Lucida Console"/>
                <a:cs typeface="Lucida Console"/>
              </a:rPr>
              <a:t>g 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a</a:t>
            </a:r>
            <a:r>
              <a:rPr dirty="0" sz="1450" spc="-10">
                <a:latin typeface="Lucida Console"/>
                <a:cs typeface="Lucida Console"/>
              </a:rPr>
              <a:t>cggcgg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atacg ac</a:t>
            </a:r>
            <a:r>
              <a:rPr dirty="0" sz="1450" spc="-10">
                <a:latin typeface="Lucida Console"/>
                <a:cs typeface="Lucida Console"/>
              </a:rPr>
              <a:t>ggc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gg</a:t>
            </a:r>
            <a:r>
              <a:rPr dirty="0" sz="1450" spc="-10">
                <a:latin typeface="Lucida Console"/>
                <a:cs typeface="Lucida Console"/>
              </a:rPr>
              <a:t>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t</a:t>
            </a:r>
            <a:r>
              <a:rPr dirty="0" sz="1450" spc="-10">
                <a:latin typeface="Lucida Console"/>
                <a:cs typeface="Lucida Console"/>
              </a:rPr>
              <a:t>acg 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ac</a:t>
            </a:r>
            <a:r>
              <a:rPr dirty="0" sz="1450" spc="-10">
                <a:latin typeface="Lucida Console"/>
                <a:cs typeface="Lucida Console"/>
              </a:rPr>
              <a:t>gg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c</a:t>
            </a:r>
            <a:r>
              <a:rPr dirty="0" sz="1450" spc="-10">
                <a:latin typeface="Lucida Console"/>
                <a:cs typeface="Lucida Console"/>
              </a:rPr>
              <a:t>gga</a:t>
            </a:r>
            <a:r>
              <a:rPr dirty="0" sz="1450" spc="-10">
                <a:solidFill>
                  <a:srgbClr val="D5D5D5"/>
                </a:solidFill>
                <a:latin typeface="Lucida Console"/>
                <a:cs typeface="Lucida Console"/>
              </a:rPr>
              <a:t>t</a:t>
            </a:r>
            <a:r>
              <a:rPr dirty="0" sz="1450" spc="-10">
                <a:latin typeface="Lucida Console"/>
                <a:cs typeface="Lucida Console"/>
              </a:rPr>
              <a:t>acg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86269" y="6263577"/>
            <a:ext cx="249555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numerous</a:t>
            </a:r>
            <a:r>
              <a:rPr dirty="0" sz="1200" spc="1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>
                <a:solidFill>
                  <a:srgbClr val="005493"/>
                </a:solidFill>
                <a:latin typeface="Lucida Sans Unicode"/>
                <a:cs typeface="Lucida Sans Unicode"/>
              </a:rPr>
              <a:t>scientific</a:t>
            </a:r>
            <a:r>
              <a:rPr dirty="0" sz="1200" spc="1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10">
                <a:solidFill>
                  <a:srgbClr val="005493"/>
                </a:solidFill>
                <a:latin typeface="Lucida Sans Unicode"/>
                <a:cs typeface="Lucida Sans Unicode"/>
              </a:rPr>
              <a:t>applications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483794" y="6353111"/>
            <a:ext cx="412750" cy="69850"/>
            <a:chOff x="6483794" y="6353111"/>
            <a:chExt cx="412750" cy="69850"/>
          </a:xfrm>
        </p:grpSpPr>
        <p:sp>
          <p:nvSpPr>
            <p:cNvPr id="23" name="object 23" descr=""/>
            <p:cNvSpPr/>
            <p:nvPr/>
          </p:nvSpPr>
          <p:spPr>
            <a:xfrm>
              <a:off x="6527801" y="6387726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 h="0">
                  <a:moveTo>
                    <a:pt x="0" y="0"/>
                  </a:moveTo>
                  <a:lnTo>
                    <a:pt x="10045" y="0"/>
                  </a:lnTo>
                  <a:lnTo>
                    <a:pt x="368299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83794" y="635311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/>
          <p:nvPr/>
        </p:nvSpPr>
        <p:spPr>
          <a:xfrm>
            <a:off x="1775942" y="3457093"/>
            <a:ext cx="1018540" cy="305435"/>
          </a:xfrm>
          <a:custGeom>
            <a:avLst/>
            <a:gdLst/>
            <a:ahLst/>
            <a:cxnLst/>
            <a:rect l="l" t="t" r="r" b="b"/>
            <a:pathLst>
              <a:path w="1018539" h="305435">
                <a:moveTo>
                  <a:pt x="0" y="160196"/>
                </a:moveTo>
                <a:lnTo>
                  <a:pt x="2063" y="147329"/>
                </a:lnTo>
                <a:lnTo>
                  <a:pt x="9400" y="100559"/>
                </a:lnTo>
                <a:lnTo>
                  <a:pt x="29915" y="60091"/>
                </a:lnTo>
                <a:lnTo>
                  <a:pt x="61367" y="28274"/>
                </a:lnTo>
                <a:lnTo>
                  <a:pt x="101515" y="7460"/>
                </a:lnTo>
                <a:lnTo>
                  <a:pt x="148117" y="0"/>
                </a:lnTo>
                <a:lnTo>
                  <a:pt x="868202" y="0"/>
                </a:lnTo>
                <a:lnTo>
                  <a:pt x="915200" y="7460"/>
                </a:lnTo>
                <a:lnTo>
                  <a:pt x="956291" y="28274"/>
                </a:lnTo>
                <a:lnTo>
                  <a:pt x="988870" y="60091"/>
                </a:lnTo>
                <a:lnTo>
                  <a:pt x="1010329" y="100559"/>
                </a:lnTo>
                <a:lnTo>
                  <a:pt x="1018061" y="147329"/>
                </a:lnTo>
                <a:lnTo>
                  <a:pt x="1018061" y="160196"/>
                </a:lnTo>
                <a:lnTo>
                  <a:pt x="1010329" y="206718"/>
                </a:lnTo>
                <a:lnTo>
                  <a:pt x="988870" y="246595"/>
                </a:lnTo>
                <a:lnTo>
                  <a:pt x="956291" y="277706"/>
                </a:lnTo>
                <a:lnTo>
                  <a:pt x="915200" y="297929"/>
                </a:lnTo>
                <a:lnTo>
                  <a:pt x="868202" y="305142"/>
                </a:lnTo>
                <a:lnTo>
                  <a:pt x="148117" y="305142"/>
                </a:lnTo>
                <a:lnTo>
                  <a:pt x="101300" y="297929"/>
                </a:lnTo>
                <a:lnTo>
                  <a:pt x="60641" y="277706"/>
                </a:lnTo>
                <a:lnTo>
                  <a:pt x="28577" y="246595"/>
                </a:lnTo>
                <a:lnTo>
                  <a:pt x="7551" y="206718"/>
                </a:lnTo>
                <a:lnTo>
                  <a:pt x="0" y="160196"/>
                </a:lnTo>
                <a:close/>
              </a:path>
            </a:pathLst>
          </a:custGeom>
          <a:ln w="25426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835967" y="3736807"/>
            <a:ext cx="1022350" cy="318135"/>
          </a:xfrm>
          <a:custGeom>
            <a:avLst/>
            <a:gdLst/>
            <a:ahLst/>
            <a:cxnLst/>
            <a:rect l="l" t="t" r="r" b="b"/>
            <a:pathLst>
              <a:path w="1022350" h="318135">
                <a:moveTo>
                  <a:pt x="0" y="163692"/>
                </a:moveTo>
                <a:lnTo>
                  <a:pt x="6032" y="150826"/>
                </a:lnTo>
                <a:lnTo>
                  <a:pt x="12956" y="103692"/>
                </a:lnTo>
                <a:lnTo>
                  <a:pt x="32487" y="62356"/>
                </a:lnTo>
                <a:lnTo>
                  <a:pt x="62764" y="29505"/>
                </a:lnTo>
                <a:lnTo>
                  <a:pt x="101928" y="7824"/>
                </a:lnTo>
                <a:lnTo>
                  <a:pt x="148117" y="0"/>
                </a:lnTo>
                <a:lnTo>
                  <a:pt x="868202" y="0"/>
                </a:lnTo>
                <a:lnTo>
                  <a:pt x="915613" y="7824"/>
                </a:lnTo>
                <a:lnTo>
                  <a:pt x="957689" y="29505"/>
                </a:lnTo>
                <a:lnTo>
                  <a:pt x="991443" y="62356"/>
                </a:lnTo>
                <a:lnTo>
                  <a:pt x="1013887" y="103692"/>
                </a:lnTo>
                <a:lnTo>
                  <a:pt x="1022032" y="150826"/>
                </a:lnTo>
                <a:lnTo>
                  <a:pt x="1022032" y="163692"/>
                </a:lnTo>
                <a:lnTo>
                  <a:pt x="1013887" y="211173"/>
                </a:lnTo>
                <a:lnTo>
                  <a:pt x="991443" y="253336"/>
                </a:lnTo>
                <a:lnTo>
                  <a:pt x="957689" y="287176"/>
                </a:lnTo>
                <a:lnTo>
                  <a:pt x="915613" y="309685"/>
                </a:lnTo>
                <a:lnTo>
                  <a:pt x="868202" y="317856"/>
                </a:lnTo>
                <a:lnTo>
                  <a:pt x="148117" y="317856"/>
                </a:lnTo>
                <a:lnTo>
                  <a:pt x="101300" y="309685"/>
                </a:lnTo>
                <a:lnTo>
                  <a:pt x="60641" y="287176"/>
                </a:lnTo>
                <a:lnTo>
                  <a:pt x="28577" y="253336"/>
                </a:lnTo>
                <a:lnTo>
                  <a:pt x="7551" y="211173"/>
                </a:lnTo>
                <a:lnTo>
                  <a:pt x="0" y="163692"/>
                </a:lnTo>
                <a:close/>
              </a:path>
            </a:pathLst>
          </a:custGeom>
          <a:ln w="25426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Longest</a:t>
            </a:r>
            <a:r>
              <a:rPr dirty="0" spc="15"/>
              <a:t> </a:t>
            </a:r>
            <a:r>
              <a:rPr dirty="0"/>
              <a:t>common</a:t>
            </a:r>
            <a:r>
              <a:rPr dirty="0" spc="20"/>
              <a:t> </a:t>
            </a:r>
            <a:r>
              <a:rPr dirty="0" spc="-10"/>
              <a:t>subsequence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2376385"/>
            <a:ext cx="82677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Approach.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Keep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track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length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LCS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s[i..M)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t[j..N)</a:t>
            </a:r>
            <a:r>
              <a:rPr dirty="0" sz="1450" spc="-340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opt[i,</a:t>
            </a:r>
            <a:r>
              <a:rPr dirty="0" sz="1450" spc="14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 spc="-25">
                <a:solidFill>
                  <a:srgbClr val="005493"/>
                </a:solidFill>
                <a:latin typeface="Lucida Console"/>
                <a:cs typeface="Lucida Console"/>
              </a:rPr>
              <a:t>j]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700" y="1829663"/>
            <a:ext cx="7797800" cy="4705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Goal.</a:t>
            </a:r>
            <a:r>
              <a:rPr dirty="0" sz="1450" spc="7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Efficient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algorithm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compute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length</a:t>
            </a:r>
            <a:r>
              <a:rPr dirty="0" sz="1450" spc="7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LCS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two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strings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s</a:t>
            </a:r>
            <a:r>
              <a:rPr dirty="0" sz="1450" spc="-34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Console"/>
                <a:cs typeface="Lucida Console"/>
              </a:rPr>
              <a:t>t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6100" y="3609670"/>
            <a:ext cx="5486400" cy="25177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5557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225"/>
              </a:spcBef>
            </a:pPr>
            <a:r>
              <a:rPr dirty="0" sz="1450">
                <a:latin typeface="Lucida Console"/>
                <a:cs typeface="Lucida Console"/>
              </a:rPr>
              <a:t>T</a:t>
            </a:r>
            <a:r>
              <a:rPr dirty="0" sz="1450">
                <a:latin typeface="Lucida Sans Unicode"/>
                <a:cs typeface="Lucida Sans Unicode"/>
              </a:rPr>
              <a:t>hree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cases:</a:t>
            </a:r>
            <a:endParaRPr sz="1450">
              <a:latin typeface="Lucida Sans Unicode"/>
              <a:cs typeface="Lucida Sans Unicode"/>
            </a:endParaRPr>
          </a:p>
          <a:p>
            <a:pPr marL="603250" indent="-262255">
              <a:lnSpc>
                <a:spcPct val="100000"/>
              </a:lnSpc>
              <a:spcBef>
                <a:spcPts val="819"/>
              </a:spcBef>
              <a:buSzPct val="127586"/>
              <a:buFont typeface="Lucida Console"/>
              <a:buChar char="•"/>
              <a:tabLst>
                <a:tab pos="603885" algn="l"/>
              </a:tabLst>
            </a:pPr>
            <a:r>
              <a:rPr dirty="0" sz="1450">
                <a:latin typeface="Lucida Sans Unicode"/>
                <a:cs typeface="Lucida Sans Unicode"/>
              </a:rPr>
              <a:t>i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j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spc="-50">
                <a:latin typeface="Lucida Sans Unicode"/>
                <a:cs typeface="Lucida Sans Unicode"/>
              </a:rPr>
              <a:t>N</a:t>
            </a:r>
            <a:endParaRPr sz="1450">
              <a:latin typeface="Lucida Sans Unicode"/>
              <a:cs typeface="Lucida Sans Unicode"/>
            </a:endParaRPr>
          </a:p>
          <a:p>
            <a:pPr marL="580390">
              <a:lnSpc>
                <a:spcPct val="100000"/>
              </a:lnSpc>
              <a:spcBef>
                <a:spcPts val="405"/>
              </a:spcBef>
            </a:pP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opt[i][j]</a:t>
            </a:r>
            <a:r>
              <a:rPr dirty="0" sz="1450" spc="10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450" spc="10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Console"/>
                <a:cs typeface="Lucida Console"/>
              </a:rPr>
              <a:t>0</a:t>
            </a:r>
            <a:endParaRPr sz="1450">
              <a:latin typeface="Lucida Console"/>
              <a:cs typeface="Lucida Console"/>
            </a:endParaRPr>
          </a:p>
          <a:p>
            <a:pPr marL="597535" indent="-256540">
              <a:lnSpc>
                <a:spcPct val="100000"/>
              </a:lnSpc>
              <a:spcBef>
                <a:spcPts val="825"/>
              </a:spcBef>
              <a:buSzPct val="127586"/>
              <a:buChar char="•"/>
              <a:tabLst>
                <a:tab pos="598170" algn="l"/>
              </a:tabLst>
            </a:pPr>
            <a:r>
              <a:rPr dirty="0" sz="1450">
                <a:latin typeface="Lucida Console"/>
                <a:cs typeface="Lucida Console"/>
              </a:rPr>
              <a:t>s[i]</a:t>
            </a:r>
            <a:r>
              <a:rPr dirty="0" sz="1450" spc="60">
                <a:latin typeface="Lucida Console"/>
                <a:cs typeface="Lucida Console"/>
              </a:rPr>
              <a:t> </a:t>
            </a:r>
            <a:r>
              <a:rPr dirty="0" sz="1450">
                <a:latin typeface="Lucida Console"/>
                <a:cs typeface="Lucida Console"/>
              </a:rPr>
              <a:t>=</a:t>
            </a:r>
            <a:r>
              <a:rPr dirty="0" sz="1450" spc="65">
                <a:latin typeface="Lucida Console"/>
                <a:cs typeface="Lucida Console"/>
              </a:rPr>
              <a:t> </a:t>
            </a:r>
            <a:r>
              <a:rPr dirty="0" sz="1450" spc="-20">
                <a:latin typeface="Lucida Console"/>
                <a:cs typeface="Lucida Console"/>
              </a:rPr>
              <a:t>t[j]</a:t>
            </a:r>
            <a:endParaRPr sz="1450">
              <a:latin typeface="Lucida Console"/>
              <a:cs typeface="Lucida Console"/>
            </a:endParaRPr>
          </a:p>
          <a:p>
            <a:pPr marL="580390">
              <a:lnSpc>
                <a:spcPct val="100000"/>
              </a:lnSpc>
              <a:spcBef>
                <a:spcPts val="405"/>
              </a:spcBef>
            </a:pP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opt[i][j]</a:t>
            </a:r>
            <a:r>
              <a:rPr dirty="0" sz="1450" spc="10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450" spc="10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opt[i+1,</a:t>
            </a:r>
            <a:r>
              <a:rPr dirty="0" sz="1450" spc="10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j+1]</a:t>
            </a:r>
            <a:r>
              <a:rPr dirty="0" sz="1450" spc="10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+</a:t>
            </a:r>
            <a:r>
              <a:rPr dirty="0" sz="1450" spc="10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 spc="-50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endParaRPr sz="1450">
              <a:latin typeface="Lucida Console"/>
              <a:cs typeface="Lucida Console"/>
            </a:endParaRPr>
          </a:p>
          <a:p>
            <a:pPr marL="597535" indent="-256540">
              <a:lnSpc>
                <a:spcPct val="100000"/>
              </a:lnSpc>
              <a:spcBef>
                <a:spcPts val="819"/>
              </a:spcBef>
              <a:buSzPct val="127586"/>
              <a:buChar char="•"/>
              <a:tabLst>
                <a:tab pos="598170" algn="l"/>
              </a:tabLst>
            </a:pPr>
            <a:r>
              <a:rPr dirty="0" sz="1450" spc="-10">
                <a:latin typeface="Lucida Console"/>
                <a:cs typeface="Lucida Console"/>
              </a:rPr>
              <a:t>otherwise</a:t>
            </a:r>
            <a:endParaRPr sz="1450">
              <a:latin typeface="Lucida Console"/>
              <a:cs typeface="Lucida Console"/>
            </a:endParaRPr>
          </a:p>
          <a:p>
            <a:pPr marL="580390">
              <a:lnSpc>
                <a:spcPct val="100000"/>
              </a:lnSpc>
              <a:spcBef>
                <a:spcPts val="409"/>
              </a:spcBef>
            </a:pP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opt[i][j]</a:t>
            </a:r>
            <a:r>
              <a:rPr dirty="0" sz="1450" spc="12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450" spc="1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max(opt[i,</a:t>
            </a:r>
            <a:r>
              <a:rPr dirty="0" sz="1450" spc="1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Console"/>
                <a:cs typeface="Lucida Console"/>
              </a:rPr>
              <a:t>j+1],</a:t>
            </a:r>
            <a:r>
              <a:rPr dirty="0" sz="1450" spc="13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Console"/>
                <a:cs typeface="Lucida Console"/>
              </a:rPr>
              <a:t>opt[i+1][j])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26200" y="3215525"/>
            <a:ext cx="2476500" cy="12465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2225" rIns="0" bIns="0" rtlCol="0" vert="horz">
            <a:spAutoFit/>
          </a:bodyPr>
          <a:lstStyle/>
          <a:p>
            <a:pPr marL="121920" marR="227329">
              <a:lnSpc>
                <a:spcPct val="137700"/>
              </a:lnSpc>
              <a:spcBef>
                <a:spcPts val="175"/>
              </a:spcBef>
              <a:tabLst>
                <a:tab pos="1029969" algn="l"/>
              </a:tabLst>
            </a:pPr>
            <a:r>
              <a:rPr dirty="0" sz="1300" spc="-10">
                <a:latin typeface="Lucida Console"/>
                <a:cs typeface="Lucida Console"/>
              </a:rPr>
              <a:t>s[6..9)</a:t>
            </a:r>
            <a:r>
              <a:rPr dirty="0" sz="1300">
                <a:latin typeface="Lucida Console"/>
                <a:cs typeface="Lucida Console"/>
              </a:rPr>
              <a:t>	=</a:t>
            </a:r>
            <a:r>
              <a:rPr dirty="0" sz="1300" spc="1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acg </a:t>
            </a:r>
            <a:r>
              <a:rPr dirty="0" sz="1300">
                <a:latin typeface="Lucida Console"/>
                <a:cs typeface="Lucida Console"/>
              </a:rPr>
              <a:t>t[7..12)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atacg </a:t>
            </a:r>
            <a:r>
              <a:rPr dirty="0" sz="1300">
                <a:latin typeface="Lucida Console"/>
                <a:cs typeface="Lucida Console"/>
              </a:rPr>
              <a:t>LCS(cg,</a:t>
            </a:r>
            <a:r>
              <a:rPr dirty="0" sz="1300" spc="4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tacg)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cg </a:t>
            </a:r>
            <a:r>
              <a:rPr dirty="0" sz="1300">
                <a:latin typeface="Lucida Console"/>
                <a:cs typeface="Lucida Console"/>
              </a:rPr>
              <a:t>LCS(acg,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atacg)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acg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25730" y="2914614"/>
            <a:ext cx="116713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Ex:</a:t>
            </a:r>
            <a:r>
              <a:rPr dirty="0" sz="13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6,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j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0">
                <a:solidFill>
                  <a:srgbClr val="005493"/>
                </a:solidFill>
                <a:latin typeface="Lucida Sans Unicode"/>
                <a:cs typeface="Lucida Sans Unicode"/>
              </a:rPr>
              <a:t>7</a:t>
            </a:r>
            <a:endParaRPr sz="13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26200" y="4982806"/>
            <a:ext cx="3048000" cy="15386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7145" rIns="0" bIns="0" rtlCol="0" vert="horz">
            <a:spAutoFit/>
          </a:bodyPr>
          <a:lstStyle/>
          <a:p>
            <a:pPr marL="121920" marR="1000125">
              <a:lnSpc>
                <a:spcPct val="137700"/>
              </a:lnSpc>
              <a:spcBef>
                <a:spcPts val="135"/>
              </a:spcBef>
              <a:tabLst>
                <a:tab pos="1029969" algn="l"/>
              </a:tabLst>
            </a:pPr>
            <a:r>
              <a:rPr dirty="0" sz="1300" spc="-10">
                <a:latin typeface="Lucida Console"/>
                <a:cs typeface="Lucida Console"/>
              </a:rPr>
              <a:t>s[6..9)</a:t>
            </a:r>
            <a:r>
              <a:rPr dirty="0" sz="1300">
                <a:latin typeface="Lucida Console"/>
                <a:cs typeface="Lucida Console"/>
              </a:rPr>
              <a:t>	=</a:t>
            </a:r>
            <a:r>
              <a:rPr dirty="0" sz="1300" spc="1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acg </a:t>
            </a:r>
            <a:r>
              <a:rPr dirty="0" sz="1300">
                <a:latin typeface="Lucida Console"/>
                <a:cs typeface="Lucida Console"/>
              </a:rPr>
              <a:t>t[4..12)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45">
                <a:latin typeface="Lucida Console"/>
                <a:cs typeface="Lucida Console"/>
              </a:rPr>
              <a:t> </a:t>
            </a:r>
            <a:r>
              <a:rPr dirty="0" sz="1300" spc="-10">
                <a:latin typeface="Lucida Console"/>
                <a:cs typeface="Lucida Console"/>
              </a:rPr>
              <a:t>cggatacg</a:t>
            </a:r>
            <a:endParaRPr sz="1300">
              <a:latin typeface="Lucida Console"/>
              <a:cs typeface="Lucida Console"/>
            </a:endParaRPr>
          </a:p>
          <a:p>
            <a:pPr marL="121920" marR="495934">
              <a:lnSpc>
                <a:spcPct val="137700"/>
              </a:lnSpc>
            </a:pPr>
            <a:r>
              <a:rPr dirty="0" sz="1300">
                <a:latin typeface="Lucida Console"/>
                <a:cs typeface="Lucida Console"/>
              </a:rPr>
              <a:t>LCS(acg,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ggatacg)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acg </a:t>
            </a:r>
            <a:r>
              <a:rPr dirty="0" sz="1300">
                <a:latin typeface="Lucida Console"/>
                <a:cs typeface="Lucida Console"/>
              </a:rPr>
              <a:t>LCS(cg,</a:t>
            </a:r>
            <a:r>
              <a:rPr dirty="0" sz="1300" spc="50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cggatacg)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cg </a:t>
            </a:r>
            <a:r>
              <a:rPr dirty="0" sz="1300">
                <a:latin typeface="Lucida Console"/>
                <a:cs typeface="Lucida Console"/>
              </a:rPr>
              <a:t>LCS(acg,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cggatacg)</a:t>
            </a:r>
            <a:r>
              <a:rPr dirty="0" sz="1300" spc="55">
                <a:latin typeface="Lucida Console"/>
                <a:cs typeface="Lucida Console"/>
              </a:rPr>
              <a:t> </a:t>
            </a:r>
            <a:r>
              <a:rPr dirty="0" sz="1300">
                <a:latin typeface="Lucida Console"/>
                <a:cs typeface="Lucida Console"/>
              </a:rPr>
              <a:t>=</a:t>
            </a:r>
            <a:r>
              <a:rPr dirty="0" sz="1300" spc="60">
                <a:latin typeface="Lucida Console"/>
                <a:cs typeface="Lucida Console"/>
              </a:rPr>
              <a:t> </a:t>
            </a:r>
            <a:r>
              <a:rPr dirty="0" sz="1300" spc="-25">
                <a:latin typeface="Lucida Console"/>
                <a:cs typeface="Lucida Console"/>
              </a:rPr>
              <a:t>acg</a:t>
            </a:r>
            <a:endParaRPr sz="13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425730" y="4676802"/>
            <a:ext cx="116713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Ex:</a:t>
            </a:r>
            <a:r>
              <a:rPr dirty="0" sz="130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i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6,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>
                <a:solidFill>
                  <a:srgbClr val="005493"/>
                </a:solidFill>
                <a:latin typeface="Lucida Sans Unicode"/>
                <a:cs typeface="Lucida Sans Unicode"/>
              </a:rPr>
              <a:t>j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215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3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00" spc="-50">
                <a:solidFill>
                  <a:srgbClr val="005493"/>
                </a:solidFill>
                <a:latin typeface="Lucida Sans Unicode"/>
                <a:cs typeface="Lucida Sans Unicode"/>
              </a:rPr>
              <a:t>4</a:t>
            </a:r>
            <a:endParaRPr sz="13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13201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10">
                <a:latin typeface="Arial"/>
                <a:cs typeface="Arial"/>
              </a:rPr>
              <a:t>LCS</a:t>
            </a:r>
            <a:r>
              <a:rPr dirty="0" sz="1700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example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41400" y="1778812"/>
          <a:ext cx="5740400" cy="4575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/>
                <a:gridCol w="454025"/>
                <a:gridCol w="340359"/>
                <a:gridCol w="340359"/>
                <a:gridCol w="340360"/>
                <a:gridCol w="340360"/>
                <a:gridCol w="340360"/>
                <a:gridCol w="340359"/>
                <a:gridCol w="340360"/>
                <a:gridCol w="340360"/>
                <a:gridCol w="283845"/>
                <a:gridCol w="340360"/>
                <a:gridCol w="340360"/>
                <a:gridCol w="786129"/>
              </a:tblGrid>
              <a:tr h="4908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7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8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6515">
                        <a:lnSpc>
                          <a:spcPct val="100000"/>
                        </a:lnSpc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9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</a:pPr>
                      <a:r>
                        <a:rPr dirty="0" sz="1450" spc="-25">
                          <a:latin typeface="Lucida Console"/>
                          <a:cs typeface="Lucida Console"/>
                        </a:rPr>
                        <a:t>10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</a:pPr>
                      <a:r>
                        <a:rPr dirty="0" sz="1450" spc="-25">
                          <a:latin typeface="Lucida Console"/>
                          <a:cs typeface="Lucida Console"/>
                        </a:rPr>
                        <a:t>11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94665">
                        <a:lnSpc>
                          <a:spcPct val="100000"/>
                        </a:lnSpc>
                      </a:pPr>
                      <a:r>
                        <a:rPr dirty="0" sz="1450" spc="-25">
                          <a:latin typeface="Lucida Console"/>
                          <a:cs typeface="Lucida Console"/>
                        </a:rPr>
                        <a:t>12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3810">
                    <a:solidFill>
                      <a:srgbClr val="FFFFFF"/>
                    </a:solidFill>
                  </a:tcPr>
                </a:tc>
              </a:tr>
              <a:tr h="4876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7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7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7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3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565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4946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4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6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a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7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c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2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8</a:t>
                      </a:r>
                      <a:r>
                        <a:rPr dirty="0" sz="1450" spc="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450" spc="-50">
                          <a:latin typeface="Lucida Console"/>
                          <a:cs typeface="Lucida Console"/>
                        </a:rPr>
                        <a:t>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1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  <a:tr h="508634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9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54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50">
                          <a:latin typeface="Lucida Console"/>
                          <a:cs typeface="Lucida Console"/>
                        </a:rPr>
                        <a:t>0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B="0" marT="42544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5705005" y="5506796"/>
            <a:ext cx="351155" cy="351790"/>
          </a:xfrm>
          <a:custGeom>
            <a:avLst/>
            <a:gdLst/>
            <a:ahLst/>
            <a:cxnLst/>
            <a:rect l="l" t="t" r="r" b="b"/>
            <a:pathLst>
              <a:path w="351154" h="351789">
                <a:moveTo>
                  <a:pt x="299594" y="51459"/>
                </a:moveTo>
                <a:lnTo>
                  <a:pt x="328151" y="88924"/>
                </a:lnTo>
                <a:lnTo>
                  <a:pt x="345285" y="131125"/>
                </a:lnTo>
                <a:lnTo>
                  <a:pt x="350996" y="175695"/>
                </a:lnTo>
                <a:lnTo>
                  <a:pt x="345285" y="220264"/>
                </a:lnTo>
                <a:lnTo>
                  <a:pt x="328151" y="262465"/>
                </a:lnTo>
                <a:lnTo>
                  <a:pt x="299594" y="299930"/>
                </a:lnTo>
                <a:lnTo>
                  <a:pt x="262171" y="328519"/>
                </a:lnTo>
                <a:lnTo>
                  <a:pt x="220017" y="345672"/>
                </a:lnTo>
                <a:lnTo>
                  <a:pt x="175498" y="351390"/>
                </a:lnTo>
                <a:lnTo>
                  <a:pt x="130978" y="345672"/>
                </a:lnTo>
                <a:lnTo>
                  <a:pt x="88824" y="328519"/>
                </a:lnTo>
                <a:lnTo>
                  <a:pt x="51402" y="299930"/>
                </a:lnTo>
                <a:lnTo>
                  <a:pt x="22845" y="262465"/>
                </a:lnTo>
                <a:lnTo>
                  <a:pt x="5711" y="220264"/>
                </a:lnTo>
                <a:lnTo>
                  <a:pt x="0" y="175695"/>
                </a:lnTo>
                <a:lnTo>
                  <a:pt x="5711" y="131125"/>
                </a:lnTo>
                <a:lnTo>
                  <a:pt x="22845" y="88924"/>
                </a:lnTo>
                <a:lnTo>
                  <a:pt x="51402" y="51459"/>
                </a:lnTo>
                <a:lnTo>
                  <a:pt x="88824" y="22871"/>
                </a:lnTo>
                <a:lnTo>
                  <a:pt x="130978" y="5717"/>
                </a:lnTo>
                <a:lnTo>
                  <a:pt x="175498" y="0"/>
                </a:lnTo>
                <a:lnTo>
                  <a:pt x="220017" y="5717"/>
                </a:lnTo>
                <a:lnTo>
                  <a:pt x="262171" y="22871"/>
                </a:lnTo>
                <a:lnTo>
                  <a:pt x="299594" y="51459"/>
                </a:lnTo>
              </a:path>
            </a:pathLst>
          </a:custGeom>
          <a:ln w="25414">
            <a:solidFill>
              <a:srgbClr val="8D312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318213" y="4749590"/>
            <a:ext cx="1470025" cy="599440"/>
            <a:chOff x="5318213" y="4749590"/>
            <a:chExt cx="1470025" cy="599440"/>
          </a:xfrm>
        </p:grpSpPr>
        <p:sp>
          <p:nvSpPr>
            <p:cNvPr id="7" name="object 7" descr=""/>
            <p:cNvSpPr/>
            <p:nvPr/>
          </p:nvSpPr>
          <p:spPr>
            <a:xfrm>
              <a:off x="5676902" y="5086362"/>
              <a:ext cx="1104900" cy="233679"/>
            </a:xfrm>
            <a:custGeom>
              <a:avLst/>
              <a:gdLst/>
              <a:ahLst/>
              <a:cxnLst/>
              <a:rect l="l" t="t" r="r" b="b"/>
              <a:pathLst>
                <a:path w="1104900" h="233679">
                  <a:moveTo>
                    <a:pt x="0" y="233372"/>
                  </a:moveTo>
                  <a:lnTo>
                    <a:pt x="2268" y="220657"/>
                  </a:lnTo>
                  <a:lnTo>
                    <a:pt x="1104579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33783" y="5280774"/>
              <a:ext cx="74930" cy="67945"/>
            </a:xfrm>
            <a:custGeom>
              <a:avLst/>
              <a:gdLst/>
              <a:ahLst/>
              <a:cxnLst/>
              <a:rect l="l" t="t" r="r" b="b"/>
              <a:pathLst>
                <a:path w="74929" h="67945">
                  <a:moveTo>
                    <a:pt x="60832" y="0"/>
                  </a:moveTo>
                  <a:lnTo>
                    <a:pt x="0" y="47777"/>
                  </a:lnTo>
                  <a:lnTo>
                    <a:pt x="74675" y="67830"/>
                  </a:lnTo>
                  <a:lnTo>
                    <a:pt x="50812" y="37388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359402" y="4755946"/>
              <a:ext cx="1422400" cy="538480"/>
            </a:xfrm>
            <a:custGeom>
              <a:avLst/>
              <a:gdLst/>
              <a:ahLst/>
              <a:cxnLst/>
              <a:rect l="l" t="t" r="r" b="b"/>
              <a:pathLst>
                <a:path w="1422400" h="538479">
                  <a:moveTo>
                    <a:pt x="0" y="538356"/>
                  </a:moveTo>
                  <a:lnTo>
                    <a:pt x="1451" y="538356"/>
                  </a:lnTo>
                  <a:lnTo>
                    <a:pt x="1422079" y="0"/>
                  </a:lnTo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18213" y="5253037"/>
              <a:ext cx="77470" cy="65405"/>
            </a:xfrm>
            <a:custGeom>
              <a:avLst/>
              <a:gdLst/>
              <a:ahLst/>
              <a:cxnLst/>
              <a:rect l="l" t="t" r="r" b="b"/>
              <a:pathLst>
                <a:path w="77470" h="65404">
                  <a:moveTo>
                    <a:pt x="52539" y="0"/>
                  </a:moveTo>
                  <a:lnTo>
                    <a:pt x="0" y="56781"/>
                  </a:lnTo>
                  <a:lnTo>
                    <a:pt x="76898" y="64795"/>
                  </a:lnTo>
                  <a:lnTo>
                    <a:pt x="48539" y="38493"/>
                  </a:lnTo>
                  <a:lnTo>
                    <a:pt x="5253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826846" y="4630697"/>
            <a:ext cx="3129280" cy="496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opt[i][j]</a:t>
            </a:r>
            <a:r>
              <a:rPr dirty="0" sz="1000" spc="-9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8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max(opt[i,</a:t>
            </a:r>
            <a:r>
              <a:rPr dirty="0" sz="1000" spc="-8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j+1],</a:t>
            </a:r>
            <a:r>
              <a:rPr dirty="0" sz="1000" spc="-8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005493"/>
                </a:solidFill>
                <a:latin typeface="Lucida Console"/>
                <a:cs typeface="Lucida Console"/>
              </a:rPr>
              <a:t>opt[i+1][j])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Lucida Console"/>
              <a:cs typeface="Lucida Console"/>
            </a:endParaRPr>
          </a:p>
          <a:p>
            <a:pPr marL="22860">
              <a:lnSpc>
                <a:spcPct val="100000"/>
              </a:lnSpc>
            </a:pP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opt[i][j]</a:t>
            </a:r>
            <a:r>
              <a:rPr dirty="0" sz="1000" spc="-7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=</a:t>
            </a:r>
            <a:r>
              <a:rPr dirty="0" sz="1000" spc="-6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opt[i+1,</a:t>
            </a:r>
            <a:r>
              <a:rPr dirty="0" sz="1000" spc="-6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j+1]</a:t>
            </a:r>
            <a:r>
              <a:rPr dirty="0" sz="1000" spc="-6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005493"/>
                </a:solidFill>
                <a:latin typeface="Lucida Console"/>
                <a:cs typeface="Lucida Console"/>
              </a:rPr>
              <a:t>+</a:t>
            </a:r>
            <a:r>
              <a:rPr dirty="0" sz="1000" spc="-6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000" spc="-50">
                <a:solidFill>
                  <a:srgbClr val="005493"/>
                </a:solidFill>
                <a:latin typeface="Lucida Console"/>
                <a:cs typeface="Lucida Console"/>
              </a:rPr>
              <a:t>1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10"/>
              <a:t>LCS</a:t>
            </a:r>
            <a:r>
              <a:rPr dirty="0" spc="114"/>
              <a:t> </a:t>
            </a:r>
            <a:r>
              <a:rPr dirty="0"/>
              <a:t>length</a:t>
            </a:r>
            <a:r>
              <a:rPr dirty="0" spc="114"/>
              <a:t> </a:t>
            </a:r>
            <a:r>
              <a:rPr dirty="0" spc="-10"/>
              <a:t>implementation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3400" y="6139802"/>
            <a:ext cx="7772400" cy="4578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017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71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Exercise.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code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print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LCS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itself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(see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Console"/>
                <a:cs typeface="Lucida Console"/>
              </a:rPr>
              <a:t>LCS.java</a:t>
            </a:r>
            <a:r>
              <a:rPr dirty="0" sz="1450" spc="-335">
                <a:latin typeface="Lucida Console"/>
                <a:cs typeface="Lucida Consol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booksite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solution).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98025" y="1794852"/>
            <a:ext cx="6863080" cy="4180204"/>
            <a:chOff x="698025" y="1794852"/>
            <a:chExt cx="6863080" cy="4180204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025" y="1794852"/>
              <a:ext cx="6862762" cy="417997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23900" y="1829663"/>
              <a:ext cx="6756400" cy="4069079"/>
            </a:xfrm>
            <a:custGeom>
              <a:avLst/>
              <a:gdLst/>
              <a:ahLst/>
              <a:cxnLst/>
              <a:rect l="l" t="t" r="r" b="b"/>
              <a:pathLst>
                <a:path w="6756400" h="4069079">
                  <a:moveTo>
                    <a:pt x="0" y="0"/>
                  </a:moveTo>
                  <a:lnTo>
                    <a:pt x="6756400" y="0"/>
                  </a:lnTo>
                  <a:lnTo>
                    <a:pt x="6756400" y="4068572"/>
                  </a:lnTo>
                  <a:lnTo>
                    <a:pt x="0" y="4068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23900" y="1829663"/>
            <a:ext cx="6756400" cy="1640205"/>
          </a:xfrm>
          <a:prstGeom prst="rect">
            <a:avLst/>
          </a:prstGeom>
        </p:spPr>
        <p:txBody>
          <a:bodyPr wrap="square" lIns="0" tIns="156210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23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LCS</a:t>
            </a:r>
            <a:endParaRPr sz="1200">
              <a:latin typeface="Lucida Console"/>
              <a:cs typeface="Lucida Console"/>
            </a:endParaRPr>
          </a:p>
          <a:p>
            <a:pPr marL="20066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12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57912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algn="just" marL="957580" marR="3992879">
              <a:lnSpc>
                <a:spcPts val="1520"/>
              </a:lnSpc>
            </a:pP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args[0];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t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args[1];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s.length(); </a:t>
            </a: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t.length();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69195" y="3504447"/>
            <a:ext cx="3053080" cy="58991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200">
                <a:latin typeface="Lucida Console"/>
                <a:cs typeface="Lucida Console"/>
              </a:rPr>
              <a:t>int[][]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opt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new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int[M+1][N+1];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M-1;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i--</a:t>
            </a:r>
            <a:r>
              <a:rPr dirty="0" sz="1200" spc="-5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25000" y="4072548"/>
            <a:ext cx="6351905" cy="16516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34745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for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(int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N-1;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&gt;=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0;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j--</a:t>
            </a:r>
            <a:r>
              <a:rPr dirty="0" sz="1200" spc="-50"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1891664" marR="1612900" indent="-37846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(s.charAt(i)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t.charAt(j)) </a:t>
            </a:r>
            <a:r>
              <a:rPr dirty="0" sz="1200">
                <a:latin typeface="Lucida Console"/>
                <a:cs typeface="Lucida Console"/>
              </a:rPr>
              <a:t>opt[i][j]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opt[i+1][j+1]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35">
                <a:latin typeface="Lucida Console"/>
                <a:cs typeface="Lucida Console"/>
              </a:rPr>
              <a:t>1;</a:t>
            </a:r>
            <a:endParaRPr sz="1200">
              <a:latin typeface="Lucida Console"/>
              <a:cs typeface="Lucida Console"/>
            </a:endParaRPr>
          </a:p>
          <a:p>
            <a:pPr marL="1513205">
              <a:lnSpc>
                <a:spcPct val="100000"/>
              </a:lnSpc>
              <a:spcBef>
                <a:spcPts val="75"/>
              </a:spcBef>
            </a:pPr>
            <a:r>
              <a:rPr dirty="0" sz="1200" spc="-20">
                <a:latin typeface="Lucida Console"/>
                <a:cs typeface="Lucida Console"/>
              </a:rPr>
              <a:t>else</a:t>
            </a:r>
            <a:endParaRPr sz="1200">
              <a:latin typeface="Lucida Console"/>
              <a:cs typeface="Lucida Console"/>
            </a:endParaRPr>
          </a:p>
          <a:p>
            <a:pPr marL="1891664">
              <a:lnSpc>
                <a:spcPct val="100000"/>
              </a:lnSpc>
              <a:spcBef>
                <a:spcPts val="80"/>
              </a:spcBef>
            </a:pPr>
            <a:r>
              <a:rPr dirty="0" sz="1200">
                <a:latin typeface="Lucida Console"/>
                <a:cs typeface="Lucida Console"/>
              </a:rPr>
              <a:t>opt[i][j]</a:t>
            </a:r>
            <a:r>
              <a:rPr dirty="0" sz="1200" spc="24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24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Math.max(opt[i+1][j],</a:t>
            </a:r>
            <a:r>
              <a:rPr dirty="0" sz="1200" spc="24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opt[i][j+1]);</a:t>
            </a:r>
            <a:endParaRPr sz="1200">
              <a:latin typeface="Lucida Console"/>
              <a:cs typeface="Lucida Console"/>
            </a:endParaRPr>
          </a:p>
          <a:p>
            <a:pPr marL="756285">
              <a:lnSpc>
                <a:spcPct val="100000"/>
              </a:lnSpc>
              <a:spcBef>
                <a:spcPts val="780"/>
              </a:spcBef>
            </a:pPr>
            <a:r>
              <a:rPr dirty="0" sz="1200" spc="-10">
                <a:latin typeface="Lucida Console"/>
                <a:cs typeface="Lucida Console"/>
              </a:rPr>
              <a:t>System.out.println(opt[0][0]);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04877" y="3436437"/>
            <a:ext cx="3326765" cy="792480"/>
            <a:chOff x="6004877" y="3436437"/>
            <a:chExt cx="3326765" cy="79248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4877" y="3436437"/>
              <a:ext cx="3326612" cy="79193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032500" y="3469805"/>
              <a:ext cx="3225800" cy="687070"/>
            </a:xfrm>
            <a:custGeom>
              <a:avLst/>
              <a:gdLst/>
              <a:ahLst/>
              <a:cxnLst/>
              <a:rect l="l" t="t" r="r" b="b"/>
              <a:pathLst>
                <a:path w="3225800" h="687070">
                  <a:moveTo>
                    <a:pt x="0" y="0"/>
                  </a:moveTo>
                  <a:lnTo>
                    <a:pt x="3225800" y="0"/>
                  </a:lnTo>
                  <a:lnTo>
                    <a:pt x="3225800" y="686574"/>
                  </a:lnTo>
                  <a:lnTo>
                    <a:pt x="0" y="686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219151" y="3614140"/>
            <a:ext cx="283591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LCS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ggcaccacg</a:t>
            </a:r>
            <a:r>
              <a:rPr dirty="0" sz="1100" spc="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acggcggatacg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6219151" y="3801516"/>
            <a:ext cx="11112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">
                <a:latin typeface="Lucida Console"/>
                <a:cs typeface="Lucida Console"/>
              </a:rPr>
              <a:t>7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83540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45">
                <a:latin typeface="Arial"/>
                <a:cs typeface="Arial"/>
              </a:rPr>
              <a:t>Mathematical</a:t>
            </a:r>
            <a:r>
              <a:rPr dirty="0" sz="1700" spc="220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induction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(quick</a:t>
            </a:r>
            <a:r>
              <a:rPr dirty="0" sz="1700" spc="22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review)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20700" y="1791525"/>
            <a:ext cx="6210300" cy="16148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747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610"/>
              </a:spcBef>
            </a:pP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50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prove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involving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positive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integer</a:t>
            </a:r>
            <a:r>
              <a:rPr dirty="0" sz="150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500">
              <a:latin typeface="Lucida Sans Italic"/>
              <a:cs typeface="Lucida Sans Italic"/>
            </a:endParaRPr>
          </a:p>
          <a:p>
            <a:pPr marL="322580" indent="-158115">
              <a:lnSpc>
                <a:spcPct val="100000"/>
              </a:lnSpc>
              <a:spcBef>
                <a:spcPts val="1095"/>
              </a:spcBef>
              <a:buClr>
                <a:srgbClr val="000000"/>
              </a:buClr>
              <a:buSzPct val="126666"/>
              <a:buFont typeface="Calibri"/>
              <a:buChar char="•"/>
              <a:tabLst>
                <a:tab pos="323215" algn="l"/>
              </a:tabLst>
            </a:pP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50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50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Prove</a:t>
            </a:r>
            <a:r>
              <a:rPr dirty="0" sz="1500" spc="6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it</a:t>
            </a:r>
            <a:r>
              <a:rPr dirty="0" sz="1500" spc="6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for</a:t>
            </a:r>
            <a:r>
              <a:rPr dirty="0" sz="1500" spc="6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some</a:t>
            </a:r>
            <a:r>
              <a:rPr dirty="0" sz="1500" spc="6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specific</a:t>
            </a:r>
            <a:r>
              <a:rPr dirty="0" sz="1500" spc="6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values</a:t>
            </a:r>
            <a:r>
              <a:rPr dirty="0" sz="1500" spc="6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of</a:t>
            </a:r>
            <a:r>
              <a:rPr dirty="0" sz="1500" spc="65">
                <a:latin typeface="Lucida Sans Unicode"/>
                <a:cs typeface="Lucida Sans Unicode"/>
              </a:rPr>
              <a:t> </a:t>
            </a:r>
            <a:r>
              <a:rPr dirty="0" sz="1500" spc="-25" i="1">
                <a:latin typeface="Lucida Sans Italic"/>
                <a:cs typeface="Lucida Sans Italic"/>
              </a:rPr>
              <a:t>N</a:t>
            </a:r>
            <a:r>
              <a:rPr dirty="0" sz="1500" spc="-25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  <a:p>
            <a:pPr marL="322580" marR="267335" indent="-157480">
              <a:lnSpc>
                <a:spcPct val="114700"/>
              </a:lnSpc>
              <a:spcBef>
                <a:spcPts val="825"/>
              </a:spcBef>
              <a:buClr>
                <a:srgbClr val="000000"/>
              </a:buClr>
              <a:buSzPct val="126666"/>
              <a:buFont typeface="Calibri"/>
              <a:buChar char="•"/>
              <a:tabLst>
                <a:tab pos="323215" algn="l"/>
              </a:tabLst>
            </a:pP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Induction</a:t>
            </a:r>
            <a:r>
              <a:rPr dirty="0" sz="15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solidFill>
                  <a:srgbClr val="005493"/>
                </a:solidFill>
                <a:latin typeface="Lucida Sans Unicode"/>
                <a:cs typeface="Lucida Sans Unicode"/>
              </a:rPr>
              <a:t>step.</a:t>
            </a:r>
            <a:r>
              <a:rPr dirty="0" sz="15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Assuming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that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the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statement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is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true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for</a:t>
            </a:r>
            <a:r>
              <a:rPr dirty="0" sz="1500" spc="45">
                <a:latin typeface="Lucida Sans Unicode"/>
                <a:cs typeface="Lucida Sans Unicode"/>
              </a:rPr>
              <a:t> </a:t>
            </a:r>
            <a:r>
              <a:rPr dirty="0" sz="1500" spc="-25">
                <a:latin typeface="Lucida Sans Unicode"/>
                <a:cs typeface="Lucida Sans Unicode"/>
              </a:rPr>
              <a:t>all </a:t>
            </a:r>
            <a:r>
              <a:rPr dirty="0" sz="1500">
                <a:latin typeface="Lucida Sans Unicode"/>
                <a:cs typeface="Lucida Sans Unicode"/>
              </a:rPr>
              <a:t>positive</a:t>
            </a:r>
            <a:r>
              <a:rPr dirty="0" sz="1500" spc="5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integers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less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than</a:t>
            </a:r>
            <a:r>
              <a:rPr dirty="0" sz="1500" spc="50">
                <a:latin typeface="Lucida Sans Unicode"/>
                <a:cs typeface="Lucida Sans Unicode"/>
              </a:rPr>
              <a:t> </a:t>
            </a:r>
            <a:r>
              <a:rPr dirty="0" sz="1500" i="1">
                <a:latin typeface="Lucida Sans Italic"/>
                <a:cs typeface="Lucida Sans Italic"/>
              </a:rPr>
              <a:t>N</a:t>
            </a:r>
            <a:r>
              <a:rPr dirty="0" sz="1500">
                <a:latin typeface="Lucida Sans Unicode"/>
                <a:cs typeface="Lucida Sans Unicode"/>
              </a:rPr>
              <a:t>,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use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that</a:t>
            </a:r>
            <a:r>
              <a:rPr dirty="0" sz="1500" spc="5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fact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to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prove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it</a:t>
            </a:r>
            <a:r>
              <a:rPr dirty="0" sz="1500" spc="50">
                <a:latin typeface="Lucida Sans Unicode"/>
                <a:cs typeface="Lucida Sans Unicode"/>
              </a:rPr>
              <a:t> </a:t>
            </a:r>
            <a:r>
              <a:rPr dirty="0" sz="1500">
                <a:latin typeface="Lucida Sans Unicode"/>
                <a:cs typeface="Lucida Sans Unicode"/>
              </a:rPr>
              <a:t>for</a:t>
            </a:r>
            <a:r>
              <a:rPr dirty="0" sz="1500" spc="55">
                <a:latin typeface="Lucida Sans Unicode"/>
                <a:cs typeface="Lucida Sans Unicode"/>
              </a:rPr>
              <a:t> </a:t>
            </a:r>
            <a:r>
              <a:rPr dirty="0" sz="1500" spc="-25" i="1">
                <a:latin typeface="Lucida Sans Italic"/>
                <a:cs typeface="Lucida Sans Italic"/>
              </a:rPr>
              <a:t>N</a:t>
            </a:r>
            <a:r>
              <a:rPr dirty="0" sz="1500" spc="-25"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16100" y="3749522"/>
            <a:ext cx="4876800" cy="260667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820" rIns="0" bIns="0" rtlCol="0" vert="horz">
            <a:spAutoFit/>
          </a:bodyPr>
          <a:lstStyle/>
          <a:p>
            <a:pPr marL="158750">
              <a:lnSpc>
                <a:spcPct val="100000"/>
              </a:lnSpc>
              <a:spcBef>
                <a:spcPts val="66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sum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first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6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odd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integers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is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450" spc="-25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baseline="22222" sz="1500" spc="-37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r>
              <a:rPr dirty="0" sz="1450" spc="-25">
                <a:solidFill>
                  <a:srgbClr val="005493"/>
                </a:solidFill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327660">
              <a:lnSpc>
                <a:spcPct val="100000"/>
              </a:lnSpc>
              <a:spcBef>
                <a:spcPts val="115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4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450" spc="5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True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55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  <a:p>
            <a:pPr marL="310515" marR="213360">
              <a:lnSpc>
                <a:spcPct val="118700"/>
              </a:lnSpc>
              <a:spcBef>
                <a:spcPts val="82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Induction</a:t>
            </a:r>
            <a:r>
              <a:rPr dirty="0" sz="1450" spc="6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step.</a:t>
            </a:r>
            <a:r>
              <a:rPr dirty="0" sz="1450" spc="6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80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odd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integer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65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1. </a:t>
            </a:r>
            <a:r>
              <a:rPr dirty="0" baseline="3831" sz="2175">
                <a:latin typeface="Lucida Sans Unicode"/>
                <a:cs typeface="Lucida Sans Unicode"/>
              </a:rPr>
              <a:t>Let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 i="1">
                <a:latin typeface="Lucida Sans Italic"/>
                <a:cs typeface="Lucida Sans Italic"/>
              </a:rPr>
              <a:t>T</a:t>
            </a:r>
            <a:r>
              <a:rPr dirty="0" sz="1000" i="1">
                <a:latin typeface="Lucida Sans Italic"/>
                <a:cs typeface="Lucida Sans Italic"/>
              </a:rPr>
              <a:t>N</a:t>
            </a:r>
            <a:r>
              <a:rPr dirty="0" sz="1000" spc="175" i="1">
                <a:latin typeface="Lucida Sans Italic"/>
                <a:cs typeface="Lucida Sans Italic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=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1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+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3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+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5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+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...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37">
                <a:latin typeface="Lucida Sans Unicode"/>
                <a:cs typeface="Lucida Sans Unicode"/>
              </a:rPr>
              <a:t>+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(2</a:t>
            </a:r>
            <a:r>
              <a:rPr dirty="0" baseline="3831" sz="2175" i="1">
                <a:latin typeface="Lucida Sans Italic"/>
                <a:cs typeface="Lucida Sans Italic"/>
              </a:rPr>
              <a:t>N</a:t>
            </a:r>
            <a:r>
              <a:rPr dirty="0" baseline="3831" sz="2175" spc="44" i="1">
                <a:latin typeface="Lucida Sans Italic"/>
                <a:cs typeface="Lucida Sans Italic"/>
              </a:rPr>
              <a:t> </a:t>
            </a:r>
            <a:r>
              <a:rPr dirty="0" baseline="3831" sz="2175" spc="254">
                <a:latin typeface="Trebuchet MS"/>
                <a:cs typeface="Trebuchet MS"/>
              </a:rPr>
              <a:t>−</a:t>
            </a:r>
            <a:r>
              <a:rPr dirty="0" baseline="3831" sz="2175" spc="82">
                <a:latin typeface="Trebuchet MS"/>
                <a:cs typeface="Trebuchet MS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1)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be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the</a:t>
            </a:r>
            <a:r>
              <a:rPr dirty="0" baseline="3831" sz="2175" spc="44">
                <a:latin typeface="Lucida Sans Unicode"/>
                <a:cs typeface="Lucida Sans Unicode"/>
              </a:rPr>
              <a:t> </a:t>
            </a:r>
            <a:r>
              <a:rPr dirty="0" baseline="3831" sz="2175">
                <a:latin typeface="Lucida Sans Unicode"/>
                <a:cs typeface="Lucida Sans Unicode"/>
              </a:rPr>
              <a:t>sum</a:t>
            </a:r>
            <a:r>
              <a:rPr dirty="0" baseline="3831" sz="2175" spc="52">
                <a:latin typeface="Lucida Sans Unicode"/>
                <a:cs typeface="Lucida Sans Unicode"/>
              </a:rPr>
              <a:t> </a:t>
            </a:r>
            <a:r>
              <a:rPr dirty="0" baseline="3831" sz="2175" spc="-37">
                <a:latin typeface="Lucida Sans Unicode"/>
                <a:cs typeface="Lucida Sans Unicode"/>
              </a:rPr>
              <a:t>of </a:t>
            </a:r>
            <a:r>
              <a:rPr dirty="0" sz="1450">
                <a:latin typeface="Lucida Sans Unicode"/>
                <a:cs typeface="Lucida Sans Unicode"/>
              </a:rPr>
              <a:t>the</a:t>
            </a:r>
            <a:r>
              <a:rPr dirty="0" sz="1450" spc="5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first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5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odd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integers.</a:t>
            </a:r>
            <a:endParaRPr sz="1450">
              <a:latin typeface="Lucida Sans Unicode"/>
              <a:cs typeface="Lucida Sans Unicode"/>
            </a:endParaRPr>
          </a:p>
          <a:p>
            <a:pPr marL="499109" indent="-189230">
              <a:lnSpc>
                <a:spcPct val="100000"/>
              </a:lnSpc>
              <a:spcBef>
                <a:spcPts val="1150"/>
              </a:spcBef>
              <a:buSzPct val="127586"/>
              <a:buFont typeface="Calibri"/>
              <a:buChar char="•"/>
              <a:tabLst>
                <a:tab pos="499745" algn="l"/>
              </a:tabLst>
            </a:pPr>
            <a:r>
              <a:rPr dirty="0" sz="1450">
                <a:latin typeface="Lucida Sans Unicode"/>
                <a:cs typeface="Lucida Sans Unicode"/>
              </a:rPr>
              <a:t>Assume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that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</a:t>
            </a:r>
            <a:r>
              <a:rPr dirty="0" baseline="-5555" sz="1500" i="1">
                <a:latin typeface="Lucida Sans Italic"/>
                <a:cs typeface="Lucida Sans Italic"/>
              </a:rPr>
              <a:t>N</a:t>
            </a:r>
            <a:r>
              <a:rPr dirty="0" baseline="-5555" sz="1500" spc="22" i="1">
                <a:latin typeface="Lucida Sans Italic"/>
                <a:cs typeface="Lucida Sans Italic"/>
              </a:rPr>
              <a:t> </a:t>
            </a:r>
            <a:r>
              <a:rPr dirty="0" baseline="-5555" sz="1500" spc="142">
                <a:latin typeface="Trebuchet MS"/>
                <a:cs typeface="Trebuchet MS"/>
              </a:rPr>
              <a:t>−</a:t>
            </a:r>
            <a:r>
              <a:rPr dirty="0" baseline="-5555" sz="1500" spc="44">
                <a:latin typeface="Trebuchet MS"/>
                <a:cs typeface="Trebuchet MS"/>
              </a:rPr>
              <a:t> </a:t>
            </a:r>
            <a:r>
              <a:rPr dirty="0" baseline="-5555" sz="1500">
                <a:latin typeface="Lucida Sans Unicode"/>
                <a:cs typeface="Lucida Sans Unicode"/>
              </a:rPr>
              <a:t>1</a:t>
            </a:r>
            <a:r>
              <a:rPr dirty="0" baseline="-5555" sz="1500" spc="270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40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60">
                <a:latin typeface="Trebuchet MS"/>
                <a:cs typeface="Trebuchet MS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1)</a:t>
            </a:r>
            <a:r>
              <a:rPr dirty="0" baseline="22222" sz="1500" spc="-30">
                <a:latin typeface="Lucida Sans Unicode"/>
                <a:cs typeface="Lucida Sans Unicode"/>
              </a:rPr>
              <a:t>2</a:t>
            </a:r>
            <a:r>
              <a:rPr dirty="0" sz="1450" spc="-2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99109" indent="-189230">
              <a:lnSpc>
                <a:spcPct val="100000"/>
              </a:lnSpc>
              <a:spcBef>
                <a:spcPts val="1150"/>
              </a:spcBef>
              <a:buSzPct val="127586"/>
              <a:buFont typeface="Calibri"/>
              <a:buChar char="•"/>
              <a:tabLst>
                <a:tab pos="499745" algn="l"/>
              </a:tabLst>
            </a:pPr>
            <a:r>
              <a:rPr dirty="0" sz="1450">
                <a:latin typeface="Lucida Sans Unicode"/>
                <a:cs typeface="Lucida Sans Unicode"/>
              </a:rPr>
              <a:t>Then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T</a:t>
            </a:r>
            <a:r>
              <a:rPr dirty="0" baseline="-5555" sz="1500" i="1">
                <a:latin typeface="Lucida Sans Italic"/>
                <a:cs typeface="Lucida Sans Italic"/>
              </a:rPr>
              <a:t>N</a:t>
            </a:r>
            <a:r>
              <a:rPr dirty="0" baseline="-5555" sz="1500" spc="262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5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1)</a:t>
            </a:r>
            <a:r>
              <a:rPr dirty="0" baseline="22222" sz="1500">
                <a:latin typeface="Lucida Sans Unicode"/>
                <a:cs typeface="Lucida Sans Unicode"/>
              </a:rPr>
              <a:t>2</a:t>
            </a:r>
            <a:r>
              <a:rPr dirty="0" baseline="22222" sz="1500" spc="254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+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(2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0" i="1">
                <a:latin typeface="Lucida Sans Italic"/>
                <a:cs typeface="Lucida Sans Italic"/>
              </a:rPr>
              <a:t> </a:t>
            </a:r>
            <a:r>
              <a:rPr dirty="0" sz="1450" spc="170">
                <a:latin typeface="Trebuchet MS"/>
                <a:cs typeface="Trebuchet MS"/>
              </a:rPr>
              <a:t>−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1)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-320" i="1">
                <a:latin typeface="Lucida Sans Italic"/>
                <a:cs typeface="Lucida Sans Italic"/>
              </a:rPr>
              <a:t> </a:t>
            </a:r>
            <a:r>
              <a:rPr dirty="0" baseline="22222" sz="1500" spc="-37">
                <a:latin typeface="Lucida Sans Unicode"/>
                <a:cs typeface="Lucida Sans Unicode"/>
              </a:rPr>
              <a:t>2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82662" y="3769921"/>
            <a:ext cx="75057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60" b="1">
                <a:latin typeface="Trebuchet MS"/>
                <a:cs typeface="Trebuchet MS"/>
              </a:rPr>
              <a:t>Example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7119791" y="4006825"/>
          <a:ext cx="201168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396240"/>
                <a:gridCol w="396239"/>
                <a:gridCol w="396240"/>
                <a:gridCol w="396240"/>
              </a:tblGrid>
              <a:tr h="396240"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1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3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5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7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dirty="0" sz="1450">
                          <a:latin typeface="Lucida Sans Unicode"/>
                          <a:cs typeface="Lucida Sans Unicode"/>
                        </a:rPr>
                        <a:t>9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9690">
                    <a:lnL w="6350">
                      <a:solidFill>
                        <a:srgbClr val="EBEBEB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7552055" y="6079121"/>
            <a:ext cx="127889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alternate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proof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32130" y="1250334"/>
            <a:ext cx="372999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>
                <a:latin typeface="Arial"/>
                <a:cs typeface="Arial"/>
              </a:rPr>
              <a:t>Dynamic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>
                <a:latin typeface="Arial"/>
                <a:cs typeface="Arial"/>
              </a:rPr>
              <a:t>programming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 spc="55">
                <a:latin typeface="Arial"/>
                <a:cs typeface="Arial"/>
              </a:rPr>
              <a:t>and</a:t>
            </a:r>
            <a:r>
              <a:rPr dirty="0" sz="1700" spc="285">
                <a:latin typeface="Arial"/>
                <a:cs typeface="Arial"/>
              </a:rPr>
              <a:t> </a:t>
            </a:r>
            <a:r>
              <a:rPr dirty="0" sz="1700" spc="-10">
                <a:latin typeface="Arial"/>
                <a:cs typeface="Arial"/>
              </a:rPr>
              <a:t>recursion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3400" y="1753387"/>
            <a:ext cx="89916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318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655"/>
              </a:spcBef>
            </a:pP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Broadly</a:t>
            </a:r>
            <a:r>
              <a:rPr dirty="0" sz="1450" spc="-4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 i="1">
                <a:solidFill>
                  <a:srgbClr val="005493"/>
                </a:solidFill>
                <a:latin typeface="Lucida Sans Italic"/>
                <a:cs typeface="Lucida Sans Italic"/>
              </a:rPr>
              <a:t>useful</a:t>
            </a:r>
            <a:r>
              <a:rPr dirty="0" sz="1450" spc="-40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approaches</a:t>
            </a:r>
            <a:r>
              <a:rPr dirty="0" sz="1450" spc="-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solving</a:t>
            </a:r>
            <a:r>
              <a:rPr dirty="0" sz="1450" spc="-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problems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by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combining</a:t>
            </a:r>
            <a:r>
              <a:rPr dirty="0" sz="1450" spc="-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solutions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-3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smaller</a:t>
            </a:r>
            <a:r>
              <a:rPr dirty="0" sz="1450" spc="-4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subproblems.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3400" y="2414523"/>
            <a:ext cx="4838700" cy="17551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6360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68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Why</a:t>
            </a:r>
            <a:r>
              <a:rPr dirty="0" sz="1450" spc="7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learn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DP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dirty="0" sz="1450" spc="8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 spc="-10">
                <a:solidFill>
                  <a:srgbClr val="005493"/>
                </a:solidFill>
                <a:latin typeface="Lucida Sans Unicode"/>
                <a:cs typeface="Lucida Sans Unicode"/>
              </a:rPr>
              <a:t>recursion?</a:t>
            </a:r>
            <a:endParaRPr sz="1450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855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Represent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a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 spc="82">
                <a:latin typeface="Lucida Sans Unicode"/>
                <a:cs typeface="Lucida Sans Unicode"/>
              </a:rPr>
              <a:t>new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mode</a:t>
            </a:r>
            <a:r>
              <a:rPr dirty="0" baseline="1915" sz="2175" spc="9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89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thinking.</a:t>
            </a:r>
            <a:endParaRPr baseline="1915" sz="2175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Provide</a:t>
            </a:r>
            <a:r>
              <a:rPr dirty="0" baseline="1915" sz="2175" spc="30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powerful</a:t>
            </a:r>
            <a:r>
              <a:rPr dirty="0" baseline="1915" sz="2175" spc="31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programming</a:t>
            </a:r>
            <a:r>
              <a:rPr dirty="0" baseline="1915" sz="2175" spc="307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paradigms.</a:t>
            </a:r>
            <a:endParaRPr baseline="1915" sz="2175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Give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insight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into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the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nature</a:t>
            </a:r>
            <a:r>
              <a:rPr dirty="0" baseline="1915" sz="2175" spc="127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of</a:t>
            </a:r>
            <a:r>
              <a:rPr dirty="0" baseline="1915" sz="2175" spc="13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computation.</a:t>
            </a:r>
            <a:endParaRPr baseline="1915" sz="2175">
              <a:latin typeface="Lucida Sans Unicode"/>
              <a:cs typeface="Lucida Sans Unicode"/>
            </a:endParaRPr>
          </a:p>
          <a:p>
            <a:pPr marL="445134" indent="-125730">
              <a:lnSpc>
                <a:spcPct val="100000"/>
              </a:lnSpc>
              <a:spcBef>
                <a:spcPts val="819"/>
              </a:spcBef>
              <a:buSzPct val="106896"/>
              <a:buFont typeface="Calibri"/>
              <a:buChar char="•"/>
              <a:tabLst>
                <a:tab pos="445770" algn="l"/>
              </a:tabLst>
            </a:pPr>
            <a:r>
              <a:rPr dirty="0" baseline="1915" sz="2175">
                <a:latin typeface="Lucida Sans Unicode"/>
                <a:cs typeface="Lucida Sans Unicode"/>
              </a:rPr>
              <a:t>Successfully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used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>
                <a:latin typeface="Lucida Sans Unicode"/>
                <a:cs typeface="Lucida Sans Unicode"/>
              </a:rPr>
              <a:t>for</a:t>
            </a:r>
            <a:r>
              <a:rPr dirty="0" baseline="1915" sz="2175" spc="195">
                <a:latin typeface="Lucida Sans Unicode"/>
                <a:cs typeface="Lucida Sans Unicode"/>
              </a:rPr>
              <a:t> </a:t>
            </a:r>
            <a:r>
              <a:rPr dirty="0" baseline="1915" sz="2175" spc="-15">
                <a:latin typeface="Lucida Sans Unicode"/>
                <a:cs typeface="Lucida Sans Unicode"/>
              </a:rPr>
              <a:t>decades.</a:t>
            </a:r>
            <a:endParaRPr baseline="1915" sz="2175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468868" y="4346126"/>
          <a:ext cx="9048750" cy="211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050"/>
                <a:gridCol w="3522979"/>
                <a:gridCol w="4485639"/>
              </a:tblGrid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recursion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82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300" i="1">
                          <a:latin typeface="Lucida Sans Italic"/>
                          <a:cs typeface="Lucida Sans Italic"/>
                        </a:rPr>
                        <a:t>dynamic</a:t>
                      </a:r>
                      <a:r>
                        <a:rPr dirty="0" sz="1300" spc="55" i="1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programming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4826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</a:tr>
              <a:tr h="784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advantages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127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Decomposition</a:t>
                      </a:r>
                      <a:r>
                        <a:rPr dirty="0" sz="1300" spc="6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often</a:t>
                      </a:r>
                      <a:r>
                        <a:rPr dirty="0" sz="1300" spc="7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obvious.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Easy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reason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about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correctness.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Avoids</a:t>
                      </a:r>
                      <a:r>
                        <a:rPr dirty="0" sz="1300" spc="10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exponential</a:t>
                      </a:r>
                      <a:r>
                        <a:rPr dirty="0" sz="1300" spc="10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waste.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Often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simpler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memoization.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5715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07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sz="1300" spc="-10" i="1">
                          <a:latin typeface="Lucida Sans Italic"/>
                          <a:cs typeface="Lucida Sans Italic"/>
                        </a:rPr>
                        <a:t>pitfalls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B="0" marT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Potential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exponential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waste.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Decomposition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may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1300" spc="6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simple.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635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Uses</a:t>
                      </a:r>
                      <a:r>
                        <a:rPr dirty="0" sz="1300" spc="5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significant</a:t>
                      </a:r>
                      <a:r>
                        <a:rPr dirty="0" sz="1300" spc="5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space.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Not</a:t>
                      </a:r>
                      <a:r>
                        <a:rPr dirty="0" sz="13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suited</a:t>
                      </a:r>
                      <a:r>
                        <a:rPr dirty="0" sz="13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dirty="0" sz="1300" spc="2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25">
                          <a:latin typeface="Lucida Sans Unicode"/>
                          <a:cs typeface="Lucida Sans Unicode"/>
                        </a:rPr>
                        <a:t>real-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valued</a:t>
                      </a:r>
                      <a:r>
                        <a:rPr dirty="0" sz="1300" spc="1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arguments.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300">
                          <a:latin typeface="Lucida Sans Unicode"/>
                          <a:cs typeface="Lucida Sans Unicode"/>
                        </a:rPr>
                        <a:t>Challenging</a:t>
                      </a:r>
                      <a:r>
                        <a:rPr dirty="0" sz="1300" spc="4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determine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order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dirty="0" sz="1300" spc="45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dirty="0" sz="1300" spc="-10">
                          <a:latin typeface="Lucida Sans Unicode"/>
                          <a:cs typeface="Lucida Sans Unicode"/>
                        </a:rPr>
                        <a:t>computation</a:t>
                      </a:r>
                      <a:endParaRPr sz="1300">
                        <a:latin typeface="Lucida Sans Unicode"/>
                        <a:cs typeface="Lucida Sans Unicode"/>
                      </a:endParaRPr>
                    </a:p>
                  </a:txBody>
                  <a:tcPr marL="0" marR="0" marB="0" marT="381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5660008" y="2546194"/>
          <a:ext cx="2258060" cy="66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45"/>
                <a:gridCol w="321945"/>
                <a:gridCol w="321945"/>
                <a:gridCol w="321944"/>
                <a:gridCol w="321944"/>
                <a:gridCol w="321944"/>
                <a:gridCol w="321944"/>
              </a:tblGrid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0217" y="3315694"/>
            <a:ext cx="2089597" cy="84962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25"/>
              <a:t>46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260" b="1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b="1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dirty="0" sz="1150" spc="300" b="1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dirty="0" sz="1150" spc="-50" b="1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8700" y="2363673"/>
            <a:ext cx="7137400" cy="194563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509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dirty="0" sz="1100" i="1">
                <a:latin typeface="Lucida Sans Italic"/>
                <a:cs typeface="Lucida Sans Italic"/>
              </a:rPr>
              <a:t>Image</a:t>
            </a:r>
            <a:r>
              <a:rPr dirty="0" sz="1100" spc="30" i="1">
                <a:latin typeface="Lucida Sans Italic"/>
                <a:cs typeface="Lucida Sans Italic"/>
              </a:rPr>
              <a:t> </a:t>
            </a:r>
            <a:r>
              <a:rPr dirty="0" sz="1100" spc="-10" i="1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249554" marR="1884045">
              <a:lnSpc>
                <a:spcPct val="156800"/>
              </a:lnSpc>
              <a:spcBef>
                <a:spcPts val="550"/>
              </a:spcBef>
            </a:pPr>
            <a:r>
              <a:rPr dirty="0" sz="900" spc="-10">
                <a:latin typeface="Lucida Console"/>
                <a:cs typeface="Lucida Console"/>
                <a:hlinkClick r:id="rId3"/>
              </a:rPr>
              <a:t>http://upload.wikimedia.org/wikipedia/en/7/7a/Richard_Ernest_Bellman.jpg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4"/>
              </a:rPr>
              <a:t>http://apprendre-</a:t>
            </a:r>
            <a:r>
              <a:rPr dirty="0" sz="900" spc="-10">
                <a:latin typeface="Lucida Console"/>
                <a:cs typeface="Lucida Console"/>
                <a:hlinkClick r:id="rId4"/>
              </a:rPr>
              <a:t>math.info/history/photos/Polya_4.jpeg</a:t>
            </a:r>
            <a:endParaRPr sz="900">
              <a:latin typeface="Lucida Console"/>
              <a:cs typeface="Lucida Console"/>
            </a:endParaRPr>
          </a:p>
          <a:p>
            <a:pPr marL="249554" marR="1398270">
              <a:lnSpc>
                <a:spcPct val="156800"/>
              </a:lnSpc>
            </a:pPr>
            <a:r>
              <a:rPr dirty="0" sz="900">
                <a:latin typeface="Lucida Console"/>
                <a:cs typeface="Lucida Console"/>
                <a:hlinkClick r:id="rId5"/>
              </a:rPr>
              <a:t>http://www.advent-</a:t>
            </a:r>
            <a:r>
              <a:rPr dirty="0" sz="900" spc="-10">
                <a:latin typeface="Lucida Console"/>
                <a:cs typeface="Lucida Console"/>
                <a:hlinkClick r:id="rId5"/>
              </a:rPr>
              <a:t>inc.com/documents/coins.gif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6"/>
              </a:rPr>
              <a:t>http://upload.wikimedia.org/wikipedia/commons/a/a0/2006_Quarter_Proof.png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7"/>
              </a:rPr>
              <a:t>http://upload.wikimedia.org/wikipedia/commons/3/3c/Dime_Obverse_13.png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>
                <a:latin typeface="Lucida Console"/>
                <a:cs typeface="Lucida Console"/>
                <a:hlinkClick r:id="rId8"/>
              </a:rPr>
              <a:t>http://upload.wikimedia.org/wikipedia/commons/7/72/Jefferson-Nickel-Unc-</a:t>
            </a:r>
            <a:r>
              <a:rPr dirty="0" sz="900" spc="-10">
                <a:latin typeface="Lucida Console"/>
                <a:cs typeface="Lucida Console"/>
                <a:hlinkClick r:id="rId8"/>
              </a:rPr>
              <a:t>Obv.jpg</a:t>
            </a:r>
            <a:r>
              <a:rPr dirty="0" sz="900" spc="-10">
                <a:latin typeface="Lucida Console"/>
                <a:cs typeface="Lucida Console"/>
              </a:rPr>
              <a:t> </a:t>
            </a:r>
            <a:r>
              <a:rPr dirty="0" sz="900" spc="-10">
                <a:latin typeface="Lucida Console"/>
                <a:cs typeface="Lucida Console"/>
                <a:hlinkClick r:id="rId9"/>
              </a:rPr>
              <a:t>http://upload.wikimedia.org/wikipedia/commons/2/2e/US_One_Cent_Obv.png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635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dirty="0" sz="1000" spc="75">
                <a:solidFill>
                  <a:srgbClr val="797979"/>
                </a:solidFill>
                <a:latin typeface="Lucida Console"/>
                <a:cs typeface="Lucida Console"/>
              </a:rPr>
              <a:t>CS.6.E.Recursion.DP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dirty="0" sz="1850" spc="150" b="1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dirty="0" sz="1850" b="1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dirty="0" sz="1850" spc="75" b="1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dirty="0" sz="1150" b="1">
                <a:latin typeface="Verdana"/>
                <a:cs typeface="Verdana"/>
              </a:rPr>
              <a:t>S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D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G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E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260" b="1">
                <a:latin typeface="Verdana"/>
                <a:cs typeface="Verdana"/>
              </a:rPr>
              <a:t>I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C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K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/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W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A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Y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b="1">
                <a:latin typeface="Verdana"/>
                <a:cs typeface="Verdana"/>
              </a:rPr>
              <a:t>N</a:t>
            </a:r>
            <a:r>
              <a:rPr dirty="0" sz="1150" spc="300" b="1">
                <a:latin typeface="Verdana"/>
                <a:cs typeface="Verdana"/>
              </a:rPr>
              <a:t> </a:t>
            </a:r>
            <a:r>
              <a:rPr dirty="0" sz="1150" spc="-50" b="1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6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-17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dirty="0" sz="1200" spc="-17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45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-14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65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dirty="0" sz="1200" spc="-15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135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dirty="0" sz="1200" spc="39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1200" spc="8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135" b="1">
                <a:latin typeface="Trebuchet MS"/>
                <a:cs typeface="Trebuchet MS"/>
              </a:rPr>
              <a:t>http://</a:t>
            </a:r>
            <a:r>
              <a:rPr dirty="0" sz="1000" spc="-170" b="1">
                <a:latin typeface="Trebuchet MS"/>
                <a:cs typeface="Trebuchet MS"/>
              </a:rPr>
              <a:t> </a:t>
            </a:r>
            <a:r>
              <a:rPr dirty="0" sz="1000" spc="110" b="1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24991" y="5578425"/>
            <a:ext cx="1153795" cy="116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600" spc="-4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5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8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600" spc="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6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6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4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50" b="1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67417" y="5680131"/>
            <a:ext cx="833755" cy="116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 spc="90" b="1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dirty="0" sz="600" spc="36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30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600" spc="-7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-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6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600" spc="55" b="1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309" sz="7275" spc="-15" b="1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dirty="0" sz="4050" spc="-1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0882" sz="7275" spc="292" b="1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dirty="0" sz="4050" spc="195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7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75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dirty="0" sz="75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50" spc="65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21732" y="4275361"/>
            <a:ext cx="2886710" cy="642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50" spc="165">
                <a:solidFill>
                  <a:srgbClr val="005493"/>
                </a:solidFill>
                <a:latin typeface="Arial"/>
                <a:cs typeface="Arial"/>
              </a:rPr>
              <a:t>6.</a:t>
            </a:r>
            <a:r>
              <a:rPr dirty="0" sz="4050" spc="125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dirty="0" sz="4050" spc="-75">
                <a:solidFill>
                  <a:srgbClr val="005493"/>
                </a:solidFill>
                <a:latin typeface="Arial"/>
                <a:cs typeface="Arial"/>
              </a:rPr>
              <a:t>Recursion</a:t>
            </a:r>
            <a:endParaRPr sz="40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0832" y="5606556"/>
            <a:ext cx="9963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95" b="1">
                <a:solidFill>
                  <a:srgbClr val="FFFFFF"/>
                </a:solidFill>
                <a:latin typeface="Trebuchet MS"/>
                <a:cs typeface="Trebuchet MS"/>
              </a:rPr>
              <a:t>Section</a:t>
            </a:r>
            <a:r>
              <a:rPr dirty="0" sz="125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50" spc="60" b="1">
                <a:solidFill>
                  <a:srgbClr val="FFFFFF"/>
                </a:solidFill>
                <a:latin typeface="Trebuchet MS"/>
                <a:cs typeface="Trebuchet MS"/>
              </a:rPr>
              <a:t>2.3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Proving</a:t>
            </a:r>
            <a:r>
              <a:rPr dirty="0" spc="85"/>
              <a:t> a </a:t>
            </a:r>
            <a:r>
              <a:rPr dirty="0"/>
              <a:t>recursive</a:t>
            </a:r>
            <a:r>
              <a:rPr dirty="0" spc="90"/>
              <a:t> </a:t>
            </a:r>
            <a:r>
              <a:rPr dirty="0" spc="55"/>
              <a:t>program</a:t>
            </a:r>
            <a:r>
              <a:rPr dirty="0" spc="85"/>
              <a:t> </a:t>
            </a:r>
            <a:r>
              <a:rPr dirty="0" spc="-10"/>
              <a:t>correct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58800" y="2058530"/>
            <a:ext cx="4406900" cy="1691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763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690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To compute a function of </a:t>
            </a:r>
            <a:r>
              <a:rPr dirty="0" sz="135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  <a:p>
            <a:pPr marL="473075" indent="-158115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473709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35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Return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value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small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N</a:t>
            </a:r>
            <a:r>
              <a:rPr dirty="0" sz="1350" spc="15" i="1">
                <a:latin typeface="Lucida Sans Italic"/>
                <a:cs typeface="Lucida Sans Italic"/>
              </a:rPr>
              <a:t> </a:t>
            </a:r>
            <a:r>
              <a:rPr dirty="0" sz="1350" spc="-50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  <a:p>
            <a:pPr marL="473075" marR="318770" indent="-157480">
              <a:lnSpc>
                <a:spcPct val="117300"/>
              </a:lnSpc>
              <a:spcBef>
                <a:spcPts val="82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473709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Reduction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step.</a:t>
            </a:r>
            <a:r>
              <a:rPr dirty="0" sz="135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Assuming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works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for </a:t>
            </a:r>
            <a:r>
              <a:rPr dirty="0" sz="1350">
                <a:latin typeface="Lucida Sans Unicode"/>
                <a:cs typeface="Lucida Sans Unicode"/>
              </a:rPr>
              <a:t>smaller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values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of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its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argument,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use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the </a:t>
            </a:r>
            <a:r>
              <a:rPr dirty="0" sz="1350">
                <a:latin typeface="Lucida Sans Unicode"/>
                <a:cs typeface="Lucida Sans Unicode"/>
              </a:rPr>
              <a:t>function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compute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return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value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r>
              <a:rPr dirty="0" sz="1350" spc="-25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3562" y="1808431"/>
            <a:ext cx="88138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65" b="1">
                <a:latin typeface="Trebuchet MS"/>
                <a:cs typeface="Trebuchet MS"/>
              </a:rPr>
              <a:t>Recursion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97500" y="2045804"/>
            <a:ext cx="4076700" cy="1691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705"/>
              </a:spcBef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prove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involving</a:t>
            </a:r>
            <a:r>
              <a:rPr dirty="0" sz="1350" spc="5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  <a:p>
            <a:pPr marL="323215" indent="-15748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323215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Prove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small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r>
              <a:rPr dirty="0" sz="1350" spc="-25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  <a:p>
            <a:pPr marL="322580" marR="193675" indent="-157480">
              <a:lnSpc>
                <a:spcPct val="117300"/>
              </a:lnSpc>
              <a:spcBef>
                <a:spcPts val="82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323215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Induction step. </a:t>
            </a:r>
            <a:r>
              <a:rPr dirty="0" sz="1350">
                <a:latin typeface="Lucida Sans Unicode"/>
                <a:cs typeface="Lucida Sans Unicode"/>
              </a:rPr>
              <a:t>Assuming that </a:t>
            </a:r>
            <a:r>
              <a:rPr dirty="0" sz="1350" spc="-25">
                <a:latin typeface="Lucida Sans Unicode"/>
                <a:cs typeface="Lucida Sans Unicode"/>
              </a:rPr>
              <a:t>the </a:t>
            </a:r>
            <a:r>
              <a:rPr dirty="0" sz="1350">
                <a:latin typeface="Lucida Sans Unicode"/>
                <a:cs typeface="Lucida Sans Unicode"/>
              </a:rPr>
              <a:t>statement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is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true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all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positive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integers </a:t>
            </a:r>
            <a:r>
              <a:rPr dirty="0" sz="1350">
                <a:latin typeface="Lucida Sans Unicode"/>
                <a:cs typeface="Lucida Sans Unicode"/>
              </a:rPr>
              <a:t>less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than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N</a:t>
            </a:r>
            <a:r>
              <a:rPr dirty="0" sz="1350">
                <a:latin typeface="Lucida Sans Unicode"/>
                <a:cs typeface="Lucida Sans Unicode"/>
              </a:rPr>
              <a:t>,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use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fact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prove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r>
              <a:rPr dirty="0" sz="1350" spc="-25"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98935" y="1808431"/>
            <a:ext cx="2049145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70" b="1">
                <a:latin typeface="Trebuchet MS"/>
                <a:cs typeface="Trebuchet MS"/>
              </a:rPr>
              <a:t>Mathematical</a:t>
            </a:r>
            <a:r>
              <a:rPr dirty="0" sz="1300" spc="85" b="1">
                <a:latin typeface="Trebuchet MS"/>
                <a:cs typeface="Trebuchet MS"/>
              </a:rPr>
              <a:t> </a:t>
            </a:r>
            <a:r>
              <a:rPr dirty="0" sz="1300" spc="55" b="1">
                <a:latin typeface="Trebuchet MS"/>
                <a:cs typeface="Trebuchet MS"/>
              </a:rPr>
              <a:t>induction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114800" y="4219943"/>
            <a:ext cx="5410200" cy="2250440"/>
          </a:xfrm>
          <a:custGeom>
            <a:avLst/>
            <a:gdLst/>
            <a:ahLst/>
            <a:cxnLst/>
            <a:rect l="l" t="t" r="r" b="b"/>
            <a:pathLst>
              <a:path w="5410200" h="2250440">
                <a:moveTo>
                  <a:pt x="0" y="0"/>
                </a:moveTo>
                <a:lnTo>
                  <a:pt x="5410200" y="0"/>
                </a:lnTo>
                <a:lnTo>
                  <a:pt x="5410200" y="2250427"/>
                </a:lnTo>
                <a:lnTo>
                  <a:pt x="0" y="22504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39" y="4205680"/>
            <a:ext cx="3242792" cy="122116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736600" y="4232668"/>
            <a:ext cx="3136900" cy="11188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9695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785"/>
              </a:spcBef>
            </a:pPr>
            <a:r>
              <a:rPr dirty="0" sz="1050">
                <a:latin typeface="Lucida Console"/>
                <a:cs typeface="Lucida Console"/>
              </a:rPr>
              <a:t>public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static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String</a:t>
            </a:r>
            <a:r>
              <a:rPr dirty="0" sz="1050" spc="10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convert(int</a:t>
            </a:r>
            <a:r>
              <a:rPr dirty="0" sz="1050" spc="100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N)</a:t>
            </a:r>
            <a:endParaRPr sz="1050">
              <a:latin typeface="Lucida Console"/>
              <a:cs typeface="Lucida Console"/>
            </a:endParaRPr>
          </a:p>
          <a:p>
            <a:pPr marL="127635">
              <a:lnSpc>
                <a:spcPct val="100000"/>
              </a:lnSpc>
              <a:spcBef>
                <a:spcPts val="185"/>
              </a:spcBef>
            </a:pPr>
            <a:r>
              <a:rPr dirty="0" sz="1050" spc="10">
                <a:latin typeface="Lucida Console"/>
                <a:cs typeface="Lucida Console"/>
              </a:rPr>
              <a:t>{</a:t>
            </a:r>
            <a:endParaRPr sz="1050">
              <a:latin typeface="Lucida Console"/>
              <a:cs typeface="Lucida Console"/>
            </a:endParaRPr>
          </a:p>
          <a:p>
            <a:pPr marL="374015">
              <a:lnSpc>
                <a:spcPct val="100000"/>
              </a:lnSpc>
              <a:spcBef>
                <a:spcPts val="185"/>
              </a:spcBef>
            </a:pPr>
            <a:r>
              <a:rPr dirty="0" sz="1050">
                <a:latin typeface="Lucida Console"/>
                <a:cs typeface="Lucida Console"/>
              </a:rPr>
              <a:t>if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(N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==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1)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return</a:t>
            </a:r>
            <a:r>
              <a:rPr dirty="0" sz="1050" spc="45">
                <a:latin typeface="Lucida Console"/>
                <a:cs typeface="Lucida Console"/>
              </a:rPr>
              <a:t> </a:t>
            </a:r>
            <a:r>
              <a:rPr dirty="0" sz="1050" spc="-20">
                <a:latin typeface="Lucida Console"/>
                <a:cs typeface="Lucida Console"/>
              </a:rPr>
              <a:t>"1";</a:t>
            </a:r>
            <a:endParaRPr sz="1050">
              <a:latin typeface="Lucida Console"/>
              <a:cs typeface="Lucida Console"/>
            </a:endParaRPr>
          </a:p>
          <a:p>
            <a:pPr marL="374015">
              <a:lnSpc>
                <a:spcPct val="100000"/>
              </a:lnSpc>
              <a:spcBef>
                <a:spcPts val="185"/>
              </a:spcBef>
            </a:pPr>
            <a:r>
              <a:rPr dirty="0" sz="1050">
                <a:latin typeface="Lucida Console"/>
                <a:cs typeface="Lucida Console"/>
              </a:rPr>
              <a:t>return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convert(N/2)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+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(N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65">
                <a:latin typeface="Lucida Console"/>
                <a:cs typeface="Lucida Console"/>
              </a:rPr>
              <a:t> </a:t>
            </a:r>
            <a:r>
              <a:rPr dirty="0" sz="1050" spc="-25">
                <a:latin typeface="Lucida Console"/>
                <a:cs typeface="Lucida Console"/>
              </a:rPr>
              <a:t>2);</a:t>
            </a:r>
            <a:endParaRPr sz="1050">
              <a:latin typeface="Lucida Console"/>
              <a:cs typeface="Lucida Console"/>
            </a:endParaRPr>
          </a:p>
          <a:p>
            <a:pPr marL="127635">
              <a:lnSpc>
                <a:spcPct val="100000"/>
              </a:lnSpc>
              <a:spcBef>
                <a:spcPts val="185"/>
              </a:spcBef>
            </a:pPr>
            <a:r>
              <a:rPr dirty="0" sz="1050" spc="10">
                <a:latin typeface="Lucida Console"/>
                <a:cs typeface="Lucida Console"/>
              </a:rPr>
              <a:t>}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  <p:sp>
        <p:nvSpPr>
          <p:cNvPr id="11" name="object 11" descr=""/>
          <p:cNvSpPr txBox="1"/>
          <p:nvPr/>
        </p:nvSpPr>
        <p:spPr>
          <a:xfrm>
            <a:off x="773112" y="3974454"/>
            <a:ext cx="6085840" cy="22732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38829" algn="l"/>
              </a:tabLst>
            </a:pPr>
            <a:r>
              <a:rPr dirty="0" baseline="2136" sz="1950" spc="97" b="1">
                <a:latin typeface="Trebuchet MS"/>
                <a:cs typeface="Trebuchet MS"/>
              </a:rPr>
              <a:t>Recursive</a:t>
            </a:r>
            <a:r>
              <a:rPr dirty="0" baseline="2136" sz="1950" spc="104" b="1">
                <a:latin typeface="Trebuchet MS"/>
                <a:cs typeface="Trebuchet MS"/>
              </a:rPr>
              <a:t> </a:t>
            </a:r>
            <a:r>
              <a:rPr dirty="0" baseline="2136" sz="1950" spc="142" b="1">
                <a:latin typeface="Trebuchet MS"/>
                <a:cs typeface="Trebuchet MS"/>
              </a:rPr>
              <a:t>program</a:t>
            </a:r>
            <a:r>
              <a:rPr dirty="0" baseline="2136" sz="1950" b="1">
                <a:latin typeface="Trebuchet MS"/>
                <a:cs typeface="Trebuchet MS"/>
              </a:rPr>
              <a:t>	</a:t>
            </a:r>
            <a:r>
              <a:rPr dirty="0" sz="1300" spc="80" b="1">
                <a:latin typeface="Trebuchet MS"/>
                <a:cs typeface="Trebuchet MS"/>
              </a:rPr>
              <a:t>Correctness</a:t>
            </a:r>
            <a:r>
              <a:rPr dirty="0" sz="1300" spc="130" b="1">
                <a:latin typeface="Trebuchet MS"/>
                <a:cs typeface="Trebuchet MS"/>
              </a:rPr>
              <a:t> </a:t>
            </a:r>
            <a:r>
              <a:rPr dirty="0" sz="1300" b="1">
                <a:latin typeface="Trebuchet MS"/>
                <a:cs typeface="Trebuchet MS"/>
              </a:rPr>
              <a:t>proof,</a:t>
            </a:r>
            <a:r>
              <a:rPr dirty="0" sz="1300" spc="135" b="1">
                <a:latin typeface="Trebuchet MS"/>
                <a:cs typeface="Trebuchet MS"/>
              </a:rPr>
              <a:t> </a:t>
            </a:r>
            <a:r>
              <a:rPr dirty="0" sz="1300" spc="90" b="1">
                <a:latin typeface="Trebuchet MS"/>
                <a:cs typeface="Trebuchet MS"/>
              </a:rPr>
              <a:t>by</a:t>
            </a:r>
            <a:r>
              <a:rPr dirty="0" sz="1300" spc="135" b="1">
                <a:latin typeface="Trebuchet MS"/>
                <a:cs typeface="Trebuchet MS"/>
              </a:rPr>
              <a:t> </a:t>
            </a:r>
            <a:r>
              <a:rPr dirty="0" sz="1300" spc="55" b="1">
                <a:latin typeface="Trebuchet MS"/>
                <a:cs typeface="Trebuchet MS"/>
              </a:rPr>
              <a:t>induction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213227" y="5551366"/>
          <a:ext cx="1441450" cy="15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4"/>
                <a:gridCol w="205104"/>
                <a:gridCol w="205104"/>
                <a:gridCol w="205104"/>
                <a:gridCol w="205105"/>
                <a:gridCol w="205105"/>
                <a:gridCol w="205105"/>
              </a:tblGrid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7043584" y="5551366"/>
          <a:ext cx="1619885" cy="16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"/>
                <a:gridCol w="201930"/>
                <a:gridCol w="201930"/>
                <a:gridCol w="201929"/>
                <a:gridCol w="201929"/>
                <a:gridCol w="201930"/>
                <a:gridCol w="201930"/>
                <a:gridCol w="201930"/>
              </a:tblGrid>
              <a:tr h="162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0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5214725" y="6164991"/>
          <a:ext cx="1441450" cy="15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04"/>
                <a:gridCol w="205104"/>
                <a:gridCol w="205104"/>
                <a:gridCol w="205104"/>
                <a:gridCol w="205105"/>
                <a:gridCol w="205105"/>
                <a:gridCol w="205105"/>
              </a:tblGrid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4267365" y="4211952"/>
            <a:ext cx="5120005" cy="210566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1350">
                <a:solidFill>
                  <a:srgbClr val="005493"/>
                </a:solidFill>
                <a:latin typeface="Lucida Console"/>
                <a:cs typeface="Lucida Console"/>
              </a:rPr>
              <a:t>convert()</a:t>
            </a:r>
            <a:r>
              <a:rPr dirty="0" sz="1350" spc="-375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computes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binary</a:t>
            </a:r>
            <a:r>
              <a:rPr dirty="0" sz="1350" spc="1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representation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5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endParaRPr sz="1350">
              <a:latin typeface="Lucida Sans Italic"/>
              <a:cs typeface="Lucida Sans Italic"/>
            </a:endParaRPr>
          </a:p>
          <a:p>
            <a:pPr marL="169545" indent="-157480">
              <a:lnSpc>
                <a:spcPct val="100000"/>
              </a:lnSpc>
              <a:spcBef>
                <a:spcPts val="1105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170180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Base</a:t>
            </a:r>
            <a:r>
              <a:rPr dirty="0" sz="135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case.</a:t>
            </a:r>
            <a:r>
              <a:rPr dirty="0" sz="1350" spc="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Returns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"1"</a:t>
            </a:r>
            <a:r>
              <a:rPr dirty="0" sz="1350" spc="-380">
                <a:latin typeface="Lucida Console"/>
                <a:cs typeface="Lucida Consol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N</a:t>
            </a:r>
            <a:r>
              <a:rPr dirty="0" sz="1350" spc="5" i="1">
                <a:latin typeface="Lucida Sans Italic"/>
                <a:cs typeface="Lucida Sans Italic"/>
              </a:rPr>
              <a:t> </a:t>
            </a:r>
            <a:r>
              <a:rPr dirty="0" sz="1350" spc="-220">
                <a:latin typeface="Lucida Sans Unicode"/>
                <a:cs typeface="Lucida Sans Unicode"/>
              </a:rPr>
              <a:t>=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 spc="-25">
                <a:latin typeface="Lucida Sans Unicode"/>
                <a:cs typeface="Lucida Sans Unicode"/>
              </a:rPr>
              <a:t>1.</a:t>
            </a:r>
            <a:endParaRPr sz="1350">
              <a:latin typeface="Lucida Sans Unicode"/>
              <a:cs typeface="Lucida Sans Unicode"/>
            </a:endParaRPr>
          </a:p>
          <a:p>
            <a:pPr marL="169545" indent="-15748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SzPct val="125925"/>
              <a:buFont typeface="Calibri"/>
              <a:buChar char="•"/>
              <a:tabLst>
                <a:tab pos="170180" algn="l"/>
              </a:tabLst>
            </a:pP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Induction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solidFill>
                  <a:srgbClr val="005493"/>
                </a:solidFill>
                <a:latin typeface="Lucida Sans Unicode"/>
                <a:cs typeface="Lucida Sans Unicode"/>
              </a:rPr>
              <a:t>step.</a:t>
            </a:r>
            <a:r>
              <a:rPr dirty="0" sz="135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Assume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that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Console"/>
                <a:cs typeface="Lucida Console"/>
              </a:rPr>
              <a:t>convert()</a:t>
            </a:r>
            <a:r>
              <a:rPr dirty="0" sz="1350" spc="-370">
                <a:latin typeface="Lucida Console"/>
                <a:cs typeface="Lucida Consol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works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for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-25" i="1">
                <a:latin typeface="Lucida Sans Italic"/>
                <a:cs typeface="Lucida Sans Italic"/>
              </a:rPr>
              <a:t>N</a:t>
            </a:r>
            <a:r>
              <a:rPr dirty="0" sz="1350" spc="-25">
                <a:latin typeface="Lucida Sans Unicode"/>
                <a:cs typeface="Lucida Sans Unicode"/>
              </a:rPr>
              <a:t>/2</a:t>
            </a:r>
            <a:endParaRPr sz="1350">
              <a:latin typeface="Lucida Sans Unicode"/>
              <a:cs typeface="Lucida Sans Unicode"/>
            </a:endParaRPr>
          </a:p>
          <a:p>
            <a:pPr lvl="1" marL="387985" indent="-21907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88620" algn="l"/>
              </a:tabLst>
            </a:pPr>
            <a:r>
              <a:rPr dirty="0" sz="1350">
                <a:latin typeface="Lucida Sans Unicode"/>
                <a:cs typeface="Lucida Sans Unicode"/>
              </a:rPr>
              <a:t>Correct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append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"0"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if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N</a:t>
            </a:r>
            <a:r>
              <a:rPr dirty="0" sz="1350" spc="15" i="1">
                <a:latin typeface="Lucida Sans Italic"/>
                <a:cs typeface="Lucida Sans Italic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is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even,</a:t>
            </a:r>
            <a:r>
              <a:rPr dirty="0" sz="13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since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25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2(</a:t>
            </a:r>
            <a:r>
              <a:rPr dirty="0" sz="1450" spc="-10" i="1">
                <a:latin typeface="Lucida Sans Italic"/>
                <a:cs typeface="Lucida Sans Italic"/>
              </a:rPr>
              <a:t>N</a:t>
            </a:r>
            <a:r>
              <a:rPr dirty="0" sz="1450" spc="-10">
                <a:latin typeface="Lucida Sans Unicode"/>
                <a:cs typeface="Lucida Sans Unicode"/>
              </a:rPr>
              <a:t>/2).</a:t>
            </a:r>
            <a:endParaRPr sz="1450">
              <a:latin typeface="Lucida Sans Unicode"/>
              <a:cs typeface="Lucida Sans Unicode"/>
            </a:endParaRPr>
          </a:p>
          <a:p>
            <a:pPr marL="656590">
              <a:lnSpc>
                <a:spcPct val="100000"/>
              </a:lnSpc>
              <a:spcBef>
                <a:spcPts val="790"/>
              </a:spcBef>
              <a:tabLst>
                <a:tab pos="2560955" algn="l"/>
              </a:tabLst>
            </a:pPr>
            <a:r>
              <a:rPr dirty="0" baseline="2777" sz="1500" spc="-37" i="1">
                <a:latin typeface="Lucida Sans Italic"/>
                <a:cs typeface="Lucida Sans Italic"/>
              </a:rPr>
              <a:t>N</a:t>
            </a:r>
            <a:r>
              <a:rPr dirty="0" baseline="2777" sz="1500" spc="-37">
                <a:latin typeface="Lucida Sans Unicode"/>
                <a:cs typeface="Lucida Sans Unicode"/>
              </a:rPr>
              <a:t>/2</a:t>
            </a:r>
            <a:r>
              <a:rPr dirty="0" baseline="2777" sz="1500">
                <a:latin typeface="Lucida Sans Unicode"/>
                <a:cs typeface="Lucida Sans Unicode"/>
              </a:rPr>
              <a:t>	</a:t>
            </a:r>
            <a:r>
              <a:rPr dirty="0" sz="1000" spc="-50" i="1">
                <a:latin typeface="Lucida Sans Italic"/>
                <a:cs typeface="Lucida Sans Italic"/>
              </a:rPr>
              <a:t>N</a:t>
            </a:r>
            <a:endParaRPr sz="1000">
              <a:latin typeface="Lucida Sans Italic"/>
              <a:cs typeface="Lucida Sans Italic"/>
            </a:endParaRPr>
          </a:p>
          <a:p>
            <a:pPr lvl="1" marL="387985" indent="-219075">
              <a:lnSpc>
                <a:spcPct val="100000"/>
              </a:lnSpc>
              <a:spcBef>
                <a:spcPts val="1060"/>
              </a:spcBef>
              <a:buAutoNum type="arabicPeriod" startAt="2"/>
              <a:tabLst>
                <a:tab pos="388620" algn="l"/>
              </a:tabLst>
            </a:pPr>
            <a:r>
              <a:rPr dirty="0" sz="1350">
                <a:latin typeface="Lucida Sans Unicode"/>
                <a:cs typeface="Lucida Sans Unicode"/>
              </a:rPr>
              <a:t>Correct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to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append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"1"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if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i="1">
                <a:latin typeface="Lucida Sans Italic"/>
                <a:cs typeface="Lucida Sans Italic"/>
              </a:rPr>
              <a:t>N</a:t>
            </a:r>
            <a:r>
              <a:rPr dirty="0" sz="1350" spc="10" i="1">
                <a:latin typeface="Lucida Sans Italic"/>
                <a:cs typeface="Lucida Sans Italic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is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odd</a:t>
            </a:r>
            <a:r>
              <a:rPr dirty="0" sz="13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since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25" i="1">
                <a:latin typeface="Lucida Sans Italic"/>
                <a:cs typeface="Lucida Sans Italic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=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2(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>
                <a:latin typeface="Lucida Sans Unicode"/>
                <a:cs typeface="Lucida Sans Unicode"/>
              </a:rPr>
              <a:t>/2)</a:t>
            </a:r>
            <a:r>
              <a:rPr dirty="0" sz="1450" spc="25">
                <a:latin typeface="Lucida Sans Unicode"/>
                <a:cs typeface="Lucida Sans Unicode"/>
              </a:rPr>
              <a:t> </a:t>
            </a:r>
            <a:r>
              <a:rPr dirty="0" sz="1450" spc="-225">
                <a:latin typeface="Lucida Sans Unicode"/>
                <a:cs typeface="Lucida Sans Unicode"/>
              </a:rPr>
              <a:t>+</a:t>
            </a:r>
            <a:r>
              <a:rPr dirty="0" sz="1450" spc="20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  <a:p>
            <a:pPr marL="658495">
              <a:lnSpc>
                <a:spcPct val="100000"/>
              </a:lnSpc>
              <a:spcBef>
                <a:spcPts val="790"/>
              </a:spcBef>
              <a:tabLst>
                <a:tab pos="2560955" algn="l"/>
              </a:tabLst>
            </a:pPr>
            <a:r>
              <a:rPr dirty="0" sz="1000" spc="-25" i="1">
                <a:latin typeface="Lucida Sans Italic"/>
                <a:cs typeface="Lucida Sans Italic"/>
              </a:rPr>
              <a:t>N</a:t>
            </a:r>
            <a:r>
              <a:rPr dirty="0" sz="1000" spc="-25">
                <a:latin typeface="Lucida Sans Unicode"/>
                <a:cs typeface="Lucida Sans Unicode"/>
              </a:rPr>
              <a:t>/2</a:t>
            </a:r>
            <a:r>
              <a:rPr dirty="0" sz="1000">
                <a:latin typeface="Lucida Sans Unicode"/>
                <a:cs typeface="Lucida Sans Unicode"/>
              </a:rPr>
              <a:t>	</a:t>
            </a:r>
            <a:r>
              <a:rPr dirty="0" sz="1000" spc="-50" i="1">
                <a:latin typeface="Lucida Sans Italic"/>
                <a:cs typeface="Lucida Sans Italic"/>
              </a:rPr>
              <a:t>N</a:t>
            </a:r>
            <a:endParaRPr sz="1000">
              <a:latin typeface="Lucida Sans Italic"/>
              <a:cs typeface="Lucida Sans Italic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7043584" y="6164991"/>
          <a:ext cx="1619885" cy="15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"/>
                <a:gridCol w="201930"/>
                <a:gridCol w="201930"/>
                <a:gridCol w="201929"/>
                <a:gridCol w="201929"/>
                <a:gridCol w="201930"/>
                <a:gridCol w="201930"/>
                <a:gridCol w="201930"/>
              </a:tblGrid>
              <a:tr h="156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105"/>
                        </a:lnSpc>
                      </a:pPr>
                      <a:r>
                        <a:rPr dirty="0" sz="1000">
                          <a:latin typeface="Lucida Console"/>
                          <a:cs typeface="Lucida Console"/>
                        </a:rPr>
                        <a:t>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Mechanics</a:t>
            </a:r>
            <a:r>
              <a:rPr dirty="0" spc="145"/>
              <a:t> </a:t>
            </a:r>
            <a:r>
              <a:rPr dirty="0" spc="65"/>
              <a:t>of</a:t>
            </a:r>
            <a:r>
              <a:rPr dirty="0" spc="145"/>
              <a:t> </a:t>
            </a:r>
            <a:r>
              <a:rPr dirty="0" spc="85"/>
              <a:t>a</a:t>
            </a:r>
            <a:r>
              <a:rPr dirty="0" spc="150"/>
              <a:t> </a:t>
            </a:r>
            <a:r>
              <a:rPr dirty="0"/>
              <a:t>function</a:t>
            </a:r>
            <a:r>
              <a:rPr dirty="0" spc="145"/>
              <a:t> </a:t>
            </a:r>
            <a:r>
              <a:rPr dirty="0" spc="-20"/>
              <a:t>call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20700" y="1791525"/>
            <a:ext cx="5130800" cy="1755139"/>
          </a:xfrm>
          <a:custGeom>
            <a:avLst/>
            <a:gdLst/>
            <a:ahLst/>
            <a:cxnLst/>
            <a:rect l="l" t="t" r="r" b="b"/>
            <a:pathLst>
              <a:path w="5130800" h="1755139">
                <a:moveTo>
                  <a:pt x="0" y="0"/>
                </a:moveTo>
                <a:lnTo>
                  <a:pt x="5130800" y="0"/>
                </a:lnTo>
                <a:lnTo>
                  <a:pt x="5130800" y="1754568"/>
                </a:lnTo>
                <a:lnTo>
                  <a:pt x="0" y="17545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73576" y="1830209"/>
            <a:ext cx="4824095" cy="7823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00">
                <a:latin typeface="Lucida Sans Unicode"/>
                <a:cs typeface="Lucida Sans Unicode"/>
              </a:rPr>
              <a:t>System</a:t>
            </a:r>
            <a:r>
              <a:rPr dirty="0" sz="1200" spc="12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actions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when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 i="1">
                <a:latin typeface="Lucida Sans Italic"/>
                <a:cs typeface="Lucida Sans Italic"/>
              </a:rPr>
              <a:t>any</a:t>
            </a:r>
            <a:r>
              <a:rPr dirty="0" sz="1200" spc="120" i="1">
                <a:latin typeface="Lucida Sans Italic"/>
                <a:cs typeface="Lucida Sans Italic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function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is</a:t>
            </a:r>
            <a:r>
              <a:rPr dirty="0" sz="1200" spc="12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called</a:t>
            </a:r>
            <a:endParaRPr sz="1200">
              <a:latin typeface="Lucida Sans Unicode"/>
              <a:cs typeface="Lucida Sans Unicode"/>
            </a:endParaRPr>
          </a:p>
          <a:p>
            <a:pPr marL="295275" indent="-131445">
              <a:lnSpc>
                <a:spcPct val="100000"/>
              </a:lnSpc>
              <a:spcBef>
                <a:spcPts val="680"/>
              </a:spcBef>
              <a:buSzPct val="129166"/>
              <a:buFont typeface="Calibri"/>
              <a:buChar char="•"/>
              <a:tabLst>
                <a:tab pos="295910" algn="l"/>
              </a:tabLst>
            </a:pPr>
            <a:r>
              <a:rPr dirty="0" baseline="4629" sz="1800" i="1">
                <a:latin typeface="Lucida Sans Italic"/>
                <a:cs typeface="Lucida Sans Italic"/>
              </a:rPr>
              <a:t>Save</a:t>
            </a:r>
            <a:r>
              <a:rPr dirty="0" baseline="4629" sz="1800" spc="172" i="1">
                <a:latin typeface="Lucida Sans Italic"/>
                <a:cs typeface="Lucida Sans Italic"/>
              </a:rPr>
              <a:t> </a:t>
            </a:r>
            <a:r>
              <a:rPr dirty="0" baseline="4629" sz="1800" i="1">
                <a:latin typeface="Lucida Sans Italic"/>
                <a:cs typeface="Lucida Sans Italic"/>
              </a:rPr>
              <a:t>environment</a:t>
            </a:r>
            <a:r>
              <a:rPr dirty="0" baseline="4629" sz="1800" spc="179" i="1">
                <a:latin typeface="Lucida Sans Italic"/>
                <a:cs typeface="Lucida Sans Italic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(values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of</a:t>
            </a:r>
            <a:r>
              <a:rPr dirty="0" baseline="4629" sz="1800" spc="172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all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variables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and</a:t>
            </a:r>
            <a:r>
              <a:rPr dirty="0" baseline="4629" sz="1800" spc="17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call</a:t>
            </a:r>
            <a:r>
              <a:rPr dirty="0" baseline="4629" sz="1800" spc="172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location).</a:t>
            </a:r>
            <a:endParaRPr baseline="4629" sz="1800">
              <a:latin typeface="Lucida Sans Unicode"/>
              <a:cs typeface="Lucida Sans Unicode"/>
            </a:endParaRPr>
          </a:p>
          <a:p>
            <a:pPr marL="295275" indent="-131445">
              <a:lnSpc>
                <a:spcPct val="100000"/>
              </a:lnSpc>
              <a:spcBef>
                <a:spcPts val="585"/>
              </a:spcBef>
              <a:buSzPct val="129166"/>
              <a:buFont typeface="Calibri"/>
              <a:buChar char="•"/>
              <a:tabLst>
                <a:tab pos="295910" algn="l"/>
              </a:tabLst>
            </a:pPr>
            <a:r>
              <a:rPr dirty="0" baseline="4629" sz="1800" i="1">
                <a:latin typeface="Lucida Sans Italic"/>
                <a:cs typeface="Lucida Sans Italic"/>
              </a:rPr>
              <a:t>Initialize</a:t>
            </a:r>
            <a:r>
              <a:rPr dirty="0" baseline="4629" sz="1800" spc="187" i="1">
                <a:latin typeface="Lucida Sans Italic"/>
                <a:cs typeface="Lucida Sans Italic"/>
              </a:rPr>
              <a:t> </a:t>
            </a:r>
            <a:r>
              <a:rPr dirty="0" baseline="4629" sz="1800" i="1">
                <a:latin typeface="Lucida Sans Italic"/>
                <a:cs typeface="Lucida Sans Italic"/>
              </a:rPr>
              <a:t>values</a:t>
            </a:r>
            <a:r>
              <a:rPr dirty="0" baseline="4629" sz="1800" spc="187" i="1">
                <a:latin typeface="Lucida Sans Italic"/>
                <a:cs typeface="Lucida Sans Italic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of</a:t>
            </a:r>
            <a:r>
              <a:rPr dirty="0" baseline="4629" sz="1800" spc="187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argument</a:t>
            </a:r>
            <a:r>
              <a:rPr dirty="0" baseline="4629" sz="1800" spc="187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variables.</a:t>
            </a:r>
            <a:endParaRPr baseline="4629" sz="18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5500" y="2623772"/>
            <a:ext cx="3682365" cy="75946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320"/>
              </a:spcBef>
              <a:buSzPct val="129166"/>
              <a:buFont typeface="Calibri"/>
              <a:buChar char="•"/>
              <a:tabLst>
                <a:tab pos="144145" algn="l"/>
              </a:tabLst>
            </a:pPr>
            <a:r>
              <a:rPr dirty="0" baseline="4629" sz="1800" i="1">
                <a:latin typeface="Lucida Sans Italic"/>
                <a:cs typeface="Lucida Sans Italic"/>
              </a:rPr>
              <a:t>Transfer</a:t>
            </a:r>
            <a:r>
              <a:rPr dirty="0" baseline="4629" sz="1800" spc="150" i="1">
                <a:latin typeface="Lucida Sans Italic"/>
                <a:cs typeface="Lucida Sans Italic"/>
              </a:rPr>
              <a:t> </a:t>
            </a:r>
            <a:r>
              <a:rPr dirty="0" baseline="4629" sz="1800" i="1">
                <a:latin typeface="Lucida Sans Italic"/>
                <a:cs typeface="Lucida Sans Italic"/>
              </a:rPr>
              <a:t>control</a:t>
            </a:r>
            <a:r>
              <a:rPr dirty="0" baseline="4629" sz="1800" spc="150" i="1">
                <a:latin typeface="Lucida Sans Italic"/>
                <a:cs typeface="Lucida Sans Italic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to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the</a:t>
            </a:r>
            <a:r>
              <a:rPr dirty="0" baseline="4629" sz="1800" spc="157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function.</a:t>
            </a:r>
            <a:endParaRPr baseline="4629" sz="1800">
              <a:latin typeface="Lucida Sans Unicode"/>
              <a:cs typeface="Lucida Sans Unicode"/>
            </a:endParaRPr>
          </a:p>
          <a:p>
            <a:pPr marL="143510" indent="-131445">
              <a:lnSpc>
                <a:spcPct val="100000"/>
              </a:lnSpc>
              <a:spcBef>
                <a:spcPts val="585"/>
              </a:spcBef>
              <a:buSzPct val="129166"/>
              <a:buFont typeface="Calibri"/>
              <a:buChar char="•"/>
              <a:tabLst>
                <a:tab pos="144145" algn="l"/>
              </a:tabLst>
            </a:pPr>
            <a:r>
              <a:rPr dirty="0" baseline="4629" sz="1800" i="1">
                <a:latin typeface="Lucida Sans Italic"/>
                <a:cs typeface="Lucida Sans Italic"/>
              </a:rPr>
              <a:t>Restore</a:t>
            </a:r>
            <a:r>
              <a:rPr dirty="0" baseline="4629" sz="1800" spc="202" i="1">
                <a:latin typeface="Lucida Sans Italic"/>
                <a:cs typeface="Lucida Sans Italic"/>
              </a:rPr>
              <a:t> </a:t>
            </a:r>
            <a:r>
              <a:rPr dirty="0" baseline="4629" sz="1800" i="1">
                <a:latin typeface="Lucida Sans Italic"/>
                <a:cs typeface="Lucida Sans Italic"/>
              </a:rPr>
              <a:t>environment</a:t>
            </a:r>
            <a:r>
              <a:rPr dirty="0" baseline="4629" sz="1800" spc="209" i="1">
                <a:latin typeface="Lucida Sans Italic"/>
                <a:cs typeface="Lucida Sans Italic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(and</a:t>
            </a:r>
            <a:r>
              <a:rPr dirty="0" baseline="4629" sz="1800" spc="20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assign</a:t>
            </a:r>
            <a:r>
              <a:rPr dirty="0" baseline="4629" sz="1800" spc="209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return</a:t>
            </a:r>
            <a:r>
              <a:rPr dirty="0" baseline="4629" sz="1800" spc="209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value)</a:t>
            </a:r>
            <a:endParaRPr baseline="4629" sz="1800">
              <a:latin typeface="Lucida Sans Unicode"/>
              <a:cs typeface="Lucida Sans Unicode"/>
            </a:endParaRPr>
          </a:p>
          <a:p>
            <a:pPr marL="143510" indent="-131445">
              <a:lnSpc>
                <a:spcPct val="100000"/>
              </a:lnSpc>
              <a:spcBef>
                <a:spcPts val="580"/>
              </a:spcBef>
              <a:buSzPct val="129166"/>
              <a:buFont typeface="Calibri"/>
              <a:buChar char="•"/>
              <a:tabLst>
                <a:tab pos="144145" algn="l"/>
              </a:tabLst>
            </a:pPr>
            <a:r>
              <a:rPr dirty="0" baseline="4629" sz="1800" i="1">
                <a:latin typeface="Lucida Sans Italic"/>
                <a:cs typeface="Lucida Sans Italic"/>
              </a:rPr>
              <a:t>Transfer</a:t>
            </a:r>
            <a:r>
              <a:rPr dirty="0" baseline="4629" sz="1800" spc="150" i="1">
                <a:latin typeface="Lucida Sans Italic"/>
                <a:cs typeface="Lucida Sans Italic"/>
              </a:rPr>
              <a:t> </a:t>
            </a:r>
            <a:r>
              <a:rPr dirty="0" baseline="4629" sz="1800" i="1">
                <a:latin typeface="Lucida Sans Italic"/>
                <a:cs typeface="Lucida Sans Italic"/>
              </a:rPr>
              <a:t>control</a:t>
            </a:r>
            <a:r>
              <a:rPr dirty="0" baseline="4629" sz="1800" spc="157" i="1">
                <a:latin typeface="Lucida Sans Italic"/>
                <a:cs typeface="Lucida Sans Italic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back</a:t>
            </a:r>
            <a:r>
              <a:rPr dirty="0" baseline="4629" sz="1800" spc="157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to</a:t>
            </a:r>
            <a:r>
              <a:rPr dirty="0" baseline="4629" sz="1800" spc="150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the</a:t>
            </a:r>
            <a:r>
              <a:rPr dirty="0" baseline="4629" sz="1800" spc="157">
                <a:latin typeface="Lucida Sans Unicode"/>
                <a:cs typeface="Lucida Sans Unicode"/>
              </a:rPr>
              <a:t> </a:t>
            </a:r>
            <a:r>
              <a:rPr dirty="0" baseline="4629" sz="1800">
                <a:latin typeface="Lucida Sans Unicode"/>
                <a:cs typeface="Lucida Sans Unicode"/>
              </a:rPr>
              <a:t>calling</a:t>
            </a:r>
            <a:r>
              <a:rPr dirty="0" baseline="4629" sz="1800" spc="157">
                <a:latin typeface="Lucida Sans Unicode"/>
                <a:cs typeface="Lucida Sans Unicode"/>
              </a:rPr>
              <a:t> </a:t>
            </a:r>
            <a:r>
              <a:rPr dirty="0" baseline="4629" sz="1800" spc="-15">
                <a:latin typeface="Lucida Sans Unicode"/>
                <a:cs typeface="Lucida Sans Unicode"/>
              </a:rPr>
              <a:t>code.</a:t>
            </a:r>
            <a:endParaRPr baseline="4629" sz="1800">
              <a:latin typeface="Lucida Sans Unicode"/>
              <a:cs typeface="Lucida Sans Unicod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39591" y="3773440"/>
            <a:ext cx="4416425" cy="2827020"/>
            <a:chOff x="539591" y="3773440"/>
            <a:chExt cx="4416425" cy="282702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91" y="3773440"/>
              <a:ext cx="4416272" cy="282685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96899" y="3800373"/>
              <a:ext cx="4305300" cy="2720975"/>
            </a:xfrm>
            <a:custGeom>
              <a:avLst/>
              <a:gdLst/>
              <a:ahLst/>
              <a:cxnLst/>
              <a:rect l="l" t="t" r="r" b="b"/>
              <a:pathLst>
                <a:path w="4305300" h="2720975">
                  <a:moveTo>
                    <a:pt x="0" y="0"/>
                  </a:moveTo>
                  <a:lnTo>
                    <a:pt x="4305300" y="0"/>
                  </a:lnTo>
                  <a:lnTo>
                    <a:pt x="4305300" y="2720855"/>
                  </a:lnTo>
                  <a:lnTo>
                    <a:pt x="0" y="2720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40632" y="3869411"/>
            <a:ext cx="3904615" cy="2524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class</a:t>
            </a:r>
            <a:r>
              <a:rPr dirty="0" sz="1200" spc="14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Binary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String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convert(int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"1";</a:t>
            </a:r>
            <a:endParaRPr sz="1200">
              <a:latin typeface="Lucida Console"/>
              <a:cs typeface="Lucida Console"/>
            </a:endParaRPr>
          </a:p>
          <a:p>
            <a:pPr marL="579755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convert(N/2)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114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2);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main(String[]</a:t>
            </a:r>
            <a:r>
              <a:rPr dirty="0" sz="1200" spc="17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8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79755" marR="100330">
              <a:lnSpc>
                <a:spcPct val="105300"/>
              </a:lnSpc>
            </a:pPr>
            <a:r>
              <a:rPr dirty="0" sz="1200">
                <a:latin typeface="Lucida Console"/>
                <a:cs typeface="Lucida Console"/>
              </a:rPr>
              <a:t>int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</a:t>
            </a:r>
            <a:r>
              <a:rPr dirty="0" sz="1200" spc="55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Integer.parseInt(args[0]); System.out.println(convert(N));</a:t>
            </a:r>
            <a:endParaRPr sz="1200">
              <a:latin typeface="Lucida Console"/>
              <a:cs typeface="Lucida Console"/>
            </a:endParaRPr>
          </a:p>
          <a:p>
            <a:pPr marL="29591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710912" y="5791272"/>
            <a:ext cx="1823085" cy="671830"/>
            <a:chOff x="4710912" y="5791272"/>
            <a:chExt cx="1823085" cy="67183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0912" y="5791272"/>
              <a:ext cx="1823085" cy="67131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737099" y="5821946"/>
              <a:ext cx="1727200" cy="572135"/>
            </a:xfrm>
            <a:custGeom>
              <a:avLst/>
              <a:gdLst/>
              <a:ahLst/>
              <a:cxnLst/>
              <a:rect l="l" t="t" r="r" b="b"/>
              <a:pathLst>
                <a:path w="1727200" h="572135">
                  <a:moveTo>
                    <a:pt x="0" y="0"/>
                  </a:moveTo>
                  <a:lnTo>
                    <a:pt x="1727200" y="0"/>
                  </a:lnTo>
                  <a:lnTo>
                    <a:pt x="1727200" y="572135"/>
                  </a:lnTo>
                  <a:lnTo>
                    <a:pt x="0" y="572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57076" y="5883351"/>
            <a:ext cx="1473200" cy="40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1100">
                <a:latin typeface="Lucida Console"/>
                <a:cs typeface="Lucida Console"/>
              </a:rPr>
              <a:t>%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java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Convert</a:t>
            </a:r>
            <a:r>
              <a:rPr dirty="0" sz="1100" spc="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26 </a:t>
            </a:r>
            <a:r>
              <a:rPr dirty="0" sz="1100" spc="-10">
                <a:latin typeface="Lucida Console"/>
                <a:cs typeface="Lucida Console"/>
              </a:rPr>
              <a:t>11010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935510" y="1767370"/>
            <a:ext cx="2855595" cy="844550"/>
            <a:chOff x="5935510" y="1767370"/>
            <a:chExt cx="2855595" cy="844550"/>
          </a:xfrm>
        </p:grpSpPr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510" y="1767370"/>
              <a:ext cx="2855125" cy="84438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981700" y="1791525"/>
              <a:ext cx="2755900" cy="737870"/>
            </a:xfrm>
            <a:custGeom>
              <a:avLst/>
              <a:gdLst/>
              <a:ahLst/>
              <a:cxnLst/>
              <a:rect l="l" t="t" r="r" b="b"/>
              <a:pathLst>
                <a:path w="2755900" h="737869">
                  <a:moveTo>
                    <a:pt x="0" y="0"/>
                  </a:moveTo>
                  <a:lnTo>
                    <a:pt x="2755900" y="0"/>
                  </a:lnTo>
                  <a:lnTo>
                    <a:pt x="2755900" y="737425"/>
                  </a:lnTo>
                  <a:lnTo>
                    <a:pt x="0" y="737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000757" y="2238308"/>
            <a:ext cx="937260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10">
                <a:latin typeface="Lucida Console"/>
                <a:cs typeface="Lucida Console"/>
              </a:rPr>
              <a:t>convert(13)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935510" y="2527846"/>
            <a:ext cx="2855595" cy="844550"/>
            <a:chOff x="5935510" y="2527846"/>
            <a:chExt cx="2855595" cy="844550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5510" y="2527846"/>
              <a:ext cx="2855125" cy="844384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981700" y="2554376"/>
              <a:ext cx="2755900" cy="737870"/>
            </a:xfrm>
            <a:custGeom>
              <a:avLst/>
              <a:gdLst/>
              <a:ahLst/>
              <a:cxnLst/>
              <a:rect l="l" t="t" r="r" b="b"/>
              <a:pathLst>
                <a:path w="2755900" h="737870">
                  <a:moveTo>
                    <a:pt x="0" y="0"/>
                  </a:moveTo>
                  <a:lnTo>
                    <a:pt x="2755900" y="0"/>
                  </a:lnTo>
                  <a:lnTo>
                    <a:pt x="2755900" y="737425"/>
                  </a:lnTo>
                  <a:lnTo>
                    <a:pt x="0" y="737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000757" y="2998784"/>
            <a:ext cx="8515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10">
                <a:latin typeface="Lucida Console"/>
                <a:cs typeface="Lucida Console"/>
              </a:rPr>
              <a:t>convert(6)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935510" y="3288309"/>
            <a:ext cx="2855595" cy="844550"/>
            <a:chOff x="5935510" y="3288309"/>
            <a:chExt cx="2855595" cy="844550"/>
          </a:xfrm>
        </p:grpSpPr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35510" y="3288309"/>
              <a:ext cx="2855125" cy="84438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981700" y="3304527"/>
              <a:ext cx="2755900" cy="750570"/>
            </a:xfrm>
            <a:custGeom>
              <a:avLst/>
              <a:gdLst/>
              <a:ahLst/>
              <a:cxnLst/>
              <a:rect l="l" t="t" r="r" b="b"/>
              <a:pathLst>
                <a:path w="2755900" h="750570">
                  <a:moveTo>
                    <a:pt x="0" y="0"/>
                  </a:moveTo>
                  <a:lnTo>
                    <a:pt x="2755900" y="0"/>
                  </a:lnTo>
                  <a:lnTo>
                    <a:pt x="2755900" y="750138"/>
                  </a:lnTo>
                  <a:lnTo>
                    <a:pt x="0" y="750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000757" y="3759260"/>
            <a:ext cx="8515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10">
                <a:latin typeface="Lucida Console"/>
                <a:cs typeface="Lucida Console"/>
              </a:rPr>
              <a:t>convert(3)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935510" y="4048785"/>
            <a:ext cx="2855595" cy="844550"/>
            <a:chOff x="5935510" y="4048785"/>
            <a:chExt cx="2855595" cy="844550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35510" y="4048785"/>
              <a:ext cx="2855125" cy="84438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981700" y="4067378"/>
              <a:ext cx="2755900" cy="737870"/>
            </a:xfrm>
            <a:custGeom>
              <a:avLst/>
              <a:gdLst/>
              <a:ahLst/>
              <a:cxnLst/>
              <a:rect l="l" t="t" r="r" b="b"/>
              <a:pathLst>
                <a:path w="2755900" h="737870">
                  <a:moveTo>
                    <a:pt x="0" y="0"/>
                  </a:moveTo>
                  <a:lnTo>
                    <a:pt x="2755900" y="0"/>
                  </a:lnTo>
                  <a:lnTo>
                    <a:pt x="2755900" y="737425"/>
                  </a:lnTo>
                  <a:lnTo>
                    <a:pt x="0" y="737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000757" y="4519724"/>
            <a:ext cx="8515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 spc="-10">
                <a:latin typeface="Lucida Console"/>
                <a:cs typeface="Lucida Console"/>
              </a:rPr>
              <a:t>convert(1)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935510" y="2249233"/>
            <a:ext cx="2855595" cy="3404870"/>
            <a:chOff x="5935510" y="2249233"/>
            <a:chExt cx="2855595" cy="3404870"/>
          </a:xfrm>
        </p:grpSpPr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5510" y="4809248"/>
              <a:ext cx="2855125" cy="84438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5981700" y="2249233"/>
              <a:ext cx="2755900" cy="3318510"/>
            </a:xfrm>
            <a:custGeom>
              <a:avLst/>
              <a:gdLst/>
              <a:ahLst/>
              <a:cxnLst/>
              <a:rect l="l" t="t" r="r" b="b"/>
              <a:pathLst>
                <a:path w="2755900" h="3318510">
                  <a:moveTo>
                    <a:pt x="1879600" y="2275852"/>
                  </a:moveTo>
                  <a:lnTo>
                    <a:pt x="990600" y="2275852"/>
                  </a:lnTo>
                  <a:lnTo>
                    <a:pt x="990600" y="2453856"/>
                  </a:lnTo>
                  <a:lnTo>
                    <a:pt x="1879600" y="2453856"/>
                  </a:lnTo>
                  <a:lnTo>
                    <a:pt x="1879600" y="2275852"/>
                  </a:lnTo>
                  <a:close/>
                </a:path>
                <a:path w="2755900" h="3318510">
                  <a:moveTo>
                    <a:pt x="1879600" y="1525714"/>
                  </a:moveTo>
                  <a:lnTo>
                    <a:pt x="990600" y="1525714"/>
                  </a:lnTo>
                  <a:lnTo>
                    <a:pt x="990600" y="1703717"/>
                  </a:lnTo>
                  <a:lnTo>
                    <a:pt x="1879600" y="1703717"/>
                  </a:lnTo>
                  <a:lnTo>
                    <a:pt x="1879600" y="1525714"/>
                  </a:lnTo>
                  <a:close/>
                </a:path>
                <a:path w="2755900" h="3318510">
                  <a:moveTo>
                    <a:pt x="1879600" y="762863"/>
                  </a:moveTo>
                  <a:lnTo>
                    <a:pt x="990600" y="762863"/>
                  </a:lnTo>
                  <a:lnTo>
                    <a:pt x="990600" y="940866"/>
                  </a:lnTo>
                  <a:lnTo>
                    <a:pt x="1879600" y="940866"/>
                  </a:lnTo>
                  <a:lnTo>
                    <a:pt x="1879600" y="762863"/>
                  </a:lnTo>
                  <a:close/>
                </a:path>
                <a:path w="2755900" h="3318510">
                  <a:moveTo>
                    <a:pt x="1943100" y="0"/>
                  </a:moveTo>
                  <a:lnTo>
                    <a:pt x="952500" y="0"/>
                  </a:lnTo>
                  <a:lnTo>
                    <a:pt x="952500" y="178003"/>
                  </a:lnTo>
                  <a:lnTo>
                    <a:pt x="1943100" y="178003"/>
                  </a:lnTo>
                  <a:lnTo>
                    <a:pt x="1943100" y="0"/>
                  </a:lnTo>
                  <a:close/>
                </a:path>
                <a:path w="2755900" h="3318510">
                  <a:moveTo>
                    <a:pt x="2755900" y="2580995"/>
                  </a:moveTo>
                  <a:lnTo>
                    <a:pt x="0" y="2580995"/>
                  </a:lnTo>
                  <a:lnTo>
                    <a:pt x="0" y="3318421"/>
                  </a:lnTo>
                  <a:lnTo>
                    <a:pt x="2755900" y="3318421"/>
                  </a:lnTo>
                  <a:lnTo>
                    <a:pt x="2755900" y="2580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136551" y="1867674"/>
            <a:ext cx="2409825" cy="35852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10">
                <a:latin typeface="Lucida Console"/>
                <a:cs typeface="Lucida Console"/>
              </a:rPr>
              <a:t>convert(26)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if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(N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==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1)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return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"1";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14"/>
              </a:spcBef>
              <a:tabLst>
                <a:tab pos="1033780" algn="l"/>
                <a:tab pos="1885950" algn="l"/>
              </a:tabLst>
            </a:pPr>
            <a:r>
              <a:rPr dirty="0" baseline="2525" sz="1650" spc="-15">
                <a:latin typeface="Lucida Console"/>
                <a:cs typeface="Lucida Console"/>
              </a:rPr>
              <a:t>return</a:t>
            </a:r>
            <a:r>
              <a:rPr dirty="0" baseline="2525" sz="1650"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Console"/>
                <a:cs typeface="Lucida Console"/>
              </a:rPr>
              <a:t>"1101"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baseline="2525" sz="1650">
                <a:latin typeface="Lucida Console"/>
                <a:cs typeface="Lucida Console"/>
              </a:rPr>
              <a:t>+</a:t>
            </a:r>
            <a:r>
              <a:rPr dirty="0" baseline="2525" sz="1650" spc="15">
                <a:latin typeface="Lucida Console"/>
                <a:cs typeface="Lucida Console"/>
              </a:rPr>
              <a:t> </a:t>
            </a:r>
            <a:r>
              <a:rPr dirty="0" baseline="2525" sz="1650" spc="-30">
                <a:latin typeface="Lucida Console"/>
                <a:cs typeface="Lucida Console"/>
              </a:rPr>
              <a:t>"0";</a:t>
            </a:r>
            <a:endParaRPr baseline="2525" sz="1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convert(13)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if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(N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==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1)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return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"1";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20"/>
              </a:spcBef>
              <a:tabLst>
                <a:tab pos="1070610" algn="l"/>
                <a:tab pos="1800225" algn="l"/>
              </a:tabLst>
            </a:pPr>
            <a:r>
              <a:rPr dirty="0" baseline="2525" sz="1650" spc="-15">
                <a:latin typeface="Lucida Console"/>
                <a:cs typeface="Lucida Console"/>
              </a:rPr>
              <a:t>return</a:t>
            </a:r>
            <a:r>
              <a:rPr dirty="0" baseline="2525" sz="1650">
                <a:latin typeface="Lucida Console"/>
                <a:cs typeface="Lucida Console"/>
              </a:rPr>
              <a:t>	</a:t>
            </a:r>
            <a:r>
              <a:rPr dirty="0" sz="1100" spc="-10">
                <a:latin typeface="Lucida Console"/>
                <a:cs typeface="Lucida Console"/>
              </a:rPr>
              <a:t>"110"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baseline="2525" sz="1650">
                <a:latin typeface="Lucida Console"/>
                <a:cs typeface="Lucida Console"/>
              </a:rPr>
              <a:t>+</a:t>
            </a:r>
            <a:r>
              <a:rPr dirty="0" baseline="2525" sz="1650" spc="15">
                <a:latin typeface="Lucida Console"/>
                <a:cs typeface="Lucida Console"/>
              </a:rPr>
              <a:t> </a:t>
            </a:r>
            <a:r>
              <a:rPr dirty="0" baseline="2525" sz="1650" spc="-30">
                <a:latin typeface="Lucida Console"/>
                <a:cs typeface="Lucida Console"/>
              </a:rPr>
              <a:t>"1";</a:t>
            </a:r>
            <a:endParaRPr baseline="2525" sz="1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convert(6)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if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(N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==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1)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return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"1";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120"/>
              </a:spcBef>
              <a:tabLst>
                <a:tab pos="1113155" algn="l"/>
                <a:tab pos="1800225" algn="l"/>
              </a:tabLst>
            </a:pPr>
            <a:r>
              <a:rPr dirty="0" baseline="2525" sz="1650" spc="-15">
                <a:latin typeface="Lucida Console"/>
                <a:cs typeface="Lucida Console"/>
              </a:rPr>
              <a:t>return</a:t>
            </a:r>
            <a:r>
              <a:rPr dirty="0" baseline="2525" sz="1650">
                <a:latin typeface="Lucida Console"/>
                <a:cs typeface="Lucida Console"/>
              </a:rPr>
              <a:t>	</a:t>
            </a:r>
            <a:r>
              <a:rPr dirty="0" sz="1100" spc="-20">
                <a:latin typeface="Lucida Console"/>
                <a:cs typeface="Lucida Console"/>
              </a:rPr>
              <a:t>"11"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baseline="2525" sz="1650">
                <a:latin typeface="Lucida Console"/>
                <a:cs typeface="Lucida Console"/>
              </a:rPr>
              <a:t>+</a:t>
            </a:r>
            <a:r>
              <a:rPr dirty="0" baseline="2525" sz="1650" spc="15">
                <a:latin typeface="Lucida Console"/>
                <a:cs typeface="Lucida Console"/>
              </a:rPr>
              <a:t> </a:t>
            </a:r>
            <a:r>
              <a:rPr dirty="0" baseline="2525" sz="1650" spc="-30">
                <a:latin typeface="Lucida Console"/>
                <a:cs typeface="Lucida Console"/>
              </a:rPr>
              <a:t>"0";</a:t>
            </a:r>
            <a:endParaRPr baseline="2525" sz="1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convert(3)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50"/>
              </a:spcBef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if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(N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==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1)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return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"1";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80"/>
              </a:spcBef>
              <a:tabLst>
                <a:tab pos="1156335" algn="l"/>
                <a:tab pos="1800225" algn="l"/>
              </a:tabLst>
            </a:pPr>
            <a:r>
              <a:rPr dirty="0" baseline="2525" sz="1650" spc="-15">
                <a:latin typeface="Lucida Console"/>
                <a:cs typeface="Lucida Console"/>
              </a:rPr>
              <a:t>return</a:t>
            </a:r>
            <a:r>
              <a:rPr dirty="0" baseline="2525" sz="1650">
                <a:latin typeface="Lucida Console"/>
                <a:cs typeface="Lucida Console"/>
              </a:rPr>
              <a:t>	</a:t>
            </a:r>
            <a:r>
              <a:rPr dirty="0" sz="1100" spc="-25">
                <a:latin typeface="Lucida Console"/>
                <a:cs typeface="Lucida Console"/>
              </a:rPr>
              <a:t>"1"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baseline="2525" sz="1650">
                <a:latin typeface="Lucida Console"/>
                <a:cs typeface="Lucida Console"/>
              </a:rPr>
              <a:t>+</a:t>
            </a:r>
            <a:r>
              <a:rPr dirty="0" baseline="2525" sz="1650" spc="15">
                <a:latin typeface="Lucida Console"/>
                <a:cs typeface="Lucida Console"/>
              </a:rPr>
              <a:t> </a:t>
            </a:r>
            <a:r>
              <a:rPr dirty="0" baseline="2525" sz="1650" spc="-30">
                <a:latin typeface="Lucida Console"/>
                <a:cs typeface="Lucida Console"/>
              </a:rPr>
              <a:t>"1";</a:t>
            </a:r>
            <a:endParaRPr baseline="2525" sz="1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convert(1)</a:t>
            </a:r>
            <a:endParaRPr sz="1100">
              <a:latin typeface="Lucida Console"/>
              <a:cs typeface="Lucida Console"/>
            </a:endParaRPr>
          </a:p>
          <a:p>
            <a:pPr marL="267970" marR="90170">
              <a:lnSpc>
                <a:spcPct val="103699"/>
              </a:lnSpc>
            </a:pP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if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(N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==</a:t>
            </a:r>
            <a:r>
              <a:rPr dirty="0" sz="1100" spc="2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1)</a:t>
            </a:r>
            <a:r>
              <a:rPr dirty="0" sz="1100" spc="2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return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 spc="-20">
                <a:latin typeface="Lucida Console"/>
                <a:cs typeface="Lucida Console"/>
              </a:rPr>
              <a:t>"1"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;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return</a:t>
            </a:r>
            <a:r>
              <a:rPr dirty="0" sz="1100" spc="4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convert(0)</a:t>
            </a:r>
            <a:r>
              <a:rPr dirty="0" sz="1100" spc="45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929292"/>
                </a:solidFill>
                <a:latin typeface="Lucida Console"/>
                <a:cs typeface="Lucida Console"/>
              </a:rPr>
              <a:t>+</a:t>
            </a:r>
            <a:r>
              <a:rPr dirty="0" sz="1100" spc="40">
                <a:solidFill>
                  <a:srgbClr val="929292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29292"/>
                </a:solidFill>
                <a:latin typeface="Lucida Console"/>
                <a:cs typeface="Lucida Console"/>
              </a:rPr>
              <a:t>"1";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Programming</a:t>
            </a:r>
            <a:r>
              <a:rPr dirty="0" spc="204"/>
              <a:t> </a:t>
            </a:r>
            <a:r>
              <a:rPr dirty="0"/>
              <a:t>with</a:t>
            </a:r>
            <a:r>
              <a:rPr dirty="0" spc="210"/>
              <a:t> </a:t>
            </a:r>
            <a:r>
              <a:rPr dirty="0"/>
              <a:t>recursion:</a:t>
            </a:r>
            <a:r>
              <a:rPr dirty="0" spc="204"/>
              <a:t> </a:t>
            </a:r>
            <a:r>
              <a:rPr dirty="0" spc="45"/>
              <a:t>typical</a:t>
            </a:r>
            <a:r>
              <a:rPr dirty="0" spc="210"/>
              <a:t> </a:t>
            </a:r>
            <a:r>
              <a:rPr dirty="0" spc="-20"/>
              <a:t>bugs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1042" y="3941959"/>
            <a:ext cx="1100513" cy="96011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5740" y="3597744"/>
            <a:ext cx="3619982" cy="130333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13200" y="3622382"/>
            <a:ext cx="3517900" cy="11957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marL="81915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bad(int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81915">
              <a:lnSpc>
                <a:spcPct val="100000"/>
              </a:lnSpc>
              <a:spcBef>
                <a:spcPts val="3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65760" marR="494665">
              <a:lnSpc>
                <a:spcPct val="123300"/>
              </a:lnSpc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80">
                <a:latin typeface="Lucida Console"/>
                <a:cs typeface="Lucida Console"/>
              </a:rPr>
              <a:t> </a:t>
            </a:r>
            <a:r>
              <a:rPr dirty="0" sz="1200" spc="-20">
                <a:latin typeface="Lucida Console"/>
                <a:cs typeface="Lucida Console"/>
              </a:rPr>
              <a:t>1.0; </a:t>
            </a: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bad(1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N/2)</a:t>
            </a:r>
            <a:r>
              <a:rPr dirty="0" sz="1200" spc="9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9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1.0/N;</a:t>
            </a:r>
            <a:endParaRPr sz="1200">
              <a:latin typeface="Lucida Console"/>
              <a:cs typeface="Lucida Console"/>
            </a:endParaRPr>
          </a:p>
          <a:p>
            <a:pPr marL="81915">
              <a:lnSpc>
                <a:spcPct val="100000"/>
              </a:lnSpc>
              <a:spcBef>
                <a:spcPts val="34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5783" y="4888585"/>
            <a:ext cx="67119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Try</a:t>
            </a:r>
            <a:r>
              <a:rPr dirty="0" sz="1100" spc="2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005493"/>
                </a:solidFill>
                <a:latin typeface="Lucida Sans Italic"/>
                <a:cs typeface="Lucida Sans Italic"/>
              </a:rPr>
              <a:t>N</a:t>
            </a:r>
            <a:r>
              <a:rPr dirty="0" sz="1100" spc="25" i="1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dirty="0" sz="1100" spc="-18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3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>
                <a:solidFill>
                  <a:srgbClr val="005493"/>
                </a:solidFill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56903" y="3629420"/>
            <a:ext cx="1360805" cy="414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079" marR="5080" indent="-247015">
              <a:lnSpc>
                <a:spcPct val="101899"/>
              </a:lnSpc>
              <a:spcBef>
                <a:spcPts val="100"/>
              </a:spcBef>
            </a:pPr>
            <a:r>
              <a:rPr dirty="0" sz="1250" spc="120" b="1">
                <a:latin typeface="Trebuchet MS"/>
                <a:cs typeface="Trebuchet MS"/>
              </a:rPr>
              <a:t>No</a:t>
            </a:r>
            <a:r>
              <a:rPr dirty="0" sz="1250" spc="50" b="1">
                <a:latin typeface="Trebuchet MS"/>
                <a:cs typeface="Trebuchet MS"/>
              </a:rPr>
              <a:t> </a:t>
            </a:r>
            <a:r>
              <a:rPr dirty="0" sz="1250" spc="55" b="1">
                <a:latin typeface="Trebuchet MS"/>
                <a:cs typeface="Trebuchet MS"/>
              </a:rPr>
              <a:t>convergence </a:t>
            </a:r>
            <a:r>
              <a:rPr dirty="0" sz="1250" spc="60" b="1">
                <a:latin typeface="Trebuchet MS"/>
                <a:cs typeface="Trebuchet MS"/>
              </a:rPr>
              <a:t>guarantee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297" y="3286031"/>
            <a:ext cx="1106267" cy="93218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7764" y="1973707"/>
            <a:ext cx="3599027" cy="107782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895600" y="1994954"/>
            <a:ext cx="3492500" cy="979169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00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15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double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bad(int</a:t>
            </a:r>
            <a:r>
              <a:rPr dirty="0" sz="1200" spc="15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  <a:spcBef>
                <a:spcPts val="335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200">
                <a:latin typeface="Lucida Console"/>
                <a:cs typeface="Lucida Console"/>
              </a:rPr>
              <a:t>return</a:t>
            </a:r>
            <a:r>
              <a:rPr dirty="0" sz="1200" spc="12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bad(N-1)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3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1.0/N;</a:t>
            </a:r>
            <a:endParaRPr sz="1200">
              <a:latin typeface="Lucida Console"/>
              <a:cs typeface="Lucida Console"/>
            </a:endParaRPr>
          </a:p>
          <a:p>
            <a:pPr marL="71755">
              <a:lnSpc>
                <a:spcPct val="100000"/>
              </a:lnSpc>
              <a:spcBef>
                <a:spcPts val="335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23440" y="2040294"/>
            <a:ext cx="154305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40" b="1">
                <a:latin typeface="Trebuchet MS"/>
                <a:cs typeface="Trebuchet MS"/>
              </a:rPr>
              <a:t>Missing</a:t>
            </a:r>
            <a:r>
              <a:rPr dirty="0" sz="1250" spc="50" b="1">
                <a:latin typeface="Trebuchet MS"/>
                <a:cs typeface="Trebuchet MS"/>
              </a:rPr>
              <a:t> </a:t>
            </a:r>
            <a:r>
              <a:rPr dirty="0" sz="1250" spc="100" b="1">
                <a:latin typeface="Trebuchet MS"/>
                <a:cs typeface="Trebuchet MS"/>
              </a:rPr>
              <a:t>base</a:t>
            </a:r>
            <a:r>
              <a:rPr dirty="0" sz="1250" spc="50" b="1">
                <a:latin typeface="Trebuchet MS"/>
                <a:cs typeface="Trebuchet MS"/>
              </a:rPr>
              <a:t> </a:t>
            </a:r>
            <a:r>
              <a:rPr dirty="0" sz="1250" spc="60" b="1">
                <a:latin typeface="Trebuchet MS"/>
                <a:cs typeface="Trebuchet MS"/>
              </a:rPr>
              <a:t>case</a:t>
            </a:r>
            <a:endParaRPr sz="125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478" y="2230120"/>
            <a:ext cx="1066088" cy="62737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630400" y="5518429"/>
            <a:ext cx="1261110" cy="5162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147320">
              <a:lnSpc>
                <a:spcPts val="1260"/>
              </a:lnSpc>
              <a:spcBef>
                <a:spcPts val="204"/>
              </a:spcBef>
            </a:pP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need</a:t>
            </a:r>
            <a:r>
              <a:rPr dirty="0" sz="1100" spc="1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2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know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how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stop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20">
                <a:solidFill>
                  <a:srgbClr val="005493"/>
                </a:solidFill>
                <a:latin typeface="Lucida Sans Unicode"/>
                <a:cs typeface="Lucida Sans Unicode"/>
              </a:rPr>
              <a:t>them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on</a:t>
            </a:r>
            <a:r>
              <a:rPr dirty="0" sz="1100" spc="4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dirty="0" sz="1100" spc="4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1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1267" y="5375680"/>
            <a:ext cx="1110614" cy="83163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20700" y="5605805"/>
            <a:ext cx="4686300" cy="4197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461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dirty="0" sz="1450">
                <a:latin typeface="Lucida Sans Unicode"/>
                <a:cs typeface="Lucida Sans Unicode"/>
              </a:rPr>
              <a:t>Both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lead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to</a:t>
            </a:r>
            <a:r>
              <a:rPr dirty="0" sz="1450" spc="8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infinite</a:t>
            </a:r>
            <a:r>
              <a:rPr dirty="0" sz="1450" spc="80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recursive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loops</a:t>
            </a:r>
            <a:r>
              <a:rPr dirty="0" sz="1450" spc="8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(bad</a:t>
            </a:r>
            <a:r>
              <a:rPr dirty="0" sz="1450" spc="80">
                <a:latin typeface="Lucida Sans Unicode"/>
                <a:cs typeface="Lucida Sans Unicode"/>
              </a:rPr>
              <a:t> </a:t>
            </a:r>
            <a:r>
              <a:rPr dirty="0" sz="1450" spc="-10">
                <a:latin typeface="Lucida Sans Unicode"/>
                <a:cs typeface="Lucida Sans Unicode"/>
              </a:rPr>
              <a:t>news).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 h="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690831" y="2362637"/>
          <a:ext cx="4406265" cy="309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  <a:gridCol w="400050"/>
              </a:tblGrid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b="1">
                          <a:latin typeface="Trebuchet MS"/>
                          <a:cs typeface="Trebuchet MS"/>
                        </a:rPr>
                        <a:t>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22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11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34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17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52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26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13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49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100" b="1">
                          <a:latin typeface="Trebuchet MS"/>
                          <a:cs typeface="Trebuchet MS"/>
                        </a:rPr>
                        <a:t>20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50" spc="-25" b="1">
                          <a:latin typeface="Trebuchet MS"/>
                          <a:cs typeface="Trebuchet MS"/>
                        </a:rPr>
                        <a:t>...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572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45"/>
              <a:t>Collatz</a:t>
            </a:r>
            <a:r>
              <a:rPr dirty="0" spc="75"/>
              <a:t> </a:t>
            </a:r>
            <a:r>
              <a:rPr dirty="0" spc="-10"/>
              <a:t>Sequence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22300" y="1804238"/>
            <a:ext cx="3924300" cy="143700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8265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695"/>
              </a:spcBef>
            </a:pPr>
            <a:r>
              <a:rPr dirty="0" sz="1450">
                <a:latin typeface="Lucida Sans Unicode"/>
                <a:cs typeface="Lucida Sans Unicode"/>
              </a:rPr>
              <a:t>Collatz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function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of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467359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67359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3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3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1,</a:t>
            </a:r>
            <a:r>
              <a:rPr dirty="0" sz="1450" spc="35">
                <a:latin typeface="Lucida Sans Unicode"/>
                <a:cs typeface="Lucida Sans Unicode"/>
              </a:rPr>
              <a:t> </a:t>
            </a:r>
            <a:r>
              <a:rPr dirty="0" sz="1450" spc="-20">
                <a:latin typeface="Lucida Sans Unicode"/>
                <a:cs typeface="Lucida Sans Unicode"/>
              </a:rPr>
              <a:t>stop.</a:t>
            </a:r>
            <a:endParaRPr sz="1450">
              <a:latin typeface="Lucida Sans Unicode"/>
              <a:cs typeface="Lucida Sans Unicode"/>
            </a:endParaRPr>
          </a:p>
          <a:p>
            <a:pPr marL="467359" indent="-157480">
              <a:lnSpc>
                <a:spcPct val="100000"/>
              </a:lnSpc>
              <a:spcBef>
                <a:spcPts val="570"/>
              </a:spcBef>
              <a:buSzPct val="127586"/>
              <a:buFont typeface="Calibri"/>
              <a:buChar char="•"/>
              <a:tabLst>
                <a:tab pos="467359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7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even,</a:t>
            </a:r>
            <a:r>
              <a:rPr dirty="0" sz="1450" spc="7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divide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7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2.</a:t>
            </a:r>
            <a:endParaRPr sz="1450">
              <a:latin typeface="Lucida Sans Unicode"/>
              <a:cs typeface="Lucida Sans Unicode"/>
            </a:endParaRPr>
          </a:p>
          <a:p>
            <a:pPr marL="467359" indent="-157480">
              <a:lnSpc>
                <a:spcPct val="100000"/>
              </a:lnSpc>
              <a:spcBef>
                <a:spcPts val="575"/>
              </a:spcBef>
              <a:buSzPct val="127586"/>
              <a:buFont typeface="Calibri"/>
              <a:buChar char="•"/>
              <a:tabLst>
                <a:tab pos="467359" algn="l"/>
              </a:tabLst>
            </a:pPr>
            <a:r>
              <a:rPr dirty="0" sz="1450">
                <a:latin typeface="Lucida Sans Unicode"/>
                <a:cs typeface="Lucida Sans Unicode"/>
              </a:rPr>
              <a:t>If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55" i="1">
                <a:latin typeface="Lucida Sans Italic"/>
                <a:cs typeface="Lucida Sans Italic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is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odd,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multiply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3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and</a:t>
            </a:r>
            <a:r>
              <a:rPr dirty="0" sz="1450" spc="6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add</a:t>
            </a:r>
            <a:r>
              <a:rPr dirty="0" sz="1450" spc="55">
                <a:latin typeface="Lucida Sans Unicode"/>
                <a:cs typeface="Lucida Sans Unicode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08093" y="3384638"/>
            <a:ext cx="6334125" cy="2105660"/>
            <a:chOff x="608093" y="3384638"/>
            <a:chExt cx="6334125" cy="210566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093" y="3384638"/>
              <a:ext cx="3703802" cy="173597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35000" y="3418954"/>
              <a:ext cx="3606800" cy="1627505"/>
            </a:xfrm>
            <a:custGeom>
              <a:avLst/>
              <a:gdLst/>
              <a:ahLst/>
              <a:cxnLst/>
              <a:rect l="l" t="t" r="r" b="b"/>
              <a:pathLst>
                <a:path w="3606800" h="1627504">
                  <a:moveTo>
                    <a:pt x="0" y="0"/>
                  </a:moveTo>
                  <a:lnTo>
                    <a:pt x="3606800" y="0"/>
                  </a:lnTo>
                  <a:lnTo>
                    <a:pt x="3606800" y="1627416"/>
                  </a:lnTo>
                  <a:lnTo>
                    <a:pt x="0" y="1627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0725" y="4818388"/>
              <a:ext cx="3981449" cy="67131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997200" y="4842941"/>
              <a:ext cx="3873500" cy="572770"/>
            </a:xfrm>
            <a:custGeom>
              <a:avLst/>
              <a:gdLst/>
              <a:ahLst/>
              <a:cxnLst/>
              <a:rect l="l" t="t" r="r" b="b"/>
              <a:pathLst>
                <a:path w="3873500" h="572770">
                  <a:moveTo>
                    <a:pt x="0" y="0"/>
                  </a:moveTo>
                  <a:lnTo>
                    <a:pt x="3873500" y="0"/>
                  </a:lnTo>
                  <a:lnTo>
                    <a:pt x="3873500" y="572147"/>
                  </a:lnTo>
                  <a:lnTo>
                    <a:pt x="0" y="572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84200" y="5605805"/>
            <a:ext cx="8864600" cy="4324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8953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05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Amazing</a:t>
            </a:r>
            <a:r>
              <a:rPr dirty="0" sz="1450" spc="9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fact.</a:t>
            </a:r>
            <a:r>
              <a:rPr dirty="0" sz="1450" spc="9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one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knows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whether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not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this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function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terminates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9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all</a:t>
            </a:r>
            <a:r>
              <a:rPr dirty="0" sz="1450" spc="90">
                <a:latin typeface="Lucida Sans Unicode"/>
                <a:cs typeface="Lucida Sans Unicode"/>
              </a:rPr>
              <a:t> </a:t>
            </a:r>
            <a:r>
              <a:rPr dirty="0" sz="1450" i="1">
                <a:latin typeface="Lucida Sans Italic"/>
                <a:cs typeface="Lucida Sans Italic"/>
              </a:rPr>
              <a:t>N</a:t>
            </a:r>
            <a:r>
              <a:rPr dirty="0" sz="1450" spc="95" i="1">
                <a:latin typeface="Lucida Sans Italic"/>
                <a:cs typeface="Lucida Sans Italic"/>
              </a:rPr>
              <a:t> </a:t>
            </a:r>
            <a:r>
              <a:rPr dirty="0" sz="1450" spc="-25">
                <a:latin typeface="Lucida Sans Unicode"/>
                <a:cs typeface="Lucida Sans Unicode"/>
              </a:rPr>
              <a:t>(!)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-15"/>
              <a:t>9</a:t>
            </a:fld>
          </a:p>
        </p:txBody>
      </p:sp>
      <p:sp>
        <p:nvSpPr>
          <p:cNvPr id="12" name="object 12" descr=""/>
          <p:cNvSpPr txBox="1"/>
          <p:nvPr/>
        </p:nvSpPr>
        <p:spPr>
          <a:xfrm>
            <a:off x="751285" y="3474107"/>
            <a:ext cx="5986145" cy="1828164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200">
                <a:latin typeface="Lucida Console"/>
                <a:cs typeface="Lucida Console"/>
              </a:rPr>
              <a:t>public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static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void</a:t>
            </a:r>
            <a:r>
              <a:rPr dirty="0" sz="1200" spc="1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collatz(int</a:t>
            </a:r>
            <a:r>
              <a:rPr dirty="0" sz="1200" spc="17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N)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90525" marR="3505200">
              <a:lnSpc>
                <a:spcPct val="111800"/>
              </a:lnSpc>
            </a:pPr>
            <a:r>
              <a:rPr dirty="0" sz="1200">
                <a:latin typeface="Lucida Console"/>
                <a:cs typeface="Lucida Console"/>
              </a:rPr>
              <a:t>StdOut.print(N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"</a:t>
            </a:r>
            <a:r>
              <a:rPr dirty="0" sz="1200" spc="13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"); </a:t>
            </a: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6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1)</a:t>
            </a:r>
            <a:r>
              <a:rPr dirty="0" sz="1200" spc="60">
                <a:latin typeface="Lucida Console"/>
                <a:cs typeface="Lucida Console"/>
              </a:rPr>
              <a:t> </a:t>
            </a:r>
            <a:r>
              <a:rPr dirty="0" sz="1200" spc="-10">
                <a:latin typeface="Lucida Console"/>
                <a:cs typeface="Lucida Console"/>
              </a:rPr>
              <a:t>return;</a:t>
            </a:r>
            <a:endParaRPr sz="1200">
              <a:latin typeface="Lucida Console"/>
              <a:cs typeface="Lucida Console"/>
            </a:endParaRPr>
          </a:p>
          <a:p>
            <a:pPr marL="390525">
              <a:lnSpc>
                <a:spcPct val="100000"/>
              </a:lnSpc>
              <a:spcBef>
                <a:spcPts val="175"/>
              </a:spcBef>
            </a:pPr>
            <a:r>
              <a:rPr dirty="0" sz="1200">
                <a:latin typeface="Lucida Console"/>
                <a:cs typeface="Lucida Console"/>
              </a:rPr>
              <a:t>if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(N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%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2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==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0)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collatz(N</a:t>
            </a:r>
            <a:r>
              <a:rPr dirty="0" sz="1200" spc="7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/</a:t>
            </a:r>
            <a:r>
              <a:rPr dirty="0" sz="1200" spc="75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2);</a:t>
            </a:r>
            <a:endParaRPr sz="1200">
              <a:latin typeface="Lucida Console"/>
              <a:cs typeface="Lucida Console"/>
            </a:endParaRPr>
          </a:p>
          <a:p>
            <a:pPr marL="390525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Lucida Console"/>
                <a:cs typeface="Lucida Console"/>
              </a:rPr>
              <a:t>collatz(3*N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>
                <a:latin typeface="Lucida Console"/>
                <a:cs typeface="Lucida Console"/>
              </a:rPr>
              <a:t>+</a:t>
            </a:r>
            <a:r>
              <a:rPr dirty="0" sz="1200" spc="150">
                <a:latin typeface="Lucida Console"/>
                <a:cs typeface="Lucida Console"/>
              </a:rPr>
              <a:t> </a:t>
            </a:r>
            <a:r>
              <a:rPr dirty="0" sz="1200" spc="-25">
                <a:latin typeface="Lucida Console"/>
                <a:cs typeface="Lucida Console"/>
              </a:rPr>
              <a:t>1);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2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 marL="2364740">
              <a:lnSpc>
                <a:spcPct val="100000"/>
              </a:lnSpc>
              <a:spcBef>
                <a:spcPts val="215"/>
              </a:spcBef>
            </a:pPr>
            <a:r>
              <a:rPr dirty="0" sz="1050">
                <a:latin typeface="Lucida Console"/>
                <a:cs typeface="Lucida Console"/>
              </a:rPr>
              <a:t>%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java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Collatz</a:t>
            </a:r>
            <a:r>
              <a:rPr dirty="0" sz="1050" spc="60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7</a:t>
            </a:r>
            <a:endParaRPr sz="1050">
              <a:latin typeface="Lucida Console"/>
              <a:cs typeface="Lucida Console"/>
            </a:endParaRPr>
          </a:p>
          <a:p>
            <a:pPr marL="2364740">
              <a:lnSpc>
                <a:spcPct val="100000"/>
              </a:lnSpc>
              <a:spcBef>
                <a:spcPts val="185"/>
              </a:spcBef>
            </a:pPr>
            <a:r>
              <a:rPr dirty="0" sz="1050">
                <a:latin typeface="Lucida Console"/>
                <a:cs typeface="Lucida Console"/>
              </a:rPr>
              <a:t>7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22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11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34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17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52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26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13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40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20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10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5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16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8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4</a:t>
            </a:r>
            <a:r>
              <a:rPr dirty="0" sz="1050" spc="35">
                <a:latin typeface="Lucida Console"/>
                <a:cs typeface="Lucida Console"/>
              </a:rPr>
              <a:t> </a:t>
            </a:r>
            <a:r>
              <a:rPr dirty="0" sz="1050">
                <a:latin typeface="Lucida Console"/>
                <a:cs typeface="Lucida Console"/>
              </a:rPr>
              <a:t>2</a:t>
            </a:r>
            <a:r>
              <a:rPr dirty="0" sz="1050" spc="30">
                <a:latin typeface="Lucida Console"/>
                <a:cs typeface="Lucida Console"/>
              </a:rPr>
              <a:t> </a:t>
            </a:r>
            <a:r>
              <a:rPr dirty="0" sz="1050" spc="-50">
                <a:latin typeface="Lucida Console"/>
                <a:cs typeface="Lucida Console"/>
              </a:rPr>
              <a:t>1</a:t>
            </a:r>
            <a:endParaRPr sz="105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4200" y="6127089"/>
            <a:ext cx="8864600" cy="44513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92710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dirty="0" sz="1450">
                <a:solidFill>
                  <a:srgbClr val="005493"/>
                </a:solidFill>
                <a:latin typeface="Lucida Sans Unicode"/>
                <a:cs typeface="Lucida Sans Unicode"/>
              </a:rPr>
              <a:t>Note.</a:t>
            </a:r>
            <a:r>
              <a:rPr dirty="0" sz="1450" spc="105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We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usually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ensure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termination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50">
                <a:latin typeface="Lucida Sans Unicode"/>
                <a:cs typeface="Lucida Sans Unicode"/>
              </a:rPr>
              <a:t>by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only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making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recursive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calls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for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>
                <a:latin typeface="Lucida Sans Unicode"/>
                <a:cs typeface="Lucida Sans Unicode"/>
              </a:rPr>
              <a:t>smaller</a:t>
            </a:r>
            <a:r>
              <a:rPr dirty="0" sz="1450" spc="105">
                <a:latin typeface="Lucida Sans Unicode"/>
                <a:cs typeface="Lucida Sans Unicode"/>
              </a:rPr>
              <a:t> </a:t>
            </a:r>
            <a:r>
              <a:rPr dirty="0" sz="1450" spc="-25" i="1">
                <a:latin typeface="Lucida Sans Italic"/>
                <a:cs typeface="Lucida Sans Italic"/>
              </a:rPr>
              <a:t>N</a:t>
            </a:r>
            <a:r>
              <a:rPr dirty="0" sz="1450" spc="-25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2022-11-11T19:31:28Z</dcterms:created>
  <dcterms:modified xsi:type="dcterms:W3CDTF">2022-11-11T19:31:28Z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