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306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302" r:id="rId21"/>
    <p:sldId id="303" r:id="rId22"/>
    <p:sldId id="304" r:id="rId23"/>
    <p:sldId id="307" r:id="rId24"/>
    <p:sldId id="310" r:id="rId25"/>
    <p:sldId id="308" r:id="rId26"/>
    <p:sldId id="311" r:id="rId27"/>
    <p:sldId id="284" r:id="rId2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4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1C1076C3-9A6E-4D4F-BB05-7938473265E6}"/>
    <pc:docChg chg="delSld modSld">
      <pc:chgData name="Long B Nguyen" userId="f59fb8f3-a021-417a-8bc1-65c8d471c621" providerId="ADAL" clId="{1C1076C3-9A6E-4D4F-BB05-7938473265E6}" dt="2019-10-22T02:14:13.438" v="77" actId="2696"/>
      <pc:docMkLst>
        <pc:docMk/>
      </pc:docMkLst>
      <pc:sldChg chg="modSp">
        <pc:chgData name="Long B Nguyen" userId="f59fb8f3-a021-417a-8bc1-65c8d471c621" providerId="ADAL" clId="{1C1076C3-9A6E-4D4F-BB05-7938473265E6}" dt="2019-10-22T02:13:51.110" v="50" actId="14100"/>
        <pc:sldMkLst>
          <pc:docMk/>
          <pc:sldMk cId="4247104139" sldId="256"/>
        </pc:sldMkLst>
        <pc:spChg chg="mod">
          <ac:chgData name="Long B Nguyen" userId="f59fb8f3-a021-417a-8bc1-65c8d471c621" providerId="ADAL" clId="{1C1076C3-9A6E-4D4F-BB05-7938473265E6}" dt="2019-10-22T02:13:51.110" v="50" actId="14100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1C1076C3-9A6E-4D4F-BB05-7938473265E6}" dt="2019-10-22T02:14:11.026" v="76" actId="20577"/>
        <pc:sldMkLst>
          <pc:docMk/>
          <pc:sldMk cId="131840209" sldId="286"/>
        </pc:sldMkLst>
        <pc:spChg chg="mod">
          <ac:chgData name="Long B Nguyen" userId="f59fb8f3-a021-417a-8bc1-65c8d471c621" providerId="ADAL" clId="{1C1076C3-9A6E-4D4F-BB05-7938473265E6}" dt="2019-10-22T02:14:11.026" v="76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1C1076C3-9A6E-4D4F-BB05-7938473265E6}" dt="2019-10-22T02:14:13.438" v="77" actId="2696"/>
        <pc:sldMkLst>
          <pc:docMk/>
          <pc:sldMk cId="2224045576" sldId="305"/>
        </pc:sldMkLst>
      </pc:sldChg>
    </pc:docChg>
  </pc:docChgLst>
  <pc:docChgLst>
    <pc:chgData name="Long B Nguyen" userId="f59fb8f3-a021-417a-8bc1-65c8d471c621" providerId="ADAL" clId="{6CD83B71-C243-244B-B302-DE2E82069201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10/21/19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1" y="2550187"/>
            <a:ext cx="5635001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Introduction to the </a:t>
            </a:r>
            <a:r>
              <a:rPr lang="en-US" sz="2400" b="1" dirty="0" err="1"/>
              <a:t>Jupyter</a:t>
            </a:r>
            <a:r>
              <a:rPr lang="en-US" sz="2400" b="1" dirty="0"/>
              <a:t> Notebook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Use </a:t>
            </a:r>
            <a:r>
              <a:rPr lang="en-US" i="1" dirty="0">
                <a:latin typeface="Gill Sans MT" panose="020B0502020104020203" pitchFamily="34" charset="77"/>
              </a:rPr>
              <a:t>and, or,</a:t>
            </a:r>
            <a:r>
              <a:rPr lang="en-US" dirty="0">
                <a:latin typeface="Gill Sans MT" panose="020B0502020104020203" pitchFamily="34" charset="77"/>
              </a:rPr>
              <a:t> and </a:t>
            </a:r>
            <a:r>
              <a:rPr lang="en-US" i="1" dirty="0">
                <a:latin typeface="Gill Sans MT" panose="020B0502020104020203" pitchFamily="34" charset="77"/>
              </a:rPr>
              <a:t>not</a:t>
            </a:r>
            <a:r>
              <a:rPr lang="en-US" dirty="0">
                <a:latin typeface="Gill Sans MT" panose="020B0502020104020203" pitchFamily="34" charset="77"/>
              </a:rPr>
              <a:t> Boolean operators to simplify conditionals.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10: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equivalent to</a:t>
            </a:r>
            <a:endParaRPr lang="en-US" sz="18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39805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ternary operator</a:t>
            </a:r>
            <a:r>
              <a:rPr lang="en-US" dirty="0">
                <a:latin typeface="Gill Sans MT" panose="020B0502020104020203" pitchFamily="34" charset="77"/>
              </a:rPr>
              <a:t> evaluates an expression based on the value of a </a:t>
            </a:r>
            <a:r>
              <a:rPr lang="en-US" dirty="0" err="1">
                <a:latin typeface="Gill Sans MT" panose="020B0502020104020203" pitchFamily="34" charset="77"/>
              </a:rPr>
              <a:t>boolean</a:t>
            </a:r>
            <a:r>
              <a:rPr lang="en-US" dirty="0">
                <a:latin typeface="Gill Sans MT" panose="020B0502020104020203" pitchFamily="34" charset="77"/>
              </a:rPr>
              <a:t> condition. This is sometimes called </a:t>
            </a:r>
            <a:r>
              <a:rPr lang="en-US" i="1" dirty="0">
                <a:latin typeface="Gill Sans MT" panose="020B0502020104020203" pitchFamily="34" charset="77"/>
              </a:rPr>
              <a:t>conditional expression</a:t>
            </a:r>
            <a:r>
              <a:rPr lang="en-US" dirty="0">
                <a:latin typeface="Gill Sans MT" panose="020B0502020104020203" pitchFamily="34" charset="77"/>
              </a:rPr>
              <a:t> or an </a:t>
            </a:r>
            <a:r>
              <a:rPr lang="en-US" i="1" dirty="0">
                <a:latin typeface="Gill Sans MT" panose="020B0502020104020203" pitchFamily="34" charset="77"/>
              </a:rPr>
              <a:t>inline if-else</a:t>
            </a:r>
            <a:r>
              <a:rPr lang="en-US" dirty="0">
                <a:latin typeface="Gill Sans MT" panose="020B0502020104020203" pitchFamily="34" charset="77"/>
              </a:rPr>
              <a:t> statement.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50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fail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9054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812-1329-D34B-BE17-6F2028DA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64" y="2007476"/>
            <a:ext cx="7886700" cy="880187"/>
          </a:xfrm>
        </p:spPr>
        <p:txBody>
          <a:bodyPr/>
          <a:lstStyle/>
          <a:p>
            <a:pPr algn="ctr"/>
            <a:r>
              <a:rPr lang="en-US" dirty="0"/>
              <a:t>Loops</a:t>
            </a:r>
          </a:p>
        </p:txBody>
      </p:sp>
    </p:spTree>
    <p:extLst>
      <p:ext uri="{BB962C8B-B14F-4D97-AF65-F5344CB8AC3E}">
        <p14:creationId xmlns:p14="http://schemas.microsoft.com/office/powerpoint/2010/main" val="1397036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general, a loop allows a sequence of instructions to execute repeatedly until some condition is met.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list, string or tuple) and process them with some code.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sequence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 ”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 all on same line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0 1 2 3 4 5 6 7 8 9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10, 2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while</a:t>
            </a:r>
            <a:r>
              <a:rPr lang="en-US" dirty="0">
                <a:latin typeface="Gill Sans MT" panose="020B0502020104020203" pitchFamily="34" charset="77"/>
              </a:rPr>
              <a:t> loop executes a block of code while some condition is met.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while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condition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b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while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0 1 2 3 4 5 6 7 8 9</a:t>
            </a: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36048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i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break statement is used to exit a for loop or a while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continue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1 3 5 7 9 11 13 15 17 19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8455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61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 err="1">
                <a:latin typeface="Inconsolata Medium" panose="020B0609030003000000" pitchFamily="49" charset="77"/>
              </a:rPr>
              <a:t>,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,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amax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100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L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latin typeface="Inconsolata Medium" panose="020B0609030003000000" pitchFamily="49" charset="77"/>
              </a:rPr>
              <a:t>[]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while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True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b = 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amax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break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append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[1, 1, 2, 3, 5, 8, 13, 21, 34, 55, 89]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87A274-051E-7F48-83D6-811E92A4025B}"/>
              </a:ext>
            </a:extLst>
          </p:cNvPr>
          <p:cNvSpPr txBox="1"/>
          <p:nvPr/>
        </p:nvSpPr>
        <p:spPr>
          <a:xfrm>
            <a:off x="5002923" y="2049518"/>
            <a:ext cx="22387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Create a list with Fibonacci numbers</a:t>
            </a:r>
          </a:p>
          <a:p>
            <a:r>
              <a:rPr lang="en-US" sz="2100" dirty="0"/>
              <a:t>up to </a:t>
            </a:r>
            <a:r>
              <a:rPr lang="en-US" sz="2100" dirty="0" err="1"/>
              <a:t>amax</a:t>
            </a:r>
            <a:r>
              <a:rPr lang="en-US" sz="2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32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Jupyter</a:t>
            </a:r>
            <a:r>
              <a:rPr lang="en-US" dirty="0">
                <a:latin typeface="Gill Sans MT" panose="020B0502020104020203" pitchFamily="34" charset="77"/>
              </a:rPr>
              <a:t> Notebook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nest loop</a:t>
            </a:r>
            <a:r>
              <a:rPr lang="en-US" dirty="0">
                <a:latin typeface="Gill Sans MT" panose="020B0502020104020203" pitchFamily="34" charset="77"/>
              </a:rPr>
              <a:t> is a loop inside of another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1, 4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1, 5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* j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2 4 6 8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3 6 9 12 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704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D4812-1329-D34B-BE17-6F2028DA3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764" y="2007476"/>
            <a:ext cx="7886700" cy="880187"/>
          </a:xfrm>
        </p:spPr>
        <p:txBody>
          <a:bodyPr/>
          <a:lstStyle/>
          <a:p>
            <a:pPr algn="ctr"/>
            <a:r>
              <a:rPr lang="en-US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2086449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way to organize Python code and to make it more readable and reusable is to factor out useful pieces into reusable </a:t>
            </a:r>
            <a:r>
              <a:rPr lang="en-US" i="1" dirty="0"/>
              <a:t>functions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function</a:t>
            </a:r>
            <a:r>
              <a:rPr lang="en-US" dirty="0"/>
              <a:t> is a group of code that has a name and can be called using parentheses.  A function is defined using the</a:t>
            </a:r>
            <a:r>
              <a:rPr lang="en-US" i="1" dirty="0"/>
              <a:t> def</a:t>
            </a:r>
            <a:r>
              <a:rPr lang="en-US" dirty="0"/>
              <a:t> statement.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i="1" dirty="0" err="1">
                <a:solidFill>
                  <a:srgbClr val="CC00FF"/>
                </a:solidFill>
                <a:latin typeface="Inconsolata Medium" panose="020B0609030003000000" pitchFamily="49" charset="77"/>
              </a:rPr>
              <a:t>function_name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arguments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block</a:t>
            </a:r>
            <a:r>
              <a:rPr lang="en-US" sz="2400" i="1" dirty="0">
                <a:latin typeface="UbuntuMono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596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default, arguments are positional.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2, 4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6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1D2CCE-B02B-8D4A-B006-6965D4D418F0}"/>
              </a:ext>
            </a:extLst>
          </p:cNvPr>
          <p:cNvSpPr txBox="1"/>
          <p:nvPr/>
        </p:nvSpPr>
        <p:spPr>
          <a:xfrm>
            <a:off x="4331819" y="2086037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definition.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C8043-8C8C-AF4C-BF1C-D1D52C75A7B9}"/>
              </a:ext>
            </a:extLst>
          </p:cNvPr>
          <p:cNvSpPr txBox="1"/>
          <p:nvPr/>
        </p:nvSpPr>
        <p:spPr>
          <a:xfrm>
            <a:off x="4331819" y="3688263"/>
            <a:ext cx="12717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Function calling.</a:t>
            </a:r>
          </a:p>
        </p:txBody>
      </p:sp>
    </p:spTree>
    <p:extLst>
      <p:ext uri="{BB962C8B-B14F-4D97-AF65-F5344CB8AC3E}">
        <p14:creationId xmlns:p14="http://schemas.microsoft.com/office/powerpoint/2010/main" val="3984246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Input arguments can be specified by name (keyword arguments). In this case, the order does not matter.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55245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keyword arguments and positional arguments are used together, keyword arguments must follow positional arguments.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b, c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+ b + c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are all equivalent: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3, 5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The following gives an error: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add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1, 3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2999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Functions can take optional keyword arguments. These are given default values.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def </a:t>
            </a:r>
            <a:r>
              <a:rPr lang="en-US" b="1" dirty="0">
                <a:solidFill>
                  <a:srgbClr val="CC00FF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	return a - b</a:t>
            </a:r>
            <a:r>
              <a:rPr lang="en-US" b="1" dirty="0">
                <a:latin typeface="Inconsolata Medium" panose="020B0609030003000000" pitchFamily="49" charset="77"/>
              </a:rPr>
              <a:t>  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[8]: -2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23DC8A-3C5D-324F-8DB0-21911EC4DFD1}"/>
              </a:ext>
            </a:extLst>
          </p:cNvPr>
          <p:cNvSpPr txBox="1"/>
          <p:nvPr/>
        </p:nvSpPr>
        <p:spPr>
          <a:xfrm>
            <a:off x="4257461" y="3082294"/>
            <a:ext cx="381065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[8]: -3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D8B7E0-415D-8B4F-8BA2-6F64FF7243AA}"/>
              </a:ext>
            </a:extLst>
          </p:cNvPr>
          <p:cNvSpPr txBox="1"/>
          <p:nvPr/>
        </p:nvSpPr>
        <p:spPr>
          <a:xfrm>
            <a:off x="4257461" y="4260263"/>
            <a:ext cx="422904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100" b="1" dirty="0">
                <a:latin typeface="Inconsolata Medium" panose="020B0609030003000000" pitchFamily="49" charset="77"/>
              </a:rPr>
              <a:t>[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100" b="1" dirty="0">
                <a:latin typeface="Inconsolata Medium" panose="020B0609030003000000" pitchFamily="49" charset="77"/>
              </a:rPr>
              <a:t>]: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subtract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b=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2100" b="1" dirty="0">
                <a:latin typeface="Inconsolata Medium" panose="020B0609030003000000" pitchFamily="49" charset="77"/>
              </a:rPr>
              <a:t>,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a=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2100" b="1" dirty="0">
                <a:latin typeface="Inconsolata Medium" panose="020B0609030003000000" pitchFamily="49" charset="77"/>
              </a:rPr>
              <a:t>) </a:t>
            </a:r>
          </a:p>
          <a:p>
            <a:r>
              <a:rPr lang="en-US" sz="2100" b="1" dirty="0">
                <a:latin typeface="Inconsolata Medium" panose="020B0609030003000000" pitchFamily="49" charset="77"/>
              </a:rPr>
              <a:t>Out [8]: 7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4210029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reserved word if begins an conditional block.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condition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sz="21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condition determines if the block is to be executed.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block contains one or more statements.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statements inside of a block must be indented the same number of spaces from the left. The standard is 4 spaces.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 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 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5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943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sequence of consecutive if statements are independent. None, some or all of them can be executed.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4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even”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positive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012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if block followed by a sequence of 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 blocks will execute the first block whose condition evaluates to True. No block is executed if all conditions evaluate to False.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25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2931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1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5</a:t>
            </a: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10</a:t>
            </a: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15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5539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`if` statement followed by a sequence of `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` statements and ending in an `else` statement will execute the first block whose condition evaluates to `True`. If all conditions evaluate to `False`, it will execute the default `else` block.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negative”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zero”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zero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553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</TotalTime>
  <Words>792</Words>
  <Application>Microsoft Macintosh PowerPoint</Application>
  <PresentationFormat>On-screen Show (16:10)</PresentationFormat>
  <Paragraphs>237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Conditionals</vt:lpstr>
      <vt:lpstr>If block</vt:lpstr>
      <vt:lpstr>If block</vt:lpstr>
      <vt:lpstr>Sequence of Ifs</vt:lpstr>
      <vt:lpstr>if-elif</vt:lpstr>
      <vt:lpstr>if-elif</vt:lpstr>
      <vt:lpstr>if-elif-else</vt:lpstr>
      <vt:lpstr>and, or, not</vt:lpstr>
      <vt:lpstr>Ternary Operators</vt:lpstr>
      <vt:lpstr>Loops</vt:lpstr>
      <vt:lpstr>For Loops</vt:lpstr>
      <vt:lpstr>range(stop)</vt:lpstr>
      <vt:lpstr>range(start, stop)</vt:lpstr>
      <vt:lpstr>range(start, stop, step)</vt:lpstr>
      <vt:lpstr>While Loops</vt:lpstr>
      <vt:lpstr>continue vs. break</vt:lpstr>
      <vt:lpstr>continue vs. break</vt:lpstr>
      <vt:lpstr>Nested Loops</vt:lpstr>
      <vt:lpstr>Functions</vt:lpstr>
      <vt:lpstr>Functions</vt:lpstr>
      <vt:lpstr>Functions</vt:lpstr>
      <vt:lpstr>Functions</vt:lpstr>
      <vt:lpstr>Functions</vt:lpstr>
      <vt:lpstr>Functions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2019-10-22T02:14:21Z</dcterms:modified>
</cp:coreProperties>
</file>