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42"/>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308" r:id="rId22"/>
    <p:sldId id="311" r:id="rId23"/>
    <p:sldId id="414" r:id="rId24"/>
    <p:sldId id="415" r:id="rId25"/>
    <p:sldId id="416" r:id="rId26"/>
    <p:sldId id="319" r:id="rId27"/>
    <p:sldId id="420" r:id="rId28"/>
    <p:sldId id="337" r:id="rId29"/>
    <p:sldId id="421" r:id="rId30"/>
    <p:sldId id="320" r:id="rId31"/>
    <p:sldId id="321" r:id="rId32"/>
    <p:sldId id="323" r:id="rId33"/>
    <p:sldId id="324" r:id="rId34"/>
    <p:sldId id="329" r:id="rId35"/>
    <p:sldId id="330" r:id="rId36"/>
    <p:sldId id="325" r:id="rId37"/>
    <p:sldId id="398" r:id="rId38"/>
    <p:sldId id="417" r:id="rId39"/>
    <p:sldId id="399" r:id="rId40"/>
    <p:sldId id="284" r:id="rId41"/>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404" dt="2021-10-06T12:09:13.7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76"/>
    <p:restoredTop sz="93692"/>
  </p:normalViewPr>
  <p:slideViewPr>
    <p:cSldViewPr snapToGrid="0" snapToObjects="1">
      <p:cViewPr varScale="1">
        <p:scale>
          <a:sx n="48" d="100"/>
          <a:sy n="48" d="100"/>
        </p:scale>
        <p:origin x="200" y="1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modSld">
      <pc:chgData name="Long B Nguyen" userId="f59fb8f3-a021-417a-8bc1-65c8d471c621" providerId="ADAL" clId="{7CF42801-12ED-E04E-AC69-6FCBFB1E8006}" dt="2021-10-06T12:09:13.790" v="951" actId="20577"/>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pc:chgData name="Long B Nguyen" userId="f59fb8f3-a021-417a-8bc1-65c8d471c621" providerId="ADAL" clId="{7CF42801-12ED-E04E-AC69-6FCBFB1E8006}" dt="2021-10-06T11:28:25.245" v="450"/>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pc:chgData name="Long B Nguyen" userId="f59fb8f3-a021-417a-8bc1-65c8d471c621" providerId="ADAL" clId="{7CF42801-12ED-E04E-AC69-6FCBFB1E8006}" dt="2021-10-06T11:28:25.245" v="450"/>
        <pc:sldMkLst>
          <pc:docMk/>
          <pc:sldMk cId="3672999173" sldId="308"/>
        </pc:sldMkLst>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6T11:28:25.245" v="450"/>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ldChg>
      <pc:sldChg chg="addSp modSp">
        <pc:chgData name="Long B Nguyen" userId="f59fb8f3-a021-417a-8bc1-65c8d471c621" providerId="ADAL" clId="{7CF42801-12ED-E04E-AC69-6FCBFB1E8006}" dt="2021-10-06T11:28:25.245" v="450"/>
        <pc:sldMkLst>
          <pc:docMk/>
          <pc:sldMk cId="4210029770" sldId="311"/>
        </pc:sldMkLst>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pc:chgData name="Long B Nguyen" userId="f59fb8f3-a021-417a-8bc1-65c8d471c621" providerId="ADAL" clId="{7CF42801-12ED-E04E-AC69-6FCBFB1E8006}" dt="2021-10-06T11:28:25.245" v="450"/>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pc:chgData name="Long B Nguyen" userId="f59fb8f3-a021-417a-8bc1-65c8d471c621" providerId="ADAL" clId="{7CF42801-12ED-E04E-AC69-6FCBFB1E8006}" dt="2021-10-06T11:28:25.245" v="450"/>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pc:chgData name="Long B Nguyen" userId="f59fb8f3-a021-417a-8bc1-65c8d471c621" providerId="ADAL" clId="{7CF42801-12ED-E04E-AC69-6FCBFB1E8006}" dt="2021-10-06T11:28:25.245" v="450"/>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pc:chgData name="Long B Nguyen" userId="f59fb8f3-a021-417a-8bc1-65c8d471c621" providerId="ADAL" clId="{7CF42801-12ED-E04E-AC69-6FCBFB1E8006}" dt="2021-10-06T11:28:25.245" v="450"/>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pc:chgData name="Long B Nguyen" userId="f59fb8f3-a021-417a-8bc1-65c8d471c621" providerId="ADAL" clId="{7CF42801-12ED-E04E-AC69-6FCBFB1E8006}" dt="2021-10-06T11:28:25.245" v="450"/>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pc:chgData name="Long B Nguyen" userId="f59fb8f3-a021-417a-8bc1-65c8d471c621" providerId="ADAL" clId="{7CF42801-12ED-E04E-AC69-6FCBFB1E8006}" dt="2021-10-06T11:28:25.245" v="450"/>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pc:chgData name="Long B Nguyen" userId="f59fb8f3-a021-417a-8bc1-65c8d471c621" providerId="ADAL" clId="{7CF42801-12ED-E04E-AC69-6FCBFB1E8006}" dt="2021-10-06T11:28:25.245" v="450"/>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6T11:41:56.023" v="947" actId="20577"/>
        <pc:sldMkLst>
          <pc:docMk/>
          <pc:sldMk cId="426544314" sldId="337"/>
        </pc:sldMkLst>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11:41:56.023" v="947" actId="20577"/>
          <ac:spMkLst>
            <pc:docMk/>
            <pc:sldMk cId="426544314" sldId="337"/>
            <ac:spMk id="6" creationId="{B7AB2EA4-48CC-FD46-9632-CD4301E82099}"/>
          </ac:spMkLst>
        </pc:spChg>
        <pc:spChg chg="mod">
          <ac:chgData name="Long B Nguyen" userId="f59fb8f3-a021-417a-8bc1-65c8d471c621" providerId="ADAL" clId="{7CF42801-12ED-E04E-AC69-6FCBFB1E8006}" dt="2021-10-06T11:40:36.902" v="701"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pc:chgData name="Long B Nguyen" userId="f59fb8f3-a021-417a-8bc1-65c8d471c621" providerId="ADAL" clId="{7CF42801-12ED-E04E-AC69-6FCBFB1E8006}" dt="2021-10-06T11:28:25.245" v="450"/>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ldChg>
      <pc:sldChg chg="addSp modSp">
        <pc:chgData name="Long B Nguyen" userId="f59fb8f3-a021-417a-8bc1-65c8d471c621" providerId="ADAL" clId="{7CF42801-12ED-E04E-AC69-6FCBFB1E8006}" dt="2021-10-06T11:28:25.245" v="450"/>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Anim">
        <pc:chgData name="Long B Nguyen" userId="f59fb8f3-a021-417a-8bc1-65c8d471c621" providerId="ADAL" clId="{7CF42801-12ED-E04E-AC69-6FCBFB1E8006}" dt="2021-10-06T11:28:25.245" v="450"/>
        <pc:sldMkLst>
          <pc:docMk/>
          <pc:sldMk cId="1811896604" sldId="417"/>
        </pc:sldMkLst>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6T11:37:16.779" v="688" actId="14100"/>
        <pc:sldMkLst>
          <pc:docMk/>
          <pc:sldMk cId="3612472641" sldId="418"/>
        </pc:sldMkLst>
        <pc:spChg chg="mod">
          <ac:chgData name="Long B Nguyen" userId="f59fb8f3-a021-417a-8bc1-65c8d471c621" providerId="ADAL" clId="{7CF42801-12ED-E04E-AC69-6FCBFB1E8006}" dt="2021-10-04T13:38:32.250" v="47"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pc:chgData name="Long B Nguyen" userId="f59fb8f3-a021-417a-8bc1-65c8d471c621" providerId="ADAL" clId="{7CF42801-12ED-E04E-AC69-6FCBFB1E8006}" dt="2021-10-06T11:39:36.059" v="690"/>
        <pc:sldMkLst>
          <pc:docMk/>
          <pc:sldMk cId="3043991631" sldId="420"/>
        </pc:sldMkLst>
      </pc:sldChg>
      <pc:sldChg chg="add">
        <pc:chgData name="Long B Nguyen" userId="f59fb8f3-a021-417a-8bc1-65c8d471c621" providerId="ADAL" clId="{7CF42801-12ED-E04E-AC69-6FCBFB1E8006}" dt="2021-10-06T11:39:53.222" v="691"/>
        <pc:sldMkLst>
          <pc:docMk/>
          <pc:sldMk cId="4110182" sldId="421"/>
        </pc:sldMkLst>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10/6/21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37</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39</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10/6/21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10/6/21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10/6/21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10/6/21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10/6/21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10/6/21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171450" y="227409"/>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Scope of a variable</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Using keyword arguments is encouraged since it makes code clear and flexible.</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159378"/>
            <a:ext cx="7053542" cy="683886"/>
          </a:xfrm>
        </p:spPr>
        <p:txBody>
          <a:bodyPr/>
          <a:lstStyle/>
          <a:p>
            <a:r>
              <a:rPr lang="en-US" dirty="0"/>
              <a:t>Python Script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4745" y="843263"/>
            <a:ext cx="8685789" cy="4600407"/>
          </a:xfrm>
        </p:spPr>
        <p:txBody>
          <a:bodyPr>
            <a:normAutofit/>
          </a:bodyPr>
          <a:lstStyle/>
          <a:p>
            <a:pPr marL="0" indent="0">
              <a:buNone/>
            </a:pPr>
            <a:endParaRPr lang="en-US" dirty="0"/>
          </a:p>
          <a:p>
            <a:pPr marL="0" indent="0">
              <a:buNone/>
            </a:pPr>
            <a:r>
              <a:rPr lang="en-US" dirty="0"/>
              <a:t>A Python script is executed line by line top to bottom. </a:t>
            </a:r>
          </a:p>
          <a:p>
            <a:pPr marL="0" indent="0">
              <a:buNone/>
            </a:pPr>
            <a:endParaRPr lang="en-US" dirty="0"/>
          </a:p>
          <a:p>
            <a:pPr marL="0" indent="0">
              <a:buNone/>
            </a:pPr>
            <a:r>
              <a:rPr lang="en-US" dirty="0"/>
              <a:t>Function definitions are packaged into an executable unit to be executed later. The code within a function definition executes only when invoked by a caller. </a:t>
            </a:r>
          </a:p>
          <a:p>
            <a:pPr marL="0" indent="0">
              <a:buNone/>
            </a:pPr>
            <a:endParaRPr lang="en-US" dirty="0"/>
          </a:p>
          <a:p>
            <a:pPr marL="0" indent="0">
              <a:buNone/>
            </a:pPr>
            <a:r>
              <a:rPr lang="en-US" dirty="0"/>
              <a:t>In addition, variables and parameters </a:t>
            </a:r>
            <a:r>
              <a:rPr lang="en-US" dirty="0">
                <a:solidFill>
                  <a:srgbClr val="FF0000"/>
                </a:solidFill>
              </a:rPr>
              <a:t>defined in a function is local to that function and is hidden from code outside of the function definition. </a:t>
            </a:r>
          </a:p>
          <a:p>
            <a:pPr marL="0" indent="0">
              <a:buNone/>
            </a:pPr>
            <a:endParaRPr lang="en-US" dirty="0"/>
          </a:p>
        </p:txBody>
      </p:sp>
      <p:sp>
        <p:nvSpPr>
          <p:cNvPr id="3" name="Slide Number Placeholder 2">
            <a:extLst>
              <a:ext uri="{FF2B5EF4-FFF2-40B4-BE49-F238E27FC236}">
                <a16:creationId xmlns:a16="http://schemas.microsoft.com/office/drawing/2014/main" id="{550DBE00-B293-9246-AFB2-606B15F580B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1602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
        <p:nvSpPr>
          <p:cNvPr id="3" name="Slide Number Placeholder 2">
            <a:extLst>
              <a:ext uri="{FF2B5EF4-FFF2-40B4-BE49-F238E27FC236}">
                <a16:creationId xmlns:a16="http://schemas.microsoft.com/office/drawing/2014/main" id="{63F5C8C5-DCFE-8042-A319-15C75B0113FD}"/>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304399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62309" cy="2246769"/>
          </a:xfrm>
          <a:prstGeom prst="rect">
            <a:avLst/>
          </a:prstGeom>
          <a:noFill/>
        </p:spPr>
        <p:txBody>
          <a:bodyPr wrap="none" rtlCol="0">
            <a:spAutoFit/>
          </a:bodyPr>
          <a:lstStyle/>
          <a:p>
            <a:r>
              <a:rPr lang="en-US" sz="2000" dirty="0"/>
              <a:t>There are two x variables here. One in the fun() function </a:t>
            </a:r>
          </a:p>
          <a:p>
            <a:r>
              <a:rPr lang="en-US" sz="2000" dirty="0"/>
              <a:t>and one outside of the function. </a:t>
            </a:r>
          </a:p>
          <a:p>
            <a:endParaRPr lang="en-US" sz="2000" dirty="0"/>
          </a:p>
          <a:p>
            <a:r>
              <a:rPr lang="en-US" sz="2000" dirty="0"/>
              <a:t>They are different!</a:t>
            </a:r>
          </a:p>
          <a:p>
            <a:endParaRPr lang="en-US" sz="2000" dirty="0"/>
          </a:p>
          <a:p>
            <a:r>
              <a:rPr lang="en-US" sz="2000" dirty="0"/>
              <a:t>In this case, because the fun function is never called. The code</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26544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9919" y="239717"/>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print(x)</a:t>
            </a:r>
          </a:p>
          <a:p>
            <a:pPr marL="0" indent="0">
              <a:buNone/>
            </a:pPr>
            <a:r>
              <a:rPr lang="en-US" sz="1800" b="1" dirty="0">
                <a:latin typeface="Inconsolata" panose="020B0609030003000000" pitchFamily="49" charset="77"/>
              </a:rPr>
              <a:t>print(x) </a:t>
            </a:r>
          </a:p>
          <a:p>
            <a:pPr marL="0" indent="0">
              <a:buNone/>
            </a:pP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print("Good bye!") </a:t>
            </a: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2</a:t>
            </a:r>
          </a:p>
          <a:p>
            <a:pPr marL="0" indent="0">
              <a:buNone/>
            </a:pPr>
            <a:r>
              <a:rPr lang="en-US" sz="2000" dirty="0">
                <a:latin typeface="Gill Sans MT" panose="020B0502020104020203" pitchFamily="34" charset="77"/>
              </a:rPr>
              <a:t>10</a:t>
            </a:r>
          </a:p>
          <a:p>
            <a:pPr marL="0" indent="0">
              <a:buNone/>
            </a:pPr>
            <a:r>
              <a:rPr lang="en-US" sz="2000" dirty="0">
                <a:latin typeface="Gill Sans MT" panose="020B0502020104020203" pitchFamily="34" charset="77"/>
              </a:rPr>
              <a:t>Good bye!</a:t>
            </a:r>
          </a:p>
        </p:txBody>
      </p:sp>
      <p:sp>
        <p:nvSpPr>
          <p:cNvPr id="6" name="TextBox 5">
            <a:extLst>
              <a:ext uri="{FF2B5EF4-FFF2-40B4-BE49-F238E27FC236}">
                <a16:creationId xmlns:a16="http://schemas.microsoft.com/office/drawing/2014/main" id="{B7AB2EA4-48CC-FD46-9632-CD4301E82099}"/>
              </a:ext>
            </a:extLst>
          </p:cNvPr>
          <p:cNvSpPr txBox="1"/>
          <p:nvPr/>
        </p:nvSpPr>
        <p:spPr>
          <a:xfrm>
            <a:off x="3187268" y="923603"/>
            <a:ext cx="6082499" cy="4401205"/>
          </a:xfrm>
          <a:prstGeom prst="rect">
            <a:avLst/>
          </a:prstGeom>
          <a:noFill/>
        </p:spPr>
        <p:txBody>
          <a:bodyPr wrap="none" rtlCol="0">
            <a:spAutoFit/>
          </a:bodyPr>
          <a:lstStyle/>
          <a:p>
            <a:r>
              <a:rPr lang="en-US" sz="2000" dirty="0"/>
              <a:t>A procedure or function call interrupts the sequential </a:t>
            </a:r>
          </a:p>
          <a:p>
            <a:r>
              <a:rPr lang="en-US" sz="2000" dirty="0"/>
              <a:t>execution of statements, causing the program to </a:t>
            </a:r>
          </a:p>
          <a:p>
            <a:r>
              <a:rPr lang="en-US" sz="2000" dirty="0"/>
              <a:t>execute the statements within the procedure </a:t>
            </a:r>
          </a:p>
          <a:p>
            <a:r>
              <a:rPr lang="en-US" sz="2000" dirty="0"/>
              <a:t>before continuing. </a:t>
            </a:r>
          </a:p>
          <a:p>
            <a:endParaRPr lang="en-US" sz="2000" dirty="0"/>
          </a:p>
          <a:p>
            <a:r>
              <a:rPr lang="en-US" sz="2000" dirty="0"/>
              <a:t>Once the last statement in </a:t>
            </a:r>
          </a:p>
          <a:p>
            <a:r>
              <a:rPr lang="en-US" sz="2000" dirty="0"/>
              <a:t>the procedure (or a return statement) has </a:t>
            </a:r>
          </a:p>
          <a:p>
            <a:r>
              <a:rPr lang="en-US" sz="2000" dirty="0"/>
              <a:t>executed, flow of control is returned to the point</a:t>
            </a:r>
          </a:p>
          <a:p>
            <a:r>
              <a:rPr lang="en-US" sz="2000" dirty="0"/>
              <a:t>where the procedure was called.</a:t>
            </a:r>
          </a:p>
          <a:p>
            <a:endParaRPr lang="en-US" sz="2000" dirty="0"/>
          </a:p>
          <a:p>
            <a:r>
              <a:rPr lang="en-US" sz="2000" dirty="0"/>
              <a:t>Note in the code, 2 is printed before 10. </a:t>
            </a:r>
          </a:p>
          <a:p>
            <a:endParaRPr lang="en-US" sz="2000" dirty="0"/>
          </a:p>
          <a:p>
            <a:r>
              <a:rPr lang="en-US" sz="2000" dirty="0"/>
              <a:t>The x variable defined outside of the function is different</a:t>
            </a:r>
          </a:p>
          <a:p>
            <a:r>
              <a:rPr lang="en-US" sz="2000" dirty="0"/>
              <a:t>from the x variable defined inside of the function.</a:t>
            </a:r>
          </a:p>
        </p:txBody>
      </p:sp>
      <p:cxnSp>
        <p:nvCxnSpPr>
          <p:cNvPr id="13" name="Straight Arrow Connector 12">
            <a:extLst>
              <a:ext uri="{FF2B5EF4-FFF2-40B4-BE49-F238E27FC236}">
                <a16:creationId xmlns:a16="http://schemas.microsoft.com/office/drawing/2014/main" id="{EB374FC5-7A9D-F649-BC72-43227BBC9099}"/>
              </a:ext>
            </a:extLst>
          </p:cNvPr>
          <p:cNvCxnSpPr>
            <a:cxnSpLocks/>
          </p:cNvCxnSpPr>
          <p:nvPr/>
        </p:nvCxnSpPr>
        <p:spPr>
          <a:xfrm flipV="1">
            <a:off x="610648" y="1854040"/>
            <a:ext cx="138507" cy="11376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E7E8FC9F-D95D-944A-88F1-6EEFA08685CC}"/>
              </a:ext>
            </a:extLst>
          </p:cNvPr>
          <p:cNvSpPr txBox="1"/>
          <p:nvPr/>
        </p:nvSpPr>
        <p:spPr>
          <a:xfrm>
            <a:off x="219919" y="2627453"/>
            <a:ext cx="312906" cy="400110"/>
          </a:xfrm>
          <a:prstGeom prst="rect">
            <a:avLst/>
          </a:prstGeom>
          <a:noFill/>
        </p:spPr>
        <p:txBody>
          <a:bodyPr wrap="none" rtlCol="0">
            <a:spAutoFit/>
          </a:bodyPr>
          <a:lstStyle/>
          <a:p>
            <a:r>
              <a:rPr lang="en-US" sz="2000" dirty="0">
                <a:solidFill>
                  <a:srgbClr val="FF0000"/>
                </a:solidFill>
              </a:rPr>
              <a:t>1</a:t>
            </a:r>
          </a:p>
        </p:txBody>
      </p:sp>
      <p:cxnSp>
        <p:nvCxnSpPr>
          <p:cNvPr id="17" name="Straight Arrow Connector 16">
            <a:extLst>
              <a:ext uri="{FF2B5EF4-FFF2-40B4-BE49-F238E27FC236}">
                <a16:creationId xmlns:a16="http://schemas.microsoft.com/office/drawing/2014/main" id="{7DCEC289-F5BC-884B-8ACF-581C541B231C}"/>
              </a:ext>
            </a:extLst>
          </p:cNvPr>
          <p:cNvCxnSpPr>
            <a:cxnSpLocks/>
          </p:cNvCxnSpPr>
          <p:nvPr/>
        </p:nvCxnSpPr>
        <p:spPr>
          <a:xfrm flipH="1">
            <a:off x="1196503" y="2762655"/>
            <a:ext cx="680935" cy="37937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A3A65CC-0119-124A-A980-35F7556993CC}"/>
              </a:ext>
            </a:extLst>
          </p:cNvPr>
          <p:cNvSpPr txBox="1"/>
          <p:nvPr/>
        </p:nvSpPr>
        <p:spPr>
          <a:xfrm>
            <a:off x="1877438" y="2529399"/>
            <a:ext cx="312906" cy="400110"/>
          </a:xfrm>
          <a:prstGeom prst="rect">
            <a:avLst/>
          </a:prstGeom>
          <a:noFill/>
        </p:spPr>
        <p:txBody>
          <a:bodyPr wrap="square" rtlCol="0">
            <a:spAutoFit/>
          </a:bodyPr>
          <a:lstStyle/>
          <a:p>
            <a:r>
              <a:rPr lang="en-US" sz="2000" dirty="0">
                <a:solidFill>
                  <a:srgbClr val="FF0000"/>
                </a:solidFill>
              </a:rPr>
              <a:t>3</a:t>
            </a:r>
          </a:p>
        </p:txBody>
      </p:sp>
      <p:sp>
        <p:nvSpPr>
          <p:cNvPr id="23" name="TextBox 22">
            <a:extLst>
              <a:ext uri="{FF2B5EF4-FFF2-40B4-BE49-F238E27FC236}">
                <a16:creationId xmlns:a16="http://schemas.microsoft.com/office/drawing/2014/main" id="{4F978BD1-FC33-7645-834E-F7A552E15880}"/>
              </a:ext>
            </a:extLst>
          </p:cNvPr>
          <p:cNvSpPr txBox="1"/>
          <p:nvPr/>
        </p:nvSpPr>
        <p:spPr>
          <a:xfrm>
            <a:off x="2011946" y="1227045"/>
            <a:ext cx="1175322" cy="707886"/>
          </a:xfrm>
          <a:prstGeom prst="rect">
            <a:avLst/>
          </a:prstGeom>
          <a:noFill/>
        </p:spPr>
        <p:txBody>
          <a:bodyPr wrap="none" rtlCol="0">
            <a:spAutoFit/>
          </a:bodyPr>
          <a:lstStyle/>
          <a:p>
            <a:r>
              <a:rPr lang="en-US" sz="2000" dirty="0">
                <a:solidFill>
                  <a:srgbClr val="FF0000"/>
                </a:solidFill>
              </a:rPr>
              <a:t>2</a:t>
            </a:r>
          </a:p>
          <a:p>
            <a:r>
              <a:rPr lang="en-US" sz="2000" dirty="0">
                <a:solidFill>
                  <a:srgbClr val="FF0000"/>
                </a:solidFill>
              </a:rPr>
              <a:t>Run code</a:t>
            </a:r>
          </a:p>
        </p:txBody>
      </p:sp>
      <p:cxnSp>
        <p:nvCxnSpPr>
          <p:cNvPr id="24" name="Straight Arrow Connector 23">
            <a:extLst>
              <a:ext uri="{FF2B5EF4-FFF2-40B4-BE49-F238E27FC236}">
                <a16:creationId xmlns:a16="http://schemas.microsoft.com/office/drawing/2014/main" id="{2F81ABD8-85FD-9F47-B9DE-83D0E314B2DF}"/>
              </a:ext>
            </a:extLst>
          </p:cNvPr>
          <p:cNvCxnSpPr>
            <a:cxnSpLocks/>
          </p:cNvCxnSpPr>
          <p:nvPr/>
        </p:nvCxnSpPr>
        <p:spPr>
          <a:xfrm flipH="1">
            <a:off x="2011946" y="1865615"/>
            <a:ext cx="671388" cy="27109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411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9" end="9"/>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046982" y="3137"/>
            <a:ext cx="6201441" cy="2554545"/>
          </a:xfrm>
          <a:prstGeom prst="rect">
            <a:avLst/>
          </a:prstGeom>
          <a:noFill/>
        </p:spPr>
        <p:txBody>
          <a:bodyPr wrap="none" rtlCol="0">
            <a:spAutoFit/>
          </a:bodyPr>
          <a:lstStyle/>
          <a:p>
            <a:r>
              <a:rPr lang="en-US" sz="2000" dirty="0"/>
              <a:t>What's the output? Remember that code is executed</a:t>
            </a:r>
          </a:p>
          <a:p>
            <a:r>
              <a:rPr lang="en-US" sz="2000" dirty="0"/>
              <a:t>top to bottom. However, function code only executes</a:t>
            </a:r>
          </a:p>
          <a:p>
            <a:r>
              <a:rPr lang="en-US" sz="2000" dirty="0"/>
              <a:t>when the function is called. </a:t>
            </a:r>
          </a:p>
          <a:p>
            <a:endParaRPr lang="en-US" sz="2000" dirty="0"/>
          </a:p>
          <a:p>
            <a:r>
              <a:rPr lang="en-US" sz="2000" dirty="0"/>
              <a:t>Variables defined inside a function are different than those</a:t>
            </a:r>
          </a:p>
          <a:p>
            <a:r>
              <a:rPr lang="en-US" sz="2000" dirty="0"/>
              <a:t>defined outside of a function even if they have the same </a:t>
            </a:r>
          </a:p>
          <a:p>
            <a:r>
              <a:rPr lang="en-US" sz="2000" dirty="0"/>
              <a:t>name. </a:t>
            </a:r>
          </a:p>
          <a:p>
            <a:endParaRPr lang="en-US" sz="2000" dirty="0"/>
          </a:p>
        </p:txBody>
      </p:sp>
      <p:sp>
        <p:nvSpPr>
          <p:cNvPr id="5" name="TextBox 4">
            <a:extLst>
              <a:ext uri="{FF2B5EF4-FFF2-40B4-BE49-F238E27FC236}">
                <a16:creationId xmlns:a16="http://schemas.microsoft.com/office/drawing/2014/main" id="{07E658D0-F51D-4B42-9A99-A8C5CB5CC1B7}"/>
              </a:ext>
            </a:extLst>
          </p:cNvPr>
          <p:cNvSpPr txBox="1"/>
          <p:nvPr/>
        </p:nvSpPr>
        <p:spPr>
          <a:xfrm>
            <a:off x="4016423" y="3060041"/>
            <a:ext cx="1229824" cy="2554545"/>
          </a:xfrm>
          <a:prstGeom prst="rect">
            <a:avLst/>
          </a:prstGeom>
          <a:noFill/>
        </p:spPr>
        <p:txBody>
          <a:bodyPr wrap="none" rtlCol="0">
            <a:spAutoFit/>
          </a:bodyPr>
          <a:lstStyle/>
          <a:p>
            <a:r>
              <a:rPr lang="en-US" sz="2000" dirty="0">
                <a:solidFill>
                  <a:srgbClr val="FF0000"/>
                </a:solidFill>
              </a:rPr>
              <a:t>Output:</a:t>
            </a:r>
          </a:p>
          <a:p>
            <a:r>
              <a:rPr lang="en-US" sz="2000" dirty="0">
                <a:solidFill>
                  <a:srgbClr val="FF0000"/>
                </a:solidFill>
              </a:rPr>
              <a:t>1. x = 2 </a:t>
            </a:r>
          </a:p>
          <a:p>
            <a:r>
              <a:rPr lang="en-US" sz="2000" dirty="0">
                <a:solidFill>
                  <a:srgbClr val="FF0000"/>
                </a:solidFill>
              </a:rPr>
              <a:t>3. x = 2 </a:t>
            </a:r>
          </a:p>
          <a:p>
            <a:r>
              <a:rPr lang="en-US" sz="2000" dirty="0">
                <a:solidFill>
                  <a:srgbClr val="FF0000"/>
                </a:solidFill>
              </a:rPr>
              <a:t>5. x = 2</a:t>
            </a:r>
          </a:p>
          <a:p>
            <a:r>
              <a:rPr lang="en-US" sz="2000" dirty="0">
                <a:solidFill>
                  <a:srgbClr val="FF0000"/>
                </a:solidFill>
              </a:rPr>
              <a:t>2. x = 10 </a:t>
            </a:r>
          </a:p>
          <a:p>
            <a:r>
              <a:rPr lang="en-US" sz="2000" dirty="0">
                <a:solidFill>
                  <a:srgbClr val="FF0000"/>
                </a:solidFill>
              </a:rPr>
              <a:t>4. x = 20  </a:t>
            </a:r>
          </a:p>
          <a:p>
            <a:r>
              <a:rPr lang="en-US" sz="2000" dirty="0">
                <a:solidFill>
                  <a:srgbClr val="FF0000"/>
                </a:solidFill>
              </a:rPr>
              <a:t>6. x = 2 </a:t>
            </a:r>
          </a:p>
          <a:p>
            <a:endParaRPr lang="en-US" sz="2000" dirty="0">
              <a:solidFill>
                <a:srgbClr val="FF0000"/>
              </a:solidFill>
            </a:endParaRPr>
          </a:p>
        </p:txBody>
      </p:sp>
      <p:sp>
        <p:nvSpPr>
          <p:cNvPr id="4" name="Slide Number Placeholder 3">
            <a:extLst>
              <a:ext uri="{FF2B5EF4-FFF2-40B4-BE49-F238E27FC236}">
                <a16:creationId xmlns:a16="http://schemas.microsoft.com/office/drawing/2014/main" id="{7F02B087-4726-2343-A038-4EB0D964FF89}"/>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6179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1871530" y="2066419"/>
            <a:ext cx="1794618" cy="13176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DDE5314-648F-5C4B-BB48-3769B65DC2C6}"/>
              </a:ext>
            </a:extLst>
          </p:cNvPr>
          <p:cNvCxnSpPr>
            <a:cxnSpLocks/>
          </p:cNvCxnSpPr>
          <p:nvPr/>
        </p:nvCxnSpPr>
        <p:spPr>
          <a:xfrm flipH="1">
            <a:off x="1871530" y="3503776"/>
            <a:ext cx="16350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016932E6-09BA-3C4F-AF66-D8E35B5E2E6E}"/>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303930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00414"/>
            <a:ext cx="7053542" cy="683886"/>
          </a:xfrm>
        </p:spPr>
        <p:txBody>
          <a:bodyPr/>
          <a:lstStyle/>
          <a:p>
            <a:r>
              <a:rPr lang="en-US" dirty="0" err="1"/>
              <a:t>main.py</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999857"/>
            <a:ext cx="8051725" cy="4614729"/>
          </a:xfrm>
        </p:spPr>
        <p:txBody>
          <a:bodyPr>
            <a:noAutofit/>
          </a:bodyPr>
          <a:lstStyle/>
          <a:p>
            <a:pPr marL="0" indent="0">
              <a:buNone/>
            </a:pPr>
            <a:r>
              <a:rPr lang="en-US" sz="1800" b="1" dirty="0">
                <a:latin typeface="Inconsolata" panose="020B0609030003000000" pitchFamily="49" charset="77"/>
              </a:rPr>
              <a:t>x = 2</a:t>
            </a:r>
            <a:br>
              <a:rPr lang="en-US" sz="1800" b="1" dirty="0">
                <a:latin typeface="Inconsolata" panose="020B0609030003000000" pitchFamily="49" charset="77"/>
              </a:rPr>
            </a:b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"1.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fun1(): </a:t>
            </a:r>
          </a:p>
          <a:p>
            <a:pPr marL="0" indent="0">
              <a:buNone/>
            </a:pPr>
            <a:r>
              <a:rPr lang="en-US" sz="1800" b="1" dirty="0">
                <a:latin typeface="Inconsolata" panose="020B0609030003000000" pitchFamily="49" charset="77"/>
              </a:rPr>
              <a:t>    x = 10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"2. x ="</a:t>
            </a:r>
            <a:r>
              <a:rPr lang="en-US" sz="1800" b="1" dirty="0">
                <a:latin typeface="Inconsolata" panose="020B0609030003000000" pitchFamily="49" charset="77"/>
              </a:rPr>
              <a:t>, x)</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"3. x ="</a:t>
            </a:r>
            <a:r>
              <a:rPr lang="en-US" sz="1800" b="1" dirty="0">
                <a:latin typeface="Inconsolata" panose="020B0609030003000000" pitchFamily="49" charset="77"/>
              </a:rPr>
              <a:t>, x) </a:t>
            </a:r>
          </a:p>
          <a:p>
            <a:pPr marL="0" indent="0">
              <a:buNone/>
            </a:pP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    x = 20 </a:t>
            </a:r>
          </a:p>
          <a:p>
            <a:pPr marL="0" indent="0">
              <a:buNone/>
            </a:pPr>
            <a:r>
              <a:rPr lang="en-US" sz="1800" b="1" dirty="0">
                <a:latin typeface="Inconsolata" panose="020B0609030003000000" pitchFamily="49" charset="77"/>
              </a:rPr>
              <a:t>    print(</a:t>
            </a:r>
            <a:r>
              <a:rPr lang="en-US" sz="1800" b="1" dirty="0">
                <a:solidFill>
                  <a:srgbClr val="990000"/>
                </a:solidFill>
                <a:latin typeface="Inconsolata" panose="020B0609030003000000" pitchFamily="49" charset="77"/>
              </a:rPr>
              <a:t>"4. x ="</a:t>
            </a:r>
            <a:r>
              <a:rPr lang="en-US" sz="1800" b="1" dirty="0">
                <a:latin typeface="Inconsolata" panose="020B0609030003000000" pitchFamily="49" charset="77"/>
              </a:rPr>
              <a:t>, x)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"5. x ="</a:t>
            </a:r>
            <a:r>
              <a:rPr lang="en-US" sz="1800" b="1" dirty="0">
                <a:latin typeface="Inconsolata" panose="020B0609030003000000" pitchFamily="49" charset="77"/>
              </a:rPr>
              <a:t>, x) </a:t>
            </a:r>
            <a:r>
              <a:rPr lang="en-US" sz="1800" b="1" dirty="0">
                <a:solidFill>
                  <a:srgbClr val="19B219"/>
                </a:solidFill>
                <a:latin typeface="Inconsolata" panose="020B0609030003000000" pitchFamily="49" charset="77"/>
              </a:rPr>
              <a:t> </a:t>
            </a:r>
          </a:p>
          <a:p>
            <a:pPr marL="0" indent="0">
              <a:buNone/>
            </a:pPr>
            <a:r>
              <a:rPr lang="en-US" sz="1800" b="1" dirty="0">
                <a:latin typeface="Inconsolata" panose="020B0609030003000000" pitchFamily="49" charset="77"/>
              </a:rPr>
              <a:t>fun1() </a:t>
            </a:r>
            <a:endParaRPr lang="en-US" sz="1800" b="1" dirty="0">
              <a:solidFill>
                <a:srgbClr val="19B219"/>
              </a:solidFill>
              <a:latin typeface="Inconsolata" panose="020B0609030003000000" pitchFamily="49" charset="77"/>
            </a:endParaRPr>
          </a:p>
          <a:p>
            <a:pPr marL="0" indent="0">
              <a:buNone/>
            </a:pPr>
            <a:r>
              <a:rPr lang="en-US" sz="1800" b="1" dirty="0">
                <a:latin typeface="Inconsolata" panose="020B0609030003000000" pitchFamily="49" charset="77"/>
              </a:rPr>
              <a:t>fun2() </a:t>
            </a:r>
          </a:p>
          <a:p>
            <a:pPr marL="0" indent="0">
              <a:buNone/>
            </a:pPr>
            <a:r>
              <a:rPr lang="en-US" sz="1800" b="1" dirty="0">
                <a:latin typeface="Inconsolata" panose="020B0609030003000000" pitchFamily="49" charset="77"/>
              </a:rPr>
              <a:t>print(</a:t>
            </a:r>
            <a:r>
              <a:rPr lang="en-US" sz="1800" b="1" dirty="0">
                <a:solidFill>
                  <a:srgbClr val="990000"/>
                </a:solidFill>
                <a:latin typeface="Inconsolata" panose="020B0609030003000000" pitchFamily="49" charset="77"/>
              </a:rPr>
              <a:t>"6. x ="</a:t>
            </a:r>
            <a:r>
              <a:rPr lang="en-US" sz="1800" b="1" dirty="0">
                <a:latin typeface="Inconsolata" panose="020B0609030003000000" pitchFamily="49" charset="77"/>
              </a:rPr>
              <a:t>, x) </a:t>
            </a:r>
          </a:p>
        </p:txBody>
      </p:sp>
      <p:sp>
        <p:nvSpPr>
          <p:cNvPr id="3" name="TextBox 2">
            <a:extLst>
              <a:ext uri="{FF2B5EF4-FFF2-40B4-BE49-F238E27FC236}">
                <a16:creationId xmlns:a16="http://schemas.microsoft.com/office/drawing/2014/main" id="{CBF1DCD8-E79C-7640-9361-6F12D8D51BFD}"/>
              </a:ext>
            </a:extLst>
          </p:cNvPr>
          <p:cNvSpPr txBox="1"/>
          <p:nvPr/>
        </p:nvSpPr>
        <p:spPr>
          <a:xfrm>
            <a:off x="3531574" y="992787"/>
            <a:ext cx="5003999" cy="707886"/>
          </a:xfrm>
          <a:prstGeom prst="rect">
            <a:avLst/>
          </a:prstGeom>
          <a:noFill/>
        </p:spPr>
        <p:txBody>
          <a:bodyPr wrap="none" rtlCol="0">
            <a:spAutoFit/>
          </a:bodyPr>
          <a:lstStyle/>
          <a:p>
            <a:r>
              <a:rPr lang="en-US" sz="2000" dirty="0"/>
              <a:t>This example illustrates how functions protect</a:t>
            </a:r>
          </a:p>
          <a:p>
            <a:r>
              <a:rPr lang="en-US" sz="2000" dirty="0"/>
              <a:t>its local variables. Things to note:</a:t>
            </a:r>
          </a:p>
        </p:txBody>
      </p:sp>
      <p:sp>
        <p:nvSpPr>
          <p:cNvPr id="6" name="TextBox 5">
            <a:extLst>
              <a:ext uri="{FF2B5EF4-FFF2-40B4-BE49-F238E27FC236}">
                <a16:creationId xmlns:a16="http://schemas.microsoft.com/office/drawing/2014/main" id="{B7AB2EA4-48CC-FD46-9632-CD4301E82099}"/>
              </a:ext>
            </a:extLst>
          </p:cNvPr>
          <p:cNvSpPr txBox="1"/>
          <p:nvPr/>
        </p:nvSpPr>
        <p:spPr>
          <a:xfrm>
            <a:off x="3506559" y="2010264"/>
            <a:ext cx="5637441" cy="707886"/>
          </a:xfrm>
          <a:prstGeom prst="rect">
            <a:avLst/>
          </a:prstGeom>
          <a:noFill/>
        </p:spPr>
        <p:txBody>
          <a:bodyPr wrap="none" rtlCol="0">
            <a:spAutoFit/>
          </a:bodyPr>
          <a:lstStyle/>
          <a:p>
            <a:pPr marL="457200" indent="-457200">
              <a:buAutoNum type="arabicParenR"/>
            </a:pPr>
            <a:r>
              <a:rPr lang="en-US" sz="2000" dirty="0"/>
              <a:t>Function definitions are not executed until they </a:t>
            </a:r>
          </a:p>
          <a:p>
            <a:r>
              <a:rPr lang="en-US" sz="2000" dirty="0"/>
              <a:t>are explicitly called. </a:t>
            </a:r>
          </a:p>
        </p:txBody>
      </p:sp>
      <p:sp>
        <p:nvSpPr>
          <p:cNvPr id="7" name="TextBox 6">
            <a:extLst>
              <a:ext uri="{FF2B5EF4-FFF2-40B4-BE49-F238E27FC236}">
                <a16:creationId xmlns:a16="http://schemas.microsoft.com/office/drawing/2014/main" id="{A1C0BD5B-7A70-614C-8F08-877F246D65C4}"/>
              </a:ext>
            </a:extLst>
          </p:cNvPr>
          <p:cNvSpPr txBox="1"/>
          <p:nvPr/>
        </p:nvSpPr>
        <p:spPr>
          <a:xfrm>
            <a:off x="3531574" y="2996850"/>
            <a:ext cx="5499967" cy="1323439"/>
          </a:xfrm>
          <a:prstGeom prst="rect">
            <a:avLst/>
          </a:prstGeom>
          <a:noFill/>
        </p:spPr>
        <p:txBody>
          <a:bodyPr wrap="none" rtlCol="0">
            <a:spAutoFit/>
          </a:bodyPr>
          <a:lstStyle/>
          <a:p>
            <a:r>
              <a:rPr lang="en-US" sz="2000" dirty="0"/>
              <a:t>2)   Two different functions can use local variables </a:t>
            </a:r>
          </a:p>
          <a:p>
            <a:r>
              <a:rPr lang="en-US" sz="2000" dirty="0"/>
              <a:t>named x, and these are two different variables that </a:t>
            </a:r>
          </a:p>
          <a:p>
            <a:r>
              <a:rPr lang="en-US" sz="2000" dirty="0"/>
              <a:t>have no influence on each other. This includes </a:t>
            </a:r>
          </a:p>
          <a:p>
            <a:r>
              <a:rPr lang="en-US" sz="2000" dirty="0"/>
              <a:t>parameters.</a:t>
            </a:r>
          </a:p>
        </p:txBody>
      </p:sp>
      <p:cxnSp>
        <p:nvCxnSpPr>
          <p:cNvPr id="5" name="Straight Arrow Connector 4">
            <a:extLst>
              <a:ext uri="{FF2B5EF4-FFF2-40B4-BE49-F238E27FC236}">
                <a16:creationId xmlns:a16="http://schemas.microsoft.com/office/drawing/2014/main" id="{6A41E33A-3774-3740-BA11-D4C900D6705F}"/>
              </a:ext>
            </a:extLst>
          </p:cNvPr>
          <p:cNvCxnSpPr>
            <a:cxnSpLocks/>
          </p:cNvCxnSpPr>
          <p:nvPr/>
        </p:nvCxnSpPr>
        <p:spPr>
          <a:xfrm flipH="1" flipV="1">
            <a:off x="2743200" y="1526036"/>
            <a:ext cx="788374" cy="30729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F2E737A-829E-5A45-9E9D-A706B719CBB7}"/>
              </a:ext>
            </a:extLst>
          </p:cNvPr>
          <p:cNvSpPr txBox="1"/>
          <p:nvPr/>
        </p:nvSpPr>
        <p:spPr>
          <a:xfrm>
            <a:off x="3506558" y="4450582"/>
            <a:ext cx="5285229" cy="1015663"/>
          </a:xfrm>
          <a:prstGeom prst="rect">
            <a:avLst/>
          </a:prstGeom>
          <a:noFill/>
        </p:spPr>
        <p:txBody>
          <a:bodyPr wrap="none" rtlCol="0">
            <a:spAutoFit/>
          </a:bodyPr>
          <a:lstStyle/>
          <a:p>
            <a:pPr marL="457200" indent="-457200">
              <a:buAutoNum type="arabicParenR" startAt="3"/>
            </a:pPr>
            <a:r>
              <a:rPr lang="en-US" sz="2000" dirty="0"/>
              <a:t>The x variable defined outside of fun1() and</a:t>
            </a:r>
          </a:p>
          <a:p>
            <a:r>
              <a:rPr lang="en-US" sz="2000" dirty="0"/>
              <a:t>fun2() is not affected by the code inside of those </a:t>
            </a:r>
          </a:p>
          <a:p>
            <a:r>
              <a:rPr lang="en-US" sz="2000" dirty="0"/>
              <a:t>functions. (x = 2)</a:t>
            </a:r>
          </a:p>
        </p:txBody>
      </p:sp>
      <p:cxnSp>
        <p:nvCxnSpPr>
          <p:cNvPr id="12" name="Straight Arrow Connector 11">
            <a:extLst>
              <a:ext uri="{FF2B5EF4-FFF2-40B4-BE49-F238E27FC236}">
                <a16:creationId xmlns:a16="http://schemas.microsoft.com/office/drawing/2014/main" id="{8D88494F-D4E7-AB49-840B-85C05CBDC54E}"/>
              </a:ext>
            </a:extLst>
          </p:cNvPr>
          <p:cNvCxnSpPr>
            <a:cxnSpLocks/>
            <a:stCxn id="10" idx="1"/>
          </p:cNvCxnSpPr>
          <p:nvPr/>
        </p:nvCxnSpPr>
        <p:spPr>
          <a:xfrm flipH="1" flipV="1">
            <a:off x="2730692" y="2806328"/>
            <a:ext cx="775866" cy="2152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BB605F-FC67-2643-BAAB-52326BF11806}"/>
              </a:ext>
            </a:extLst>
          </p:cNvPr>
          <p:cNvCxnSpPr>
            <a:cxnSpLocks/>
          </p:cNvCxnSpPr>
          <p:nvPr/>
        </p:nvCxnSpPr>
        <p:spPr>
          <a:xfrm flipH="1" flipV="1">
            <a:off x="2705676" y="4302242"/>
            <a:ext cx="712642" cy="66324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28B016A-60E6-2941-B6A9-C3C4FB6646FA}"/>
              </a:ext>
            </a:extLst>
          </p:cNvPr>
          <p:cNvCxnSpPr>
            <a:cxnSpLocks/>
          </p:cNvCxnSpPr>
          <p:nvPr/>
        </p:nvCxnSpPr>
        <p:spPr>
          <a:xfrm flipH="1">
            <a:off x="2730692" y="5125169"/>
            <a:ext cx="687626" cy="1613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9E21266F-CC55-E34A-B424-8CFCE976B033}"/>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0965830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9108"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9108" y="860356"/>
            <a:ext cx="8608877" cy="4523494"/>
          </a:xfrm>
        </p:spPr>
        <p:txBody>
          <a:bodyPr>
            <a:normAutofit/>
          </a:bodyPr>
          <a:lstStyle/>
          <a:p>
            <a:pPr marL="0" indent="0">
              <a:buNone/>
            </a:pPr>
            <a:r>
              <a:rPr lang="en-US" dirty="0"/>
              <a:t>The </a:t>
            </a:r>
            <a:r>
              <a:rPr lang="en-US" b="1" dirty="0"/>
              <a:t>scope</a:t>
            </a:r>
            <a:r>
              <a:rPr lang="en-US" dirty="0"/>
              <a:t> of a variable refers to the context in which that variable is visible/accessible to the Python interpreter.</a:t>
            </a:r>
          </a:p>
          <a:p>
            <a:pPr marL="0" indent="0">
              <a:buNone/>
            </a:pPr>
            <a:endParaRPr lang="en-US" dirty="0"/>
          </a:p>
          <a:p>
            <a:pPr marL="0" indent="0">
              <a:buNone/>
            </a:pPr>
            <a:r>
              <a:rPr lang="en-US" dirty="0"/>
              <a:t>A variable has </a:t>
            </a:r>
            <a:r>
              <a:rPr lang="en-US" b="1" dirty="0"/>
              <a:t>file scope </a:t>
            </a:r>
            <a:r>
              <a:rPr lang="en-US" dirty="0"/>
              <a:t>if it is visible to all parts of the code contained in the same file. </a:t>
            </a:r>
          </a:p>
          <a:p>
            <a:pPr marL="0" indent="0">
              <a:buNone/>
            </a:pPr>
            <a:endParaRPr lang="en-US" dirty="0"/>
          </a:p>
          <a:p>
            <a:pPr marL="0" indent="0">
              <a:buNone/>
            </a:pPr>
            <a:r>
              <a:rPr lang="en-US" dirty="0"/>
              <a:t>A variable defined inside a function or as input arguments has </a:t>
            </a:r>
            <a:r>
              <a:rPr lang="en-US" b="1" dirty="0"/>
              <a:t>restricted scope</a:t>
            </a:r>
            <a:r>
              <a:rPr lang="en-US" dirty="0"/>
              <a:t> – they can only be accessed within the function. </a:t>
            </a:r>
          </a:p>
          <a:p>
            <a:pPr marL="0" indent="0">
              <a:buNone/>
            </a:pPr>
            <a:endParaRPr lang="en-US" dirty="0"/>
          </a:p>
          <a:p>
            <a:pPr marL="0" indent="0">
              <a:buNone/>
            </a:pPr>
            <a:r>
              <a:rPr lang="en-US" dirty="0"/>
              <a:t>Python is more liberal compared to Java and C++ in terms of scoping rules. In most cases, variables have file scope. </a:t>
            </a:r>
          </a:p>
          <a:p>
            <a:pPr marL="0" indent="0">
              <a:buNone/>
            </a:pPr>
            <a:endParaRPr lang="en-US" dirty="0"/>
          </a:p>
        </p:txBody>
      </p:sp>
      <p:sp>
        <p:nvSpPr>
          <p:cNvPr id="3" name="Slide Number Placeholder 2">
            <a:extLst>
              <a:ext uri="{FF2B5EF4-FFF2-40B4-BE49-F238E27FC236}">
                <a16:creationId xmlns:a16="http://schemas.microsoft.com/office/drawing/2014/main" id="{63F5C8C5-DCFE-8042-A319-15C75B0113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375334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36020" y="176470"/>
            <a:ext cx="7053542" cy="683886"/>
          </a:xfrm>
        </p:spPr>
        <p:txBody>
          <a:bodyPr/>
          <a:lstStyle/>
          <a:p>
            <a:r>
              <a:rPr lang="en-US" dirty="0"/>
              <a:t>Scope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2370" y="940037"/>
            <a:ext cx="8725256" cy="4708733"/>
          </a:xfrm>
        </p:spPr>
        <p:txBody>
          <a:bodyPr>
            <a:noAutofit/>
          </a:bodyPr>
          <a:lstStyle/>
          <a:p>
            <a:pPr marL="0" indent="0">
              <a:buNone/>
            </a:pPr>
            <a:r>
              <a:rPr lang="en-US" sz="2000" b="1" dirty="0">
                <a:solidFill>
                  <a:srgbClr val="000000"/>
                </a:solidFill>
                <a:latin typeface="Inconsolata" panose="020B0609030003000000" pitchFamily="49" charset="77"/>
              </a:rPr>
              <a:t>a = 2 </a:t>
            </a:r>
            <a:r>
              <a:rPr lang="en-US" sz="2000" b="1" dirty="0">
                <a:solidFill>
                  <a:srgbClr val="006699"/>
                </a:solidFill>
                <a:latin typeface="Inconsolata" panose="020B0609030003000000" pitchFamily="49" charset="77"/>
              </a:rPr>
              <a:t># a has file scope</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fun</a:t>
            </a:r>
            <a:r>
              <a:rPr lang="en-US" sz="2000" b="1" dirty="0">
                <a:solidFill>
                  <a:srgbClr val="000000"/>
                </a:solidFill>
                <a:latin typeface="Inconsolata" panose="020B0609030003000000" pitchFamily="49" charset="77"/>
              </a:rPr>
              <a:t>(b):  </a:t>
            </a:r>
          </a:p>
          <a:p>
            <a:pPr marL="0" indent="0">
              <a:buNone/>
            </a:pPr>
            <a:r>
              <a:rPr lang="en-US" sz="2000" b="1" dirty="0">
                <a:solidFill>
                  <a:srgbClr val="34A327"/>
                </a:solidFill>
                <a:latin typeface="Inconsolata" panose="020B0609030003000000" pitchFamily="49" charset="77"/>
              </a:rPr>
              <a:t>	c</a:t>
            </a:r>
            <a:r>
              <a:rPr lang="en-US" sz="2000" b="1" dirty="0">
                <a:solidFill>
                  <a:srgbClr val="000000"/>
                </a:solidFill>
                <a:latin typeface="Inconsolata" panose="020B0609030003000000" pitchFamily="49" charset="77"/>
              </a:rPr>
              <a:t> = b + 1  </a:t>
            </a:r>
            <a:r>
              <a:rPr lang="en-US" sz="2000" b="1" dirty="0">
                <a:solidFill>
                  <a:srgbClr val="006699"/>
                </a:solidFill>
                <a:latin typeface="Inconsolata" panose="020B0609030003000000" pitchFamily="49" charset="77"/>
              </a:rPr>
              <a:t># b and c both have restricted scope</a:t>
            </a:r>
            <a:endParaRPr lang="en-US" sz="2000" b="1" dirty="0">
              <a:solidFill>
                <a:srgbClr val="000000"/>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   	return</a:t>
            </a:r>
            <a:r>
              <a:rPr lang="en-US" sz="2000" b="1" dirty="0">
                <a:solidFill>
                  <a:srgbClr val="000000"/>
                </a:solidFill>
                <a:latin typeface="Inconsolata" panose="020B0609030003000000" pitchFamily="49" charset="77"/>
              </a:rPr>
              <a:t> c </a:t>
            </a:r>
          </a:p>
          <a:p>
            <a:pPr marL="0" indent="0">
              <a:buNone/>
            </a:pPr>
            <a:r>
              <a:rPr lang="en-US" sz="2000" b="1" dirty="0">
                <a:solidFill>
                  <a:srgbClr val="000000"/>
                </a:solidFill>
                <a:latin typeface="Inconsolata" panose="020B0609030003000000" pitchFamily="49" charset="77"/>
              </a:rPr>
              <a:t>g = fun(3)</a:t>
            </a:r>
          </a:p>
          <a:p>
            <a:pPr marL="0" indent="0">
              <a:buNone/>
            </a:pPr>
            <a:r>
              <a:rPr lang="en-US" sz="2000" b="1" dirty="0">
                <a:solidFill>
                  <a:srgbClr val="000000"/>
                </a:solidFill>
                <a:latin typeface="Inconsolata" panose="020B0609030003000000" pitchFamily="49" charset="77"/>
              </a:rPr>
              <a:t>print(g)  </a:t>
            </a:r>
            <a:r>
              <a:rPr lang="en-US" sz="2000" b="1" dirty="0">
                <a:solidFill>
                  <a:srgbClr val="006699"/>
                </a:solidFill>
                <a:latin typeface="Inconsolata" panose="020B0609030003000000" pitchFamily="49" charset="77"/>
              </a:rPr>
              <a:t># 4</a:t>
            </a:r>
            <a:endParaRPr lang="en-US" sz="2000" b="1" dirty="0">
              <a:solidFill>
                <a:srgbClr val="000000"/>
              </a:solidFill>
              <a:latin typeface="Inconsolata" panose="020B0609030003000000" pitchFamily="49" charset="77"/>
            </a:endParaRPr>
          </a:p>
          <a:p>
            <a:pPr marL="0" indent="0">
              <a:buNone/>
            </a:pPr>
            <a:r>
              <a:rPr lang="en-US" sz="2000" b="1" dirty="0">
                <a:solidFill>
                  <a:srgbClr val="000000"/>
                </a:solidFill>
                <a:latin typeface="Inconsolata" panose="020B0609030003000000" pitchFamily="49" charset="77"/>
              </a:rPr>
              <a:t>print(c)  </a:t>
            </a:r>
            <a:r>
              <a:rPr lang="en-US" sz="2000" b="1" dirty="0">
                <a:solidFill>
                  <a:srgbClr val="006699"/>
                </a:solidFill>
                <a:latin typeface="Inconsolata" panose="020B0609030003000000" pitchFamily="49" charset="77"/>
              </a:rPr>
              <a:t># error, this is outside of scope of c, c not defined</a:t>
            </a:r>
            <a:endParaRPr lang="en-US" sz="2000" b="1" dirty="0">
              <a:solidFill>
                <a:srgbClr val="000000"/>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if</a:t>
            </a:r>
            <a:r>
              <a:rPr lang="en-US" sz="2000" b="1" dirty="0">
                <a:solidFill>
                  <a:srgbClr val="000000"/>
                </a:solidFill>
                <a:latin typeface="Inconsolata" panose="020B0609030003000000" pitchFamily="49" charset="77"/>
              </a:rPr>
              <a:t> a % 2 == </a:t>
            </a:r>
            <a:r>
              <a:rPr lang="en-US" sz="2000" b="1" dirty="0">
                <a:solidFill>
                  <a:srgbClr val="34A327"/>
                </a:solidFill>
                <a:latin typeface="Inconsolata" panose="020B0609030003000000" pitchFamily="49" charset="77"/>
              </a:rPr>
              <a:t>0</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f = 5  </a:t>
            </a:r>
            <a:r>
              <a:rPr lang="en-US" sz="2000" b="1" dirty="0">
                <a:solidFill>
                  <a:srgbClr val="006699"/>
                </a:solidFill>
                <a:latin typeface="Inconsolata" panose="020B0609030003000000" pitchFamily="49" charset="77"/>
              </a:rPr>
              <a:t># f has file scope</a:t>
            </a:r>
          </a:p>
          <a:p>
            <a:pPr marL="0" indent="0">
              <a:buNone/>
            </a:pPr>
            <a:r>
              <a:rPr lang="en-US" sz="2000" b="1" dirty="0">
                <a:solidFill>
                  <a:srgbClr val="000000"/>
                </a:solidFill>
                <a:latin typeface="Inconsolata" panose="020B0609030003000000" pitchFamily="49" charset="77"/>
              </a:rPr>
              <a:t>print(f)  </a:t>
            </a:r>
            <a:r>
              <a:rPr lang="en-US" sz="2000" b="1" dirty="0">
                <a:solidFill>
                  <a:srgbClr val="006699"/>
                </a:solidFill>
                <a:latin typeface="Inconsolata" panose="020B0609030003000000" pitchFamily="49" charset="77"/>
              </a:rPr>
              <a:t># 5</a:t>
            </a:r>
            <a:endParaRPr lang="en-US" sz="2000" b="1" dirty="0">
              <a:solidFill>
                <a:srgbClr val="34A327"/>
              </a:solidFill>
              <a:latin typeface="Inconsolata" panose="020B0609030003000000" pitchFamily="49" charset="77"/>
            </a:endParaRPr>
          </a:p>
          <a:p>
            <a:pPr marL="0" indent="0">
              <a:buNone/>
            </a:pPr>
            <a:endParaRPr lang="en-US" sz="2000" b="1" dirty="0">
              <a:solidFill>
                <a:srgbClr val="34A327"/>
              </a:solidFill>
              <a:latin typeface="Inconsolata" panose="020B0609030003000000" pitchFamily="49" charset="77"/>
            </a:endParaRPr>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704B3C6-CEA7-E548-9753-74988736403E}"/>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53368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It should include</a:t>
            </a:r>
          </a:p>
          <a:p>
            <a:pPr eaLnBrk="1" hangingPunct="1">
              <a:buFontTx/>
              <a:buNone/>
            </a:pPr>
            <a:r>
              <a:rPr lang="en-US" altLang="en-US" sz="1833" dirty="0">
                <a:ea typeface="ＭＳ Ｐゴシック" panose="020B0600070205080204" pitchFamily="34" charset="-128"/>
              </a:rPr>
              <a:t>the main function and the </a:t>
            </a:r>
            <a:r>
              <a:rPr lang="en-US" altLang="en-US" sz="1833" dirty="0" err="1">
                <a:ea typeface="ＭＳ Ｐゴシック" panose="020B0600070205080204" pitchFamily="34" charset="-128"/>
              </a:rPr>
              <a:t>day_off_week</a:t>
            </a:r>
            <a:r>
              <a:rPr lang="en-US" altLang="en-US" sz="1833" dirty="0">
                <a:ea typeface="ＭＳ Ｐゴシック" panose="020B0600070205080204" pitchFamily="34" charset="-128"/>
              </a:rPr>
              <a:t> function below.  </a:t>
            </a: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36999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1: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38</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1: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39</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40</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3113</TotalTime>
  <Words>4222</Words>
  <Application>Microsoft Macintosh PowerPoint</Application>
  <PresentationFormat>On-screen Show (16:10)</PresentationFormat>
  <Paragraphs>625</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Functions</vt:lpstr>
      <vt:lpstr>Functions</vt:lpstr>
      <vt:lpstr>Functions</vt:lpstr>
      <vt:lpstr>Functions</vt:lpstr>
      <vt:lpstr>Functions</vt:lpstr>
      <vt:lpstr>Python Script</vt:lpstr>
      <vt:lpstr>Scope </vt:lpstr>
      <vt:lpstr>Flow of a Program</vt:lpstr>
      <vt:lpstr>Flow of a Program</vt:lpstr>
      <vt:lpstr>main.py</vt:lpstr>
      <vt:lpstr>main.py</vt:lpstr>
      <vt:lpstr>main.py</vt:lpstr>
      <vt:lpstr>Scope </vt:lpstr>
      <vt:lpstr>Scope </vt:lpstr>
      <vt:lpstr>Python Program Template</vt:lpstr>
      <vt:lpstr>Writing a Simple Program: Quadratic Roots</vt:lpstr>
      <vt:lpstr>Lab 1: Day Of the Week</vt:lpstr>
      <vt:lpstr>Lab 1: Day Of the Week</vt:lpstr>
      <vt:lpstr>Lab 1: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2021-10-06T12:09:42Z</dcterms:modified>
</cp:coreProperties>
</file>