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257" r:id="rId4"/>
    <p:sldId id="342" r:id="rId5"/>
    <p:sldId id="341" r:id="rId6"/>
    <p:sldId id="339" r:id="rId7"/>
    <p:sldId id="340" r:id="rId8"/>
    <p:sldId id="324" r:id="rId9"/>
    <p:sldId id="333" r:id="rId10"/>
    <p:sldId id="335" r:id="rId11"/>
    <p:sldId id="332" r:id="rId12"/>
    <p:sldId id="336" r:id="rId13"/>
    <p:sldId id="321" r:id="rId14"/>
    <p:sldId id="331" r:id="rId15"/>
    <p:sldId id="334" r:id="rId16"/>
    <p:sldId id="320" r:id="rId17"/>
    <p:sldId id="325" r:id="rId18"/>
    <p:sldId id="327" r:id="rId19"/>
    <p:sldId id="322" r:id="rId20"/>
    <p:sldId id="329" r:id="rId21"/>
    <p:sldId id="330" r:id="rId22"/>
    <p:sldId id="328" r:id="rId23"/>
    <p:sldId id="337" r:id="rId24"/>
    <p:sldId id="338" r:id="rId25"/>
    <p:sldId id="343" r:id="rId26"/>
    <p:sldId id="344" r:id="rId27"/>
    <p:sldId id="345" r:id="rId28"/>
    <p:sldId id="346" r:id="rId29"/>
    <p:sldId id="28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CB9C7B-CBC7-E549-B176-97F9C29CB310}" v="1396" dt="2019-11-10T13:15:48.9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9"/>
    <p:restoredTop sz="93692"/>
  </p:normalViewPr>
  <p:slideViewPr>
    <p:cSldViewPr snapToGrid="0" snapToObjects="1">
      <p:cViewPr varScale="1">
        <p:scale>
          <a:sx n="149" d="100"/>
          <a:sy n="149"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modSp">
        <pc:chgData name="Long B Nguyen" userId="f59fb8f3-a021-417a-8bc1-65c8d471c621" providerId="ADAL" clId="{59CB9C7B-CBC7-E549-B176-97F9C29CB310}" dt="2019-11-09T20:55:22.721" v="4434" actId="113"/>
        <pc:sldMkLst>
          <pc:docMk/>
          <pc:sldMk cId="278045358" sldId="257"/>
        </pc:sldMkLst>
        <pc:spChg chg="mod">
          <ac:chgData name="Long B Nguyen" userId="f59fb8f3-a021-417a-8bc1-65c8d471c621" providerId="ADAL" clId="{59CB9C7B-CBC7-E549-B176-97F9C29CB310}" dt="2019-11-09T20:55:22.721" v="4434" actId="113"/>
          <ac:spMkLst>
            <pc:docMk/>
            <pc:sldMk cId="278045358" sldId="257"/>
            <ac:spMk id="9" creationId="{E3B2E017-30B2-884B-A113-B419A2ED51AD}"/>
          </ac:spMkLst>
        </pc:spChg>
      </pc:sldChg>
      <pc:sldChg chg="addSp delSp modSp">
        <pc:chgData name="Long B Nguyen" userId="f59fb8f3-a021-417a-8bc1-65c8d471c621" providerId="ADAL" clId="{59CB9C7B-CBC7-E549-B176-97F9C29CB310}" dt="2019-11-09T20:26:34.772" v="2724" actId="20577"/>
        <pc:sldMkLst>
          <pc:docMk/>
          <pc:sldMk cId="3036972376" sldId="321"/>
        </pc:sldMkLst>
        <pc:spChg chg="add del mod">
          <ac:chgData name="Long B Nguyen" userId="f59fb8f3-a021-417a-8bc1-65c8d471c621" providerId="ADAL" clId="{59CB9C7B-CBC7-E549-B176-97F9C29CB310}" dt="2019-11-05T13:54:02.337" v="1287"/>
          <ac:spMkLst>
            <pc:docMk/>
            <pc:sldMk cId="3036972376" sldId="321"/>
            <ac:spMk id="3" creationId="{24F99C46-A32E-3148-9B44-9521E1A1E87B}"/>
          </ac:spMkLst>
        </pc:spChg>
        <pc:spChg chg="add mod">
          <ac:chgData name="Long B Nguyen" userId="f59fb8f3-a021-417a-8bc1-65c8d471c621" providerId="ADAL" clId="{59CB9C7B-CBC7-E549-B176-97F9C29CB310}" dt="2019-11-09T20:26:34.772" v="2724" actId="20577"/>
          <ac:spMkLst>
            <pc:docMk/>
            <pc:sldMk cId="3036972376" sldId="321"/>
            <ac:spMk id="4" creationId="{8659479A-1929-8C41-9815-9AEA66125320}"/>
          </ac:spMkLst>
        </pc:spChg>
        <pc:spChg chg="mod">
          <ac:chgData name="Long B Nguyen" userId="f59fb8f3-a021-417a-8bc1-65c8d471c621" providerId="ADAL" clId="{59CB9C7B-CBC7-E549-B176-97F9C29CB310}" dt="2019-11-04T19:50:37.380" v="66" actId="20577"/>
          <ac:spMkLst>
            <pc:docMk/>
            <pc:sldMk cId="3036972376" sldId="321"/>
            <ac:spMk id="9" creationId="{E3B2E017-30B2-884B-A113-B419A2ED51AD}"/>
          </ac:spMkLst>
        </pc:spChg>
        <pc:cxnChg chg="add del mod">
          <ac:chgData name="Long B Nguyen" userId="f59fb8f3-a021-417a-8bc1-65c8d471c621" providerId="ADAL" clId="{59CB9C7B-CBC7-E549-B176-97F9C29CB310}" dt="2019-11-05T13:54:02.337" v="1287"/>
          <ac:cxnSpMkLst>
            <pc:docMk/>
            <pc:sldMk cId="3036972376" sldId="321"/>
            <ac:cxnSpMk id="5" creationId="{4DB27AD3-BE1D-8F44-BD28-286CB0C4F16D}"/>
          </ac:cxnSpMkLst>
        </pc:cxn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addSp modSp">
        <pc:chgData name="Long B Nguyen" userId="f59fb8f3-a021-417a-8bc1-65c8d471c621" providerId="ADAL" clId="{59CB9C7B-CBC7-E549-B176-97F9C29CB310}" dt="2019-11-10T02:22:24.562" v="5019" actId="20577"/>
        <pc:sldMkLst>
          <pc:docMk/>
          <pc:sldMk cId="3329169435" sldId="324"/>
        </pc:sldMkLst>
        <pc:spChg chg="add mod">
          <ac:chgData name="Long B Nguyen" userId="f59fb8f3-a021-417a-8bc1-65c8d471c621" providerId="ADAL" clId="{59CB9C7B-CBC7-E549-B176-97F9C29CB310}" dt="2019-11-10T02:21:18.031" v="5000" actId="20577"/>
          <ac:spMkLst>
            <pc:docMk/>
            <pc:sldMk cId="3329169435" sldId="324"/>
            <ac:spMk id="3" creationId="{A1DFF59C-0607-DD47-93E1-3B5DBC7CB72D}"/>
          </ac:spMkLst>
        </pc:spChg>
        <pc:spChg chg="add mod">
          <ac:chgData name="Long B Nguyen" userId="f59fb8f3-a021-417a-8bc1-65c8d471c621" providerId="ADAL" clId="{59CB9C7B-CBC7-E549-B176-97F9C29CB310}" dt="2019-11-05T13:38:52.025" v="508" actId="1036"/>
          <ac:spMkLst>
            <pc:docMk/>
            <pc:sldMk cId="3329169435" sldId="324"/>
            <ac:spMk id="8" creationId="{7C58B594-C488-9F41-BC3D-B12A7562F3F7}"/>
          </ac:spMkLst>
        </pc:spChg>
        <pc:spChg chg="mod">
          <ac:chgData name="Long B Nguyen" userId="f59fb8f3-a021-417a-8bc1-65c8d471c621" providerId="ADAL" clId="{59CB9C7B-CBC7-E549-B176-97F9C29CB310}" dt="2019-11-10T02:22:24.562" v="5019" actId="20577"/>
          <ac:spMkLst>
            <pc:docMk/>
            <pc:sldMk cId="3329169435" sldId="324"/>
            <ac:spMk id="9" creationId="{E3B2E017-30B2-884B-A113-B419A2ED51AD}"/>
          </ac:spMkLst>
        </pc:spChg>
        <pc:spChg chg="add mod">
          <ac:chgData name="Long B Nguyen" userId="f59fb8f3-a021-417a-8bc1-65c8d471c621" providerId="ADAL" clId="{59CB9C7B-CBC7-E549-B176-97F9C29CB310}" dt="2019-11-10T02:21:34.155" v="5015" actId="1035"/>
          <ac:spMkLst>
            <pc:docMk/>
            <pc:sldMk cId="3329169435" sldId="324"/>
            <ac:spMk id="14" creationId="{5EDF072F-75BE-8741-9067-D2D254F08E47}"/>
          </ac:spMkLst>
        </pc:spChg>
        <pc:cxnChg chg="add mod">
          <ac:chgData name="Long B Nguyen" userId="f59fb8f3-a021-417a-8bc1-65c8d471c621" providerId="ADAL" clId="{59CB9C7B-CBC7-E549-B176-97F9C29CB310}" dt="2019-11-05T13:38:52.025" v="508" actId="1036"/>
          <ac:cxnSpMkLst>
            <pc:docMk/>
            <pc:sldMk cId="3329169435" sldId="324"/>
            <ac:cxnSpMk id="4" creationId="{A46F3D1F-4E4F-FA42-90BE-0487CC045C6E}"/>
          </ac:cxnSpMkLst>
        </pc:cxnChg>
        <pc:cxnChg chg="add mod">
          <ac:chgData name="Long B Nguyen" userId="f59fb8f3-a021-417a-8bc1-65c8d471c621" providerId="ADAL" clId="{59CB9C7B-CBC7-E549-B176-97F9C29CB310}" dt="2019-11-05T13:38:52.025" v="508" actId="1036"/>
          <ac:cxnSpMkLst>
            <pc:docMk/>
            <pc:sldMk cId="3329169435" sldId="324"/>
            <ac:cxnSpMk id="10" creationId="{72A59FBC-12F0-5C49-8BA8-983F96E9EE0E}"/>
          </ac:cxnSpMkLst>
        </pc:cxnChg>
        <pc:cxnChg chg="add mod">
          <ac:chgData name="Long B Nguyen" userId="f59fb8f3-a021-417a-8bc1-65c8d471c621" providerId="ADAL" clId="{59CB9C7B-CBC7-E549-B176-97F9C29CB310}" dt="2019-11-10T02:21:34.155" v="5015" actId="1035"/>
          <ac:cxnSpMkLst>
            <pc:docMk/>
            <pc:sldMk cId="3329169435" sldId="324"/>
            <ac:cxnSpMk id="15" creationId="{F7544DEB-4070-1144-B42C-B2D00FB2B589}"/>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addSp modSp">
        <pc:chgData name="Long B Nguyen" userId="f59fb8f3-a021-417a-8bc1-65c8d471c621" providerId="ADAL" clId="{59CB9C7B-CBC7-E549-B176-97F9C29CB310}" dt="2019-11-09T20:27:03.314" v="2836" actId="1076"/>
        <pc:sldMkLst>
          <pc:docMk/>
          <pc:sldMk cId="1403592009" sldId="331"/>
        </pc:sldMkLst>
        <pc:spChg chg="add mod">
          <ac:chgData name="Long B Nguyen" userId="f59fb8f3-a021-417a-8bc1-65c8d471c621" providerId="ADAL" clId="{59CB9C7B-CBC7-E549-B176-97F9C29CB310}" dt="2019-11-09T20:27:03.314" v="2836" actId="1076"/>
          <ac:spMkLst>
            <pc:docMk/>
            <pc:sldMk cId="1403592009" sldId="331"/>
            <ac:spMk id="4" creationId="{557F7968-AE4D-9746-81FE-F79B57BD6EFE}"/>
          </ac:spMkLst>
        </pc:spChg>
        <pc:spChg chg="mod">
          <ac:chgData name="Long B Nguyen" userId="f59fb8f3-a021-417a-8bc1-65c8d471c621" providerId="ADAL" clId="{59CB9C7B-CBC7-E549-B176-97F9C29CB310}" dt="2019-11-04T19:50:54.249" v="78" actId="20577"/>
          <ac:spMkLst>
            <pc:docMk/>
            <pc:sldMk cId="1403592009" sldId="331"/>
            <ac:spMk id="9" creationId="{E3B2E017-30B2-884B-A113-B419A2ED51AD}"/>
          </ac:spMkLst>
        </pc:spChg>
        <pc:cxnChg chg="add mod">
          <ac:chgData name="Long B Nguyen" userId="f59fb8f3-a021-417a-8bc1-65c8d471c621" providerId="ADAL" clId="{59CB9C7B-CBC7-E549-B176-97F9C29CB310}" dt="2019-11-05T13:54:10.897" v="1289" actId="1076"/>
          <ac:cxnSpMkLst>
            <pc:docMk/>
            <pc:sldMk cId="1403592009" sldId="331"/>
            <ac:cxnSpMk id="5" creationId="{3734FE02-600C-2A44-BC16-F394E2FB5293}"/>
          </ac:cxnSpMkLst>
        </pc:cxnChg>
      </pc:sldChg>
      <pc:sldChg chg="addSp modSp add">
        <pc:chgData name="Long B Nguyen" userId="f59fb8f3-a021-417a-8bc1-65c8d471c621" providerId="ADAL" clId="{59CB9C7B-CBC7-E549-B176-97F9C29CB310}" dt="2019-11-06T17:41:30.466" v="1976" actId="20577"/>
        <pc:sldMkLst>
          <pc:docMk/>
          <pc:sldMk cId="1776526477" sldId="332"/>
        </pc:sldMkLst>
        <pc:spChg chg="mod">
          <ac:chgData name="Long B Nguyen" userId="f59fb8f3-a021-417a-8bc1-65c8d471c621" providerId="ADAL" clId="{59CB9C7B-CBC7-E549-B176-97F9C29CB310}" dt="2019-11-06T17:40:28.615" v="1921" actId="1076"/>
          <ac:spMkLst>
            <pc:docMk/>
            <pc:sldMk cId="1776526477" sldId="332"/>
            <ac:spMk id="2" creationId="{AA3A228F-61D0-D949-A5E7-F83756230BF8}"/>
          </ac:spMkLst>
        </pc:spChg>
        <pc:spChg chg="add mod">
          <ac:chgData name="Long B Nguyen" userId="f59fb8f3-a021-417a-8bc1-65c8d471c621" providerId="ADAL" clId="{59CB9C7B-CBC7-E549-B176-97F9C29CB310}" dt="2019-11-06T17:41:30.466" v="1976" actId="20577"/>
          <ac:spMkLst>
            <pc:docMk/>
            <pc:sldMk cId="1776526477" sldId="332"/>
            <ac:spMk id="4" creationId="{BE66D76A-BB4F-8A4D-AB4B-A968E4D75F6C}"/>
          </ac:spMkLst>
        </pc:spChg>
        <pc:spChg chg="mod">
          <ac:chgData name="Long B Nguyen" userId="f59fb8f3-a021-417a-8bc1-65c8d471c621" providerId="ADAL" clId="{59CB9C7B-CBC7-E549-B176-97F9C29CB310}" dt="2019-11-06T17:41:05.504" v="1934" actId="20577"/>
          <ac:spMkLst>
            <pc:docMk/>
            <pc:sldMk cId="1776526477" sldId="332"/>
            <ac:spMk id="9" creationId="{E3B2E017-30B2-884B-A113-B419A2ED51AD}"/>
          </ac:spMkLst>
        </pc:spChg>
        <pc:cxnChg chg="add mod">
          <ac:chgData name="Long B Nguyen" userId="f59fb8f3-a021-417a-8bc1-65c8d471c621" providerId="ADAL" clId="{59CB9C7B-CBC7-E549-B176-97F9C29CB310}" dt="2019-11-06T17:41:10.033" v="1935" actId="14100"/>
          <ac:cxnSpMkLst>
            <pc:docMk/>
            <pc:sldMk cId="1776526477" sldId="332"/>
            <ac:cxnSpMk id="5" creationId="{2ACA8F3D-2AEE-0146-8A7F-D08353AD1C3A}"/>
          </ac:cxnSpMkLst>
        </pc:cxnChg>
      </pc:sldChg>
      <pc:sldChg chg="addSp delSp modSp add modAnim">
        <pc:chgData name="Long B Nguyen" userId="f59fb8f3-a021-417a-8bc1-65c8d471c621" providerId="ADAL" clId="{59CB9C7B-CBC7-E549-B176-97F9C29CB310}" dt="2019-11-06T17:36:04.142" v="1779"/>
        <pc:sldMkLst>
          <pc:docMk/>
          <pc:sldMk cId="3768911574" sldId="333"/>
        </pc:sldMkLst>
        <pc:spChg chg="del">
          <ac:chgData name="Long B Nguyen" userId="f59fb8f3-a021-417a-8bc1-65c8d471c621" providerId="ADAL" clId="{59CB9C7B-CBC7-E549-B176-97F9C29CB310}" dt="2019-11-05T13:39:00.362" v="509" actId="478"/>
          <ac:spMkLst>
            <pc:docMk/>
            <pc:sldMk cId="3768911574" sldId="333"/>
            <ac:spMk id="3" creationId="{A1DFF59C-0607-DD47-93E1-3B5DBC7CB72D}"/>
          </ac:spMkLst>
        </pc:spChg>
        <pc:spChg chg="del">
          <ac:chgData name="Long B Nguyen" userId="f59fb8f3-a021-417a-8bc1-65c8d471c621" providerId="ADAL" clId="{59CB9C7B-CBC7-E549-B176-97F9C29CB310}" dt="2019-11-05T13:39:12.947" v="513" actId="478"/>
          <ac:spMkLst>
            <pc:docMk/>
            <pc:sldMk cId="3768911574" sldId="333"/>
            <ac:spMk id="8" creationId="{7C58B594-C488-9F41-BC3D-B12A7562F3F7}"/>
          </ac:spMkLst>
        </pc:spChg>
        <pc:spChg chg="mod">
          <ac:chgData name="Long B Nguyen" userId="f59fb8f3-a021-417a-8bc1-65c8d471c621" providerId="ADAL" clId="{59CB9C7B-CBC7-E549-B176-97F9C29CB310}" dt="2019-11-05T13:44:18.384" v="791" actId="20577"/>
          <ac:spMkLst>
            <pc:docMk/>
            <pc:sldMk cId="3768911574" sldId="333"/>
            <ac:spMk id="9" creationId="{E3B2E017-30B2-884B-A113-B419A2ED51AD}"/>
          </ac:spMkLst>
        </pc:spChg>
        <pc:spChg chg="mod">
          <ac:chgData name="Long B Nguyen" userId="f59fb8f3-a021-417a-8bc1-65c8d471c621" providerId="ADAL" clId="{59CB9C7B-CBC7-E549-B176-97F9C29CB310}" dt="2019-11-06T17:29:30.172" v="1441" actId="1076"/>
          <ac:spMkLst>
            <pc:docMk/>
            <pc:sldMk cId="3768911574" sldId="333"/>
            <ac:spMk id="14" creationId="{5EDF072F-75BE-8741-9067-D2D254F08E47}"/>
          </ac:spMkLst>
        </pc:spChg>
        <pc:spChg chg="add mod">
          <ac:chgData name="Long B Nguyen" userId="f59fb8f3-a021-417a-8bc1-65c8d471c621" providerId="ADAL" clId="{59CB9C7B-CBC7-E549-B176-97F9C29CB310}" dt="2019-11-06T17:35:54.866" v="1778" actId="1076"/>
          <ac:spMkLst>
            <pc:docMk/>
            <pc:sldMk cId="3768911574" sldId="333"/>
            <ac:spMk id="16" creationId="{5A9C07C4-A578-9340-813C-79D04F7B9BE1}"/>
          </ac:spMkLst>
        </pc:spChg>
        <pc:spChg chg="add mod">
          <ac:chgData name="Long B Nguyen" userId="f59fb8f3-a021-417a-8bc1-65c8d471c621" providerId="ADAL" clId="{59CB9C7B-CBC7-E549-B176-97F9C29CB310}" dt="2019-11-06T17:33:45.673" v="1650" actId="1076"/>
          <ac:spMkLst>
            <pc:docMk/>
            <pc:sldMk cId="3768911574" sldId="333"/>
            <ac:spMk id="20" creationId="{F9A61694-4FC5-7F46-9DC1-78F5E8AD77B0}"/>
          </ac:spMkLst>
        </pc:spChg>
        <pc:cxnChg chg="del">
          <ac:chgData name="Long B Nguyen" userId="f59fb8f3-a021-417a-8bc1-65c8d471c621" providerId="ADAL" clId="{59CB9C7B-CBC7-E549-B176-97F9C29CB310}" dt="2019-11-05T13:39:02.337" v="510" actId="478"/>
          <ac:cxnSpMkLst>
            <pc:docMk/>
            <pc:sldMk cId="3768911574" sldId="333"/>
            <ac:cxnSpMk id="4" creationId="{A46F3D1F-4E4F-FA42-90BE-0487CC045C6E}"/>
          </ac:cxnSpMkLst>
        </pc:cxnChg>
        <pc:cxnChg chg="del">
          <ac:chgData name="Long B Nguyen" userId="f59fb8f3-a021-417a-8bc1-65c8d471c621" providerId="ADAL" clId="{59CB9C7B-CBC7-E549-B176-97F9C29CB310}" dt="2019-11-05T13:39:12.947" v="513" actId="478"/>
          <ac:cxnSpMkLst>
            <pc:docMk/>
            <pc:sldMk cId="3768911574" sldId="333"/>
            <ac:cxnSpMk id="10" creationId="{72A59FBC-12F0-5C49-8BA8-983F96E9EE0E}"/>
          </ac:cxnSpMkLst>
        </pc:cxnChg>
        <pc:cxnChg chg="add mod">
          <ac:chgData name="Long B Nguyen" userId="f59fb8f3-a021-417a-8bc1-65c8d471c621" providerId="ADAL" clId="{59CB9C7B-CBC7-E549-B176-97F9C29CB310}" dt="2019-11-06T17:33:56.959" v="1653" actId="14100"/>
          <ac:cxnSpMkLst>
            <pc:docMk/>
            <pc:sldMk cId="3768911574" sldId="333"/>
            <ac:cxnSpMk id="10" creationId="{78689255-3173-164C-A63E-73DEF65651F2}"/>
          </ac:cxnSpMkLst>
        </pc:cxnChg>
        <pc:cxnChg chg="add mod">
          <ac:chgData name="Long B Nguyen" userId="f59fb8f3-a021-417a-8bc1-65c8d471c621" providerId="ADAL" clId="{59CB9C7B-CBC7-E549-B176-97F9C29CB310}" dt="2019-11-05T13:39:49.663" v="528" actId="14100"/>
          <ac:cxnSpMkLst>
            <pc:docMk/>
            <pc:sldMk cId="3768911574" sldId="333"/>
            <ac:cxnSpMk id="12" creationId="{CC48B4CD-941B-0741-BFA8-B9998C524923}"/>
          </ac:cxnSpMkLst>
        </pc:cxnChg>
        <pc:cxnChg chg="add mod">
          <ac:chgData name="Long B Nguyen" userId="f59fb8f3-a021-417a-8bc1-65c8d471c621" providerId="ADAL" clId="{59CB9C7B-CBC7-E549-B176-97F9C29CB310}" dt="2019-11-05T13:39:43.740" v="525" actId="14100"/>
          <ac:cxnSpMkLst>
            <pc:docMk/>
            <pc:sldMk cId="3768911574" sldId="333"/>
            <ac:cxnSpMk id="13" creationId="{031D278B-4055-D447-8A45-9C9C2EE370C7}"/>
          </ac:cxnSpMkLst>
        </pc:cxnChg>
        <pc:cxnChg chg="mod">
          <ac:chgData name="Long B Nguyen" userId="f59fb8f3-a021-417a-8bc1-65c8d471c621" providerId="ADAL" clId="{59CB9C7B-CBC7-E549-B176-97F9C29CB310}" dt="2019-11-05T13:39:24.362" v="520" actId="692"/>
          <ac:cxnSpMkLst>
            <pc:docMk/>
            <pc:sldMk cId="3768911574" sldId="333"/>
            <ac:cxnSpMk id="15" creationId="{F7544DEB-4070-1144-B42C-B2D00FB2B589}"/>
          </ac:cxnSpMkLst>
        </pc:cxnChg>
        <pc:cxnChg chg="add mod">
          <ac:chgData name="Long B Nguyen" userId="f59fb8f3-a021-417a-8bc1-65c8d471c621" providerId="ADAL" clId="{59CB9C7B-CBC7-E549-B176-97F9C29CB310}" dt="2019-11-05T13:45:56.060" v="830" actId="14100"/>
          <ac:cxnSpMkLst>
            <pc:docMk/>
            <pc:sldMk cId="3768911574" sldId="333"/>
            <ac:cxnSpMk id="18" creationId="{0455C446-0CB9-7542-A5E5-DF0CA973519D}"/>
          </ac:cxnSpMkLst>
        </pc:cxnChg>
      </pc:sldChg>
      <pc:sldChg chg="addSp delSp modSp add">
        <pc:chgData name="Long B Nguyen" userId="f59fb8f3-a021-417a-8bc1-65c8d471c621" providerId="ADAL" clId="{59CB9C7B-CBC7-E549-B176-97F9C29CB310}" dt="2019-11-06T17:31:26.918" v="1461" actId="478"/>
        <pc:sldMkLst>
          <pc:docMk/>
          <pc:sldMk cId="1520390356" sldId="334"/>
        </pc:sldMkLst>
        <pc:spChg chg="del">
          <ac:chgData name="Long B Nguyen" userId="f59fb8f3-a021-417a-8bc1-65c8d471c621" providerId="ADAL" clId="{59CB9C7B-CBC7-E549-B176-97F9C29CB310}" dt="2019-11-06T17:31:26.918" v="1461" actId="478"/>
          <ac:spMkLst>
            <pc:docMk/>
            <pc:sldMk cId="1520390356" sldId="334"/>
            <ac:spMk id="4" creationId="{557F7968-AE4D-9746-81FE-F79B57BD6EFE}"/>
          </ac:spMkLst>
        </pc:spChg>
        <pc:spChg chg="mod">
          <ac:chgData name="Long B Nguyen" userId="f59fb8f3-a021-417a-8bc1-65c8d471c621" providerId="ADAL" clId="{59CB9C7B-CBC7-E549-B176-97F9C29CB310}" dt="2019-11-06T17:30:45.615" v="1454" actId="20577"/>
          <ac:spMkLst>
            <pc:docMk/>
            <pc:sldMk cId="1520390356" sldId="334"/>
            <ac:spMk id="9" creationId="{E3B2E017-30B2-884B-A113-B419A2ED51AD}"/>
          </ac:spMkLst>
        </pc:spChg>
        <pc:cxnChg chg="mod">
          <ac:chgData name="Long B Nguyen" userId="f59fb8f3-a021-417a-8bc1-65c8d471c621" providerId="ADAL" clId="{59CB9C7B-CBC7-E549-B176-97F9C29CB310}" dt="2019-11-06T17:30:58.532" v="1457" actId="14100"/>
          <ac:cxnSpMkLst>
            <pc:docMk/>
            <pc:sldMk cId="1520390356" sldId="334"/>
            <ac:cxnSpMk id="5" creationId="{3734FE02-600C-2A44-BC16-F394E2FB5293}"/>
          </ac:cxnSpMkLst>
        </pc:cxnChg>
        <pc:cxnChg chg="add mod">
          <ac:chgData name="Long B Nguyen" userId="f59fb8f3-a021-417a-8bc1-65c8d471c621" providerId="ADAL" clId="{59CB9C7B-CBC7-E549-B176-97F9C29CB310}" dt="2019-11-06T17:31:06.805" v="1460" actId="14100"/>
          <ac:cxnSpMkLst>
            <pc:docMk/>
            <pc:sldMk cId="1520390356" sldId="334"/>
            <ac:cxnSpMk id="8" creationId="{EADE529A-64EB-0A40-B575-D437D32FAB41}"/>
          </ac:cxnSpMkLst>
        </pc:cxnChg>
      </pc:sldChg>
      <pc:sldChg chg="delSp modSp add">
        <pc:chgData name="Long B Nguyen" userId="f59fb8f3-a021-417a-8bc1-65c8d471c621" providerId="ADAL" clId="{59CB9C7B-CBC7-E549-B176-97F9C29CB310}" dt="2019-11-06T17:37:55.112" v="1866" actId="1036"/>
        <pc:sldMkLst>
          <pc:docMk/>
          <pc:sldMk cId="1370301937" sldId="335"/>
        </pc:sldMkLst>
        <pc:spChg chg="del">
          <ac:chgData name="Long B Nguyen" userId="f59fb8f3-a021-417a-8bc1-65c8d471c621" providerId="ADAL" clId="{59CB9C7B-CBC7-E549-B176-97F9C29CB310}" dt="2019-11-06T17:36:49.176" v="1782" actId="478"/>
          <ac:spMkLst>
            <pc:docMk/>
            <pc:sldMk cId="1370301937" sldId="335"/>
            <ac:spMk id="14" creationId="{5EDF072F-75BE-8741-9067-D2D254F08E47}"/>
          </ac:spMkLst>
        </pc:spChg>
        <pc:spChg chg="mod">
          <ac:chgData name="Long B Nguyen" userId="f59fb8f3-a021-417a-8bc1-65c8d471c621" providerId="ADAL" clId="{59CB9C7B-CBC7-E549-B176-97F9C29CB310}" dt="2019-11-06T17:37:55.112" v="1866" actId="1036"/>
          <ac:spMkLst>
            <pc:docMk/>
            <pc:sldMk cId="1370301937" sldId="335"/>
            <ac:spMk id="20" creationId="{F9A61694-4FC5-7F46-9DC1-78F5E8AD77B0}"/>
          </ac:spMkLst>
        </pc:spChg>
        <pc:cxnChg chg="del">
          <ac:chgData name="Long B Nguyen" userId="f59fb8f3-a021-417a-8bc1-65c8d471c621" providerId="ADAL" clId="{59CB9C7B-CBC7-E549-B176-97F9C29CB310}" dt="2019-11-06T17:36:49.176" v="1782" actId="478"/>
          <ac:cxnSpMkLst>
            <pc:docMk/>
            <pc:sldMk cId="1370301937" sldId="335"/>
            <ac:cxnSpMk id="12" creationId="{CC48B4CD-941B-0741-BFA8-B9998C524923}"/>
          </ac:cxnSpMkLst>
        </pc:cxnChg>
        <pc:cxnChg chg="del">
          <ac:chgData name="Long B Nguyen" userId="f59fb8f3-a021-417a-8bc1-65c8d471c621" providerId="ADAL" clId="{59CB9C7B-CBC7-E549-B176-97F9C29CB310}" dt="2019-11-06T17:36:49.176" v="1782" actId="478"/>
          <ac:cxnSpMkLst>
            <pc:docMk/>
            <pc:sldMk cId="1370301937" sldId="335"/>
            <ac:cxnSpMk id="13" creationId="{031D278B-4055-D447-8A45-9C9C2EE370C7}"/>
          </ac:cxnSpMkLst>
        </pc:cxnChg>
        <pc:cxnChg chg="del">
          <ac:chgData name="Long B Nguyen" userId="f59fb8f3-a021-417a-8bc1-65c8d471c621" providerId="ADAL" clId="{59CB9C7B-CBC7-E549-B176-97F9C29CB310}" dt="2019-11-06T17:36:41.962" v="1781" actId="478"/>
          <ac:cxnSpMkLst>
            <pc:docMk/>
            <pc:sldMk cId="1370301937" sldId="335"/>
            <ac:cxnSpMk id="15" creationId="{F7544DEB-4070-1144-B42C-B2D00FB2B589}"/>
          </ac:cxnSpMkLst>
        </pc:cxnChg>
        <pc:cxnChg chg="del">
          <ac:chgData name="Long B Nguyen" userId="f59fb8f3-a021-417a-8bc1-65c8d471c621" providerId="ADAL" clId="{59CB9C7B-CBC7-E549-B176-97F9C29CB310}" dt="2019-11-06T17:36:40.542" v="1780" actId="478"/>
          <ac:cxnSpMkLst>
            <pc:docMk/>
            <pc:sldMk cId="1370301937" sldId="335"/>
            <ac:cxnSpMk id="18" creationId="{0455C446-0CB9-7542-A5E5-DF0CA973519D}"/>
          </ac:cxnSpMkLst>
        </pc:cxnChg>
      </pc:sldChg>
      <pc:sldChg chg="addSp delSp modSp add">
        <pc:chgData name="Long B Nguyen" userId="f59fb8f3-a021-417a-8bc1-65c8d471c621" providerId="ADAL" clId="{59CB9C7B-CBC7-E549-B176-97F9C29CB310}" dt="2019-11-06T17:41:57.400" v="1984" actId="255"/>
        <pc:sldMkLst>
          <pc:docMk/>
          <pc:sldMk cId="649473723" sldId="336"/>
        </pc:sldMkLst>
        <pc:spChg chg="del">
          <ac:chgData name="Long B Nguyen" userId="f59fb8f3-a021-417a-8bc1-65c8d471c621" providerId="ADAL" clId="{59CB9C7B-CBC7-E549-B176-97F9C29CB310}" dt="2019-11-06T17:41:40.395" v="1977" actId="478"/>
          <ac:spMkLst>
            <pc:docMk/>
            <pc:sldMk cId="649473723" sldId="336"/>
            <ac:spMk id="4" creationId="{BE66D76A-BB4F-8A4D-AB4B-A968E4D75F6C}"/>
          </ac:spMkLst>
        </pc:spChg>
        <pc:spChg chg="add mod">
          <ac:chgData name="Long B Nguyen" userId="f59fb8f3-a021-417a-8bc1-65c8d471c621" providerId="ADAL" clId="{59CB9C7B-CBC7-E549-B176-97F9C29CB310}" dt="2019-11-06T17:41:57.400" v="1984" actId="255"/>
          <ac:spMkLst>
            <pc:docMk/>
            <pc:sldMk cId="649473723" sldId="336"/>
            <ac:spMk id="7" creationId="{A9401C64-AC9A-004F-A248-696EF36A106F}"/>
          </ac:spMkLst>
        </pc:spChg>
        <pc:spChg chg="mod">
          <ac:chgData name="Long B Nguyen" userId="f59fb8f3-a021-417a-8bc1-65c8d471c621" providerId="ADAL" clId="{59CB9C7B-CBC7-E549-B176-97F9C29CB310}" dt="2019-11-06T17:40:57.398" v="1930" actId="20577"/>
          <ac:spMkLst>
            <pc:docMk/>
            <pc:sldMk cId="649473723" sldId="336"/>
            <ac:spMk id="9" creationId="{E3B2E017-30B2-884B-A113-B419A2ED51AD}"/>
          </ac:spMkLst>
        </pc:spChg>
        <pc:cxnChg chg="mod">
          <ac:chgData name="Long B Nguyen" userId="f59fb8f3-a021-417a-8bc1-65c8d471c621" providerId="ADAL" clId="{59CB9C7B-CBC7-E549-B176-97F9C29CB310}" dt="2019-11-06T17:40:49.393" v="1926" actId="14100"/>
          <ac:cxnSpMkLst>
            <pc:docMk/>
            <pc:sldMk cId="649473723" sldId="336"/>
            <ac:cxnSpMk id="5" creationId="{2ACA8F3D-2AEE-0146-8A7F-D08353AD1C3A}"/>
          </ac:cxnSpMkLst>
        </pc:cxn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pc:chgData name="Long B Nguyen" userId="f59fb8f3-a021-417a-8bc1-65c8d471c621" providerId="ADAL" clId="{59CB9C7B-CBC7-E549-B176-97F9C29CB310}" dt="2019-11-09T21:41:38.698" v="4676" actId="20577"/>
        <pc:sldMkLst>
          <pc:docMk/>
          <pc:sldMk cId="2700872664" sldId="339"/>
        </pc:sldMkLst>
        <pc:spChg chg="mod">
          <ac:chgData name="Long B Nguyen" userId="f59fb8f3-a021-417a-8bc1-65c8d471c621" providerId="ADAL" clId="{59CB9C7B-CBC7-E549-B176-97F9C29CB310}" dt="2019-11-09T21:41:38.698" v="4676" actId="20577"/>
          <ac:spMkLst>
            <pc:docMk/>
            <pc:sldMk cId="2700872664" sldId="339"/>
            <ac:spMk id="9" creationId="{E3B2E017-30B2-884B-A113-B419A2ED51AD}"/>
          </ac:spMkLst>
        </pc:spChg>
      </pc:sldChg>
      <pc:sldChg chg="modSp add">
        <pc:chgData name="Long B Nguyen" userId="f59fb8f3-a021-417a-8bc1-65c8d471c621" providerId="ADAL" clId="{59CB9C7B-CBC7-E549-B176-97F9C29CB310}" dt="2019-11-10T02:20:19.085" v="4897" actId="20577"/>
        <pc:sldMkLst>
          <pc:docMk/>
          <pc:sldMk cId="2044636910" sldId="340"/>
        </pc:sldMkLst>
        <pc:spChg chg="mod">
          <ac:chgData name="Long B Nguyen" userId="f59fb8f3-a021-417a-8bc1-65c8d471c621" providerId="ADAL" clId="{59CB9C7B-CBC7-E549-B176-97F9C29CB310}" dt="2019-11-10T02:20:19.085" v="4897" actId="20577"/>
          <ac:spMkLst>
            <pc:docMk/>
            <pc:sldMk cId="2044636910" sldId="340"/>
            <ac:spMk id="9" creationId="{E3B2E017-30B2-884B-A113-B419A2ED51AD}"/>
          </ac:spMkLst>
        </pc:spChg>
      </pc:sldChg>
      <pc:sldChg chg="modSp add">
        <pc:chgData name="Long B Nguyen" userId="f59fb8f3-a021-417a-8bc1-65c8d471c621" providerId="ADAL" clId="{59CB9C7B-CBC7-E549-B176-97F9C29CB310}" dt="2019-11-10T02:18:00.537" v="4863"/>
        <pc:sldMkLst>
          <pc:docMk/>
          <pc:sldMk cId="2849583976" sldId="341"/>
        </pc:sldMkLst>
        <pc:spChg chg="mod">
          <ac:chgData name="Long B Nguyen" userId="f59fb8f3-a021-417a-8bc1-65c8d471c621" providerId="ADAL" clId="{59CB9C7B-CBC7-E549-B176-97F9C29CB310}" dt="2019-11-10T02:18:00.537" v="4863"/>
          <ac:spMkLst>
            <pc:docMk/>
            <pc:sldMk cId="2849583976" sldId="341"/>
            <ac:spMk id="9" creationId="{E3B2E017-30B2-884B-A113-B419A2ED51AD}"/>
          </ac:spMkLst>
        </pc:spChg>
      </pc:sldChg>
      <pc:sldChg chg="modSp add">
        <pc:chgData name="Long B Nguyen" userId="f59fb8f3-a021-417a-8bc1-65c8d471c621" providerId="ADAL" clId="{59CB9C7B-CBC7-E549-B176-97F9C29CB310}" dt="2019-11-10T02:18:57.752" v="4866" actId="20577"/>
        <pc:sldMkLst>
          <pc:docMk/>
          <pc:sldMk cId="1097937752" sldId="342"/>
        </pc:sldMkLst>
        <pc:spChg chg="mod">
          <ac:chgData name="Long B Nguyen" userId="f59fb8f3-a021-417a-8bc1-65c8d471c621" providerId="ADAL" clId="{59CB9C7B-CBC7-E549-B176-97F9C29CB310}" dt="2019-11-10T02:18:57.752" v="4866" actId="20577"/>
          <ac:spMkLst>
            <pc:docMk/>
            <pc:sldMk cId="1097937752" sldId="342"/>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sldChg chg="modSp add">
        <pc:chgData name="Long B Nguyen" userId="f59fb8f3-a021-417a-8bc1-65c8d471c621" providerId="ADAL" clId="{59CB9C7B-CBC7-E549-B176-97F9C29CB310}" dt="2019-11-10T13:12:16.917" v="6593" actId="20577"/>
        <pc:sldMkLst>
          <pc:docMk/>
          <pc:sldMk cId="3683010979" sldId="345"/>
        </pc:sldMkLst>
        <pc:spChg chg="mod">
          <ac:chgData name="Long B Nguyen" userId="f59fb8f3-a021-417a-8bc1-65c8d471c621" providerId="ADAL" clId="{59CB9C7B-CBC7-E549-B176-97F9C29CB310}" dt="2019-11-10T13:12:16.917" v="6593" actId="20577"/>
          <ac:spMkLst>
            <pc:docMk/>
            <pc:sldMk cId="3683010979" sldId="345"/>
            <ac:spMk id="2" creationId="{AA3A228F-61D0-D949-A5E7-F83756230BF8}"/>
          </ac:spMkLst>
        </pc:spChg>
      </pc:sldChg>
      <pc:sldChg chg="modSp add">
        <pc:chgData name="Long B Nguyen" userId="f59fb8f3-a021-417a-8bc1-65c8d471c621" providerId="ADAL" clId="{59CB9C7B-CBC7-E549-B176-97F9C29CB310}" dt="2019-11-10T13:15:55.805" v="6596" actId="1076"/>
        <pc:sldMkLst>
          <pc:docMk/>
          <pc:sldMk cId="3902868562" sldId="346"/>
        </pc:sldMkLst>
        <pc:spChg chg="mod">
          <ac:chgData name="Long B Nguyen" userId="f59fb8f3-a021-417a-8bc1-65c8d471c621" providerId="ADAL" clId="{59CB9C7B-CBC7-E549-B176-97F9C29CB310}" dt="2019-11-10T13:15:48.920" v="6595" actId="20577"/>
          <ac:spMkLst>
            <pc:docMk/>
            <pc:sldMk cId="3902868562" sldId="346"/>
            <ac:spMk id="9" creationId="{E3B2E017-30B2-884B-A113-B419A2ED51AD}"/>
          </ac:spMkLst>
        </pc:spChg>
        <pc:spChg chg="mod">
          <ac:chgData name="Long B Nguyen" userId="f59fb8f3-a021-417a-8bc1-65c8d471c621" providerId="ADAL" clId="{59CB9C7B-CBC7-E549-B176-97F9C29CB310}" dt="2019-11-10T13:15:55.805" v="6596" actId="1076"/>
          <ac:spMkLst>
            <pc:docMk/>
            <pc:sldMk cId="3902868562" sldId="346"/>
            <ac:spMk id="10" creationId="{9947108E-12E8-044F-805D-DC505E96834C}"/>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D93B77CE-F394-FC41-B6D8-2FD1D9E1B7A2}"/>
  </pc:docChgLst>
  <pc:docChgLst>
    <pc:chgData name="Long B Nguyen" userId="f59fb8f3-a021-417a-8bc1-65c8d471c621" providerId="ADAL" clId="{069311B8-5E56-E24D-993B-38D0A9C45058}"/>
  </pc:docChgLst>
  <pc:docChgLst>
    <pc:chgData name="Long B Nguyen" userId="f59fb8f3-a021-417a-8bc1-65c8d471c621" providerId="ADAL" clId="{6CD83B71-C243-244B-B302-DE2E82069201}"/>
  </pc:docChgLst>
  <pc:docChgLst>
    <pc:chgData name="Long B Nguyen" userId="f59fb8f3-a021-417a-8bc1-65c8d471c621" providerId="ADAL" clId="{7CBD4C01-BEFF-0849-BF53-33422C5BC0A3}"/>
  </pc:docChgLst>
  <pc:docChgLst>
    <pc:chgData name="Long B Nguyen" userId="f59fb8f3-a021-417a-8bc1-65c8d471c621" providerId="ADAL" clId="{9106C150-98F3-4A4D-8F45-209642EE4ECC}"/>
    <pc:docChg chg="modSld">
      <pc:chgData name="Long B Nguyen" userId="f59fb8f3-a021-417a-8bc1-65c8d471c621" providerId="ADAL" clId="{9106C150-98F3-4A4D-8F45-209642EE4ECC}" dt="2019-11-10T18:29:38.641" v="10" actId="20577"/>
      <pc:docMkLst>
        <pc:docMk/>
      </pc:docMkLst>
      <pc:sldChg chg="modSp">
        <pc:chgData name="Long B Nguyen" userId="f59fb8f3-a021-417a-8bc1-65c8d471c621" providerId="ADAL" clId="{9106C150-98F3-4A4D-8F45-209642EE4ECC}" dt="2019-11-10T18:29:38.641" v="10" actId="20577"/>
        <pc:sldMkLst>
          <pc:docMk/>
          <pc:sldMk cId="4247104139" sldId="256"/>
        </pc:sldMkLst>
        <pc:spChg chg="mod">
          <ac:chgData name="Long B Nguyen" userId="f59fb8f3-a021-417a-8bc1-65c8d471c621" providerId="ADAL" clId="{9106C150-98F3-4A4D-8F45-209642EE4ECC}" dt="2019-11-10T18:29:38.641" v="10"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11/10/19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8"/>
            <a:ext cx="5381296" cy="1002310"/>
          </a:xfrm>
        </p:spPr>
        <p:txBody>
          <a:bodyPr>
            <a:normAutofit/>
          </a:bodyPr>
          <a:lstStyle/>
          <a:p>
            <a:pPr algn="l"/>
            <a:r>
              <a:rPr lang="en-US" sz="2400" b="1"/>
              <a:t>Inheritance</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51034"/>
            <a:ext cx="8051725" cy="4351598"/>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i_name</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i_x</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	</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Character(“John”, 10, 4)</a:t>
            </a:r>
          </a:p>
          <a:p>
            <a:pPr marL="0" indent="0">
              <a:buNone/>
            </a:pPr>
            <a:r>
              <a:rPr lang="en-US" sz="1900" b="1" dirty="0">
                <a:solidFill>
                  <a:srgbClr val="004BD7"/>
                </a:solidFill>
                <a:latin typeface="Inconsolata Medium" panose="020B0609030003000000" pitchFamily="49" charset="77"/>
              </a:rPr>
              <a:t>	print(</a:t>
            </a:r>
            <a:r>
              <a:rPr lang="en-US" sz="1900" b="1" dirty="0" err="1">
                <a:solidFill>
                  <a:srgbClr val="004BD7"/>
                </a:solidFill>
                <a:latin typeface="Inconsolata Medium" panose="020B0609030003000000" pitchFamily="49" charset="77"/>
              </a:rPr>
              <a:t>p.x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 accessing attributes,  10 4</a:t>
            </a:r>
          </a:p>
          <a:p>
            <a:pPr marL="0" indent="0">
              <a:buNone/>
            </a:pPr>
            <a:r>
              <a:rPr lang="en-US" sz="20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 = 15</a:t>
            </a:r>
            <a:r>
              <a:rPr lang="en-US" sz="1900" b="1" dirty="0">
                <a:solidFill>
                  <a:srgbClr val="4070A0"/>
                </a:solidFill>
                <a:latin typeface="Inconsolata Medium" panose="020B0609030003000000" pitchFamily="49" charset="77"/>
              </a:rPr>
              <a:t>  # modifying an instance attribute </a:t>
            </a:r>
          </a:p>
          <a:p>
            <a:pPr marL="0" indent="0">
              <a:buNone/>
            </a:pPr>
            <a:r>
              <a:rPr lang="en-US" sz="1900" b="1" dirty="0">
                <a:solidFill>
                  <a:srgbClr val="4070A0"/>
                </a:solidFill>
                <a:latin typeface="Inconsolata Medium" panose="020B0609030003000000" pitchFamily="49" charset="77"/>
              </a:rPr>
              <a:t>	</a:t>
            </a:r>
            <a:r>
              <a:rPr lang="en-US" sz="1900" b="1" dirty="0">
                <a:solidFill>
                  <a:srgbClr val="004BD7"/>
                </a:solidFill>
                <a:latin typeface="Inconsolata Medium" panose="020B0609030003000000" pitchFamily="49" charset="77"/>
              </a:rPr>
              <a:t>print(</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 15</a:t>
            </a:r>
          </a:p>
          <a:p>
            <a:pPr marL="0" indent="0">
              <a:buNone/>
            </a:pPr>
            <a:r>
              <a:rPr lang="en-US" sz="1900" b="1" dirty="0">
                <a:latin typeface="Inconsolata Medium" panose="020B0609030003000000" pitchFamily="49" charset="77"/>
              </a:rPr>
              <a:t>main()		</a:t>
            </a:r>
          </a:p>
        </p:txBody>
      </p:sp>
      <p:sp>
        <p:nvSpPr>
          <p:cNvPr id="20" name="TextBox 19">
            <a:extLst>
              <a:ext uri="{FF2B5EF4-FFF2-40B4-BE49-F238E27FC236}">
                <a16:creationId xmlns:a16="http://schemas.microsoft.com/office/drawing/2014/main" id="{F9A61694-4FC5-7F46-9DC1-78F5E8AD77B0}"/>
              </a:ext>
            </a:extLst>
          </p:cNvPr>
          <p:cNvSpPr txBox="1"/>
          <p:nvPr/>
        </p:nvSpPr>
        <p:spPr>
          <a:xfrm>
            <a:off x="4509710" y="1909000"/>
            <a:ext cx="4739759" cy="1477328"/>
          </a:xfrm>
          <a:prstGeom prst="rect">
            <a:avLst/>
          </a:prstGeom>
          <a:noFill/>
        </p:spPr>
        <p:txBody>
          <a:bodyPr wrap="none" rtlCol="0">
            <a:spAutoFit/>
          </a:bodyPr>
          <a:lstStyle/>
          <a:p>
            <a:r>
              <a:rPr lang="en-US" sz="1800" dirty="0">
                <a:solidFill>
                  <a:srgbClr val="FF0000"/>
                </a:solidFill>
              </a:rPr>
              <a:t>1) Character is a class. </a:t>
            </a:r>
          </a:p>
          <a:p>
            <a:r>
              <a:rPr lang="en-US" sz="1800" dirty="0">
                <a:solidFill>
                  <a:srgbClr val="FF0000"/>
                </a:solidFill>
              </a:rPr>
              <a:t>2) p is an instance of the Character class.</a:t>
            </a:r>
          </a:p>
          <a:p>
            <a:r>
              <a:rPr lang="en-US" sz="1800" dirty="0">
                <a:solidFill>
                  <a:srgbClr val="FF0000"/>
                </a:solidFill>
              </a:rPr>
              <a:t>3) p is an object of the Character class. </a:t>
            </a:r>
          </a:p>
          <a:p>
            <a:r>
              <a:rPr lang="en-US" sz="1800" dirty="0">
                <a:solidFill>
                  <a:srgbClr val="FF0000"/>
                </a:solidFill>
              </a:rPr>
              <a:t>3) name, x and speed are attributes of the object</a:t>
            </a:r>
          </a:p>
          <a:p>
            <a:r>
              <a:rPr lang="en-US" sz="1800" dirty="0">
                <a:solidFill>
                  <a:srgbClr val="FF0000"/>
                </a:solidFill>
              </a:rPr>
              <a:t>p.</a:t>
            </a:r>
          </a:p>
        </p:txBody>
      </p:sp>
    </p:spTree>
    <p:extLst>
      <p:ext uri="{BB962C8B-B14F-4D97-AF65-F5344CB8AC3E}">
        <p14:creationId xmlns:p14="http://schemas.microsoft.com/office/powerpoint/2010/main" val="1370301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98832"/>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82718"/>
            <a:ext cx="8051725" cy="4832282"/>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FF0000"/>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Character(“John”, 10, 4)</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FF0000"/>
                </a:solidFill>
                <a:latin typeface="Inconsolata Medium" panose="020B0609030003000000" pitchFamily="49" charset="77"/>
              </a:rPr>
              <a:t>p</a:t>
            </a:r>
            <a:r>
              <a:rPr lang="en-US" sz="1900" b="1" dirty="0" err="1">
                <a:solidFill>
                  <a:srgbClr val="004BD7"/>
                </a:solidFill>
                <a:latin typeface="Inconsolata Medium" panose="020B0609030003000000" pitchFamily="49" charset="77"/>
              </a:rPr>
              <a:t>.move</a:t>
            </a:r>
            <a:r>
              <a:rPr lang="en-US" sz="1900" b="1" dirty="0">
                <a:solidFill>
                  <a:srgbClr val="004BD7"/>
                </a:solidFill>
                <a:latin typeface="Inconsolata Medium" panose="020B0609030003000000" pitchFamily="49" charset="77"/>
              </a:rPr>
              <a:t>()</a:t>
            </a:r>
          </a:p>
          <a:p>
            <a:pPr marL="0" indent="0">
              <a:buNone/>
            </a:pPr>
            <a:r>
              <a:rPr lang="en-US" sz="1900" b="1" dirty="0">
                <a:solidFill>
                  <a:srgbClr val="004BD7"/>
                </a:solidFill>
                <a:latin typeface="Inconsolata Medium" panose="020B0609030003000000" pitchFamily="49" charset="77"/>
              </a:rPr>
              <a:t>	print(</a:t>
            </a:r>
            <a:r>
              <a:rPr lang="en-US" sz="1900" b="1" dirty="0" err="1">
                <a:solidFill>
                  <a:srgbClr val="004BD7"/>
                </a:solidFill>
                <a:latin typeface="Inconsolata Medium" panose="020B0609030003000000" pitchFamily="49" charset="77"/>
              </a:rPr>
              <a:t>p.x</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a:t>
            </a:r>
            <a:r>
              <a:rPr lang="en-US" sz="2000" b="1" dirty="0">
                <a:solidFill>
                  <a:srgbClr val="4070A0"/>
                </a:solidFill>
                <a:latin typeface="Inconsolata Medium" panose="020B0609030003000000" pitchFamily="49" charset="77"/>
              </a:rPr>
              <a:t># 14</a:t>
            </a:r>
          </a:p>
          <a:p>
            <a:pPr marL="0" indent="0">
              <a:buNone/>
            </a:pPr>
            <a:r>
              <a:rPr lang="en-US" sz="2000" b="1" dirty="0">
                <a:solidFill>
                  <a:srgbClr val="004BD7"/>
                </a:solidFill>
                <a:latin typeface="Inconsolata Medium" panose="020B0609030003000000" pitchFamily="49" charset="77"/>
              </a:rPr>
              <a:t>	e</a:t>
            </a:r>
            <a:r>
              <a:rPr lang="en-US" sz="2000" b="1" dirty="0">
                <a:latin typeface="Inconsolata Medium" panose="020B0609030003000000" pitchFamily="49" charset="77"/>
              </a:rPr>
              <a:t> </a:t>
            </a:r>
            <a:r>
              <a:rPr lang="en-US" sz="2000" b="1" dirty="0">
                <a:solidFill>
                  <a:srgbClr val="666666"/>
                </a:solidFill>
                <a:latin typeface="Inconsolata Medium" panose="020B0609030003000000" pitchFamily="49" charset="77"/>
              </a:rPr>
              <a:t>=</a:t>
            </a:r>
            <a:r>
              <a:rPr lang="en-US" sz="2000" b="1" dirty="0">
                <a:latin typeface="Inconsolata Medium" panose="020B0609030003000000" pitchFamily="49" charset="77"/>
              </a:rPr>
              <a:t> Character(“Sarah”, 100, -5)</a:t>
            </a:r>
          </a:p>
          <a:p>
            <a:pPr marL="0" indent="0">
              <a:buNone/>
            </a:pPr>
            <a:r>
              <a:rPr lang="en-US" sz="2000" b="1" dirty="0">
                <a:solidFill>
                  <a:srgbClr val="4070A0"/>
                </a:solidFill>
                <a:latin typeface="Inconsolata Medium" panose="020B0609030003000000" pitchFamily="49" charset="77"/>
              </a:rPr>
              <a:t>	</a:t>
            </a:r>
            <a:r>
              <a:rPr lang="en-US" sz="2000" b="1" dirty="0" err="1">
                <a:solidFill>
                  <a:srgbClr val="004BD7"/>
                </a:solidFill>
                <a:latin typeface="Inconsolata Medium" panose="020B0609030003000000" pitchFamily="49" charset="77"/>
              </a:rPr>
              <a:t>e.move</a:t>
            </a:r>
            <a:r>
              <a:rPr lang="en-US" sz="2000" b="1" dirty="0">
                <a:solidFill>
                  <a:srgbClr val="004BD7"/>
                </a:solidFill>
                <a:latin typeface="Inconsolata Medium" panose="020B0609030003000000" pitchFamily="49" charset="77"/>
              </a:rPr>
              <a:t>()</a:t>
            </a:r>
          </a:p>
          <a:p>
            <a:pPr marL="0" indent="0">
              <a:buNone/>
            </a:pPr>
            <a:r>
              <a:rPr lang="en-US" sz="2000" b="1" dirty="0">
                <a:solidFill>
                  <a:srgbClr val="004BD7"/>
                </a:solidFill>
                <a:latin typeface="Inconsolata Medium" panose="020B0609030003000000" pitchFamily="49" charset="77"/>
              </a:rPr>
              <a:t>	print(</a:t>
            </a:r>
            <a:r>
              <a:rPr lang="en-US" sz="2000" b="1" dirty="0" err="1">
                <a:solidFill>
                  <a:srgbClr val="004BD7"/>
                </a:solidFill>
                <a:latin typeface="Inconsolata Medium" panose="020B0609030003000000" pitchFamily="49" charset="77"/>
              </a:rPr>
              <a:t>e.x</a:t>
            </a:r>
            <a:r>
              <a:rPr lang="en-US" sz="2000" b="1" dirty="0">
                <a:solidFill>
                  <a:srgbClr val="004BD7"/>
                </a:solidFill>
                <a:latin typeface="Inconsolata Medium" panose="020B0609030003000000" pitchFamily="49" charset="77"/>
              </a:rPr>
              <a:t>)</a:t>
            </a:r>
            <a:r>
              <a:rPr lang="en-US" sz="2000" b="1" dirty="0">
                <a:solidFill>
                  <a:srgbClr val="4070A0"/>
                </a:solidFill>
                <a:latin typeface="Inconsolata Medium" panose="020B0609030003000000" pitchFamily="49" charset="77"/>
              </a:rPr>
              <a:t>  # 95</a:t>
            </a:r>
            <a:endParaRPr lang="en-US" sz="1900" b="1" dirty="0">
              <a:solidFill>
                <a:srgbClr val="4070A0"/>
              </a:solidFill>
              <a:latin typeface="Inconsolata Medium" panose="020B0609030003000000" pitchFamily="49" charset="77"/>
            </a:endParaRPr>
          </a:p>
          <a:p>
            <a:pPr marL="0" indent="0">
              <a:buNone/>
            </a:pPr>
            <a:r>
              <a:rPr lang="en-US" sz="1900" b="1" dirty="0">
                <a:latin typeface="Inconsolata Medium" panose="020B0609030003000000" pitchFamily="49" charset="77"/>
              </a:rPr>
              <a:t>main()		</a:t>
            </a:r>
          </a:p>
        </p:txBody>
      </p:sp>
      <p:sp>
        <p:nvSpPr>
          <p:cNvPr id="4" name="TextBox 3">
            <a:extLst>
              <a:ext uri="{FF2B5EF4-FFF2-40B4-BE49-F238E27FC236}">
                <a16:creationId xmlns:a16="http://schemas.microsoft.com/office/drawing/2014/main" id="{BE66D76A-BB4F-8A4D-AB4B-A968E4D75F6C}"/>
              </a:ext>
            </a:extLst>
          </p:cNvPr>
          <p:cNvSpPr txBox="1"/>
          <p:nvPr/>
        </p:nvSpPr>
        <p:spPr>
          <a:xfrm>
            <a:off x="5102077" y="2143399"/>
            <a:ext cx="3717563" cy="1477328"/>
          </a:xfrm>
          <a:prstGeom prst="rect">
            <a:avLst/>
          </a:prstGeom>
          <a:noFill/>
        </p:spPr>
        <p:txBody>
          <a:bodyPr wrap="square" rtlCol="0">
            <a:spAutoFit/>
          </a:bodyPr>
          <a:lstStyle/>
          <a:p>
            <a:r>
              <a:rPr lang="en-US" sz="1800" dirty="0">
                <a:solidFill>
                  <a:srgbClr val="FF0000"/>
                </a:solidFill>
              </a:rPr>
              <a:t>move is an instance method. The first parameter of a method refers to the instance being manipulated. </a:t>
            </a:r>
          </a:p>
          <a:p>
            <a:endParaRPr lang="en-US" sz="1800" dirty="0">
              <a:solidFill>
                <a:srgbClr val="FF0000"/>
              </a:solidFill>
            </a:endParaRPr>
          </a:p>
          <a:p>
            <a:r>
              <a:rPr lang="en-US" sz="1800" dirty="0">
                <a:solidFill>
                  <a:srgbClr val="FF0000"/>
                </a:solidFill>
              </a:rPr>
              <a:t>In this case, p is being moved. </a:t>
            </a:r>
          </a:p>
        </p:txBody>
      </p:sp>
      <p:cxnSp>
        <p:nvCxnSpPr>
          <p:cNvPr id="5" name="Straight Arrow Connector 4">
            <a:extLst>
              <a:ext uri="{FF2B5EF4-FFF2-40B4-BE49-F238E27FC236}">
                <a16:creationId xmlns:a16="http://schemas.microsoft.com/office/drawing/2014/main" id="{2ACA8F3D-2AEE-0146-8A7F-D08353AD1C3A}"/>
              </a:ext>
            </a:extLst>
          </p:cNvPr>
          <p:cNvCxnSpPr>
            <a:cxnSpLocks/>
          </p:cNvCxnSpPr>
          <p:nvPr/>
        </p:nvCxnSpPr>
        <p:spPr>
          <a:xfrm flipV="1">
            <a:off x="1459699" y="2317898"/>
            <a:ext cx="1060217" cy="1312997"/>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6526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98832"/>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82718"/>
            <a:ext cx="8051725" cy="4832282"/>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FF0000"/>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Character(“John”, 10, 4)</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p.move</a:t>
            </a:r>
            <a:r>
              <a:rPr lang="en-US" sz="1900" b="1" dirty="0">
                <a:solidFill>
                  <a:srgbClr val="004BD7"/>
                </a:solidFill>
                <a:latin typeface="Inconsolata Medium" panose="020B0609030003000000" pitchFamily="49" charset="77"/>
              </a:rPr>
              <a:t>()</a:t>
            </a:r>
          </a:p>
          <a:p>
            <a:pPr marL="0" indent="0">
              <a:buNone/>
            </a:pPr>
            <a:r>
              <a:rPr lang="en-US" sz="1900" b="1" dirty="0">
                <a:solidFill>
                  <a:srgbClr val="004BD7"/>
                </a:solidFill>
                <a:latin typeface="Inconsolata Medium" panose="020B0609030003000000" pitchFamily="49" charset="77"/>
              </a:rPr>
              <a:t>	print(</a:t>
            </a:r>
            <a:r>
              <a:rPr lang="en-US" sz="1900" b="1" dirty="0" err="1">
                <a:solidFill>
                  <a:srgbClr val="004BD7"/>
                </a:solidFill>
                <a:latin typeface="Inconsolata Medium" panose="020B0609030003000000" pitchFamily="49" charset="77"/>
              </a:rPr>
              <a:t>p.x</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a:t>
            </a:r>
            <a:r>
              <a:rPr lang="en-US" sz="2000" b="1" dirty="0">
                <a:solidFill>
                  <a:srgbClr val="4070A0"/>
                </a:solidFill>
                <a:latin typeface="Inconsolata Medium" panose="020B0609030003000000" pitchFamily="49" charset="77"/>
              </a:rPr>
              <a:t># 14</a:t>
            </a:r>
          </a:p>
          <a:p>
            <a:pPr marL="0" indent="0">
              <a:buNone/>
            </a:pPr>
            <a:r>
              <a:rPr lang="en-US" sz="2000" b="1" dirty="0">
                <a:solidFill>
                  <a:srgbClr val="004BD7"/>
                </a:solidFill>
                <a:latin typeface="Inconsolata Medium" panose="020B0609030003000000" pitchFamily="49" charset="77"/>
              </a:rPr>
              <a:t>	e</a:t>
            </a:r>
            <a:r>
              <a:rPr lang="en-US" sz="2000" b="1" dirty="0">
                <a:latin typeface="Inconsolata Medium" panose="020B0609030003000000" pitchFamily="49" charset="77"/>
              </a:rPr>
              <a:t> </a:t>
            </a:r>
            <a:r>
              <a:rPr lang="en-US" sz="2000" b="1" dirty="0">
                <a:solidFill>
                  <a:srgbClr val="666666"/>
                </a:solidFill>
                <a:latin typeface="Inconsolata Medium" panose="020B0609030003000000" pitchFamily="49" charset="77"/>
              </a:rPr>
              <a:t>=</a:t>
            </a:r>
            <a:r>
              <a:rPr lang="en-US" sz="2000" b="1" dirty="0">
                <a:latin typeface="Inconsolata Medium" panose="020B0609030003000000" pitchFamily="49" charset="77"/>
              </a:rPr>
              <a:t> Character(“Sarah”, 100, -5)</a:t>
            </a:r>
          </a:p>
          <a:p>
            <a:pPr marL="0" indent="0">
              <a:buNone/>
            </a:pPr>
            <a:r>
              <a:rPr lang="en-US" sz="2000" b="1" dirty="0">
                <a:solidFill>
                  <a:srgbClr val="4070A0"/>
                </a:solidFill>
                <a:latin typeface="Inconsolata Medium" panose="020B0609030003000000" pitchFamily="49" charset="77"/>
              </a:rPr>
              <a:t>	</a:t>
            </a:r>
            <a:r>
              <a:rPr lang="en-US" sz="2000" b="1" dirty="0" err="1">
                <a:solidFill>
                  <a:srgbClr val="FF0000"/>
                </a:solidFill>
                <a:latin typeface="Inconsolata Medium" panose="020B0609030003000000" pitchFamily="49" charset="77"/>
              </a:rPr>
              <a:t>e</a:t>
            </a:r>
            <a:r>
              <a:rPr lang="en-US" sz="2000" b="1" dirty="0" err="1">
                <a:solidFill>
                  <a:srgbClr val="004BD7"/>
                </a:solidFill>
                <a:latin typeface="Inconsolata Medium" panose="020B0609030003000000" pitchFamily="49" charset="77"/>
              </a:rPr>
              <a:t>.move</a:t>
            </a:r>
            <a:r>
              <a:rPr lang="en-US" sz="2000" b="1" dirty="0">
                <a:solidFill>
                  <a:srgbClr val="004BD7"/>
                </a:solidFill>
                <a:latin typeface="Inconsolata Medium" panose="020B0609030003000000" pitchFamily="49" charset="77"/>
              </a:rPr>
              <a:t>()</a:t>
            </a:r>
          </a:p>
          <a:p>
            <a:pPr marL="0" indent="0">
              <a:buNone/>
            </a:pPr>
            <a:r>
              <a:rPr lang="en-US" sz="2000" b="1" dirty="0">
                <a:solidFill>
                  <a:srgbClr val="004BD7"/>
                </a:solidFill>
                <a:latin typeface="Inconsolata Medium" panose="020B0609030003000000" pitchFamily="49" charset="77"/>
              </a:rPr>
              <a:t>	print(</a:t>
            </a:r>
            <a:r>
              <a:rPr lang="en-US" sz="2000" b="1" dirty="0" err="1">
                <a:solidFill>
                  <a:srgbClr val="004BD7"/>
                </a:solidFill>
                <a:latin typeface="Inconsolata Medium" panose="020B0609030003000000" pitchFamily="49" charset="77"/>
              </a:rPr>
              <a:t>e.x</a:t>
            </a:r>
            <a:r>
              <a:rPr lang="en-US" sz="2000" b="1" dirty="0">
                <a:solidFill>
                  <a:srgbClr val="004BD7"/>
                </a:solidFill>
                <a:latin typeface="Inconsolata Medium" panose="020B0609030003000000" pitchFamily="49" charset="77"/>
              </a:rPr>
              <a:t>)</a:t>
            </a:r>
            <a:r>
              <a:rPr lang="en-US" sz="2000" b="1" dirty="0">
                <a:solidFill>
                  <a:srgbClr val="4070A0"/>
                </a:solidFill>
                <a:latin typeface="Inconsolata Medium" panose="020B0609030003000000" pitchFamily="49" charset="77"/>
              </a:rPr>
              <a:t>  # 95</a:t>
            </a:r>
            <a:endParaRPr lang="en-US" sz="1900" b="1" dirty="0">
              <a:solidFill>
                <a:srgbClr val="4070A0"/>
              </a:solidFill>
              <a:latin typeface="Inconsolata Medium" panose="020B0609030003000000" pitchFamily="49" charset="77"/>
            </a:endParaRPr>
          </a:p>
          <a:p>
            <a:pPr marL="0" indent="0">
              <a:buNone/>
            </a:pPr>
            <a:r>
              <a:rPr lang="en-US" sz="1900" b="1" dirty="0">
                <a:latin typeface="Inconsolata Medium" panose="020B0609030003000000" pitchFamily="49" charset="77"/>
              </a:rPr>
              <a:t>main()		</a:t>
            </a:r>
          </a:p>
        </p:txBody>
      </p:sp>
      <p:cxnSp>
        <p:nvCxnSpPr>
          <p:cNvPr id="5" name="Straight Arrow Connector 4">
            <a:extLst>
              <a:ext uri="{FF2B5EF4-FFF2-40B4-BE49-F238E27FC236}">
                <a16:creationId xmlns:a16="http://schemas.microsoft.com/office/drawing/2014/main" id="{2ACA8F3D-2AEE-0146-8A7F-D08353AD1C3A}"/>
              </a:ext>
            </a:extLst>
          </p:cNvPr>
          <p:cNvCxnSpPr>
            <a:cxnSpLocks/>
          </p:cNvCxnSpPr>
          <p:nvPr/>
        </p:nvCxnSpPr>
        <p:spPr>
          <a:xfrm flipV="1">
            <a:off x="1385271" y="2296633"/>
            <a:ext cx="1113380" cy="230784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9401C64-AC9A-004F-A248-696EF36A106F}"/>
              </a:ext>
            </a:extLst>
          </p:cNvPr>
          <p:cNvSpPr txBox="1"/>
          <p:nvPr/>
        </p:nvSpPr>
        <p:spPr>
          <a:xfrm>
            <a:off x="5048914" y="3450556"/>
            <a:ext cx="3717563" cy="400110"/>
          </a:xfrm>
          <a:prstGeom prst="rect">
            <a:avLst/>
          </a:prstGeom>
          <a:noFill/>
        </p:spPr>
        <p:txBody>
          <a:bodyPr wrap="square" rtlCol="0">
            <a:spAutoFit/>
          </a:bodyPr>
          <a:lstStyle/>
          <a:p>
            <a:r>
              <a:rPr lang="en-US" sz="2000" dirty="0">
                <a:solidFill>
                  <a:srgbClr val="FF0000"/>
                </a:solidFill>
              </a:rPr>
              <a:t>In this case, e is being moved. </a:t>
            </a:r>
          </a:p>
        </p:txBody>
      </p:sp>
    </p:spTree>
    <p:extLst>
      <p:ext uri="{BB962C8B-B14F-4D97-AF65-F5344CB8AC3E}">
        <p14:creationId xmlns:p14="http://schemas.microsoft.com/office/powerpoint/2010/main" val="649473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game2.py</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i_name</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i_x</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Character(“Jack”, 10, 4)</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p2</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Character(“Jill”, 20,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p1.move() </a:t>
            </a:r>
            <a:r>
              <a:rPr lang="en-US" sz="1800" b="1" dirty="0">
                <a:solidFill>
                  <a:srgbClr val="4070A0"/>
                </a:solidFill>
                <a:latin typeface="Inconsolata Medium" panose="020B0609030003000000" pitchFamily="49" charset="77"/>
              </a:rPr>
              <a:t># p1.x = 14</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p2.move() </a:t>
            </a:r>
            <a:r>
              <a:rPr lang="en-US" sz="1800" b="1" dirty="0">
                <a:solidFill>
                  <a:srgbClr val="4070A0"/>
                </a:solidFill>
                <a:latin typeface="Inconsolata Medium" panose="020B0609030003000000" pitchFamily="49" charset="77"/>
              </a:rPr>
              <a:t># p2.x = 17</a:t>
            </a: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main()		</a:t>
            </a:r>
          </a:p>
        </p:txBody>
      </p:sp>
      <p:sp>
        <p:nvSpPr>
          <p:cNvPr id="4" name="TextBox 3">
            <a:extLst>
              <a:ext uri="{FF2B5EF4-FFF2-40B4-BE49-F238E27FC236}">
                <a16:creationId xmlns:a16="http://schemas.microsoft.com/office/drawing/2014/main" id="{8659479A-1929-8C41-9815-9AEA66125320}"/>
              </a:ext>
            </a:extLst>
          </p:cNvPr>
          <p:cNvSpPr txBox="1"/>
          <p:nvPr/>
        </p:nvSpPr>
        <p:spPr>
          <a:xfrm>
            <a:off x="4950520" y="2580689"/>
            <a:ext cx="3502434" cy="1477328"/>
          </a:xfrm>
          <a:prstGeom prst="rect">
            <a:avLst/>
          </a:prstGeom>
          <a:noFill/>
        </p:spPr>
        <p:txBody>
          <a:bodyPr wrap="none" rtlCol="0">
            <a:spAutoFit/>
          </a:bodyPr>
          <a:lstStyle/>
          <a:p>
            <a:r>
              <a:rPr lang="en-US" sz="1800" dirty="0">
                <a:solidFill>
                  <a:srgbClr val="FF0000"/>
                </a:solidFill>
              </a:rPr>
              <a:t>The utility of writing a class is </a:t>
            </a:r>
          </a:p>
          <a:p>
            <a:r>
              <a:rPr lang="en-US" sz="1800" dirty="0">
                <a:solidFill>
                  <a:srgbClr val="FF0000"/>
                </a:solidFill>
              </a:rPr>
              <a:t>that we can create many objects</a:t>
            </a:r>
          </a:p>
          <a:p>
            <a:r>
              <a:rPr lang="en-US" sz="1800" dirty="0">
                <a:solidFill>
                  <a:srgbClr val="FF0000"/>
                </a:solidFill>
              </a:rPr>
              <a:t>or instances of that class. </a:t>
            </a:r>
          </a:p>
          <a:p>
            <a:r>
              <a:rPr lang="en-US" sz="1800" dirty="0">
                <a:solidFill>
                  <a:srgbClr val="FF0000"/>
                </a:solidFill>
              </a:rPr>
              <a:t>This code for this example create 2</a:t>
            </a:r>
          </a:p>
          <a:p>
            <a:r>
              <a:rPr lang="en-US" sz="1800" dirty="0">
                <a:solidFill>
                  <a:srgbClr val="FF0000"/>
                </a:solidFill>
              </a:rPr>
              <a:t>Character objects.</a:t>
            </a:r>
          </a:p>
        </p:txBody>
      </p:sp>
    </p:spTree>
    <p:extLst>
      <p:ext uri="{BB962C8B-B14F-4D97-AF65-F5344CB8AC3E}">
        <p14:creationId xmlns:p14="http://schemas.microsoft.com/office/powerpoint/2010/main" val="303697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game3.py</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641741"/>
          </a:xfrm>
        </p:spPr>
        <p:txBody>
          <a:bodyPr>
            <a:noAutofit/>
          </a:bodyPr>
          <a:lstStyle/>
          <a:p>
            <a:pPr marL="0" indent="0">
              <a:buNone/>
            </a:pPr>
            <a:r>
              <a:rPr lang="en-US" sz="1600" b="1" dirty="0">
                <a:solidFill>
                  <a:srgbClr val="000000"/>
                </a:solidFill>
                <a:latin typeface="Inconsolata Medium" panose="020B0609030003000000" pitchFamily="49" charset="77"/>
              </a:rPr>
              <a:t>import random</a:t>
            </a:r>
          </a:p>
          <a:p>
            <a:pPr marL="0" indent="0">
              <a:buNone/>
            </a:pPr>
            <a:r>
              <a:rPr lang="en-US" sz="1600" b="1" dirty="0">
                <a:solidFill>
                  <a:srgbClr val="000000"/>
                </a:solidFill>
                <a:latin typeface="Inconsolata Medium" panose="020B0609030003000000" pitchFamily="49" charset="77"/>
              </a:rPr>
              <a:t>class</a:t>
            </a:r>
            <a:r>
              <a:rPr lang="en-US" sz="1600" b="1" dirty="0">
                <a:latin typeface="Inconsolata Medium" panose="020B0609030003000000" pitchFamily="49" charset="77"/>
              </a:rPr>
              <a:t> </a:t>
            </a:r>
            <a:r>
              <a:rPr lang="en-US" sz="1600" b="1" dirty="0">
                <a:solidFill>
                  <a:srgbClr val="0E84B5"/>
                </a:solidFill>
                <a:latin typeface="Inconsolata Medium" panose="020B0609030003000000" pitchFamily="49" charset="77"/>
              </a:rPr>
              <a:t>Character</a:t>
            </a:r>
            <a:r>
              <a:rPr lang="en-US" sz="1600" b="1" dirty="0">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	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__</a:t>
            </a:r>
            <a:r>
              <a:rPr lang="en-US" sz="1600" b="1" dirty="0" err="1">
                <a:solidFill>
                  <a:srgbClr val="06287E"/>
                </a:solidFill>
                <a:latin typeface="Inconsolata Medium" panose="020B0609030003000000" pitchFamily="49" charset="77"/>
              </a:rPr>
              <a:t>init</a:t>
            </a:r>
            <a:r>
              <a:rPr lang="en-US" sz="1600" b="1" dirty="0">
                <a:solidFill>
                  <a:srgbClr val="06287E"/>
                </a:solidFill>
                <a:latin typeface="Inconsolata Medium" panose="020B0609030003000000" pitchFamily="49" charset="77"/>
              </a:rPr>
              <a:t>__</a:t>
            </a:r>
            <a:r>
              <a:rPr lang="en-US" sz="1600" b="1" dirty="0">
                <a:latin typeface="Inconsolata Medium" panose="020B0609030003000000" pitchFamily="49" charset="77"/>
              </a:rPr>
              <a:t>(</a:t>
            </a:r>
            <a:r>
              <a:rPr lang="en-US" sz="1600" b="1" dirty="0">
                <a:solidFill>
                  <a:srgbClr val="004BD7"/>
                </a:solidFill>
                <a:latin typeface="Inconsolata Medium" panose="020B0609030003000000" pitchFamily="49" charset="77"/>
              </a:rPr>
              <a:t>self, </a:t>
            </a:r>
            <a:r>
              <a:rPr lang="en-US" sz="1600" b="1" dirty="0" err="1">
                <a:solidFill>
                  <a:srgbClr val="004BD7"/>
                </a:solidFill>
                <a:latin typeface="Inconsolata Medium" panose="020B0609030003000000" pitchFamily="49" charset="77"/>
              </a:rPr>
              <a:t>i_name</a:t>
            </a:r>
            <a:r>
              <a:rPr lang="en-US" sz="1600" b="1" dirty="0">
                <a:solidFill>
                  <a:srgbClr val="004BD7"/>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i_x</a:t>
            </a:r>
            <a:r>
              <a:rPr lang="en-US" sz="1600" b="1" dirty="0">
                <a:solidFill>
                  <a:srgbClr val="004BD7"/>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i_speed</a:t>
            </a:r>
            <a:r>
              <a:rPr lang="en-US" sz="1600" b="1" dirty="0">
                <a:latin typeface="Inconsolata Medium" panose="020B0609030003000000" pitchFamily="49" charset="77"/>
              </a:rPr>
              <a:t>): 		</a:t>
            </a:r>
          </a:p>
          <a:p>
            <a:pPr marL="0" indent="0">
              <a:buNone/>
            </a:pPr>
            <a:r>
              <a:rPr lang="en-US" sz="1600" b="1" dirty="0">
                <a:solidFill>
                  <a:srgbClr val="004BD7"/>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self.name</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a:t>
            </a:r>
            <a:r>
              <a:rPr lang="en-US" sz="1600" b="1" dirty="0" err="1">
                <a:latin typeface="Inconsolata Medium" panose="020B0609030003000000" pitchFamily="49" charset="77"/>
              </a:rPr>
              <a:t>i_name</a:t>
            </a:r>
            <a:endParaRPr lang="en-US" sz="1600" b="1" dirty="0">
              <a:latin typeface="Inconsolata Medium" panose="020B0609030003000000" pitchFamily="49" charset="77"/>
            </a:endParaRPr>
          </a:p>
          <a:p>
            <a:pPr marL="0" indent="0">
              <a:buNone/>
            </a:pPr>
            <a:r>
              <a:rPr lang="en-US" sz="1600" b="1" dirty="0">
                <a:solidFill>
                  <a:srgbClr val="4070A0"/>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self.x</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a:t>
            </a:r>
            <a:r>
              <a:rPr lang="en-US" sz="1600" b="1" dirty="0" err="1">
                <a:latin typeface="Inconsolata Medium" panose="020B0609030003000000" pitchFamily="49" charset="77"/>
              </a:rPr>
              <a:t>i_x</a:t>
            </a:r>
            <a:endParaRPr lang="en-US" sz="1600" b="1" dirty="0">
              <a:latin typeface="Inconsolata Medium" panose="020B0609030003000000" pitchFamily="49" charset="77"/>
            </a:endParaRPr>
          </a:p>
          <a:p>
            <a:pPr marL="0" indent="0">
              <a:buNone/>
            </a:pPr>
            <a:r>
              <a:rPr lang="en-US" sz="1600" b="1" dirty="0">
                <a:solidFill>
                  <a:srgbClr val="4070A0"/>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self.speed</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a:t>
            </a:r>
            <a:r>
              <a:rPr lang="en-US" sz="1600" b="1" dirty="0" err="1">
                <a:latin typeface="Inconsolata Medium" panose="020B0609030003000000" pitchFamily="49" charset="77"/>
              </a:rPr>
              <a:t>i_speed</a:t>
            </a:r>
            <a:endParaRPr lang="en-US" sz="1600" b="1" dirty="0">
              <a:latin typeface="Inconsolata Medium" panose="020B0609030003000000" pitchFamily="49" charset="77"/>
            </a:endParaRPr>
          </a:p>
          <a:p>
            <a:pPr marL="0" indent="0">
              <a:buNone/>
            </a:pPr>
            <a:r>
              <a:rPr lang="en-US" sz="1600" b="1" dirty="0">
                <a:solidFill>
                  <a:srgbClr val="000000"/>
                </a:solidFill>
                <a:latin typeface="Inconsolata Medium" panose="020B0609030003000000" pitchFamily="49" charset="77"/>
              </a:rPr>
              <a:t>	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move</a:t>
            </a:r>
            <a:r>
              <a:rPr lang="en-US" sz="1600" b="1" dirty="0">
                <a:latin typeface="Inconsolata Medium" panose="020B0609030003000000" pitchFamily="49" charset="77"/>
              </a:rPr>
              <a:t>(</a:t>
            </a:r>
            <a:r>
              <a:rPr lang="en-US" sz="1600" b="1" dirty="0">
                <a:solidFill>
                  <a:srgbClr val="004BD7"/>
                </a:solidFill>
                <a:latin typeface="Inconsolata Medium" panose="020B0609030003000000" pitchFamily="49" charset="77"/>
              </a:rPr>
              <a:t>self</a:t>
            </a:r>
            <a:r>
              <a:rPr lang="en-US" sz="1600" b="1" dirty="0">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err="1">
                <a:solidFill>
                  <a:srgbClr val="004BD7"/>
                </a:solidFill>
                <a:latin typeface="Inconsolata Medium" panose="020B0609030003000000" pitchFamily="49" charset="77"/>
              </a:rPr>
              <a:t>self.x</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a:t>
            </a:r>
            <a:r>
              <a:rPr lang="en-US" sz="1600" b="1" dirty="0" err="1">
                <a:latin typeface="Inconsolata Medium" panose="020B0609030003000000" pitchFamily="49" charset="77"/>
              </a:rPr>
              <a:t>self.speed</a:t>
            </a:r>
            <a:endParaRPr lang="en-US" sz="1600" b="1" dirty="0">
              <a:solidFill>
                <a:srgbClr val="000000"/>
              </a:solidFill>
              <a:latin typeface="Inconsolata Medium" panose="020B0609030003000000" pitchFamily="49" charset="77"/>
            </a:endParaRPr>
          </a:p>
          <a:p>
            <a:pPr marL="0" indent="0">
              <a:buNone/>
            </a:pPr>
            <a:r>
              <a:rPr lang="en-US" sz="1600" b="1" dirty="0">
                <a:solidFill>
                  <a:srgbClr val="000000"/>
                </a:solidFill>
                <a:latin typeface="Inconsolata Medium" panose="020B0609030003000000" pitchFamily="49" charset="77"/>
              </a:rPr>
              <a:t>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main</a:t>
            </a:r>
            <a:r>
              <a:rPr lang="en-US" sz="1600" b="1" dirty="0">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a:solidFill>
                  <a:srgbClr val="004BD7"/>
                </a:solidFill>
                <a:latin typeface="Inconsolata Medium" panose="020B0609030003000000" pitchFamily="49" charset="77"/>
              </a:rPr>
              <a:t>enemies</a:t>
            </a:r>
            <a:r>
              <a:rPr lang="en-US" sz="1600" b="1" dirty="0">
                <a:latin typeface="Inconsolata Medium" panose="020B0609030003000000" pitchFamily="49" charset="77"/>
              </a:rPr>
              <a:t> = []</a:t>
            </a:r>
          </a:p>
          <a:p>
            <a:pPr marL="0" indent="0">
              <a:buNone/>
            </a:pPr>
            <a:r>
              <a:rPr lang="en-US" sz="1600" b="1" dirty="0">
                <a:latin typeface="Inconsolata Medium" panose="020B0609030003000000" pitchFamily="49" charset="77"/>
              </a:rPr>
              <a:t>	for i in range(10):</a:t>
            </a:r>
          </a:p>
          <a:p>
            <a:pPr marL="0" indent="0">
              <a:buNone/>
            </a:pPr>
            <a:r>
              <a:rPr lang="en-US" sz="1600" b="1" dirty="0">
                <a:latin typeface="Inconsolata Medium" panose="020B0609030003000000" pitchFamily="49" charset="77"/>
              </a:rPr>
              <a:t>		</a:t>
            </a:r>
            <a:r>
              <a:rPr lang="en-US" sz="1600" b="1" dirty="0">
                <a:solidFill>
                  <a:srgbClr val="004BD7"/>
                </a:solidFill>
                <a:latin typeface="Inconsolata Medium" panose="020B0609030003000000" pitchFamily="49" charset="77"/>
              </a:rPr>
              <a:t>x</a:t>
            </a:r>
            <a:r>
              <a:rPr lang="en-US" sz="1600" b="1" dirty="0">
                <a:latin typeface="Inconsolata Medium" panose="020B0609030003000000" pitchFamily="49" charset="77"/>
              </a:rPr>
              <a:t> = </a:t>
            </a:r>
            <a:r>
              <a:rPr lang="en-US" sz="1600" b="1" dirty="0" err="1">
                <a:latin typeface="Inconsolata Medium" panose="020B0609030003000000" pitchFamily="49" charset="77"/>
              </a:rPr>
              <a:t>random.randrange</a:t>
            </a:r>
            <a:r>
              <a:rPr lang="en-US" sz="1600" b="1" dirty="0">
                <a:latin typeface="Inconsolata Medium" panose="020B0609030003000000" pitchFamily="49" charset="77"/>
              </a:rPr>
              <a:t>(0, 800)</a:t>
            </a:r>
          </a:p>
          <a:p>
            <a:pPr marL="0" indent="0">
              <a:buNone/>
            </a:pPr>
            <a:r>
              <a:rPr lang="en-US" sz="1600" b="1" dirty="0">
                <a:latin typeface="Inconsolata Medium" panose="020B0609030003000000" pitchFamily="49" charset="77"/>
              </a:rPr>
              <a:t>		</a:t>
            </a:r>
            <a:r>
              <a:rPr lang="en-US" sz="1600" b="1" dirty="0" err="1">
                <a:latin typeface="Inconsolata Medium" panose="020B0609030003000000" pitchFamily="49" charset="77"/>
              </a:rPr>
              <a:t>enemies.append</a:t>
            </a:r>
            <a:r>
              <a:rPr lang="en-US" sz="1600" b="1" dirty="0">
                <a:latin typeface="Inconsolata Medium" panose="020B0609030003000000" pitchFamily="49" charset="77"/>
              </a:rPr>
              <a:t>(Character(“</a:t>
            </a:r>
            <a:r>
              <a:rPr lang="en-US" sz="1600" b="1" dirty="0" err="1">
                <a:latin typeface="Inconsolata Medium" panose="020B0609030003000000" pitchFamily="49" charset="77"/>
              </a:rPr>
              <a:t>Goomba</a:t>
            </a:r>
            <a:r>
              <a:rPr lang="en-US" sz="1600" b="1" dirty="0">
                <a:latin typeface="Inconsolata Medium" panose="020B0609030003000000" pitchFamily="49" charset="77"/>
              </a:rPr>
              <a:t>”, x, 5))</a:t>
            </a:r>
          </a:p>
          <a:p>
            <a:pPr marL="0" indent="0">
              <a:buNone/>
            </a:pPr>
            <a:r>
              <a:rPr lang="en-US" sz="1600" b="1" dirty="0">
                <a:latin typeface="Inconsolata Medium" panose="020B0609030003000000" pitchFamily="49" charset="77"/>
              </a:rPr>
              <a:t>main()		</a:t>
            </a:r>
          </a:p>
        </p:txBody>
      </p:sp>
      <p:sp>
        <p:nvSpPr>
          <p:cNvPr id="4" name="TextBox 3">
            <a:extLst>
              <a:ext uri="{FF2B5EF4-FFF2-40B4-BE49-F238E27FC236}">
                <a16:creationId xmlns:a16="http://schemas.microsoft.com/office/drawing/2014/main" id="{557F7968-AE4D-9746-81FE-F79B57BD6EFE}"/>
              </a:ext>
            </a:extLst>
          </p:cNvPr>
          <p:cNvSpPr txBox="1"/>
          <p:nvPr/>
        </p:nvSpPr>
        <p:spPr>
          <a:xfrm>
            <a:off x="4941974" y="3514710"/>
            <a:ext cx="3444982" cy="646331"/>
          </a:xfrm>
          <a:prstGeom prst="rect">
            <a:avLst/>
          </a:prstGeom>
          <a:noFill/>
        </p:spPr>
        <p:txBody>
          <a:bodyPr wrap="none" rtlCol="0">
            <a:spAutoFit/>
          </a:bodyPr>
          <a:lstStyle/>
          <a:p>
            <a:r>
              <a:rPr lang="en-US" sz="1800" dirty="0">
                <a:solidFill>
                  <a:srgbClr val="FF0000"/>
                </a:solidFill>
              </a:rPr>
              <a:t>We can even create any number of</a:t>
            </a:r>
          </a:p>
          <a:p>
            <a:r>
              <a:rPr lang="en-US" sz="1800" dirty="0">
                <a:solidFill>
                  <a:srgbClr val="FF0000"/>
                </a:solidFill>
              </a:rPr>
              <a:t>randomized objects. </a:t>
            </a:r>
          </a:p>
        </p:txBody>
      </p:sp>
      <p:cxnSp>
        <p:nvCxnSpPr>
          <p:cNvPr id="5" name="Straight Arrow Connector 4">
            <a:extLst>
              <a:ext uri="{FF2B5EF4-FFF2-40B4-BE49-F238E27FC236}">
                <a16:creationId xmlns:a16="http://schemas.microsoft.com/office/drawing/2014/main" id="{3734FE02-600C-2A44-BC16-F394E2FB5293}"/>
              </a:ext>
            </a:extLst>
          </p:cNvPr>
          <p:cNvCxnSpPr>
            <a:cxnSpLocks/>
          </p:cNvCxnSpPr>
          <p:nvPr/>
        </p:nvCxnSpPr>
        <p:spPr>
          <a:xfrm flipH="1">
            <a:off x="5127476" y="4161041"/>
            <a:ext cx="660532" cy="55547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3592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game3.py</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641741"/>
          </a:xfrm>
        </p:spPr>
        <p:txBody>
          <a:bodyPr>
            <a:noAutofit/>
          </a:bodyPr>
          <a:lstStyle/>
          <a:p>
            <a:pPr marL="0" indent="0">
              <a:buNone/>
            </a:pPr>
            <a:r>
              <a:rPr lang="en-US" sz="1600" b="1" dirty="0">
                <a:solidFill>
                  <a:srgbClr val="000000"/>
                </a:solidFill>
                <a:latin typeface="Inconsolata Medium" panose="020B0609030003000000" pitchFamily="49" charset="77"/>
              </a:rPr>
              <a:t>import random</a:t>
            </a:r>
          </a:p>
          <a:p>
            <a:pPr marL="0" indent="0">
              <a:buNone/>
            </a:pPr>
            <a:r>
              <a:rPr lang="en-US" sz="1600" b="1" dirty="0">
                <a:solidFill>
                  <a:srgbClr val="000000"/>
                </a:solidFill>
                <a:latin typeface="Inconsolata Medium" panose="020B0609030003000000" pitchFamily="49" charset="77"/>
              </a:rPr>
              <a:t>class</a:t>
            </a:r>
            <a:r>
              <a:rPr lang="en-US" sz="1600" b="1" dirty="0">
                <a:latin typeface="Inconsolata Medium" panose="020B0609030003000000" pitchFamily="49" charset="77"/>
              </a:rPr>
              <a:t> </a:t>
            </a:r>
            <a:r>
              <a:rPr lang="en-US" sz="1600" b="1" dirty="0">
                <a:solidFill>
                  <a:srgbClr val="0E84B5"/>
                </a:solidFill>
                <a:latin typeface="Inconsolata Medium" panose="020B0609030003000000" pitchFamily="49" charset="77"/>
              </a:rPr>
              <a:t>Character</a:t>
            </a:r>
            <a:r>
              <a:rPr lang="en-US" sz="1600" b="1" dirty="0">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	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__</a:t>
            </a:r>
            <a:r>
              <a:rPr lang="en-US" sz="1600" b="1" dirty="0" err="1">
                <a:solidFill>
                  <a:srgbClr val="06287E"/>
                </a:solidFill>
                <a:latin typeface="Inconsolata Medium" panose="020B0609030003000000" pitchFamily="49" charset="77"/>
              </a:rPr>
              <a:t>init</a:t>
            </a:r>
            <a:r>
              <a:rPr lang="en-US" sz="1600" b="1" dirty="0">
                <a:solidFill>
                  <a:srgbClr val="06287E"/>
                </a:solidFill>
                <a:latin typeface="Inconsolata Medium" panose="020B0609030003000000" pitchFamily="49" charset="77"/>
              </a:rPr>
              <a:t>__</a:t>
            </a:r>
            <a:r>
              <a:rPr lang="en-US" sz="1600" b="1" dirty="0">
                <a:latin typeface="Inconsolata Medium" panose="020B0609030003000000" pitchFamily="49" charset="77"/>
              </a:rPr>
              <a:t>(</a:t>
            </a:r>
            <a:r>
              <a:rPr lang="en-US" sz="1600" b="1" dirty="0">
                <a:solidFill>
                  <a:srgbClr val="004BD7"/>
                </a:solidFill>
                <a:latin typeface="Inconsolata Medium" panose="020B0609030003000000" pitchFamily="49" charset="77"/>
              </a:rPr>
              <a:t>self, </a:t>
            </a:r>
            <a:r>
              <a:rPr lang="en-US" sz="1600" b="1" dirty="0" err="1">
                <a:solidFill>
                  <a:srgbClr val="004BD7"/>
                </a:solidFill>
                <a:latin typeface="Inconsolata Medium" panose="020B0609030003000000" pitchFamily="49" charset="77"/>
              </a:rPr>
              <a:t>i_name</a:t>
            </a:r>
            <a:r>
              <a:rPr lang="en-US" sz="1600" b="1" dirty="0">
                <a:solidFill>
                  <a:srgbClr val="004BD7"/>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i_x</a:t>
            </a:r>
            <a:r>
              <a:rPr lang="en-US" sz="1600" b="1" dirty="0">
                <a:solidFill>
                  <a:srgbClr val="004BD7"/>
                </a:solidFill>
                <a:latin typeface="Inconsolata Medium" panose="020B0609030003000000" pitchFamily="49" charset="77"/>
              </a:rPr>
              <a:t>, </a:t>
            </a:r>
            <a:r>
              <a:rPr lang="en-US" sz="1600" b="1" dirty="0" err="1">
                <a:solidFill>
                  <a:srgbClr val="004BD7"/>
                </a:solidFill>
                <a:latin typeface="Inconsolata Medium" panose="020B0609030003000000" pitchFamily="49" charset="77"/>
              </a:rPr>
              <a:t>i_speed</a:t>
            </a:r>
            <a:r>
              <a:rPr lang="en-US" sz="1600" b="1" dirty="0">
                <a:latin typeface="Inconsolata Medium" panose="020B0609030003000000" pitchFamily="49" charset="77"/>
              </a:rPr>
              <a:t>): </a:t>
            </a:r>
            <a:r>
              <a:rPr lang="en-US" sz="1600" b="1" dirty="0">
                <a:solidFill>
                  <a:srgbClr val="004BD7"/>
                </a:solidFill>
                <a:latin typeface="Inconsolata Medium" panose="020B0609030003000000" pitchFamily="49" charset="77"/>
              </a:rPr>
              <a:t>…</a:t>
            </a:r>
            <a:r>
              <a:rPr lang="en-US" sz="1600" b="1" dirty="0">
                <a:solidFill>
                  <a:srgbClr val="000000"/>
                </a:solidFill>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	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move</a:t>
            </a:r>
            <a:r>
              <a:rPr lang="en-US" sz="1600" b="1" dirty="0">
                <a:latin typeface="Inconsolata Medium" panose="020B0609030003000000" pitchFamily="49" charset="77"/>
              </a:rPr>
              <a:t>(</a:t>
            </a:r>
            <a:r>
              <a:rPr lang="en-US" sz="1600" b="1" dirty="0">
                <a:solidFill>
                  <a:srgbClr val="004BD7"/>
                </a:solidFill>
                <a:latin typeface="Inconsolata Medium" panose="020B0609030003000000" pitchFamily="49" charset="77"/>
              </a:rPr>
              <a:t>self</a:t>
            </a:r>
            <a:r>
              <a:rPr lang="en-US" sz="1600" b="1" dirty="0">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	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shoot</a:t>
            </a:r>
            <a:r>
              <a:rPr lang="en-US" sz="1600" b="1" dirty="0">
                <a:latin typeface="Inconsolata Medium" panose="020B0609030003000000" pitchFamily="49" charset="77"/>
              </a:rPr>
              <a:t>(</a:t>
            </a:r>
            <a:r>
              <a:rPr lang="en-US" sz="1600" b="1" dirty="0">
                <a:solidFill>
                  <a:srgbClr val="004BD7"/>
                </a:solidFill>
                <a:latin typeface="Inconsolata Medium" panose="020B0609030003000000" pitchFamily="49" charset="77"/>
              </a:rPr>
              <a:t>self, target</a:t>
            </a:r>
            <a:r>
              <a:rPr lang="en-US" sz="1600" b="1" dirty="0">
                <a:latin typeface="Inconsolata Medium" panose="020B0609030003000000" pitchFamily="49" charset="77"/>
              </a:rPr>
              <a:t>): …</a:t>
            </a:r>
          </a:p>
          <a:p>
            <a:pPr marL="0" indent="0">
              <a:buNone/>
            </a:pPr>
            <a:endParaRPr lang="en-US" sz="1600" b="1" dirty="0">
              <a:latin typeface="Inconsolata Medium" panose="020B0609030003000000" pitchFamily="49" charset="77"/>
            </a:endParaRPr>
          </a:p>
          <a:p>
            <a:pPr marL="0" indent="0">
              <a:buNone/>
            </a:pPr>
            <a:r>
              <a:rPr lang="en-US" sz="1600" b="1" dirty="0">
                <a:solidFill>
                  <a:srgbClr val="000000"/>
                </a:solidFill>
                <a:latin typeface="Inconsolata Medium" panose="020B0609030003000000" pitchFamily="49" charset="77"/>
              </a:rPr>
              <a:t>def</a:t>
            </a:r>
            <a:r>
              <a:rPr lang="en-US" sz="1600" b="1" dirty="0">
                <a:latin typeface="Inconsolata Medium" panose="020B0609030003000000" pitchFamily="49" charset="77"/>
              </a:rPr>
              <a:t> </a:t>
            </a:r>
            <a:r>
              <a:rPr lang="en-US" sz="1600" b="1" dirty="0">
                <a:solidFill>
                  <a:srgbClr val="06287E"/>
                </a:solidFill>
                <a:latin typeface="Inconsolata Medium" panose="020B0609030003000000" pitchFamily="49" charset="77"/>
              </a:rPr>
              <a:t>main</a:t>
            </a:r>
            <a:r>
              <a:rPr lang="en-US" sz="1600" b="1" dirty="0">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a:solidFill>
                  <a:srgbClr val="004BD7"/>
                </a:solidFill>
                <a:latin typeface="Inconsolata Medium" panose="020B0609030003000000" pitchFamily="49" charset="77"/>
              </a:rPr>
              <a:t>p</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Character(“Mario”, 10, 4)</a:t>
            </a:r>
          </a:p>
          <a:p>
            <a:pPr marL="0" indent="0">
              <a:buNone/>
            </a:pPr>
            <a:r>
              <a:rPr lang="en-US" sz="1600" b="1" dirty="0">
                <a:latin typeface="Inconsolata Medium" panose="020B0609030003000000" pitchFamily="49" charset="77"/>
              </a:rPr>
              <a:t>	</a:t>
            </a:r>
            <a:r>
              <a:rPr lang="en-US" sz="1600" b="1" dirty="0">
                <a:solidFill>
                  <a:srgbClr val="004BD7"/>
                </a:solidFill>
                <a:latin typeface="Inconsolata Medium" panose="020B0609030003000000" pitchFamily="49" charset="77"/>
              </a:rPr>
              <a:t>e</a:t>
            </a:r>
            <a:r>
              <a:rPr lang="en-US" sz="1600" b="1" dirty="0">
                <a:latin typeface="Inconsolata Medium" panose="020B0609030003000000" pitchFamily="49" charset="77"/>
              </a:rPr>
              <a:t> </a:t>
            </a:r>
            <a:r>
              <a:rPr lang="en-US" sz="1600" b="1" dirty="0">
                <a:solidFill>
                  <a:srgbClr val="666666"/>
                </a:solidFill>
                <a:latin typeface="Inconsolata Medium" panose="020B0609030003000000" pitchFamily="49" charset="77"/>
              </a:rPr>
              <a:t>=</a:t>
            </a:r>
            <a:r>
              <a:rPr lang="en-US" sz="1600" b="1" dirty="0">
                <a:latin typeface="Inconsolata Medium" panose="020B0609030003000000" pitchFamily="49" charset="77"/>
              </a:rPr>
              <a:t> Character(“Bowser”, 20, -3)</a:t>
            </a:r>
          </a:p>
          <a:p>
            <a:pPr marL="0" indent="0">
              <a:buNone/>
            </a:pPr>
            <a:r>
              <a:rPr lang="en-US" sz="1600" b="1" dirty="0">
                <a:latin typeface="Inconsolata Medium" panose="020B0609030003000000" pitchFamily="49" charset="77"/>
              </a:rPr>
              <a:t>	</a:t>
            </a:r>
            <a:r>
              <a:rPr lang="en-US" sz="1600" b="1" dirty="0" err="1">
                <a:solidFill>
                  <a:srgbClr val="004BD7"/>
                </a:solidFill>
                <a:latin typeface="Inconsolata Medium" panose="020B0609030003000000" pitchFamily="49" charset="77"/>
              </a:rPr>
              <a:t>e.shoot</a:t>
            </a:r>
            <a:r>
              <a:rPr lang="en-US" sz="1600" b="1" dirty="0">
                <a:solidFill>
                  <a:srgbClr val="004BD7"/>
                </a:solidFill>
                <a:latin typeface="Inconsolata Medium" panose="020B0609030003000000" pitchFamily="49" charset="77"/>
              </a:rPr>
              <a:t>(p) </a:t>
            </a:r>
            <a:r>
              <a:rPr lang="en-US" sz="1400" b="1" dirty="0">
                <a:solidFill>
                  <a:srgbClr val="4070A0"/>
                </a:solidFill>
                <a:latin typeface="Inconsolata Medium" panose="020B0609030003000000" pitchFamily="49" charset="77"/>
              </a:rPr>
              <a:t># p1.x = 14</a:t>
            </a:r>
          </a:p>
          <a:p>
            <a:pPr marL="0" indent="0">
              <a:buNone/>
            </a:pPr>
            <a:r>
              <a:rPr lang="en-US" sz="1600" b="1" dirty="0">
                <a:latin typeface="Inconsolata Medium" panose="020B0609030003000000" pitchFamily="49" charset="77"/>
              </a:rPr>
              <a:t>main()		</a:t>
            </a:r>
          </a:p>
        </p:txBody>
      </p:sp>
      <p:cxnSp>
        <p:nvCxnSpPr>
          <p:cNvPr id="5" name="Straight Arrow Connector 4">
            <a:extLst>
              <a:ext uri="{FF2B5EF4-FFF2-40B4-BE49-F238E27FC236}">
                <a16:creationId xmlns:a16="http://schemas.microsoft.com/office/drawing/2014/main" id="{3734FE02-600C-2A44-BC16-F394E2FB5293}"/>
              </a:ext>
            </a:extLst>
          </p:cNvPr>
          <p:cNvCxnSpPr>
            <a:cxnSpLocks/>
          </p:cNvCxnSpPr>
          <p:nvPr/>
        </p:nvCxnSpPr>
        <p:spPr>
          <a:xfrm flipV="1">
            <a:off x="1341690" y="2580689"/>
            <a:ext cx="1076770" cy="133328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ADE529A-64EB-0A40-B575-D437D32FAB41}"/>
              </a:ext>
            </a:extLst>
          </p:cNvPr>
          <p:cNvCxnSpPr>
            <a:cxnSpLocks/>
          </p:cNvCxnSpPr>
          <p:nvPr/>
        </p:nvCxnSpPr>
        <p:spPr>
          <a:xfrm flipV="1">
            <a:off x="2178799" y="2563528"/>
            <a:ext cx="820396" cy="1350446"/>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039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4812-1329-D34B-BE17-6F2028DA3570}"/>
              </a:ext>
            </a:extLst>
          </p:cNvPr>
          <p:cNvSpPr>
            <a:spLocks noGrp="1"/>
          </p:cNvSpPr>
          <p:nvPr>
            <p:ph type="title"/>
          </p:nvPr>
        </p:nvSpPr>
        <p:spPr>
          <a:xfrm>
            <a:off x="497764" y="2007476"/>
            <a:ext cx="7886700" cy="880187"/>
          </a:xfrm>
        </p:spPr>
        <p:txBody>
          <a:bodyPr/>
          <a:lstStyle/>
          <a:p>
            <a:pPr algn="ctr"/>
            <a:r>
              <a:rPr lang="en-US" dirty="0"/>
              <a:t>Inheritance</a:t>
            </a:r>
          </a:p>
        </p:txBody>
      </p:sp>
    </p:spTree>
    <p:extLst>
      <p:ext uri="{BB962C8B-B14F-4D97-AF65-F5344CB8AC3E}">
        <p14:creationId xmlns:p14="http://schemas.microsoft.com/office/powerpoint/2010/main" val="140649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Inheritance gives us the ability to create a new class based on an existing class. </a:t>
            </a:r>
          </a:p>
          <a:p>
            <a:pPr marL="0" indent="0">
              <a:buNone/>
            </a:pPr>
            <a:endParaRPr lang="en-US" dirty="0"/>
          </a:p>
          <a:p>
            <a:pPr marL="0" indent="0">
              <a:buNone/>
            </a:pPr>
            <a:r>
              <a:rPr lang="en-US" dirty="0"/>
              <a:t>Inheritance allows us to reuse the code from our existing class. </a:t>
            </a:r>
          </a:p>
          <a:p>
            <a:pPr marL="0" indent="0">
              <a:buNone/>
            </a:pPr>
            <a:endParaRPr lang="en-US" dirty="0"/>
          </a:p>
          <a:p>
            <a:pPr marL="0" indent="0">
              <a:buNone/>
            </a:pPr>
            <a:r>
              <a:rPr lang="en-US" dirty="0"/>
              <a:t>For example, we can extend the Character class to another class: the Player class. The Character class is the </a:t>
            </a:r>
            <a:r>
              <a:rPr lang="en-US" b="1" dirty="0"/>
              <a:t>base class</a:t>
            </a:r>
            <a:r>
              <a:rPr lang="en-US" dirty="0"/>
              <a:t>, the </a:t>
            </a:r>
            <a:r>
              <a:rPr lang="en-US" b="1" dirty="0"/>
              <a:t>parent class </a:t>
            </a:r>
            <a:r>
              <a:rPr lang="en-US" dirty="0"/>
              <a:t>or the </a:t>
            </a:r>
            <a:r>
              <a:rPr lang="en-US" b="1" dirty="0"/>
              <a:t>superclass.</a:t>
            </a:r>
            <a:r>
              <a:rPr lang="en-US" dirty="0"/>
              <a:t> The Player class is a </a:t>
            </a:r>
            <a:r>
              <a:rPr lang="en-US" b="1" dirty="0"/>
              <a:t>subclass or child class </a:t>
            </a:r>
            <a:r>
              <a:rPr lang="en-US" dirty="0"/>
              <a:t>of Character. </a:t>
            </a:r>
          </a:p>
          <a:p>
            <a:pPr marL="0" indent="0">
              <a:buNone/>
            </a:pPr>
            <a:endParaRPr lang="en-US" dirty="0"/>
          </a:p>
          <a:p>
            <a:pPr marL="0" indent="0">
              <a:buNone/>
            </a:pPr>
            <a:r>
              <a:rPr lang="en-US" dirty="0"/>
              <a:t>We can also create the Enemy class which also inherits from Character. </a:t>
            </a:r>
          </a:p>
        </p:txBody>
      </p:sp>
    </p:spTree>
    <p:extLst>
      <p:ext uri="{BB962C8B-B14F-4D97-AF65-F5344CB8AC3E}">
        <p14:creationId xmlns:p14="http://schemas.microsoft.com/office/powerpoint/2010/main" val="743112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 Diagram</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4107128352"/>
              </p:ext>
            </p:extLst>
          </p:nvPr>
        </p:nvGraphicFramePr>
        <p:xfrm>
          <a:off x="1670184" y="1602856"/>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1570566948"/>
              </p:ext>
            </p:extLst>
          </p:nvPr>
        </p:nvGraphicFramePr>
        <p:xfrm>
          <a:off x="603384" y="3918110"/>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2001579838"/>
              </p:ext>
            </p:extLst>
          </p:nvPr>
        </p:nvGraphicFramePr>
        <p:xfrm>
          <a:off x="2805302" y="3883611"/>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cap="none" spc="0" dirty="0">
                          <a:ln w="0"/>
                          <a:solidFill>
                            <a:schemeClr val="tx1"/>
                          </a:solidFill>
                          <a:effectLst>
                            <a:outerShdw blurRad="38100" dist="19050" dir="2700000" algn="tl" rotWithShape="0">
                              <a:schemeClr val="dk1">
                                <a:alpha val="40000"/>
                              </a:schemeClr>
                            </a:outerShdw>
                          </a:effectLst>
                        </a:rPr>
                        <a:t>move()</a:t>
                      </a:r>
                      <a:endParaRPr lang="en-US" sz="1600" b="0" cap="none" spc="0" dirty="0">
                        <a:ln w="0"/>
                        <a:solidFill>
                          <a:schemeClr val="tx1"/>
                        </a:solidFill>
                        <a:effectLst>
                          <a:outerShdw blurRad="38100" dist="19050" dir="2700000" algn="tl" rotWithShape="0">
                            <a:schemeClr val="dk1">
                              <a:alpha val="40000"/>
                            </a:schemeClr>
                          </a:outerShdw>
                        </a:effectLst>
                      </a:endParaRP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1312476" y="3205652"/>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2888671" y="3239987"/>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3435210" y="1084497"/>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5007411" y="3686395"/>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17" name="TextBox 16">
            <a:extLst>
              <a:ext uri="{FF2B5EF4-FFF2-40B4-BE49-F238E27FC236}">
                <a16:creationId xmlns:a16="http://schemas.microsoft.com/office/drawing/2014/main" id="{D46C9440-C8DE-4345-870A-6F939A7C6E77}"/>
              </a:ext>
            </a:extLst>
          </p:cNvPr>
          <p:cNvSpPr txBox="1"/>
          <p:nvPr/>
        </p:nvSpPr>
        <p:spPr>
          <a:xfrm>
            <a:off x="3088368" y="4776669"/>
            <a:ext cx="1523808" cy="1077218"/>
          </a:xfrm>
          <a:prstGeom prst="rect">
            <a:avLst/>
          </a:prstGeom>
          <a:noFill/>
        </p:spPr>
        <p:txBody>
          <a:bodyPr wrap="square" rtlCol="0">
            <a:spAutoFit/>
          </a:bodyPr>
          <a:lstStyle/>
          <a:p>
            <a:r>
              <a:rPr lang="en-US" sz="1600" b="1" dirty="0"/>
              <a:t>override </a:t>
            </a:r>
          </a:p>
          <a:p>
            <a:r>
              <a:rPr lang="en-US" sz="1600" b="1" dirty="0"/>
              <a:t>move() from Character</a:t>
            </a:r>
          </a:p>
          <a:p>
            <a:endParaRPr lang="en-US" sz="1600" dirty="0"/>
          </a:p>
        </p:txBody>
      </p:sp>
      <p:sp>
        <p:nvSpPr>
          <p:cNvPr id="12" name="TextBox 11">
            <a:extLst>
              <a:ext uri="{FF2B5EF4-FFF2-40B4-BE49-F238E27FC236}">
                <a16:creationId xmlns:a16="http://schemas.microsoft.com/office/drawing/2014/main" id="{59DD179C-AB41-4749-B753-CBBB8EDE6E43}"/>
              </a:ext>
            </a:extLst>
          </p:cNvPr>
          <p:cNvSpPr txBox="1"/>
          <p:nvPr/>
        </p:nvSpPr>
        <p:spPr>
          <a:xfrm>
            <a:off x="5007411" y="1732432"/>
            <a:ext cx="3659720" cy="1569660"/>
          </a:xfrm>
          <a:prstGeom prst="rect">
            <a:avLst/>
          </a:prstGeom>
          <a:noFill/>
        </p:spPr>
        <p:txBody>
          <a:bodyPr wrap="none" rtlCol="0">
            <a:spAutoFit/>
          </a:bodyPr>
          <a:lstStyle/>
          <a:p>
            <a:r>
              <a:rPr lang="en-US" sz="1600" dirty="0">
                <a:solidFill>
                  <a:srgbClr val="FF0000"/>
                </a:solidFill>
              </a:rPr>
              <a:t>The subclasses Player and Enemy inherit</a:t>
            </a:r>
          </a:p>
          <a:p>
            <a:r>
              <a:rPr lang="en-US" sz="1600" dirty="0">
                <a:solidFill>
                  <a:srgbClr val="FF0000"/>
                </a:solidFill>
              </a:rPr>
              <a:t>all of the variables and methods from</a:t>
            </a:r>
          </a:p>
          <a:p>
            <a:r>
              <a:rPr lang="en-US" sz="1600" dirty="0">
                <a:solidFill>
                  <a:srgbClr val="FF0000"/>
                </a:solidFill>
              </a:rPr>
              <a:t>the Character class. </a:t>
            </a:r>
          </a:p>
          <a:p>
            <a:endParaRPr lang="en-US" sz="1600" dirty="0"/>
          </a:p>
          <a:p>
            <a:r>
              <a:rPr lang="en-US" sz="1600" dirty="0">
                <a:solidFill>
                  <a:srgbClr val="FF0000"/>
                </a:solidFill>
              </a:rPr>
              <a:t>In this way, the Character class's code can</a:t>
            </a:r>
          </a:p>
          <a:p>
            <a:r>
              <a:rPr lang="en-US" sz="1600" dirty="0">
                <a:solidFill>
                  <a:srgbClr val="FF0000"/>
                </a:solidFill>
              </a:rPr>
              <a:t>be reused and built upon.</a:t>
            </a:r>
          </a:p>
        </p:txBody>
      </p:sp>
    </p:spTree>
    <p:extLst>
      <p:ext uri="{BB962C8B-B14F-4D97-AF65-F5344CB8AC3E}">
        <p14:creationId xmlns:p14="http://schemas.microsoft.com/office/powerpoint/2010/main" val="85032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name</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x</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speed</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Player(Character)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lives</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self.lives</a:t>
            </a:r>
            <a:r>
              <a:rPr lang="en-US" sz="1900" b="1" dirty="0">
                <a:solidFill>
                  <a:srgbClr val="004BD7"/>
                </a:solidFill>
                <a:latin typeface="Inconsolata Medium" panose="020B0609030003000000" pitchFamily="49" charset="77"/>
              </a:rPr>
              <a:t> = </a:t>
            </a:r>
            <a:r>
              <a:rPr lang="en-US" sz="1900" b="1" dirty="0">
                <a:latin typeface="Inconsolata Medium" panose="020B0609030003000000" pitchFamily="49" charset="77"/>
              </a:rPr>
              <a:t>lives</a:t>
            </a:r>
            <a:endParaRPr lang="en-US" sz="1900" b="1" dirty="0">
              <a:solidFill>
                <a:srgbClr val="000000"/>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70EEB9B0-9A64-434C-B9B2-E059EA235812}"/>
              </a:ext>
            </a:extLst>
          </p:cNvPr>
          <p:cNvSpPr txBox="1"/>
          <p:nvPr/>
        </p:nvSpPr>
        <p:spPr>
          <a:xfrm>
            <a:off x="4941974" y="3514710"/>
            <a:ext cx="4093621" cy="646331"/>
          </a:xfrm>
          <a:prstGeom prst="rect">
            <a:avLst/>
          </a:prstGeom>
          <a:noFill/>
        </p:spPr>
        <p:txBody>
          <a:bodyPr wrap="none" rtlCol="0">
            <a:spAutoFit/>
          </a:bodyPr>
          <a:lstStyle/>
          <a:p>
            <a:r>
              <a:rPr lang="en-US" sz="1800" dirty="0">
                <a:solidFill>
                  <a:srgbClr val="FF0000"/>
                </a:solidFill>
              </a:rPr>
              <a:t>This calls the </a:t>
            </a:r>
            <a:r>
              <a:rPr lang="en-US" sz="1800" dirty="0" err="1">
                <a:solidFill>
                  <a:srgbClr val="FF0000"/>
                </a:solidFill>
              </a:rPr>
              <a:t>init</a:t>
            </a:r>
            <a:r>
              <a:rPr lang="en-US" sz="1800" dirty="0">
                <a:solidFill>
                  <a:srgbClr val="FF0000"/>
                </a:solidFill>
              </a:rPr>
              <a:t> method from the parent</a:t>
            </a:r>
          </a:p>
          <a:p>
            <a:r>
              <a:rPr lang="en-US" sz="1800" dirty="0">
                <a:solidFill>
                  <a:srgbClr val="FF0000"/>
                </a:solidFill>
              </a:rPr>
              <a:t>class to initialize its variables. </a:t>
            </a:r>
          </a:p>
        </p:txBody>
      </p:sp>
      <p:cxnSp>
        <p:nvCxnSpPr>
          <p:cNvPr id="5" name="Straight Arrow Connector 4">
            <a:extLst>
              <a:ext uri="{FF2B5EF4-FFF2-40B4-BE49-F238E27FC236}">
                <a16:creationId xmlns:a16="http://schemas.microsoft.com/office/drawing/2014/main" id="{C0F053D8-D9D4-B543-9CE6-1230D5D324CF}"/>
              </a:ext>
            </a:extLst>
          </p:cNvPr>
          <p:cNvCxnSpPr>
            <a:cxnSpLocks/>
          </p:cNvCxnSpPr>
          <p:nvPr/>
        </p:nvCxnSpPr>
        <p:spPr>
          <a:xfrm flipH="1">
            <a:off x="3016665" y="4161041"/>
            <a:ext cx="2771343" cy="4878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C9508F-DF8F-E442-B39C-04CF5C258FC7}"/>
              </a:ext>
            </a:extLst>
          </p:cNvPr>
          <p:cNvCxnSpPr>
            <a:cxnSpLocks/>
          </p:cNvCxnSpPr>
          <p:nvPr/>
        </p:nvCxnSpPr>
        <p:spPr>
          <a:xfrm flipH="1" flipV="1">
            <a:off x="3529414" y="2200291"/>
            <a:ext cx="2358638" cy="13144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98ED39A-6DBB-A745-94C7-761E0EE2E4F7}"/>
              </a:ext>
            </a:extLst>
          </p:cNvPr>
          <p:cNvSpPr txBox="1"/>
          <p:nvPr/>
        </p:nvSpPr>
        <p:spPr>
          <a:xfrm>
            <a:off x="4839997" y="1797244"/>
            <a:ext cx="4429546" cy="1200329"/>
          </a:xfrm>
          <a:prstGeom prst="rect">
            <a:avLst/>
          </a:prstGeom>
          <a:noFill/>
        </p:spPr>
        <p:txBody>
          <a:bodyPr wrap="none" rtlCol="0">
            <a:spAutoFit/>
          </a:bodyPr>
          <a:lstStyle/>
          <a:p>
            <a:r>
              <a:rPr lang="en-US" sz="1800" dirty="0">
                <a:solidFill>
                  <a:srgbClr val="FF0000"/>
                </a:solidFill>
              </a:rPr>
              <a:t>The Player class inherits all of the variables</a:t>
            </a:r>
          </a:p>
          <a:p>
            <a:r>
              <a:rPr lang="en-US" sz="1800" dirty="0">
                <a:solidFill>
                  <a:srgbClr val="FF0000"/>
                </a:solidFill>
              </a:rPr>
              <a:t>and methods from Character(name, x, speed, </a:t>
            </a:r>
          </a:p>
          <a:p>
            <a:r>
              <a:rPr lang="en-US" sz="1800" dirty="0">
                <a:solidFill>
                  <a:srgbClr val="FF0000"/>
                </a:solidFill>
              </a:rPr>
              <a:t>move()).</a:t>
            </a:r>
          </a:p>
          <a:p>
            <a:r>
              <a:rPr lang="en-US" sz="1800" dirty="0">
                <a:solidFill>
                  <a:srgbClr val="FF0000"/>
                </a:solidFill>
              </a:rPr>
              <a:t>However, it still needs to initialize them.</a:t>
            </a:r>
          </a:p>
        </p:txBody>
      </p:sp>
      <p:sp>
        <p:nvSpPr>
          <p:cNvPr id="11" name="TextBox 10">
            <a:extLst>
              <a:ext uri="{FF2B5EF4-FFF2-40B4-BE49-F238E27FC236}">
                <a16:creationId xmlns:a16="http://schemas.microsoft.com/office/drawing/2014/main" id="{88971DD1-8C1E-5C40-8F91-E33E197A579B}"/>
              </a:ext>
            </a:extLst>
          </p:cNvPr>
          <p:cNvSpPr txBox="1"/>
          <p:nvPr/>
        </p:nvSpPr>
        <p:spPr>
          <a:xfrm>
            <a:off x="5235325" y="4924807"/>
            <a:ext cx="3660746" cy="646331"/>
          </a:xfrm>
          <a:prstGeom prst="rect">
            <a:avLst/>
          </a:prstGeom>
          <a:noFill/>
        </p:spPr>
        <p:txBody>
          <a:bodyPr wrap="none" rtlCol="0">
            <a:spAutoFit/>
          </a:bodyPr>
          <a:lstStyle/>
          <a:p>
            <a:r>
              <a:rPr lang="en-US" sz="1800" dirty="0">
                <a:solidFill>
                  <a:srgbClr val="FF0000"/>
                </a:solidFill>
              </a:rPr>
              <a:t>Player also needs to also initialize any</a:t>
            </a:r>
          </a:p>
          <a:p>
            <a:r>
              <a:rPr lang="en-US" sz="1800" dirty="0">
                <a:solidFill>
                  <a:srgbClr val="FF0000"/>
                </a:solidFill>
              </a:rPr>
              <a:t>new variables.</a:t>
            </a:r>
          </a:p>
        </p:txBody>
      </p:sp>
      <p:cxnSp>
        <p:nvCxnSpPr>
          <p:cNvPr id="12" name="Straight Arrow Connector 11">
            <a:extLst>
              <a:ext uri="{FF2B5EF4-FFF2-40B4-BE49-F238E27FC236}">
                <a16:creationId xmlns:a16="http://schemas.microsoft.com/office/drawing/2014/main" id="{9EA03E58-597C-D146-BD73-BEA495752B15}"/>
              </a:ext>
            </a:extLst>
          </p:cNvPr>
          <p:cNvCxnSpPr>
            <a:cxnSpLocks/>
          </p:cNvCxnSpPr>
          <p:nvPr/>
        </p:nvCxnSpPr>
        <p:spPr>
          <a:xfrm flipH="1" flipV="1">
            <a:off x="4324172" y="5180368"/>
            <a:ext cx="834240" cy="6258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4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Classes</a:t>
            </a:r>
          </a:p>
          <a:p>
            <a:pPr marL="457200" indent="-457200">
              <a:buAutoNum type="arabicParenR"/>
            </a:pPr>
            <a:r>
              <a:rPr lang="en-US" dirty="0">
                <a:latin typeface="Gill Sans MT" panose="020B0502020104020203" pitchFamily="34" charset="77"/>
              </a:rPr>
              <a:t>Inheritance</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Enemy(Character)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implementation not shown</a:t>
            </a:r>
          </a:p>
          <a:p>
            <a:pPr marL="0" indent="0">
              <a:buNone/>
            </a:pPr>
            <a:r>
              <a:rPr lang="en-US" sz="1900" b="1" dirty="0">
                <a:solidFill>
                  <a:srgbClr val="4070A0"/>
                </a:solidFill>
                <a:latin typeface="Inconsolata Medium" panose="020B0609030003000000" pitchFamily="49" charset="77"/>
              </a:rPr>
              <a:t>		# overrides move() from Character</a:t>
            </a:r>
          </a:p>
          <a:p>
            <a:pPr marL="0" indent="0">
              <a:buNone/>
            </a:pP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err="1">
                <a:solidFill>
                  <a:srgbClr val="06287E"/>
                </a:solidFill>
                <a:latin typeface="Inconsolata Medium" panose="020B0609030003000000" pitchFamily="49" charset="77"/>
              </a:rPr>
              <a:t>shoot_player</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player</a:t>
            </a:r>
            <a:r>
              <a:rPr lang="en-US" sz="1900" b="1" dirty="0">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implementation not shown</a:t>
            </a:r>
          </a:p>
          <a:p>
            <a:pPr marL="0" indent="0">
              <a:buNone/>
            </a:pPr>
            <a:endParaRPr lang="en-US" sz="1900" b="1" dirty="0">
              <a:solidFill>
                <a:srgbClr val="4070A0"/>
              </a:solidFill>
              <a:latin typeface="Inconsolata Medium" panose="020B0609030003000000" pitchFamily="49" charset="77"/>
            </a:endParaRPr>
          </a:p>
          <a:p>
            <a:pPr marL="0" indent="0">
              <a:buNone/>
            </a:pPr>
            <a:r>
              <a:rPr lang="en-US" sz="1900" b="1" dirty="0">
                <a:solidFill>
                  <a:srgbClr val="FF0000"/>
                </a:solidFill>
                <a:latin typeface="Inconsolata Medium" panose="020B0609030003000000" pitchFamily="49" charset="77"/>
              </a:rPr>
              <a:t>continue on the next slide…</a:t>
            </a: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699191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r>
              <a:rPr lang="en-US" dirty="0"/>
              <a:t>(continue from last slide)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Player(“Jack”, 10, 4,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e1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Enemy(“Boss”, 20,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p1.move() </a:t>
            </a:r>
            <a:r>
              <a:rPr lang="en-US" sz="1900" b="1" dirty="0">
                <a:solidFill>
                  <a:srgbClr val="4070A0"/>
                </a:solidFill>
                <a:latin typeface="Inconsolata Medium" panose="020B0609030003000000" pitchFamily="49" charset="77"/>
              </a:rPr>
              <a:t>	   # move() inherited from parent class 				   # Character</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e1.move()	   </a:t>
            </a:r>
            <a:r>
              <a:rPr lang="en-US" sz="1900" b="1" dirty="0">
                <a:solidFill>
                  <a:srgbClr val="4070A0"/>
                </a:solidFill>
                <a:latin typeface="Inconsolata Medium" panose="020B0609030003000000" pitchFamily="49" charset="77"/>
              </a:rPr>
              <a:t># move() is overridden by child class 				   # Enemy</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e1.shoot_player(p1)</a:t>
            </a: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main()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972787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Is-A Relationship</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2119102047"/>
              </p:ext>
            </p:extLst>
          </p:nvPr>
        </p:nvGraphicFramePr>
        <p:xfrm>
          <a:off x="4656792" y="1718469"/>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971420901"/>
              </p:ext>
            </p:extLst>
          </p:nvPr>
        </p:nvGraphicFramePr>
        <p:xfrm>
          <a:off x="3589992" y="4033723"/>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1429016952"/>
              </p:ext>
            </p:extLst>
          </p:nvPr>
        </p:nvGraphicFramePr>
        <p:xfrm>
          <a:off x="5791910" y="3999224"/>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4299084" y="3321265"/>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5875279" y="3355600"/>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6421818" y="1200110"/>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7994019" y="3802008"/>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8" name="TextBox 7">
            <a:extLst>
              <a:ext uri="{FF2B5EF4-FFF2-40B4-BE49-F238E27FC236}">
                <a16:creationId xmlns:a16="http://schemas.microsoft.com/office/drawing/2014/main" id="{D57AD83D-A164-2C46-A5D9-850FF63C92FB}"/>
              </a:ext>
            </a:extLst>
          </p:cNvPr>
          <p:cNvSpPr txBox="1"/>
          <p:nvPr/>
        </p:nvSpPr>
        <p:spPr>
          <a:xfrm>
            <a:off x="483848" y="1476467"/>
            <a:ext cx="3106144" cy="738664"/>
          </a:xfrm>
          <a:prstGeom prst="rect">
            <a:avLst/>
          </a:prstGeom>
          <a:noFill/>
        </p:spPr>
        <p:txBody>
          <a:bodyPr wrap="square" rtlCol="0">
            <a:spAutoFit/>
          </a:bodyPr>
          <a:lstStyle/>
          <a:p>
            <a:r>
              <a:rPr lang="en-US" sz="2100" dirty="0"/>
              <a:t>A Player </a:t>
            </a:r>
            <a:r>
              <a:rPr lang="en-US" sz="2100" b="1" dirty="0"/>
              <a:t>is a</a:t>
            </a:r>
            <a:r>
              <a:rPr lang="en-US" sz="2100" dirty="0"/>
              <a:t> Character.  An Enemy </a:t>
            </a:r>
            <a:r>
              <a:rPr lang="en-US" sz="2100" b="1" dirty="0"/>
              <a:t>is a</a:t>
            </a:r>
            <a:r>
              <a:rPr lang="en-US" sz="2100" dirty="0"/>
              <a:t> Character.</a:t>
            </a:r>
          </a:p>
        </p:txBody>
      </p:sp>
    </p:spTree>
    <p:extLst>
      <p:ext uri="{BB962C8B-B14F-4D97-AF65-F5344CB8AC3E}">
        <p14:creationId xmlns:p14="http://schemas.microsoft.com/office/powerpoint/2010/main" val="638580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 = [</a:t>
            </a:r>
            <a:r>
              <a:rPr lang="en-US" b="1" dirty="0">
                <a:solidFill>
                  <a:srgbClr val="FF6600"/>
                </a:solidFill>
                <a:latin typeface="Inconsolata Medium" panose="020B0609030003000000" pitchFamily="49" charset="77"/>
              </a:rPr>
              <a:t>0, 5, 2</a:t>
            </a:r>
            <a:r>
              <a:rPr lang="en-US" b="1" dirty="0">
                <a:latin typeface="Inconsolata Medium" panose="020B0609030003000000" pitchFamily="49" charset="77"/>
              </a:rPr>
              <a:t>]</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list</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[3]: False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b = "hi"</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(b,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[5]: True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8509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sz="2000" dirty="0">
              <a:latin typeface="Gill Sans MT" panose="020B0502020104020203" pitchFamily="34" charset="77"/>
            </a:endParaRPr>
          </a:p>
          <a:p>
            <a:pPr marL="0" indent="0">
              <a:buNone/>
            </a:pPr>
            <a:r>
              <a:rPr lang="en-US" dirty="0">
                <a:latin typeface="Gill Sans MT" panose="020B0502020104020203" pitchFamily="34" charset="77"/>
              </a:rPr>
              <a:t>Assume that Player is a subclass of Character as in the previous slides.</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 p = Player("Mario", x=100, speed=5, lives=3)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Player)</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Character) </a:t>
            </a:r>
          </a:p>
          <a:p>
            <a:pPr marL="0" indent="0">
              <a:buNone/>
            </a:pPr>
            <a:r>
              <a:rPr lang="en-US" b="1" dirty="0">
                <a:latin typeface="Inconsolata Medium" panose="020B0609030003000000" pitchFamily="49" charset="77"/>
              </a:rPr>
              <a:t>Out [2]: True  </a:t>
            </a:r>
            <a:r>
              <a:rPr lang="en-US" sz="2000" b="1" dirty="0">
                <a:solidFill>
                  <a:srgbClr val="4070A0"/>
                </a:solidFill>
                <a:latin typeface="Inconsolata Medium" panose="020B0609030003000000" pitchFamily="49" charset="77"/>
              </a:rPr>
              <a:t># since Player is a subclass of Character</a:t>
            </a: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1622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Inheritance is a powerful feature that allows us to inherit code from another class or library.</a:t>
            </a: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Arcade library</a:t>
            </a:r>
            <a:r>
              <a:rPr lang="en-US" sz="2000" dirty="0">
                <a:latin typeface="Gill Sans MT" panose="020B0502020104020203" pitchFamily="34" charset="77"/>
              </a:rPr>
              <a:t>, for example, contains many classes and functions that we can use to write arcade games. It has a class called </a:t>
            </a:r>
            <a:r>
              <a:rPr lang="en-US" sz="2000" b="1" dirty="0">
                <a:latin typeface="Gill Sans MT" panose="020B0502020104020203" pitchFamily="34" charset="77"/>
              </a:rPr>
              <a:t>Window</a:t>
            </a:r>
            <a:r>
              <a:rPr lang="en-US" sz="2000" dirty="0">
                <a:latin typeface="Gill Sans MT" panose="020B0502020104020203" pitchFamily="34" charset="77"/>
              </a:rPr>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Window</a:t>
            </a:r>
            <a:r>
              <a:rPr lang="en-US" sz="2000" dirty="0">
                <a:latin typeface="Gill Sans MT" panose="020B0502020104020203" pitchFamily="34" charset="77"/>
              </a:rPr>
              <a:t> class can create a window, draw shape, images and animate them, detect and respond to keyboard and mouse inputs.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That's a lot of code that we don't want to write! Instead, we can simply inherit from it. </a:t>
            </a:r>
            <a:endParaRPr lang="en-US" sz="2000"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191437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dirty="0"/>
          </a:p>
          <a:p>
            <a:pPr marL="0" indent="0">
              <a:buNone/>
            </a:pPr>
            <a:r>
              <a:rPr lang="en-US" sz="2000" dirty="0"/>
              <a:t>The import statement allows code from one </a:t>
            </a:r>
            <a:r>
              <a:rPr lang="en-US" sz="2000" b="1" dirty="0"/>
              <a:t>script/module</a:t>
            </a:r>
            <a:r>
              <a:rPr lang="en-US" sz="2000" dirty="0"/>
              <a:t>(code from a .</a:t>
            </a:r>
            <a:r>
              <a:rPr lang="en-US" sz="2000" dirty="0" err="1"/>
              <a:t>py</a:t>
            </a:r>
            <a:r>
              <a:rPr lang="en-US" sz="2000" dirty="0"/>
              <a:t> file) to gain access to code from another </a:t>
            </a:r>
            <a:r>
              <a:rPr lang="en-US" sz="2000" b="1" dirty="0"/>
              <a:t>module</a:t>
            </a:r>
            <a:r>
              <a:rPr lang="en-US" sz="2000" dirty="0"/>
              <a:t> or </a:t>
            </a:r>
            <a:r>
              <a:rPr lang="en-US" sz="2000" b="1" dirty="0"/>
              <a:t>library</a:t>
            </a:r>
            <a:r>
              <a:rPr lang="en-US" sz="2000" dirty="0"/>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4162743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Import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dirty="0"/>
          </a:p>
          <a:p>
            <a:pPr marL="0" indent="0">
              <a:buNone/>
            </a:pPr>
            <a:r>
              <a:rPr lang="en-US" sz="2000" dirty="0"/>
              <a:t>The import statement allows code from one </a:t>
            </a:r>
            <a:r>
              <a:rPr lang="en-US" sz="2000" b="1" dirty="0"/>
              <a:t>script/module</a:t>
            </a:r>
            <a:r>
              <a:rPr lang="en-US" sz="2000" dirty="0"/>
              <a:t>(code from a .</a:t>
            </a:r>
            <a:r>
              <a:rPr lang="en-US" sz="2000" dirty="0" err="1"/>
              <a:t>py</a:t>
            </a:r>
            <a:r>
              <a:rPr lang="en-US" sz="2000" dirty="0"/>
              <a:t> file) to gain access to code from another </a:t>
            </a:r>
            <a:r>
              <a:rPr lang="en-US" sz="2000" b="1" dirty="0"/>
              <a:t>module</a:t>
            </a:r>
            <a:r>
              <a:rPr lang="en-US" sz="2000" dirty="0"/>
              <a:t> or </a:t>
            </a:r>
            <a:r>
              <a:rPr lang="en-US" sz="2000" b="1" dirty="0"/>
              <a:t>library</a:t>
            </a:r>
            <a:r>
              <a:rPr lang="en-US" sz="2000" dirty="0"/>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3683010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83453"/>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Medium" panose="020B0609030003000000" pitchFamily="49" charset="77"/>
              </a:rPr>
              <a:t># declare and initialize global variables with file scope</a:t>
            </a: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a:t>
            </a:r>
            <a:endParaRPr lang="en-US" sz="1600" b="1" dirty="0">
              <a:solidFill>
                <a:srgbClr val="006699"/>
              </a:solidFill>
              <a:latin typeface="Inconsolata Medium" panose="020B0609030003000000" pitchFamily="49" charset="77"/>
            </a:endParaRPr>
          </a:p>
          <a:p>
            <a:pPr marL="0" indent="0">
              <a:buNone/>
            </a:pPr>
            <a:r>
              <a:rPr lang="en-US" sz="1600" b="1" dirty="0">
                <a:solidFill>
                  <a:srgbClr val="006699"/>
                </a:solidFill>
                <a:latin typeface="Inconsolata Medium" panose="020B0609030003000000" pitchFamily="49" charset="77"/>
              </a:rPr>
              <a:t># function definitions</a:t>
            </a: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def</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func1</a:t>
            </a:r>
            <a:r>
              <a:rPr lang="en-US" sz="1600" b="1" dirty="0">
                <a:solidFill>
                  <a:srgbClr val="000000"/>
                </a:solidFill>
                <a:latin typeface="Inconsolata Medium" panose="020B0609030003000000" pitchFamily="49" charset="77"/>
              </a:rPr>
              <a:t>(…):  </a:t>
            </a:r>
          </a:p>
          <a:p>
            <a:pPr marL="0" indent="0">
              <a:buNone/>
            </a:pPr>
            <a:r>
              <a:rPr lang="en-US" sz="1600" b="1" dirty="0">
                <a:solidFill>
                  <a:srgbClr val="34A327"/>
                </a:solidFill>
                <a:latin typeface="Inconsolata Medium" panose="020B0609030003000000" pitchFamily="49" charset="77"/>
              </a:rPr>
              <a:t>	…	</a:t>
            </a:r>
          </a:p>
          <a:p>
            <a:pPr marL="0" indent="0">
              <a:buNone/>
            </a:pPr>
            <a:r>
              <a:rPr lang="en-US" sz="1600" b="1" dirty="0">
                <a:solidFill>
                  <a:srgbClr val="34A327"/>
                </a:solidFill>
                <a:latin typeface="Inconsolata Medium" panose="020B0609030003000000" pitchFamily="49" charset="77"/>
              </a:rPr>
              <a:t>def</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func1</a:t>
            </a:r>
            <a:r>
              <a:rPr lang="en-US" sz="1600" b="1" dirty="0">
                <a:solidFill>
                  <a:srgbClr val="000000"/>
                </a:solidFill>
                <a:latin typeface="Inconsolata Medium" panose="020B0609030003000000" pitchFamily="49" charset="77"/>
              </a:rPr>
              <a:t>(…):  </a:t>
            </a:r>
          </a:p>
          <a:p>
            <a:pPr marL="0" indent="0">
              <a:buNone/>
            </a:pPr>
            <a:r>
              <a:rPr lang="en-US" sz="1600" b="1" dirty="0">
                <a:solidFill>
                  <a:srgbClr val="34A327"/>
                </a:solidFill>
                <a:latin typeface="Inconsolata Medium" panose="020B0609030003000000" pitchFamily="49" charset="77"/>
              </a:rPr>
              <a:t>	…	</a:t>
            </a:r>
          </a:p>
          <a:p>
            <a:pPr marL="0" indent="0">
              <a:buNone/>
            </a:pPr>
            <a:endParaRPr lang="en-US" sz="1600" b="1" dirty="0">
              <a:solidFill>
                <a:srgbClr val="006699"/>
              </a:solidFill>
              <a:latin typeface="Inconsolata Medium" panose="020B0609030003000000" pitchFamily="49" charset="77"/>
            </a:endParaRPr>
          </a:p>
          <a:p>
            <a:pPr marL="0" indent="0">
              <a:buNone/>
            </a:pPr>
            <a:r>
              <a:rPr lang="en-US" sz="1600" b="1" dirty="0">
                <a:solidFill>
                  <a:srgbClr val="006699"/>
                </a:solidFill>
                <a:latin typeface="Inconsolata Medium" panose="020B0609030003000000" pitchFamily="49" charset="77"/>
              </a:rPr>
              <a:t># main() function calls above functions to accomplish task of application</a:t>
            </a: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def</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main</a:t>
            </a:r>
            <a:r>
              <a:rPr lang="en-US" sz="1600" b="1" dirty="0">
                <a:solidFill>
                  <a:srgbClr val="000000"/>
                </a:solidFill>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	…</a:t>
            </a:r>
          </a:p>
          <a:p>
            <a:pPr marL="0" indent="0">
              <a:buNone/>
            </a:pPr>
            <a:r>
              <a:rPr lang="en-US" sz="1600" b="1" dirty="0">
                <a:solidFill>
                  <a:srgbClr val="000000"/>
                </a:solidFill>
                <a:latin typeface="Inconsolata Medium" panose="020B0609030003000000" pitchFamily="49" charset="77"/>
              </a:rPr>
              <a:t>main()</a:t>
            </a:r>
          </a:p>
          <a:p>
            <a:pPr marL="0" indent="0">
              <a:buNone/>
            </a:pPr>
            <a:r>
              <a:rPr lang="en-US" sz="1600" b="1" dirty="0">
                <a:solidFill>
                  <a:srgbClr val="000000"/>
                </a:solidFill>
                <a:latin typeface="Inconsolata Medium" panose="020B0609030003000000" pitchFamily="49" charset="77"/>
              </a:rPr>
              <a:t># OR </a:t>
            </a: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 if</a:t>
            </a:r>
            <a:r>
              <a:rPr lang="en-US" sz="1600" b="1" dirty="0">
                <a:solidFill>
                  <a:srgbClr val="000000"/>
                </a:solidFill>
                <a:latin typeface="Inconsolata Medium" panose="020B0609030003000000" pitchFamily="49" charset="77"/>
              </a:rPr>
              <a:t> </a:t>
            </a:r>
            <a:r>
              <a:rPr lang="en-US" sz="1600" b="1" dirty="0">
                <a:solidFill>
                  <a:srgbClr val="4A2CB7"/>
                </a:solidFill>
                <a:latin typeface="Inconsolata Medium" panose="020B0609030003000000" pitchFamily="49" charset="77"/>
              </a:rPr>
              <a:t>__name__</a:t>
            </a:r>
            <a:r>
              <a:rPr lang="en-US" sz="1600" b="1" dirty="0">
                <a:solidFill>
                  <a:srgbClr val="000000"/>
                </a:solidFill>
                <a:latin typeface="Inconsolata Medium" panose="020B0609030003000000" pitchFamily="49" charset="77"/>
              </a:rPr>
              <a:t> == </a:t>
            </a:r>
            <a:r>
              <a:rPr lang="en-US" sz="1600" b="1" dirty="0">
                <a:solidFill>
                  <a:srgbClr val="CD7923"/>
                </a:solidFill>
                <a:latin typeface="Inconsolata Medium" panose="020B0609030003000000" pitchFamily="49" charset="77"/>
              </a:rPr>
              <a:t>'main'</a:t>
            </a:r>
            <a:r>
              <a:rPr lang="en-US" sz="1600" b="1" dirty="0">
                <a:solidFill>
                  <a:srgbClr val="000000"/>
                </a:solidFill>
                <a:latin typeface="Inconsolata Medium" panose="020B0609030003000000" pitchFamily="49" charset="77"/>
              </a:rPr>
              <a:t>: </a:t>
            </a:r>
            <a:endParaRPr lang="en-US" sz="1600" b="1" dirty="0">
              <a:solidFill>
                <a:srgbClr val="4A2CB7"/>
              </a:solidFill>
              <a:latin typeface="Inconsolata Medium" panose="020B0609030003000000" pitchFamily="49" charset="77"/>
            </a:endParaRPr>
          </a:p>
          <a:p>
            <a:pPr marL="0" indent="0">
              <a:buNone/>
            </a:pPr>
            <a:r>
              <a:rPr lang="en-US" sz="1600" b="1" dirty="0">
                <a:solidFill>
                  <a:srgbClr val="4A2CB7"/>
                </a:solidFill>
                <a:latin typeface="Inconsolata Medium" panose="020B0609030003000000" pitchFamily="49" charset="77"/>
              </a:rPr>
              <a:t>#	</a:t>
            </a:r>
            <a:r>
              <a:rPr lang="en-US" sz="1600" b="1" dirty="0">
                <a:solidFill>
                  <a:srgbClr val="000000"/>
                </a:solidFill>
                <a:latin typeface="Inconsolata Medium" panose="020B0609030003000000" pitchFamily="49" charset="77"/>
              </a:rPr>
              <a:t>main() </a:t>
            </a:r>
          </a:p>
          <a:p>
            <a:pPr marL="0" indent="0">
              <a:buNone/>
            </a:pPr>
            <a:endParaRPr lang="en-US" sz="1600" b="1" dirty="0">
              <a:latin typeface="Inconsolata Medium"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134503" y="1894974"/>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Tree>
    <p:extLst>
      <p:ext uri="{BB962C8B-B14F-4D97-AF65-F5344CB8AC3E}">
        <p14:creationId xmlns:p14="http://schemas.microsoft.com/office/powerpoint/2010/main" val="390286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Halterman</a:t>
            </a:r>
            <a:r>
              <a:rPr lang="en-US" dirty="0"/>
              <a:t>, Richard.  Fundamentals of Python Programming. Southern Adventist University.</a:t>
            </a:r>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607558"/>
          </a:xfrm>
        </p:spPr>
        <p:txBody>
          <a:bodyPr>
            <a:noAutofit/>
          </a:bodyPr>
          <a:lstStyle/>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Everything in Python is a class so we already used them. A list is a class. So is an integer, a string, a tuple, even functions!</a:t>
            </a:r>
          </a:p>
          <a:p>
            <a:pPr marL="0" indent="0">
              <a:buNone/>
            </a:pPr>
            <a:r>
              <a:rPr lang="en-US" dirty="0"/>
              <a:t>The following create two list </a:t>
            </a:r>
            <a:r>
              <a:rPr lang="en-US" b="1" dirty="0"/>
              <a:t>objects</a:t>
            </a:r>
            <a:r>
              <a:rPr lang="en-US" dirty="0"/>
              <a:t>. </a:t>
            </a:r>
          </a:p>
          <a:p>
            <a:pPr marL="0" indent="0">
              <a:buNone/>
            </a:pPr>
            <a:endParaRPr lang="en-US" dirty="0"/>
          </a:p>
          <a:p>
            <a:pPr marL="0" indent="0">
              <a:buNone/>
            </a:pPr>
            <a:r>
              <a:rPr lang="en-US" sz="2000" b="1" dirty="0">
                <a:latin typeface="Inconsolata Medium" panose="020B0609030003000000" pitchFamily="49" charset="77"/>
              </a:rPr>
              <a:t>a = [1, 2, 3]</a:t>
            </a:r>
          </a:p>
          <a:p>
            <a:pPr marL="0" indent="0">
              <a:buNone/>
            </a:pPr>
            <a:r>
              <a:rPr lang="en-US" sz="2000" b="1" dirty="0">
                <a:latin typeface="Inconsolata Medium" panose="020B0609030003000000" pitchFamily="49" charset="77"/>
              </a:rPr>
              <a:t>b = [8, -5.3 "hi"]</a:t>
            </a:r>
          </a:p>
          <a:p>
            <a:pPr marL="0" indent="0">
              <a:buNone/>
            </a:pPr>
            <a:r>
              <a:rPr lang="en-US" sz="2000" b="1" dirty="0">
                <a:latin typeface="Inconsolata Medium" panose="020B0609030003000000" pitchFamily="49" charset="77"/>
              </a:rPr>
              <a:t>print(type(</a:t>
            </a:r>
            <a:r>
              <a:rPr lang="en-US" sz="2000" b="1" dirty="0" err="1">
                <a:latin typeface="Inconsolata Medium" panose="020B0609030003000000" pitchFamily="49" charset="77"/>
              </a:rPr>
              <a:t>lst</a:t>
            </a:r>
            <a:r>
              <a:rPr lang="en-US" sz="2000" b="1" dirty="0">
                <a:latin typeface="Inconsolata Medium" panose="020B0609030003000000" pitchFamily="49" charset="77"/>
              </a:rPr>
              <a:t>)) </a:t>
            </a:r>
            <a:r>
              <a:rPr lang="en-US" sz="2000" b="1" dirty="0">
                <a:solidFill>
                  <a:srgbClr val="4070A0"/>
                </a:solidFill>
                <a:latin typeface="Inconsolata Medium" panose="020B0609030003000000" pitchFamily="49" charset="77"/>
              </a:rPr>
              <a:t># list</a:t>
            </a:r>
          </a:p>
          <a:p>
            <a:pPr marL="0" indent="0">
              <a:buNone/>
            </a:pPr>
            <a:endParaRPr lang="en-US" sz="2000" b="1" dirty="0">
              <a:solidFill>
                <a:srgbClr val="4070A0"/>
              </a:solidFill>
              <a:latin typeface="Inconsolata Medium" panose="020B0609030003000000" pitchFamily="49" charset="77"/>
            </a:endParaRPr>
          </a:p>
          <a:p>
            <a:pPr marL="0" indent="0">
              <a:buNone/>
            </a:pPr>
            <a:r>
              <a:rPr lang="en-US" sz="2000" dirty="0">
                <a:latin typeface="Gill Sans MT" panose="020B0502020104020203" pitchFamily="34" charset="77"/>
              </a:rPr>
              <a:t>Thus, in this example, list is a </a:t>
            </a:r>
            <a:r>
              <a:rPr lang="en-US" sz="2000" b="1" dirty="0">
                <a:latin typeface="Gill Sans MT" panose="020B0502020104020203" pitchFamily="34" charset="77"/>
              </a:rPr>
              <a:t>class</a:t>
            </a:r>
            <a:r>
              <a:rPr lang="en-US" sz="2000" dirty="0">
                <a:latin typeface="Gill Sans MT" panose="020B0502020104020203" pitchFamily="34" charset="77"/>
              </a:rPr>
              <a:t>(or </a:t>
            </a:r>
            <a:r>
              <a:rPr lang="en-US" sz="2000" b="1" dirty="0">
                <a:latin typeface="Gill Sans MT" panose="020B0502020104020203" pitchFamily="34" charset="77"/>
              </a:rPr>
              <a:t>type</a:t>
            </a:r>
            <a:r>
              <a:rPr lang="en-US" sz="2000" dirty="0">
                <a:latin typeface="Gill Sans MT" panose="020B0502020104020203" pitchFamily="34" charset="77"/>
              </a:rPr>
              <a:t>) and a and b are two of its </a:t>
            </a:r>
            <a:r>
              <a:rPr lang="en-US" sz="2000" b="1" dirty="0">
                <a:latin typeface="Gill Sans MT" panose="020B0502020104020203" pitchFamily="34" charset="77"/>
              </a:rPr>
              <a:t>objects</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278045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607558"/>
          </a:xfrm>
        </p:spPr>
        <p:txBody>
          <a:bodyPr>
            <a:noAutofit/>
          </a:bodyPr>
          <a:lstStyle/>
          <a:p>
            <a:pPr marL="0" indent="0">
              <a:buNone/>
            </a:pPr>
            <a:endParaRPr lang="en-US" dirty="0"/>
          </a:p>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t>
            </a:r>
          </a:p>
          <a:p>
            <a:pPr marL="0" indent="0">
              <a:buNone/>
            </a:pPr>
            <a:endParaRPr lang="en-US" dirty="0"/>
          </a:p>
          <a:p>
            <a:pPr marL="0" indent="0">
              <a:buNone/>
            </a:pPr>
            <a:r>
              <a:rPr lang="en-US" dirty="0"/>
              <a:t>A list has data(the elements of the list). It has also functions that manipulate those data(append, insert, pop, remove, </a:t>
            </a:r>
            <a:r>
              <a:rPr lang="en-US" dirty="0" err="1"/>
              <a:t>etc</a:t>
            </a:r>
            <a:r>
              <a:rPr lang="en-US" dirty="0"/>
              <a:t>…).</a:t>
            </a:r>
          </a:p>
          <a:p>
            <a:pPr marL="0" indent="0">
              <a:buNone/>
            </a:pPr>
            <a:endParaRPr lang="en-US" dirty="0"/>
          </a:p>
          <a:p>
            <a:pPr marL="0" indent="0">
              <a:buNone/>
            </a:pPr>
            <a:r>
              <a:rPr lang="en-US" dirty="0"/>
              <a:t>The classes int, bool, str, list, tuple, </a:t>
            </a:r>
            <a:r>
              <a:rPr lang="en-US" dirty="0" err="1"/>
              <a:t>etc</a:t>
            </a:r>
            <a:r>
              <a:rPr lang="en-US" dirty="0"/>
              <a:t>… are built-in classes. </a:t>
            </a:r>
          </a:p>
          <a:p>
            <a:pPr marL="0" indent="0">
              <a:buNone/>
            </a:pPr>
            <a:r>
              <a:rPr lang="en-US" dirty="0"/>
              <a:t>Python provides the ability for programmers to design their own types or classes.</a:t>
            </a:r>
          </a:p>
          <a:p>
            <a:pPr marL="0" indent="0">
              <a:buNone/>
            </a:pPr>
            <a:endParaRPr lang="en-US" dirty="0"/>
          </a:p>
          <a:p>
            <a:pPr marL="0" indent="0">
              <a:buNone/>
            </a:pPr>
            <a:endParaRPr lang="en-US" sz="2000" dirty="0">
              <a:latin typeface="Gill Sans MT" panose="020B0502020104020203" pitchFamily="34" charset="77"/>
            </a:endParaRPr>
          </a:p>
          <a:p>
            <a:pPr marL="0" indent="0">
              <a:buNone/>
            </a:pPr>
            <a:endParaRPr lang="en-US" sz="2000" b="1" dirty="0">
              <a:latin typeface="Inconsolata Medium" panose="020B0609030003000000" pitchFamily="49" charset="77"/>
            </a:endParaRPr>
          </a:p>
        </p:txBody>
      </p:sp>
    </p:spTree>
    <p:extLst>
      <p:ext uri="{BB962C8B-B14F-4D97-AF65-F5344CB8AC3E}">
        <p14:creationId xmlns:p14="http://schemas.microsoft.com/office/powerpoint/2010/main" val="109793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endParaRPr lang="en-US" dirty="0"/>
          </a:p>
          <a:p>
            <a:pPr marL="0" indent="0">
              <a:buNone/>
            </a:pPr>
            <a:r>
              <a:rPr lang="en-US" dirty="0"/>
              <a:t>We like to be able to build our own classes to represent objects relevant to our game or application. </a:t>
            </a:r>
          </a:p>
          <a:p>
            <a:pPr marL="0" indent="0">
              <a:buNone/>
            </a:pPr>
            <a:endParaRPr lang="en-US" dirty="0"/>
          </a:p>
          <a:p>
            <a:pPr marL="0" indent="0">
              <a:buNone/>
            </a:pPr>
            <a:endParaRPr lang="en-US" dirty="0"/>
          </a:p>
          <a:p>
            <a:pPr marL="0" indent="0">
              <a:buNone/>
            </a:pPr>
            <a:r>
              <a:rPr lang="en-US" dirty="0"/>
              <a:t>A game might have a Character class, from which we may create several Character instances or objects. This reusability feature is important especially when we need to create many objects(for example enemies) with similar data and behaviors. </a:t>
            </a:r>
          </a:p>
        </p:txBody>
      </p:sp>
    </p:spTree>
    <p:extLst>
      <p:ext uri="{BB962C8B-B14F-4D97-AF65-F5344CB8AC3E}">
        <p14:creationId xmlns:p14="http://schemas.microsoft.com/office/powerpoint/2010/main" val="2849583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tabLst>
                <a:tab pos="1141413" algn="l"/>
                <a:tab pos="2173288" algn="l"/>
              </a:tabLst>
            </a:pPr>
            <a:r>
              <a:rPr lang="en-US" altLang="en-US" sz="2000" dirty="0">
                <a:ea typeface="ＭＳ Ｐゴシック" panose="020B0600070205080204" pitchFamily="34" charset="-128"/>
              </a:rPr>
              <a:t>Suppose you are writing an arcade game. What are some useful classes and their corresponding objects?</a:t>
            </a:r>
            <a:endParaRPr lang="en-US" dirty="0"/>
          </a:p>
          <a:p>
            <a:pPr marL="0" indent="0">
              <a:buNone/>
              <a:tabLst>
                <a:tab pos="1141413" algn="l"/>
                <a:tab pos="2173288" algn="l"/>
              </a:tabLst>
            </a:pPr>
            <a:r>
              <a:rPr lang="en-US" altLang="en-US" sz="2000" dirty="0">
                <a:ea typeface="ＭＳ Ｐゴシック" panose="020B0600070205080204" pitchFamily="34" charset="-128"/>
              </a:rPr>
              <a:t>Example: </a:t>
            </a:r>
          </a:p>
          <a:p>
            <a:pPr marL="0" indent="0">
              <a:buNone/>
              <a:tabLst>
                <a:tab pos="1141413" algn="l"/>
                <a:tab pos="2173288" algn="l"/>
              </a:tabLst>
            </a:pPr>
            <a:r>
              <a:rPr lang="en-US" altLang="en-US" sz="2000" dirty="0">
                <a:ea typeface="ＭＳ Ｐゴシック" panose="020B0600070205080204" pitchFamily="34" charset="-128"/>
              </a:rPr>
              <a:t>The </a:t>
            </a:r>
            <a:r>
              <a:rPr lang="en-US" altLang="en-US" sz="2000" b="1" dirty="0">
                <a:ea typeface="ＭＳ Ｐゴシック" panose="020B0600070205080204" pitchFamily="34" charset="-128"/>
              </a:rPr>
              <a:t>Character </a:t>
            </a:r>
            <a:r>
              <a:rPr lang="en-US" altLang="en-US" sz="2000" dirty="0">
                <a:ea typeface="ＭＳ Ｐゴシック" panose="020B0600070205080204" pitchFamily="34" charset="-128"/>
              </a:rPr>
              <a:t>Class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represents characters in the game.</a:t>
            </a:r>
          </a:p>
          <a:p>
            <a:pPr marL="0" indent="0">
              <a:buNone/>
              <a:tabLst>
                <a:tab pos="1141413" algn="l"/>
                <a:tab pos="2173288" algn="l"/>
              </a:tabLst>
            </a:pPr>
            <a:r>
              <a:rPr lang="en-US" altLang="en-US" sz="2000" b="1" dirty="0">
                <a:ea typeface="ＭＳ Ｐゴシック" panose="020B0600070205080204" pitchFamily="34" charset="-128"/>
              </a:rPr>
              <a:t>Attributes/Data</a:t>
            </a:r>
            <a:r>
              <a:rPr lang="en-US" altLang="en-US" sz="2000" dirty="0">
                <a:ea typeface="ＭＳ Ｐゴシック" panose="020B0600070205080204" pitchFamily="34" charset="-128"/>
              </a:rPr>
              <a:t>: name, position, speed. </a:t>
            </a:r>
          </a:p>
          <a:p>
            <a:pPr marL="0" indent="0">
              <a:buNone/>
              <a:tabLst>
                <a:tab pos="1141413" algn="l"/>
                <a:tab pos="2173288" algn="l"/>
              </a:tabLst>
            </a:pPr>
            <a:r>
              <a:rPr lang="en-US" altLang="en-US" sz="2000" b="1" dirty="0">
                <a:ea typeface="ＭＳ Ｐゴシック" panose="020B0600070205080204" pitchFamily="34" charset="-128"/>
              </a:rPr>
              <a:t>Behavior/Methods</a:t>
            </a:r>
            <a:r>
              <a:rPr lang="en-US" altLang="en-US" sz="2000" dirty="0">
                <a:ea typeface="ＭＳ Ｐゴシック" panose="020B0600070205080204" pitchFamily="34" charset="-128"/>
              </a:rPr>
              <a:t>:  shoot(), </a:t>
            </a:r>
            <a:r>
              <a:rPr lang="en-US" altLang="en-US" sz="2000" dirty="0" err="1">
                <a:ea typeface="ＭＳ Ｐゴシック" panose="020B0600070205080204" pitchFamily="34" charset="-128"/>
              </a:rPr>
              <a:t>runLeft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runRight</a:t>
            </a:r>
            <a:r>
              <a:rPr lang="en-US" altLang="en-US" sz="2000" dirty="0">
                <a:ea typeface="ＭＳ Ｐゴシック" panose="020B0600070205080204" pitchFamily="34" charset="-128"/>
              </a:rPr>
              <a:t>(), jump().</a:t>
            </a:r>
          </a:p>
          <a:p>
            <a:pPr marL="0" indent="0">
              <a:buNone/>
              <a:tabLst>
                <a:tab pos="1141413" algn="l"/>
                <a:tab pos="2173288" algn="l"/>
              </a:tabLst>
            </a:pPr>
            <a:endParaRPr lang="en-US" altLang="en-US" sz="2000" dirty="0">
              <a:ea typeface="ＭＳ Ｐゴシック" panose="020B0600070205080204" pitchFamily="34" charset="-128"/>
            </a:endParaRPr>
          </a:p>
          <a:p>
            <a:pPr marL="0" indent="0">
              <a:buNone/>
              <a:tabLst>
                <a:tab pos="1141413" algn="l"/>
                <a:tab pos="2173288" algn="l"/>
              </a:tabLst>
            </a:pPr>
            <a:r>
              <a:rPr lang="en-US" altLang="en-US" sz="2000" dirty="0">
                <a:ea typeface="ＭＳ Ｐゴシック" panose="020B0600070205080204" pitchFamily="34" charset="-128"/>
              </a:rPr>
              <a:t>Objects: From the same blueprint, the Character class, we can create multiple objects. </a:t>
            </a:r>
          </a:p>
          <a:p>
            <a:pPr marL="0" indent="0">
              <a:buNone/>
              <a:tabLst>
                <a:tab pos="1141413" algn="l"/>
                <a:tab pos="2173288" algn="l"/>
              </a:tabLst>
            </a:pPr>
            <a:r>
              <a:rPr lang="en-US" altLang="en-US" sz="2000" dirty="0">
                <a:ea typeface="ＭＳ Ｐゴシック" panose="020B0600070205080204" pitchFamily="34" charset="-128"/>
              </a:rPr>
              <a:t>player1 = Character()</a:t>
            </a:r>
          </a:p>
          <a:p>
            <a:pPr marL="0" indent="0">
              <a:buNone/>
              <a:tabLst>
                <a:tab pos="1141413" algn="l"/>
                <a:tab pos="2173288" algn="l"/>
              </a:tabLst>
            </a:pPr>
            <a:r>
              <a:rPr lang="en-US" altLang="en-US" sz="2000" dirty="0">
                <a:ea typeface="ＭＳ Ｐゴシック" panose="020B0600070205080204" pitchFamily="34" charset="-128"/>
              </a:rPr>
              <a:t>player2 = Character()</a:t>
            </a:r>
          </a:p>
          <a:p>
            <a:pPr marL="0" indent="0">
              <a:buNone/>
              <a:tabLst>
                <a:tab pos="1141413" algn="l"/>
                <a:tab pos="2173288" algn="l"/>
              </a:tabLst>
            </a:pPr>
            <a:r>
              <a:rPr lang="en-US" altLang="en-US" sz="2000" dirty="0">
                <a:ea typeface="ＭＳ Ｐゴシック" panose="020B0600070205080204" pitchFamily="34" charset="-128"/>
              </a:rPr>
              <a:t>enemy1 = Character ()</a:t>
            </a:r>
          </a:p>
        </p:txBody>
      </p:sp>
    </p:spTree>
    <p:extLst>
      <p:ext uri="{BB962C8B-B14F-4D97-AF65-F5344CB8AC3E}">
        <p14:creationId xmlns:p14="http://schemas.microsoft.com/office/powerpoint/2010/main" val="270087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tabLst>
                <a:tab pos="1141413" algn="l"/>
                <a:tab pos="2173288" algn="l"/>
              </a:tabLst>
            </a:pPr>
            <a:r>
              <a:rPr lang="en-US" altLang="en-US" sz="2000" dirty="0">
                <a:ea typeface="ＭＳ Ｐゴシック" panose="020B0600070205080204" pitchFamily="34" charset="-128"/>
              </a:rPr>
              <a:t>Your game might have more than one classes. Each class have can many objects of that class or type.</a:t>
            </a:r>
          </a:p>
          <a:p>
            <a:pPr marL="0" indent="0">
              <a:buNone/>
              <a:tabLst>
                <a:tab pos="1141413" algn="l"/>
                <a:tab pos="2173288" algn="l"/>
              </a:tabLst>
            </a:pPr>
            <a:endParaRPr lang="en-US" altLang="en-US" sz="2000" dirty="0">
              <a:ea typeface="ＭＳ Ｐゴシック" panose="020B0600070205080204" pitchFamily="34" charset="-128"/>
            </a:endParaRPr>
          </a:p>
          <a:p>
            <a:pPr marL="0" indent="0">
              <a:buNone/>
              <a:tabLst>
                <a:tab pos="1141413" algn="l"/>
                <a:tab pos="2173288" algn="l"/>
              </a:tabLst>
            </a:pPr>
            <a:r>
              <a:rPr lang="en-US" altLang="en-US" sz="2000" b="1" dirty="0">
                <a:ea typeface="ＭＳ Ｐゴシック" panose="020B0600070205080204" pitchFamily="34" charset="-128"/>
              </a:rPr>
              <a:t>Classes</a:t>
            </a:r>
            <a:r>
              <a:rPr lang="en-US" altLang="en-US" sz="2000" dirty="0">
                <a:ea typeface="ＭＳ Ｐゴシック" panose="020B0600070205080204" pitchFamily="34" charset="-128"/>
              </a:rPr>
              <a:t>: Character, Boss, Tile, Bullet.</a:t>
            </a:r>
          </a:p>
          <a:p>
            <a:pPr marL="0" indent="0">
              <a:buNone/>
              <a:tabLst>
                <a:tab pos="1141413" algn="l"/>
                <a:tab pos="2173288" algn="l"/>
              </a:tabLst>
            </a:pPr>
            <a:endParaRPr lang="en-US" altLang="en-US" sz="2000" dirty="0">
              <a:ea typeface="ＭＳ Ｐゴシック" panose="020B0600070205080204" pitchFamily="34" charset="-128"/>
            </a:endParaRPr>
          </a:p>
          <a:p>
            <a:pPr marL="0" indent="0">
              <a:buNone/>
              <a:tabLst>
                <a:tab pos="1141413" algn="l"/>
                <a:tab pos="2173288" algn="l"/>
              </a:tabLst>
            </a:pPr>
            <a:r>
              <a:rPr lang="en-US" altLang="en-US" sz="2000" dirty="0">
                <a:ea typeface="ＭＳ Ｐゴシック" panose="020B0600070205080204" pitchFamily="34" charset="-128"/>
              </a:rPr>
              <a:t>Objects: </a:t>
            </a:r>
          </a:p>
          <a:p>
            <a:pPr marL="457200" indent="-457200">
              <a:buAutoNum type="arabicParenR"/>
              <a:tabLst>
                <a:tab pos="1141413" algn="l"/>
                <a:tab pos="2173288" algn="l"/>
              </a:tabLst>
            </a:pPr>
            <a:r>
              <a:rPr lang="en-US" altLang="en-US" sz="2000" dirty="0">
                <a:ea typeface="ＭＳ Ｐゴシック" panose="020B0600070205080204" pitchFamily="34" charset="-128"/>
              </a:rPr>
              <a:t>You may have one player object from the Character class. </a:t>
            </a:r>
          </a:p>
          <a:p>
            <a:pPr marL="457200" indent="-457200">
              <a:buAutoNum type="arabicParenR"/>
              <a:tabLst>
                <a:tab pos="1141413" algn="l"/>
                <a:tab pos="2173288" algn="l"/>
              </a:tabLst>
            </a:pPr>
            <a:r>
              <a:rPr lang="en-US" altLang="en-US" sz="2000" dirty="0">
                <a:ea typeface="ＭＳ Ｐゴシック" panose="020B0600070205080204" pitchFamily="34" charset="-128"/>
              </a:rPr>
              <a:t>Several Boss objects, one for each level.</a:t>
            </a:r>
          </a:p>
          <a:p>
            <a:pPr marL="457200" indent="-457200">
              <a:buAutoNum type="arabicParenR"/>
              <a:tabLst>
                <a:tab pos="1141413" algn="l"/>
                <a:tab pos="2173288" algn="l"/>
              </a:tabLst>
            </a:pPr>
            <a:r>
              <a:rPr lang="en-US" altLang="en-US" sz="2000" dirty="0">
                <a:ea typeface="ＭＳ Ｐゴシック" panose="020B0600070205080204" pitchFamily="34" charset="-128"/>
              </a:rPr>
              <a:t>A set of Tile objects for the the platforms on which the game objects walk. </a:t>
            </a:r>
          </a:p>
          <a:p>
            <a:pPr marL="457200" indent="-457200">
              <a:buAutoNum type="arabicParenR"/>
              <a:tabLst>
                <a:tab pos="1141413" algn="l"/>
                <a:tab pos="2173288" algn="l"/>
              </a:tabLst>
            </a:pPr>
            <a:r>
              <a:rPr lang="en-US" altLang="en-US" sz="2000" dirty="0">
                <a:ea typeface="ＭＳ Ｐゴシック" panose="020B0600070205080204" pitchFamily="34" charset="-128"/>
              </a:rPr>
              <a:t>Many Bullet objects are created as Character or Boss objects shoot. </a:t>
            </a:r>
          </a:p>
        </p:txBody>
      </p:sp>
    </p:spTree>
    <p:extLst>
      <p:ext uri="{BB962C8B-B14F-4D97-AF65-F5344CB8AC3E}">
        <p14:creationId xmlns:p14="http://schemas.microsoft.com/office/powerpoint/2010/main" val="204463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51034"/>
            <a:ext cx="8051725" cy="4351598"/>
          </a:xfrm>
        </p:spPr>
        <p:txBody>
          <a:bodyPr>
            <a:noAutofit/>
          </a:bodyPr>
          <a:lstStyle/>
          <a:p>
            <a:pPr marL="0" indent="0">
              <a:buNone/>
            </a:pPr>
            <a:r>
              <a:rPr lang="en-US" sz="1900" dirty="0">
                <a:solidFill>
                  <a:srgbClr val="000000"/>
                </a:solidFill>
                <a:latin typeface="Gill Sans MT" panose="020B0502020104020203" pitchFamily="34" charset="77"/>
                <a:cs typeface="InaiMathi" pitchFamily="2" charset="0"/>
              </a:rPr>
              <a:t>A class is declared with the keyword class followed by the class name. </a:t>
            </a:r>
          </a:p>
          <a:p>
            <a:pPr marL="0" indent="0">
              <a:buNone/>
            </a:pPr>
            <a:endParaRPr lang="en-US" sz="1900" b="1" dirty="0">
              <a:solidFill>
                <a:srgbClr val="000000"/>
              </a:solidFill>
              <a:latin typeface="Inconsolata Medium" panose="020B0609030003000000" pitchFamily="49" charset="77"/>
            </a:endParaRPr>
          </a:p>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i_name</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i_x</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	</a:t>
            </a:r>
            <a:endParaRPr lang="en-US" sz="1900" b="1" dirty="0">
              <a:latin typeface="Inconsolata Medium" panose="020B0609030003000000" pitchFamily="49" charset="77"/>
            </a:endParaRPr>
          </a:p>
        </p:txBody>
      </p:sp>
      <p:cxnSp>
        <p:nvCxnSpPr>
          <p:cNvPr id="4" name="Straight Arrow Connector 3">
            <a:extLst>
              <a:ext uri="{FF2B5EF4-FFF2-40B4-BE49-F238E27FC236}">
                <a16:creationId xmlns:a16="http://schemas.microsoft.com/office/drawing/2014/main" id="{A46F3D1F-4E4F-FA42-90BE-0487CC045C6E}"/>
              </a:ext>
            </a:extLst>
          </p:cNvPr>
          <p:cNvCxnSpPr>
            <a:cxnSpLocks/>
          </p:cNvCxnSpPr>
          <p:nvPr/>
        </p:nvCxnSpPr>
        <p:spPr>
          <a:xfrm flipH="1">
            <a:off x="2597921" y="2179083"/>
            <a:ext cx="1068225" cy="3693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1DFF59C-0607-DD47-93E1-3B5DBC7CB72D}"/>
              </a:ext>
            </a:extLst>
          </p:cNvPr>
          <p:cNvSpPr txBox="1"/>
          <p:nvPr/>
        </p:nvSpPr>
        <p:spPr>
          <a:xfrm>
            <a:off x="3666146" y="1778974"/>
            <a:ext cx="4959114" cy="584775"/>
          </a:xfrm>
          <a:prstGeom prst="rect">
            <a:avLst/>
          </a:prstGeom>
          <a:noFill/>
        </p:spPr>
        <p:txBody>
          <a:bodyPr wrap="none" rtlCol="0">
            <a:spAutoFit/>
          </a:bodyPr>
          <a:lstStyle/>
          <a:p>
            <a:r>
              <a:rPr lang="en-US" sz="1600" dirty="0">
                <a:solidFill>
                  <a:srgbClr val="FF0000"/>
                </a:solidFill>
              </a:rPr>
              <a:t>Constructor:  </a:t>
            </a:r>
            <a:r>
              <a:rPr lang="en-US" sz="1600" dirty="0" err="1">
                <a:solidFill>
                  <a:srgbClr val="FF0000"/>
                </a:solidFill>
              </a:rPr>
              <a:t>init</a:t>
            </a:r>
            <a:r>
              <a:rPr lang="en-US" sz="1600" dirty="0">
                <a:solidFill>
                  <a:srgbClr val="FF0000"/>
                </a:solidFill>
              </a:rPr>
              <a:t> is a special method that </a:t>
            </a:r>
          </a:p>
          <a:p>
            <a:r>
              <a:rPr lang="en-US" sz="1600" dirty="0">
                <a:solidFill>
                  <a:srgbClr val="FF0000"/>
                </a:solidFill>
              </a:rPr>
              <a:t>creates and initializes the instance variables(or attributes)</a:t>
            </a:r>
          </a:p>
        </p:txBody>
      </p:sp>
      <p:sp>
        <p:nvSpPr>
          <p:cNvPr id="8" name="TextBox 7">
            <a:extLst>
              <a:ext uri="{FF2B5EF4-FFF2-40B4-BE49-F238E27FC236}">
                <a16:creationId xmlns:a16="http://schemas.microsoft.com/office/drawing/2014/main" id="{7C58B594-C488-9F41-BC3D-B12A7562F3F7}"/>
              </a:ext>
            </a:extLst>
          </p:cNvPr>
          <p:cNvSpPr txBox="1"/>
          <p:nvPr/>
        </p:nvSpPr>
        <p:spPr>
          <a:xfrm>
            <a:off x="0" y="3531235"/>
            <a:ext cx="2031325" cy="830997"/>
          </a:xfrm>
          <a:prstGeom prst="rect">
            <a:avLst/>
          </a:prstGeom>
          <a:noFill/>
        </p:spPr>
        <p:txBody>
          <a:bodyPr wrap="none" rtlCol="0">
            <a:spAutoFit/>
          </a:bodyPr>
          <a:lstStyle/>
          <a:p>
            <a:r>
              <a:rPr lang="en-US" sz="1600" dirty="0">
                <a:solidFill>
                  <a:srgbClr val="FF0000"/>
                </a:solidFill>
              </a:rPr>
              <a:t>instance variables </a:t>
            </a:r>
          </a:p>
          <a:p>
            <a:r>
              <a:rPr lang="en-US" sz="1600" dirty="0">
                <a:solidFill>
                  <a:srgbClr val="FF0000"/>
                </a:solidFill>
              </a:rPr>
              <a:t>or instance attributes</a:t>
            </a:r>
          </a:p>
          <a:p>
            <a:r>
              <a:rPr lang="en-US" sz="1600" dirty="0">
                <a:solidFill>
                  <a:srgbClr val="FF0000"/>
                </a:solidFill>
              </a:rPr>
              <a:t>(use self dot notation)</a:t>
            </a:r>
          </a:p>
        </p:txBody>
      </p:sp>
      <p:cxnSp>
        <p:nvCxnSpPr>
          <p:cNvPr id="10" name="Straight Arrow Connector 9">
            <a:extLst>
              <a:ext uri="{FF2B5EF4-FFF2-40B4-BE49-F238E27FC236}">
                <a16:creationId xmlns:a16="http://schemas.microsoft.com/office/drawing/2014/main" id="{72A59FBC-12F0-5C49-8BA8-983F96E9EE0E}"/>
              </a:ext>
            </a:extLst>
          </p:cNvPr>
          <p:cNvCxnSpPr>
            <a:cxnSpLocks/>
          </p:cNvCxnSpPr>
          <p:nvPr/>
        </p:nvCxnSpPr>
        <p:spPr>
          <a:xfrm flipV="1">
            <a:off x="941123" y="3278998"/>
            <a:ext cx="870585" cy="2581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5EDF072F-75BE-8741-9067-D2D254F08E47}"/>
              </a:ext>
            </a:extLst>
          </p:cNvPr>
          <p:cNvSpPr txBox="1"/>
          <p:nvPr/>
        </p:nvSpPr>
        <p:spPr>
          <a:xfrm>
            <a:off x="4775675" y="3150808"/>
            <a:ext cx="4209999" cy="830997"/>
          </a:xfrm>
          <a:prstGeom prst="rect">
            <a:avLst/>
          </a:prstGeom>
          <a:noFill/>
        </p:spPr>
        <p:txBody>
          <a:bodyPr wrap="none" rtlCol="0">
            <a:spAutoFit/>
          </a:bodyPr>
          <a:lstStyle/>
          <a:p>
            <a:r>
              <a:rPr lang="en-US" sz="1600" dirty="0">
                <a:solidFill>
                  <a:srgbClr val="FF0000"/>
                </a:solidFill>
              </a:rPr>
              <a:t>The self parameter is automatically set </a:t>
            </a:r>
          </a:p>
          <a:p>
            <a:r>
              <a:rPr lang="en-US" sz="1600" dirty="0">
                <a:solidFill>
                  <a:srgbClr val="FF0000"/>
                </a:solidFill>
              </a:rPr>
              <a:t>to reference the newly created object. It can use</a:t>
            </a:r>
          </a:p>
          <a:p>
            <a:r>
              <a:rPr lang="en-US" sz="1600" dirty="0">
                <a:solidFill>
                  <a:srgbClr val="FF0000"/>
                </a:solidFill>
              </a:rPr>
              <a:t>another name but "self" is the convention.</a:t>
            </a:r>
          </a:p>
        </p:txBody>
      </p:sp>
      <p:cxnSp>
        <p:nvCxnSpPr>
          <p:cNvPr id="15" name="Straight Arrow Connector 14">
            <a:extLst>
              <a:ext uri="{FF2B5EF4-FFF2-40B4-BE49-F238E27FC236}">
                <a16:creationId xmlns:a16="http://schemas.microsoft.com/office/drawing/2014/main" id="{F7544DEB-4070-1144-B42C-B2D00FB2B589}"/>
              </a:ext>
            </a:extLst>
          </p:cNvPr>
          <p:cNvCxnSpPr>
            <a:cxnSpLocks/>
          </p:cNvCxnSpPr>
          <p:nvPr/>
        </p:nvCxnSpPr>
        <p:spPr>
          <a:xfrm flipH="1" flipV="1">
            <a:off x="3349951" y="2734779"/>
            <a:ext cx="1786071" cy="41603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169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51034"/>
            <a:ext cx="8051725" cy="4351598"/>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a:t>
            </a:r>
            <a:r>
              <a:rPr lang="en-US" sz="1900" b="1" dirty="0" err="1">
                <a:solidFill>
                  <a:srgbClr val="004BD7"/>
                </a:solidFill>
                <a:latin typeface="Inconsolata Medium" panose="020B0609030003000000" pitchFamily="49" charset="77"/>
              </a:rPr>
              <a:t>i_name</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i_speed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i_name</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i_x</a:t>
            </a:r>
            <a:endParaRPr lang="en-US" sz="1900" b="1" dirty="0">
              <a:latin typeface="Inconsolata Medium" panose="020B0609030003000000" pitchFamily="49" charset="77"/>
            </a:endParaRP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i_speed</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	</a:t>
            </a:r>
            <a:endParaRPr lang="en-US" sz="1900" b="1" dirty="0">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Character(“John”, 10, 4)</a:t>
            </a:r>
          </a:p>
          <a:p>
            <a:pPr marL="0" indent="0">
              <a:buNone/>
            </a:pPr>
            <a:r>
              <a:rPr lang="en-US" sz="1900" b="1" dirty="0">
                <a:solidFill>
                  <a:srgbClr val="004BD7"/>
                </a:solidFill>
                <a:latin typeface="Inconsolata Medium" panose="020B0609030003000000" pitchFamily="49" charset="77"/>
              </a:rPr>
              <a:t>	print(</a:t>
            </a:r>
            <a:r>
              <a:rPr lang="en-US" sz="1900" b="1" dirty="0" err="1">
                <a:solidFill>
                  <a:srgbClr val="004BD7"/>
                </a:solidFill>
                <a:latin typeface="Inconsolata Medium" panose="020B0609030003000000" pitchFamily="49" charset="77"/>
              </a:rPr>
              <a:t>p.x</a:t>
            </a: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 accessing attributes,  10 4</a:t>
            </a:r>
          </a:p>
          <a:p>
            <a:pPr marL="0" indent="0">
              <a:buNone/>
            </a:pPr>
            <a:r>
              <a:rPr lang="en-US" sz="20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 = 15</a:t>
            </a:r>
            <a:r>
              <a:rPr lang="en-US" sz="1900" b="1" dirty="0">
                <a:solidFill>
                  <a:srgbClr val="4070A0"/>
                </a:solidFill>
                <a:latin typeface="Inconsolata Medium" panose="020B0609030003000000" pitchFamily="49" charset="77"/>
              </a:rPr>
              <a:t>  # modifying an instance attribute </a:t>
            </a:r>
          </a:p>
          <a:p>
            <a:pPr marL="0" indent="0">
              <a:buNone/>
            </a:pPr>
            <a:r>
              <a:rPr lang="en-US" sz="1900" b="1" dirty="0">
                <a:solidFill>
                  <a:srgbClr val="4070A0"/>
                </a:solidFill>
                <a:latin typeface="Inconsolata Medium" panose="020B0609030003000000" pitchFamily="49" charset="77"/>
              </a:rPr>
              <a:t>	</a:t>
            </a:r>
            <a:r>
              <a:rPr lang="en-US" sz="1900" b="1" dirty="0">
                <a:solidFill>
                  <a:srgbClr val="004BD7"/>
                </a:solidFill>
                <a:latin typeface="Inconsolata Medium" panose="020B0609030003000000" pitchFamily="49" charset="77"/>
              </a:rPr>
              <a:t>print(</a:t>
            </a:r>
            <a:r>
              <a:rPr lang="en-US" sz="1900" b="1" dirty="0" err="1">
                <a:solidFill>
                  <a:srgbClr val="004BD7"/>
                </a:solidFill>
                <a:latin typeface="Inconsolata Medium" panose="020B0609030003000000" pitchFamily="49" charset="77"/>
              </a:rPr>
              <a:t>p.speed</a:t>
            </a:r>
            <a:r>
              <a:rPr lang="en-US" sz="1900" b="1" dirty="0">
                <a:solidFill>
                  <a:srgbClr val="004BD7"/>
                </a:solidFill>
                <a:latin typeface="Inconsolata Medium" panose="020B0609030003000000" pitchFamily="49" charset="77"/>
              </a:rPr>
              <a:t>)</a:t>
            </a:r>
            <a:r>
              <a:rPr lang="en-US" sz="1900" b="1" dirty="0">
                <a:solidFill>
                  <a:srgbClr val="4070A0"/>
                </a:solidFill>
                <a:latin typeface="Inconsolata Medium" panose="020B0609030003000000" pitchFamily="49" charset="77"/>
              </a:rPr>
              <a:t>  # 15</a:t>
            </a:r>
          </a:p>
          <a:p>
            <a:pPr marL="0" indent="0">
              <a:buNone/>
            </a:pPr>
            <a:r>
              <a:rPr lang="en-US" sz="1900" b="1" dirty="0">
                <a:latin typeface="Inconsolata Medium" panose="020B0609030003000000" pitchFamily="49" charset="77"/>
              </a:rPr>
              <a:t>main()		</a:t>
            </a:r>
          </a:p>
        </p:txBody>
      </p:sp>
      <p:sp>
        <p:nvSpPr>
          <p:cNvPr id="14" name="TextBox 13">
            <a:extLst>
              <a:ext uri="{FF2B5EF4-FFF2-40B4-BE49-F238E27FC236}">
                <a16:creationId xmlns:a16="http://schemas.microsoft.com/office/drawing/2014/main" id="{5EDF072F-75BE-8741-9067-D2D254F08E47}"/>
              </a:ext>
            </a:extLst>
          </p:cNvPr>
          <p:cNvSpPr txBox="1"/>
          <p:nvPr/>
        </p:nvSpPr>
        <p:spPr>
          <a:xfrm>
            <a:off x="2756594" y="527266"/>
            <a:ext cx="3320140" cy="830997"/>
          </a:xfrm>
          <a:prstGeom prst="rect">
            <a:avLst/>
          </a:prstGeom>
          <a:noFill/>
        </p:spPr>
        <p:txBody>
          <a:bodyPr wrap="none" rtlCol="0">
            <a:spAutoFit/>
          </a:bodyPr>
          <a:lstStyle/>
          <a:p>
            <a:r>
              <a:rPr lang="en-US" sz="1600" dirty="0">
                <a:solidFill>
                  <a:srgbClr val="FF0000"/>
                </a:solidFill>
              </a:rPr>
              <a:t>The self parameter is now </a:t>
            </a:r>
          </a:p>
          <a:p>
            <a:r>
              <a:rPr lang="en-US" sz="1600" dirty="0">
                <a:solidFill>
                  <a:srgbClr val="FF0000"/>
                </a:solidFill>
              </a:rPr>
              <a:t>pointing to the newly </a:t>
            </a:r>
          </a:p>
          <a:p>
            <a:r>
              <a:rPr lang="en-US" sz="1600" dirty="0">
                <a:solidFill>
                  <a:srgbClr val="FF0000"/>
                </a:solidFill>
              </a:rPr>
              <a:t>created Character object or instance.</a:t>
            </a:r>
          </a:p>
        </p:txBody>
      </p:sp>
      <p:cxnSp>
        <p:nvCxnSpPr>
          <p:cNvPr id="15" name="Straight Arrow Connector 14">
            <a:extLst>
              <a:ext uri="{FF2B5EF4-FFF2-40B4-BE49-F238E27FC236}">
                <a16:creationId xmlns:a16="http://schemas.microsoft.com/office/drawing/2014/main" id="{F7544DEB-4070-1144-B42C-B2D00FB2B589}"/>
              </a:ext>
            </a:extLst>
          </p:cNvPr>
          <p:cNvCxnSpPr>
            <a:cxnSpLocks/>
          </p:cNvCxnSpPr>
          <p:nvPr/>
        </p:nvCxnSpPr>
        <p:spPr>
          <a:xfrm flipV="1">
            <a:off x="3349951" y="1751888"/>
            <a:ext cx="401653" cy="179461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C48B4CD-941B-0741-BFA8-B9998C524923}"/>
              </a:ext>
            </a:extLst>
          </p:cNvPr>
          <p:cNvCxnSpPr>
            <a:cxnSpLocks/>
          </p:cNvCxnSpPr>
          <p:nvPr/>
        </p:nvCxnSpPr>
        <p:spPr>
          <a:xfrm flipV="1">
            <a:off x="4232994" y="1751888"/>
            <a:ext cx="525590" cy="179461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31D278B-4055-D447-8A45-9C9C2EE370C7}"/>
              </a:ext>
            </a:extLst>
          </p:cNvPr>
          <p:cNvCxnSpPr>
            <a:cxnSpLocks/>
          </p:cNvCxnSpPr>
          <p:nvPr/>
        </p:nvCxnSpPr>
        <p:spPr>
          <a:xfrm flipV="1">
            <a:off x="4666004" y="1734921"/>
            <a:ext cx="888762" cy="171758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455C446-0CB9-7542-A5E5-DF0CA973519D}"/>
              </a:ext>
            </a:extLst>
          </p:cNvPr>
          <p:cNvCxnSpPr>
            <a:cxnSpLocks/>
          </p:cNvCxnSpPr>
          <p:nvPr/>
        </p:nvCxnSpPr>
        <p:spPr>
          <a:xfrm flipV="1">
            <a:off x="2166347" y="1751888"/>
            <a:ext cx="833227" cy="1895743"/>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9A61694-4FC5-7F46-9DC1-78F5E8AD77B0}"/>
              </a:ext>
            </a:extLst>
          </p:cNvPr>
          <p:cNvSpPr txBox="1"/>
          <p:nvPr/>
        </p:nvSpPr>
        <p:spPr>
          <a:xfrm>
            <a:off x="5418034" y="2857500"/>
            <a:ext cx="3681136" cy="830997"/>
          </a:xfrm>
          <a:prstGeom prst="rect">
            <a:avLst/>
          </a:prstGeom>
          <a:noFill/>
        </p:spPr>
        <p:txBody>
          <a:bodyPr wrap="none" rtlCol="0">
            <a:spAutoFit/>
          </a:bodyPr>
          <a:lstStyle/>
          <a:p>
            <a:r>
              <a:rPr lang="en-US" sz="1600" dirty="0">
                <a:solidFill>
                  <a:srgbClr val="FF0000"/>
                </a:solidFill>
              </a:rPr>
              <a:t>An object is first created in memory.</a:t>
            </a:r>
          </a:p>
          <a:p>
            <a:r>
              <a:rPr lang="en-US" sz="1600" dirty="0">
                <a:solidFill>
                  <a:srgbClr val="FF0000"/>
                </a:solidFill>
              </a:rPr>
              <a:t>Then __</a:t>
            </a:r>
            <a:r>
              <a:rPr lang="en-US" sz="1600" dirty="0" err="1">
                <a:solidFill>
                  <a:srgbClr val="FF0000"/>
                </a:solidFill>
              </a:rPr>
              <a:t>init</a:t>
            </a:r>
            <a:r>
              <a:rPr lang="en-US" sz="1600" dirty="0">
                <a:solidFill>
                  <a:srgbClr val="FF0000"/>
                </a:solidFill>
              </a:rPr>
              <a:t>__ is called and the address of</a:t>
            </a:r>
          </a:p>
          <a:p>
            <a:r>
              <a:rPr lang="en-US" sz="1600" dirty="0">
                <a:solidFill>
                  <a:srgbClr val="FF0000"/>
                </a:solidFill>
              </a:rPr>
              <a:t>this object is sent to self.</a:t>
            </a:r>
          </a:p>
        </p:txBody>
      </p:sp>
      <p:cxnSp>
        <p:nvCxnSpPr>
          <p:cNvPr id="10" name="Straight Arrow Connector 9">
            <a:extLst>
              <a:ext uri="{FF2B5EF4-FFF2-40B4-BE49-F238E27FC236}">
                <a16:creationId xmlns:a16="http://schemas.microsoft.com/office/drawing/2014/main" id="{78689255-3173-164C-A63E-73DEF65651F2}"/>
              </a:ext>
            </a:extLst>
          </p:cNvPr>
          <p:cNvCxnSpPr>
            <a:cxnSpLocks/>
            <a:stCxn id="20" idx="1"/>
          </p:cNvCxnSpPr>
          <p:nvPr/>
        </p:nvCxnSpPr>
        <p:spPr>
          <a:xfrm flipH="1">
            <a:off x="4758584" y="3272999"/>
            <a:ext cx="659450" cy="34373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A9C07C4-A578-9340-813C-79D04F7B9BE1}"/>
              </a:ext>
            </a:extLst>
          </p:cNvPr>
          <p:cNvSpPr txBox="1"/>
          <p:nvPr/>
        </p:nvSpPr>
        <p:spPr>
          <a:xfrm>
            <a:off x="5606804" y="1818200"/>
            <a:ext cx="3492366" cy="830997"/>
          </a:xfrm>
          <a:prstGeom prst="rect">
            <a:avLst/>
          </a:prstGeom>
          <a:noFill/>
        </p:spPr>
        <p:txBody>
          <a:bodyPr wrap="none" rtlCol="0">
            <a:spAutoFit/>
          </a:bodyPr>
          <a:lstStyle/>
          <a:p>
            <a:r>
              <a:rPr lang="en-US" sz="1600" dirty="0">
                <a:solidFill>
                  <a:srgbClr val="FF0000"/>
                </a:solidFill>
              </a:rPr>
              <a:t>The self reference is then used to </a:t>
            </a:r>
          </a:p>
          <a:p>
            <a:r>
              <a:rPr lang="en-US" sz="1600" dirty="0">
                <a:solidFill>
                  <a:srgbClr val="FF0000"/>
                </a:solidFill>
              </a:rPr>
              <a:t>create and initialize the other attributes</a:t>
            </a:r>
          </a:p>
          <a:p>
            <a:r>
              <a:rPr lang="en-US" sz="1600" dirty="0">
                <a:solidFill>
                  <a:srgbClr val="FF0000"/>
                </a:solidFill>
              </a:rPr>
              <a:t>or variables of the object. </a:t>
            </a:r>
          </a:p>
        </p:txBody>
      </p:sp>
    </p:spTree>
    <p:extLst>
      <p:ext uri="{BB962C8B-B14F-4D97-AF65-F5344CB8AC3E}">
        <p14:creationId xmlns:p14="http://schemas.microsoft.com/office/powerpoint/2010/main" val="376891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16" grpId="0"/>
      <p:bldP spid="16" grpId="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3544</TotalTime>
  <Words>2521</Words>
  <Application>Microsoft Macintosh PowerPoint</Application>
  <PresentationFormat>On-screen Show (16:10)</PresentationFormat>
  <Paragraphs>363</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Gill Sans MT</vt:lpstr>
      <vt:lpstr>Inconsolata Medium</vt:lpstr>
      <vt:lpstr>Office Theme</vt:lpstr>
      <vt:lpstr>Introduction to Python</vt:lpstr>
      <vt:lpstr>Topics</vt:lpstr>
      <vt:lpstr>Class</vt:lpstr>
      <vt:lpstr>Class</vt:lpstr>
      <vt:lpstr>Class</vt:lpstr>
      <vt:lpstr>Class</vt:lpstr>
      <vt:lpstr>Class</vt:lpstr>
      <vt:lpstr>game.py</vt:lpstr>
      <vt:lpstr>game.py</vt:lpstr>
      <vt:lpstr>game.py</vt:lpstr>
      <vt:lpstr>game.py</vt:lpstr>
      <vt:lpstr>game.py</vt:lpstr>
      <vt:lpstr>game2.py</vt:lpstr>
      <vt:lpstr>game3.py</vt:lpstr>
      <vt:lpstr>game3.py</vt:lpstr>
      <vt:lpstr>Inheritance</vt:lpstr>
      <vt:lpstr>Inheritance</vt:lpstr>
      <vt:lpstr>Class Diagram</vt:lpstr>
      <vt:lpstr>game.py</vt:lpstr>
      <vt:lpstr>game.py</vt:lpstr>
      <vt:lpstr>game.py(continue from last slide)</vt:lpstr>
      <vt:lpstr>Is-A Relationship</vt:lpstr>
      <vt:lpstr>isinstance</vt:lpstr>
      <vt:lpstr>isinstance</vt:lpstr>
      <vt:lpstr>Inheritance</vt:lpstr>
      <vt:lpstr>Inheritance</vt:lpstr>
      <vt:lpstr>Import </vt:lpstr>
      <vt:lpstr>Python Program Template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2019-11-10T18:29:46Z</dcterms:modified>
</cp:coreProperties>
</file>