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3" r:id="rId6"/>
    <p:sldId id="266" r:id="rId7"/>
    <p:sldId id="262" r:id="rId8"/>
    <p:sldId id="267" r:id="rId9"/>
    <p:sldId id="258" r:id="rId10"/>
    <p:sldId id="259" r:id="rId11"/>
    <p:sldId id="268" r:id="rId12"/>
    <p:sldId id="261" r:id="rId13"/>
    <p:sldId id="270" r:id="rId14"/>
    <p:sldId id="269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黑体" panose="02010609060101010101" pitchFamily="49" charset="-12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2469A-B6DC-421E-AD02-840C52668BB2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44C52-FC0A-4014-9B9B-CC12A5427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4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4C52-FC0A-4014-9B9B-CC12A54272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8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4C52-FC0A-4014-9B9B-CC12A54272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1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4C52-FC0A-4014-9B9B-CC12A54272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3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4C52-FC0A-4014-9B9B-CC12A54272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0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8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6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0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09C6-5BC7-4654-A912-1AFD806574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30FF-A371-455A-A4D3-7EF4E763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CFB1D0-89D7-485D-AD74-51EFD886822C}"/>
              </a:ext>
            </a:extLst>
          </p:cNvPr>
          <p:cNvSpPr txBox="1"/>
          <p:nvPr/>
        </p:nvSpPr>
        <p:spPr>
          <a:xfrm>
            <a:off x="1012372" y="2244634"/>
            <a:ext cx="711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校史校情知识竞赛系统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- 2018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AA60E-976B-497B-887E-3F1E4FE8EE02}"/>
              </a:ext>
            </a:extLst>
          </p:cNvPr>
          <p:cNvSpPr txBox="1"/>
          <p:nvPr/>
        </p:nvSpPr>
        <p:spPr>
          <a:xfrm>
            <a:off x="6330819" y="5346440"/>
            <a:ext cx="20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09017224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高钰铭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09017227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卓旭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65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92F3A8-53D6-4B0F-9C28-20F32F8E65D9}"/>
              </a:ext>
            </a:extLst>
          </p:cNvPr>
          <p:cNvSpPr txBox="1"/>
          <p:nvPr/>
        </p:nvSpPr>
        <p:spPr>
          <a:xfrm>
            <a:off x="597158" y="493243"/>
            <a:ext cx="6214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功能列表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4000" dirty="0"/>
              <a:t>学生用户</a:t>
            </a:r>
            <a:endParaRPr lang="en-US" altLang="zh-CN" sz="4000" dirty="0"/>
          </a:p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F1EDE0B-2472-4713-8A0B-66351311B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2477"/>
              </p:ext>
            </p:extLst>
          </p:nvPr>
        </p:nvGraphicFramePr>
        <p:xfrm>
          <a:off x="1237861" y="2339392"/>
          <a:ext cx="666827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211">
                  <a:extLst>
                    <a:ext uri="{9D8B030D-6E8A-4147-A177-3AD203B41FA5}">
                      <a16:colId xmlns:a16="http://schemas.microsoft.com/office/drawing/2014/main" val="3318044019"/>
                    </a:ext>
                  </a:extLst>
                </a:gridCol>
                <a:gridCol w="5138067">
                  <a:extLst>
                    <a:ext uri="{9D8B030D-6E8A-4147-A177-3AD203B41FA5}">
                      <a16:colId xmlns:a16="http://schemas.microsoft.com/office/drawing/2014/main" val="208097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特色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4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登陆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东大图片拼图验证码；东大美图轮播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5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答题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界面简洁优雅；采用东大网站普遍使用的深绿色；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切题速度限制；</a:t>
                      </a:r>
                      <a:r>
                        <a:rPr lang="en-US" altLang="zh-CN" dirty="0"/>
                        <a:t>Ajax</a:t>
                      </a:r>
                      <a:r>
                        <a:rPr lang="zh-CN" altLang="en-US" dirty="0"/>
                        <a:t>异步交卷；答题状态明了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1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简洁轻快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5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意见建议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方便友好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4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简单清楚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3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39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92F3A8-53D6-4B0F-9C28-20F32F8E65D9}"/>
              </a:ext>
            </a:extLst>
          </p:cNvPr>
          <p:cNvSpPr txBox="1"/>
          <p:nvPr/>
        </p:nvSpPr>
        <p:spPr>
          <a:xfrm>
            <a:off x="597158" y="493243"/>
            <a:ext cx="6214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功能列表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4000" dirty="0"/>
              <a:t>辅导员用户</a:t>
            </a:r>
            <a:endParaRPr lang="en-US" altLang="zh-CN" sz="4000" dirty="0"/>
          </a:p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37E131-83C0-4615-9132-949338DA2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16114"/>
              </p:ext>
            </p:extLst>
          </p:nvPr>
        </p:nvGraphicFramePr>
        <p:xfrm>
          <a:off x="3048000" y="2348139"/>
          <a:ext cx="304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9616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学生用户信息维护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4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学生分数查询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学生信息互查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全校成绩概况表格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图形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本院分数表格</a:t>
                      </a:r>
                      <a:r>
                        <a:rPr lang="en-US" altLang="zh-CN" dirty="0"/>
                        <a:t> + </a:t>
                      </a:r>
                      <a:r>
                        <a:rPr lang="zh-CN" altLang="en-US" dirty="0"/>
                        <a:t>图形报表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4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导出本院成绩为</a:t>
                      </a:r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8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向管理员反馈问题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5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1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92F3A8-53D6-4B0F-9C28-20F32F8E65D9}"/>
              </a:ext>
            </a:extLst>
          </p:cNvPr>
          <p:cNvSpPr txBox="1"/>
          <p:nvPr/>
        </p:nvSpPr>
        <p:spPr>
          <a:xfrm>
            <a:off x="597158" y="493243"/>
            <a:ext cx="621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功能列表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4000" dirty="0"/>
              <a:t>超级管理员</a:t>
            </a:r>
            <a:endParaRPr lang="en-US" altLang="zh-CN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A51541-CE19-4012-AA1E-831C9B8E0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1518"/>
              </p:ext>
            </p:extLst>
          </p:nvPr>
        </p:nvGraphicFramePr>
        <p:xfrm>
          <a:off x="3048000" y="1686247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1804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学生用户信息维护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辅导员信息维护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查询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导入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9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导出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3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题库管理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9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配置文件修改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7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竞赛定时开关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个人信息互查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9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各类分数表格</a:t>
                      </a:r>
                      <a:r>
                        <a:rPr lang="en-US" altLang="zh-CN" dirty="0"/>
                        <a:t> + </a:t>
                      </a:r>
                      <a:r>
                        <a:rPr lang="zh-CN" altLang="en-US" dirty="0"/>
                        <a:t>图形报表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导出成绩为</a:t>
                      </a:r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服务器负载查看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4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意见建议查看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4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258623-9862-4DFD-96F7-2A4E851AA3DD}"/>
              </a:ext>
            </a:extLst>
          </p:cNvPr>
          <p:cNvSpPr txBox="1"/>
          <p:nvPr/>
        </p:nvSpPr>
        <p:spPr>
          <a:xfrm>
            <a:off x="597158" y="493243"/>
            <a:ext cx="621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完善的文档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1C1525-45C1-4E3C-9606-D7AF0DAA12C4}"/>
              </a:ext>
            </a:extLst>
          </p:cNvPr>
          <p:cNvGrpSpPr/>
          <p:nvPr/>
        </p:nvGrpSpPr>
        <p:grpSpPr>
          <a:xfrm>
            <a:off x="2350308" y="2352686"/>
            <a:ext cx="4443385" cy="2152629"/>
            <a:chOff x="2463280" y="2199549"/>
            <a:chExt cx="4443385" cy="215262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8E85ABF-8F00-4E5B-AB5E-AA171EB93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280" y="2199549"/>
              <a:ext cx="1728365" cy="166189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5B5FAE-D38D-4897-81FF-A39E8BDD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300" y="2199549"/>
              <a:ext cx="1728365" cy="166189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79D457-AEA8-4CE9-B3EE-3461832B76D7}"/>
                </a:ext>
              </a:extLst>
            </p:cNvPr>
            <p:cNvSpPr txBox="1"/>
            <p:nvPr/>
          </p:nvSpPr>
          <p:spPr>
            <a:xfrm>
              <a:off x="2463280" y="3952068"/>
              <a:ext cx="1728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部署指南</a:t>
              </a:r>
              <a:r>
                <a:rPr lang="en-US" altLang="zh-CN" sz="2000" dirty="0"/>
                <a:t>.PDF</a:t>
              </a:r>
              <a:endParaRPr lang="zh-CN" altLang="en-US" sz="2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0DFBD1-75F9-4A4D-B37A-8D899B952DE8}"/>
                </a:ext>
              </a:extLst>
            </p:cNvPr>
            <p:cNvSpPr txBox="1"/>
            <p:nvPr/>
          </p:nvSpPr>
          <p:spPr>
            <a:xfrm>
              <a:off x="5213612" y="3952068"/>
              <a:ext cx="1657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Q&amp;A</a:t>
              </a:r>
              <a:r>
                <a:rPr lang="zh-CN" altLang="en-US" sz="2000" dirty="0"/>
                <a:t>手册</a:t>
              </a:r>
              <a:r>
                <a:rPr lang="en-US" altLang="zh-CN" sz="2000" dirty="0"/>
                <a:t>.PDF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7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042B60-A009-4328-9779-FFF7E07B09DB}"/>
              </a:ext>
            </a:extLst>
          </p:cNvPr>
          <p:cNvSpPr txBox="1"/>
          <p:nvPr/>
        </p:nvSpPr>
        <p:spPr>
          <a:xfrm>
            <a:off x="1012372" y="2748472"/>
            <a:ext cx="711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612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C2034B-B803-49F4-BEFF-90C5B0708629}"/>
              </a:ext>
            </a:extLst>
          </p:cNvPr>
          <p:cNvSpPr txBox="1"/>
          <p:nvPr/>
        </p:nvSpPr>
        <p:spPr>
          <a:xfrm>
            <a:off x="1903445" y="1379608"/>
            <a:ext cx="5421086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技术：</a:t>
            </a:r>
            <a:r>
              <a:rPr lang="en-US" altLang="zh-CN" sz="2400" dirty="0"/>
              <a:t>PHP + MySQL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前端框架：</a:t>
            </a:r>
            <a:r>
              <a:rPr lang="en-US" altLang="zh-CN" sz="2400" dirty="0"/>
              <a:t>Bootstrap + jQuery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浏览器兼容性：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4DB46-BF0D-4064-BAEA-74DE91FDE9DD}"/>
              </a:ext>
            </a:extLst>
          </p:cNvPr>
          <p:cNvSpPr txBox="1"/>
          <p:nvPr/>
        </p:nvSpPr>
        <p:spPr>
          <a:xfrm>
            <a:off x="597159" y="493243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FC7F9-73A4-47C3-BB1F-E049568BA636}"/>
              </a:ext>
            </a:extLst>
          </p:cNvPr>
          <p:cNvSpPr txBox="1"/>
          <p:nvPr/>
        </p:nvSpPr>
        <p:spPr>
          <a:xfrm>
            <a:off x="1903445" y="4462032"/>
            <a:ext cx="4208106" cy="122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Demo</a:t>
            </a:r>
            <a:r>
              <a:rPr lang="zh-CN" altLang="en-US" sz="2400" b="1" dirty="0"/>
              <a:t>地址：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800" dirty="0"/>
              <a:t>http://demo.zhuoxu.top</a:t>
            </a:r>
            <a:endParaRPr lang="zh-CN" altLang="en-US" sz="2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C35EFA-1675-4714-9886-80E1E9299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00763"/>
              </p:ext>
            </p:extLst>
          </p:nvPr>
        </p:nvGraphicFramePr>
        <p:xfrm>
          <a:off x="1349826" y="3289224"/>
          <a:ext cx="6323048" cy="115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762">
                  <a:extLst>
                    <a:ext uri="{9D8B030D-6E8A-4147-A177-3AD203B41FA5}">
                      <a16:colId xmlns:a16="http://schemas.microsoft.com/office/drawing/2014/main" val="3872520977"/>
                    </a:ext>
                  </a:extLst>
                </a:gridCol>
                <a:gridCol w="1580762">
                  <a:extLst>
                    <a:ext uri="{9D8B030D-6E8A-4147-A177-3AD203B41FA5}">
                      <a16:colId xmlns:a16="http://schemas.microsoft.com/office/drawing/2014/main" val="3829553566"/>
                    </a:ext>
                  </a:extLst>
                </a:gridCol>
                <a:gridCol w="1580762">
                  <a:extLst>
                    <a:ext uri="{9D8B030D-6E8A-4147-A177-3AD203B41FA5}">
                      <a16:colId xmlns:a16="http://schemas.microsoft.com/office/drawing/2014/main" val="1090591292"/>
                    </a:ext>
                  </a:extLst>
                </a:gridCol>
                <a:gridCol w="1580762">
                  <a:extLst>
                    <a:ext uri="{9D8B030D-6E8A-4147-A177-3AD203B41FA5}">
                      <a16:colId xmlns:a16="http://schemas.microsoft.com/office/drawing/2014/main" val="3852585257"/>
                    </a:ext>
                  </a:extLst>
                </a:gridCol>
              </a:tblGrid>
              <a:tr h="519145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/>
                        <a:t>Chrome</a:t>
                      </a:r>
                    </a:p>
                    <a:p>
                      <a:pPr algn="r"/>
                      <a:r>
                        <a:rPr lang="zh-CN" altLang="en-US" b="1" dirty="0"/>
                        <a:t>主流版本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/>
                        <a:t>IE 9 – </a:t>
                      </a:r>
                    </a:p>
                    <a:p>
                      <a:pPr algn="r"/>
                      <a:r>
                        <a:rPr lang="en-US" altLang="zh-CN" b="1" dirty="0"/>
                        <a:t>IE 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/>
                        <a:t>IE 7 – </a:t>
                      </a:r>
                    </a:p>
                    <a:p>
                      <a:pPr algn="r"/>
                      <a:r>
                        <a:rPr lang="en-US" altLang="zh-CN" b="1" dirty="0"/>
                        <a:t>IE 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/>
                        <a:t>IE 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1188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基本支持**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361551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974DC5D6-9E99-4B5B-B960-B90BEC0DCC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0" y="3325369"/>
            <a:ext cx="520835" cy="5627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67B004-63A4-4412-830F-07C29364D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74" y="3302220"/>
            <a:ext cx="584808" cy="604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4C54F8C-8136-4E09-BAFF-442D9D36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26" y="3334700"/>
            <a:ext cx="602998" cy="5251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7EC8494-5676-403E-A1A4-E37D24050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99" y="3242569"/>
            <a:ext cx="706348" cy="6961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B9EA621-896E-4F48-8116-1F9FB36C5287}"/>
              </a:ext>
            </a:extLst>
          </p:cNvPr>
          <p:cNvSpPr txBox="1"/>
          <p:nvPr/>
        </p:nvSpPr>
        <p:spPr>
          <a:xfrm>
            <a:off x="195943" y="6148872"/>
            <a:ext cx="56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*：首页轮播图改为固定背景图，滑块验证码改为字符验证码</a:t>
            </a:r>
            <a:endParaRPr lang="en-US" altLang="zh-CN" sz="1600" dirty="0"/>
          </a:p>
          <a:p>
            <a:r>
              <a:rPr lang="zh-CN" altLang="en-US" sz="1600" dirty="0"/>
              <a:t>**：登陆、答题等功能正常，但显示效果可能不尽如人意</a:t>
            </a:r>
          </a:p>
        </p:txBody>
      </p:sp>
    </p:spTree>
    <p:extLst>
      <p:ext uri="{BB962C8B-B14F-4D97-AF65-F5344CB8AC3E}">
        <p14:creationId xmlns:p14="http://schemas.microsoft.com/office/powerpoint/2010/main" val="68051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13DF52-5278-4FF0-97CA-FCD051CE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5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BD2825-8E17-46D0-9D7C-FE8774E86E02}"/>
              </a:ext>
            </a:extLst>
          </p:cNvPr>
          <p:cNvSpPr txBox="1"/>
          <p:nvPr/>
        </p:nvSpPr>
        <p:spPr>
          <a:xfrm>
            <a:off x="4240763" y="6251510"/>
            <a:ext cx="6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97897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DA1AB8-1D65-4405-B59A-32E35362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47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37374E-72DD-49F2-9D89-57E00D792FEC}"/>
              </a:ext>
            </a:extLst>
          </p:cNvPr>
          <p:cNvSpPr txBox="1"/>
          <p:nvPr/>
        </p:nvSpPr>
        <p:spPr>
          <a:xfrm>
            <a:off x="3886200" y="61102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答题中界面</a:t>
            </a:r>
          </a:p>
        </p:txBody>
      </p:sp>
    </p:spTree>
    <p:extLst>
      <p:ext uri="{BB962C8B-B14F-4D97-AF65-F5344CB8AC3E}">
        <p14:creationId xmlns:p14="http://schemas.microsoft.com/office/powerpoint/2010/main" val="2945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F68BB-8737-497E-AFB3-9AE8B68A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21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AAEC16-916D-41A7-AEA7-8A8FCF488EE0}"/>
              </a:ext>
            </a:extLst>
          </p:cNvPr>
          <p:cNvSpPr txBox="1"/>
          <p:nvPr/>
        </p:nvSpPr>
        <p:spPr>
          <a:xfrm>
            <a:off x="3587620" y="6260839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答题中界面（</a:t>
            </a:r>
            <a:r>
              <a:rPr lang="en-US" altLang="zh-CN" dirty="0"/>
              <a:t>IE 8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8552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EAAA5A-F6D9-44AF-9095-0A644027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939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7F38C9-5284-4FA2-A78E-340584AE3F94}"/>
              </a:ext>
            </a:extLst>
          </p:cNvPr>
          <p:cNvSpPr txBox="1"/>
          <p:nvPr/>
        </p:nvSpPr>
        <p:spPr>
          <a:xfrm>
            <a:off x="3671596" y="6421964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超级管理员后台</a:t>
            </a:r>
          </a:p>
        </p:txBody>
      </p:sp>
    </p:spTree>
    <p:extLst>
      <p:ext uri="{BB962C8B-B14F-4D97-AF65-F5344CB8AC3E}">
        <p14:creationId xmlns:p14="http://schemas.microsoft.com/office/powerpoint/2010/main" val="47469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54DB46-BF0D-4064-BAEA-74DE91FDE9DD}"/>
              </a:ext>
            </a:extLst>
          </p:cNvPr>
          <p:cNvSpPr txBox="1"/>
          <p:nvPr/>
        </p:nvSpPr>
        <p:spPr>
          <a:xfrm>
            <a:off x="597159" y="493243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21412D-4520-4BBF-AF26-F47C08B68B70}"/>
              </a:ext>
            </a:extLst>
          </p:cNvPr>
          <p:cNvSpPr txBox="1"/>
          <p:nvPr/>
        </p:nvSpPr>
        <p:spPr>
          <a:xfrm>
            <a:off x="1049693" y="1528389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性能测试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8A7F2-8571-43FF-A64E-77F8D03D751F}"/>
              </a:ext>
            </a:extLst>
          </p:cNvPr>
          <p:cNvSpPr txBox="1"/>
          <p:nvPr/>
        </p:nvSpPr>
        <p:spPr>
          <a:xfrm>
            <a:off x="3321697" y="2095333"/>
            <a:ext cx="5318447" cy="266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服务器配置：</a:t>
            </a:r>
            <a:r>
              <a:rPr lang="en-US" altLang="zh-CN" dirty="0"/>
              <a:t>i3-2310M   4G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Apache2 on Ubuntu 18.04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题库规模：</a:t>
            </a:r>
            <a:r>
              <a:rPr lang="en-US" altLang="zh-CN" dirty="0"/>
              <a:t>2000</a:t>
            </a:r>
            <a:r>
              <a:rPr lang="zh-CN" altLang="en-US" dirty="0"/>
              <a:t>道选择题</a:t>
            </a:r>
            <a:r>
              <a:rPr lang="en-US" altLang="zh-CN" dirty="0"/>
              <a:t>+2000</a:t>
            </a:r>
            <a:r>
              <a:rPr lang="zh-CN" altLang="en-US" dirty="0"/>
              <a:t>道判断题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测试工具：</a:t>
            </a:r>
            <a:r>
              <a:rPr lang="en-US" altLang="zh-CN" dirty="0"/>
              <a:t>Apache JMeter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并发量：</a:t>
            </a:r>
            <a:r>
              <a:rPr lang="en-US" altLang="zh-CN" dirty="0"/>
              <a:t>500</a:t>
            </a:r>
            <a:r>
              <a:rPr lang="zh-CN" altLang="en-US" dirty="0"/>
              <a:t>线程持续请求试卷，持续</a:t>
            </a:r>
            <a:r>
              <a:rPr lang="en-US" altLang="zh-CN" dirty="0"/>
              <a:t>20</a:t>
            </a:r>
            <a:r>
              <a:rPr lang="zh-CN" altLang="en-US" dirty="0"/>
              <a:t>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失败率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错误率：</a:t>
            </a:r>
            <a:r>
              <a:rPr lang="en-US" altLang="zh-CN" sz="2400" b="1" dirty="0"/>
              <a:t>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94345A-261E-43AB-B1B3-494D521D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4" y="2751958"/>
            <a:ext cx="1549836" cy="34463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001766-CF42-45AC-B2CF-2579736BE80B}"/>
              </a:ext>
            </a:extLst>
          </p:cNvPr>
          <p:cNvSpPr/>
          <p:nvPr/>
        </p:nvSpPr>
        <p:spPr>
          <a:xfrm>
            <a:off x="1392528" y="21863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网络结构：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9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54DB46-BF0D-4064-BAEA-74DE91FDE9DD}"/>
              </a:ext>
            </a:extLst>
          </p:cNvPr>
          <p:cNvSpPr txBox="1"/>
          <p:nvPr/>
        </p:nvSpPr>
        <p:spPr>
          <a:xfrm>
            <a:off x="597159" y="493243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21412D-4520-4BBF-AF26-F47C08B68B70}"/>
              </a:ext>
            </a:extLst>
          </p:cNvPr>
          <p:cNvSpPr txBox="1"/>
          <p:nvPr/>
        </p:nvSpPr>
        <p:spPr>
          <a:xfrm>
            <a:off x="1046583" y="2134879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安全性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E26914-7730-422A-AFC6-76996106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5529"/>
              </p:ext>
            </p:extLst>
          </p:nvPr>
        </p:nvGraphicFramePr>
        <p:xfrm>
          <a:off x="1797698" y="2936552"/>
          <a:ext cx="55486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8605">
                  <a:extLst>
                    <a:ext uri="{9D8B030D-6E8A-4147-A177-3AD203B41FA5}">
                      <a16:colId xmlns:a16="http://schemas.microsoft.com/office/drawing/2014/main" val="171770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验证了面向一般用户的所有请求内容 </a:t>
                      </a:r>
                      <a:r>
                        <a:rPr lang="en-US" altLang="zh-CN" dirty="0"/>
                        <a:t>— </a:t>
                      </a:r>
                      <a:r>
                        <a:rPr lang="zh-CN" altLang="en-US" dirty="0"/>
                        <a:t>防止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注入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9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所有表单带用户</a:t>
                      </a:r>
                      <a:r>
                        <a:rPr lang="en-US" altLang="zh-CN" dirty="0"/>
                        <a:t>Token — </a:t>
                      </a:r>
                      <a:r>
                        <a:rPr lang="zh-CN" altLang="en-US" dirty="0"/>
                        <a:t>防止跨站伪造请求攻击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2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禁止所有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错误提示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1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Apache</a:t>
                      </a:r>
                      <a:r>
                        <a:rPr lang="zh-CN" altLang="en-US" dirty="0"/>
                        <a:t>目录访问权限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0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54DB46-BF0D-4064-BAEA-74DE91FDE9DD}"/>
              </a:ext>
            </a:extLst>
          </p:cNvPr>
          <p:cNvSpPr txBox="1"/>
          <p:nvPr/>
        </p:nvSpPr>
        <p:spPr>
          <a:xfrm>
            <a:off x="597159" y="493243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1D72CF-BCC7-4FB7-A585-7B62AE7BC3B2}"/>
              </a:ext>
            </a:extLst>
          </p:cNvPr>
          <p:cNvSpPr txBox="1"/>
          <p:nvPr/>
        </p:nvSpPr>
        <p:spPr>
          <a:xfrm>
            <a:off x="3191070" y="2405976"/>
            <a:ext cx="403082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三种用户角色：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学生用户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辅导员用户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超级管理员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041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368</Words>
  <Application>Microsoft Office PowerPoint</Application>
  <PresentationFormat>全屏显示(4:3)</PresentationFormat>
  <Paragraphs>92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Calibri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卓旭</dc:creator>
  <cp:lastModifiedBy>卓旭</cp:lastModifiedBy>
  <cp:revision>29</cp:revision>
  <dcterms:created xsi:type="dcterms:W3CDTF">2018-08-19T06:40:06Z</dcterms:created>
  <dcterms:modified xsi:type="dcterms:W3CDTF">2018-08-29T16:27:25Z</dcterms:modified>
</cp:coreProperties>
</file>