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GUI Data Manipulation and Persistence Using RDO, DTO, and 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Layered Approach to Data Management</a:t>
            </a:r>
          </a:p>
          <a:p>
            <a:r>
              <a:rPr dirty="0"/>
              <a:t>Presented by: </a:t>
            </a:r>
            <a:r>
              <a:rPr dirty="0" smtClean="0"/>
              <a:t>[</a:t>
            </a:r>
            <a:r>
              <a:rPr lang="en-GB" dirty="0" smtClean="0"/>
              <a:t>Alfred </a:t>
            </a:r>
            <a:r>
              <a:rPr lang="en-GB" dirty="0" err="1" smtClean="0"/>
              <a:t>Gl</a:t>
            </a:r>
            <a:r>
              <a:rPr lang="en-GB" dirty="0" err="1"/>
              <a:t>ä</a:t>
            </a:r>
            <a:r>
              <a:rPr lang="en-GB" dirty="0" err="1" smtClean="0"/>
              <a:t>nzer</a:t>
            </a:r>
            <a:r>
              <a:rPr dirty="0" smtClean="0"/>
              <a:t>]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[Pros of] </a:t>
            </a:r>
            <a:r>
              <a:rPr lang="en-GB" dirty="0"/>
              <a:t>Using </a:t>
            </a:r>
            <a:r>
              <a:rPr lang="en-GB" dirty="0" err="1"/>
              <a:t>TCollection</a:t>
            </a:r>
            <a:r>
              <a:rPr lang="en-GB" dirty="0"/>
              <a:t> as RDO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054"/>
            <a:ext cx="8229600" cy="5266592"/>
          </a:xfrm>
        </p:spPr>
        <p:txBody>
          <a:bodyPr>
            <a:normAutofit/>
          </a:bodyPr>
          <a:lstStyle/>
          <a:p>
            <a:r>
              <a:rPr lang="en-GB" dirty="0"/>
              <a:t>1.	Encapsulation of Complex </a:t>
            </a:r>
            <a:r>
              <a:rPr lang="en-GB" dirty="0" smtClean="0"/>
              <a:t>Structures</a:t>
            </a:r>
          </a:p>
          <a:p>
            <a:pPr marL="800100" lvl="2" indent="0">
              <a:buNone/>
            </a:pPr>
            <a:r>
              <a:rPr lang="en-US" sz="1800" dirty="0" err="1"/>
              <a:t>TCollection</a:t>
            </a:r>
            <a:r>
              <a:rPr lang="en-US" sz="1800" dirty="0"/>
              <a:t> holds </a:t>
            </a:r>
            <a:r>
              <a:rPr lang="en-US" sz="1800" dirty="0" err="1"/>
              <a:t>TCollectionItem</a:t>
            </a:r>
            <a:r>
              <a:rPr lang="en-US" sz="1800" dirty="0"/>
              <a:t> instances, making it ideal for representing complex data lists in GUIs (e.g., a list of user addresses</a:t>
            </a:r>
            <a:r>
              <a:rPr lang="en-US" sz="1800" dirty="0" smtClean="0"/>
              <a:t>).</a:t>
            </a:r>
            <a:endParaRPr lang="en-GB" dirty="0" smtClean="0"/>
          </a:p>
          <a:p>
            <a:r>
              <a:rPr lang="en-GB" dirty="0"/>
              <a:t>2.	Native Integration with </a:t>
            </a:r>
            <a:r>
              <a:rPr lang="en-GB" dirty="0" smtClean="0"/>
              <a:t>GUI Components</a:t>
            </a:r>
          </a:p>
          <a:p>
            <a:pPr marL="800100" lvl="2" indent="0">
              <a:buNone/>
            </a:pPr>
            <a:r>
              <a:rPr lang="en-US" sz="1800" dirty="0" smtClean="0"/>
              <a:t>Many </a:t>
            </a:r>
            <a:r>
              <a:rPr lang="en-US" sz="1800" dirty="0"/>
              <a:t>visual components in Lazarus and Delphi bind well to </a:t>
            </a:r>
            <a:r>
              <a:rPr lang="en-US" sz="1800" dirty="0" err="1"/>
              <a:t>TCollection</a:t>
            </a:r>
            <a:r>
              <a:rPr lang="en-US" sz="1800" dirty="0"/>
              <a:t>, easing GUI development</a:t>
            </a:r>
            <a:r>
              <a:rPr lang="en-US" sz="1800" dirty="0" smtClean="0"/>
              <a:t>.</a:t>
            </a:r>
            <a:endParaRPr lang="en-GB" dirty="0" smtClean="0"/>
          </a:p>
          <a:p>
            <a:r>
              <a:rPr lang="en-GB" dirty="0"/>
              <a:t>3.	Custom </a:t>
            </a:r>
            <a:r>
              <a:rPr lang="en-GB" dirty="0" err="1"/>
              <a:t>Behavior</a:t>
            </a:r>
            <a:r>
              <a:rPr lang="en-GB" dirty="0"/>
              <a:t> per </a:t>
            </a:r>
            <a:r>
              <a:rPr lang="en-GB" dirty="0" smtClean="0"/>
              <a:t>Item</a:t>
            </a:r>
          </a:p>
          <a:p>
            <a:pPr marL="800100" lvl="2" indent="0">
              <a:buNone/>
            </a:pPr>
            <a:r>
              <a:rPr lang="en-GB" sz="1800" dirty="0" smtClean="0"/>
              <a:t>You </a:t>
            </a:r>
            <a:r>
              <a:rPr lang="en-GB" sz="1800" dirty="0"/>
              <a:t>can subclass </a:t>
            </a:r>
            <a:r>
              <a:rPr lang="en-GB" sz="1800" dirty="0" err="1"/>
              <a:t>TCollectionItem</a:t>
            </a:r>
            <a:r>
              <a:rPr lang="en-GB" sz="1800" dirty="0"/>
              <a:t> to include validation, formatting, computed properties, or even change-tracking logic — aligning well with the RDO pattern.</a:t>
            </a:r>
            <a:endParaRPr lang="en-GB" sz="1800" dirty="0" smtClean="0"/>
          </a:p>
          <a:p>
            <a:r>
              <a:rPr lang="en-GB" dirty="0"/>
              <a:t>4.	Serialization and Persistence </a:t>
            </a:r>
            <a:r>
              <a:rPr lang="en-GB" dirty="0" smtClean="0"/>
              <a:t>Friendly</a:t>
            </a:r>
          </a:p>
          <a:p>
            <a:pPr marL="800100" lvl="2" indent="0">
              <a:buNone/>
            </a:pPr>
            <a:r>
              <a:rPr lang="en-GB" sz="1800" dirty="0" err="1" smtClean="0"/>
              <a:t>TCollection</a:t>
            </a:r>
            <a:r>
              <a:rPr lang="en-GB" sz="1800" dirty="0" smtClean="0"/>
              <a:t> </a:t>
            </a:r>
            <a:r>
              <a:rPr lang="en-GB" sz="1800" dirty="0"/>
              <a:t>supports streaming via </a:t>
            </a:r>
            <a:r>
              <a:rPr lang="en-GB" sz="1800" dirty="0" err="1"/>
              <a:t>TPersistent</a:t>
            </a:r>
            <a:r>
              <a:rPr lang="en-GB" sz="1800" dirty="0"/>
              <a:t>, easing transformations between GUI state and storage formats.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3702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TCollection</a:t>
            </a:r>
            <a:r>
              <a:rPr lang="en-GB" dirty="0" smtClean="0"/>
              <a:t> and RTTI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054"/>
            <a:ext cx="8229600" cy="526659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1.	Automated Serialization / Deserialization</a:t>
            </a:r>
            <a:endParaRPr lang="en-GB" dirty="0" smtClean="0"/>
          </a:p>
          <a:p>
            <a:pPr marL="800100" lvl="2" indent="0">
              <a:buNone/>
            </a:pPr>
            <a:r>
              <a:rPr lang="en-GB" sz="1800" dirty="0"/>
              <a:t>RTTI allows you to dynamically inspect the properties of </a:t>
            </a:r>
            <a:r>
              <a:rPr lang="en-GB" sz="1800" dirty="0" err="1"/>
              <a:t>TCollectionItem</a:t>
            </a:r>
            <a:r>
              <a:rPr lang="en-GB" sz="1800" dirty="0"/>
              <a:t> </a:t>
            </a:r>
            <a:r>
              <a:rPr lang="en-GB" sz="1800" dirty="0" smtClean="0"/>
              <a:t>subclasses. This </a:t>
            </a:r>
            <a:r>
              <a:rPr lang="en-GB" sz="1800" dirty="0"/>
              <a:t>makes it possible to serialize RDOs to JSON, XML, or persist them through a custom ORM layer without hardcoding every property</a:t>
            </a:r>
            <a:r>
              <a:rPr lang="en-GB" sz="1800" dirty="0" smtClean="0"/>
              <a:t>.</a:t>
            </a:r>
          </a:p>
          <a:p>
            <a:r>
              <a:rPr lang="en-GB" dirty="0" smtClean="0"/>
              <a:t>2.	Dynamic GUI Binding</a:t>
            </a:r>
          </a:p>
          <a:p>
            <a:pPr marL="800100" lvl="2" indent="0">
              <a:buNone/>
            </a:pPr>
            <a:r>
              <a:rPr lang="en-GB" sz="1800" dirty="0" smtClean="0"/>
              <a:t>RTTI </a:t>
            </a:r>
            <a:r>
              <a:rPr lang="en-GB" sz="1800" dirty="0"/>
              <a:t>lets you build or update GUI elements (e.g., property editors, grids, forms) automatically based on the RDO's </a:t>
            </a:r>
            <a:r>
              <a:rPr lang="en-GB" sz="1800" dirty="0" smtClean="0"/>
              <a:t>structure.</a:t>
            </a:r>
          </a:p>
          <a:p>
            <a:pPr marL="800100" lvl="2" indent="0">
              <a:buNone/>
            </a:pPr>
            <a:r>
              <a:rPr lang="en-GB" sz="1800" dirty="0"/>
              <a:t>For instance, a property inspector could show editable fields for each </a:t>
            </a:r>
            <a:r>
              <a:rPr lang="en-GB" sz="1800" dirty="0" err="1"/>
              <a:t>TCollectionItem</a:t>
            </a:r>
            <a:r>
              <a:rPr lang="en-GB" sz="1800" dirty="0"/>
              <a:t> without manual UI definitions</a:t>
            </a:r>
            <a:r>
              <a:rPr lang="en-US" sz="1800" dirty="0" smtClean="0"/>
              <a:t>.</a:t>
            </a:r>
            <a:endParaRPr lang="en-GB" dirty="0" smtClean="0"/>
          </a:p>
          <a:p>
            <a:r>
              <a:rPr lang="en-GB" dirty="0"/>
              <a:t>3.	Cleaner Code Through Generic Utilities</a:t>
            </a:r>
            <a:endParaRPr lang="en-GB" dirty="0" smtClean="0"/>
          </a:p>
          <a:p>
            <a:pPr marL="800100" lvl="2" indent="0">
              <a:buNone/>
            </a:pPr>
            <a:r>
              <a:rPr lang="en-GB" sz="1800" dirty="0"/>
              <a:t>With RTTI, you can write generic utility functions to</a:t>
            </a:r>
            <a:r>
              <a:rPr lang="en-GB" sz="1800" dirty="0" smtClean="0"/>
              <a:t>:</a:t>
            </a:r>
          </a:p>
          <a:p>
            <a:pPr marL="800100" lvl="2" indent="0">
              <a:buNone/>
            </a:pPr>
            <a:r>
              <a:rPr lang="en-GB" sz="1800" dirty="0" smtClean="0"/>
              <a:t>Clone RDOs</a:t>
            </a:r>
          </a:p>
          <a:p>
            <a:pPr marL="800100" lvl="2" indent="0">
              <a:buNone/>
            </a:pPr>
            <a:r>
              <a:rPr lang="en-GB" sz="1800" dirty="0" smtClean="0"/>
              <a:t>Map </a:t>
            </a:r>
            <a:r>
              <a:rPr lang="en-GB" sz="1800" dirty="0"/>
              <a:t>between RDO and </a:t>
            </a:r>
            <a:r>
              <a:rPr lang="en-GB" sz="1800" dirty="0" smtClean="0"/>
              <a:t>DTO</a:t>
            </a:r>
          </a:p>
          <a:p>
            <a:pPr marL="800100" lvl="2" indent="0">
              <a:buNone/>
            </a:pPr>
            <a:r>
              <a:rPr lang="en-GB" sz="1800" dirty="0"/>
              <a:t>All without writing type-specific code for each </a:t>
            </a:r>
            <a:r>
              <a:rPr lang="en-GB" sz="1800" dirty="0" err="1"/>
              <a:t>TCollectionItem</a:t>
            </a:r>
            <a:r>
              <a:rPr lang="en-GB" sz="1800" dirty="0"/>
              <a:t> subclass.</a:t>
            </a:r>
            <a:endParaRPr lang="en-GB" sz="1800" dirty="0" smtClean="0"/>
          </a:p>
          <a:p>
            <a:r>
              <a:rPr lang="en-GB" dirty="0"/>
              <a:t>4.	Dynamic ORM Mapping</a:t>
            </a:r>
            <a:endParaRPr lang="en-GB" dirty="0" smtClean="0"/>
          </a:p>
          <a:p>
            <a:pPr marL="800100" lvl="2" indent="0">
              <a:buNone/>
            </a:pPr>
            <a:r>
              <a:rPr lang="en-GB" sz="1800" dirty="0"/>
              <a:t>If you're using or building a custom ORM, RTTI can auto-map RDOs to DTOs or DB tables. Generate SQL or API payloads automatically. Extract field names, types, and annotations.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04005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054"/>
            <a:ext cx="8229600" cy="5266592"/>
          </a:xfrm>
        </p:spPr>
        <p:txBody>
          <a:bodyPr>
            <a:normAutofit/>
          </a:bodyPr>
          <a:lstStyle/>
          <a:p>
            <a:r>
              <a:rPr lang="en-GB" dirty="0"/>
              <a:t>1.	</a:t>
            </a:r>
            <a:r>
              <a:rPr lang="en-GB" dirty="0" err="1"/>
              <a:t>TCollection</a:t>
            </a:r>
            <a:r>
              <a:rPr lang="en-GB" dirty="0"/>
              <a:t> is powerful for GUI-bound RDOs in </a:t>
            </a:r>
            <a:r>
              <a:rPr lang="en-GB" dirty="0" smtClean="0"/>
              <a:t>FPC and Lazarus / Delphi</a:t>
            </a:r>
          </a:p>
          <a:p>
            <a:r>
              <a:rPr lang="en-GB" dirty="0" smtClean="0"/>
              <a:t>2.</a:t>
            </a:r>
            <a:r>
              <a:rPr lang="en-GB" dirty="0"/>
              <a:t>	</a:t>
            </a:r>
            <a:r>
              <a:rPr lang="en-GB" dirty="0" smtClean="0"/>
              <a:t>RTTI </a:t>
            </a:r>
            <a:r>
              <a:rPr lang="en-GB" dirty="0"/>
              <a:t>makes RDOs more flexible, automatable, and </a:t>
            </a:r>
            <a:r>
              <a:rPr lang="en-GB" dirty="0" smtClean="0"/>
              <a:t>metadata-driven</a:t>
            </a:r>
          </a:p>
          <a:p>
            <a:r>
              <a:rPr lang="en-GB" dirty="0"/>
              <a:t>3.	</a:t>
            </a:r>
            <a:r>
              <a:rPr lang="en-GB" dirty="0" smtClean="0"/>
              <a:t>Add meta-data through attributes</a:t>
            </a:r>
          </a:p>
          <a:p>
            <a:pPr marL="800100" lvl="2" indent="0">
              <a:buNone/>
            </a:pPr>
            <a:r>
              <a:rPr lang="en-GB" dirty="0"/>
              <a:t>https://wiki.lazarus.freepascal.org/Custom_Attributes</a:t>
            </a:r>
            <a:endParaRPr lang="en-GB" dirty="0" smtClean="0"/>
          </a:p>
          <a:p>
            <a:r>
              <a:rPr lang="en-GB" dirty="0" smtClean="0"/>
              <a:t>4.</a:t>
            </a:r>
            <a:r>
              <a:rPr lang="en-GB" dirty="0"/>
              <a:t>	</a:t>
            </a:r>
            <a:r>
              <a:rPr lang="en-GB" dirty="0" smtClean="0"/>
              <a:t>Ideal </a:t>
            </a:r>
            <a:r>
              <a:rPr lang="en-GB" dirty="0"/>
              <a:t>for dynamic forms, inspectors, and custom ORM solutions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238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a Rich Data Object (RDO)?</a:t>
            </a:r>
          </a:p>
          <a:p>
            <a:r>
              <a:t>What is a Data Transfer Object (DTO)?</a:t>
            </a:r>
          </a:p>
          <a:p>
            <a:r>
              <a:t>The Role of ORM</a:t>
            </a:r>
          </a:p>
          <a:p>
            <a:r>
              <a:t>Architecture Overview</a:t>
            </a:r>
          </a:p>
          <a:p>
            <a:r>
              <a:t>Use Case Example</a:t>
            </a:r>
          </a:p>
          <a:p>
            <a:r>
              <a:t>Benefits of This Approach</a:t>
            </a:r>
          </a:p>
          <a:p>
            <a:r>
              <a:t>Summary and 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RDO?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Rich Data Object is used in the presentation layer</a:t>
            </a:r>
          </a:p>
          <a:p>
            <a:r>
              <a:rPr dirty="0"/>
              <a:t>Encapsulates business logic, validation rules, and UI-related behavior</a:t>
            </a:r>
          </a:p>
          <a:p>
            <a:r>
              <a:rPr dirty="0"/>
              <a:t>Supports GUI binding and manipulation</a:t>
            </a:r>
          </a:p>
          <a:p>
            <a:r>
              <a:rPr dirty="0"/>
              <a:t>Example: A </a:t>
            </a:r>
            <a:r>
              <a:rPr lang="en-GB" dirty="0" smtClean="0"/>
              <a:t>Product</a:t>
            </a:r>
            <a:r>
              <a:rPr dirty="0" err="1" smtClean="0"/>
              <a:t>ProfileRDO</a:t>
            </a:r>
            <a:r>
              <a:rPr dirty="0" smtClean="0"/>
              <a:t> </a:t>
            </a:r>
            <a:r>
              <a:rPr dirty="0"/>
              <a:t>with display formatting, validation,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DTO?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Data Transfer Object is used for data persistence and transport</a:t>
            </a:r>
          </a:p>
          <a:p>
            <a:r>
              <a:rPr dirty="0"/>
              <a:t>Contains a flat data structure, no behavior</a:t>
            </a:r>
          </a:p>
          <a:p>
            <a:r>
              <a:rPr dirty="0"/>
              <a:t>Typically maps directly to a database table</a:t>
            </a:r>
          </a:p>
          <a:p>
            <a:r>
              <a:rPr dirty="0"/>
              <a:t>Example: A </a:t>
            </a:r>
            <a:r>
              <a:rPr lang="en-GB" dirty="0" smtClean="0"/>
              <a:t>Product</a:t>
            </a:r>
            <a:r>
              <a:rPr dirty="0" err="1" smtClean="0"/>
              <a:t>ProfileDTO</a:t>
            </a:r>
            <a:r>
              <a:rPr dirty="0" smtClean="0"/>
              <a:t> </a:t>
            </a:r>
            <a:r>
              <a:rPr dirty="0"/>
              <a:t>with just the raw </a:t>
            </a:r>
            <a:r>
              <a:rPr lang="en-GB" dirty="0" smtClean="0"/>
              <a:t>product</a:t>
            </a:r>
            <a:r>
              <a:rPr dirty="0" smtClean="0"/>
              <a:t> </a:t>
            </a:r>
            <a:r>
              <a:rPr dirty="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Object-Relational Mapping bridges objects and relational databases</a:t>
            </a:r>
          </a:p>
          <a:p>
            <a:r>
              <a:rPr dirty="0"/>
              <a:t>Converts DTOs into database records and vice versa</a:t>
            </a:r>
          </a:p>
          <a:p>
            <a:r>
              <a:rPr dirty="0"/>
              <a:t>Common tools: </a:t>
            </a:r>
            <a:r>
              <a:rPr lang="en-GB" dirty="0" err="1" smtClean="0"/>
              <a:t>mORMot</a:t>
            </a:r>
            <a:r>
              <a:rPr lang="en-GB" dirty="0" smtClean="0"/>
              <a:t>[2], </a:t>
            </a:r>
            <a:r>
              <a:rPr lang="en-GB" dirty="0" err="1" smtClean="0"/>
              <a:t>dopf</a:t>
            </a:r>
            <a:r>
              <a:rPr dirty="0" smtClean="0"/>
              <a:t>, </a:t>
            </a:r>
            <a:r>
              <a:rPr lang="en-GB" dirty="0" err="1" smtClean="0"/>
              <a:t>tiopf</a:t>
            </a:r>
            <a:endParaRPr dirty="0"/>
          </a:p>
          <a:p>
            <a:r>
              <a:rPr dirty="0"/>
              <a:t>Separates business logic (RDO) from persistence concerns (DTO)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92" y="975946"/>
            <a:ext cx="3771899" cy="58820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2275"/>
            <a:ext cx="4264270" cy="4849201"/>
          </a:xfrm>
        </p:spPr>
        <p:txBody>
          <a:bodyPr>
            <a:normAutofit/>
          </a:bodyPr>
          <a:lstStyle/>
          <a:p>
            <a:r>
              <a:rPr dirty="0"/>
              <a:t>Layers:</a:t>
            </a:r>
          </a:p>
          <a:p>
            <a:r>
              <a:rPr dirty="0"/>
              <a:t>- GUI Layer: RDOs manipulated by users</a:t>
            </a:r>
          </a:p>
          <a:p>
            <a:r>
              <a:rPr dirty="0"/>
              <a:t>- Business Layer: Converts RDOs to/from DTOs</a:t>
            </a:r>
          </a:p>
          <a:p>
            <a:r>
              <a:rPr dirty="0"/>
              <a:t>- Persistence Layer: </a:t>
            </a:r>
            <a:r>
              <a:rPr lang="en-GB" dirty="0" smtClean="0"/>
              <a:t>persist </a:t>
            </a:r>
            <a:r>
              <a:rPr dirty="0" smtClean="0"/>
              <a:t>DTOs by ORM</a:t>
            </a:r>
            <a:r>
              <a:rPr lang="en-GB" dirty="0" smtClean="0"/>
              <a:t> </a:t>
            </a:r>
            <a:r>
              <a:rPr dirty="0" smtClean="0"/>
              <a:t>to </a:t>
            </a:r>
            <a:r>
              <a:rPr dirty="0"/>
              <a:t>DB</a:t>
            </a:r>
          </a:p>
        </p:txBody>
      </p:sp>
      <p:pic>
        <p:nvPicPr>
          <p:cNvPr id="4" name="Picture 3" descr="A_flowchart_illustrates_an_architecture_overview_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Scenario: Editing a User Profile</a:t>
            </a:r>
          </a:p>
          <a:p>
            <a:r>
              <a:rPr dirty="0"/>
              <a:t>- GUI loads a </a:t>
            </a:r>
            <a:r>
              <a:rPr lang="en-GB" dirty="0" smtClean="0"/>
              <a:t>Product</a:t>
            </a:r>
            <a:r>
              <a:rPr dirty="0" err="1" smtClean="0"/>
              <a:t>ProfileDTO</a:t>
            </a:r>
            <a:r>
              <a:rPr dirty="0" smtClean="0"/>
              <a:t> </a:t>
            </a:r>
            <a:r>
              <a:rPr dirty="0"/>
              <a:t>from DB (via ORM)</a:t>
            </a:r>
          </a:p>
          <a:p>
            <a:r>
              <a:rPr dirty="0"/>
              <a:t>- Transforms it into </a:t>
            </a:r>
            <a:r>
              <a:rPr lang="en-GB" dirty="0" smtClean="0"/>
              <a:t>Product</a:t>
            </a:r>
            <a:r>
              <a:rPr dirty="0" err="1" smtClean="0"/>
              <a:t>ProfileRDO</a:t>
            </a:r>
            <a:r>
              <a:rPr dirty="0" smtClean="0"/>
              <a:t> </a:t>
            </a:r>
            <a:r>
              <a:rPr dirty="0"/>
              <a:t>for GUI interaction</a:t>
            </a:r>
          </a:p>
          <a:p>
            <a:r>
              <a:rPr dirty="0"/>
              <a:t>- User edits the RDO</a:t>
            </a:r>
          </a:p>
          <a:p>
            <a:r>
              <a:rPr dirty="0"/>
              <a:t>- App transforms RDO back into DTO</a:t>
            </a:r>
          </a:p>
          <a:p>
            <a:r>
              <a:rPr dirty="0"/>
              <a:t>- ORM saves DTO to DB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Separation of concerns: GUI logic vs. persistence logic</a:t>
            </a:r>
          </a:p>
          <a:p>
            <a:r>
              <a:t>Flexibility: RDOs can adapt to complex UI needs</a:t>
            </a:r>
          </a:p>
          <a:p>
            <a:r>
              <a:t>Maintainability: DTOs remain stable and DB-friendly</a:t>
            </a:r>
          </a:p>
          <a:p>
            <a:r>
              <a:t>Reusability: DTOs can be reused across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RDOs: Rich, UI-centric, business logic-enabled</a:t>
            </a:r>
          </a:p>
          <a:p>
            <a:r>
              <a:t>DTOs: Lightweight, persistence-focused</a:t>
            </a:r>
          </a:p>
          <a:p>
            <a:r>
              <a:t>ORM: Automates object-to-database conversion</a:t>
            </a:r>
          </a:p>
          <a:p>
            <a:r>
              <a:t>Enables a clean, scalable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348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GUI Data Manipulation and Persistence Using RDO, DTO, and ORM</vt:lpstr>
      <vt:lpstr>Agenda</vt:lpstr>
      <vt:lpstr>What is an RDO?</vt:lpstr>
      <vt:lpstr>What is a DTO?</vt:lpstr>
      <vt:lpstr>Role of ORM</vt:lpstr>
      <vt:lpstr>Architecture Overview</vt:lpstr>
      <vt:lpstr>Use Case Example</vt:lpstr>
      <vt:lpstr>Benefits</vt:lpstr>
      <vt:lpstr>Summary</vt:lpstr>
      <vt:lpstr>[Pros of] Using TCollection as RDO</vt:lpstr>
      <vt:lpstr>TCollection and RTTI</vt:lpstr>
      <vt:lpstr>Conclusion</vt:lpstr>
      <vt:lpstr>Questions &amp; Discussion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Data Manipulation and Persistence Using RDO, DTO, and ORM</dc:title>
  <dc:subject/>
  <dc:creator>superdad</dc:creator>
  <cp:keywords/>
  <dc:description>generated using python-pptx</dc:description>
  <cp:lastModifiedBy>superdad</cp:lastModifiedBy>
  <cp:revision>12</cp:revision>
  <dcterms:created xsi:type="dcterms:W3CDTF">2013-01-27T09:14:16Z</dcterms:created>
  <dcterms:modified xsi:type="dcterms:W3CDTF">2025-05-03T04:50:35Z</dcterms:modified>
  <cp:category/>
</cp:coreProperties>
</file>