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6e81986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6e81986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6ef18c04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6ef18c04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6e81986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6e81986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6e819869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6e819869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6e819869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6e819869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6ef18c04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6ef18c04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6ef18c04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6ef18c04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6e81986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6e81986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6e81986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6e81986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6e819869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6e819869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6d4da3bb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6d4da3bb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6d4da3bb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6d4da3bb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6d4da3b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6d4da3b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6ef18c04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6ef18c04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6ef18c04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6ef18c04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6d4da3bb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6d4da3bb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6ef18c04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6ef18c04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6e81986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6e81986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22.png"/><Relationship Id="rId7"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6.png"/><Relationship Id="rId5" Type="http://schemas.openxmlformats.org/officeDocument/2006/relationships/image" Target="../media/image19.png"/><Relationship Id="rId6" Type="http://schemas.openxmlformats.org/officeDocument/2006/relationships/image" Target="../media/image17.png"/><Relationship Id="rId7"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32.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5.png"/><Relationship Id="rId5"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image" Target="../media/image30.png"/><Relationship Id="rId5"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www.chioka.in/class-imbalance-problem/" TargetMode="External"/><Relationship Id="rId5" Type="http://schemas.openxmlformats.org/officeDocument/2006/relationships/hyperlink" Target="http://xgboost.readthedocs.io/en/latest/parameter.html" TargetMode="External"/><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Home Credit Default Risk</a:t>
            </a:r>
            <a:endParaRPr/>
          </a:p>
          <a:p>
            <a:pPr indent="0" lvl="0" marL="457200" rtl="0" algn="l">
              <a:spcBef>
                <a:spcPts val="0"/>
              </a:spcBef>
              <a:spcAft>
                <a:spcPts val="0"/>
              </a:spcAft>
              <a:buNone/>
            </a:pPr>
            <a:r>
              <a:rPr lang="en"/>
              <a:t>               </a:t>
            </a:r>
            <a:r>
              <a:rPr lang="en">
                <a:solidFill>
                  <a:srgbClr val="FFF2CC"/>
                </a:solidFill>
              </a:rPr>
              <a:t>-Unsupervised Learning</a:t>
            </a:r>
            <a:r>
              <a:rPr lang="en"/>
              <a:t>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Long Fang, Xia Fu, Feiman 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179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K-Means</a:t>
            </a:r>
            <a:endParaRPr/>
          </a:p>
        </p:txBody>
      </p:sp>
      <p:pic>
        <p:nvPicPr>
          <p:cNvPr id="153" name="Google Shape;153;p22"/>
          <p:cNvPicPr preferRelativeResize="0"/>
          <p:nvPr/>
        </p:nvPicPr>
        <p:blipFill>
          <a:blip r:embed="rId3">
            <a:alphaModFix/>
          </a:blip>
          <a:stretch>
            <a:fillRect/>
          </a:stretch>
        </p:blipFill>
        <p:spPr>
          <a:xfrm>
            <a:off x="470061" y="999200"/>
            <a:ext cx="2271914" cy="1636249"/>
          </a:xfrm>
          <a:prstGeom prst="rect">
            <a:avLst/>
          </a:prstGeom>
          <a:noFill/>
          <a:ln>
            <a:noFill/>
          </a:ln>
        </p:spPr>
      </p:pic>
      <p:pic>
        <p:nvPicPr>
          <p:cNvPr id="154" name="Google Shape;154;p22"/>
          <p:cNvPicPr preferRelativeResize="0"/>
          <p:nvPr/>
        </p:nvPicPr>
        <p:blipFill>
          <a:blip r:embed="rId4">
            <a:alphaModFix/>
          </a:blip>
          <a:stretch>
            <a:fillRect/>
          </a:stretch>
        </p:blipFill>
        <p:spPr>
          <a:xfrm>
            <a:off x="4505162" y="999199"/>
            <a:ext cx="2630088" cy="1636250"/>
          </a:xfrm>
          <a:prstGeom prst="rect">
            <a:avLst/>
          </a:prstGeom>
          <a:noFill/>
          <a:ln>
            <a:noFill/>
          </a:ln>
        </p:spPr>
      </p:pic>
      <p:pic>
        <p:nvPicPr>
          <p:cNvPr id="155" name="Google Shape;155;p22"/>
          <p:cNvPicPr preferRelativeResize="0"/>
          <p:nvPr/>
        </p:nvPicPr>
        <p:blipFill>
          <a:blip r:embed="rId5">
            <a:alphaModFix/>
          </a:blip>
          <a:stretch>
            <a:fillRect/>
          </a:stretch>
        </p:blipFill>
        <p:spPr>
          <a:xfrm>
            <a:off x="2201600" y="2921074"/>
            <a:ext cx="2887700" cy="1739600"/>
          </a:xfrm>
          <a:prstGeom prst="rect">
            <a:avLst/>
          </a:prstGeom>
          <a:noFill/>
          <a:ln>
            <a:noFill/>
          </a:ln>
        </p:spPr>
      </p:pic>
      <p:sp>
        <p:nvSpPr>
          <p:cNvPr id="156" name="Google Shape;156;p22"/>
          <p:cNvSpPr/>
          <p:nvPr/>
        </p:nvSpPr>
        <p:spPr>
          <a:xfrm>
            <a:off x="3060025" y="1624425"/>
            <a:ext cx="1448400" cy="3858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7231875" y="1965150"/>
            <a:ext cx="1387200" cy="1636200"/>
          </a:xfrm>
          <a:prstGeom prst="curvedLeftArrow">
            <a:avLst>
              <a:gd fmla="val 25000" name="adj1"/>
              <a:gd fmla="val 50000" name="adj2"/>
              <a:gd fmla="val 25000" name="adj3"/>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nvSpPr>
        <p:spPr>
          <a:xfrm>
            <a:off x="727475" y="2571750"/>
            <a:ext cx="19569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Find optimal K value</a:t>
            </a:r>
            <a:endParaRPr>
              <a:latin typeface="Roboto"/>
              <a:ea typeface="Roboto"/>
              <a:cs typeface="Roboto"/>
              <a:sym typeface="Roboto"/>
            </a:endParaRPr>
          </a:p>
        </p:txBody>
      </p:sp>
      <p:sp>
        <p:nvSpPr>
          <p:cNvPr id="159" name="Google Shape;159;p22"/>
          <p:cNvSpPr txBox="1"/>
          <p:nvPr/>
        </p:nvSpPr>
        <p:spPr>
          <a:xfrm>
            <a:off x="5211175" y="2616375"/>
            <a:ext cx="21996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Fit K-Means Model</a:t>
            </a:r>
            <a:endParaRPr>
              <a:latin typeface="Roboto"/>
              <a:ea typeface="Roboto"/>
              <a:cs typeface="Roboto"/>
              <a:sym typeface="Roboto"/>
            </a:endParaRPr>
          </a:p>
        </p:txBody>
      </p:sp>
      <p:sp>
        <p:nvSpPr>
          <p:cNvPr id="160" name="Google Shape;160;p22"/>
          <p:cNvSpPr txBox="1"/>
          <p:nvPr/>
        </p:nvSpPr>
        <p:spPr>
          <a:xfrm>
            <a:off x="5278850" y="3485400"/>
            <a:ext cx="13872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Analysis/ Interpretation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545675" y="204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a:t>
            </a:r>
            <a:endParaRPr/>
          </a:p>
        </p:txBody>
      </p:sp>
      <p:pic>
        <p:nvPicPr>
          <p:cNvPr id="166" name="Google Shape;166;p23"/>
          <p:cNvPicPr preferRelativeResize="0"/>
          <p:nvPr/>
        </p:nvPicPr>
        <p:blipFill>
          <a:blip r:embed="rId3">
            <a:alphaModFix/>
          </a:blip>
          <a:stretch>
            <a:fillRect/>
          </a:stretch>
        </p:blipFill>
        <p:spPr>
          <a:xfrm>
            <a:off x="393275" y="1043025"/>
            <a:ext cx="1905350" cy="3149125"/>
          </a:xfrm>
          <a:prstGeom prst="rect">
            <a:avLst/>
          </a:prstGeom>
          <a:noFill/>
          <a:ln cap="flat" cmpd="sng" w="9525">
            <a:solidFill>
              <a:srgbClr val="000000"/>
            </a:solidFill>
            <a:prstDash val="solid"/>
            <a:round/>
            <a:headEnd len="sm" w="sm" type="none"/>
            <a:tailEnd len="sm" w="sm" type="none"/>
          </a:ln>
        </p:spPr>
      </p:pic>
      <p:pic>
        <p:nvPicPr>
          <p:cNvPr id="167" name="Google Shape;167;p23"/>
          <p:cNvPicPr preferRelativeResize="0"/>
          <p:nvPr/>
        </p:nvPicPr>
        <p:blipFill>
          <a:blip r:embed="rId4">
            <a:alphaModFix/>
          </a:blip>
          <a:stretch>
            <a:fillRect/>
          </a:stretch>
        </p:blipFill>
        <p:spPr>
          <a:xfrm>
            <a:off x="2496089" y="1002875"/>
            <a:ext cx="6236136" cy="32294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1700" y="146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 Principle Component 1 </a:t>
            </a:r>
            <a:endParaRPr/>
          </a:p>
        </p:txBody>
      </p:sp>
      <p:sp>
        <p:nvSpPr>
          <p:cNvPr id="173" name="Google Shape;173;p24"/>
          <p:cNvSpPr txBox="1"/>
          <p:nvPr>
            <p:ph idx="1" type="body"/>
          </p:nvPr>
        </p:nvSpPr>
        <p:spPr>
          <a:xfrm>
            <a:off x="3570925" y="754475"/>
            <a:ext cx="5499000" cy="607800"/>
          </a:xfrm>
          <a:prstGeom prst="rect">
            <a:avLst/>
          </a:prstGeom>
        </p:spPr>
        <p:txBody>
          <a:bodyPr anchorCtr="0" anchor="t" bIns="91425" lIns="91425" spcFirstLastPara="1" rIns="91425" wrap="square" tIns="91425">
            <a:noAutofit/>
          </a:bodyPr>
          <a:lstStyle/>
          <a:p>
            <a:pPr indent="-203200" lvl="0" marL="457200" rtl="0" algn="just">
              <a:lnSpc>
                <a:spcPct val="100000"/>
              </a:lnSpc>
              <a:spcBef>
                <a:spcPts val="0"/>
              </a:spcBef>
              <a:spcAft>
                <a:spcPts val="0"/>
              </a:spcAft>
              <a:buSzPts val="1400"/>
              <a:buChar char="❖"/>
            </a:pPr>
            <a:r>
              <a:rPr lang="en" sz="1400">
                <a:solidFill>
                  <a:srgbClr val="333333"/>
                </a:solidFill>
                <a:latin typeface="Times New Roman"/>
                <a:ea typeface="Times New Roman"/>
                <a:cs typeface="Times New Roman"/>
                <a:sym typeface="Times New Roman"/>
              </a:rPr>
              <a:t>Clusters 1 &amp; 4 &amp; 5 have values of these property features.</a:t>
            </a:r>
            <a:endParaRPr sz="1400">
              <a:solidFill>
                <a:srgbClr val="333333"/>
              </a:solidFill>
              <a:latin typeface="Times New Roman"/>
              <a:ea typeface="Times New Roman"/>
              <a:cs typeface="Times New Roman"/>
              <a:sym typeface="Times New Roman"/>
            </a:endParaRPr>
          </a:p>
          <a:p>
            <a:pPr indent="-203200" lvl="0" marL="457200" rtl="0" algn="just">
              <a:lnSpc>
                <a:spcPct val="100000"/>
              </a:lnSpc>
              <a:spcBef>
                <a:spcPts val="0"/>
              </a:spcBef>
              <a:spcAft>
                <a:spcPts val="0"/>
              </a:spcAft>
              <a:buClr>
                <a:srgbClr val="333333"/>
              </a:buClr>
              <a:buSzPts val="1400"/>
              <a:buFont typeface="Times New Roman"/>
              <a:buChar char="❖"/>
            </a:pPr>
            <a:r>
              <a:rPr lang="en" sz="1400">
                <a:solidFill>
                  <a:srgbClr val="333333"/>
                </a:solidFill>
                <a:latin typeface="Times New Roman"/>
                <a:ea typeface="Times New Roman"/>
                <a:cs typeface="Times New Roman"/>
                <a:sym typeface="Times New Roman"/>
              </a:rPr>
              <a:t>The other clusters 0 &amp; 2 &amp; 3 are most likely to have missing values.</a:t>
            </a:r>
            <a:endParaRPr sz="1400">
              <a:solidFill>
                <a:srgbClr val="333333"/>
              </a:solidFill>
              <a:latin typeface="Times New Roman"/>
              <a:ea typeface="Times New Roman"/>
              <a:cs typeface="Times New Roman"/>
              <a:sym typeface="Times New Roman"/>
            </a:endParaRPr>
          </a:p>
        </p:txBody>
      </p:sp>
      <p:pic>
        <p:nvPicPr>
          <p:cNvPr id="174" name="Google Shape;174;p24"/>
          <p:cNvPicPr preferRelativeResize="0"/>
          <p:nvPr/>
        </p:nvPicPr>
        <p:blipFill>
          <a:blip r:embed="rId3">
            <a:alphaModFix/>
          </a:blip>
          <a:stretch>
            <a:fillRect/>
          </a:stretch>
        </p:blipFill>
        <p:spPr>
          <a:xfrm>
            <a:off x="304800" y="754472"/>
            <a:ext cx="3393175" cy="1268200"/>
          </a:xfrm>
          <a:prstGeom prst="rect">
            <a:avLst/>
          </a:prstGeom>
          <a:noFill/>
          <a:ln>
            <a:noFill/>
          </a:ln>
        </p:spPr>
      </p:pic>
      <p:pic>
        <p:nvPicPr>
          <p:cNvPr id="175" name="Google Shape;175;p24"/>
          <p:cNvPicPr preferRelativeResize="0"/>
          <p:nvPr/>
        </p:nvPicPr>
        <p:blipFill>
          <a:blip r:embed="rId4">
            <a:alphaModFix/>
          </a:blip>
          <a:stretch>
            <a:fillRect/>
          </a:stretch>
        </p:blipFill>
        <p:spPr>
          <a:xfrm>
            <a:off x="304825" y="2122038"/>
            <a:ext cx="3393135" cy="1268200"/>
          </a:xfrm>
          <a:prstGeom prst="rect">
            <a:avLst/>
          </a:prstGeom>
          <a:noFill/>
          <a:ln>
            <a:noFill/>
          </a:ln>
        </p:spPr>
      </p:pic>
      <p:pic>
        <p:nvPicPr>
          <p:cNvPr id="176" name="Google Shape;176;p24"/>
          <p:cNvPicPr preferRelativeResize="0"/>
          <p:nvPr/>
        </p:nvPicPr>
        <p:blipFill>
          <a:blip r:embed="rId5">
            <a:alphaModFix/>
          </a:blip>
          <a:stretch>
            <a:fillRect/>
          </a:stretch>
        </p:blipFill>
        <p:spPr>
          <a:xfrm>
            <a:off x="304813" y="3456675"/>
            <a:ext cx="3393140" cy="1268200"/>
          </a:xfrm>
          <a:prstGeom prst="rect">
            <a:avLst/>
          </a:prstGeom>
          <a:noFill/>
          <a:ln>
            <a:noFill/>
          </a:ln>
        </p:spPr>
      </p:pic>
      <p:pic>
        <p:nvPicPr>
          <p:cNvPr id="177" name="Google Shape;177;p24"/>
          <p:cNvPicPr preferRelativeResize="0"/>
          <p:nvPr/>
        </p:nvPicPr>
        <p:blipFill>
          <a:blip r:embed="rId6">
            <a:alphaModFix/>
          </a:blip>
          <a:stretch>
            <a:fillRect/>
          </a:stretch>
        </p:blipFill>
        <p:spPr>
          <a:xfrm>
            <a:off x="4413937" y="1582625"/>
            <a:ext cx="3575484" cy="1336350"/>
          </a:xfrm>
          <a:prstGeom prst="rect">
            <a:avLst/>
          </a:prstGeom>
          <a:noFill/>
          <a:ln>
            <a:noFill/>
          </a:ln>
        </p:spPr>
      </p:pic>
      <p:pic>
        <p:nvPicPr>
          <p:cNvPr id="178" name="Google Shape;178;p24"/>
          <p:cNvPicPr preferRelativeResize="0"/>
          <p:nvPr/>
        </p:nvPicPr>
        <p:blipFill>
          <a:blip r:embed="rId7">
            <a:alphaModFix/>
          </a:blip>
          <a:stretch>
            <a:fillRect/>
          </a:stretch>
        </p:blipFill>
        <p:spPr>
          <a:xfrm>
            <a:off x="4413975" y="3045175"/>
            <a:ext cx="3575407" cy="133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311700" y="209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 Principle Component 2</a:t>
            </a:r>
            <a:endParaRPr/>
          </a:p>
        </p:txBody>
      </p:sp>
      <p:sp>
        <p:nvSpPr>
          <p:cNvPr id="184" name="Google Shape;184;p25"/>
          <p:cNvSpPr txBox="1"/>
          <p:nvPr>
            <p:ph idx="1" type="body"/>
          </p:nvPr>
        </p:nvSpPr>
        <p:spPr>
          <a:xfrm>
            <a:off x="5220675" y="2571750"/>
            <a:ext cx="3731700" cy="1423500"/>
          </a:xfrm>
          <a:prstGeom prst="rect">
            <a:avLst/>
          </a:prstGeom>
        </p:spPr>
        <p:txBody>
          <a:bodyPr anchorCtr="0" anchor="t" bIns="91425" lIns="91425" spcFirstLastPara="1" rIns="91425" wrap="square" tIns="91425">
            <a:noAutofit/>
          </a:bodyPr>
          <a:lstStyle/>
          <a:p>
            <a:pPr indent="-190500" lvl="0" marL="457200" rtl="0" algn="just">
              <a:lnSpc>
                <a:spcPct val="100000"/>
              </a:lnSpc>
              <a:spcBef>
                <a:spcPts val="1200"/>
              </a:spcBef>
              <a:spcAft>
                <a:spcPts val="0"/>
              </a:spcAft>
              <a:buClr>
                <a:srgbClr val="000000"/>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Because people in cluster 1 and 3 are older, so they are not employed and have no working information.</a:t>
            </a:r>
            <a:endParaRPr sz="1200">
              <a:solidFill>
                <a:srgbClr val="333333"/>
              </a:solidFill>
              <a:highlight>
                <a:srgbClr val="FFFFFF"/>
              </a:highlight>
              <a:latin typeface="Times New Roman"/>
              <a:ea typeface="Times New Roman"/>
              <a:cs typeface="Times New Roman"/>
              <a:sym typeface="Times New Roman"/>
            </a:endParaRPr>
          </a:p>
          <a:p>
            <a:pPr indent="-190500" lvl="0" marL="457200" rtl="0" algn="just">
              <a:lnSpc>
                <a:spcPct val="100000"/>
              </a:lnSpc>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The range of family member number is more meaningful for cluster 1 and 3.</a:t>
            </a:r>
            <a:endParaRPr sz="1200">
              <a:solidFill>
                <a:srgbClr val="333333"/>
              </a:solidFill>
              <a:highlight>
                <a:srgbClr val="FFFFFF"/>
              </a:highlight>
              <a:latin typeface="Times New Roman"/>
              <a:ea typeface="Times New Roman"/>
              <a:cs typeface="Times New Roman"/>
              <a:sym typeface="Times New Roman"/>
            </a:endParaRPr>
          </a:p>
        </p:txBody>
      </p:sp>
      <p:pic>
        <p:nvPicPr>
          <p:cNvPr id="185" name="Google Shape;185;p25"/>
          <p:cNvPicPr preferRelativeResize="0"/>
          <p:nvPr/>
        </p:nvPicPr>
        <p:blipFill>
          <a:blip r:embed="rId3">
            <a:alphaModFix/>
          </a:blip>
          <a:stretch>
            <a:fillRect/>
          </a:stretch>
        </p:blipFill>
        <p:spPr>
          <a:xfrm>
            <a:off x="209290" y="958775"/>
            <a:ext cx="2218373" cy="1471600"/>
          </a:xfrm>
          <a:prstGeom prst="rect">
            <a:avLst/>
          </a:prstGeom>
          <a:noFill/>
          <a:ln>
            <a:noFill/>
          </a:ln>
        </p:spPr>
      </p:pic>
      <p:pic>
        <p:nvPicPr>
          <p:cNvPr id="186" name="Google Shape;186;p25"/>
          <p:cNvPicPr preferRelativeResize="0"/>
          <p:nvPr/>
        </p:nvPicPr>
        <p:blipFill>
          <a:blip r:embed="rId4">
            <a:alphaModFix/>
          </a:blip>
          <a:stretch>
            <a:fillRect/>
          </a:stretch>
        </p:blipFill>
        <p:spPr>
          <a:xfrm>
            <a:off x="2504575" y="958777"/>
            <a:ext cx="2605500" cy="1471600"/>
          </a:xfrm>
          <a:prstGeom prst="rect">
            <a:avLst/>
          </a:prstGeom>
          <a:noFill/>
          <a:ln>
            <a:noFill/>
          </a:ln>
        </p:spPr>
      </p:pic>
      <p:pic>
        <p:nvPicPr>
          <p:cNvPr id="187" name="Google Shape;187;p25"/>
          <p:cNvPicPr preferRelativeResize="0"/>
          <p:nvPr/>
        </p:nvPicPr>
        <p:blipFill>
          <a:blip r:embed="rId5">
            <a:alphaModFix/>
          </a:blip>
          <a:stretch>
            <a:fillRect/>
          </a:stretch>
        </p:blipFill>
        <p:spPr>
          <a:xfrm>
            <a:off x="15725" y="2703425"/>
            <a:ext cx="2605500" cy="1471607"/>
          </a:xfrm>
          <a:prstGeom prst="rect">
            <a:avLst/>
          </a:prstGeom>
          <a:noFill/>
          <a:ln>
            <a:noFill/>
          </a:ln>
        </p:spPr>
      </p:pic>
      <p:pic>
        <p:nvPicPr>
          <p:cNvPr id="188" name="Google Shape;188;p25"/>
          <p:cNvPicPr preferRelativeResize="0"/>
          <p:nvPr/>
        </p:nvPicPr>
        <p:blipFill>
          <a:blip r:embed="rId6">
            <a:alphaModFix/>
          </a:blip>
          <a:stretch>
            <a:fillRect/>
          </a:stretch>
        </p:blipFill>
        <p:spPr>
          <a:xfrm>
            <a:off x="2621236" y="2703425"/>
            <a:ext cx="2599421" cy="1471600"/>
          </a:xfrm>
          <a:prstGeom prst="rect">
            <a:avLst/>
          </a:prstGeom>
          <a:noFill/>
          <a:ln>
            <a:noFill/>
          </a:ln>
        </p:spPr>
      </p:pic>
      <p:pic>
        <p:nvPicPr>
          <p:cNvPr id="189" name="Google Shape;189;p25"/>
          <p:cNvPicPr preferRelativeResize="0"/>
          <p:nvPr/>
        </p:nvPicPr>
        <p:blipFill>
          <a:blip r:embed="rId7">
            <a:alphaModFix/>
          </a:blip>
          <a:stretch>
            <a:fillRect/>
          </a:stretch>
        </p:blipFill>
        <p:spPr>
          <a:xfrm>
            <a:off x="5220675" y="982886"/>
            <a:ext cx="3808326" cy="142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344625" y="325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 Principle Component 3</a:t>
            </a:r>
            <a:endParaRPr/>
          </a:p>
        </p:txBody>
      </p:sp>
      <p:pic>
        <p:nvPicPr>
          <p:cNvPr id="195" name="Google Shape;195;p26"/>
          <p:cNvPicPr preferRelativeResize="0"/>
          <p:nvPr/>
        </p:nvPicPr>
        <p:blipFill>
          <a:blip r:embed="rId3">
            <a:alphaModFix/>
          </a:blip>
          <a:stretch>
            <a:fillRect/>
          </a:stretch>
        </p:blipFill>
        <p:spPr>
          <a:xfrm>
            <a:off x="4721975" y="1065475"/>
            <a:ext cx="2003950" cy="2368312"/>
          </a:xfrm>
          <a:prstGeom prst="rect">
            <a:avLst/>
          </a:prstGeom>
          <a:noFill/>
          <a:ln>
            <a:noFill/>
          </a:ln>
        </p:spPr>
      </p:pic>
      <p:pic>
        <p:nvPicPr>
          <p:cNvPr id="196" name="Google Shape;196;p26"/>
          <p:cNvPicPr preferRelativeResize="0"/>
          <p:nvPr/>
        </p:nvPicPr>
        <p:blipFill>
          <a:blip r:embed="rId4">
            <a:alphaModFix/>
          </a:blip>
          <a:stretch>
            <a:fillRect/>
          </a:stretch>
        </p:blipFill>
        <p:spPr>
          <a:xfrm>
            <a:off x="129725" y="1035713"/>
            <a:ext cx="4511000" cy="2427825"/>
          </a:xfrm>
          <a:prstGeom prst="rect">
            <a:avLst/>
          </a:prstGeom>
          <a:noFill/>
          <a:ln>
            <a:noFill/>
          </a:ln>
        </p:spPr>
      </p:pic>
      <p:pic>
        <p:nvPicPr>
          <p:cNvPr id="197" name="Google Shape;197;p26"/>
          <p:cNvPicPr preferRelativeResize="0"/>
          <p:nvPr/>
        </p:nvPicPr>
        <p:blipFill>
          <a:blip r:embed="rId5">
            <a:alphaModFix/>
          </a:blip>
          <a:stretch>
            <a:fillRect/>
          </a:stretch>
        </p:blipFill>
        <p:spPr>
          <a:xfrm>
            <a:off x="6856575" y="1035713"/>
            <a:ext cx="2044053" cy="2427825"/>
          </a:xfrm>
          <a:prstGeom prst="rect">
            <a:avLst/>
          </a:prstGeom>
          <a:noFill/>
          <a:ln>
            <a:noFill/>
          </a:ln>
        </p:spPr>
      </p:pic>
      <p:sp>
        <p:nvSpPr>
          <p:cNvPr id="198" name="Google Shape;198;p26"/>
          <p:cNvSpPr txBox="1"/>
          <p:nvPr/>
        </p:nvSpPr>
        <p:spPr>
          <a:xfrm>
            <a:off x="336025" y="3590375"/>
            <a:ext cx="4740300" cy="82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Cluster 0 and 4 have higher loan annuity.</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Cluster 0 and 4 are more likely to own a car.</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people in cluster 0 and 4 are most likely male.</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311700" y="1713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 Principle Component 3</a:t>
            </a:r>
            <a:endParaRPr/>
          </a:p>
        </p:txBody>
      </p:sp>
      <p:pic>
        <p:nvPicPr>
          <p:cNvPr id="204" name="Google Shape;204;p27"/>
          <p:cNvPicPr preferRelativeResize="0"/>
          <p:nvPr/>
        </p:nvPicPr>
        <p:blipFill>
          <a:blip r:embed="rId3">
            <a:alphaModFix/>
          </a:blip>
          <a:stretch>
            <a:fillRect/>
          </a:stretch>
        </p:blipFill>
        <p:spPr>
          <a:xfrm>
            <a:off x="196475" y="990450"/>
            <a:ext cx="5332800" cy="2949856"/>
          </a:xfrm>
          <a:prstGeom prst="rect">
            <a:avLst/>
          </a:prstGeom>
          <a:noFill/>
          <a:ln>
            <a:noFill/>
          </a:ln>
        </p:spPr>
      </p:pic>
      <p:pic>
        <p:nvPicPr>
          <p:cNvPr id="205" name="Google Shape;205;p27"/>
          <p:cNvPicPr preferRelativeResize="0"/>
          <p:nvPr/>
        </p:nvPicPr>
        <p:blipFill>
          <a:blip r:embed="rId4">
            <a:alphaModFix/>
          </a:blip>
          <a:stretch>
            <a:fillRect/>
          </a:stretch>
        </p:blipFill>
        <p:spPr>
          <a:xfrm>
            <a:off x="5623975" y="1026313"/>
            <a:ext cx="3262600" cy="1987725"/>
          </a:xfrm>
          <a:prstGeom prst="rect">
            <a:avLst/>
          </a:prstGeom>
          <a:noFill/>
          <a:ln>
            <a:noFill/>
          </a:ln>
        </p:spPr>
      </p:pic>
      <p:sp>
        <p:nvSpPr>
          <p:cNvPr id="206" name="Google Shape;206;p27"/>
          <p:cNvSpPr txBox="1"/>
          <p:nvPr/>
        </p:nvSpPr>
        <p:spPr>
          <a:xfrm>
            <a:off x="3397450" y="3261200"/>
            <a:ext cx="5332800" cy="82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Cluster 0 and 4 </a:t>
            </a:r>
            <a:r>
              <a:rPr lang="en">
                <a:latin typeface="Times New Roman"/>
                <a:ea typeface="Times New Roman"/>
                <a:cs typeface="Times New Roman"/>
                <a:sym typeface="Times New Roman"/>
              </a:rPr>
              <a:t>tend to have higher prices of goods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Cluster 0 and 4 tend to have higher credit.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311700" y="148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Features</a:t>
            </a:r>
            <a:endParaRPr/>
          </a:p>
        </p:txBody>
      </p:sp>
      <p:pic>
        <p:nvPicPr>
          <p:cNvPr id="212" name="Google Shape;212;p28"/>
          <p:cNvPicPr preferRelativeResize="0"/>
          <p:nvPr/>
        </p:nvPicPr>
        <p:blipFill>
          <a:blip r:embed="rId3">
            <a:alphaModFix/>
          </a:blip>
          <a:stretch>
            <a:fillRect/>
          </a:stretch>
        </p:blipFill>
        <p:spPr>
          <a:xfrm>
            <a:off x="440450" y="2826875"/>
            <a:ext cx="3185175" cy="1882725"/>
          </a:xfrm>
          <a:prstGeom prst="rect">
            <a:avLst/>
          </a:prstGeom>
          <a:noFill/>
          <a:ln>
            <a:noFill/>
          </a:ln>
        </p:spPr>
      </p:pic>
      <p:pic>
        <p:nvPicPr>
          <p:cNvPr id="213" name="Google Shape;213;p28"/>
          <p:cNvPicPr preferRelativeResize="0"/>
          <p:nvPr/>
        </p:nvPicPr>
        <p:blipFill>
          <a:blip r:embed="rId4">
            <a:alphaModFix/>
          </a:blip>
          <a:stretch>
            <a:fillRect/>
          </a:stretch>
        </p:blipFill>
        <p:spPr>
          <a:xfrm>
            <a:off x="3982825" y="879401"/>
            <a:ext cx="4690500" cy="2918575"/>
          </a:xfrm>
          <a:prstGeom prst="rect">
            <a:avLst/>
          </a:prstGeom>
          <a:noFill/>
          <a:ln>
            <a:noFill/>
          </a:ln>
        </p:spPr>
      </p:pic>
      <p:pic>
        <p:nvPicPr>
          <p:cNvPr id="214" name="Google Shape;214;p28"/>
          <p:cNvPicPr preferRelativeResize="0"/>
          <p:nvPr/>
        </p:nvPicPr>
        <p:blipFill>
          <a:blip r:embed="rId5">
            <a:alphaModFix/>
          </a:blip>
          <a:stretch>
            <a:fillRect/>
          </a:stretch>
        </p:blipFill>
        <p:spPr>
          <a:xfrm>
            <a:off x="625725" y="791150"/>
            <a:ext cx="2919800" cy="1935050"/>
          </a:xfrm>
          <a:prstGeom prst="rect">
            <a:avLst/>
          </a:prstGeom>
          <a:noFill/>
          <a:ln>
            <a:noFill/>
          </a:ln>
        </p:spPr>
      </p:pic>
      <p:sp>
        <p:nvSpPr>
          <p:cNvPr id="215" name="Google Shape;215;p28"/>
          <p:cNvSpPr txBox="1"/>
          <p:nvPr/>
        </p:nvSpPr>
        <p:spPr>
          <a:xfrm>
            <a:off x="3915900" y="3722075"/>
            <a:ext cx="5151600" cy="11439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Times New Roman"/>
              <a:buChar char="★"/>
            </a:pPr>
            <a:r>
              <a:rPr lang="en" sz="1200">
                <a:highlight>
                  <a:srgbClr val="FFFFFF"/>
                </a:highlight>
                <a:latin typeface="Times New Roman"/>
                <a:ea typeface="Times New Roman"/>
                <a:cs typeface="Times New Roman"/>
                <a:sym typeface="Times New Roman"/>
              </a:rPr>
              <a:t>Cluster 1 and 3  have more people who have worked more than 5 years. </a:t>
            </a:r>
            <a:endParaRPr sz="1200">
              <a:highlight>
                <a:srgbClr val="FFFFFF"/>
              </a:highlight>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highlight>
                  <a:srgbClr val="FFFFFF"/>
                </a:highlight>
                <a:latin typeface="Times New Roman"/>
                <a:ea typeface="Times New Roman"/>
                <a:cs typeface="Times New Roman"/>
                <a:sym typeface="Times New Roman"/>
              </a:rPr>
              <a:t>People who are in Cluster 0 and 4 tend to earn more money</a:t>
            </a:r>
            <a:endParaRPr sz="1200">
              <a:highlight>
                <a:srgbClr val="FFFFFF"/>
              </a:highlight>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highlight>
                  <a:srgbClr val="FFFFFF"/>
                </a:highlight>
                <a:latin typeface="Times New Roman"/>
                <a:ea typeface="Times New Roman"/>
                <a:cs typeface="Times New Roman"/>
                <a:sym typeface="Times New Roman"/>
              </a:rPr>
              <a:t>Cluster 1 &amp; 3 perform better in EXT_SOURCE 1 &amp; 3.</a:t>
            </a:r>
            <a:endParaRPr sz="1200">
              <a:highlight>
                <a:srgbClr val="FFFFFF"/>
              </a:highlight>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highlight>
                  <a:srgbClr val="FFFFFF"/>
                </a:highlight>
                <a:latin typeface="Times New Roman"/>
                <a:ea typeface="Times New Roman"/>
                <a:cs typeface="Times New Roman"/>
                <a:sym typeface="Times New Roman"/>
              </a:rPr>
              <a:t>Cluster 4 perform slightly better in EXT_SOURCE 2.</a:t>
            </a:r>
            <a:endParaRPr sz="1200">
              <a:highlight>
                <a:srgbClr val="FFFFFF"/>
              </a:highlight>
              <a:latin typeface="Times New Roman"/>
              <a:ea typeface="Times New Roman"/>
              <a:cs typeface="Times New Roman"/>
              <a:sym typeface="Times New Roman"/>
            </a:endParaRPr>
          </a:p>
          <a:p>
            <a:pPr indent="-304800" lvl="0" marL="457200" rtl="0" algn="l">
              <a:lnSpc>
                <a:spcPct val="100000"/>
              </a:lnSpc>
              <a:spcBef>
                <a:spcPts val="0"/>
              </a:spcBef>
              <a:spcAft>
                <a:spcPts val="1600"/>
              </a:spcAft>
              <a:buSzPts val="1200"/>
              <a:buFont typeface="Times New Roman"/>
              <a:buChar char="★"/>
            </a:pPr>
            <a:r>
              <a:rPr lang="en" sz="1200">
                <a:highlight>
                  <a:srgbClr val="FFFFFF"/>
                </a:highlight>
                <a:latin typeface="Times New Roman"/>
                <a:ea typeface="Times New Roman"/>
                <a:cs typeface="Times New Roman"/>
                <a:sym typeface="Times New Roman"/>
              </a:rPr>
              <a:t>Notice that Cluster 1 &amp; 3 &amp; 4 have lower average default rate.</a:t>
            </a:r>
            <a:endParaRPr sz="1200">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311700" y="294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 </a:t>
            </a:r>
            <a:r>
              <a:rPr lang="en"/>
              <a:t>of Each Cluster</a:t>
            </a:r>
            <a:endParaRPr/>
          </a:p>
        </p:txBody>
      </p:sp>
      <p:sp>
        <p:nvSpPr>
          <p:cNvPr id="221" name="Google Shape;221;p29"/>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just">
              <a:lnSpc>
                <a:spcPct val="100000"/>
              </a:lnSpc>
              <a:spcBef>
                <a:spcPts val="10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Cluster 0 (8.2% default rate): higher amount of income; higher percentage of owning a car; higher percentage of male; more likely to have missing value of housing information; higher average credit amount; higher amount of goods price; more likely to have the work phone; different working city to permanent address; abnormal amount of family members. </a:t>
            </a:r>
            <a:endParaRPr sz="12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Cluster 1 (4.8% default rate): higher percentage of old people (aged 60 or higher); less likely to have information about work phones; longer years of employment; higher credit score at external source 1 &amp; 3.</a:t>
            </a:r>
            <a:endParaRPr sz="12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Cluster 2 (11.1% default rate): more likely to have missing value of housing information; different working city to permanent address; unnormal amount of family members; lower average credit amount.</a:t>
            </a:r>
            <a:endParaRPr sz="12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Cluster 3 (5.9% default rate): higher percentage of old people (aged 60 or higher); more likely to have missing value of housing information; less likely to have information about work phones; higher credit at external source 1 &amp; 3; longer year of employment. </a:t>
            </a:r>
            <a:endParaRPr sz="12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Cluster 4 (5.7% default rate): high average income; high percentage of owning a car; high average credit amount; better credit at external source 2; higher percentage of male; higher amount of goods price.</a:t>
            </a:r>
            <a:endParaRPr sz="12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Cluster 5 (8.4% default rate): normal average default rate; low percentage of owning a car; low average credit amount. Similar characteristics as cluster 2 except for that it has filled property information.</a:t>
            </a:r>
            <a:endParaRPr sz="12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311700" y="109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 </a:t>
            </a:r>
            <a:r>
              <a:rPr lang="en"/>
              <a:t>Summary Table</a:t>
            </a:r>
            <a:endParaRPr/>
          </a:p>
        </p:txBody>
      </p:sp>
      <p:sp>
        <p:nvSpPr>
          <p:cNvPr id="227" name="Google Shape;227;p30"/>
          <p:cNvSpPr txBox="1"/>
          <p:nvPr/>
        </p:nvSpPr>
        <p:spPr>
          <a:xfrm>
            <a:off x="558225" y="765475"/>
            <a:ext cx="6904800" cy="60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rPr>
              <a:t>We suggest that our client attach great importance to these variables. Financial Institutes can classify future borrowers according to these characteristics, and evaluate their default risk.</a:t>
            </a:r>
            <a:endParaRPr sz="1200">
              <a:solidFill>
                <a:schemeClr val="dk2"/>
              </a:solidFill>
            </a:endParaRPr>
          </a:p>
          <a:p>
            <a:pPr indent="0" lvl="0" marL="0" rtl="0" algn="l">
              <a:spcBef>
                <a:spcPts val="1600"/>
              </a:spcBef>
              <a:spcAft>
                <a:spcPts val="0"/>
              </a:spcAft>
              <a:buNone/>
            </a:pPr>
            <a:r>
              <a:t/>
            </a:r>
            <a:endParaRPr sz="1200"/>
          </a:p>
        </p:txBody>
      </p:sp>
      <p:pic>
        <p:nvPicPr>
          <p:cNvPr id="228" name="Google Shape;228;p30"/>
          <p:cNvPicPr preferRelativeResize="0"/>
          <p:nvPr/>
        </p:nvPicPr>
        <p:blipFill>
          <a:blip r:embed="rId3">
            <a:alphaModFix/>
          </a:blip>
          <a:stretch>
            <a:fillRect/>
          </a:stretch>
        </p:blipFill>
        <p:spPr>
          <a:xfrm>
            <a:off x="634425" y="1449475"/>
            <a:ext cx="6188299" cy="3181247"/>
          </a:xfrm>
          <a:prstGeom prst="rect">
            <a:avLst/>
          </a:prstGeom>
          <a:noFill/>
          <a:ln>
            <a:noFill/>
          </a:ln>
        </p:spPr>
      </p:pic>
      <p:pic>
        <p:nvPicPr>
          <p:cNvPr id="229" name="Google Shape;229;p30"/>
          <p:cNvPicPr preferRelativeResize="0"/>
          <p:nvPr/>
        </p:nvPicPr>
        <p:blipFill>
          <a:blip r:embed="rId4">
            <a:alphaModFix/>
          </a:blip>
          <a:stretch>
            <a:fillRect/>
          </a:stretch>
        </p:blipFill>
        <p:spPr>
          <a:xfrm>
            <a:off x="6868150" y="2646250"/>
            <a:ext cx="882750" cy="902825"/>
          </a:xfrm>
          <a:prstGeom prst="rect">
            <a:avLst/>
          </a:prstGeom>
          <a:noFill/>
          <a:ln>
            <a:noFill/>
          </a:ln>
        </p:spPr>
      </p:pic>
      <p:pic>
        <p:nvPicPr>
          <p:cNvPr id="230" name="Google Shape;230;p30"/>
          <p:cNvPicPr preferRelativeResize="0"/>
          <p:nvPr/>
        </p:nvPicPr>
        <p:blipFill>
          <a:blip r:embed="rId5">
            <a:alphaModFix/>
          </a:blip>
          <a:stretch>
            <a:fillRect/>
          </a:stretch>
        </p:blipFill>
        <p:spPr>
          <a:xfrm>
            <a:off x="6868150" y="3703300"/>
            <a:ext cx="892345" cy="927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p:nvPr/>
        </p:nvSpPr>
        <p:spPr>
          <a:xfrm>
            <a:off x="1330588" y="888825"/>
            <a:ext cx="6482806" cy="224862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Thanks For </a:t>
            </a:r>
            <a:br>
              <a:rPr b="0" i="0">
                <a:ln cap="flat" cmpd="sng" w="9525">
                  <a:solidFill>
                    <a:schemeClr val="dk2"/>
                  </a:solidFill>
                  <a:prstDash val="solid"/>
                  <a:round/>
                  <a:headEnd len="sm" w="sm" type="none"/>
                  <a:tailEnd len="sm" w="sm" type="none"/>
                </a:ln>
                <a:solidFill>
                  <a:schemeClr val="lt2"/>
                </a:solidFill>
                <a:latin typeface="Arial"/>
              </a:rPr>
            </a:br>
            <a:r>
              <a:rPr b="0" i="0">
                <a:ln cap="flat" cmpd="sng" w="9525">
                  <a:solidFill>
                    <a:schemeClr val="dk2"/>
                  </a:solidFill>
                  <a:prstDash val="solid"/>
                  <a:round/>
                  <a:headEnd len="sm" w="sm" type="none"/>
                  <a:tailEnd len="sm" w="sm" type="none"/>
                </a:ln>
                <a:solidFill>
                  <a:schemeClr val="lt2"/>
                </a:solidFill>
                <a:latin typeface="Arial"/>
              </a:rPr>
              <a:t>Your Listening!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308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2" name="Google Shape;92;p14"/>
          <p:cNvSpPr txBox="1"/>
          <p:nvPr>
            <p:ph idx="1" type="body"/>
          </p:nvPr>
        </p:nvSpPr>
        <p:spPr>
          <a:xfrm>
            <a:off x="311700" y="1229875"/>
            <a:ext cx="61869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Banks have been relying on scoring models to access credit risk. Today, with machine learning algorithms, the forecasts of future repayments are much more reliable. in this project, we classified customers through unsupervised learning algorithms and analyzed the weight of variables in identifying whether customers will default. The data are provided by Home Credit, a service dedicated to the unbanked population with lines of credit (loans). </a:t>
            </a:r>
            <a:endParaRPr/>
          </a:p>
        </p:txBody>
      </p:sp>
      <p:pic>
        <p:nvPicPr>
          <p:cNvPr id="93" name="Google Shape;93;p14"/>
          <p:cNvPicPr preferRelativeResize="0"/>
          <p:nvPr/>
        </p:nvPicPr>
        <p:blipFill>
          <a:blip r:embed="rId3">
            <a:alphaModFix/>
          </a:blip>
          <a:stretch>
            <a:fillRect/>
          </a:stretch>
        </p:blipFill>
        <p:spPr>
          <a:xfrm>
            <a:off x="6865275" y="1229863"/>
            <a:ext cx="1967025" cy="1967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99" name="Google Shape;99;p15"/>
          <p:cNvSpPr txBox="1"/>
          <p:nvPr/>
        </p:nvSpPr>
        <p:spPr>
          <a:xfrm>
            <a:off x="626250" y="997075"/>
            <a:ext cx="7891500" cy="3430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sz="1800">
                <a:solidFill>
                  <a:schemeClr val="dk2"/>
                </a:solidFill>
                <a:latin typeface="Times New Roman"/>
                <a:ea typeface="Times New Roman"/>
                <a:cs typeface="Times New Roman"/>
                <a:sym typeface="Times New Roman"/>
              </a:rPr>
              <a:t>This dataset contains all the information about each loan application at Home Credit. Every loan has its own row and is identified by the feature SK_ID_CURR. The training application data comes with the TARGET indicating 0 (the loan was repaid) or 1(the loan was not repaid). This dataset contains information including the following aspects: personal information (age, gender, family, etc.), housing information, credit score from external sources, as well as borrowers' employment information, etc. There are 122 variables and 307,511 observations in the dataset. Among the 122 variables including target, 67 of which are float variables, 43 are integer variables and 13 are string variables. As for quality, 67 variables have missing values.</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111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sz="1500">
              <a:solidFill>
                <a:schemeClr val="dk2"/>
              </a:solidFill>
            </a:endParaRPr>
          </a:p>
        </p:txBody>
      </p:sp>
      <p:pic>
        <p:nvPicPr>
          <p:cNvPr id="105" name="Google Shape;105;p16"/>
          <p:cNvPicPr preferRelativeResize="0"/>
          <p:nvPr/>
        </p:nvPicPr>
        <p:blipFill>
          <a:blip r:embed="rId3">
            <a:alphaModFix/>
          </a:blip>
          <a:stretch>
            <a:fillRect/>
          </a:stretch>
        </p:blipFill>
        <p:spPr>
          <a:xfrm>
            <a:off x="5082975" y="851800"/>
            <a:ext cx="2843470" cy="2032275"/>
          </a:xfrm>
          <a:prstGeom prst="rect">
            <a:avLst/>
          </a:prstGeom>
          <a:noFill/>
          <a:ln>
            <a:noFill/>
          </a:ln>
        </p:spPr>
      </p:pic>
      <p:sp>
        <p:nvSpPr>
          <p:cNvPr id="106" name="Google Shape;106;p16"/>
          <p:cNvSpPr txBox="1"/>
          <p:nvPr/>
        </p:nvSpPr>
        <p:spPr>
          <a:xfrm>
            <a:off x="420700" y="2755625"/>
            <a:ext cx="3964200" cy="177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Times New Roman"/>
                <a:ea typeface="Times New Roman"/>
                <a:cs typeface="Times New Roman"/>
                <a:sym typeface="Times New Roman"/>
              </a:rPr>
              <a:t>From this information, we see this is an </a:t>
            </a:r>
            <a:r>
              <a:rPr b="1" lang="en">
                <a:solidFill>
                  <a:schemeClr val="dk2"/>
                </a:solidFill>
                <a:uFill>
                  <a:noFill/>
                </a:uFill>
                <a:latin typeface="Times New Roman"/>
                <a:ea typeface="Times New Roman"/>
                <a:cs typeface="Times New Roman"/>
                <a:sym typeface="Times New Roman"/>
                <a:hlinkClick r:id="rId4">
                  <a:extLst>
                    <a:ext uri="{A12FA001-AC4F-418D-AE19-62706E023703}">
                      <ahyp:hlinkClr val="tx"/>
                    </a:ext>
                  </a:extLst>
                </a:hlinkClick>
              </a:rPr>
              <a:t>imbalanced class problem</a:t>
            </a:r>
            <a:r>
              <a:rPr lang="en">
                <a:solidFill>
                  <a:schemeClr val="dk2"/>
                </a:solidFill>
                <a:latin typeface="Times New Roman"/>
                <a:ea typeface="Times New Roman"/>
                <a:cs typeface="Times New Roman"/>
                <a:sym typeface="Times New Roman"/>
              </a:rPr>
              <a:t>. There are far more loans that were repaid on time than loans that were not repaid. Once we get into more sophisticated machine learning models, we can </a:t>
            </a:r>
            <a:r>
              <a:rPr lang="en">
                <a:solidFill>
                  <a:schemeClr val="dk2"/>
                </a:solidFill>
                <a:uFill>
                  <a:noFill/>
                </a:uFill>
                <a:latin typeface="Times New Roman"/>
                <a:ea typeface="Times New Roman"/>
                <a:cs typeface="Times New Roman"/>
                <a:sym typeface="Times New Roman"/>
                <a:hlinkClick r:id="rId5">
                  <a:extLst>
                    <a:ext uri="{A12FA001-AC4F-418D-AE19-62706E023703}">
                      <ahyp:hlinkClr val="tx"/>
                    </a:ext>
                  </a:extLst>
                </a:hlinkClick>
              </a:rPr>
              <a:t>weight the classes</a:t>
            </a:r>
            <a:r>
              <a:rPr lang="en">
                <a:solidFill>
                  <a:schemeClr val="dk2"/>
                </a:solidFill>
                <a:latin typeface="Times New Roman"/>
                <a:ea typeface="Times New Roman"/>
                <a:cs typeface="Times New Roman"/>
                <a:sym typeface="Times New Roman"/>
              </a:rPr>
              <a:t> by their representation in the data to reflect this imbalance.</a:t>
            </a:r>
            <a:endParaRPr>
              <a:solidFill>
                <a:schemeClr val="dk2"/>
              </a:solidFill>
              <a:latin typeface="Times New Roman"/>
              <a:ea typeface="Times New Roman"/>
              <a:cs typeface="Times New Roman"/>
              <a:sym typeface="Times New Roman"/>
            </a:endParaRPr>
          </a:p>
        </p:txBody>
      </p:sp>
      <p:pic>
        <p:nvPicPr>
          <p:cNvPr id="107" name="Google Shape;107;p16"/>
          <p:cNvPicPr preferRelativeResize="0"/>
          <p:nvPr/>
        </p:nvPicPr>
        <p:blipFill>
          <a:blip r:embed="rId6">
            <a:alphaModFix/>
          </a:blip>
          <a:stretch>
            <a:fillRect/>
          </a:stretch>
        </p:blipFill>
        <p:spPr>
          <a:xfrm>
            <a:off x="640100" y="851800"/>
            <a:ext cx="2792400" cy="2032281"/>
          </a:xfrm>
          <a:prstGeom prst="rect">
            <a:avLst/>
          </a:prstGeom>
          <a:noFill/>
          <a:ln>
            <a:noFill/>
          </a:ln>
        </p:spPr>
      </p:pic>
      <p:sp>
        <p:nvSpPr>
          <p:cNvPr id="108" name="Google Shape;108;p16"/>
          <p:cNvSpPr txBox="1"/>
          <p:nvPr/>
        </p:nvSpPr>
        <p:spPr>
          <a:xfrm>
            <a:off x="4572000" y="2702700"/>
            <a:ext cx="4355700" cy="152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lang="en">
                <a:solidFill>
                  <a:schemeClr val="dk2"/>
                </a:solidFill>
                <a:latin typeface="Times New Roman"/>
                <a:ea typeface="Times New Roman"/>
                <a:cs typeface="Times New Roman"/>
                <a:sym typeface="Times New Roman"/>
              </a:rPr>
              <a:t>We wanted to know whether the age of borrowers’ contribute to their final result. From the plot below, I found that young people more tend default than older people, which makes sense. Thus, age is an important factor that I should include in our model.</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245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pic>
        <p:nvPicPr>
          <p:cNvPr id="114" name="Google Shape;114;p17"/>
          <p:cNvPicPr preferRelativeResize="0"/>
          <p:nvPr/>
        </p:nvPicPr>
        <p:blipFill>
          <a:blip r:embed="rId3">
            <a:alphaModFix/>
          </a:blip>
          <a:stretch>
            <a:fillRect/>
          </a:stretch>
        </p:blipFill>
        <p:spPr>
          <a:xfrm>
            <a:off x="672425" y="971075"/>
            <a:ext cx="5753975" cy="3182850"/>
          </a:xfrm>
          <a:prstGeom prst="rect">
            <a:avLst/>
          </a:prstGeom>
          <a:noFill/>
          <a:ln>
            <a:noFill/>
          </a:ln>
        </p:spPr>
      </p:pic>
      <p:sp>
        <p:nvSpPr>
          <p:cNvPr id="115" name="Google Shape;115;p17"/>
          <p:cNvSpPr txBox="1"/>
          <p:nvPr/>
        </p:nvSpPr>
        <p:spPr>
          <a:xfrm>
            <a:off x="3790225" y="2678725"/>
            <a:ext cx="4306200" cy="1191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Times New Roman"/>
                <a:ea typeface="Times New Roman"/>
                <a:cs typeface="Times New Roman"/>
                <a:sym typeface="Times New Roman"/>
              </a:rPr>
              <a:t>EXT_SOURCE is normalized external credit score. In total, applicants who got lower credit score are more likely to default. However, EXT_SOURCE_2 might not be a good indicator of default.</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245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pic>
        <p:nvPicPr>
          <p:cNvPr id="121" name="Google Shape;121;p18"/>
          <p:cNvPicPr preferRelativeResize="0"/>
          <p:nvPr/>
        </p:nvPicPr>
        <p:blipFill>
          <a:blip r:embed="rId3">
            <a:alphaModFix/>
          </a:blip>
          <a:stretch>
            <a:fillRect/>
          </a:stretch>
        </p:blipFill>
        <p:spPr>
          <a:xfrm>
            <a:off x="1244175" y="938375"/>
            <a:ext cx="3003359" cy="1880675"/>
          </a:xfrm>
          <a:prstGeom prst="rect">
            <a:avLst/>
          </a:prstGeom>
          <a:noFill/>
          <a:ln>
            <a:noFill/>
          </a:ln>
        </p:spPr>
      </p:pic>
      <p:pic>
        <p:nvPicPr>
          <p:cNvPr id="122" name="Google Shape;122;p18"/>
          <p:cNvPicPr preferRelativeResize="0"/>
          <p:nvPr/>
        </p:nvPicPr>
        <p:blipFill>
          <a:blip r:embed="rId4">
            <a:alphaModFix/>
          </a:blip>
          <a:stretch>
            <a:fillRect/>
          </a:stretch>
        </p:blipFill>
        <p:spPr>
          <a:xfrm>
            <a:off x="4965900" y="2819050"/>
            <a:ext cx="3648562" cy="1800038"/>
          </a:xfrm>
          <a:prstGeom prst="rect">
            <a:avLst/>
          </a:prstGeom>
          <a:noFill/>
          <a:ln>
            <a:noFill/>
          </a:ln>
        </p:spPr>
      </p:pic>
      <p:pic>
        <p:nvPicPr>
          <p:cNvPr id="123" name="Google Shape;123;p18"/>
          <p:cNvPicPr preferRelativeResize="0"/>
          <p:nvPr/>
        </p:nvPicPr>
        <p:blipFill>
          <a:blip r:embed="rId5">
            <a:alphaModFix/>
          </a:blip>
          <a:stretch>
            <a:fillRect/>
          </a:stretch>
        </p:blipFill>
        <p:spPr>
          <a:xfrm>
            <a:off x="1337034" y="2904225"/>
            <a:ext cx="2817642" cy="1880675"/>
          </a:xfrm>
          <a:prstGeom prst="rect">
            <a:avLst/>
          </a:prstGeom>
          <a:noFill/>
          <a:ln>
            <a:noFill/>
          </a:ln>
        </p:spPr>
      </p:pic>
      <p:sp>
        <p:nvSpPr>
          <p:cNvPr id="124" name="Google Shape;124;p18"/>
          <p:cNvSpPr txBox="1"/>
          <p:nvPr/>
        </p:nvSpPr>
        <p:spPr>
          <a:xfrm>
            <a:off x="5479475" y="1120700"/>
            <a:ext cx="3003300" cy="192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The loan annuity is right skewness that Income, which make sense since people tend to pay for loan that is smaller than income.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356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pic>
        <p:nvPicPr>
          <p:cNvPr id="130" name="Google Shape;130;p19"/>
          <p:cNvPicPr preferRelativeResize="0"/>
          <p:nvPr/>
        </p:nvPicPr>
        <p:blipFill>
          <a:blip r:embed="rId3">
            <a:alphaModFix/>
          </a:blip>
          <a:stretch>
            <a:fillRect/>
          </a:stretch>
        </p:blipFill>
        <p:spPr>
          <a:xfrm>
            <a:off x="311700" y="964450"/>
            <a:ext cx="4862964" cy="3820900"/>
          </a:xfrm>
          <a:prstGeom prst="rect">
            <a:avLst/>
          </a:prstGeom>
          <a:noFill/>
          <a:ln>
            <a:noFill/>
          </a:ln>
        </p:spPr>
      </p:pic>
      <p:sp>
        <p:nvSpPr>
          <p:cNvPr id="131" name="Google Shape;131;p19"/>
          <p:cNvSpPr txBox="1"/>
          <p:nvPr/>
        </p:nvSpPr>
        <p:spPr>
          <a:xfrm>
            <a:off x="541775" y="4498925"/>
            <a:ext cx="42219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t>There are 67 columns that have missing values.</a:t>
            </a:r>
            <a:endParaRPr sz="1050"/>
          </a:p>
          <a:p>
            <a:pPr indent="0" lvl="0" marL="0" rtl="0" algn="l">
              <a:spcBef>
                <a:spcPts val="0"/>
              </a:spcBef>
              <a:spcAft>
                <a:spcPts val="0"/>
              </a:spcAft>
              <a:buNone/>
            </a:pPr>
            <a:r>
              <a:t/>
            </a:r>
            <a:endParaRPr>
              <a:latin typeface="Roboto"/>
              <a:ea typeface="Roboto"/>
              <a:cs typeface="Roboto"/>
              <a:sym typeface="Roboto"/>
            </a:endParaRPr>
          </a:p>
        </p:txBody>
      </p:sp>
      <p:sp>
        <p:nvSpPr>
          <p:cNvPr id="132" name="Google Shape;132;p19"/>
          <p:cNvSpPr txBox="1"/>
          <p:nvPr/>
        </p:nvSpPr>
        <p:spPr>
          <a:xfrm>
            <a:off x="5427825" y="678925"/>
            <a:ext cx="3282900" cy="4016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As you can see, there are lots of similar variables in the missing value table. For example, the first three features, COMMONAREA_MEDI, COMMONAREA_AVG, COMMONAREA_MODE, all provide  normalized information about spaces where the client lives, such that average (_AVG suffix), modus (_MODE suffix) and median (_MEDI suffix) common area. We choose to keep one of the three variables and set missing value as -1, resulting in 29 variables being deleted in total.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356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pic>
        <p:nvPicPr>
          <p:cNvPr id="138" name="Google Shape;138;p20"/>
          <p:cNvPicPr preferRelativeResize="0"/>
          <p:nvPr/>
        </p:nvPicPr>
        <p:blipFill>
          <a:blip r:embed="rId3">
            <a:alphaModFix/>
          </a:blip>
          <a:stretch>
            <a:fillRect/>
          </a:stretch>
        </p:blipFill>
        <p:spPr>
          <a:xfrm>
            <a:off x="1010814" y="1031463"/>
            <a:ext cx="2057400" cy="3400425"/>
          </a:xfrm>
          <a:prstGeom prst="rect">
            <a:avLst/>
          </a:prstGeom>
          <a:noFill/>
          <a:ln cap="flat" cmpd="sng" w="9525">
            <a:solidFill>
              <a:srgbClr val="000000"/>
            </a:solidFill>
            <a:prstDash val="solid"/>
            <a:round/>
            <a:headEnd len="sm" w="sm" type="none"/>
            <a:tailEnd len="sm" w="sm" type="none"/>
          </a:ln>
        </p:spPr>
      </p:pic>
      <p:sp>
        <p:nvSpPr>
          <p:cNvPr id="139" name="Google Shape;139;p20"/>
          <p:cNvSpPr txBox="1"/>
          <p:nvPr/>
        </p:nvSpPr>
        <p:spPr>
          <a:xfrm>
            <a:off x="541775" y="4498925"/>
            <a:ext cx="42219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50"/>
          </a:p>
          <a:p>
            <a:pPr indent="0" lvl="0" marL="0" rtl="0" algn="l">
              <a:spcBef>
                <a:spcPts val="0"/>
              </a:spcBef>
              <a:spcAft>
                <a:spcPts val="0"/>
              </a:spcAft>
              <a:buNone/>
            </a:pPr>
            <a:r>
              <a:t/>
            </a:r>
            <a:endParaRPr>
              <a:latin typeface="Roboto"/>
              <a:ea typeface="Roboto"/>
              <a:cs typeface="Roboto"/>
              <a:sym typeface="Roboto"/>
            </a:endParaRPr>
          </a:p>
        </p:txBody>
      </p:sp>
      <p:sp>
        <p:nvSpPr>
          <p:cNvPr id="140" name="Google Shape;140;p20"/>
          <p:cNvSpPr txBox="1"/>
          <p:nvPr/>
        </p:nvSpPr>
        <p:spPr>
          <a:xfrm>
            <a:off x="4572000" y="1438350"/>
            <a:ext cx="3282900" cy="40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sz="1800">
                <a:highlight>
                  <a:srgbClr val="FFFFFF"/>
                </a:highlight>
                <a:latin typeface="Times New Roman"/>
                <a:ea typeface="Times New Roman"/>
                <a:cs typeface="Times New Roman"/>
                <a:sym typeface="Times New Roman"/>
              </a:rPr>
              <a:t>Because there are have too many variables after one hot coding, I choose to use PCA to reduce dimensions. I set to keep 99% of the variation, and I retained </a:t>
            </a:r>
            <a:r>
              <a:rPr b="1" lang="en" sz="1800">
                <a:highlight>
                  <a:srgbClr val="FFFFFF"/>
                </a:highlight>
                <a:latin typeface="Times New Roman"/>
                <a:ea typeface="Times New Roman"/>
                <a:cs typeface="Times New Roman"/>
                <a:sym typeface="Times New Roman"/>
              </a:rPr>
              <a:t>3 components</a:t>
            </a:r>
            <a:r>
              <a:rPr lang="en" sz="1800">
                <a:highlight>
                  <a:srgbClr val="FFFFFF"/>
                </a:highlight>
                <a:latin typeface="Times New Roman"/>
                <a:ea typeface="Times New Roman"/>
                <a:cs typeface="Times New Roman"/>
                <a:sym typeface="Times New Roman"/>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311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Mean-Shift</a:t>
            </a:r>
            <a:endParaRPr/>
          </a:p>
        </p:txBody>
      </p:sp>
      <p:sp>
        <p:nvSpPr>
          <p:cNvPr id="146" name="Google Shape;146;p21"/>
          <p:cNvSpPr txBox="1"/>
          <p:nvPr>
            <p:ph idx="1" type="body"/>
          </p:nvPr>
        </p:nvSpPr>
        <p:spPr>
          <a:xfrm>
            <a:off x="5684325" y="1229875"/>
            <a:ext cx="3147900" cy="333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400">
                <a:solidFill>
                  <a:srgbClr val="000000"/>
                </a:solidFill>
                <a:latin typeface="Arial"/>
                <a:ea typeface="Arial"/>
                <a:cs typeface="Arial"/>
                <a:sym typeface="Arial"/>
              </a:rPr>
              <a:t>In order to compare with K-means clustering, we conduct Mean-shift clustering. We calibrated our model with grid search for best bandwidth. We set quantile equals to 0.1 and n_sample equals to 1,000 and the best bandwidth is 2.53 also with 6 clusters.</a:t>
            </a:r>
            <a:endParaRPr/>
          </a:p>
        </p:txBody>
      </p:sp>
      <p:pic>
        <p:nvPicPr>
          <p:cNvPr id="147" name="Google Shape;147;p21"/>
          <p:cNvPicPr preferRelativeResize="0"/>
          <p:nvPr/>
        </p:nvPicPr>
        <p:blipFill>
          <a:blip r:embed="rId3">
            <a:alphaModFix/>
          </a:blip>
          <a:stretch>
            <a:fillRect/>
          </a:stretch>
        </p:blipFill>
        <p:spPr>
          <a:xfrm>
            <a:off x="854300" y="1405150"/>
            <a:ext cx="4100050" cy="2530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