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4369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7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295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1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E19389-6E87-492E-8A7D-191EFE630E0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A2AE72-6ECF-4E73-A66A-859F3CD36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3BC8-43D4-3C06-DC71-9F6370CFA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Controlled Spaceship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407A9-2DC9-5D5A-5EEC-F5F8DA9A6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4795</a:t>
            </a:r>
          </a:p>
          <a:p>
            <a:r>
              <a:rPr lang="en-US" dirty="0"/>
              <a:t>Gavin Long</a:t>
            </a:r>
          </a:p>
        </p:txBody>
      </p:sp>
    </p:spTree>
    <p:extLst>
      <p:ext uri="{BB962C8B-B14F-4D97-AF65-F5344CB8AC3E}">
        <p14:creationId xmlns:p14="http://schemas.microsoft.com/office/powerpoint/2010/main" val="33364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7D0A-DC9C-BC1B-498D-0EF0A4CF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0C6-F202-BAA8-6E3D-6D63B1F5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1258 generations (105.18 hours) of training with a mutation rate of 5%</a:t>
            </a:r>
          </a:p>
          <a:p>
            <a:r>
              <a:rPr lang="en-US" dirty="0"/>
              <a:t>Average success rate of </a:t>
            </a:r>
          </a:p>
          <a:p>
            <a:pPr lvl="2"/>
            <a:r>
              <a:rPr lang="en-US" sz="3600" dirty="0"/>
              <a:t>~25%</a:t>
            </a:r>
          </a:p>
          <a:p>
            <a:r>
              <a:rPr lang="en-US" dirty="0"/>
              <a:t>After 372 more generations (31.02 hours) of training with a mutation rate of 0.1%</a:t>
            </a:r>
          </a:p>
          <a:p>
            <a:r>
              <a:rPr lang="en-US" dirty="0"/>
              <a:t>Average success rate of </a:t>
            </a:r>
          </a:p>
          <a:p>
            <a:pPr lvl="2"/>
            <a:r>
              <a:rPr lang="en-US" sz="3600" dirty="0"/>
              <a:t>51.6%</a:t>
            </a:r>
          </a:p>
        </p:txBody>
      </p:sp>
    </p:spTree>
    <p:extLst>
      <p:ext uri="{BB962C8B-B14F-4D97-AF65-F5344CB8AC3E}">
        <p14:creationId xmlns:p14="http://schemas.microsoft.com/office/powerpoint/2010/main" val="284198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9C05-FB7E-3639-A039-24636F68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83A2-E06B-EBE3-E6FC-47A64E1B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has a quick initial learning curve, capable of understanding the task in only 20 or 30 generations</a:t>
            </a:r>
          </a:p>
          <a:p>
            <a:r>
              <a:rPr lang="en-US" dirty="0"/>
              <a:t>The AI is reasonably good at diversifying its strategy</a:t>
            </a:r>
          </a:p>
        </p:txBody>
      </p:sp>
    </p:spTree>
    <p:extLst>
      <p:ext uri="{BB962C8B-B14F-4D97-AF65-F5344CB8AC3E}">
        <p14:creationId xmlns:p14="http://schemas.microsoft.com/office/powerpoint/2010/main" val="11645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527B-3EE2-F12C-6A2C-CAE45DF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1A75-66A2-8461-BD3A-9C6757EF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plateaus at a rather unimpressive fitness level, even after multiple changes to the scoring system</a:t>
            </a:r>
          </a:p>
          <a:p>
            <a:r>
              <a:rPr lang="en-US" dirty="0"/>
              <a:t>The code for the neural net is a nightmare to understand so its impossible to tell for sure that it fully works as intended</a:t>
            </a:r>
          </a:p>
          <a:p>
            <a:r>
              <a:rPr lang="en-US" dirty="0"/>
              <a:t>The AI was surprisingly good at hiding any flaws in its design</a:t>
            </a:r>
          </a:p>
        </p:txBody>
      </p:sp>
    </p:spTree>
    <p:extLst>
      <p:ext uri="{BB962C8B-B14F-4D97-AF65-F5344CB8AC3E}">
        <p14:creationId xmlns:p14="http://schemas.microsoft.com/office/powerpoint/2010/main" val="428490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7096-5EDB-A654-8AC4-2209D58C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F8C5-64FC-30CA-AE64-85FECC97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evaluation is very fast, capable of easily evaluating dozens of networks 50 times a second</a:t>
            </a:r>
          </a:p>
          <a:p>
            <a:r>
              <a:rPr lang="en-US" dirty="0"/>
              <a:t>Can run in a simulated environment running at 15 times speed</a:t>
            </a:r>
          </a:p>
        </p:txBody>
      </p:sp>
    </p:spTree>
    <p:extLst>
      <p:ext uri="{BB962C8B-B14F-4D97-AF65-F5344CB8AC3E}">
        <p14:creationId xmlns:p14="http://schemas.microsoft.com/office/powerpoint/2010/main" val="311510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7D2-C8E4-67B2-77D0-BB0C9797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Could Improve my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B04B-5F0F-56CA-1C17-6E79EE07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improve the scoring algorithm</a:t>
            </a:r>
          </a:p>
          <a:p>
            <a:r>
              <a:rPr lang="en-US" dirty="0"/>
              <a:t>Provide the AI with active updates on its score</a:t>
            </a:r>
          </a:p>
          <a:p>
            <a:r>
              <a:rPr lang="en-US" dirty="0"/>
              <a:t>Adjust the mutation rate based on fitness</a:t>
            </a:r>
          </a:p>
          <a:p>
            <a:r>
              <a:rPr lang="en-US" dirty="0"/>
              <a:t>Add support for changing network layout between generation</a:t>
            </a:r>
          </a:p>
        </p:txBody>
      </p:sp>
    </p:spTree>
    <p:extLst>
      <p:ext uri="{BB962C8B-B14F-4D97-AF65-F5344CB8AC3E}">
        <p14:creationId xmlns:p14="http://schemas.microsoft.com/office/powerpoint/2010/main" val="215796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AD7D-F404-9225-8447-DC75AC34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8713-F3C7-E7DA-4DE6-4CB7972D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__fkGrotesk_8a67e8"/>
              </a:rPr>
              <a:t>[1] M. T. Hagan, H. B. Demuth, Mark Hudson Beale, Orlando De </a:t>
            </a:r>
            <a:r>
              <a:rPr lang="en-US" b="0" i="0" dirty="0" err="1">
                <a:effectLst/>
                <a:latin typeface="__fkGrotesk_8a67e8"/>
              </a:rPr>
              <a:t>Jesús</a:t>
            </a:r>
            <a:r>
              <a:rPr lang="en-US" b="0" i="0" dirty="0">
                <a:effectLst/>
                <a:latin typeface="__fkGrotesk_8a67e8"/>
              </a:rPr>
              <a:t>, and E. Al, Neural network design. S. L.: S. N, 2016.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1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38F4-40E6-388B-1F18-1EFBC6451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96E5-BF92-669C-696D-055E69751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2729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5F32-BCDD-145C-6F08-24C36FCD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E86FF-389D-89A2-E678-05B332C3D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8987-88DB-7855-086C-13C72239B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Starting in orbit around Earth, reach the moon.</a:t>
            </a:r>
          </a:p>
          <a:p>
            <a:r>
              <a:rPr lang="en-US" dirty="0"/>
              <a:t>Try to reach the moon as soon as possible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186AC-0B92-24D4-D6B5-AA448E329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A7EE2-B71E-7F3B-B5BD-FE089254F9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Train a Feed-forward neural network to travel the distance from the earth to the moon.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8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53BE-92E6-CF31-66AB-3188D411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I Chose This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5F2A-BFC3-A84D-8DFE-DE22E6AE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Controlling a Spaceship?</a:t>
            </a:r>
          </a:p>
          <a:p>
            <a:pPr lvl="1"/>
            <a:r>
              <a:rPr lang="en-US" dirty="0"/>
              <a:t>I am interested in AI controlled movement in a simulated environment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Space?</a:t>
            </a:r>
          </a:p>
          <a:p>
            <a:pPr lvl="1"/>
            <a:r>
              <a:rPr lang="en-US" dirty="0"/>
              <a:t>Space provides a good balance of complexity of movement and simplicity of controls</a:t>
            </a:r>
          </a:p>
          <a:p>
            <a:pPr lvl="1"/>
            <a:r>
              <a:rPr lang="en-US" dirty="0"/>
              <a:t>I already had a simulation about space movement to use as a base</a:t>
            </a:r>
          </a:p>
        </p:txBody>
      </p:sp>
    </p:spTree>
    <p:extLst>
      <p:ext uri="{BB962C8B-B14F-4D97-AF65-F5344CB8AC3E}">
        <p14:creationId xmlns:p14="http://schemas.microsoft.com/office/powerpoint/2010/main" val="224424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5432-9173-4BC4-D0C8-E46BA664E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67D24-A37F-1A01-6887-D1E3E4D51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9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FA3C-5F7A-0DC7-01EA-14DFA3E0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6509-5234-1D28-6F4A-F9F7F9AB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099734"/>
            <a:ext cx="3914997" cy="38100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AI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Feed-Forward 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Training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Evolutionary Selection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Agents are scored based on performance</a:t>
            </a:r>
          </a:p>
        </p:txBody>
      </p:sp>
      <p:pic>
        <p:nvPicPr>
          <p:cNvPr id="1026" name="Picture 2" descr="mukulrathi.com">
            <a:extLst>
              <a:ext uri="{FF2B5EF4-FFF2-40B4-BE49-F238E27FC236}">
                <a16:creationId xmlns:a16="http://schemas.microsoft.com/office/drawing/2014/main" id="{8CEAD2E7-7FBC-BEF3-56F7-6EC58B87DC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741" y="1874950"/>
            <a:ext cx="49625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12D9-237D-3661-756D-E1CC1CB7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Network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819B2-5817-2704-DA7C-36F39C93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neuron is defined as a series of inputs, a weight for each input, a bias value and an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network is designed as multiple layers of stacked neurons where each neuron is connected to every neuron in the next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size of my network remains constant throughout training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F2998F-6AE2-87CB-ADEB-1B4C0036E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195" y="520822"/>
            <a:ext cx="4763092" cy="404326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934F9-5706-843A-B921-AC80C03796F6}"/>
              </a:ext>
            </a:extLst>
          </p:cNvPr>
          <p:cNvSpPr txBox="1"/>
          <p:nvPr/>
        </p:nvSpPr>
        <p:spPr>
          <a:xfrm>
            <a:off x="5929656" y="4576650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Activation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B67EC1-5E28-517C-965A-62368EA9C490}"/>
                  </a:ext>
                </a:extLst>
              </p:cNvPr>
              <p:cNvSpPr txBox="1"/>
              <p:nvPr/>
            </p:nvSpPr>
            <p:spPr>
              <a:xfrm>
                <a:off x="6627796" y="5270697"/>
                <a:ext cx="2093778" cy="687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b="0" i="1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CA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B67EC1-5E28-517C-965A-62368EA9C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796" y="5270697"/>
                <a:ext cx="2093778" cy="687624"/>
              </a:xfrm>
              <a:prstGeom prst="rect">
                <a:avLst/>
              </a:prstGeom>
              <a:blipFill>
                <a:blip r:embed="rId3"/>
                <a:stretch>
                  <a:fillRect l="-5814" t="-4464" b="-6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78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1FBF6E-C50A-2B16-8399-341986EBB53E}"/>
              </a:ext>
            </a:extLst>
          </p:cNvPr>
          <p:cNvSpPr/>
          <p:nvPr/>
        </p:nvSpPr>
        <p:spPr>
          <a:xfrm>
            <a:off x="5932868" y="1403796"/>
            <a:ext cx="4915436" cy="3820733"/>
          </a:xfrm>
          <a:prstGeom prst="roundRect">
            <a:avLst>
              <a:gd name="adj" fmla="val 67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20A9E-E0DE-E36F-553F-1EFC4AEF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88AD-6F30-E95E-164B-66B117FDA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planet with a moon orbiting around its equator</a:t>
            </a:r>
          </a:p>
          <a:p>
            <a:r>
              <a:rPr lang="en-US" dirty="0"/>
              <a:t>Agent starts in Low Earth Orbit, 90 degrees behind the moon</a:t>
            </a:r>
          </a:p>
          <a:p>
            <a:r>
              <a:rPr lang="en-US" dirty="0"/>
              <a:t>The agent is tasked with getting from its starting point to within a proximity of the moon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8091DE-2322-50D8-513C-7CADA626DA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4636" y="1620553"/>
            <a:ext cx="4481512" cy="3394086"/>
          </a:xfr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2A9F3-6468-72AA-9FCD-91215B091EF4}"/>
              </a:ext>
            </a:extLst>
          </p:cNvPr>
          <p:cNvSpPr txBox="1"/>
          <p:nvPr/>
        </p:nvSpPr>
        <p:spPr>
          <a:xfrm>
            <a:off x="6435144" y="312949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3713B-1F74-FA56-8008-0C669BAA84B6}"/>
              </a:ext>
            </a:extLst>
          </p:cNvPr>
          <p:cNvSpPr txBox="1"/>
          <p:nvPr/>
        </p:nvSpPr>
        <p:spPr>
          <a:xfrm>
            <a:off x="9739552" y="3059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ED478-8E13-D343-5A08-9F541E239A64}"/>
              </a:ext>
            </a:extLst>
          </p:cNvPr>
          <p:cNvSpPr txBox="1"/>
          <p:nvPr/>
        </p:nvSpPr>
        <p:spPr>
          <a:xfrm>
            <a:off x="7427647" y="46453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83BE8-B844-8CC5-0B94-E794D949D182}"/>
              </a:ext>
            </a:extLst>
          </p:cNvPr>
          <p:cNvSpPr txBox="1"/>
          <p:nvPr/>
        </p:nvSpPr>
        <p:spPr>
          <a:xfrm>
            <a:off x="8757634" y="208208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Ideal</a:t>
            </a:r>
          </a:p>
          <a:p>
            <a:r>
              <a:rPr lang="en-US" dirty="0">
                <a:solidFill>
                  <a:schemeClr val="bg1"/>
                </a:solidFill>
              </a:rPr>
              <a:t>Route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F8562E-DF9A-29EF-4F21-5B1BCB7B3A74}"/>
              </a:ext>
            </a:extLst>
          </p:cNvPr>
          <p:cNvCxnSpPr>
            <a:stCxn id="8" idx="2"/>
          </p:cNvCxnSpPr>
          <p:nvPr/>
        </p:nvCxnSpPr>
        <p:spPr>
          <a:xfrm flipH="1">
            <a:off x="6877318" y="3498828"/>
            <a:ext cx="416" cy="2489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85EF6E-2FA3-286E-2765-E451349B4B14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877318" y="4795234"/>
            <a:ext cx="550329" cy="347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58F329-5F98-EF19-9566-CE8AB211F2FC}"/>
              </a:ext>
            </a:extLst>
          </p:cNvPr>
          <p:cNvCxnSpPr/>
          <p:nvPr/>
        </p:nvCxnSpPr>
        <p:spPr>
          <a:xfrm flipH="1">
            <a:off x="8444248" y="2653048"/>
            <a:ext cx="360608" cy="2790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F154E-8677-9D6E-4A88-1A93AC05B6DA}"/>
              </a:ext>
            </a:extLst>
          </p:cNvPr>
          <p:cNvCxnSpPr>
            <a:stCxn id="9" idx="2"/>
          </p:cNvCxnSpPr>
          <p:nvPr/>
        </p:nvCxnSpPr>
        <p:spPr>
          <a:xfrm>
            <a:off x="10126838" y="3429000"/>
            <a:ext cx="107573" cy="3374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BAD1C5C-B357-7E91-DE91-4A34B7E9351F}"/>
              </a:ext>
            </a:extLst>
          </p:cNvPr>
          <p:cNvSpPr txBox="1"/>
          <p:nvPr/>
        </p:nvSpPr>
        <p:spPr>
          <a:xfrm>
            <a:off x="9907623" y="2038416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Star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CA10AB-13FF-3F6C-0592-83FD205C3CF1}"/>
              </a:ext>
            </a:extLst>
          </p:cNvPr>
          <p:cNvCxnSpPr/>
          <p:nvPr/>
        </p:nvCxnSpPr>
        <p:spPr>
          <a:xfrm flipH="1" flipV="1">
            <a:off x="9830873" y="1931831"/>
            <a:ext cx="154547" cy="1065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1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F947-A306-62AD-D1DF-95030E62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my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6EF8-164F-E760-2DBA-8164833C63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decided to use Evolutionary selection and random mutation for training </a:t>
            </a:r>
          </a:p>
          <a:p>
            <a:pPr marL="468630" indent="-285750"/>
            <a:r>
              <a:rPr lang="en-US" dirty="0"/>
              <a:t>Agents with the highest “fitness” are selected to be the basis of the next generation</a:t>
            </a:r>
          </a:p>
          <a:p>
            <a:pPr marL="468630" indent="-285750"/>
            <a:r>
              <a:rPr lang="en-US" dirty="0"/>
              <a:t>Agent network values are randomly adjusted every generation</a:t>
            </a:r>
          </a:p>
          <a:p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0070304-9FD7-CAF0-A7CB-6F181B0EDCAD}"/>
              </a:ext>
            </a:extLst>
          </p:cNvPr>
          <p:cNvSpPr/>
          <p:nvPr/>
        </p:nvSpPr>
        <p:spPr>
          <a:xfrm>
            <a:off x="8065827" y="244294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C8B0320-8E1C-3E4C-F1B0-6E82409E2E9F}"/>
              </a:ext>
            </a:extLst>
          </p:cNvPr>
          <p:cNvSpPr/>
          <p:nvPr/>
        </p:nvSpPr>
        <p:spPr>
          <a:xfrm>
            <a:off x="7349456" y="244294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E97327D-CC6D-A389-F3F4-C15DD06A5FA1}"/>
              </a:ext>
            </a:extLst>
          </p:cNvPr>
          <p:cNvSpPr/>
          <p:nvPr/>
        </p:nvSpPr>
        <p:spPr>
          <a:xfrm>
            <a:off x="9498569" y="244294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BA26AD5-D9D5-022D-A96D-1FF58BD555D8}"/>
              </a:ext>
            </a:extLst>
          </p:cNvPr>
          <p:cNvSpPr/>
          <p:nvPr/>
        </p:nvSpPr>
        <p:spPr>
          <a:xfrm>
            <a:off x="8782198" y="245318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CD990D-23DA-4AEE-C8F0-F07FB6370A46}"/>
              </a:ext>
            </a:extLst>
          </p:cNvPr>
          <p:cNvSpPr/>
          <p:nvPr/>
        </p:nvSpPr>
        <p:spPr>
          <a:xfrm>
            <a:off x="6633085" y="244294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6857391-72B4-ABE3-C89E-64E291CCB80E}"/>
              </a:ext>
            </a:extLst>
          </p:cNvPr>
          <p:cNvSpPr/>
          <p:nvPr/>
        </p:nvSpPr>
        <p:spPr>
          <a:xfrm>
            <a:off x="8018060" y="365077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28F19A7-AD0C-92B2-6C59-6F2B254CD083}"/>
              </a:ext>
            </a:extLst>
          </p:cNvPr>
          <p:cNvSpPr/>
          <p:nvPr/>
        </p:nvSpPr>
        <p:spPr>
          <a:xfrm>
            <a:off x="7301689" y="365077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625C6F4-7D66-69DC-3E5A-91285B6E7A4B}"/>
              </a:ext>
            </a:extLst>
          </p:cNvPr>
          <p:cNvSpPr/>
          <p:nvPr/>
        </p:nvSpPr>
        <p:spPr>
          <a:xfrm>
            <a:off x="9450802" y="365077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59C90DB-6291-974F-428E-B35CE3D6FF40}"/>
              </a:ext>
            </a:extLst>
          </p:cNvPr>
          <p:cNvSpPr/>
          <p:nvPr/>
        </p:nvSpPr>
        <p:spPr>
          <a:xfrm>
            <a:off x="8734431" y="366101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91AC85F-7BF2-42B5-CBBE-5E7CE528E75F}"/>
              </a:ext>
            </a:extLst>
          </p:cNvPr>
          <p:cNvSpPr/>
          <p:nvPr/>
        </p:nvSpPr>
        <p:spPr>
          <a:xfrm>
            <a:off x="6585318" y="365077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90A52A4-1AB1-2950-61C7-D8B934A6B082}"/>
              </a:ext>
            </a:extLst>
          </p:cNvPr>
          <p:cNvSpPr/>
          <p:nvPr/>
        </p:nvSpPr>
        <p:spPr>
          <a:xfrm>
            <a:off x="8018060" y="48698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F6AE9BA-7AE5-9C12-58BF-799F37A38474}"/>
              </a:ext>
            </a:extLst>
          </p:cNvPr>
          <p:cNvSpPr/>
          <p:nvPr/>
        </p:nvSpPr>
        <p:spPr>
          <a:xfrm>
            <a:off x="7301689" y="48698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D2EC010-794C-1FCE-089B-94EE502F3D75}"/>
              </a:ext>
            </a:extLst>
          </p:cNvPr>
          <p:cNvSpPr/>
          <p:nvPr/>
        </p:nvSpPr>
        <p:spPr>
          <a:xfrm>
            <a:off x="9450802" y="48698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17D8FE96-2189-A08A-1D29-902A1EE4804B}"/>
              </a:ext>
            </a:extLst>
          </p:cNvPr>
          <p:cNvSpPr/>
          <p:nvPr/>
        </p:nvSpPr>
        <p:spPr>
          <a:xfrm>
            <a:off x="8734431" y="488007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BDE4614-D91A-5859-DE07-2B81D10D1D38}"/>
              </a:ext>
            </a:extLst>
          </p:cNvPr>
          <p:cNvSpPr/>
          <p:nvPr/>
        </p:nvSpPr>
        <p:spPr>
          <a:xfrm>
            <a:off x="6585318" y="48698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15BC62-A8C5-A769-258C-8A7A12AD3F76}"/>
              </a:ext>
            </a:extLst>
          </p:cNvPr>
          <p:cNvCxnSpPr>
            <a:stCxn id="6" idx="4"/>
            <a:endCxn id="14" idx="0"/>
          </p:cNvCxnSpPr>
          <p:nvPr/>
        </p:nvCxnSpPr>
        <p:spPr>
          <a:xfrm flipH="1">
            <a:off x="6813918" y="2900149"/>
            <a:ext cx="764138" cy="7506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8283C-B62F-7A2A-94C4-2F3F9A08031F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7578056" y="2900149"/>
            <a:ext cx="668604" cy="7506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E009F0-8B33-45F2-70D9-56AB67DDAC2C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7578056" y="2900149"/>
            <a:ext cx="2101346" cy="7506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CB0E3D-33F3-F8FD-E981-654A94F75A83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8963031" y="2900149"/>
            <a:ext cx="764138" cy="7608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B8901-93D5-E997-4D1A-F4E5BE0D713E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7530289" y="2900149"/>
            <a:ext cx="2196880" cy="7506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6E5AAC-4F59-A26C-F2A5-B612BD39930E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8246660" y="4107975"/>
            <a:ext cx="0" cy="7618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5B78C-73F1-5583-98E6-168906A960B2}"/>
              </a:ext>
            </a:extLst>
          </p:cNvPr>
          <p:cNvCxnSpPr>
            <a:stCxn id="10" idx="4"/>
            <a:endCxn id="19" idx="0"/>
          </p:cNvCxnSpPr>
          <p:nvPr/>
        </p:nvCxnSpPr>
        <p:spPr>
          <a:xfrm flipH="1">
            <a:off x="6813918" y="4107975"/>
            <a:ext cx="1432742" cy="7618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AC7D40-43AE-9AD0-FC19-EC3AA85A63BE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 flipH="1">
            <a:off x="7530289" y="4118211"/>
            <a:ext cx="1432742" cy="751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CEED4B-F63E-D73E-2009-410F7803949B}"/>
              </a:ext>
            </a:extLst>
          </p:cNvPr>
          <p:cNvCxnSpPr>
            <a:stCxn id="13" idx="4"/>
            <a:endCxn id="18" idx="0"/>
          </p:cNvCxnSpPr>
          <p:nvPr/>
        </p:nvCxnSpPr>
        <p:spPr>
          <a:xfrm>
            <a:off x="8963031" y="4118211"/>
            <a:ext cx="0" cy="7618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E042AA-B876-CA1F-BF52-9FCF81A9FD3F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8963031" y="4118211"/>
            <a:ext cx="716371" cy="7516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F5044F50-2F91-B49F-22AF-C4C9249EACB8}"/>
              </a:ext>
            </a:extLst>
          </p:cNvPr>
          <p:cNvSpPr/>
          <p:nvPr/>
        </p:nvSpPr>
        <p:spPr>
          <a:xfrm>
            <a:off x="6442365" y="3504062"/>
            <a:ext cx="764131" cy="750626"/>
          </a:xfrm>
          <a:prstGeom prst="mathMultiply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B6BF2A11-B22E-E68B-D25F-3EA76BBEFE86}"/>
              </a:ext>
            </a:extLst>
          </p:cNvPr>
          <p:cNvSpPr/>
          <p:nvPr/>
        </p:nvSpPr>
        <p:spPr>
          <a:xfrm>
            <a:off x="7150316" y="3493826"/>
            <a:ext cx="764131" cy="750626"/>
          </a:xfrm>
          <a:prstGeom prst="mathMultiply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835477D6-D9D1-B520-E120-2BE585337845}"/>
              </a:ext>
            </a:extLst>
          </p:cNvPr>
          <p:cNvSpPr/>
          <p:nvPr/>
        </p:nvSpPr>
        <p:spPr>
          <a:xfrm>
            <a:off x="9297335" y="3514298"/>
            <a:ext cx="764131" cy="750626"/>
          </a:xfrm>
          <a:prstGeom prst="mathMultiply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0293B0C5-0F97-1858-5B5E-BE4EE24F404A}"/>
              </a:ext>
            </a:extLst>
          </p:cNvPr>
          <p:cNvSpPr/>
          <p:nvPr/>
        </p:nvSpPr>
        <p:spPr>
          <a:xfrm>
            <a:off x="8640343" y="2301354"/>
            <a:ext cx="764131" cy="750626"/>
          </a:xfrm>
          <a:prstGeom prst="mathMultiply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D9E588C5-6F84-CB28-6D51-5C091131899C}"/>
              </a:ext>
            </a:extLst>
          </p:cNvPr>
          <p:cNvSpPr/>
          <p:nvPr/>
        </p:nvSpPr>
        <p:spPr>
          <a:xfrm>
            <a:off x="7922533" y="2301354"/>
            <a:ext cx="764131" cy="750626"/>
          </a:xfrm>
          <a:prstGeom prst="mathMultiply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A4B299AB-9BC7-C162-4B25-1BF5DE4B3E08}"/>
              </a:ext>
            </a:extLst>
          </p:cNvPr>
          <p:cNvSpPr/>
          <p:nvPr/>
        </p:nvSpPr>
        <p:spPr>
          <a:xfrm>
            <a:off x="6456701" y="2295736"/>
            <a:ext cx="764131" cy="750626"/>
          </a:xfrm>
          <a:prstGeom prst="mathMultiply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884475BE-BD10-B463-5167-29FEE6FD1C33}"/>
              </a:ext>
            </a:extLst>
          </p:cNvPr>
          <p:cNvSpPr/>
          <p:nvPr/>
        </p:nvSpPr>
        <p:spPr>
          <a:xfrm>
            <a:off x="7158781" y="4733361"/>
            <a:ext cx="764131" cy="750626"/>
          </a:xfrm>
          <a:prstGeom prst="mathMultiply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8A2C9912-E24D-4A2A-7053-C79DE49EC26A}"/>
              </a:ext>
            </a:extLst>
          </p:cNvPr>
          <p:cNvSpPr/>
          <p:nvPr/>
        </p:nvSpPr>
        <p:spPr>
          <a:xfrm>
            <a:off x="7854037" y="4737773"/>
            <a:ext cx="764131" cy="750626"/>
          </a:xfrm>
          <a:prstGeom prst="mathMultiply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E1FAAC11-9495-AED6-7FB8-BBF6C3535509}"/>
              </a:ext>
            </a:extLst>
          </p:cNvPr>
          <p:cNvSpPr/>
          <p:nvPr/>
        </p:nvSpPr>
        <p:spPr>
          <a:xfrm>
            <a:off x="9295244" y="4723125"/>
            <a:ext cx="764131" cy="750626"/>
          </a:xfrm>
          <a:prstGeom prst="mathMultiply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89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5ED-6132-04AE-3F82-34C7F9F25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F6E47-94DB-D7CB-C1D7-28BB33014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96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1543</TotalTime>
  <Words>513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__fkGrotesk_8a67e8</vt:lpstr>
      <vt:lpstr>Arial</vt:lpstr>
      <vt:lpstr>Cambria Math</vt:lpstr>
      <vt:lpstr>Century Schoolbook</vt:lpstr>
      <vt:lpstr>Wingdings 2</vt:lpstr>
      <vt:lpstr>View</vt:lpstr>
      <vt:lpstr>AI Controlled Spaceship</vt:lpstr>
      <vt:lpstr>Topic</vt:lpstr>
      <vt:lpstr>Why I Chose This Topic</vt:lpstr>
      <vt:lpstr>My Implementation</vt:lpstr>
      <vt:lpstr>My AI</vt:lpstr>
      <vt:lpstr>My Network Design</vt:lpstr>
      <vt:lpstr>My Environment</vt:lpstr>
      <vt:lpstr>What’s Unique about my Agent</vt:lpstr>
      <vt:lpstr>Results</vt:lpstr>
      <vt:lpstr>Success Rate</vt:lpstr>
      <vt:lpstr>What Went Well</vt:lpstr>
      <vt:lpstr>What Went Wrong</vt:lpstr>
      <vt:lpstr>Performance</vt:lpstr>
      <vt:lpstr>How I Could Improve my Implementation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Gavin Kieran Long</dc:creator>
  <cp:lastModifiedBy>Gavin long</cp:lastModifiedBy>
  <cp:revision>14</cp:revision>
  <dcterms:created xsi:type="dcterms:W3CDTF">2024-12-04T13:49:53Z</dcterms:created>
  <dcterms:modified xsi:type="dcterms:W3CDTF">2024-12-05T16:07:19Z</dcterms:modified>
</cp:coreProperties>
</file>