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2" r:id="rId5"/>
    <p:sldId id="258" r:id="rId6"/>
    <p:sldId id="292" r:id="rId7"/>
    <p:sldId id="288" r:id="rId8"/>
    <p:sldId id="360" r:id="rId9"/>
    <p:sldId id="361" r:id="rId10"/>
    <p:sldId id="362" r:id="rId11"/>
    <p:sldId id="363" r:id="rId12"/>
    <p:sldId id="366" r:id="rId13"/>
    <p:sldId id="364" r:id="rId14"/>
    <p:sldId id="377" r:id="rId15"/>
    <p:sldId id="365" r:id="rId16"/>
    <p:sldId id="378" r:id="rId17"/>
    <p:sldId id="337" r:id="rId18"/>
    <p:sldId id="367" r:id="rId19"/>
    <p:sldId id="260" r:id="rId20"/>
    <p:sldId id="266" r:id="rId21"/>
    <p:sldId id="25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4040"/>
    <a:srgbClr val="F2F2F2"/>
    <a:srgbClr val="199F8E"/>
    <a:srgbClr val="53B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5" autoAdjust="0"/>
    <p:restoredTop sz="94660"/>
  </p:normalViewPr>
  <p:slideViewPr>
    <p:cSldViewPr snapToGrid="0" showGuides="1">
      <p:cViewPr varScale="1">
        <p:scale>
          <a:sx n="78" d="100"/>
          <a:sy n="78" d="100"/>
        </p:scale>
        <p:origin x="86" y="134"/>
      </p:cViewPr>
      <p:guideLst>
        <p:guide orient="horz" pos="2031"/>
        <p:guide pos="3982"/>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35C215-8E49-46EF-B4ED-B42CDCB920D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0F484-13EE-4ED8-9D7F-9A79423732A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dirty="0">
                <a:solidFill>
                  <a:srgbClr val="262626"/>
                </a:solidFill>
                <a:latin typeface="微软雅黑" panose="020B0503020204020204" pitchFamily="34" charset="-122"/>
                <a:ea typeface="微软雅黑" panose="020B0503020204020204" pitchFamily="34" charset="-122"/>
                <a:cs typeface="Lato"/>
                <a:sym typeface="Lato"/>
              </a:rPr>
              <a:t>任何时候都要考虑容错和边界问题。</a:t>
            </a:r>
            <a:endParaRPr lang="zh-CN" altLang="en-US" dirty="0">
              <a:solidFill>
                <a:srgbClr val="262626"/>
              </a:solidFill>
              <a:latin typeface="微软雅黑" panose="020B0503020204020204" pitchFamily="34" charset="-122"/>
              <a:ea typeface="微软雅黑" panose="020B0503020204020204" pitchFamily="34" charset="-122"/>
              <a:cs typeface="Lato"/>
              <a:sym typeface="Lato"/>
            </a:endParaRPr>
          </a:p>
          <a:p>
            <a:endParaRPr lang="en-US" altLang="zh-CN"/>
          </a:p>
          <a:p>
            <a:pPr lvl="0">
              <a:lnSpc>
                <a:spcPct val="120000"/>
              </a:lnSpc>
              <a:spcAft>
                <a:spcPts val="600"/>
              </a:spcAft>
              <a:buSzPct val="25000"/>
              <a:defRPr/>
            </a:pPr>
            <a:r>
              <a:rPr lang="en-US" altLang="zh-CN"/>
              <a:t>2. </a:t>
            </a:r>
            <a:r>
              <a:rPr lang="zh-CN" altLang="en-US" dirty="0">
                <a:solidFill>
                  <a:srgbClr val="262626"/>
                </a:solidFill>
                <a:latin typeface="微软雅黑" panose="020B0503020204020204" pitchFamily="34" charset="-122"/>
                <a:ea typeface="微软雅黑" panose="020B0503020204020204" pitchFamily="34" charset="-122"/>
                <a:cs typeface="Lato"/>
                <a:sym typeface="Lato"/>
              </a:rPr>
              <a:t>当退出一个组件，需要重置一些数据和状态，可以定义一个重置方法，在组件卸载或者挂载时调用。</a:t>
            </a:r>
            <a:endParaRPr lang="zh-CN" altLang="en-US" dirty="0">
              <a:solidFill>
                <a:srgbClr val="262626"/>
              </a:solidFill>
              <a:latin typeface="微软雅黑" panose="020B0503020204020204" pitchFamily="34" charset="-122"/>
              <a:ea typeface="微软雅黑" panose="020B0503020204020204" pitchFamily="34" charset="-122"/>
              <a:cs typeface="Lato"/>
              <a:sym typeface="Lato"/>
            </a:endParaRPr>
          </a:p>
          <a:p>
            <a:pPr lvl="0">
              <a:lnSpc>
                <a:spcPct val="120000"/>
              </a:lnSpc>
              <a:spcAft>
                <a:spcPts val="600"/>
              </a:spcAft>
              <a:buSzPct val="25000"/>
              <a:defRPr/>
            </a:pPr>
            <a:endParaRPr lang="en-US" altLang="zh-CN"/>
          </a:p>
          <a:p>
            <a:pPr lvl="0">
              <a:lnSpc>
                <a:spcPct val="120000"/>
              </a:lnSpc>
              <a:spcAft>
                <a:spcPts val="600"/>
              </a:spcAft>
              <a:buSzPct val="25000"/>
              <a:defRPr/>
            </a:pPr>
            <a:r>
              <a:rPr lang="en-US" altLang="zh-CN"/>
              <a:t>3. </a:t>
            </a:r>
            <a:r>
              <a:rPr lang="zh-CN" altLang="en-US" dirty="0">
                <a:solidFill>
                  <a:srgbClr val="262626"/>
                </a:solidFill>
                <a:latin typeface="微软雅黑" panose="020B0503020204020204" pitchFamily="34" charset="-122"/>
                <a:ea typeface="微软雅黑" panose="020B0503020204020204" pitchFamily="34" charset="-122"/>
                <a:cs typeface="Lato"/>
                <a:sym typeface="Lato"/>
              </a:rPr>
              <a:t>当一个组件需要依赖外部数据时，可以监听外部数据，在监听方法中对数据进行格式转换，数据过滤等等，然后将得到的数据应用到当前的组件。这样可以做到不改变原数据，在需要原数据的时候，也能拿到，再者就是将数据转化集中到这些方法中处理，方便代码阅读和管理。</a:t>
            </a:r>
            <a:endParaRPr lang="zh-CN" altLang="en-US" dirty="0">
              <a:solidFill>
                <a:srgbClr val="262626"/>
              </a:solidFill>
              <a:latin typeface="微软雅黑" panose="020B0503020204020204" pitchFamily="34" charset="-122"/>
              <a:ea typeface="微软雅黑" panose="020B0503020204020204" pitchFamily="34" charset="-122"/>
              <a:cs typeface="Lato"/>
              <a:sym typeface="Lato"/>
            </a:endParaRPr>
          </a:p>
          <a:p>
            <a:pPr lvl="0">
              <a:lnSpc>
                <a:spcPct val="120000"/>
              </a:lnSpc>
              <a:spcAft>
                <a:spcPts val="600"/>
              </a:spcAft>
              <a:buSzPct val="25000"/>
              <a:defRPr/>
            </a:pPr>
            <a:endParaRPr lang="en-US" altLang="zh-CN"/>
          </a:p>
          <a:p>
            <a:pPr lvl="0">
              <a:lnSpc>
                <a:spcPct val="120000"/>
              </a:lnSpc>
              <a:spcAft>
                <a:spcPts val="600"/>
              </a:spcAft>
              <a:buSzPct val="25000"/>
              <a:defRPr/>
            </a:pPr>
            <a:r>
              <a:rPr lang="en-US" altLang="zh-CN"/>
              <a:t>4. </a:t>
            </a:r>
            <a:r>
              <a:rPr lang="zh-CN" altLang="en-US" dirty="0">
                <a:solidFill>
                  <a:srgbClr val="262626"/>
                </a:solidFill>
                <a:latin typeface="微软雅黑" panose="020B0503020204020204" pitchFamily="34" charset="-122"/>
                <a:ea typeface="微软雅黑" panose="020B0503020204020204" pitchFamily="34" charset="-122"/>
                <a:cs typeface="Lato"/>
                <a:sym typeface="Lato"/>
              </a:rPr>
              <a:t>拿到需求应该先思考可行性，产品没有考虑到的点, 对整个思路有清晰的理解，然后开始编码。</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latin typeface="微软雅黑" panose="020B0503020204020204" pitchFamily="34" charset="-122"/>
                <a:ea typeface="微软雅黑" panose="020B0503020204020204" pitchFamily="34" charset="-122"/>
                <a:sym typeface="+mn-ea"/>
              </a:rPr>
              <a:t>由于 </a:t>
            </a:r>
            <a:r>
              <a:rPr lang="en-US" altLang="zh-CN" dirty="0" smtClean="0">
                <a:latin typeface="微软雅黑" panose="020B0503020204020204" pitchFamily="34" charset="-122"/>
                <a:ea typeface="微软雅黑" panose="020B0503020204020204" pitchFamily="34" charset="-122"/>
                <a:sym typeface="+mn-ea"/>
              </a:rPr>
              <a:t>App </a:t>
            </a:r>
            <a:r>
              <a:rPr lang="zh-CN" altLang="en-US" dirty="0" smtClean="0">
                <a:latin typeface="微软雅黑" panose="020B0503020204020204" pitchFamily="34" charset="-122"/>
                <a:ea typeface="微软雅黑" panose="020B0503020204020204" pitchFamily="34" charset="-122"/>
                <a:sym typeface="+mn-ea"/>
              </a:rPr>
              <a:t>端新添加的字段在数据表中并没有定义相应的字段，通过以 </a:t>
            </a:r>
            <a:r>
              <a:rPr lang="en-US" altLang="zh-CN" dirty="0" smtClean="0">
                <a:latin typeface="微软雅黑" panose="020B0503020204020204" pitchFamily="34" charset="-122"/>
                <a:ea typeface="微软雅黑" panose="020B0503020204020204" pitchFamily="34" charset="-122"/>
                <a:sym typeface="+mn-ea"/>
              </a:rPr>
              <a:t>qqmail_xxx_xxx </a:t>
            </a:r>
            <a:r>
              <a:rPr lang="zh-CN" altLang="en-US" dirty="0" smtClean="0">
                <a:latin typeface="微软雅黑" panose="020B0503020204020204" pitchFamily="34" charset="-122"/>
                <a:ea typeface="微软雅黑" panose="020B0503020204020204" pitchFamily="34" charset="-122"/>
                <a:sym typeface="+mn-ea"/>
              </a:rPr>
              <a:t>的方式存储。因此展示、编辑、提交时，需要进行处理。</a:t>
            </a:r>
            <a:endParaRPr lang="zh-CN" altLang="en-US" dirty="0" smtClean="0">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sym typeface="+mn-ea"/>
              </a:rPr>
              <a:t>解决办法</a:t>
            </a:r>
            <a:r>
              <a:rPr lang="en-US" altLang="zh-CN" b="1" dirty="0" smtClean="0">
                <a:latin typeface="微软雅黑" panose="020B0503020204020204" pitchFamily="34" charset="-122"/>
                <a:ea typeface="微软雅黑" panose="020B0503020204020204" pitchFamily="34" charset="-122"/>
                <a:sym typeface="+mn-ea"/>
              </a:rPr>
              <a:t>:</a:t>
            </a:r>
            <a:endParaRPr lang="zh-CN" altLang="en-US"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90204" pitchFamily="34" charset="0"/>
              <a:buChar char="•"/>
            </a:pPr>
            <a:r>
              <a:rPr lang="zh-CN" altLang="en-US" dirty="0" smtClean="0">
                <a:latin typeface="微软雅黑" panose="020B0503020204020204" pitchFamily="34" charset="-122"/>
                <a:ea typeface="微软雅黑" panose="020B0503020204020204" pitchFamily="34" charset="-122"/>
                <a:sym typeface="+mn-ea"/>
              </a:rPr>
              <a:t>展示：需要过滤非必要字段，转换必要字段。</a:t>
            </a:r>
            <a:endParaRPr lang="zh-CN" altLang="en-US" dirty="0" smtClean="0">
              <a:latin typeface="微软雅黑" panose="020B0503020204020204" pitchFamily="34" charset="-122"/>
              <a:ea typeface="微软雅黑" panose="020B0503020204020204" pitchFamily="34" charset="-122"/>
            </a:endParaRPr>
          </a:p>
          <a:p>
            <a:pPr marL="285750" indent="-285750">
              <a:buFont typeface="Arial" panose="020B0604020202090204" pitchFamily="34" charset="0"/>
              <a:buChar char="•"/>
            </a:pPr>
            <a:r>
              <a:rPr lang="zh-CN" altLang="en-US" dirty="0" smtClean="0">
                <a:latin typeface="微软雅黑" panose="020B0503020204020204" pitchFamily="34" charset="-122"/>
                <a:ea typeface="微软雅黑" panose="020B0503020204020204" pitchFamily="34" charset="-122"/>
                <a:sym typeface="+mn-ea"/>
              </a:rPr>
              <a:t>编辑：需要将展示的字段映射到原本的字段。</a:t>
            </a:r>
            <a:endParaRPr lang="zh-CN" altLang="en-US" dirty="0" smtClean="0">
              <a:latin typeface="微软雅黑" panose="020B0503020204020204" pitchFamily="34" charset="-122"/>
              <a:ea typeface="微软雅黑" panose="020B0503020204020204" pitchFamily="34" charset="-122"/>
            </a:endParaRPr>
          </a:p>
          <a:p>
            <a:pPr marL="285750" indent="-285750">
              <a:buFont typeface="Arial" panose="020B0604020202090204" pitchFamily="34" charset="0"/>
              <a:buChar char="•"/>
            </a:pPr>
            <a:r>
              <a:rPr lang="zh-CN" altLang="en-US" dirty="0" smtClean="0">
                <a:latin typeface="微软雅黑" panose="020B0503020204020204" pitchFamily="34" charset="-122"/>
                <a:ea typeface="微软雅黑" panose="020B0503020204020204" pitchFamily="34" charset="-122"/>
                <a:sym typeface="+mn-ea"/>
              </a:rPr>
              <a:t>提交：需要将转换后的字段转换为原来的字段。</a:t>
            </a:r>
            <a:endParaRPr lang="zh-CN" altLang="en-US" dirty="0" smtClean="0">
              <a:latin typeface="微软雅黑" panose="020B0503020204020204" pitchFamily="34" charset="-122"/>
              <a:ea typeface="微软雅黑" panose="020B0503020204020204" pitchFamily="34" charset="-122"/>
              <a:sym typeface="+mn-ea"/>
            </a:endParaRPr>
          </a:p>
          <a:p>
            <a:pPr marL="285750" indent="-285750">
              <a:buFont typeface="Arial" panose="020B0604020202090204" pitchFamily="34" charset="0"/>
              <a:buChar char="•"/>
            </a:pPr>
            <a:endParaRPr lang="zh-CN" altLang="en-US"/>
          </a:p>
          <a:p>
            <a:pPr indent="0">
              <a:buFont typeface="Arial" panose="020B0604020202090204" pitchFamily="34" charset="0"/>
              <a:buNone/>
            </a:pPr>
            <a:r>
              <a:rPr lang="zh-CN" altLang="en-US" dirty="0" smtClean="0">
                <a:latin typeface="微软雅黑" panose="020B0503020204020204" pitchFamily="34" charset="-122"/>
                <a:ea typeface="微软雅黑" panose="020B0503020204020204" pitchFamily="34" charset="-122"/>
                <a:sym typeface="+mn-ea"/>
              </a:rPr>
              <a:t>对于通过读信页面的名片点击添加的联系人，在通讯录中的展示形式，需要和读信页面的弹窗对齐，所以需要处理分别通过名片保存的联系人以及其他方式添加的联系人的情况，展示不同的内容。</a:t>
            </a:r>
            <a:endParaRPr lang="zh-CN" altLang="en-US" dirty="0" smtClean="0">
              <a:latin typeface="微软雅黑" panose="020B0503020204020204" pitchFamily="34" charset="-122"/>
              <a:ea typeface="微软雅黑" panose="020B0503020204020204" pitchFamily="34" charset="-122"/>
            </a:endParaRPr>
          </a:p>
          <a:p>
            <a:pPr indent="0">
              <a:buFont typeface="Arial" panose="020B0604020202090204" pitchFamily="34" charset="0"/>
              <a:buNone/>
            </a:pPr>
            <a:endParaRPr lang="zh-CN" altLang="en-US" dirty="0" smtClean="0">
              <a:latin typeface="微软雅黑" panose="020B0503020204020204" pitchFamily="34" charset="-122"/>
              <a:ea typeface="微软雅黑" panose="020B0503020204020204" pitchFamily="34" charset="-122"/>
            </a:endParaRPr>
          </a:p>
          <a:p>
            <a:pPr indent="0">
              <a:buFont typeface="Arial" panose="020B0604020202090204" pitchFamily="34" charset="0"/>
              <a:buNone/>
            </a:pPr>
            <a:r>
              <a:rPr lang="zh-CN" altLang="en-US" b="1" dirty="0" smtClean="0">
                <a:latin typeface="微软雅黑" panose="020B0503020204020204" pitchFamily="34" charset="-122"/>
                <a:ea typeface="微软雅黑" panose="020B0503020204020204" pitchFamily="34" charset="-122"/>
                <a:sym typeface="+mn-ea"/>
              </a:rPr>
              <a:t>解决方案</a:t>
            </a:r>
            <a:r>
              <a:rPr lang="en-US" altLang="zh-CN" b="1" dirty="0" smtClean="0">
                <a:latin typeface="微软雅黑" panose="020B0503020204020204" pitchFamily="34" charset="-122"/>
                <a:ea typeface="微软雅黑" panose="020B0503020204020204" pitchFamily="34" charset="-122"/>
                <a:sym typeface="+mn-ea"/>
              </a:rPr>
              <a:t>: </a:t>
            </a:r>
            <a:r>
              <a:rPr lang="zh-CN" altLang="en-US" dirty="0" smtClean="0">
                <a:latin typeface="微软雅黑" panose="020B0503020204020204" pitchFamily="34" charset="-122"/>
                <a:ea typeface="微软雅黑" panose="020B0503020204020204" pitchFamily="34" charset="-122"/>
                <a:sym typeface="+mn-ea"/>
              </a:rPr>
              <a:t>通过判断返回的字段中，是否有 </a:t>
            </a:r>
            <a:r>
              <a:rPr lang="en-US" altLang="zh-CN" dirty="0" smtClean="0">
                <a:latin typeface="微软雅黑" panose="020B0503020204020204" pitchFamily="34" charset="-122"/>
                <a:ea typeface="微软雅黑" panose="020B0503020204020204" pitchFamily="34" charset="-122"/>
                <a:sym typeface="+mn-ea"/>
              </a:rPr>
              <a:t>profileId</a:t>
            </a:r>
            <a:r>
              <a:rPr lang="zh-CN" altLang="en-US" dirty="0" smtClean="0">
                <a:latin typeface="微软雅黑" panose="020B0503020204020204" pitchFamily="34" charset="-122"/>
                <a:ea typeface="微软雅黑" panose="020B0503020204020204" pitchFamily="34" charset="-122"/>
                <a:sym typeface="+mn-ea"/>
              </a:rPr>
              <a:t>，来判断是否是通过名片保存的，进而展示相应的 </a:t>
            </a:r>
            <a:r>
              <a:rPr lang="en-US" altLang="zh-CN" dirty="0" smtClean="0">
                <a:latin typeface="微软雅黑" panose="020B0503020204020204" pitchFamily="34" charset="-122"/>
                <a:ea typeface="微软雅黑" panose="020B0503020204020204" pitchFamily="34" charset="-122"/>
                <a:sym typeface="+mn-ea"/>
              </a:rPr>
              <a:t>UI</a:t>
            </a:r>
            <a:r>
              <a:rPr lang="zh-CN" altLang="en-US" dirty="0" smtClean="0">
                <a:latin typeface="微软雅黑" panose="020B0503020204020204" pitchFamily="34" charset="-122"/>
                <a:ea typeface="微软雅黑" panose="020B0503020204020204" pitchFamily="34" charset="-122"/>
                <a:sym typeface="+mn-ea"/>
              </a:rPr>
              <a:t>。</a:t>
            </a:r>
            <a:endParaRPr lang="zh-CN" altLang="en-US" dirty="0" smtClean="0">
              <a:latin typeface="微软雅黑" panose="020B0503020204020204" pitchFamily="34" charset="-122"/>
              <a:ea typeface="微软雅黑" panose="020B0503020204020204" pitchFamily="34" charset="-122"/>
            </a:endParaRPr>
          </a:p>
          <a:p>
            <a:pPr indent="0">
              <a:buFont typeface="Arial" panose="020B0604020202090204" pitchFamily="34" charset="0"/>
              <a:buNone/>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该卡片不管被发现哪里，都是同一份 </a:t>
            </a:r>
            <a:r>
              <a:rPr lang="en-US" altLang="zh-CN"/>
              <a:t>html </a:t>
            </a:r>
            <a:r>
              <a:rPr lang="zh-CN" altLang="en-US"/>
              <a:t>结构，那么它是怎么做到多种情况下对于对一份 </a:t>
            </a:r>
            <a:r>
              <a:rPr lang="en-US" altLang="zh-CN"/>
              <a:t>Html </a:t>
            </a:r>
            <a:r>
              <a:rPr lang="zh-CN" altLang="en-US"/>
              <a:t>却表现不同呢</a:t>
            </a:r>
            <a:r>
              <a:rPr lang="en-US" altLang="zh-CN"/>
              <a:t>?</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PC </a:t>
            </a:r>
            <a:r>
              <a:rPr lang="zh-CN" altLang="en-US"/>
              <a:t>端内域有我们的代码，可以阻止默认事件，而在外域便没有，正常跳转。</a:t>
            </a:r>
            <a:endParaRPr lang="zh-CN" altLang="en-US"/>
          </a:p>
          <a:p>
            <a:endParaRPr lang="zh-CN" altLang="en-US"/>
          </a:p>
          <a:p>
            <a:r>
              <a:rPr lang="en-US" altLang="zh-CN"/>
              <a:t>2. </a:t>
            </a:r>
            <a:r>
              <a:rPr lang="zh-CN" altLang="en-US"/>
              <a:t>下面来说一下 </a:t>
            </a:r>
            <a:r>
              <a:rPr lang="en-US" altLang="zh-CN"/>
              <a:t>H5 </a:t>
            </a:r>
            <a:r>
              <a:rPr lang="zh-CN" altLang="en-US"/>
              <a:t>页面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dirty="0" smtClean="0">
                <a:latin typeface="微软雅黑" panose="020B0503020204020204" pitchFamily="34" charset="-122"/>
                <a:ea typeface="微软雅黑" panose="020B0503020204020204" pitchFamily="34" charset="-122"/>
                <a:sym typeface="+mn-ea"/>
              </a:rPr>
              <a:t>1. </a:t>
            </a:r>
            <a:r>
              <a:rPr lang="zh-CN" altLang="en-US" dirty="0" smtClean="0">
                <a:latin typeface="微软雅黑" panose="020B0503020204020204" pitchFamily="34" charset="-122"/>
                <a:ea typeface="微软雅黑" panose="020B0503020204020204" pitchFamily="34" charset="-122"/>
                <a:sym typeface="+mn-ea"/>
              </a:rPr>
              <a:t>跳转：后端下发模板的最外层套一个 </a:t>
            </a:r>
            <a:r>
              <a:rPr lang="en-US" altLang="zh-CN" dirty="0" smtClean="0">
                <a:latin typeface="微软雅黑" panose="020B0503020204020204" pitchFamily="34" charset="-122"/>
                <a:ea typeface="微软雅黑" panose="020B0503020204020204" pitchFamily="34" charset="-122"/>
                <a:sym typeface="+mn-ea"/>
              </a:rPr>
              <a:t>a </a:t>
            </a:r>
            <a:r>
              <a:rPr lang="zh-CN" altLang="en-US" dirty="0" smtClean="0">
                <a:latin typeface="微软雅黑" panose="020B0503020204020204" pitchFamily="34" charset="-122"/>
                <a:ea typeface="微软雅黑" panose="020B0503020204020204" pitchFamily="34" charset="-122"/>
                <a:sym typeface="+mn-ea"/>
              </a:rPr>
              <a:t>标签，</a:t>
            </a:r>
            <a:r>
              <a:rPr lang="en-US" altLang="zh-CN" dirty="0" smtClean="0">
                <a:latin typeface="微软雅黑" panose="020B0503020204020204" pitchFamily="34" charset="-122"/>
                <a:ea typeface="微软雅黑" panose="020B0503020204020204" pitchFamily="34" charset="-122"/>
                <a:sym typeface="+mn-ea"/>
              </a:rPr>
              <a:t>class</a:t>
            </a: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href </a:t>
            </a:r>
            <a:r>
              <a:rPr lang="zh-CN" altLang="en-US" dirty="0" smtClean="0">
                <a:latin typeface="微软雅黑" panose="020B0503020204020204" pitchFamily="34" charset="-122"/>
                <a:ea typeface="微软雅黑" panose="020B0503020204020204" pitchFamily="34" charset="-122"/>
                <a:sym typeface="+mn-ea"/>
              </a:rPr>
              <a:t>为一个中间页面地址。在 </a:t>
            </a:r>
            <a:r>
              <a:rPr lang="en-US" altLang="zh-CN" dirty="0" smtClean="0">
                <a:latin typeface="微软雅黑" panose="020B0503020204020204" pitchFamily="34" charset="-122"/>
                <a:ea typeface="微软雅黑" panose="020B0503020204020204" pitchFamily="34" charset="-122"/>
                <a:sym typeface="+mn-ea"/>
              </a:rPr>
              <a:t>PC </a:t>
            </a:r>
            <a:r>
              <a:rPr lang="zh-CN" altLang="en-US" dirty="0" smtClean="0">
                <a:latin typeface="微软雅黑" panose="020B0503020204020204" pitchFamily="34" charset="-122"/>
                <a:ea typeface="微软雅黑" panose="020B0503020204020204" pitchFamily="34" charset="-122"/>
                <a:sym typeface="+mn-ea"/>
              </a:rPr>
              <a:t>端拿到名片 </a:t>
            </a:r>
            <a:r>
              <a:rPr lang="en-US" altLang="zh-CN" dirty="0" smtClean="0">
                <a:latin typeface="微软雅黑" panose="020B0503020204020204" pitchFamily="34" charset="-122"/>
                <a:ea typeface="微软雅黑" panose="020B0503020204020204" pitchFamily="34" charset="-122"/>
                <a:sym typeface="+mn-ea"/>
              </a:rPr>
              <a:t>Dom </a:t>
            </a:r>
            <a:r>
              <a:rPr lang="zh-CN" altLang="en-US" dirty="0" smtClean="0">
                <a:latin typeface="微软雅黑" panose="020B0503020204020204" pitchFamily="34" charset="-122"/>
                <a:ea typeface="微软雅黑" panose="020B0503020204020204" pitchFamily="34" charset="-122"/>
                <a:sym typeface="+mn-ea"/>
              </a:rPr>
              <a:t>节点，添加 </a:t>
            </a:r>
            <a:r>
              <a:rPr lang="en-US" altLang="zh-CN" dirty="0" smtClean="0">
                <a:latin typeface="微软雅黑" panose="020B0503020204020204" pitchFamily="34" charset="-122"/>
                <a:ea typeface="微软雅黑" panose="020B0503020204020204" pitchFamily="34" charset="-122"/>
                <a:sym typeface="+mn-ea"/>
              </a:rPr>
              <a:t>Click </a:t>
            </a:r>
            <a:r>
              <a:rPr lang="zh-CN" altLang="en-US" dirty="0" smtClean="0">
                <a:latin typeface="微软雅黑" panose="020B0503020204020204" pitchFamily="34" charset="-122"/>
                <a:ea typeface="微软雅黑" panose="020B0503020204020204" pitchFamily="34" charset="-122"/>
                <a:sym typeface="+mn-ea"/>
              </a:rPr>
              <a:t>事件，阻止默认跳转事件，在移动端则没有此限制，可以顺利跳转到 </a:t>
            </a:r>
            <a:r>
              <a:rPr lang="en-US" altLang="zh-CN" dirty="0" smtClean="0">
                <a:latin typeface="微软雅黑" panose="020B0503020204020204" pitchFamily="34" charset="-122"/>
                <a:ea typeface="微软雅黑" panose="020B0503020204020204" pitchFamily="34" charset="-122"/>
                <a:sym typeface="+mn-ea"/>
              </a:rPr>
              <a:t>H5</a:t>
            </a:r>
            <a:r>
              <a:rPr lang="zh-CN" altLang="en-US" dirty="0" smtClean="0">
                <a:latin typeface="微软雅黑" panose="020B0503020204020204" pitchFamily="34" charset="-122"/>
                <a:ea typeface="微软雅黑" panose="020B0503020204020204" pitchFamily="34" charset="-122"/>
                <a:sym typeface="+mn-ea"/>
              </a:rPr>
              <a:t>。</a:t>
            </a:r>
            <a:endParaRPr lang="en-US" altLang="zh-CN" dirty="0" smtClean="0">
              <a:latin typeface="微软雅黑" panose="020B0503020204020204" pitchFamily="34" charset="-122"/>
              <a:ea typeface="微软雅黑" panose="020B0503020204020204" pitchFamily="34" charset="-122"/>
            </a:endParaRPr>
          </a:p>
          <a:p>
            <a:endParaRPr lang="zh-CN" altLang="en-US"/>
          </a:p>
          <a:p>
            <a:r>
              <a:rPr lang="en-US" altLang="zh-CN" dirty="0" smtClean="0">
                <a:latin typeface="微软雅黑" panose="020B0503020204020204" pitchFamily="34" charset="-122"/>
                <a:ea typeface="微软雅黑" panose="020B0503020204020204" pitchFamily="34" charset="-122"/>
                <a:sym typeface="+mn-ea"/>
              </a:rPr>
              <a:t>2. </a:t>
            </a:r>
            <a:r>
              <a:rPr lang="zh-CN" altLang="en-US" dirty="0" smtClean="0">
                <a:latin typeface="微软雅黑" panose="020B0503020204020204" pitchFamily="34" charset="-122"/>
                <a:ea typeface="微软雅黑" panose="020B0503020204020204" pitchFamily="34" charset="-122"/>
                <a:sym typeface="+mn-ea"/>
              </a:rPr>
              <a:t>信息携带：尝试过将信息放在 </a:t>
            </a:r>
            <a:r>
              <a:rPr lang="en-US" altLang="zh-CN" dirty="0" smtClean="0">
                <a:latin typeface="微软雅黑" panose="020B0503020204020204" pitchFamily="34" charset="-122"/>
                <a:ea typeface="微软雅黑" panose="020B0503020204020204" pitchFamily="34" charset="-122"/>
                <a:sym typeface="+mn-ea"/>
              </a:rPr>
              <a:t>Dom </a:t>
            </a:r>
            <a:r>
              <a:rPr lang="zh-CN" altLang="en-US" dirty="0" smtClean="0">
                <a:latin typeface="微软雅黑" panose="020B0503020204020204" pitchFamily="34" charset="-122"/>
                <a:ea typeface="微软雅黑" panose="020B0503020204020204" pitchFamily="34" charset="-122"/>
                <a:sym typeface="+mn-ea"/>
              </a:rPr>
              <a:t>节点内部，</a:t>
            </a:r>
            <a:r>
              <a:rPr lang="en-US" altLang="zh-CN" dirty="0" smtClean="0">
                <a:latin typeface="微软雅黑" panose="020B0503020204020204" pitchFamily="34" charset="-122"/>
                <a:ea typeface="微软雅黑" panose="020B0503020204020204" pitchFamily="34" charset="-122"/>
                <a:sym typeface="+mn-ea"/>
              </a:rPr>
              <a:t>a </a:t>
            </a:r>
            <a:r>
              <a:rPr lang="zh-CN" altLang="en-US" dirty="0" smtClean="0">
                <a:latin typeface="微软雅黑" panose="020B0503020204020204" pitchFamily="34" charset="-122"/>
                <a:ea typeface="微软雅黑" panose="020B0503020204020204" pitchFamily="34" charset="-122"/>
                <a:sym typeface="+mn-ea"/>
              </a:rPr>
              <a:t>标签自定义属性，前者获取麻烦，后者会被邮箱的过滤规则过滤，最终采用将信息放到 </a:t>
            </a:r>
            <a:r>
              <a:rPr lang="en-US" altLang="zh-CN" dirty="0" smtClean="0">
                <a:latin typeface="微软雅黑" panose="020B0503020204020204" pitchFamily="34" charset="-122"/>
                <a:ea typeface="微软雅黑" panose="020B0503020204020204" pitchFamily="34" charset="-122"/>
                <a:sym typeface="+mn-ea"/>
              </a:rPr>
              <a:t>href </a:t>
            </a:r>
            <a:r>
              <a:rPr lang="zh-CN" altLang="en-US" dirty="0" smtClean="0">
                <a:latin typeface="微软雅黑" panose="020B0503020204020204" pitchFamily="34" charset="-122"/>
                <a:ea typeface="微软雅黑" panose="020B0503020204020204" pitchFamily="34" charset="-122"/>
                <a:sym typeface="+mn-ea"/>
              </a:rPr>
              <a:t>的 </a:t>
            </a:r>
            <a:r>
              <a:rPr lang="en-US" altLang="zh-CN" dirty="0" smtClean="0">
                <a:latin typeface="微软雅黑" panose="020B0503020204020204" pitchFamily="34" charset="-122"/>
                <a:ea typeface="微软雅黑" panose="020B0503020204020204" pitchFamily="34" charset="-122"/>
                <a:sym typeface="+mn-ea"/>
              </a:rPr>
              <a:t>Url </a:t>
            </a:r>
            <a:r>
              <a:rPr lang="zh-CN" altLang="en-US" dirty="0" smtClean="0">
                <a:latin typeface="微软雅黑" panose="020B0503020204020204" pitchFamily="34" charset="-122"/>
                <a:ea typeface="微软雅黑" panose="020B0503020204020204" pitchFamily="34" charset="-122"/>
                <a:sym typeface="+mn-ea"/>
              </a:rPr>
              <a:t>参数上的方式。</a:t>
            </a:r>
            <a:endParaRPr lang="zh-CN" altLang="en-US" dirty="0" smtClean="0">
              <a:latin typeface="微软雅黑" panose="020B0503020204020204" pitchFamily="34" charset="-122"/>
              <a:ea typeface="微软雅黑" panose="020B0503020204020204" pitchFamily="34" charset="-122"/>
              <a:sym typeface="+mn-ea"/>
            </a:endParaRPr>
          </a:p>
          <a:p>
            <a:endParaRPr lang="en-US" altLang="zh-CN"/>
          </a:p>
          <a:p>
            <a:r>
              <a:rPr lang="en-US" altLang="zh-CN"/>
              <a:t>3. </a:t>
            </a:r>
            <a:r>
              <a:rPr lang="zh-CN" altLang="en-US"/>
              <a:t>多卡片：</a:t>
            </a:r>
            <a:r>
              <a:rPr lang="zh-CN" altLang="en-US" dirty="0" smtClean="0">
                <a:latin typeface="微软雅黑" panose="020B0503020204020204" pitchFamily="34" charset="-122"/>
                <a:ea typeface="微软雅黑" panose="020B0503020204020204" pitchFamily="34" charset="-122"/>
                <a:sym typeface="+mn-ea"/>
              </a:rPr>
              <a:t>考虑转发情况，会存在一封信件中含有多个名片的情况，解决办法为将 </a:t>
            </a:r>
            <a:r>
              <a:rPr lang="en-US" altLang="zh-CN" dirty="0" smtClean="0">
                <a:latin typeface="微软雅黑" panose="020B0503020204020204" pitchFamily="34" charset="-122"/>
                <a:ea typeface="微软雅黑" panose="020B0503020204020204" pitchFamily="34" charset="-122"/>
                <a:sym typeface="+mn-ea"/>
              </a:rPr>
              <a:t>id </a:t>
            </a:r>
            <a:r>
              <a:rPr lang="zh-CN" altLang="en-US" dirty="0" smtClean="0">
                <a:latin typeface="微软雅黑" panose="020B0503020204020204" pitchFamily="34" charset="-122"/>
                <a:ea typeface="微软雅黑" panose="020B0503020204020204" pitchFamily="34" charset="-122"/>
                <a:sym typeface="+mn-ea"/>
              </a:rPr>
              <a:t>替换为 </a:t>
            </a:r>
            <a:r>
              <a:rPr lang="en-US" altLang="zh-CN" dirty="0" smtClean="0">
                <a:latin typeface="微软雅黑" panose="020B0503020204020204" pitchFamily="34" charset="-122"/>
                <a:ea typeface="微软雅黑" panose="020B0503020204020204" pitchFamily="34" charset="-122"/>
                <a:sym typeface="+mn-ea"/>
              </a:rPr>
              <a:t>class</a:t>
            </a:r>
            <a:r>
              <a:rPr lang="zh-CN" altLang="en-US" dirty="0" smtClean="0">
                <a:latin typeface="微软雅黑" panose="020B0503020204020204" pitchFamily="34" charset="-122"/>
                <a:ea typeface="微软雅黑" panose="020B0503020204020204" pitchFamily="34" charset="-122"/>
                <a:sym typeface="+mn-ea"/>
              </a:rPr>
              <a:t>， 因此给多个名片添加行为。</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白屏问题：</a:t>
            </a:r>
            <a:r>
              <a:rPr lang="zh-CN" altLang="en-US" dirty="0" smtClean="0">
                <a:latin typeface="微软雅黑" panose="020B0503020204020204" pitchFamily="34" charset="-122"/>
                <a:ea typeface="微软雅黑" panose="020B0503020204020204" pitchFamily="34" charset="-122"/>
                <a:sym typeface="+mn-ea"/>
              </a:rPr>
              <a:t>第一次渲染会白屏，有一定白屏时间，会导致二次渲染。</a:t>
            </a:r>
            <a:endParaRPr lang="zh-CN" altLang="en-US" dirty="0" smtClean="0">
              <a:latin typeface="微软雅黑" panose="020B0503020204020204" pitchFamily="34" charset="-122"/>
              <a:ea typeface="微软雅黑" panose="020B0503020204020204" pitchFamily="34" charset="-122"/>
              <a:sym typeface="+mn-ea"/>
            </a:endParaRPr>
          </a:p>
          <a:p>
            <a:endParaRPr lang="zh-CN" altLang="en-US"/>
          </a:p>
          <a:p>
            <a:r>
              <a:rPr lang="en-US" altLang="zh-CN"/>
              <a:t>2. </a:t>
            </a:r>
            <a:r>
              <a:rPr lang="zh-CN" altLang="en-US"/>
              <a:t>闪屏：对于老的信件，模板的</a:t>
            </a:r>
            <a:r>
              <a:rPr lang="en-US" altLang="zh-CN"/>
              <a:t>href</a:t>
            </a:r>
            <a:r>
              <a:rPr lang="zh-CN" altLang="en-US"/>
              <a:t>已经确定，如果后面信息改变了，那么第二次渲染的时候就会出现闪屏。</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1. 国际化域名(IDN)是一个域名包含至少一个特定</a:t>
            </a:r>
            <a:r>
              <a:rPr lang="zh-CN" altLang="en-US" dirty="0"/>
              <a:t>语言字符</a:t>
            </a:r>
            <a:r>
              <a:rPr lang="en-US" dirty="0"/>
              <a:t>,比如</a:t>
            </a:r>
            <a:r>
              <a:rPr lang="zh-CN" altLang="en-US" dirty="0"/>
              <a:t>中文</a:t>
            </a:r>
            <a:r>
              <a:rPr lang="en-US" dirty="0"/>
              <a:t>。</a:t>
            </a:r>
            <a:endParaRPr lang="en-US" dirty="0"/>
          </a:p>
          <a:p>
            <a:r>
              <a:rPr lang="en-US" dirty="0"/>
              <a:t>2. </a:t>
            </a:r>
            <a:r>
              <a:rPr lang="en-US" dirty="0">
                <a:sym typeface="+mn-ea"/>
              </a:rPr>
              <a:t>Punycode是一个根据RFC 3492标准而制定的编码系统,主要用</a:t>
            </a:r>
            <a:r>
              <a:rPr lang="zh-CN" altLang="en-US" dirty="0">
                <a:sym typeface="+mn-ea"/>
              </a:rPr>
              <a:t>于</a:t>
            </a:r>
            <a:r>
              <a:rPr lang="en-US" dirty="0">
                <a:sym typeface="+mn-ea"/>
              </a:rPr>
              <a:t>把域名从地方语言所采用的Unicode编码转换成为可用</a:t>
            </a:r>
            <a:r>
              <a:rPr lang="zh-CN" altLang="en-US" dirty="0">
                <a:sym typeface="+mn-ea"/>
              </a:rPr>
              <a:t>于</a:t>
            </a:r>
            <a:r>
              <a:rPr lang="en-US" dirty="0">
                <a:sym typeface="+mn-ea"/>
              </a:rPr>
              <a:t>DNS系统的编码。Punycode可以防止IDN欺骗。</a:t>
            </a:r>
            <a:endParaRPr lang="en-US" dirty="0"/>
          </a:p>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E2205884-E606-47C4-AB44-AEEA58F58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91D16C-911E-4C5C-B250-2F926465824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2205884-E606-47C4-AB44-AEEA58F58E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91D16C-911E-4C5C-B250-2F926465824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2205884-E606-47C4-AB44-AEEA58F58E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91D16C-911E-4C5C-B250-2F926465824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2205884-E606-47C4-AB44-AEEA58F58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91D16C-911E-4C5C-B250-2F926465824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2205884-E606-47C4-AB44-AEEA58F58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91D16C-911E-4C5C-B250-2F926465824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2205884-E606-47C4-AB44-AEEA58F58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91D16C-911E-4C5C-B250-2F926465824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2205884-E606-47C4-AB44-AEEA58F58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91D16C-911E-4C5C-B250-2F926465824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2205884-E606-47C4-AB44-AEEA58F58E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91D16C-911E-4C5C-B250-2F926465824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2205884-E606-47C4-AB44-AEEA58F58E4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F91D16C-911E-4C5C-B250-2F926465824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2205884-E606-47C4-AB44-AEEA58F58E4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F91D16C-911E-4C5C-B250-2F926465824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矩形 6"/>
          <p:cNvSpPr/>
          <p:nvPr userDrawn="1"/>
        </p:nvSpPr>
        <p:spPr>
          <a:xfrm>
            <a:off x="0" y="0"/>
            <a:ext cx="12191999"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userDrawn="1"/>
        </p:nvGrpSpPr>
        <p:grpSpPr>
          <a:xfrm>
            <a:off x="1" y="206477"/>
            <a:ext cx="521109" cy="344129"/>
            <a:chOff x="1" y="206477"/>
            <a:chExt cx="521109" cy="344129"/>
          </a:xfrm>
        </p:grpSpPr>
        <p:sp>
          <p:nvSpPr>
            <p:cNvPr id="3" name="矩形 2"/>
            <p:cNvSpPr/>
            <p:nvPr/>
          </p:nvSpPr>
          <p:spPr>
            <a:xfrm>
              <a:off x="1" y="206477"/>
              <a:ext cx="373626" cy="344129"/>
            </a:xfrm>
            <a:prstGeom prst="rect">
              <a:avLst/>
            </a:prstGeom>
            <a:solidFill>
              <a:srgbClr val="199F8E"/>
            </a:solidFill>
            <a:ln w="9525">
              <a:noFill/>
              <a:round/>
            </a:ln>
          </p:spPr>
          <p:txBody>
            <a:bodyPr vert="horz" wrap="square" lIns="121920" tIns="60960" rIns="121920" bIns="60960" numCol="1" anchor="t" anchorCtr="0" compatLnSpc="1"/>
            <a:lstStyle/>
            <a:p>
              <a:endParaRPr lang="zh-CN" altLang="en-US" sz="2400">
                <a:solidFill>
                  <a:prstClr val="black"/>
                </a:solidFill>
                <a:latin typeface="Arial" panose="020B0604020202090204"/>
                <a:ea typeface="微软雅黑"/>
              </a:endParaRPr>
            </a:p>
          </p:txBody>
        </p:sp>
        <p:sp>
          <p:nvSpPr>
            <p:cNvPr id="4" name="矩形 3"/>
            <p:cNvSpPr/>
            <p:nvPr/>
          </p:nvSpPr>
          <p:spPr>
            <a:xfrm>
              <a:off x="418111" y="206477"/>
              <a:ext cx="102999" cy="344129"/>
            </a:xfrm>
            <a:prstGeom prst="rect">
              <a:avLst/>
            </a:prstGeom>
            <a:solidFill>
              <a:srgbClr val="199F8E"/>
            </a:solidFill>
            <a:ln w="9525">
              <a:noFill/>
              <a:round/>
            </a:ln>
          </p:spPr>
          <p:txBody>
            <a:bodyPr vert="horz" wrap="square" lIns="121920" tIns="60960" rIns="121920" bIns="60960" numCol="1" anchor="t" anchorCtr="0" compatLnSpc="1"/>
            <a:lstStyle/>
            <a:p>
              <a:endParaRPr lang="zh-CN" altLang="en-US" sz="2400">
                <a:solidFill>
                  <a:prstClr val="black"/>
                </a:solidFill>
                <a:latin typeface="Arial" panose="020B0604020202090204"/>
                <a:ea typeface="微软雅黑"/>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3" name="矩形 2"/>
          <p:cNvSpPr/>
          <p:nvPr/>
        </p:nvSpPr>
        <p:spPr>
          <a:xfrm>
            <a:off x="0" y="0"/>
            <a:ext cx="12191999" cy="6858000"/>
          </a:xfrm>
          <a:prstGeom prst="rect">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79"/>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gradFill>
            <a:gsLst>
              <a:gs pos="0">
                <a:srgbClr val="F2F2F2">
                  <a:alpha val="50000"/>
                </a:srgbClr>
              </a:gs>
              <a:gs pos="100000">
                <a:srgbClr val="F2F2F2">
                  <a:alpha val="5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任意多边形 61"/>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solidFill>
            <a:srgbClr val="F2F2F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5"/>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05884-E606-47C4-AB44-AEEA58F58E4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1D16C-911E-4C5C-B250-2F926465824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608438" y="1417114"/>
            <a:ext cx="4975122" cy="1198880"/>
          </a:xfrm>
          <a:prstGeom prst="rect">
            <a:avLst/>
          </a:prstGeom>
          <a:noFill/>
        </p:spPr>
        <p:txBody>
          <a:bodyPr wrap="square" rtlCol="0">
            <a:spAutoFit/>
          </a:bodyPr>
          <a:lstStyle/>
          <a:p>
            <a:pPr algn="ctr"/>
            <a:r>
              <a:rPr lang="zh-CN" altLang="en-US" sz="7200" b="1" dirty="0">
                <a:solidFill>
                  <a:schemeClr val="bg1"/>
                </a:solidFill>
                <a:latin typeface="微软雅黑" panose="020B0503020204020204" pitchFamily="34" charset="-122"/>
                <a:ea typeface="微软雅黑" panose="020B0503020204020204" pitchFamily="34" charset="-122"/>
              </a:rPr>
              <a:t>隆金岑</a:t>
            </a:r>
            <a:endParaRPr lang="zh-CN" altLang="en-US" sz="72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951703" y="2616173"/>
            <a:ext cx="8288593" cy="829945"/>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暑期实习工作总结</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608438" y="3747676"/>
            <a:ext cx="4975122"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广州研发部</a:t>
            </a:r>
            <a:r>
              <a:rPr lang="en-US" altLang="zh-CN" sz="1600" dirty="0">
                <a:solidFill>
                  <a:schemeClr val="bg1"/>
                </a:solidFill>
                <a:latin typeface="微软雅黑" panose="020B0503020204020204" pitchFamily="34" charset="-122"/>
                <a:ea typeface="微软雅黑" panose="020B0503020204020204" pitchFamily="34" charset="-122"/>
              </a:rPr>
              <a:t>-QQ</a:t>
            </a:r>
            <a:r>
              <a:rPr lang="zh-CN" altLang="en-US" sz="1600" dirty="0">
                <a:solidFill>
                  <a:schemeClr val="bg1"/>
                </a:solidFill>
                <a:latin typeface="微软雅黑" panose="020B0503020204020204" pitchFamily="34" charset="-122"/>
                <a:ea typeface="微软雅黑" panose="020B0503020204020204" pitchFamily="34" charset="-122"/>
              </a:rPr>
              <a:t>邮箱产品中心</a:t>
            </a:r>
            <a:endParaRPr lang="zh-CN" altLang="en-US" sz="1600"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5638799" y="3588774"/>
            <a:ext cx="914400"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Placeholder 2"/>
          <p:cNvSpPr txBox="1"/>
          <p:nvPr/>
        </p:nvSpPr>
        <p:spPr>
          <a:xfrm>
            <a:off x="671676" y="5099072"/>
            <a:ext cx="2294487" cy="298318"/>
          </a:xfrm>
          <a:prstGeom prst="rect">
            <a:avLst/>
          </a:prstGeom>
          <a:noFill/>
        </p:spPr>
        <p:txBody>
          <a:bodyPr vert="horz" lIns="112542" tIns="56271" rIns="112542" bIns="56271"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zh-CN" altLang="en-US" sz="2215" dirty="0">
              <a:solidFill>
                <a:srgbClr val="262626"/>
              </a:solidFill>
              <a:latin typeface="Bebas Neue" panose="020B0606020202050201" pitchFamily="34" charset="0"/>
              <a:ea typeface="微软雅黑" panose="020B0503020204020204" pitchFamily="34" charset="-122"/>
            </a:endParaRPr>
          </a:p>
        </p:txBody>
      </p:sp>
      <p:sp>
        <p:nvSpPr>
          <p:cNvPr id="52" name="文本框 51"/>
          <p:cNvSpPr txBox="1"/>
          <p:nvPr/>
        </p:nvSpPr>
        <p:spPr>
          <a:xfrm>
            <a:off x="567690" y="147955"/>
            <a:ext cx="4009390"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第四步 </a:t>
            </a:r>
            <a:r>
              <a:rPr lang="en-US" altLang="zh-CN" sz="2400" b="1" dirty="0">
                <a:solidFill>
                  <a:schemeClr val="bg2">
                    <a:lumMod val="25000"/>
                  </a:schemeClr>
                </a:solidFill>
                <a:latin typeface="微软雅黑" panose="020B0503020204020204" pitchFamily="34" charset="-122"/>
                <a:ea typeface="微软雅黑" panose="020B0503020204020204" pitchFamily="34" charset="-122"/>
              </a:rPr>
              <a:t>- </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通讯录页</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71830" y="793750"/>
            <a:ext cx="10212070" cy="57048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Placeholder 2"/>
          <p:cNvSpPr txBox="1"/>
          <p:nvPr/>
        </p:nvSpPr>
        <p:spPr>
          <a:xfrm>
            <a:off x="671676" y="5099072"/>
            <a:ext cx="2294487" cy="298318"/>
          </a:xfrm>
          <a:prstGeom prst="rect">
            <a:avLst/>
          </a:prstGeom>
          <a:noFill/>
        </p:spPr>
        <p:txBody>
          <a:bodyPr vert="horz" lIns="112542" tIns="56271" rIns="112542" bIns="56271"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zh-CN" altLang="en-US" sz="2215" dirty="0">
              <a:solidFill>
                <a:srgbClr val="262626"/>
              </a:solidFill>
              <a:latin typeface="Bebas Neue" panose="020B0606020202050201" pitchFamily="34" charset="0"/>
              <a:ea typeface="微软雅黑" panose="020B0503020204020204" pitchFamily="34" charset="-122"/>
            </a:endParaRPr>
          </a:p>
        </p:txBody>
      </p:sp>
      <p:sp>
        <p:nvSpPr>
          <p:cNvPr id="52" name="文本框 51"/>
          <p:cNvSpPr txBox="1"/>
          <p:nvPr/>
        </p:nvSpPr>
        <p:spPr>
          <a:xfrm>
            <a:off x="567423" y="147708"/>
            <a:ext cx="2634563"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卡片跳转</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298565" y="666750"/>
            <a:ext cx="1811020" cy="460375"/>
          </a:xfrm>
          <a:prstGeom prst="rect">
            <a:avLst/>
          </a:prstGeom>
          <a:noFill/>
        </p:spPr>
        <p:txBody>
          <a:bodyPr wrap="square" rtlCol="0">
            <a:spAutoFit/>
          </a:bodyPr>
          <a:p>
            <a:r>
              <a:rPr lang="zh-CN" altLang="en-US" sz="2400" dirty="0" smtClea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卡片</a:t>
            </a:r>
            <a:r>
              <a:rPr lang="en-US" altLang="zh-CN" sz="2400" dirty="0" smtClea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2400" dirty="0" smtClea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读信</a:t>
            </a:r>
            <a:r>
              <a:rPr lang="en-US" altLang="zh-CN" sz="2400" dirty="0" smtClea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en-US" altLang="zh-CN" sz="2400" dirty="0" smtClea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9446260" y="1820545"/>
            <a:ext cx="929640" cy="398780"/>
          </a:xfrm>
          <a:prstGeom prst="rect">
            <a:avLst/>
          </a:prstGeom>
          <a:noFill/>
        </p:spPr>
        <p:txBody>
          <a:bodyPr wrap="square" rtlCol="0">
            <a:spAutoFit/>
          </a:bodyPr>
          <a:p>
            <a:r>
              <a:rPr lang="en-US" altLang="zh-CN" sz="2000" dirty="0" smtClea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PC </a:t>
            </a:r>
            <a:r>
              <a:rPr lang="zh-CN" altLang="en-US" sz="2000" dirty="0" smtClea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端</a:t>
            </a:r>
            <a:endParaRPr lang="zh-CN" altLang="en-US" sz="2000" dirty="0" smtClea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2589530" y="1820545"/>
            <a:ext cx="976630" cy="398780"/>
          </a:xfrm>
          <a:prstGeom prst="rect">
            <a:avLst/>
          </a:prstGeom>
          <a:noFill/>
        </p:spPr>
        <p:txBody>
          <a:bodyPr wrap="square" rtlCol="0">
            <a:spAutoFit/>
          </a:bodyPr>
          <a:p>
            <a:r>
              <a:rPr lang="zh-CN" altLang="en-US" sz="2000" dirty="0" smtClea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移动端</a:t>
            </a:r>
            <a:endParaRPr lang="zh-CN" altLang="en-US" sz="2000" dirty="0" smtClea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8729980" y="2343150"/>
            <a:ext cx="1181100"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弹窗</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内域</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16" name="文本框 15"/>
          <p:cNvSpPr txBox="1"/>
          <p:nvPr/>
        </p:nvSpPr>
        <p:spPr>
          <a:xfrm>
            <a:off x="10193020" y="2343150"/>
            <a:ext cx="1684655"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跳转 </a:t>
            </a:r>
            <a:r>
              <a:rPr lang="en-US" altLang="zh-CN" dirty="0" smtClean="0">
                <a:latin typeface="微软雅黑" panose="020B0503020204020204" pitchFamily="34" charset="-122"/>
                <a:ea typeface="微软雅黑" panose="020B0503020204020204" pitchFamily="34" charset="-122"/>
              </a:rPr>
              <a:t>H5(</a:t>
            </a:r>
            <a:r>
              <a:rPr lang="zh-CN" altLang="en-US" dirty="0" smtClean="0">
                <a:latin typeface="微软雅黑" panose="020B0503020204020204" pitchFamily="34" charset="-122"/>
                <a:ea typeface="微软雅黑" panose="020B0503020204020204" pitchFamily="34" charset="-122"/>
              </a:rPr>
              <a:t>外域</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cxnSp>
        <p:nvCxnSpPr>
          <p:cNvPr id="17" name="肘形连接符 16"/>
          <p:cNvCxnSpPr>
            <a:stCxn id="7" idx="2"/>
            <a:endCxn id="16" idx="0"/>
          </p:cNvCxnSpPr>
          <p:nvPr/>
        </p:nvCxnSpPr>
        <p:spPr>
          <a:xfrm rot="5400000" flipV="1">
            <a:off x="10411460" y="1718945"/>
            <a:ext cx="123825" cy="1124585"/>
          </a:xfrm>
          <a:prstGeom prst="bentConnector3">
            <a:avLst>
              <a:gd name="adj1" fmla="val 5025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5" idx="0"/>
            <a:endCxn id="7" idx="2"/>
          </p:cNvCxnSpPr>
          <p:nvPr/>
        </p:nvCxnSpPr>
        <p:spPr>
          <a:xfrm rot="16200000">
            <a:off x="9553893" y="1985963"/>
            <a:ext cx="123825" cy="59055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 idx="2"/>
            <a:endCxn id="7" idx="0"/>
          </p:cNvCxnSpPr>
          <p:nvPr/>
        </p:nvCxnSpPr>
        <p:spPr>
          <a:xfrm rot="5400000" flipV="1">
            <a:off x="8210868" y="120333"/>
            <a:ext cx="693420" cy="2707005"/>
          </a:xfrm>
          <a:prstGeom prst="bentConnector3">
            <a:avLst>
              <a:gd name="adj1" fmla="val 49954"/>
            </a:avLst>
          </a:prstGeom>
        </p:spPr>
        <p:style>
          <a:lnRef idx="1">
            <a:schemeClr val="accent1"/>
          </a:lnRef>
          <a:fillRef idx="0">
            <a:schemeClr val="accent1"/>
          </a:fillRef>
          <a:effectRef idx="0">
            <a:schemeClr val="accent1"/>
          </a:effectRef>
          <a:fontRef idx="minor">
            <a:schemeClr val="tx1"/>
          </a:fontRef>
        </p:style>
      </p:cxnSp>
      <p:cxnSp>
        <p:nvCxnSpPr>
          <p:cNvPr id="24" name="肘形连接符 23"/>
          <p:cNvCxnSpPr/>
          <p:nvPr/>
        </p:nvCxnSpPr>
        <p:spPr>
          <a:xfrm rot="10800000">
            <a:off x="4051300" y="1548765"/>
            <a:ext cx="10160" cy="31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0"/>
            <a:endCxn id="2" idx="2"/>
          </p:cNvCxnSpPr>
          <p:nvPr/>
        </p:nvCxnSpPr>
        <p:spPr>
          <a:xfrm rot="16200000">
            <a:off x="4794250" y="-589280"/>
            <a:ext cx="693420" cy="412623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857625" y="2953385"/>
            <a:ext cx="1802130" cy="645160"/>
          </a:xfrm>
          <a:prstGeom prst="rect">
            <a:avLst/>
          </a:prstGeom>
          <a:noFill/>
        </p:spPr>
        <p:txBody>
          <a:bodyPr wrap="square" rtlCol="0">
            <a:spAutoFit/>
          </a:bodyPr>
          <a:p>
            <a:r>
              <a:rPr lang="en-US" altLang="zh-CN" dirty="0" smtClean="0">
                <a:latin typeface="微软雅黑" panose="020B0503020204020204" pitchFamily="34" charset="-122"/>
                <a:ea typeface="微软雅黑" panose="020B0503020204020204" pitchFamily="34" charset="-122"/>
              </a:rPr>
              <a:t>H5 </a:t>
            </a:r>
            <a:r>
              <a:rPr lang="zh-CN" altLang="en-US" dirty="0" smtClean="0">
                <a:latin typeface="微软雅黑" panose="020B0503020204020204" pitchFamily="34" charset="-122"/>
                <a:ea typeface="微软雅黑" panose="020B0503020204020204" pitchFamily="34" charset="-122"/>
              </a:rPr>
              <a:t>无保存按钮</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外域</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cxnSp>
        <p:nvCxnSpPr>
          <p:cNvPr id="28" name="肘形连接符 27"/>
          <p:cNvCxnSpPr>
            <a:stCxn id="22" idx="0"/>
            <a:endCxn id="8" idx="2"/>
          </p:cNvCxnSpPr>
          <p:nvPr/>
        </p:nvCxnSpPr>
        <p:spPr>
          <a:xfrm rot="16200000">
            <a:off x="2277745" y="2153285"/>
            <a:ext cx="734060" cy="86614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7" idx="0"/>
            <a:endCxn id="8" idx="2"/>
          </p:cNvCxnSpPr>
          <p:nvPr/>
        </p:nvCxnSpPr>
        <p:spPr>
          <a:xfrm rot="16200000" flipV="1">
            <a:off x="3551238" y="1745933"/>
            <a:ext cx="734060" cy="1680845"/>
          </a:xfrm>
          <a:prstGeom prst="bentConnector3">
            <a:avLst>
              <a:gd name="adj1" fmla="val 50043"/>
            </a:avLst>
          </a:prstGeom>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854835" y="2953385"/>
            <a:ext cx="734695" cy="645160"/>
          </a:xfrm>
          <a:prstGeom prst="rect">
            <a:avLst/>
          </a:prstGeom>
          <a:noFill/>
        </p:spPr>
        <p:txBody>
          <a:bodyPr wrap="square" rtlCol="0">
            <a:spAutoFit/>
          </a:bodyPr>
          <a:p>
            <a:r>
              <a:rPr lang="en-US" altLang="zh-CN" dirty="0" smtClean="0">
                <a:latin typeface="微软雅黑" panose="020B0503020204020204" pitchFamily="34" charset="-122"/>
                <a:ea typeface="微软雅黑" panose="020B0503020204020204" pitchFamily="34" charset="-122"/>
              </a:rPr>
              <a:t>H5(</a:t>
            </a:r>
            <a:r>
              <a:rPr lang="zh-CN" altLang="en-US" dirty="0" smtClean="0">
                <a:latin typeface="微软雅黑" panose="020B0503020204020204" pitchFamily="34" charset="-122"/>
                <a:ea typeface="微软雅黑" panose="020B0503020204020204" pitchFamily="34" charset="-122"/>
              </a:rPr>
              <a:t>内域</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102235" y="4514850"/>
            <a:ext cx="1655445" cy="368300"/>
          </a:xfrm>
          <a:prstGeom prst="rect">
            <a:avLst/>
          </a:prstGeom>
          <a:noFill/>
        </p:spPr>
        <p:txBody>
          <a:bodyPr wrap="square" rtlCol="0">
            <a:spAutoFit/>
          </a:bodyPr>
          <a:p>
            <a:r>
              <a:rPr lang="en-US" altLang="zh-CN" dirty="0" smtClean="0">
                <a:latin typeface="微软雅黑" panose="020B0503020204020204" pitchFamily="34" charset="-122"/>
                <a:ea typeface="微软雅黑" panose="020B0503020204020204" pitchFamily="34" charset="-122"/>
              </a:rPr>
              <a:t>QQ </a:t>
            </a:r>
            <a:r>
              <a:rPr lang="zh-CN" altLang="en-US" dirty="0" smtClean="0">
                <a:latin typeface="微软雅黑" panose="020B0503020204020204" pitchFamily="34" charset="-122"/>
                <a:ea typeface="微软雅黑" panose="020B0503020204020204" pitchFamily="34" charset="-122"/>
              </a:rPr>
              <a:t>推送</a:t>
            </a:r>
            <a:r>
              <a:rPr lang="zh-CN" altLang="en-US" dirty="0" smtClean="0">
                <a:latin typeface="微软雅黑" panose="020B0503020204020204" pitchFamily="34" charset="-122"/>
                <a:ea typeface="微软雅黑" panose="020B0503020204020204" pitchFamily="34" charset="-122"/>
              </a:rPr>
              <a:t>插件</a:t>
            </a:r>
            <a:endParaRPr lang="zh-CN" altLang="en-US"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1591310" y="4514850"/>
            <a:ext cx="1240790" cy="64516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微信推送插件</a:t>
            </a:r>
            <a:endParaRPr lang="zh-CN" altLang="en-US"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2742565" y="4516120"/>
            <a:ext cx="1655445" cy="368300"/>
          </a:xfrm>
          <a:prstGeom prst="rect">
            <a:avLst/>
          </a:prstGeom>
          <a:noFill/>
        </p:spPr>
        <p:txBody>
          <a:bodyPr wrap="square" rtlCol="0">
            <a:spAutoFit/>
          </a:bodyPr>
          <a:p>
            <a:r>
              <a:rPr lang="en-US" altLang="zh-CN" dirty="0" smtClean="0">
                <a:latin typeface="微软雅黑" panose="020B0503020204020204" pitchFamily="34" charset="-122"/>
                <a:ea typeface="微软雅黑" panose="020B0503020204020204" pitchFamily="34" charset="-122"/>
              </a:rPr>
              <a:t>QQ </a:t>
            </a:r>
            <a:r>
              <a:rPr lang="zh-CN" altLang="en-US" dirty="0" smtClean="0">
                <a:latin typeface="微软雅黑" panose="020B0503020204020204" pitchFamily="34" charset="-122"/>
                <a:ea typeface="微软雅黑" panose="020B0503020204020204" pitchFamily="34" charset="-122"/>
              </a:rPr>
              <a:t>邮箱 </a:t>
            </a:r>
            <a:r>
              <a:rPr lang="en-US" altLang="zh-CN" dirty="0" smtClean="0">
                <a:latin typeface="微软雅黑" panose="020B0503020204020204" pitchFamily="34" charset="-122"/>
                <a:ea typeface="微软雅黑" panose="020B0503020204020204" pitchFamily="34" charset="-122"/>
              </a:rPr>
              <a:t>App</a:t>
            </a:r>
            <a:endParaRPr lang="en-US" altLang="zh-CN" dirty="0" smtClean="0">
              <a:latin typeface="微软雅黑" panose="020B0503020204020204" pitchFamily="34" charset="-122"/>
              <a:ea typeface="微软雅黑" panose="020B0503020204020204" pitchFamily="34" charset="-122"/>
            </a:endParaRPr>
          </a:p>
        </p:txBody>
      </p:sp>
      <p:cxnSp>
        <p:nvCxnSpPr>
          <p:cNvPr id="9" name="肘形连接符 8"/>
          <p:cNvCxnSpPr>
            <a:stCxn id="3" idx="2"/>
            <a:endCxn id="4" idx="0"/>
          </p:cNvCxnSpPr>
          <p:nvPr/>
        </p:nvCxnSpPr>
        <p:spPr>
          <a:xfrm rot="5400000">
            <a:off x="1118235" y="3410585"/>
            <a:ext cx="916305" cy="1292225"/>
          </a:xfrm>
          <a:prstGeom prst="bentConnector3">
            <a:avLst>
              <a:gd name="adj1" fmla="val 50035"/>
            </a:avLst>
          </a:prstGeom>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0"/>
            <a:endCxn id="3" idx="2"/>
          </p:cNvCxnSpPr>
          <p:nvPr/>
        </p:nvCxnSpPr>
        <p:spPr>
          <a:xfrm rot="16200000">
            <a:off x="1758950" y="4051300"/>
            <a:ext cx="916305" cy="10795"/>
          </a:xfrm>
          <a:prstGeom prst="bentConnector3">
            <a:avLst>
              <a:gd name="adj1" fmla="val 49965"/>
            </a:avLst>
          </a:prstGeom>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6" idx="0"/>
            <a:endCxn id="3" idx="2"/>
          </p:cNvCxnSpPr>
          <p:nvPr/>
        </p:nvCxnSpPr>
        <p:spPr>
          <a:xfrm rot="16200000" flipV="1">
            <a:off x="2437765" y="3383280"/>
            <a:ext cx="917575" cy="1348105"/>
          </a:xfrm>
          <a:prstGeom prst="bentConnector3">
            <a:avLst>
              <a:gd name="adj1" fmla="val 49965"/>
            </a:avLst>
          </a:prstGeom>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1"/>
          <a:stretch>
            <a:fillRect/>
          </a:stretch>
        </p:blipFill>
        <p:spPr>
          <a:xfrm>
            <a:off x="8557260" y="3108325"/>
            <a:ext cx="3320415" cy="3615690"/>
          </a:xfrm>
          <a:prstGeom prst="rect">
            <a:avLst/>
          </a:prstGeom>
        </p:spPr>
      </p:pic>
      <p:pic>
        <p:nvPicPr>
          <p:cNvPr id="18" name="图片 17"/>
          <p:cNvPicPr>
            <a:picLocks noChangeAspect="1"/>
          </p:cNvPicPr>
          <p:nvPr/>
        </p:nvPicPr>
        <p:blipFill>
          <a:blip r:embed="rId2"/>
          <a:stretch>
            <a:fillRect/>
          </a:stretch>
        </p:blipFill>
        <p:spPr>
          <a:xfrm>
            <a:off x="5659755" y="2343150"/>
            <a:ext cx="2724150" cy="43808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p:cNvSpPr txBox="1"/>
          <p:nvPr/>
        </p:nvSpPr>
        <p:spPr>
          <a:xfrm>
            <a:off x="567423" y="147708"/>
            <a:ext cx="2634563"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卡片跳转</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428625" y="745490"/>
            <a:ext cx="10211435" cy="1219200"/>
          </a:xfrm>
          <a:prstGeom prst="rect">
            <a:avLst/>
          </a:prstGeom>
        </p:spPr>
      </p:pic>
      <p:sp>
        <p:nvSpPr>
          <p:cNvPr id="12" name="文本框 11"/>
          <p:cNvSpPr txBox="1"/>
          <p:nvPr/>
        </p:nvSpPr>
        <p:spPr>
          <a:xfrm>
            <a:off x="1421130" y="3519805"/>
            <a:ext cx="927735" cy="368300"/>
          </a:xfrm>
          <a:prstGeom prst="rect">
            <a:avLst/>
          </a:prstGeom>
          <a:noFill/>
        </p:spPr>
        <p:txBody>
          <a:bodyPr wrap="square" rtlCol="0">
            <a:spAutoFit/>
          </a:bodyPr>
          <a:p>
            <a:r>
              <a:rPr lang="en-US" altLang="zh-CN" dirty="0" smtClean="0">
                <a:latin typeface="微软雅黑" panose="020B0503020204020204" pitchFamily="34" charset="-122"/>
                <a:ea typeface="微软雅黑" panose="020B0503020204020204" pitchFamily="34" charset="-122"/>
              </a:rPr>
              <a:t>PC </a:t>
            </a:r>
            <a:r>
              <a:rPr lang="zh-CN" altLang="en-US" dirty="0" smtClean="0">
                <a:latin typeface="微软雅黑" panose="020B0503020204020204" pitchFamily="34" charset="-122"/>
                <a:ea typeface="微软雅黑" panose="020B0503020204020204" pitchFamily="34" charset="-122"/>
              </a:rPr>
              <a:t>端</a:t>
            </a:r>
            <a:endParaRPr lang="zh-CN" altLang="en-US" dirty="0" smtClean="0">
              <a:latin typeface="微软雅黑" panose="020B0503020204020204" pitchFamily="34" charset="-122"/>
              <a:ea typeface="微软雅黑" panose="020B0503020204020204" pitchFamily="34" charset="-122"/>
            </a:endParaRPr>
          </a:p>
        </p:txBody>
      </p:sp>
      <p:sp>
        <p:nvSpPr>
          <p:cNvPr id="20" name="文本框 19"/>
          <p:cNvSpPr txBox="1"/>
          <p:nvPr/>
        </p:nvSpPr>
        <p:spPr>
          <a:xfrm>
            <a:off x="8348980" y="3519805"/>
            <a:ext cx="2418080"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移动端正常跳转到 </a:t>
            </a:r>
            <a:r>
              <a:rPr lang="en-US" altLang="zh-CN" dirty="0" smtClean="0">
                <a:latin typeface="微软雅黑" panose="020B0503020204020204" pitchFamily="34" charset="-122"/>
                <a:ea typeface="微软雅黑" panose="020B0503020204020204" pitchFamily="34" charset="-122"/>
              </a:rPr>
              <a:t>H5</a:t>
            </a:r>
            <a:endParaRPr lang="en-US" altLang="zh-CN" dirty="0" smtClean="0">
              <a:latin typeface="微软雅黑" panose="020B0503020204020204" pitchFamily="34" charset="-122"/>
              <a:ea typeface="微软雅黑" panose="020B0503020204020204" pitchFamily="34" charset="-122"/>
            </a:endParaRPr>
          </a:p>
        </p:txBody>
      </p:sp>
      <p:sp>
        <p:nvSpPr>
          <p:cNvPr id="22" name="文本框 21"/>
          <p:cNvSpPr txBox="1"/>
          <p:nvPr/>
        </p:nvSpPr>
        <p:spPr>
          <a:xfrm>
            <a:off x="252730" y="4707890"/>
            <a:ext cx="2096135" cy="64516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内域，</a:t>
            </a:r>
            <a:r>
              <a:rPr lang="zh-CN" altLang="en-US" dirty="0" smtClean="0">
                <a:latin typeface="微软雅黑" panose="020B0503020204020204" pitchFamily="34" charset="-122"/>
                <a:ea typeface="微软雅黑" panose="020B0503020204020204" pitchFamily="34" charset="-122"/>
                <a:sym typeface="+mn-ea"/>
              </a:rPr>
              <a:t>阻止 </a:t>
            </a:r>
            <a:r>
              <a:rPr lang="en-US" altLang="zh-CN" dirty="0" smtClean="0">
                <a:latin typeface="微软雅黑" panose="020B0503020204020204" pitchFamily="34" charset="-122"/>
                <a:ea typeface="微软雅黑" panose="020B0503020204020204" pitchFamily="34" charset="-122"/>
                <a:sym typeface="+mn-ea"/>
              </a:rPr>
              <a:t>href </a:t>
            </a:r>
            <a:r>
              <a:rPr lang="zh-CN" altLang="en-US" dirty="0" smtClean="0">
                <a:latin typeface="微软雅黑" panose="020B0503020204020204" pitchFamily="34" charset="-122"/>
                <a:ea typeface="微软雅黑" panose="020B0503020204020204" pitchFamily="34" charset="-122"/>
                <a:sym typeface="+mn-ea"/>
              </a:rPr>
              <a:t>默认跳转并弹窗</a:t>
            </a:r>
            <a:endParaRPr lang="zh-CN" altLang="en-US" dirty="0" smtClean="0">
              <a:latin typeface="微软雅黑" panose="020B0503020204020204" pitchFamily="34" charset="-122"/>
              <a:ea typeface="微软雅黑" panose="020B0503020204020204" pitchFamily="34" charset="-122"/>
            </a:endParaRPr>
          </a:p>
        </p:txBody>
      </p:sp>
      <p:sp>
        <p:nvSpPr>
          <p:cNvPr id="23" name="文本框 22"/>
          <p:cNvSpPr txBox="1"/>
          <p:nvPr/>
        </p:nvSpPr>
        <p:spPr>
          <a:xfrm>
            <a:off x="2498725" y="4707890"/>
            <a:ext cx="1511935"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外域跳转 </a:t>
            </a:r>
            <a:r>
              <a:rPr lang="en-US" altLang="zh-CN" dirty="0" smtClean="0">
                <a:latin typeface="微软雅黑" panose="020B0503020204020204" pitchFamily="34" charset="-122"/>
                <a:ea typeface="微软雅黑" panose="020B0503020204020204" pitchFamily="34" charset="-122"/>
              </a:rPr>
              <a:t>H5</a:t>
            </a:r>
            <a:endParaRPr lang="en-US" altLang="zh-CN" dirty="0" smtClean="0">
              <a:latin typeface="微软雅黑" panose="020B0503020204020204" pitchFamily="34" charset="-122"/>
              <a:ea typeface="微软雅黑" panose="020B0503020204020204" pitchFamily="34" charset="-122"/>
            </a:endParaRPr>
          </a:p>
        </p:txBody>
      </p:sp>
      <p:cxnSp>
        <p:nvCxnSpPr>
          <p:cNvPr id="25" name="肘形连接符 24"/>
          <p:cNvCxnSpPr>
            <a:stCxn id="12" idx="0"/>
            <a:endCxn id="10" idx="2"/>
          </p:cNvCxnSpPr>
          <p:nvPr/>
        </p:nvCxnSpPr>
        <p:spPr>
          <a:xfrm rot="16200000">
            <a:off x="2931795" y="917575"/>
            <a:ext cx="1555115" cy="3649345"/>
          </a:xfrm>
          <a:prstGeom prst="bentConnector3">
            <a:avLst>
              <a:gd name="adj1" fmla="val 49980"/>
            </a:avLst>
          </a:prstGeom>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0" idx="0"/>
            <a:endCxn id="10" idx="2"/>
          </p:cNvCxnSpPr>
          <p:nvPr/>
        </p:nvCxnSpPr>
        <p:spPr>
          <a:xfrm rot="16200000" flipV="1">
            <a:off x="6768465" y="730250"/>
            <a:ext cx="1555115" cy="402336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22" idx="0"/>
            <a:endCxn id="12" idx="2"/>
          </p:cNvCxnSpPr>
          <p:nvPr/>
        </p:nvCxnSpPr>
        <p:spPr>
          <a:xfrm rot="16200000">
            <a:off x="1183323" y="4005898"/>
            <a:ext cx="819785" cy="5842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3" idx="0"/>
            <a:endCxn id="12" idx="2"/>
          </p:cNvCxnSpPr>
          <p:nvPr/>
        </p:nvCxnSpPr>
        <p:spPr>
          <a:xfrm rot="16200000" flipV="1">
            <a:off x="2159635" y="3613150"/>
            <a:ext cx="819785" cy="1369695"/>
          </a:xfrm>
          <a:prstGeom prst="bentConnector3">
            <a:avLst>
              <a:gd name="adj1" fmla="val 49961"/>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Placeholder 2"/>
          <p:cNvSpPr txBox="1"/>
          <p:nvPr/>
        </p:nvSpPr>
        <p:spPr>
          <a:xfrm>
            <a:off x="671676" y="5099072"/>
            <a:ext cx="2294487" cy="298318"/>
          </a:xfrm>
          <a:prstGeom prst="rect">
            <a:avLst/>
          </a:prstGeom>
          <a:noFill/>
        </p:spPr>
        <p:txBody>
          <a:bodyPr vert="horz" lIns="112542" tIns="56271" rIns="112542" bIns="56271"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zh-CN" altLang="en-US" sz="2215" dirty="0">
              <a:solidFill>
                <a:srgbClr val="262626"/>
              </a:solidFill>
              <a:latin typeface="Bebas Neue" panose="020B0606020202050201" pitchFamily="34" charset="0"/>
              <a:ea typeface="微软雅黑" panose="020B0503020204020204" pitchFamily="34" charset="-122"/>
            </a:endParaRPr>
          </a:p>
        </p:txBody>
      </p:sp>
      <p:sp>
        <p:nvSpPr>
          <p:cNvPr id="52" name="文本框 51"/>
          <p:cNvSpPr txBox="1"/>
          <p:nvPr/>
        </p:nvSpPr>
        <p:spPr>
          <a:xfrm>
            <a:off x="567690" y="147955"/>
            <a:ext cx="1640205" cy="460375"/>
          </a:xfrm>
          <a:prstGeom prst="rect">
            <a:avLst/>
          </a:prstGeom>
          <a:noFill/>
        </p:spPr>
        <p:txBody>
          <a:bodyPr wrap="square" rtlCol="0">
            <a:spAutoFit/>
          </a:bodyPr>
          <a:lstStyle/>
          <a:p>
            <a:r>
              <a:rPr lang="en-US" altLang="zh-CN" sz="2400" b="1" dirty="0">
                <a:solidFill>
                  <a:schemeClr val="bg2">
                    <a:lumMod val="25000"/>
                  </a:schemeClr>
                </a:solidFill>
                <a:latin typeface="微软雅黑" panose="020B0503020204020204" pitchFamily="34" charset="-122"/>
                <a:ea typeface="微软雅黑" panose="020B0503020204020204" pitchFamily="34" charset="-122"/>
              </a:rPr>
              <a:t>H5 </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页面</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900160" y="896620"/>
            <a:ext cx="3180080" cy="5064760"/>
          </a:xfrm>
          <a:prstGeom prst="rect">
            <a:avLst/>
          </a:prstGeom>
        </p:spPr>
      </p:pic>
      <p:sp>
        <p:nvSpPr>
          <p:cNvPr id="4" name="文本框 3"/>
          <p:cNvSpPr txBox="1"/>
          <p:nvPr/>
        </p:nvSpPr>
        <p:spPr>
          <a:xfrm>
            <a:off x="1602105" y="1209040"/>
            <a:ext cx="2128520"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拉取信息</a:t>
            </a:r>
            <a:r>
              <a:rPr lang="en-US" altLang="zh-CN" dirty="0" smtClean="0">
                <a:latin typeface="微软雅黑" panose="020B0503020204020204" pitchFamily="34" charset="-122"/>
                <a:ea typeface="微软雅黑" panose="020B0503020204020204" pitchFamily="34" charset="-122"/>
              </a:rPr>
              <a:t>: code</a:t>
            </a:r>
            <a:endParaRPr lang="en-US" altLang="zh-CN"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1602105" y="2602230"/>
            <a:ext cx="3154045"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识别平台</a:t>
            </a:r>
            <a:r>
              <a:rPr lang="en-US" altLang="zh-CN" dirty="0" smtClean="0">
                <a:latin typeface="微软雅黑" panose="020B0503020204020204" pitchFamily="34" charset="-122"/>
                <a:ea typeface="微软雅黑" panose="020B0503020204020204" pitchFamily="34" charset="-122"/>
              </a:rPr>
              <a:t>: UA</a:t>
            </a:r>
            <a:endParaRPr lang="en-US" altLang="zh-CN"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51"/>
          <p:cNvSpPr txBox="1"/>
          <p:nvPr/>
        </p:nvSpPr>
        <p:spPr>
          <a:xfrm>
            <a:off x="567690" y="147955"/>
            <a:ext cx="3249295" cy="460375"/>
          </a:xfrm>
          <a:prstGeom prst="rect">
            <a:avLst/>
          </a:prstGeom>
          <a:noFill/>
        </p:spPr>
        <p:txBody>
          <a:bodyPr wrap="square" rtlCol="0">
            <a:spAutoFit/>
          </a:bodyPr>
          <a:lstStyle/>
          <a:p>
            <a:r>
              <a:rPr lang="en-US" altLang="zh-CN" sz="2400" b="1" dirty="0">
                <a:solidFill>
                  <a:schemeClr val="bg2">
                    <a:lumMod val="25000"/>
                  </a:schemeClr>
                </a:solidFill>
                <a:latin typeface="微软雅黑" panose="020B0503020204020204" pitchFamily="34" charset="-122"/>
                <a:ea typeface="微软雅黑" panose="020B0503020204020204" pitchFamily="34" charset="-122"/>
              </a:rPr>
              <a:t>H5 </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页面</a:t>
            </a:r>
            <a:r>
              <a:rPr lang="zh-CN" altLang="en-US" sz="2400" b="1" dirty="0">
                <a:solidFill>
                  <a:schemeClr val="bg2">
                    <a:lumMod val="25000"/>
                  </a:schemeClr>
                </a:solidFill>
                <a:latin typeface="微软雅黑" panose="020B0503020204020204" pitchFamily="34" charset="-122"/>
                <a:ea typeface="微软雅黑" panose="020B0503020204020204" pitchFamily="34" charset="-122"/>
                <a:sym typeface="+mn-ea"/>
              </a:rPr>
              <a:t> </a:t>
            </a:r>
            <a:r>
              <a:rPr lang="en-US" altLang="zh-CN" sz="2400" b="1" dirty="0">
                <a:solidFill>
                  <a:schemeClr val="bg2">
                    <a:lumMod val="25000"/>
                  </a:schemeClr>
                </a:solidFill>
                <a:latin typeface="微软雅黑" panose="020B0503020204020204" pitchFamily="34" charset="-122"/>
                <a:ea typeface="微软雅黑" panose="020B0503020204020204" pitchFamily="34" charset="-122"/>
                <a:sym typeface="+mn-ea"/>
              </a:rPr>
              <a:t>- </a:t>
            </a:r>
            <a:r>
              <a:rPr lang="zh-CN" altLang="en-US" sz="2400" b="1" dirty="0">
                <a:solidFill>
                  <a:schemeClr val="bg2">
                    <a:lumMod val="25000"/>
                  </a:schemeClr>
                </a:solidFill>
                <a:latin typeface="微软雅黑" panose="020B0503020204020204" pitchFamily="34" charset="-122"/>
                <a:ea typeface="微软雅黑" panose="020B0503020204020204" pitchFamily="34" charset="-122"/>
                <a:sym typeface="+mn-ea"/>
              </a:rPr>
              <a:t>渲染方案</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900160" y="896620"/>
            <a:ext cx="3180080" cy="5064760"/>
          </a:xfrm>
          <a:prstGeom prst="rect">
            <a:avLst/>
          </a:prstGeom>
        </p:spPr>
      </p:pic>
      <p:sp>
        <p:nvSpPr>
          <p:cNvPr id="4" name="文本框 3"/>
          <p:cNvSpPr txBox="1"/>
          <p:nvPr/>
        </p:nvSpPr>
        <p:spPr>
          <a:xfrm>
            <a:off x="673735" y="1024890"/>
            <a:ext cx="4038600"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方案一</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第一次渲染后，再去拉数据。</a:t>
            </a:r>
            <a:endParaRPr lang="zh-CN" altLang="en-US" dirty="0" smtClean="0">
              <a:latin typeface="微软雅黑" panose="020B0503020204020204" pitchFamily="34" charset="-122"/>
              <a:ea typeface="微软雅黑" panose="020B0503020204020204" pitchFamily="34" charset="-122"/>
            </a:endParaRPr>
          </a:p>
        </p:txBody>
      </p:sp>
      <p:sp>
        <p:nvSpPr>
          <p:cNvPr id="8" name="文本框 7"/>
          <p:cNvSpPr txBox="1"/>
          <p:nvPr/>
        </p:nvSpPr>
        <p:spPr>
          <a:xfrm>
            <a:off x="792480" y="1511300"/>
            <a:ext cx="5441950"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缺点</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白屏问题</a:t>
            </a:r>
            <a:endParaRPr lang="zh-CN" altLang="en-US" dirty="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673735" y="2578100"/>
            <a:ext cx="5906770"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方案二</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第一次渲染，</a:t>
            </a:r>
            <a:r>
              <a:rPr lang="zh-CN" altLang="en-US" dirty="0" smtClean="0">
                <a:latin typeface="微软雅黑" panose="020B0503020204020204" pitchFamily="34" charset="-122"/>
                <a:ea typeface="微软雅黑" panose="020B0503020204020204" pitchFamily="34" charset="-122"/>
              </a:rPr>
              <a:t>从 </a:t>
            </a:r>
            <a:r>
              <a:rPr lang="en-US" altLang="zh-CN" dirty="0" smtClean="0">
                <a:latin typeface="微软雅黑" panose="020B0503020204020204" pitchFamily="34" charset="-122"/>
                <a:ea typeface="微软雅黑" panose="020B0503020204020204" pitchFamily="34" charset="-122"/>
              </a:rPr>
              <a:t>url </a:t>
            </a:r>
            <a:r>
              <a:rPr lang="zh-CN" altLang="en-US" dirty="0" smtClean="0">
                <a:latin typeface="微软雅黑" panose="020B0503020204020204" pitchFamily="34" charset="-122"/>
                <a:ea typeface="微软雅黑" panose="020B0503020204020204" pitchFamily="34" charset="-122"/>
              </a:rPr>
              <a:t>取得基本信息，再去拉数据。</a:t>
            </a:r>
            <a:r>
              <a:rPr lang="en-US" altLang="zh-CN" dirty="0" smtClean="0">
                <a:latin typeface="微软雅黑" panose="020B0503020204020204" pitchFamily="34" charset="-122"/>
                <a:ea typeface="微软雅黑" panose="020B0503020204020204" pitchFamily="34" charset="-122"/>
              </a:rPr>
              <a:t>  </a:t>
            </a:r>
            <a:endParaRPr lang="zh-CN" altLang="en-US"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889635" y="3163570"/>
            <a:ext cx="3272155"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缺点</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闪屏</a:t>
            </a:r>
            <a:endParaRPr lang="zh-CN" altLang="en-US" dirty="0" smtClean="0">
              <a:latin typeface="微软雅黑" panose="020B0503020204020204" pitchFamily="34" charset="-122"/>
              <a:ea typeface="微软雅黑" panose="020B0503020204020204" pitchFamily="34" charset="-122"/>
            </a:endParaRPr>
          </a:p>
        </p:txBody>
      </p:sp>
      <p:sp>
        <p:nvSpPr>
          <p:cNvPr id="12" name="文本框 11"/>
          <p:cNvSpPr txBox="1"/>
          <p:nvPr/>
        </p:nvSpPr>
        <p:spPr>
          <a:xfrm>
            <a:off x="673735" y="4314190"/>
            <a:ext cx="7796530"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方案三</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让后端直接将数据放到 </a:t>
            </a:r>
            <a:r>
              <a:rPr lang="en-US" altLang="zh-CN" dirty="0" smtClean="0">
                <a:latin typeface="微软雅黑" panose="020B0503020204020204" pitchFamily="34" charset="-122"/>
                <a:ea typeface="微软雅黑" panose="020B0503020204020204" pitchFamily="34" charset="-122"/>
              </a:rPr>
              <a:t>html </a:t>
            </a:r>
            <a:r>
              <a:rPr lang="zh-CN" altLang="en-US" dirty="0" smtClean="0">
                <a:latin typeface="微软雅黑" panose="020B0503020204020204" pitchFamily="34" charset="-122"/>
                <a:ea typeface="微软雅黑" panose="020B0503020204020204" pitchFamily="34" charset="-122"/>
              </a:rPr>
              <a:t>中，第一次渲染时，直接取数据。</a:t>
            </a:r>
            <a:r>
              <a:rPr lang="en-US" altLang="zh-CN" dirty="0" smtClean="0">
                <a:latin typeface="微软雅黑" panose="020B0503020204020204" pitchFamily="34" charset="-122"/>
                <a:ea typeface="微软雅黑" panose="020B0503020204020204" pitchFamily="34" charset="-122"/>
              </a:rPr>
              <a:t>  </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161934" y="1754398"/>
            <a:ext cx="1868130" cy="768350"/>
          </a:xfrm>
          <a:prstGeom prst="rect">
            <a:avLst/>
          </a:prstGeom>
          <a:noFill/>
        </p:spPr>
        <p:txBody>
          <a:bodyPr wrap="square" rtlCol="0">
            <a:spAutoFit/>
          </a:bodyPr>
          <a:lstStyle/>
          <a:p>
            <a:pPr algn="ctr"/>
            <a:r>
              <a:rPr lang="en-US" altLang="zh-CN" sz="4400" b="1" dirty="0">
                <a:solidFill>
                  <a:schemeClr val="bg1"/>
                </a:solidFill>
                <a:latin typeface="微软雅黑" panose="020B0503020204020204" pitchFamily="34" charset="-122"/>
                <a:ea typeface="微软雅黑" panose="020B0503020204020204" pitchFamily="34" charset="-122"/>
              </a:rPr>
              <a:t>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951703" y="2616173"/>
            <a:ext cx="8288593" cy="829945"/>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国际域名</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607803" y="3539504"/>
            <a:ext cx="4975122"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工作经历与成果</a:t>
            </a:r>
            <a:endParaRPr lang="zh-CN" altLang="en-US" sz="1600"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5638799" y="3447170"/>
            <a:ext cx="9144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567690" y="147955"/>
            <a:ext cx="6824980"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国际域名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221740" y="895985"/>
            <a:ext cx="7477760" cy="2599055"/>
          </a:xfrm>
          <a:prstGeom prst="rect">
            <a:avLst/>
          </a:prstGeom>
        </p:spPr>
      </p:pic>
      <p:sp>
        <p:nvSpPr>
          <p:cNvPr id="6" name="文本框 5"/>
          <p:cNvSpPr txBox="1"/>
          <p:nvPr/>
        </p:nvSpPr>
        <p:spPr>
          <a:xfrm>
            <a:off x="1221740" y="4412615"/>
            <a:ext cx="4701540"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https://github.com/bestiejs/punycode.js</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161934" y="1754398"/>
            <a:ext cx="1868130" cy="768350"/>
          </a:xfrm>
          <a:prstGeom prst="rect">
            <a:avLst/>
          </a:prstGeom>
          <a:noFill/>
        </p:spPr>
        <p:txBody>
          <a:bodyPr wrap="square" rtlCol="0">
            <a:spAutoFit/>
          </a:bodyPr>
          <a:lstStyle/>
          <a:p>
            <a:pPr algn="ctr"/>
            <a:r>
              <a:rPr lang="en-US" altLang="zh-CN" sz="4400" b="1" dirty="0">
                <a:solidFill>
                  <a:schemeClr val="bg1"/>
                </a:solidFill>
                <a:latin typeface="微软雅黑" panose="020B0503020204020204" pitchFamily="34" charset="-122"/>
                <a:ea typeface="微软雅黑" panose="020B0503020204020204" pitchFamily="34" charset="-122"/>
              </a:rPr>
              <a:t>03</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951703" y="2617443"/>
            <a:ext cx="8288593" cy="829945"/>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工作经验及思考</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5638799" y="3447170"/>
            <a:ext cx="9144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出自【趣你的PPT】(微信:qunideppt)：最优质的PPT资源库"/>
          <p:cNvSpPr/>
          <p:nvPr/>
        </p:nvSpPr>
        <p:spPr>
          <a:xfrm>
            <a:off x="4544910" y="2316926"/>
            <a:ext cx="1205135" cy="1205135"/>
          </a:xfrm>
          <a:prstGeom prst="ellipse">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2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21" name="出自【趣你的PPT】(微信:qunideppt)：最优质的PPT资源库"/>
          <p:cNvSpPr/>
          <p:nvPr/>
        </p:nvSpPr>
        <p:spPr>
          <a:xfrm>
            <a:off x="4467102" y="2239118"/>
            <a:ext cx="1360751" cy="1360751"/>
          </a:xfrm>
          <a:prstGeom prst="ellipse">
            <a:avLst/>
          </a:prstGeom>
          <a:noFill/>
          <a:ln w="3175">
            <a:solidFill>
              <a:srgbClr val="199F8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0" b="0" i="0" u="none" strike="noStrike" kern="1200" cap="none" spc="0" normalizeH="0" baseline="0" noProof="0" dirty="0">
              <a:ln>
                <a:noFill/>
              </a:ln>
              <a:solidFill>
                <a:schemeClr val="bg1"/>
              </a:solidFill>
              <a:effectLst/>
              <a:uLnTx/>
              <a:uFillTx/>
              <a:latin typeface="微软雅黑" panose="020B0503020204020204" pitchFamily="34" charset="-122"/>
              <a:ea typeface="+mn-ea"/>
              <a:cs typeface="+mn-cs"/>
            </a:endParaRPr>
          </a:p>
        </p:txBody>
      </p:sp>
      <p:sp>
        <p:nvSpPr>
          <p:cNvPr id="22" name="出自【趣你的PPT】(微信:qunideppt)：最优质的PPT资源库"/>
          <p:cNvSpPr/>
          <p:nvPr/>
        </p:nvSpPr>
        <p:spPr>
          <a:xfrm>
            <a:off x="6361118" y="2316926"/>
            <a:ext cx="1205135" cy="1205135"/>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325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3" name="出自【趣你的PPT】(微信:qunideppt)：最优质的PPT资源库"/>
          <p:cNvSpPr/>
          <p:nvPr/>
        </p:nvSpPr>
        <p:spPr>
          <a:xfrm>
            <a:off x="6283312" y="2239118"/>
            <a:ext cx="1360751" cy="1360751"/>
          </a:xfrm>
          <a:prstGeom prst="ellipse">
            <a:avLst/>
          </a:prstGeom>
          <a:noFill/>
          <a:ln w="3175">
            <a:solidFill>
              <a:srgbClr val="40404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0" b="0" i="0" u="none" strike="noStrike" kern="1200" cap="none" spc="0" normalizeH="0" baseline="0" noProof="0" dirty="0">
              <a:ln>
                <a:noFill/>
              </a:ln>
              <a:solidFill>
                <a:schemeClr val="bg1"/>
              </a:solidFill>
              <a:effectLst/>
              <a:uLnTx/>
              <a:uFillTx/>
              <a:latin typeface="微软雅黑" panose="020B0503020204020204" pitchFamily="34" charset="-122"/>
              <a:ea typeface="+mn-ea"/>
              <a:cs typeface="+mn-cs"/>
            </a:endParaRPr>
          </a:p>
        </p:txBody>
      </p:sp>
      <p:sp>
        <p:nvSpPr>
          <p:cNvPr id="24" name="出自【趣你的PPT】(微信:qunideppt)：最优质的PPT资源库"/>
          <p:cNvSpPr/>
          <p:nvPr/>
        </p:nvSpPr>
        <p:spPr>
          <a:xfrm>
            <a:off x="4544910" y="3952083"/>
            <a:ext cx="1205135" cy="1205135"/>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325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5" name="出自【趣你的PPT】(微信:qunideppt)：最优质的PPT资源库"/>
          <p:cNvSpPr/>
          <p:nvPr/>
        </p:nvSpPr>
        <p:spPr>
          <a:xfrm>
            <a:off x="4467102" y="3874277"/>
            <a:ext cx="1360751" cy="1360751"/>
          </a:xfrm>
          <a:prstGeom prst="ellipse">
            <a:avLst/>
          </a:prstGeom>
          <a:noFill/>
          <a:ln w="3175">
            <a:solidFill>
              <a:srgbClr val="40404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0" b="0" i="0" u="none" strike="noStrike" kern="1200" cap="none" spc="0" normalizeH="0" baseline="0" noProof="0" dirty="0">
              <a:ln>
                <a:noFill/>
              </a:ln>
              <a:solidFill>
                <a:schemeClr val="bg1"/>
              </a:solidFill>
              <a:effectLst/>
              <a:uLnTx/>
              <a:uFillTx/>
              <a:latin typeface="微软雅黑" panose="020B0503020204020204" pitchFamily="34" charset="-122"/>
              <a:ea typeface="+mn-ea"/>
              <a:cs typeface="+mn-cs"/>
            </a:endParaRPr>
          </a:p>
        </p:txBody>
      </p:sp>
      <p:sp>
        <p:nvSpPr>
          <p:cNvPr id="26" name="出自【趣你的PPT】(微信:qunideppt)：最优质的PPT资源库"/>
          <p:cNvSpPr/>
          <p:nvPr/>
        </p:nvSpPr>
        <p:spPr>
          <a:xfrm>
            <a:off x="6361118" y="3952083"/>
            <a:ext cx="1205135" cy="1205135"/>
          </a:xfrm>
          <a:prstGeom prst="ellipse">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325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7" name="出自【趣你的PPT】(微信:qunideppt)：最优质的PPT资源库"/>
          <p:cNvSpPr/>
          <p:nvPr/>
        </p:nvSpPr>
        <p:spPr>
          <a:xfrm>
            <a:off x="6283312" y="3874277"/>
            <a:ext cx="1360751" cy="1360751"/>
          </a:xfrm>
          <a:prstGeom prst="ellipse">
            <a:avLst/>
          </a:prstGeom>
          <a:noFill/>
          <a:ln w="3175">
            <a:solidFill>
              <a:srgbClr val="199F8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0" b="0" i="0" u="none" strike="noStrike" kern="1200" cap="none" spc="0" normalizeH="0" baseline="0" noProof="0" dirty="0">
              <a:ln>
                <a:noFill/>
              </a:ln>
              <a:solidFill>
                <a:schemeClr val="bg1"/>
              </a:solidFill>
              <a:effectLst/>
              <a:uLnTx/>
              <a:uFillTx/>
              <a:latin typeface="微软雅黑" panose="020B0503020204020204" pitchFamily="34" charset="-122"/>
              <a:ea typeface="+mn-ea"/>
              <a:cs typeface="+mn-cs"/>
            </a:endParaRPr>
          </a:p>
        </p:txBody>
      </p:sp>
      <p:sp>
        <p:nvSpPr>
          <p:cNvPr id="30" name="出自【趣你的PPT】(微信:qunideppt)：最优质的PPT资源库"/>
          <p:cNvSpPr txBox="1"/>
          <p:nvPr/>
        </p:nvSpPr>
        <p:spPr>
          <a:xfrm>
            <a:off x="7903032" y="2623091"/>
            <a:ext cx="2334138" cy="503868"/>
          </a:xfrm>
          <a:prstGeom prst="rect">
            <a:avLst/>
          </a:prstGeom>
          <a:noFill/>
          <a:ln>
            <a:noFill/>
          </a:ln>
        </p:spPr>
        <p:txBody>
          <a:bodyPr lIns="0" tIns="0" rIns="0" bIns="0" anchor="t" anchorCtr="0">
            <a:noAutofit/>
          </a:bodyPr>
          <a:lstStyle/>
          <a:p>
            <a:pPr lvl="0">
              <a:lnSpc>
                <a:spcPct val="120000"/>
              </a:lnSpc>
              <a:spcAft>
                <a:spcPts val="600"/>
              </a:spcAft>
              <a:buSzPct val="25000"/>
              <a:defRPr/>
            </a:pPr>
            <a:r>
              <a:rPr lang="zh-CN" altLang="en-US" sz="1400" dirty="0">
                <a:solidFill>
                  <a:srgbClr val="262626"/>
                </a:solidFill>
                <a:latin typeface="微软雅黑" panose="020B0503020204020204" pitchFamily="34" charset="-122"/>
                <a:ea typeface="微软雅黑" panose="020B0503020204020204" pitchFamily="34" charset="-122"/>
                <a:cs typeface="Lato"/>
                <a:sym typeface="Lato"/>
              </a:rPr>
              <a:t>数据重置</a:t>
            </a:r>
            <a:endParaRPr lang="zh-CN" altLang="en-US" sz="1400" dirty="0">
              <a:solidFill>
                <a:srgbClr val="262626"/>
              </a:solidFill>
              <a:latin typeface="微软雅黑" panose="020B0503020204020204" pitchFamily="34" charset="-122"/>
              <a:ea typeface="微软雅黑" panose="020B0503020204020204" pitchFamily="34" charset="-122"/>
              <a:cs typeface="Lato"/>
              <a:sym typeface="Lato"/>
            </a:endParaRPr>
          </a:p>
        </p:txBody>
      </p:sp>
      <p:sp>
        <p:nvSpPr>
          <p:cNvPr id="33" name="出自【趣你的PPT】(微信:qunideppt)：最优质的PPT资源库"/>
          <p:cNvSpPr txBox="1"/>
          <p:nvPr/>
        </p:nvSpPr>
        <p:spPr>
          <a:xfrm>
            <a:off x="1468120" y="2710815"/>
            <a:ext cx="2763520" cy="503555"/>
          </a:xfrm>
          <a:prstGeom prst="rect">
            <a:avLst/>
          </a:prstGeom>
          <a:noFill/>
          <a:ln>
            <a:noFill/>
          </a:ln>
        </p:spPr>
        <p:txBody>
          <a:bodyPr lIns="0" tIns="0" rIns="0" bIns="0" anchor="t" anchorCtr="0">
            <a:noAutofit/>
          </a:bodyPr>
          <a:lstStyle/>
          <a:p>
            <a:pPr lvl="0" algn="r">
              <a:lnSpc>
                <a:spcPct val="120000"/>
              </a:lnSpc>
              <a:spcAft>
                <a:spcPts val="600"/>
              </a:spcAft>
              <a:buSzPct val="25000"/>
              <a:defRPr/>
            </a:pPr>
            <a:r>
              <a:rPr lang="zh-CN" altLang="en-US" sz="1400" dirty="0">
                <a:solidFill>
                  <a:srgbClr val="262626"/>
                </a:solidFill>
                <a:latin typeface="微软雅黑" panose="020B0503020204020204" pitchFamily="34" charset="-122"/>
                <a:ea typeface="微软雅黑" panose="020B0503020204020204" pitchFamily="34" charset="-122"/>
                <a:cs typeface="Lato"/>
                <a:sym typeface="Lato"/>
              </a:rPr>
              <a:t>边界</a:t>
            </a:r>
            <a:endParaRPr lang="zh-CN" altLang="en-US" sz="1400" dirty="0">
              <a:solidFill>
                <a:srgbClr val="262626"/>
              </a:solidFill>
              <a:latin typeface="微软雅黑" panose="020B0503020204020204" pitchFamily="34" charset="-122"/>
              <a:ea typeface="微软雅黑" panose="020B0503020204020204" pitchFamily="34" charset="-122"/>
              <a:cs typeface="Lato"/>
              <a:sym typeface="Lato"/>
            </a:endParaRPr>
          </a:p>
        </p:txBody>
      </p:sp>
      <p:sp>
        <p:nvSpPr>
          <p:cNvPr id="41" name="出自【趣你的PPT】(微信:qunideppt)：最优质的PPT资源库"/>
          <p:cNvSpPr txBox="1"/>
          <p:nvPr/>
        </p:nvSpPr>
        <p:spPr>
          <a:xfrm>
            <a:off x="7828102" y="4256290"/>
            <a:ext cx="2334138" cy="503868"/>
          </a:xfrm>
          <a:prstGeom prst="rect">
            <a:avLst/>
          </a:prstGeom>
          <a:noFill/>
          <a:ln>
            <a:noFill/>
          </a:ln>
        </p:spPr>
        <p:txBody>
          <a:bodyPr lIns="0" tIns="0" rIns="0" bIns="0" anchor="t" anchorCtr="0">
            <a:noAutofit/>
          </a:bodyPr>
          <a:lstStyle/>
          <a:p>
            <a:pPr lvl="0">
              <a:lnSpc>
                <a:spcPct val="120000"/>
              </a:lnSpc>
              <a:spcAft>
                <a:spcPts val="600"/>
              </a:spcAft>
              <a:buSzPct val="25000"/>
              <a:defRPr/>
            </a:pPr>
            <a:r>
              <a:rPr lang="zh-CN" altLang="en-US" sz="1400" dirty="0">
                <a:solidFill>
                  <a:srgbClr val="262626"/>
                </a:solidFill>
                <a:latin typeface="微软雅黑" panose="020B0503020204020204" pitchFamily="34" charset="-122"/>
                <a:ea typeface="微软雅黑" panose="020B0503020204020204" pitchFamily="34" charset="-122"/>
                <a:cs typeface="Lato"/>
                <a:sym typeface="Lato"/>
              </a:rPr>
              <a:t>写前思考</a:t>
            </a:r>
            <a:endParaRPr lang="zh-CN" altLang="en-US" sz="1400" dirty="0">
              <a:solidFill>
                <a:srgbClr val="262626"/>
              </a:solidFill>
              <a:latin typeface="微软雅黑" panose="020B0503020204020204" pitchFamily="34" charset="-122"/>
              <a:ea typeface="微软雅黑" panose="020B0503020204020204" pitchFamily="34" charset="-122"/>
              <a:cs typeface="Lato"/>
              <a:sym typeface="Lato"/>
            </a:endParaRPr>
          </a:p>
        </p:txBody>
      </p:sp>
      <p:sp>
        <p:nvSpPr>
          <p:cNvPr id="46" name="出自【趣你的PPT】(微信:qunideppt)：最优质的PPT资源库"/>
          <p:cNvSpPr txBox="1"/>
          <p:nvPr/>
        </p:nvSpPr>
        <p:spPr>
          <a:xfrm>
            <a:off x="1344295" y="4256405"/>
            <a:ext cx="2887345" cy="503555"/>
          </a:xfrm>
          <a:prstGeom prst="rect">
            <a:avLst/>
          </a:prstGeom>
          <a:noFill/>
          <a:ln>
            <a:noFill/>
          </a:ln>
        </p:spPr>
        <p:txBody>
          <a:bodyPr lIns="0" tIns="0" rIns="0" bIns="0" anchor="t" anchorCtr="0">
            <a:noAutofit/>
          </a:bodyPr>
          <a:lstStyle/>
          <a:p>
            <a:pPr lvl="0" algn="r">
              <a:lnSpc>
                <a:spcPct val="120000"/>
              </a:lnSpc>
              <a:spcAft>
                <a:spcPts val="600"/>
              </a:spcAft>
              <a:buSzPct val="25000"/>
              <a:defRPr/>
            </a:pPr>
            <a:r>
              <a:rPr lang="zh-CN" altLang="en-US" sz="1400" dirty="0">
                <a:solidFill>
                  <a:srgbClr val="262626"/>
                </a:solidFill>
                <a:latin typeface="微软雅黑" panose="020B0503020204020204" pitchFamily="34" charset="-122"/>
                <a:ea typeface="微软雅黑" panose="020B0503020204020204" pitchFamily="34" charset="-122"/>
                <a:cs typeface="Lato"/>
                <a:sym typeface="Lato"/>
              </a:rPr>
              <a:t>数据转换</a:t>
            </a:r>
            <a:endParaRPr lang="zh-CN" altLang="en-US" sz="1400" dirty="0">
              <a:solidFill>
                <a:srgbClr val="262626"/>
              </a:solidFill>
              <a:latin typeface="微软雅黑" panose="020B0503020204020204" pitchFamily="34" charset="-122"/>
              <a:ea typeface="微软雅黑" panose="020B0503020204020204" pitchFamily="34" charset="-122"/>
              <a:cs typeface="Lato"/>
              <a:sym typeface="Lato"/>
            </a:endParaRPr>
          </a:p>
        </p:txBody>
      </p:sp>
      <p:sp>
        <p:nvSpPr>
          <p:cNvPr id="2" name="文本框 1"/>
          <p:cNvSpPr txBox="1"/>
          <p:nvPr/>
        </p:nvSpPr>
        <p:spPr>
          <a:xfrm>
            <a:off x="4686642" y="2623258"/>
            <a:ext cx="882567" cy="591185"/>
          </a:xfrm>
          <a:prstGeom prst="rect">
            <a:avLst/>
          </a:prstGeom>
          <a:noFill/>
        </p:spPr>
        <p:txBody>
          <a:bodyPr wrap="square" rtlCol="0">
            <a:spAutoFit/>
          </a:bodyPr>
          <a:lstStyle/>
          <a:p>
            <a:pPr algn="ctr">
              <a:defRPr/>
            </a:pPr>
            <a:r>
              <a:rPr lang="en-US" altLang="zh-CN" sz="325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t>1</a:t>
            </a:r>
            <a:endParaRPr lang="en-US" altLang="zh-CN" sz="325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8" name="文本框 27"/>
          <p:cNvSpPr txBox="1"/>
          <p:nvPr/>
        </p:nvSpPr>
        <p:spPr>
          <a:xfrm>
            <a:off x="6522401" y="2623258"/>
            <a:ext cx="882567" cy="591185"/>
          </a:xfrm>
          <a:prstGeom prst="rect">
            <a:avLst/>
          </a:prstGeom>
          <a:noFill/>
        </p:spPr>
        <p:txBody>
          <a:bodyPr wrap="square" rtlCol="0">
            <a:spAutoFit/>
          </a:bodyPr>
          <a:lstStyle/>
          <a:p>
            <a:pPr algn="ctr">
              <a:defRPr/>
            </a:pPr>
            <a:r>
              <a:rPr lang="en-US" altLang="zh-CN" sz="325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t>2</a:t>
            </a:r>
            <a:endParaRPr lang="en-US" altLang="zh-CN" sz="325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5" name="文本框 34"/>
          <p:cNvSpPr txBox="1"/>
          <p:nvPr/>
        </p:nvSpPr>
        <p:spPr>
          <a:xfrm>
            <a:off x="4696420" y="4256618"/>
            <a:ext cx="882567" cy="591185"/>
          </a:xfrm>
          <a:prstGeom prst="rect">
            <a:avLst/>
          </a:prstGeom>
          <a:noFill/>
        </p:spPr>
        <p:txBody>
          <a:bodyPr wrap="square" rtlCol="0">
            <a:spAutoFit/>
          </a:bodyPr>
          <a:lstStyle/>
          <a:p>
            <a:pPr algn="ctr">
              <a:defRPr/>
            </a:pPr>
            <a:r>
              <a:rPr lang="en-US" altLang="zh-CN" sz="325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t>3</a:t>
            </a:r>
            <a:endParaRPr lang="en-US" altLang="zh-CN" sz="325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6" name="文本框 35"/>
          <p:cNvSpPr txBox="1"/>
          <p:nvPr/>
        </p:nvSpPr>
        <p:spPr>
          <a:xfrm>
            <a:off x="6532179" y="4256618"/>
            <a:ext cx="882567" cy="591185"/>
          </a:xfrm>
          <a:prstGeom prst="rect">
            <a:avLst/>
          </a:prstGeom>
          <a:noFill/>
        </p:spPr>
        <p:txBody>
          <a:bodyPr wrap="square" rtlCol="0">
            <a:spAutoFit/>
          </a:bodyPr>
          <a:lstStyle/>
          <a:p>
            <a:pPr algn="ctr">
              <a:defRPr/>
            </a:pPr>
            <a:r>
              <a:rPr lang="en-US" altLang="zh-CN" sz="325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t>4</a:t>
            </a:r>
            <a:endParaRPr lang="en-US" altLang="zh-CN" sz="325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9" name="文本框 28"/>
          <p:cNvSpPr txBox="1"/>
          <p:nvPr/>
        </p:nvSpPr>
        <p:spPr>
          <a:xfrm>
            <a:off x="567423" y="147708"/>
            <a:ext cx="2634563"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开发经验总结</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25550" y="844550"/>
            <a:ext cx="10277475" cy="64516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在日常开发中，遇到过许多坑，针对出现这种问题的原因，下次应该避免犯同样的错误。</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对于开发中使用 </a:t>
            </a:r>
            <a:r>
              <a:rPr lang="en-US" altLang="zh-CN" dirty="0" smtClean="0">
                <a:latin typeface="微软雅黑" panose="020B0503020204020204" pitchFamily="34" charset="-122"/>
                <a:ea typeface="微软雅黑" panose="020B0503020204020204" pitchFamily="34" charset="-122"/>
              </a:rPr>
              <a:t>Vue </a:t>
            </a:r>
            <a:r>
              <a:rPr lang="zh-CN" altLang="en-US" dirty="0" smtClean="0">
                <a:latin typeface="微软雅黑" panose="020B0503020204020204" pitchFamily="34" charset="-122"/>
                <a:ea typeface="微软雅黑" panose="020B0503020204020204" pitchFamily="34" charset="-122"/>
              </a:rPr>
              <a:t>时，有一些总结。</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951703" y="2693971"/>
            <a:ext cx="8288593" cy="830997"/>
          </a:xfrm>
          <a:prstGeom prst="rect">
            <a:avLst/>
          </a:prstGeom>
          <a:noFill/>
        </p:spPr>
        <p:txBody>
          <a:bodyPr wrap="square" rtlCol="0">
            <a:sp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rPr>
              <a:t>TAHNK YOU </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5638799" y="3656739"/>
            <a:ext cx="914400"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1856327" y="2145941"/>
            <a:ext cx="543431" cy="918292"/>
            <a:chOff x="1929095" y="1894435"/>
            <a:chExt cx="1918410" cy="3243622"/>
          </a:xfrm>
        </p:grpSpPr>
        <p:sp>
          <p:nvSpPr>
            <p:cNvPr id="3" name="文本框 4"/>
            <p:cNvSpPr/>
            <p:nvPr/>
          </p:nvSpPr>
          <p:spPr bwMode="auto">
            <a:xfrm>
              <a:off x="2194390" y="1894435"/>
              <a:ext cx="971778" cy="2338201"/>
            </a:xfrm>
            <a:custGeom>
              <a:avLst/>
              <a:gdLst>
                <a:gd name="T0" fmla="*/ 971777 w 971777"/>
                <a:gd name="T1" fmla="*/ 0 h 2338201"/>
                <a:gd name="T2" fmla="*/ 971777 w 971777"/>
                <a:gd name="T3" fmla="*/ 1640624 h 2338201"/>
                <a:gd name="T4" fmla="*/ 437176 w 971777"/>
                <a:gd name="T5" fmla="*/ 2338201 h 2338201"/>
                <a:gd name="T6" fmla="*/ 13352 w 971777"/>
                <a:gd name="T7" fmla="*/ 2338201 h 2338201"/>
                <a:gd name="T8" fmla="*/ 13352 w 971777"/>
                <a:gd name="T9" fmla="*/ 1956908 h 2338201"/>
                <a:gd name="T10" fmla="*/ 492565 w 971777"/>
                <a:gd name="T11" fmla="*/ 1956908 h 2338201"/>
                <a:gd name="T12" fmla="*/ 492565 w 971777"/>
                <a:gd name="T13" fmla="*/ 486631 h 2338201"/>
                <a:gd name="T14" fmla="*/ 0 w 971777"/>
                <a:gd name="T15" fmla="*/ 597903 h 2338201"/>
                <a:gd name="T16" fmla="*/ 0 w 971777"/>
                <a:gd name="T17" fmla="*/ 204741 h 2338201"/>
                <a:gd name="T18" fmla="*/ 971777 w 971777"/>
                <a:gd name="T19" fmla="*/ 0 h 2338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1777" h="2338201">
                  <a:moveTo>
                    <a:pt x="971777" y="0"/>
                  </a:moveTo>
                  <a:lnTo>
                    <a:pt x="971777" y="1640624"/>
                  </a:lnTo>
                  <a:lnTo>
                    <a:pt x="437176" y="2338201"/>
                  </a:lnTo>
                  <a:lnTo>
                    <a:pt x="13352" y="2338201"/>
                  </a:lnTo>
                  <a:lnTo>
                    <a:pt x="13352" y="1956908"/>
                  </a:lnTo>
                  <a:lnTo>
                    <a:pt x="492565" y="1956908"/>
                  </a:lnTo>
                  <a:lnTo>
                    <a:pt x="492565" y="486631"/>
                  </a:lnTo>
                  <a:lnTo>
                    <a:pt x="0" y="597903"/>
                  </a:lnTo>
                  <a:lnTo>
                    <a:pt x="0" y="204741"/>
                  </a:lnTo>
                  <a:lnTo>
                    <a:pt x="97177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4" name="直接连接符 3"/>
            <p:cNvCxnSpPr/>
            <p:nvPr/>
          </p:nvCxnSpPr>
          <p:spPr>
            <a:xfrm flipH="1">
              <a:off x="1929095" y="2639759"/>
              <a:ext cx="1918410" cy="24982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6"/>
          <p:cNvGrpSpPr/>
          <p:nvPr/>
        </p:nvGrpSpPr>
        <p:grpSpPr bwMode="auto">
          <a:xfrm>
            <a:off x="6814089" y="2150655"/>
            <a:ext cx="543432" cy="913577"/>
            <a:chOff x="1929096" y="1910433"/>
            <a:chExt cx="1918409" cy="3227624"/>
          </a:xfrm>
        </p:grpSpPr>
        <p:cxnSp>
          <p:nvCxnSpPr>
            <p:cNvPr id="6" name="直接连接符 5"/>
            <p:cNvCxnSpPr/>
            <p:nvPr/>
          </p:nvCxnSpPr>
          <p:spPr>
            <a:xfrm flipH="1">
              <a:off x="1929096" y="2643416"/>
              <a:ext cx="1918409" cy="24946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8"/>
            <p:cNvSpPr/>
            <p:nvPr/>
          </p:nvSpPr>
          <p:spPr bwMode="auto">
            <a:xfrm>
              <a:off x="2088675" y="1910433"/>
              <a:ext cx="1519237" cy="2336718"/>
            </a:xfrm>
            <a:custGeom>
              <a:avLst/>
              <a:gdLst>
                <a:gd name="T0" fmla="*/ 781873 w 1519237"/>
                <a:gd name="T1" fmla="*/ 0 h 2336718"/>
                <a:gd name="T2" fmla="*/ 1320431 w 1519237"/>
                <a:gd name="T3" fmla="*/ 172843 h 2336718"/>
                <a:gd name="T4" fmla="*/ 1519237 w 1519237"/>
                <a:gd name="T5" fmla="*/ 651314 h 2336718"/>
                <a:gd name="T6" fmla="*/ 1029639 w 1519237"/>
                <a:gd name="T7" fmla="*/ 1496983 h 2336718"/>
                <a:gd name="T8" fmla="*/ 550427 w 1519237"/>
                <a:gd name="T9" fmla="*/ 1928720 h 2336718"/>
                <a:gd name="T10" fmla="*/ 550427 w 1519237"/>
                <a:gd name="T11" fmla="*/ 1937621 h 2336718"/>
                <a:gd name="T12" fmla="*/ 828032 w 1519237"/>
                <a:gd name="T13" fmla="*/ 1937621 h 2336718"/>
                <a:gd name="T14" fmla="*/ 521764 w 1519237"/>
                <a:gd name="T15" fmla="*/ 2336718 h 2336718"/>
                <a:gd name="T16" fmla="*/ 0 w 1519237"/>
                <a:gd name="T17" fmla="*/ 2336718 h 2336718"/>
                <a:gd name="T18" fmla="*/ 0 w 1519237"/>
                <a:gd name="T19" fmla="*/ 1959876 h 2336718"/>
                <a:gd name="T20" fmla="*/ 660215 w 1519237"/>
                <a:gd name="T21" fmla="*/ 1326366 h 2336718"/>
                <a:gd name="T22" fmla="*/ 951007 w 1519237"/>
                <a:gd name="T23" fmla="*/ 992549 h 2336718"/>
                <a:gd name="T24" fmla="*/ 1034090 w 1519237"/>
                <a:gd name="T25" fmla="*/ 712143 h 2336718"/>
                <a:gd name="T26" fmla="*/ 682470 w 1519237"/>
                <a:gd name="T27" fmla="*/ 384261 h 2336718"/>
                <a:gd name="T28" fmla="*/ 111272 w 1519237"/>
                <a:gd name="T29" fmla="*/ 621642 h 2336718"/>
                <a:gd name="T30" fmla="*/ 111272 w 1519237"/>
                <a:gd name="T31" fmla="*/ 195840 h 2336718"/>
                <a:gd name="T32" fmla="*/ 781873 w 1519237"/>
                <a:gd name="T33" fmla="*/ 0 h 2336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19237" h="2336718">
                  <a:moveTo>
                    <a:pt x="781873" y="0"/>
                  </a:moveTo>
                  <a:cubicBezTo>
                    <a:pt x="1008374" y="0"/>
                    <a:pt x="1187893" y="57615"/>
                    <a:pt x="1320431" y="172843"/>
                  </a:cubicBezTo>
                  <a:cubicBezTo>
                    <a:pt x="1452969" y="288072"/>
                    <a:pt x="1519237" y="447562"/>
                    <a:pt x="1519237" y="651314"/>
                  </a:cubicBezTo>
                  <a:cubicBezTo>
                    <a:pt x="1519237" y="920346"/>
                    <a:pt x="1356038" y="1202235"/>
                    <a:pt x="1029639" y="1496983"/>
                  </a:cubicBezTo>
                  <a:lnTo>
                    <a:pt x="550427" y="1928720"/>
                  </a:lnTo>
                  <a:lnTo>
                    <a:pt x="550427" y="1937621"/>
                  </a:lnTo>
                  <a:lnTo>
                    <a:pt x="828032" y="1937621"/>
                  </a:lnTo>
                  <a:lnTo>
                    <a:pt x="521764" y="2336718"/>
                  </a:lnTo>
                  <a:lnTo>
                    <a:pt x="0" y="2336718"/>
                  </a:lnTo>
                  <a:lnTo>
                    <a:pt x="0" y="1959876"/>
                  </a:lnTo>
                  <a:lnTo>
                    <a:pt x="660215" y="1326366"/>
                  </a:lnTo>
                  <a:cubicBezTo>
                    <a:pt x="798688" y="1193828"/>
                    <a:pt x="895618" y="1082556"/>
                    <a:pt x="951007" y="992549"/>
                  </a:cubicBezTo>
                  <a:cubicBezTo>
                    <a:pt x="1006396" y="902542"/>
                    <a:pt x="1034090" y="809074"/>
                    <a:pt x="1034090" y="712143"/>
                  </a:cubicBezTo>
                  <a:cubicBezTo>
                    <a:pt x="1034090" y="493555"/>
                    <a:pt x="916883" y="384261"/>
                    <a:pt x="682470" y="384261"/>
                  </a:cubicBezTo>
                  <a:cubicBezTo>
                    <a:pt x="485642" y="384261"/>
                    <a:pt x="295242" y="463388"/>
                    <a:pt x="111272" y="621642"/>
                  </a:cubicBezTo>
                  <a:lnTo>
                    <a:pt x="111272" y="195840"/>
                  </a:lnTo>
                  <a:cubicBezTo>
                    <a:pt x="308100" y="65280"/>
                    <a:pt x="531634" y="0"/>
                    <a:pt x="781873"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 name="组合 9"/>
          <p:cNvGrpSpPr/>
          <p:nvPr/>
        </p:nvGrpSpPr>
        <p:grpSpPr bwMode="auto">
          <a:xfrm>
            <a:off x="1856327" y="3709992"/>
            <a:ext cx="543431" cy="913577"/>
            <a:chOff x="1929096" y="1910433"/>
            <a:chExt cx="1918409" cy="3227624"/>
          </a:xfrm>
        </p:grpSpPr>
        <p:cxnSp>
          <p:nvCxnSpPr>
            <p:cNvPr id="9" name="直接连接符 8"/>
            <p:cNvCxnSpPr/>
            <p:nvPr/>
          </p:nvCxnSpPr>
          <p:spPr>
            <a:xfrm flipH="1">
              <a:off x="1929096" y="2643416"/>
              <a:ext cx="1918409" cy="24946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11"/>
            <p:cNvSpPr/>
            <p:nvPr/>
          </p:nvSpPr>
          <p:spPr bwMode="auto">
            <a:xfrm>
              <a:off x="2163193" y="1910433"/>
              <a:ext cx="1378292" cy="2370850"/>
            </a:xfrm>
            <a:custGeom>
              <a:avLst/>
              <a:gdLst>
                <a:gd name="T0" fmla="*/ 0 w 1378292"/>
                <a:gd name="T1" fmla="*/ 1836735 h 2370850"/>
                <a:gd name="T2" fmla="*/ 537074 w 1378292"/>
                <a:gd name="T3" fmla="*/ 2008836 h 2370850"/>
                <a:gd name="T4" fmla="*/ 711400 w 1378292"/>
                <a:gd name="T5" fmla="*/ 1987323 h 2370850"/>
                <a:gd name="T6" fmla="*/ 736138 w 1378292"/>
                <a:gd name="T7" fmla="*/ 1978102 h 2370850"/>
                <a:gd name="T8" fmla="*/ 434742 w 1378292"/>
                <a:gd name="T9" fmla="*/ 2370850 h 2370850"/>
                <a:gd name="T10" fmla="*/ 402527 w 1378292"/>
                <a:gd name="T11" fmla="*/ 2369451 h 2370850"/>
                <a:gd name="T12" fmla="*/ 0 w 1378292"/>
                <a:gd name="T13" fmla="*/ 2259569 h 2370850"/>
                <a:gd name="T14" fmla="*/ 0 w 1378292"/>
                <a:gd name="T15" fmla="*/ 1836735 h 2370850"/>
                <a:gd name="T16" fmla="*/ 645379 w 1378292"/>
                <a:gd name="T17" fmla="*/ 0 h 2370850"/>
                <a:gd name="T18" fmla="*/ 1175035 w 1378292"/>
                <a:gd name="T19" fmla="*/ 150589 h 2370850"/>
                <a:gd name="T20" fmla="*/ 1378292 w 1378292"/>
                <a:gd name="T21" fmla="*/ 568231 h 2370850"/>
                <a:gd name="T22" fmla="*/ 921334 w 1378292"/>
                <a:gd name="T23" fmla="*/ 1134978 h 2370850"/>
                <a:gd name="T24" fmla="*/ 921334 w 1378292"/>
                <a:gd name="T25" fmla="*/ 1142396 h 2370850"/>
                <a:gd name="T26" fmla="*/ 1227611 w 1378292"/>
                <a:gd name="T27" fmla="*/ 1251303 h 2370850"/>
                <a:gd name="T28" fmla="*/ 1267575 w 1378292"/>
                <a:gd name="T29" fmla="*/ 1285588 h 2370850"/>
                <a:gd name="T30" fmla="*/ 958980 w 1378292"/>
                <a:gd name="T31" fmla="*/ 1687717 h 2370850"/>
                <a:gd name="T32" fmla="*/ 959909 w 1378292"/>
                <a:gd name="T33" fmla="*/ 1677986 h 2370850"/>
                <a:gd name="T34" fmla="*/ 824156 w 1378292"/>
                <a:gd name="T35" fmla="*/ 1428736 h 2370850"/>
                <a:gd name="T36" fmla="*/ 443605 w 1378292"/>
                <a:gd name="T37" fmla="*/ 1342686 h 2370850"/>
                <a:gd name="T38" fmla="*/ 238864 w 1378292"/>
                <a:gd name="T39" fmla="*/ 1342686 h 2370850"/>
                <a:gd name="T40" fmla="*/ 238864 w 1378292"/>
                <a:gd name="T41" fmla="*/ 973262 h 2370850"/>
                <a:gd name="T42" fmla="*/ 427285 w 1378292"/>
                <a:gd name="T43" fmla="*/ 973262 h 2370850"/>
                <a:gd name="T44" fmla="*/ 890178 w 1378292"/>
                <a:gd name="T45" fmla="*/ 661700 h 2370850"/>
                <a:gd name="T46" fmla="*/ 535590 w 1378292"/>
                <a:gd name="T47" fmla="*/ 367941 h 2370850"/>
                <a:gd name="T48" fmla="*/ 86050 w 1378292"/>
                <a:gd name="T49" fmla="*/ 519271 h 2370850"/>
                <a:gd name="T50" fmla="*/ 86050 w 1378292"/>
                <a:gd name="T51" fmla="*/ 123142 h 2370850"/>
                <a:gd name="T52" fmla="*/ 645379 w 1378292"/>
                <a:gd name="T53" fmla="*/ 0 h 2370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78292" h="2370850">
                  <a:moveTo>
                    <a:pt x="0" y="1836735"/>
                  </a:moveTo>
                  <a:cubicBezTo>
                    <a:pt x="153308" y="1951469"/>
                    <a:pt x="332333" y="2008836"/>
                    <a:pt x="537074" y="2008836"/>
                  </a:cubicBezTo>
                  <a:cubicBezTo>
                    <a:pt x="601859" y="2008836"/>
                    <a:pt x="659968" y="2001665"/>
                    <a:pt x="711400" y="1987323"/>
                  </a:cubicBezTo>
                  <a:lnTo>
                    <a:pt x="736138" y="1978102"/>
                  </a:lnTo>
                  <a:lnTo>
                    <a:pt x="434742" y="2370850"/>
                  </a:lnTo>
                  <a:lnTo>
                    <a:pt x="402527" y="2369451"/>
                  </a:lnTo>
                  <a:cubicBezTo>
                    <a:pt x="242481" y="2354800"/>
                    <a:pt x="108305" y="2318173"/>
                    <a:pt x="0" y="2259569"/>
                  </a:cubicBezTo>
                  <a:lnTo>
                    <a:pt x="0" y="1836735"/>
                  </a:lnTo>
                  <a:close/>
                  <a:moveTo>
                    <a:pt x="645379" y="0"/>
                  </a:moveTo>
                  <a:cubicBezTo>
                    <a:pt x="862978" y="0"/>
                    <a:pt x="1039530" y="50197"/>
                    <a:pt x="1175035" y="150589"/>
                  </a:cubicBezTo>
                  <a:cubicBezTo>
                    <a:pt x="1310540" y="250981"/>
                    <a:pt x="1378292" y="390195"/>
                    <a:pt x="1378292" y="568231"/>
                  </a:cubicBezTo>
                  <a:cubicBezTo>
                    <a:pt x="1378292" y="868913"/>
                    <a:pt x="1225973" y="1057829"/>
                    <a:pt x="921334" y="1134978"/>
                  </a:cubicBezTo>
                  <a:lnTo>
                    <a:pt x="921334" y="1142396"/>
                  </a:lnTo>
                  <a:cubicBezTo>
                    <a:pt x="1041508" y="1155748"/>
                    <a:pt x="1143601" y="1192051"/>
                    <a:pt x="1227611" y="1251303"/>
                  </a:cubicBezTo>
                  <a:lnTo>
                    <a:pt x="1267575" y="1285588"/>
                  </a:lnTo>
                  <a:lnTo>
                    <a:pt x="958980" y="1687717"/>
                  </a:lnTo>
                  <a:lnTo>
                    <a:pt x="959909" y="1677986"/>
                  </a:lnTo>
                  <a:cubicBezTo>
                    <a:pt x="959909" y="1569187"/>
                    <a:pt x="914658" y="1486103"/>
                    <a:pt x="824156" y="1428736"/>
                  </a:cubicBezTo>
                  <a:cubicBezTo>
                    <a:pt x="733655" y="1371369"/>
                    <a:pt x="606805" y="1342686"/>
                    <a:pt x="443605" y="1342686"/>
                  </a:cubicBezTo>
                  <a:lnTo>
                    <a:pt x="238864" y="1342686"/>
                  </a:lnTo>
                  <a:lnTo>
                    <a:pt x="238864" y="973262"/>
                  </a:lnTo>
                  <a:lnTo>
                    <a:pt x="427285" y="973262"/>
                  </a:lnTo>
                  <a:cubicBezTo>
                    <a:pt x="735880" y="973262"/>
                    <a:pt x="890178" y="869408"/>
                    <a:pt x="890178" y="661700"/>
                  </a:cubicBezTo>
                  <a:cubicBezTo>
                    <a:pt x="890178" y="465860"/>
                    <a:pt x="771982" y="367941"/>
                    <a:pt x="535590" y="367941"/>
                  </a:cubicBezTo>
                  <a:cubicBezTo>
                    <a:pt x="381293" y="367941"/>
                    <a:pt x="231446" y="418384"/>
                    <a:pt x="86050" y="519271"/>
                  </a:cubicBezTo>
                  <a:lnTo>
                    <a:pt x="86050" y="123142"/>
                  </a:lnTo>
                  <a:cubicBezTo>
                    <a:pt x="244304" y="41047"/>
                    <a:pt x="430747" y="0"/>
                    <a:pt x="64537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4" name="文本框 15"/>
          <p:cNvSpPr txBox="1">
            <a:spLocks noChangeArrowheads="1"/>
          </p:cNvSpPr>
          <p:nvPr/>
        </p:nvSpPr>
        <p:spPr bwMode="auto">
          <a:xfrm>
            <a:off x="2313071" y="2541012"/>
            <a:ext cx="304602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名片功能</a:t>
            </a:r>
            <a:endParaRPr kumimoji="0" lang="zh-CN" altLang="en-US" sz="2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8" name="文本框 15"/>
          <p:cNvSpPr txBox="1">
            <a:spLocks noChangeArrowheads="1"/>
          </p:cNvSpPr>
          <p:nvPr/>
        </p:nvSpPr>
        <p:spPr bwMode="auto">
          <a:xfrm>
            <a:off x="2313071" y="4097033"/>
            <a:ext cx="304602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工作经验与思考</a:t>
            </a:r>
            <a:endParaRPr kumimoji="0" lang="zh-CN" altLang="en-US" sz="2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nvGrpSpPr>
          <p:cNvPr id="26" name="组合 170"/>
          <p:cNvGrpSpPr/>
          <p:nvPr/>
        </p:nvGrpSpPr>
        <p:grpSpPr bwMode="auto">
          <a:xfrm>
            <a:off x="4379912" y="555915"/>
            <a:ext cx="3432175" cy="985378"/>
            <a:chOff x="4185790" y="519146"/>
            <a:chExt cx="3432589" cy="985763"/>
          </a:xfrm>
        </p:grpSpPr>
        <p:grpSp>
          <p:nvGrpSpPr>
            <p:cNvPr id="27" name="组合 142"/>
            <p:cNvGrpSpPr/>
            <p:nvPr/>
          </p:nvGrpSpPr>
          <p:grpSpPr bwMode="auto">
            <a:xfrm>
              <a:off x="5162050" y="519146"/>
              <a:ext cx="1480070" cy="985763"/>
              <a:chOff x="5065283" y="326901"/>
              <a:chExt cx="1480070" cy="985763"/>
            </a:xfrm>
          </p:grpSpPr>
          <p:sp>
            <p:nvSpPr>
              <p:cNvPr id="37" name="文本框 131"/>
              <p:cNvSpPr txBox="1">
                <a:spLocks noChangeArrowheads="1"/>
              </p:cNvSpPr>
              <p:nvPr/>
            </p:nvSpPr>
            <p:spPr bwMode="auto">
              <a:xfrm>
                <a:off x="5065283" y="943188"/>
                <a:ext cx="1480070" cy="36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CONTENTS</a:t>
                </a:r>
                <a:endParaRPr kumimoji="0" lang="en-US" altLang="zh-CN"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38" name="文本框 141"/>
              <p:cNvSpPr txBox="1">
                <a:spLocks noChangeArrowheads="1"/>
              </p:cNvSpPr>
              <p:nvPr/>
            </p:nvSpPr>
            <p:spPr bwMode="auto">
              <a:xfrm>
                <a:off x="5150825" y="326901"/>
                <a:ext cx="13089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目录</a:t>
                </a:r>
                <a:endParaRPr kumimoji="0" lang="en-US" altLang="zh-CN" sz="4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grpSp>
        <p:grpSp>
          <p:nvGrpSpPr>
            <p:cNvPr id="28" name="组合 169"/>
            <p:cNvGrpSpPr/>
            <p:nvPr/>
          </p:nvGrpSpPr>
          <p:grpSpPr bwMode="auto">
            <a:xfrm>
              <a:off x="4185790" y="826281"/>
              <a:ext cx="3432589" cy="402127"/>
              <a:chOff x="4185790" y="859194"/>
              <a:chExt cx="3432589" cy="402127"/>
            </a:xfrm>
          </p:grpSpPr>
          <p:grpSp>
            <p:nvGrpSpPr>
              <p:cNvPr id="29" name="组合 162"/>
              <p:cNvGrpSpPr/>
              <p:nvPr/>
            </p:nvGrpSpPr>
            <p:grpSpPr bwMode="auto">
              <a:xfrm>
                <a:off x="6906382" y="859194"/>
                <a:ext cx="711997" cy="402127"/>
                <a:chOff x="7299856" y="936232"/>
                <a:chExt cx="711997" cy="402127"/>
              </a:xfrm>
            </p:grpSpPr>
            <p:cxnSp>
              <p:nvCxnSpPr>
                <p:cNvPr id="34" name="直接连接符 33"/>
                <p:cNvCxnSpPr/>
                <p:nvPr/>
              </p:nvCxnSpPr>
              <p:spPr>
                <a:xfrm>
                  <a:off x="7300567" y="1137296"/>
                  <a:ext cx="546166"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300567" y="1338986"/>
                  <a:ext cx="711286"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300567" y="935604"/>
                  <a:ext cx="293722"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163"/>
              <p:cNvGrpSpPr/>
              <p:nvPr/>
            </p:nvGrpSpPr>
            <p:grpSpPr bwMode="auto">
              <a:xfrm flipH="1">
                <a:off x="4185790" y="859194"/>
                <a:ext cx="711997" cy="402127"/>
                <a:chOff x="7299856" y="936232"/>
                <a:chExt cx="711997" cy="402127"/>
              </a:xfrm>
            </p:grpSpPr>
            <p:cxnSp>
              <p:nvCxnSpPr>
                <p:cNvPr id="31" name="直接连接符 30"/>
                <p:cNvCxnSpPr/>
                <p:nvPr/>
              </p:nvCxnSpPr>
              <p:spPr>
                <a:xfrm>
                  <a:off x="7300567" y="1137296"/>
                  <a:ext cx="546166"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300567" y="1338986"/>
                  <a:ext cx="711286"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300567" y="935604"/>
                  <a:ext cx="293723"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grpSp>
      <p:sp>
        <p:nvSpPr>
          <p:cNvPr id="15" name="文本框 14"/>
          <p:cNvSpPr txBox="1"/>
          <p:nvPr/>
        </p:nvSpPr>
        <p:spPr>
          <a:xfrm>
            <a:off x="7508875" y="2449830"/>
            <a:ext cx="2369820" cy="521970"/>
          </a:xfrm>
          <a:prstGeom prst="rect">
            <a:avLst/>
          </a:prstGeom>
          <a:noFill/>
        </p:spPr>
        <p:txBody>
          <a:bodyPr wrap="square" rtlCol="0">
            <a:spAutoFit/>
          </a:bodyPr>
          <a:p>
            <a:pPr algn="l">
              <a:spcBef>
                <a:spcPts val="0"/>
              </a:spcBef>
              <a:spcAft>
                <a:spcPts val="0"/>
              </a:spcAft>
              <a:buClrTx/>
              <a:buSzTx/>
              <a:buFontTx/>
              <a:defRPr/>
            </a:pPr>
            <a:r>
              <a:rPr lang="zh-CN" altLang="en-US" sz="2800" b="1" kern="0" noProof="0" dirty="0">
                <a:ln>
                  <a:noFill/>
                </a:ln>
                <a:solidFill>
                  <a:srgbClr val="FFFFFF"/>
                </a:solidFill>
                <a:effectLst/>
                <a:uLnTx/>
                <a:uFillTx/>
                <a:latin typeface="微软雅黑" panose="020B0503020204020204" pitchFamily="34" charset="-122"/>
                <a:ea typeface="微软雅黑" panose="020B0503020204020204" pitchFamily="34" charset="-122"/>
              </a:rPr>
              <a:t>国际域名</a:t>
            </a:r>
            <a:endParaRPr lang="zh-CN" altLang="en-US" sz="2800" b="1" kern="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161934" y="1754398"/>
            <a:ext cx="1868130" cy="769441"/>
          </a:xfrm>
          <a:prstGeom prst="rect">
            <a:avLst/>
          </a:prstGeom>
          <a:noFill/>
        </p:spPr>
        <p:txBody>
          <a:bodyPr wrap="square" rtlCol="0">
            <a:spAutoFit/>
          </a:bodyPr>
          <a:lstStyle/>
          <a:p>
            <a:pPr algn="ctr"/>
            <a:r>
              <a:rPr lang="en-US" altLang="zh-CN" sz="4400" b="1" dirty="0">
                <a:solidFill>
                  <a:schemeClr val="bg1"/>
                </a:solidFill>
                <a:latin typeface="微软雅黑" panose="020B0503020204020204" pitchFamily="34" charset="-122"/>
                <a:ea typeface="微软雅黑" panose="020B0503020204020204" pitchFamily="34" charset="-122"/>
              </a:rPr>
              <a:t>01</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951703" y="2617443"/>
            <a:ext cx="8288593" cy="829945"/>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名片功能</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5638799" y="3447170"/>
            <a:ext cx="9144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567423" y="147708"/>
            <a:ext cx="2634563"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名片功能</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132320" y="2106295"/>
            <a:ext cx="2945130" cy="460375"/>
          </a:xfrm>
          <a:prstGeom prst="rect">
            <a:avLst/>
          </a:prstGeom>
          <a:noFill/>
        </p:spPr>
        <p:txBody>
          <a:bodyPr wrap="square" rtlCol="0">
            <a:spAutoFit/>
            <a:scene3d>
              <a:camera prst="orthographicFront"/>
              <a:lightRig rig="threePt" dir="t"/>
            </a:scene3d>
          </a:bodyPr>
          <a:p>
            <a:r>
              <a:rPr lang="en-US" altLang="zh-CN"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Xmail ( Vue )</a:t>
            </a:r>
            <a:endParaRPr lang="en-US" altLang="zh-CN"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7132320" y="4733925"/>
            <a:ext cx="1733550" cy="460375"/>
          </a:xfrm>
          <a:prstGeom prst="rect">
            <a:avLst/>
          </a:prstGeom>
          <a:noFill/>
        </p:spPr>
        <p:txBody>
          <a:bodyPr wrap="square" rtlCol="0">
            <a:spAutoFit/>
            <a:scene3d>
              <a:camera prst="orthographicFront"/>
              <a:lightRig rig="threePt" dir="t"/>
            </a:scene3d>
          </a:bodyPr>
          <a:p>
            <a:r>
              <a:rPr lang="en-US" altLang="zh-CN"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Webmail</a:t>
            </a:r>
            <a:endParaRPr lang="en-US" altLang="zh-CN"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9" name="文本框 8"/>
          <p:cNvSpPr txBox="1"/>
          <p:nvPr/>
        </p:nvSpPr>
        <p:spPr>
          <a:xfrm>
            <a:off x="7132320" y="2670810"/>
            <a:ext cx="2033905"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sym typeface="+mn-ea"/>
              </a:rPr>
              <a:t>微信扫码 登录版</a:t>
            </a:r>
            <a:endParaRPr lang="zh-CN" altLang="en-US"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7219315" y="5194300"/>
            <a:ext cx="1559560" cy="645160"/>
          </a:xfrm>
          <a:prstGeom prst="rect">
            <a:avLst/>
          </a:prstGeom>
          <a:noFill/>
        </p:spPr>
        <p:txBody>
          <a:bodyPr wrap="square" rtlCol="0">
            <a:spAutoFit/>
          </a:bodyPr>
          <a:p>
            <a:r>
              <a:rPr lang="en-US" altLang="zh-CN" dirty="0" smtClean="0">
                <a:latin typeface="微软雅黑" panose="020B0503020204020204" pitchFamily="34" charset="-122"/>
                <a:ea typeface="微软雅黑" panose="020B0503020204020204" pitchFamily="34" charset="-122"/>
                <a:sym typeface="+mn-ea"/>
              </a:rPr>
              <a:t>qq </a:t>
            </a:r>
            <a:r>
              <a:rPr lang="zh-CN" altLang="en-US" dirty="0" smtClean="0">
                <a:latin typeface="微软雅黑" panose="020B0503020204020204" pitchFamily="34" charset="-122"/>
                <a:ea typeface="微软雅黑" panose="020B0503020204020204" pitchFamily="34" charset="-122"/>
                <a:sym typeface="+mn-ea"/>
              </a:rPr>
              <a:t>登录版</a:t>
            </a:r>
            <a:endParaRPr lang="zh-CN" altLang="en-US" dirty="0" smtClean="0">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p:txBody>
      </p:sp>
      <p:sp>
        <p:nvSpPr>
          <p:cNvPr id="12" name="文本框 11"/>
          <p:cNvSpPr txBox="1"/>
          <p:nvPr/>
        </p:nvSpPr>
        <p:spPr>
          <a:xfrm>
            <a:off x="10351135" y="4265930"/>
            <a:ext cx="1162685"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模板渲染</a:t>
            </a:r>
            <a:endParaRPr lang="zh-CN" altLang="en-US" dirty="0" smtClean="0">
              <a:latin typeface="微软雅黑" panose="020B0503020204020204" pitchFamily="34" charset="-122"/>
              <a:ea typeface="微软雅黑" panose="020B0503020204020204" pitchFamily="34" charset="-122"/>
            </a:endParaRPr>
          </a:p>
        </p:txBody>
      </p:sp>
      <p:sp>
        <p:nvSpPr>
          <p:cNvPr id="13" name="文本框 12"/>
          <p:cNvSpPr txBox="1"/>
          <p:nvPr/>
        </p:nvSpPr>
        <p:spPr>
          <a:xfrm>
            <a:off x="10351135" y="5812155"/>
            <a:ext cx="862965" cy="368300"/>
          </a:xfrm>
          <a:prstGeom prst="rect">
            <a:avLst/>
          </a:prstGeom>
          <a:noFill/>
        </p:spPr>
        <p:txBody>
          <a:bodyPr wrap="square" rtlCol="0">
            <a:spAutoFit/>
          </a:bodyPr>
          <a:p>
            <a:r>
              <a:rPr lang="en-US" altLang="zh-CN" dirty="0" smtClean="0">
                <a:latin typeface="微软雅黑" panose="020B0503020204020204" pitchFamily="34" charset="-122"/>
                <a:ea typeface="微软雅黑" panose="020B0503020204020204" pitchFamily="34" charset="-122"/>
              </a:rPr>
              <a:t>jquery</a:t>
            </a:r>
            <a:endParaRPr lang="en-US" altLang="zh-CN" dirty="0" smtClean="0">
              <a:latin typeface="微软雅黑" panose="020B0503020204020204" pitchFamily="34" charset="-122"/>
              <a:ea typeface="微软雅黑" panose="020B0503020204020204" pitchFamily="34" charset="-122"/>
            </a:endParaRPr>
          </a:p>
        </p:txBody>
      </p:sp>
      <p:cxnSp>
        <p:nvCxnSpPr>
          <p:cNvPr id="14" name="肘形连接符 13"/>
          <p:cNvCxnSpPr>
            <a:stCxn id="8" idx="3"/>
            <a:endCxn id="12" idx="1"/>
          </p:cNvCxnSpPr>
          <p:nvPr/>
        </p:nvCxnSpPr>
        <p:spPr>
          <a:xfrm flipV="1">
            <a:off x="8865870" y="4450080"/>
            <a:ext cx="1485265" cy="514350"/>
          </a:xfrm>
          <a:prstGeom prst="bentConnector3">
            <a:avLst>
              <a:gd name="adj1" fmla="val 50021"/>
            </a:avLst>
          </a:prstGeom>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3" idx="1"/>
            <a:endCxn id="8" idx="3"/>
          </p:cNvCxnSpPr>
          <p:nvPr/>
        </p:nvCxnSpPr>
        <p:spPr>
          <a:xfrm rot="10800000">
            <a:off x="8865870" y="4964430"/>
            <a:ext cx="1485265" cy="1031875"/>
          </a:xfrm>
          <a:prstGeom prst="bentConnector3">
            <a:avLst>
              <a:gd name="adj1" fmla="val 49979"/>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08610" y="890905"/>
            <a:ext cx="8290560"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发邮件时，在邮件内容中自动添加的用于</a:t>
            </a:r>
            <a:r>
              <a:rPr lang="zh-CN" altLang="en-US" dirty="0" smtClean="0">
                <a:solidFill>
                  <a:srgbClr val="FF0000"/>
                </a:solidFill>
                <a:latin typeface="微软雅黑" panose="020B0503020204020204" pitchFamily="34" charset="-122"/>
                <a:ea typeface="微软雅黑" panose="020B0503020204020204" pitchFamily="34" charset="-122"/>
              </a:rPr>
              <a:t>携带个人信息</a:t>
            </a:r>
            <a:r>
              <a:rPr lang="zh-CN" altLang="en-US" dirty="0" smtClean="0">
                <a:latin typeface="微软雅黑" panose="020B0503020204020204" pitchFamily="34" charset="-122"/>
                <a:ea typeface="微软雅黑" panose="020B0503020204020204" pitchFamily="34" charset="-122"/>
              </a:rPr>
              <a:t>的一张</a:t>
            </a:r>
            <a:r>
              <a:rPr lang="zh-CN" altLang="en-US" dirty="0" smtClean="0">
                <a:solidFill>
                  <a:srgbClr val="FF0000"/>
                </a:solidFill>
                <a:latin typeface="微软雅黑" panose="020B0503020204020204" pitchFamily="34" charset="-122"/>
                <a:ea typeface="微软雅黑" panose="020B0503020204020204" pitchFamily="34" charset="-122"/>
              </a:rPr>
              <a:t>可点击的卡片</a:t>
            </a:r>
            <a:r>
              <a:rPr lang="zh-CN" altLang="en-US" dirty="0" smtClean="0">
                <a:latin typeface="微软雅黑" panose="020B0503020204020204" pitchFamily="34" charset="-122"/>
                <a:ea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1"/>
          <a:stretch>
            <a:fillRect/>
          </a:stretch>
        </p:blipFill>
        <p:spPr>
          <a:xfrm>
            <a:off x="502285" y="1623695"/>
            <a:ext cx="6047740" cy="36112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p:cNvSpPr txBox="1"/>
          <p:nvPr/>
        </p:nvSpPr>
        <p:spPr>
          <a:xfrm>
            <a:off x="567423" y="147708"/>
            <a:ext cx="2634563"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名片功能</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8360" y="3198495"/>
            <a:ext cx="2072640" cy="460375"/>
          </a:xfrm>
          <a:prstGeom prst="rect">
            <a:avLst/>
          </a:prstGeom>
          <a:noFill/>
        </p:spPr>
        <p:txBody>
          <a:bodyPr wrap="square" rtlCol="0">
            <a:spAutoFit/>
          </a:bodyPr>
          <a:p>
            <a:r>
              <a:rPr lang="zh-CN" altLang="en-US"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名片使用流程</a:t>
            </a:r>
            <a:endParaRPr lang="zh-CN" altLang="en-US"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4453890" y="822325"/>
            <a:ext cx="3300730" cy="460375"/>
          </a:xfrm>
          <a:prstGeom prst="rect">
            <a:avLst/>
          </a:prstGeom>
          <a:noFill/>
        </p:spPr>
        <p:txBody>
          <a:bodyPr wrap="square" rtlCol="0">
            <a:spAutoFit/>
          </a:bodyPr>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第一步</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帐户页 设置名片</a:t>
            </a:r>
            <a:endParaRPr lang="zh-CN" altLang="en-US"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4431665" y="2033270"/>
            <a:ext cx="3635375" cy="460375"/>
          </a:xfrm>
          <a:prstGeom prst="rect">
            <a:avLst/>
          </a:prstGeom>
          <a:noFill/>
        </p:spPr>
        <p:txBody>
          <a:bodyPr wrap="square" rtlCol="0">
            <a:spAutoFit/>
          </a:bodyPr>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第二步</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写信页 选择携带名片</a:t>
            </a:r>
            <a:endParaRPr lang="zh-CN" altLang="en-US" dirty="0" smtClean="0">
              <a:latin typeface="微软雅黑" panose="020B0503020204020204" pitchFamily="34" charset="-122"/>
              <a:ea typeface="微软雅黑" panose="020B0503020204020204" pitchFamily="34" charset="-122"/>
            </a:endParaRPr>
          </a:p>
        </p:txBody>
      </p:sp>
      <p:sp>
        <p:nvSpPr>
          <p:cNvPr id="12" name="文本框 11"/>
          <p:cNvSpPr txBox="1"/>
          <p:nvPr/>
        </p:nvSpPr>
        <p:spPr>
          <a:xfrm>
            <a:off x="4454525" y="3559175"/>
            <a:ext cx="2075180" cy="460375"/>
          </a:xfrm>
          <a:prstGeom prst="rect">
            <a:avLst/>
          </a:prstGeom>
          <a:noFill/>
        </p:spPr>
        <p:txBody>
          <a:bodyPr wrap="square" rtlCol="0">
            <a:spAutoFit/>
          </a:bodyPr>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第三步</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读信页</a:t>
            </a:r>
            <a:endParaRPr lang="zh-CN" altLang="en-US" dirty="0" smtClean="0">
              <a:latin typeface="微软雅黑" panose="020B0503020204020204" pitchFamily="34" charset="-122"/>
              <a:ea typeface="微软雅黑" panose="020B0503020204020204" pitchFamily="34" charset="-122"/>
            </a:endParaRPr>
          </a:p>
        </p:txBody>
      </p:sp>
      <p:sp>
        <p:nvSpPr>
          <p:cNvPr id="13" name="文本框 12"/>
          <p:cNvSpPr txBox="1"/>
          <p:nvPr/>
        </p:nvSpPr>
        <p:spPr>
          <a:xfrm>
            <a:off x="4454525" y="5104130"/>
            <a:ext cx="4463415" cy="460375"/>
          </a:xfrm>
          <a:prstGeom prst="rect">
            <a:avLst/>
          </a:prstGeom>
          <a:noFill/>
        </p:spPr>
        <p:txBody>
          <a:bodyPr wrap="square" rtlCol="0">
            <a:spAutoFit/>
          </a:bodyPr>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第四步</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通讯录页 对已保存联系人编辑</a:t>
            </a:r>
            <a:endParaRPr lang="zh-CN" altLang="en-US" dirty="0" smtClean="0">
              <a:latin typeface="微软雅黑" panose="020B0503020204020204" pitchFamily="34" charset="-122"/>
              <a:ea typeface="微软雅黑" panose="020B0503020204020204" pitchFamily="34" charset="-122"/>
            </a:endParaRPr>
          </a:p>
        </p:txBody>
      </p:sp>
      <p:sp>
        <p:nvSpPr>
          <p:cNvPr id="14" name="文本框 13"/>
          <p:cNvSpPr txBox="1"/>
          <p:nvPr/>
        </p:nvSpPr>
        <p:spPr>
          <a:xfrm>
            <a:off x="7611745" y="3060065"/>
            <a:ext cx="1578610" cy="368300"/>
          </a:xfrm>
          <a:prstGeom prst="rect">
            <a:avLst/>
          </a:prstGeom>
          <a:noFill/>
        </p:spPr>
        <p:txBody>
          <a:bodyPr wrap="square" rtlCol="0">
            <a:spAutoFit/>
          </a:bodyPr>
          <a:p>
            <a:r>
              <a:rPr lang="en-US" altLang="zh-CN" dirty="0" smtClean="0">
                <a:latin typeface="微软雅黑" panose="020B0503020204020204" pitchFamily="34" charset="-122"/>
                <a:ea typeface="微软雅黑" panose="020B0503020204020204" pitchFamily="34" charset="-122"/>
              </a:rPr>
              <a:t>PC</a:t>
            </a:r>
            <a:r>
              <a:rPr lang="zh-CN" altLang="en-US" dirty="0" smtClean="0">
                <a:latin typeface="微软雅黑" panose="020B0503020204020204" pitchFamily="34" charset="-122"/>
                <a:ea typeface="微软雅黑" panose="020B0503020204020204" pitchFamily="34" charset="-122"/>
              </a:rPr>
              <a:t>端 弹窗</a:t>
            </a:r>
            <a:endParaRPr lang="zh-CN" altLang="en-US" dirty="0" smtClean="0">
              <a:latin typeface="微软雅黑" panose="020B0503020204020204" pitchFamily="34" charset="-122"/>
              <a:ea typeface="微软雅黑" panose="020B0503020204020204" pitchFamily="34" charset="-122"/>
            </a:endParaRPr>
          </a:p>
        </p:txBody>
      </p:sp>
      <p:sp>
        <p:nvSpPr>
          <p:cNvPr id="15" name="文本框 14"/>
          <p:cNvSpPr txBox="1"/>
          <p:nvPr/>
        </p:nvSpPr>
        <p:spPr>
          <a:xfrm>
            <a:off x="7611745" y="3927475"/>
            <a:ext cx="1830070"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移动端 跳转 </a:t>
            </a:r>
            <a:r>
              <a:rPr lang="en-US" altLang="zh-CN" dirty="0" smtClean="0">
                <a:latin typeface="微软雅黑" panose="020B0503020204020204" pitchFamily="34" charset="-122"/>
                <a:ea typeface="微软雅黑" panose="020B0503020204020204" pitchFamily="34" charset="-122"/>
              </a:rPr>
              <a:t>H5</a:t>
            </a:r>
            <a:endParaRPr lang="en-US" altLang="zh-CN" dirty="0" smtClean="0">
              <a:latin typeface="微软雅黑" panose="020B0503020204020204" pitchFamily="34" charset="-122"/>
              <a:ea typeface="微软雅黑" panose="020B0503020204020204" pitchFamily="34" charset="-122"/>
            </a:endParaRPr>
          </a:p>
        </p:txBody>
      </p:sp>
      <p:cxnSp>
        <p:nvCxnSpPr>
          <p:cNvPr id="31" name="肘形连接符 30"/>
          <p:cNvCxnSpPr>
            <a:stCxn id="12" idx="3"/>
            <a:endCxn id="14" idx="1"/>
          </p:cNvCxnSpPr>
          <p:nvPr/>
        </p:nvCxnSpPr>
        <p:spPr>
          <a:xfrm flipV="1">
            <a:off x="6529705" y="3244215"/>
            <a:ext cx="1082040" cy="54546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5" idx="1"/>
            <a:endCxn id="12" idx="3"/>
          </p:cNvCxnSpPr>
          <p:nvPr/>
        </p:nvCxnSpPr>
        <p:spPr>
          <a:xfrm rot="10800000">
            <a:off x="6529705" y="3789680"/>
            <a:ext cx="1082040" cy="32194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 idx="3"/>
            <a:endCxn id="3" idx="1"/>
          </p:cNvCxnSpPr>
          <p:nvPr/>
        </p:nvCxnSpPr>
        <p:spPr>
          <a:xfrm flipV="1">
            <a:off x="2921000" y="1052830"/>
            <a:ext cx="1532890" cy="237617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13" idx="1"/>
            <a:endCxn id="2" idx="3"/>
          </p:cNvCxnSpPr>
          <p:nvPr/>
        </p:nvCxnSpPr>
        <p:spPr>
          <a:xfrm rot="10800000">
            <a:off x="2921000" y="3429000"/>
            <a:ext cx="1533525" cy="1905635"/>
          </a:xfrm>
          <a:prstGeom prst="bentConnector3">
            <a:avLst>
              <a:gd name="adj1" fmla="val 49979"/>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Placeholder 2"/>
          <p:cNvSpPr txBox="1"/>
          <p:nvPr/>
        </p:nvSpPr>
        <p:spPr>
          <a:xfrm>
            <a:off x="671676" y="5099072"/>
            <a:ext cx="2294487" cy="298318"/>
          </a:xfrm>
          <a:prstGeom prst="rect">
            <a:avLst/>
          </a:prstGeom>
          <a:noFill/>
        </p:spPr>
        <p:txBody>
          <a:bodyPr vert="horz" lIns="112542" tIns="56271" rIns="112542" bIns="56271"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zh-CN" altLang="en-US" sz="2215" dirty="0">
              <a:solidFill>
                <a:srgbClr val="262626"/>
              </a:solidFill>
              <a:latin typeface="Bebas Neue" panose="020B0606020202050201" pitchFamily="34" charset="0"/>
              <a:ea typeface="微软雅黑" panose="020B0503020204020204" pitchFamily="34" charset="-122"/>
            </a:endParaRPr>
          </a:p>
        </p:txBody>
      </p:sp>
      <p:sp>
        <p:nvSpPr>
          <p:cNvPr id="52" name="文本框 51"/>
          <p:cNvSpPr txBox="1"/>
          <p:nvPr/>
        </p:nvSpPr>
        <p:spPr>
          <a:xfrm>
            <a:off x="567690" y="147955"/>
            <a:ext cx="2828290"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第一步 </a:t>
            </a:r>
            <a:r>
              <a:rPr lang="en-US" altLang="zh-CN" sz="2400" b="1" dirty="0">
                <a:solidFill>
                  <a:schemeClr val="bg2">
                    <a:lumMod val="25000"/>
                  </a:schemeClr>
                </a:solidFill>
                <a:latin typeface="微软雅黑" panose="020B0503020204020204" pitchFamily="34" charset="-122"/>
                <a:ea typeface="微软雅黑" panose="020B0503020204020204" pitchFamily="34" charset="-122"/>
              </a:rPr>
              <a:t>- </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帐户页</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5720" y="1288415"/>
            <a:ext cx="5862955" cy="4911090"/>
          </a:xfrm>
          <a:prstGeom prst="rect">
            <a:avLst/>
          </a:prstGeom>
        </p:spPr>
      </p:pic>
      <p:pic>
        <p:nvPicPr>
          <p:cNvPr id="8" name="图片 7"/>
          <p:cNvPicPr>
            <a:picLocks noChangeAspect="1"/>
          </p:cNvPicPr>
          <p:nvPr/>
        </p:nvPicPr>
        <p:blipFill>
          <a:blip r:embed="rId2"/>
          <a:stretch>
            <a:fillRect/>
          </a:stretch>
        </p:blipFill>
        <p:spPr>
          <a:xfrm>
            <a:off x="6131560" y="1288415"/>
            <a:ext cx="5651500" cy="4648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Placeholder 2"/>
          <p:cNvSpPr txBox="1"/>
          <p:nvPr/>
        </p:nvSpPr>
        <p:spPr>
          <a:xfrm>
            <a:off x="671676" y="5099072"/>
            <a:ext cx="2294487" cy="298318"/>
          </a:xfrm>
          <a:prstGeom prst="rect">
            <a:avLst/>
          </a:prstGeom>
          <a:noFill/>
        </p:spPr>
        <p:txBody>
          <a:bodyPr vert="horz" lIns="112542" tIns="56271" rIns="112542" bIns="56271"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zh-CN" altLang="en-US" sz="2215" dirty="0">
              <a:solidFill>
                <a:srgbClr val="262626"/>
              </a:solidFill>
              <a:latin typeface="Bebas Neue" panose="020B0606020202050201" pitchFamily="34" charset="0"/>
              <a:ea typeface="微软雅黑" panose="020B0503020204020204" pitchFamily="34" charset="-122"/>
            </a:endParaRPr>
          </a:p>
        </p:txBody>
      </p:sp>
      <p:sp>
        <p:nvSpPr>
          <p:cNvPr id="52" name="文本框 51"/>
          <p:cNvSpPr txBox="1"/>
          <p:nvPr/>
        </p:nvSpPr>
        <p:spPr>
          <a:xfrm>
            <a:off x="567423" y="147708"/>
            <a:ext cx="2634563"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第二步 </a:t>
            </a:r>
            <a:r>
              <a:rPr lang="en-US" altLang="zh-CN" sz="2400" b="1" dirty="0">
                <a:solidFill>
                  <a:schemeClr val="bg2">
                    <a:lumMod val="25000"/>
                  </a:schemeClr>
                </a:solidFill>
                <a:latin typeface="微软雅黑" panose="020B0503020204020204" pitchFamily="34" charset="-122"/>
                <a:ea typeface="微软雅黑" panose="020B0503020204020204" pitchFamily="34" charset="-122"/>
              </a:rPr>
              <a:t>- </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写信页</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088390" y="1002665"/>
            <a:ext cx="9736455" cy="5508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Placeholder 2"/>
          <p:cNvSpPr txBox="1"/>
          <p:nvPr/>
        </p:nvSpPr>
        <p:spPr>
          <a:xfrm>
            <a:off x="671676" y="5099072"/>
            <a:ext cx="2294487" cy="298318"/>
          </a:xfrm>
          <a:prstGeom prst="rect">
            <a:avLst/>
          </a:prstGeom>
          <a:noFill/>
        </p:spPr>
        <p:txBody>
          <a:bodyPr vert="horz" lIns="112542" tIns="56271" rIns="112542" bIns="56271"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zh-CN" altLang="en-US" sz="2215" dirty="0">
              <a:solidFill>
                <a:srgbClr val="262626"/>
              </a:solidFill>
              <a:latin typeface="Bebas Neue" panose="020B0606020202050201" pitchFamily="34" charset="0"/>
              <a:ea typeface="微软雅黑" panose="020B0503020204020204" pitchFamily="34" charset="-122"/>
            </a:endParaRPr>
          </a:p>
        </p:txBody>
      </p:sp>
      <p:sp>
        <p:nvSpPr>
          <p:cNvPr id="52" name="文本框 51"/>
          <p:cNvSpPr txBox="1"/>
          <p:nvPr/>
        </p:nvSpPr>
        <p:spPr>
          <a:xfrm>
            <a:off x="586105" y="147955"/>
            <a:ext cx="4597400"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第三步 </a:t>
            </a:r>
            <a:r>
              <a:rPr lang="en-US" altLang="zh-CN" sz="2400" b="1" dirty="0">
                <a:solidFill>
                  <a:schemeClr val="bg2">
                    <a:lumMod val="25000"/>
                  </a:schemeClr>
                </a:solidFill>
                <a:latin typeface="微软雅黑" panose="020B0503020204020204" pitchFamily="34" charset="-122"/>
                <a:ea typeface="微软雅黑" panose="020B0503020204020204" pitchFamily="34" charset="-122"/>
              </a:rPr>
              <a:t>- </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读信页</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966200" y="1420495"/>
            <a:ext cx="2392680"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保存联系人</a:t>
            </a:r>
            <a:endParaRPr lang="zh-CN" altLang="en-US"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8966200" y="3449955"/>
            <a:ext cx="2392680"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删除联系人</a:t>
            </a:r>
            <a:endParaRPr lang="zh-CN" altLang="en-US"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8966200" y="5310505"/>
            <a:ext cx="2392680" cy="36830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编辑联系人</a:t>
            </a:r>
            <a:endParaRPr lang="zh-CN" altLang="en-US" dirty="0" smtClean="0">
              <a:latin typeface="微软雅黑" panose="020B0503020204020204" pitchFamily="34" charset="-122"/>
              <a:ea typeface="微软雅黑" panose="020B0503020204020204" pitchFamily="34" charset="-122"/>
            </a:endParaRPr>
          </a:p>
        </p:txBody>
      </p:sp>
      <p:sp>
        <p:nvSpPr>
          <p:cNvPr id="11" name="文本框 10"/>
          <p:cNvSpPr txBox="1"/>
          <p:nvPr/>
        </p:nvSpPr>
        <p:spPr>
          <a:xfrm>
            <a:off x="3062605" y="608330"/>
            <a:ext cx="1288415" cy="460375"/>
          </a:xfrm>
          <a:prstGeom prst="rect">
            <a:avLst/>
          </a:prstGeom>
          <a:noFill/>
        </p:spPr>
        <p:txBody>
          <a:bodyPr wrap="square" rtlCol="0">
            <a:spAutoFit/>
          </a:bodyPr>
          <a:p>
            <a:r>
              <a:rPr lang="en-US" altLang="zh-CN"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PC </a:t>
            </a:r>
            <a:r>
              <a:rPr lang="zh-CN" altLang="en-US"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端</a:t>
            </a:r>
            <a:endParaRPr lang="zh-CN" altLang="en-US"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12" name="肘形连接符 11"/>
          <p:cNvCxnSpPr>
            <a:stCxn id="3" idx="3"/>
            <a:endCxn id="4" idx="1"/>
          </p:cNvCxnSpPr>
          <p:nvPr/>
        </p:nvCxnSpPr>
        <p:spPr>
          <a:xfrm flipV="1">
            <a:off x="6827520" y="1604645"/>
            <a:ext cx="2138680" cy="20300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6" idx="1"/>
            <a:endCxn id="3" idx="3"/>
          </p:cNvCxnSpPr>
          <p:nvPr/>
        </p:nvCxnSpPr>
        <p:spPr>
          <a:xfrm rot="10800000">
            <a:off x="6827520" y="3634740"/>
            <a:ext cx="2138680" cy="18599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5" idx="1"/>
            <a:endCxn id="3" idx="3"/>
          </p:cNvCxnSpPr>
          <p:nvPr/>
        </p:nvCxnSpPr>
        <p:spPr>
          <a:xfrm rot="10800000" flipV="1">
            <a:off x="6827520" y="3634105"/>
            <a:ext cx="2138680" cy="6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452120" y="1518920"/>
            <a:ext cx="6510020" cy="42303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Placeholder 2"/>
          <p:cNvSpPr txBox="1"/>
          <p:nvPr/>
        </p:nvSpPr>
        <p:spPr>
          <a:xfrm>
            <a:off x="671676" y="5099072"/>
            <a:ext cx="2294487" cy="298318"/>
          </a:xfrm>
          <a:prstGeom prst="rect">
            <a:avLst/>
          </a:prstGeom>
          <a:noFill/>
        </p:spPr>
        <p:txBody>
          <a:bodyPr vert="horz" lIns="112542" tIns="56271" rIns="112542" bIns="56271"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zh-CN" altLang="en-US" sz="2215" dirty="0">
              <a:solidFill>
                <a:srgbClr val="262626"/>
              </a:solidFill>
              <a:latin typeface="Bebas Neue" panose="020B0606020202050201" pitchFamily="34" charset="0"/>
              <a:ea typeface="微软雅黑" panose="020B0503020204020204" pitchFamily="34" charset="-122"/>
            </a:endParaRPr>
          </a:p>
        </p:txBody>
      </p:sp>
      <p:sp>
        <p:nvSpPr>
          <p:cNvPr id="52" name="文本框 51"/>
          <p:cNvSpPr txBox="1"/>
          <p:nvPr/>
        </p:nvSpPr>
        <p:spPr>
          <a:xfrm>
            <a:off x="567690" y="147955"/>
            <a:ext cx="4890135"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第三步 </a:t>
            </a:r>
            <a:r>
              <a:rPr lang="en-US" altLang="zh-CN" sz="2400" b="1" dirty="0">
                <a:solidFill>
                  <a:schemeClr val="bg2">
                    <a:lumMod val="25000"/>
                  </a:schemeClr>
                </a:solidFill>
                <a:latin typeface="微软雅黑" panose="020B0503020204020204" pitchFamily="34" charset="-122"/>
                <a:ea typeface="微软雅黑" panose="020B0503020204020204" pitchFamily="34" charset="-122"/>
              </a:rPr>
              <a:t>- </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读信页</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455160" y="1393825"/>
            <a:ext cx="3058795" cy="5055870"/>
          </a:xfrm>
          <a:prstGeom prst="rect">
            <a:avLst/>
          </a:prstGeom>
        </p:spPr>
      </p:pic>
      <p:pic>
        <p:nvPicPr>
          <p:cNvPr id="5" name="图片 4"/>
          <p:cNvPicPr>
            <a:picLocks noChangeAspect="1"/>
          </p:cNvPicPr>
          <p:nvPr/>
        </p:nvPicPr>
        <p:blipFill>
          <a:blip r:embed="rId2"/>
          <a:stretch>
            <a:fillRect/>
          </a:stretch>
        </p:blipFill>
        <p:spPr>
          <a:xfrm>
            <a:off x="8565515" y="1384935"/>
            <a:ext cx="3180080" cy="5064760"/>
          </a:xfrm>
          <a:prstGeom prst="rect">
            <a:avLst/>
          </a:prstGeom>
        </p:spPr>
      </p:pic>
      <p:sp>
        <p:nvSpPr>
          <p:cNvPr id="7" name="文本框 6"/>
          <p:cNvSpPr txBox="1"/>
          <p:nvPr/>
        </p:nvSpPr>
        <p:spPr>
          <a:xfrm>
            <a:off x="4982210" y="770890"/>
            <a:ext cx="2216150" cy="460375"/>
          </a:xfrm>
          <a:prstGeom prst="rect">
            <a:avLst/>
          </a:prstGeom>
          <a:noFill/>
        </p:spPr>
        <p:txBody>
          <a:bodyPr wrap="square" rtlCol="0">
            <a:spAutoFit/>
          </a:bodyPr>
          <a:p>
            <a:r>
              <a:rPr lang="en-US" altLang="zh-CN"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a:t>
            </a:r>
            <a:r>
              <a:rPr lang="zh-CN" altLang="en-US"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移动端外域</a:t>
            </a:r>
            <a:endParaRPr lang="zh-CN" altLang="en-US"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9" name="文本框 8"/>
          <p:cNvSpPr txBox="1"/>
          <p:nvPr/>
        </p:nvSpPr>
        <p:spPr>
          <a:xfrm>
            <a:off x="9152890" y="770890"/>
            <a:ext cx="2342515" cy="460375"/>
          </a:xfrm>
          <a:prstGeom prst="rect">
            <a:avLst/>
          </a:prstGeom>
          <a:noFill/>
        </p:spPr>
        <p:txBody>
          <a:bodyPr wrap="square" rtlCol="0">
            <a:spAutoFit/>
          </a:bodyPr>
          <a:p>
            <a:r>
              <a:rPr lang="en-US" altLang="zh-CN"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a:t>
            </a:r>
            <a:r>
              <a:rPr lang="zh-CN" altLang="en-US"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移动端内域</a:t>
            </a:r>
            <a:endParaRPr lang="zh-CN" altLang="en-US"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15265" y="1393825"/>
            <a:ext cx="3206750" cy="5156200"/>
          </a:xfrm>
          <a:prstGeom prst="rect">
            <a:avLst/>
          </a:prstGeom>
        </p:spPr>
      </p:pic>
      <p:sp>
        <p:nvSpPr>
          <p:cNvPr id="3" name="文本框 2"/>
          <p:cNvSpPr txBox="1"/>
          <p:nvPr/>
        </p:nvSpPr>
        <p:spPr>
          <a:xfrm>
            <a:off x="816610" y="770890"/>
            <a:ext cx="2005330" cy="460375"/>
          </a:xfrm>
          <a:prstGeom prst="rect">
            <a:avLst/>
          </a:prstGeom>
          <a:noFill/>
        </p:spPr>
        <p:txBody>
          <a:bodyPr wrap="square" rtlCol="0">
            <a:spAutoFit/>
          </a:bodyPr>
          <a:p>
            <a:r>
              <a:rPr lang="zh-CN" altLang="en-US"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移动端读信</a:t>
            </a:r>
            <a:endParaRPr lang="zh-CN" altLang="en-US" sz="24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smtClean="0">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718</Words>
  <Application>WPS 演示</Application>
  <PresentationFormat>宽屏</PresentationFormat>
  <Paragraphs>164</Paragraphs>
  <Slides>19</Slides>
  <Notes>2</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19</vt:i4>
      </vt:variant>
    </vt:vector>
  </HeadingPairs>
  <TitlesOfParts>
    <vt:vector size="41" baseType="lpstr">
      <vt:lpstr>Arial</vt:lpstr>
      <vt:lpstr>方正书宋_GBK</vt:lpstr>
      <vt:lpstr>Wingdings</vt:lpstr>
      <vt:lpstr>微软雅黑</vt:lpstr>
      <vt:lpstr>Arial</vt:lpstr>
      <vt:lpstr>微软雅黑</vt:lpstr>
      <vt:lpstr>Calibri</vt:lpstr>
      <vt:lpstr>宋体</vt:lpstr>
      <vt:lpstr>Bebas Neue</vt:lpstr>
      <vt:lpstr>Open Sans</vt:lpstr>
      <vt:lpstr>Lato</vt:lpstr>
      <vt:lpstr>等线</vt:lpstr>
      <vt:lpstr>汉仪中等线KW</vt:lpstr>
      <vt:lpstr>汉仪旗黑KW</vt:lpstr>
      <vt:lpstr>宋体</vt:lpstr>
      <vt:lpstr>Arial Unicode MS</vt:lpstr>
      <vt:lpstr>等线 Light</vt:lpstr>
      <vt:lpstr>苹方-简</vt:lpstr>
      <vt:lpstr>Helvetica Neue</vt:lpstr>
      <vt:lpstr>汉仪书宋二KW</vt:lpstr>
      <vt:lpstr>Thonburi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yun814</dc:creator>
  <cp:lastModifiedBy>longjincen</cp:lastModifiedBy>
  <cp:revision>416</cp:revision>
  <dcterms:created xsi:type="dcterms:W3CDTF">2019-08-21T13:48:51Z</dcterms:created>
  <dcterms:modified xsi:type="dcterms:W3CDTF">2019-08-21T13:48:51Z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