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47267-73AC-4C31-8C17-D55F8AB89E9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55B4C-6CE7-46DA-A9A1-5446D2D6D16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DF0F9-605B-4671-962D-F5525C13B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6DDA2A19-6321-8DCB-6D47-C55C7D4F9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D1E6-FD33-9EFE-21EE-41D9D2F4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9FCE-D617-66FA-CAAC-D350EFD5B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6939-2D04-6DE1-62A2-5166411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A3DB-5FF9-C161-AED3-FEA3C4B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31C1-0396-EE7D-5934-AE9AF04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82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BD89-9AF8-6B74-7CB9-4335D5C7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0BE7-55C2-BE06-417D-9ABC6760A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9C3A-7A84-4030-BBFC-685E95DC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D19-E095-5855-B9E6-5C3E200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3970-CFDA-A67E-5E8B-BF413F8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9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CC6E9-16D3-51B2-6677-C64585C5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F857-4867-5374-6AF4-2D97195C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8C2-7CDF-5549-2296-5EE7C3C6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2CA6-7805-A1E0-516D-93ABD243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646B-AADA-EB1B-90A5-BC4D6A2B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0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FB722E27-97CC-B701-74B5-171565ED3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66F75-B885-5D6E-5BAA-E8379829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82391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87B6-0AE8-CB05-6C42-2EB56341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C65D-B4D2-DD60-1277-0656682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0075-C56D-DEBA-AC8C-AF37F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F94A-9C25-C009-FC10-0F843D6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26133B17-8D20-4486-F926-8FEF5AF375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55E1D-6A36-72D4-7574-8C8ECC43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B6DF-598E-FB72-4408-C648D745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F1A-01E7-3634-880D-05A4B275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D9D5-C28F-376D-C20C-85CC50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D473-F64F-90E1-F861-FCA897B7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1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65715C28-CD8C-A580-539D-832ECA09C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1030-F56E-8AC8-7923-1E3771B1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580786"/>
            <a:ext cx="10515600" cy="132556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2806-6D5F-2937-3166-E043F660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31A1-E272-8B7C-5C38-188603CA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A35E-E0D9-74D6-E363-CB70BF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3BE0-C326-B0E2-F007-6ADB326B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6E98-666F-6DDF-8E84-9A0BB200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59E9EF93-1BBC-EA9A-21BE-FB063AFFD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99DF0-3FC8-2F21-3C60-C07681D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431-B6C4-C1A6-124A-D61C3B13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3FA3-15E7-B14A-9111-64A6179A9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7CEEF-DD4F-AECB-7A83-634ADFD4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D937-1629-0414-1CC5-E98D9B29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22F5-EAF0-D723-47F5-6B7AF1D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336A3-B308-0932-343E-56B3F846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0C78-3C06-19CF-6560-9952A8BC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C3D-BD73-6170-9712-88731D88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C065-209D-C314-1447-42E03AC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EC50-3710-895D-79DF-A1FA3DA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11A4-C1ED-49C5-B08E-180D6F7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4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0B64-ACB2-99E5-AD2D-DEA4715D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A14C9-6F80-2BB5-C30F-25348B12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B8FF-A973-48EA-743D-0C60E896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14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7DD-83EE-DC40-92A3-27F9A98B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4A75-3CF7-52A1-A852-995D8A9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4A7A-D60C-013A-5CFB-0FC4B91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C7F72-E9CF-FAE1-B984-4E1F0D92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FBCB-4902-E02A-4603-F5DF52C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EC6C-613E-08C8-EAF7-B294E721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3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B04-5BD0-C175-8513-A435C85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8EFB-F459-23B6-1657-4FFB38C2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78F3-5655-DAFA-1E2D-5A3F936F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48B9-B0CB-A9B0-B3D1-DC60CDC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1883-4F21-AD06-AC25-F365EAC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A818-EEF7-DBA9-7F94-4E65EAE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6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7436-1F36-D0B1-2451-E3BA007A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324D-BB61-1AA4-3B7F-4898D4BA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099E-1B7A-FACC-DCB0-FE9DA0AA3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64BF-FBE9-4D0B-BBB8-401F7AE8CEA6}" type="datetimeFigureOut">
              <a:rPr lang="vi-VN" smtClean="0"/>
              <a:t>23/02/2025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129E-3D5E-B991-0510-D137A756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B40F-2AF8-02D1-E6D7-5FA0A1E8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8921" y="1548881"/>
            <a:ext cx="9401413" cy="3135085"/>
          </a:xfrm>
        </p:spPr>
        <p:txBody>
          <a:bodyPr/>
          <a:lstStyle/>
          <a:p>
            <a:pPr algn="ctr"/>
            <a:r>
              <a:rPr lang="vi-VN" altLang="en-US" sz="4400" b="1" i="1" dirty="0">
                <a:solidFill>
                  <a:srgbClr val="196666"/>
                </a:solidFill>
              </a:rPr>
              <a:t>Quy hoạch tuyến tính và ứng dụng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9423-3C36-DD33-4EA4-A6471583E024}"/>
              </a:ext>
            </a:extLst>
          </p:cNvPr>
          <p:cNvSpPr txBox="1"/>
          <p:nvPr/>
        </p:nvSpPr>
        <p:spPr>
          <a:xfrm>
            <a:off x="8361760" y="524458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2400" i="1" dirty="0">
                <a:solidFill>
                  <a:srgbClr val="0000BF"/>
                </a:solidFill>
              </a:rPr>
              <a:t>Buổi học</a:t>
            </a:r>
            <a:r>
              <a:rPr lang="en-US" altLang="en-US" sz="2400" i="1" dirty="0">
                <a:solidFill>
                  <a:srgbClr val="0000BF"/>
                </a:solidFill>
              </a:rPr>
              <a:t> </a:t>
            </a:r>
            <a:r>
              <a:rPr lang="vi-VN" altLang="en-US" sz="2400" i="1" dirty="0">
                <a:solidFill>
                  <a:srgbClr val="0000BF"/>
                </a:solidFill>
              </a:rPr>
              <a:t>1</a:t>
            </a:r>
            <a:endParaRPr lang="en-US" altLang="en-US" sz="2400" i="1" dirty="0">
              <a:solidFill>
                <a:srgbClr val="0000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1FEC6-5458-1CBF-138F-3B2106004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73C4-B8C2-58D0-D5CA-EE2343E0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2 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: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Cần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quyết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định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điều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gì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?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839AD-53DC-C3F5-F55A-06BC5A4F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 lnSpcReduction="10000"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Nội</a:t>
            </a:r>
            <a:r>
              <a:rPr lang="en-US" altLang="en-US" sz="2400" dirty="0">
                <a:solidFill>
                  <a:srgbClr val="FF0000"/>
                </a:solidFill>
              </a:rPr>
              <a:t> dung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Điều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gì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thực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sự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phải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quyết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định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Biến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quyết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định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Đầu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ra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(Output)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Quan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trọng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biệt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biến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đầu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ra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biến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đầu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vào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Trường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hợp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khá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dễ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xác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định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1. </a:t>
            </a:r>
            <a:r>
              <a:rPr lang="en-US" altLang="ko-KR" sz="2400" dirty="0" err="1">
                <a:ea typeface="굴림" panose="020B0600000101010101" pitchFamily="34" charset="-127"/>
              </a:rPr>
              <a:t>Vị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trí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đặt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xe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</a:rPr>
              <a:t>vận chuyển </a:t>
            </a:r>
            <a:r>
              <a:rPr lang="en-US" altLang="ko-KR" sz="2400" dirty="0">
                <a:ea typeface="굴림" panose="020B0600000101010101" pitchFamily="34" charset="-127"/>
              </a:rPr>
              <a:t>an </a:t>
            </a:r>
            <a:r>
              <a:rPr lang="en-US" altLang="ko-KR" sz="2400" dirty="0" err="1">
                <a:ea typeface="굴림" panose="020B0600000101010101" pitchFamily="34" charset="-127"/>
              </a:rPr>
              <a:t>toàn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2. Sinh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nào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cho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buổi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thảo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Trường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hợp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khá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dễ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xác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định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3. </a:t>
            </a:r>
            <a:r>
              <a:rPr lang="en-US" altLang="ko-KR" sz="2400" dirty="0" err="1">
                <a:ea typeface="굴림" panose="020B0600000101010101" pitchFamily="34" charset="-127"/>
              </a:rPr>
              <a:t>Bài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toán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lập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lịch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</a:rPr>
              <a:t>P</a:t>
            </a:r>
            <a:r>
              <a:rPr lang="en-US" altLang="ko-KR" sz="2400" dirty="0" err="1">
                <a:ea typeface="굴림" panose="020B0600000101010101" pitchFamily="34" charset="-127"/>
              </a:rPr>
              <a:t>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</a:rPr>
              <a:t> ca (</a:t>
            </a:r>
            <a:r>
              <a:rPr lang="en-US" altLang="ko-KR" sz="2400" dirty="0" err="1">
                <a:ea typeface="굴림" panose="020B0600000101010101" pitchFamily="34" charset="-127"/>
              </a:rPr>
              <a:t>sáng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chiều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đêm</a:t>
            </a:r>
            <a:r>
              <a:rPr lang="en-US" altLang="ko-KR" sz="2400" dirty="0">
                <a:ea typeface="굴림" panose="020B0600000101010101" pitchFamily="34" charset="-127"/>
              </a:rPr>
              <a:t>) </a:t>
            </a:r>
            <a:r>
              <a:rPr lang="en-US" altLang="ko-KR" sz="2400" dirty="0" err="1">
                <a:ea typeface="굴림" panose="020B0600000101010101" pitchFamily="34" charset="-127"/>
              </a:rPr>
              <a:t>và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</a:rPr>
              <a:t> ca </a:t>
            </a:r>
            <a:r>
              <a:rPr lang="en-US" altLang="ko-KR" sz="2400" dirty="0" err="1">
                <a:ea typeface="굴림" panose="020B0600000101010101" pitchFamily="34" charset="-127"/>
              </a:rPr>
              <a:t>không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chồng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nhau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Tuy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nhiên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</a:rPr>
              <a:t> ca </a:t>
            </a:r>
            <a:r>
              <a:rPr lang="en-US" altLang="ko-KR" sz="2400" dirty="0" err="1">
                <a:ea typeface="굴림" panose="020B0600000101010101" pitchFamily="34" charset="-127"/>
              </a:rPr>
              <a:t>chồng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nhau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lại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là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mục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tiêu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xác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định</a:t>
            </a:r>
            <a:r>
              <a:rPr lang="en-US" altLang="ko-KR" sz="2400" dirty="0">
                <a:ea typeface="굴림" panose="020B0600000101010101" pitchFamily="34" charset="-127"/>
              </a:rPr>
              <a:t> (y </a:t>
            </a:r>
            <a:r>
              <a:rPr lang="en-US" altLang="ko-KR" sz="2400" dirty="0" err="1">
                <a:ea typeface="굴림" panose="020B0600000101010101" pitchFamily="34" charset="-127"/>
              </a:rPr>
              <a:t>tá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dõi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bệnh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…)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khác</a:t>
            </a:r>
            <a:r>
              <a:rPr lang="en-US" altLang="ko-KR" sz="2400" dirty="0">
                <a:ea typeface="굴림" panose="020B0600000101010101" pitchFamily="34" charset="-127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</a:rPr>
              <a:t>C</a:t>
            </a:r>
            <a:r>
              <a:rPr lang="en-US" altLang="ko-KR" sz="2400" dirty="0" err="1">
                <a:ea typeface="굴림" panose="020B0600000101010101" pitchFamily="34" charset="-127"/>
              </a:rPr>
              <a:t>hẳng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hạn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bài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toán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xây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dựng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mô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hình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dự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báo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trong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thực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tế</a:t>
            </a:r>
            <a:r>
              <a:rPr lang="en-US" altLang="ko-KR" sz="2400" dirty="0">
                <a:ea typeface="굴림" panose="020B0600000101010101" pitchFamily="34" charset="-127"/>
              </a:rPr>
              <a:t> “</a:t>
            </a:r>
            <a:r>
              <a:rPr lang="en-US" altLang="ko-KR" sz="2400" dirty="0" err="1">
                <a:ea typeface="굴림" panose="020B0600000101010101" pitchFamily="34" charset="-127"/>
              </a:rPr>
              <a:t>biến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dự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báo</a:t>
            </a:r>
            <a:r>
              <a:rPr lang="en-US" altLang="ko-KR" sz="2400" dirty="0">
                <a:ea typeface="굴림" panose="020B0600000101010101" pitchFamily="34" charset="-127"/>
              </a:rPr>
              <a:t>”, “</a:t>
            </a:r>
            <a:r>
              <a:rPr lang="en-US" altLang="ko-KR" sz="2400" dirty="0" err="1">
                <a:ea typeface="굴림" panose="020B0600000101010101" pitchFamily="34" charset="-127"/>
              </a:rPr>
              <a:t>biến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lớp</a:t>
            </a:r>
            <a:r>
              <a:rPr lang="en-US" altLang="ko-KR" sz="2400" dirty="0">
                <a:ea typeface="굴림" panose="020B0600000101010101" pitchFamily="34" charset="-127"/>
              </a:rPr>
              <a:t>” v.v.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4942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7E3AA-6D61-5784-4E1D-6EA985105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C95E-9D8E-190F-0396-86CFA609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3 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: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Cái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gì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gắng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để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đạt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được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53F4-3D01-F1F4-719D-9D17913E1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 fontScale="92500"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solidFill>
                  <a:srgbClr val="FF0000"/>
                </a:solidFill>
              </a:rPr>
              <a:t>Nội</a:t>
            </a:r>
            <a:r>
              <a:rPr lang="en-US" altLang="en-US" sz="2400" dirty="0">
                <a:solidFill>
                  <a:srgbClr val="FF0000"/>
                </a:solidFill>
              </a:rPr>
              <a:t> dung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tìm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gì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trong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không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gian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lời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giải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?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gì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cực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hoặc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cực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ti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ểu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?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Hàm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mục</a:t>
            </a:r>
            <a:r>
              <a:rPr lang="en-US" altLang="ko-KR" sz="2400" u="sng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u="sng" dirty="0" err="1">
                <a:ea typeface="굴림" panose="020B0600000101010101" pitchFamily="34" charset="-127"/>
                <a:cs typeface="Arial" panose="020B0604020202020204" pitchFamily="34" charset="0"/>
              </a:rPr>
              <a:t>tiêu</a:t>
            </a:r>
            <a:endParaRPr lang="en-US" altLang="ko-KR" sz="2400" u="sng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thể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là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mục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tiêu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dụ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1. </a:t>
            </a:r>
            <a:r>
              <a:rPr lang="en-US" altLang="ko-KR" sz="2400" dirty="0" err="1"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đa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lượng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cấp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cứu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đáp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ứng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Cực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tiểu</a:t>
            </a:r>
            <a:r>
              <a:rPr lang="en-US" altLang="ko-KR" sz="2400" dirty="0">
                <a:ea typeface="굴림" panose="020B0600000101010101" pitchFamily="34" charset="-127"/>
              </a:rPr>
              <a:t> chi </a:t>
            </a:r>
            <a:r>
              <a:rPr lang="en-US" altLang="ko-KR" sz="2400" dirty="0" err="1">
                <a:ea typeface="굴림" panose="020B0600000101010101" pitchFamily="34" charset="-127"/>
              </a:rPr>
              <a:t>phí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vận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hành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xe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gian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đáp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ứng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yêu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cầu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thiểu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gian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đa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đáp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ứng</a:t>
            </a:r>
            <a:r>
              <a:rPr lang="en-US" altLang="ko-KR" sz="2400" dirty="0">
                <a:ea typeface="굴림" panose="020B0600000101010101" pitchFamily="34" charset="-127"/>
              </a:rPr>
              <a:t> ca “</a:t>
            </a:r>
            <a:r>
              <a:rPr lang="en-US" altLang="ko-KR" sz="2400" dirty="0" err="1">
                <a:ea typeface="굴림" panose="020B0600000101010101" pitchFamily="34" charset="-127"/>
              </a:rPr>
              <a:t>xấu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</a:rPr>
              <a:t>”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2. </a:t>
            </a:r>
            <a:r>
              <a:rPr lang="en-US" altLang="ko-KR" sz="2400" dirty="0" err="1"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thiếu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tổng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hạng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ưu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của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thiểu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công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tồi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3.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chi </a:t>
            </a:r>
            <a:r>
              <a:rPr lang="en-US" altLang="ko-KR" sz="2400" dirty="0" err="1">
                <a:ea typeface="굴림" panose="020B0600000101010101" pitchFamily="34" charset="-127"/>
              </a:rPr>
              <a:t>phí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</a:rPr>
              <a:t>Tăng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hài</a:t>
            </a:r>
            <a:r>
              <a:rPr lang="en-US" altLang="ko-KR" sz="2400" dirty="0">
                <a:ea typeface="굴림" panose="020B0600000101010101" pitchFamily="34" charset="-127"/>
              </a:rPr>
              <a:t> l</a:t>
            </a:r>
            <a:r>
              <a:rPr lang="vi-VN" altLang="ko-KR" sz="2400" dirty="0">
                <a:ea typeface="굴림" panose="020B0600000101010101" pitchFamily="34" charset="-127"/>
              </a:rPr>
              <a:t>ò</a:t>
            </a:r>
            <a:r>
              <a:rPr lang="en-US" altLang="ko-KR" sz="2400" dirty="0">
                <a:ea typeface="굴림" panose="020B0600000101010101" pitchFamily="34" charset="-127"/>
              </a:rPr>
              <a:t>ng </a:t>
            </a:r>
            <a:r>
              <a:rPr lang="vi-VN" altLang="ko-KR" sz="2400" dirty="0">
                <a:ea typeface="굴림" panose="020B0600000101010101" pitchFamily="34" charset="-127"/>
              </a:rPr>
              <a:t>cho </a:t>
            </a:r>
            <a:r>
              <a:rPr lang="en-US" altLang="ko-KR" sz="2400" dirty="0" err="1">
                <a:ea typeface="굴림" panose="020B0600000101010101" pitchFamily="34" charset="-127"/>
              </a:rPr>
              <a:t>khách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hàng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“</a:t>
            </a:r>
            <a:r>
              <a:rPr lang="en-US" altLang="ko-KR" sz="2400" dirty="0" err="1">
                <a:ea typeface="굴림" panose="020B0600000101010101" pitchFamily="34" charset="-127"/>
              </a:rPr>
              <a:t>dự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báo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lớp</a:t>
            </a:r>
            <a:r>
              <a:rPr lang="en-US" altLang="ko-KR" sz="2400" dirty="0">
                <a:ea typeface="굴림" panose="020B0600000101010101" pitchFamily="34" charset="-127"/>
              </a:rPr>
              <a:t>”: </a:t>
            </a:r>
            <a:r>
              <a:rPr lang="en-US" altLang="ko-KR" sz="2400" dirty="0" err="1">
                <a:ea typeface="굴림" panose="020B0600000101010101" pitchFamily="34" charset="-127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độ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sai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nhỏ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độ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chính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xác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là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cao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4928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35FA-8150-A614-3FF3-A91E4F05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61D4-33DF-F0D3-5044-D337F820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4 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: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Cái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gì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cản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trở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ưu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22D3-7326-438D-2D20-A78308E1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solidFill>
                  <a:srgbClr val="FF0000"/>
                </a:solidFill>
              </a:rPr>
              <a:t>Nội</a:t>
            </a:r>
            <a:r>
              <a:rPr lang="en-US" altLang="en-US" sz="2400" dirty="0">
                <a:solidFill>
                  <a:srgbClr val="FF0000"/>
                </a:solidFill>
              </a:rPr>
              <a:t> dung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Hạn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chế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về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tài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nguyên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C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ác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ràng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buộc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dụ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1. </a:t>
            </a:r>
            <a:r>
              <a:rPr lang="en-US" altLang="ko-KR" sz="2400" dirty="0" err="1">
                <a:ea typeface="굴림" panose="020B0600000101010101" pitchFamily="34" charset="-127"/>
              </a:rPr>
              <a:t>Ngân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sách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thành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phố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cho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</a:rPr>
              <a:t>phục vụ dịch cúm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2. Hai </a:t>
            </a:r>
            <a:r>
              <a:rPr lang="en-US" altLang="ko-KR" sz="2400" dirty="0" err="1">
                <a:ea typeface="굴림" panose="020B0600000101010101" pitchFamily="34" charset="-127"/>
              </a:rPr>
              <a:t>ràng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buộc</a:t>
            </a:r>
            <a:r>
              <a:rPr lang="en-US" altLang="ko-KR" sz="2400" dirty="0">
                <a:ea typeface="굴림" panose="020B0600000101010101" pitchFamily="34" charset="-127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</a:rPr>
              <a:t>M</a:t>
            </a:r>
            <a:r>
              <a:rPr lang="en-US" altLang="ko-KR" sz="2400" dirty="0" err="1">
                <a:ea typeface="굴림" panose="020B0600000101010101" pitchFamily="34" charset="-127"/>
              </a:rPr>
              <a:t>ỗi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một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và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 15 SV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3.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Lượng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thiểu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mọi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điểm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hoặc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từng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ca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làm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việc</a:t>
            </a: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“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dự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báo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lớp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”: </a:t>
            </a:r>
            <a:r>
              <a:rPr lang="vi-VN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heo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tập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dữ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liệu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mẫu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171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02C1A-6337-62EC-910F-32591959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C3D4-293D-1A04-D74A-1B71768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5 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: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Cái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gì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tìm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hiểu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thêm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được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954F-43FD-223A-8209-478E51A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 fontScale="85000" lnSpcReduction="10000"/>
          </a:bodyPr>
          <a:lstStyle/>
          <a:p>
            <a:pPr marL="0" indent="-285750" algn="just">
              <a:lnSpc>
                <a:spcPts val="35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Nội</a:t>
            </a:r>
            <a:r>
              <a:rPr lang="en-US" altLang="en-US" sz="2400" dirty="0">
                <a:solidFill>
                  <a:srgbClr val="FF0000"/>
                </a:solidFill>
              </a:rPr>
              <a:t> dung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ts val="35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4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câu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hỏi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xây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dựng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mô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hình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ts val="35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tích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bối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cảnh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mô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hình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rộng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hơn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N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âng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cao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ý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nghĩa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của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mô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hình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.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khía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cạnh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phi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mô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hình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0" indent="-285750" algn="just">
              <a:lnSpc>
                <a:spcPts val="35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dụ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ts val="35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1. Bao </a:t>
            </a:r>
            <a:r>
              <a:rPr lang="en-US" altLang="ko-KR" sz="2400" dirty="0" err="1">
                <a:ea typeface="굴림" panose="020B0600000101010101" pitchFamily="34" charset="-127"/>
              </a:rPr>
              <a:t>nhiêu</a:t>
            </a:r>
            <a:r>
              <a:rPr lang="en-US" altLang="ko-KR" sz="2400" dirty="0">
                <a:ea typeface="굴림" panose="020B0600000101010101" pitchFamily="34" charset="-127"/>
              </a:rPr>
              <a:t> % </a:t>
            </a:r>
            <a:r>
              <a:rPr lang="en-US" altLang="ko-KR" sz="2400" dirty="0" err="1">
                <a:ea typeface="굴림" panose="020B0600000101010101" pitchFamily="34" charset="-127"/>
              </a:rPr>
              <a:t>dân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phủ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sau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khi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định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vị</a:t>
            </a:r>
            <a:r>
              <a:rPr lang="en-US" altLang="ko-KR" sz="2400" dirty="0">
                <a:ea typeface="굴림" panose="020B0600000101010101" pitchFamily="34" charset="-127"/>
              </a:rPr>
              <a:t> ? </a:t>
            </a:r>
            <a:r>
              <a:rPr lang="en-US" altLang="ko-KR" sz="2400" dirty="0" err="1">
                <a:ea typeface="굴림" panose="020B0600000101010101" pitchFamily="34" charset="-127"/>
              </a:rPr>
              <a:t>Tăng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xe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thì</a:t>
            </a:r>
            <a:r>
              <a:rPr lang="en-US" altLang="ko-KR" sz="2400" dirty="0">
                <a:ea typeface="굴림" panose="020B0600000101010101" pitchFamily="34" charset="-127"/>
              </a:rPr>
              <a:t> % </a:t>
            </a:r>
            <a:r>
              <a:rPr lang="en-US" altLang="ko-KR" sz="2400" dirty="0" err="1">
                <a:ea typeface="굴림" panose="020B0600000101010101" pitchFamily="34" charset="-127"/>
              </a:rPr>
              <a:t>dân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? </a:t>
            </a:r>
          </a:p>
          <a:p>
            <a:pPr marL="730250" lvl="2" indent="-365125" algn="just">
              <a:lnSpc>
                <a:spcPts val="35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2. </a:t>
            </a:r>
            <a:r>
              <a:rPr lang="en-US" altLang="ko-KR" sz="2400" dirty="0" err="1">
                <a:ea typeface="굴림" panose="020B0600000101010101" pitchFamily="34" charset="-127"/>
              </a:rPr>
              <a:t>Nếu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tăng</a:t>
            </a:r>
            <a:r>
              <a:rPr lang="en-US" altLang="ko-KR" sz="2400" dirty="0">
                <a:ea typeface="굴림" panose="020B0600000101010101" pitchFamily="34" charset="-127"/>
              </a:rPr>
              <a:t> dung </a:t>
            </a:r>
            <a:r>
              <a:rPr lang="en-US" altLang="ko-KR" sz="2400" dirty="0" err="1">
                <a:ea typeface="굴림" panose="020B0600000101010101" pitchFamily="34" charset="-127"/>
              </a:rPr>
              <a:t>lượng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một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lên</a:t>
            </a:r>
            <a:r>
              <a:rPr lang="en-US" altLang="ko-KR" sz="2400" dirty="0">
                <a:ea typeface="굴림" panose="020B0600000101010101" pitchFamily="34" charset="-127"/>
              </a:rPr>
              <a:t> 20 </a:t>
            </a:r>
            <a:r>
              <a:rPr lang="en-US" altLang="ko-KR" sz="2400" dirty="0" err="1">
                <a:ea typeface="굴림" panose="020B0600000101010101" pitchFamily="34" charset="-127"/>
              </a:rPr>
              <a:t>người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thì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tổng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hạng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</a:rPr>
              <a:t> bao </a:t>
            </a:r>
            <a:r>
              <a:rPr lang="en-US" altLang="ko-KR" sz="2400" dirty="0" err="1">
                <a:ea typeface="굴림" panose="020B0600000101010101" pitchFamily="34" charset="-127"/>
              </a:rPr>
              <a:t>nhiều</a:t>
            </a:r>
            <a:r>
              <a:rPr lang="en-US" altLang="ko-KR" sz="2400" dirty="0">
                <a:ea typeface="굴림" panose="020B0600000101010101" pitchFamily="34" charset="-127"/>
              </a:rPr>
              <a:t>?</a:t>
            </a:r>
          </a:p>
          <a:p>
            <a:pPr marL="730250" lvl="2" indent="-365125" algn="just">
              <a:lnSpc>
                <a:spcPts val="35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Ví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dụ</a:t>
            </a:r>
            <a:r>
              <a:rPr lang="en-US" altLang="ko-KR" sz="2400" dirty="0">
                <a:ea typeface="굴림" panose="020B0600000101010101" pitchFamily="34" charset="-127"/>
              </a:rPr>
              <a:t> 3. </a:t>
            </a:r>
            <a:r>
              <a:rPr lang="en-US" altLang="ko-KR" sz="2400" dirty="0" err="1">
                <a:ea typeface="굴림" panose="020B0600000101010101" pitchFamily="34" charset="-127"/>
              </a:rPr>
              <a:t>Nếu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yêu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từng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điểm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tăng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thêm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thì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thêm</a:t>
            </a:r>
            <a:r>
              <a:rPr lang="en-US" altLang="ko-KR" sz="2400" dirty="0">
                <a:ea typeface="굴림" panose="020B0600000101010101" pitchFamily="34" charset="-127"/>
              </a:rPr>
              <a:t> bao </a:t>
            </a:r>
            <a:r>
              <a:rPr lang="en-US" altLang="ko-KR" sz="2400" dirty="0" err="1">
                <a:ea typeface="굴림" panose="020B0600000101010101" pitchFamily="34" charset="-127"/>
              </a:rPr>
              <a:t>nhiêu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</a:rPr>
              <a:t>lịch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trình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và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lịch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trình</a:t>
            </a:r>
            <a:r>
              <a:rPr lang="en-US" altLang="ko-KR" sz="2400" dirty="0">
                <a:ea typeface="굴림" panose="020B0600000101010101" pitchFamily="34" charset="-127"/>
              </a:rPr>
              <a:t> chi </a:t>
            </a:r>
            <a:r>
              <a:rPr lang="en-US" altLang="ko-KR" sz="2400" dirty="0" err="1">
                <a:ea typeface="굴림" panose="020B0600000101010101" pitchFamily="34" charset="-127"/>
              </a:rPr>
              <a:t>tiết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thay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đổi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ra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sao</a:t>
            </a:r>
            <a:r>
              <a:rPr lang="vi-VN" altLang="ko-KR" sz="2400" dirty="0">
                <a:ea typeface="굴림" panose="020B0600000101010101" pitchFamily="34" charset="-127"/>
              </a:rPr>
              <a:t>?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151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38869-0CB5-5F7E-FC92-D8462086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2954-47DC-AAE8-7423-C658E6C9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3.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Phân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loại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bài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toán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ưu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hóa</a:t>
            </a:r>
            <a:br>
              <a:rPr kumimoji="0" lang="en-US" altLang="en-US" sz="24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4818-DCEE-6B82-569A-AB9951ECA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600"/>
            <a:ext cx="10515600" cy="1665514"/>
          </a:xfrm>
        </p:spPr>
        <p:txBody>
          <a:bodyPr>
            <a:normAutofit fontScale="92500" lnSpcReduction="20000"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600" dirty="0" err="1">
                <a:solidFill>
                  <a:srgbClr val="FF0000"/>
                </a:solidFill>
              </a:rPr>
              <a:t>Phân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 err="1">
                <a:solidFill>
                  <a:srgbClr val="FF0000"/>
                </a:solidFill>
              </a:rPr>
              <a:t>loại</a:t>
            </a:r>
            <a:endParaRPr lang="en-US" altLang="ko-KR" sz="26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600" dirty="0" err="1"/>
              <a:t>Đơn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mục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tiêu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mục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tiêu</a:t>
            </a:r>
            <a:r>
              <a:rPr lang="en-US" altLang="en-US" sz="2600" dirty="0"/>
              <a:t>.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Hầu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hết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là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đa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mục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tiêu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(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Ví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dụ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phân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lớp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).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Nghiên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cứu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hai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mục</a:t>
            </a:r>
            <a:r>
              <a:rPr lang="en-US" altLang="ko-KR" sz="26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  <a:cs typeface="Arial" panose="020B0604020202020204" pitchFamily="34" charset="0"/>
              </a:rPr>
              <a:t>tiêu</a:t>
            </a:r>
            <a:endParaRPr lang="en-US" altLang="ko-KR" sz="26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600" dirty="0" err="1">
                <a:ea typeface="굴림" panose="020B0600000101010101" pitchFamily="34" charset="-127"/>
              </a:rPr>
              <a:t>Tuyến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tính</a:t>
            </a:r>
            <a:r>
              <a:rPr lang="en-US" altLang="ko-KR" sz="2600" dirty="0">
                <a:ea typeface="굴림" panose="020B0600000101010101" pitchFamily="34" charset="-127"/>
              </a:rPr>
              <a:t>: </a:t>
            </a:r>
            <a:r>
              <a:rPr lang="en-US" altLang="ko-KR" sz="2600" dirty="0" err="1">
                <a:ea typeface="굴림" panose="020B0600000101010101" pitchFamily="34" charset="-127"/>
              </a:rPr>
              <a:t>Hàm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mục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tiêu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và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hàm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ràng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buộc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tuyến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tinh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Phi </a:t>
            </a:r>
            <a:r>
              <a:rPr lang="en-US" altLang="ko-KR" sz="2600" dirty="0" err="1">
                <a:ea typeface="굴림" panose="020B0600000101010101" pitchFamily="34" charset="-127"/>
              </a:rPr>
              <a:t>tuyến</a:t>
            </a:r>
            <a:r>
              <a:rPr lang="en-US" altLang="ko-KR" sz="2600" dirty="0">
                <a:ea typeface="굴림" panose="020B0600000101010101" pitchFamily="34" charset="-127"/>
              </a:rPr>
              <a:t>: Vi </a:t>
            </a:r>
            <a:r>
              <a:rPr lang="en-US" altLang="ko-KR" sz="2600" dirty="0" err="1">
                <a:ea typeface="굴림" panose="020B0600000101010101" pitchFamily="34" charset="-127"/>
              </a:rPr>
              <a:t>phạm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tuyến</a:t>
            </a:r>
            <a:r>
              <a:rPr lang="en-US" altLang="ko-KR" sz="2600" dirty="0">
                <a:ea typeface="굴림" panose="020B0600000101010101" pitchFamily="34" charset="-127"/>
              </a:rPr>
              <a:t> </a:t>
            </a:r>
            <a:r>
              <a:rPr lang="en-US" altLang="ko-KR" sz="2600" dirty="0" err="1">
                <a:ea typeface="굴림" panose="020B0600000101010101" pitchFamily="34" charset="-127"/>
              </a:rPr>
              <a:t>tính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marL="0" indent="-285750" algn="just">
              <a:lnSpc>
                <a:spcPts val="35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B8C9564-9826-E2FC-9395-1EB4C0A67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73" y="1320282"/>
            <a:ext cx="8307387" cy="99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69656D-818B-E7BF-17FC-EEEA36DA8A58}"/>
              </a:ext>
            </a:extLst>
          </p:cNvPr>
          <p:cNvSpPr/>
          <p:nvPr/>
        </p:nvSpPr>
        <p:spPr>
          <a:xfrm>
            <a:off x="1381665" y="1320282"/>
            <a:ext cx="8956653" cy="348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F178BF6-0EDE-6E27-97B4-D8F663E8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73" y="1464906"/>
            <a:ext cx="8225031" cy="3301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83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5B4B-595B-C6C3-02DB-8C2571B56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A1E-68D6-97FC-2088-43BB2FB6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ưu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tuyến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tính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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ưu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mạng</a:t>
            </a:r>
            <a:br>
              <a:rPr kumimoji="0" lang="en-US" altLang="en-US" sz="24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3C58-FD3B-6B5F-D493-85C26D2B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Tối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ưu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mạng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 err="1">
                <a:solidFill>
                  <a:srgbClr val="FF0000"/>
                </a:solidFill>
              </a:rPr>
              <a:t>Tìm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đường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ngắn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nhất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Các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đỉnh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trạng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cung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trọng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G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iá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thành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Đường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ngắn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T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ối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ưu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từ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trạng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ban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đầu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tới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trạng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kết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vi-VN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Biểu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diễn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ưu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tuyến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tính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dạng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  <a:ea typeface="굴림" panose="020B0600000101010101" pitchFamily="34" charset="-127"/>
              </a:rPr>
              <a:t>mạng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ưu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tuyến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tính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biểu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diễn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thành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</a:rPr>
              <a:t>mạng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cs typeface="Arial" panose="020B0604020202020204" pitchFamily="34" charset="0"/>
              </a:rPr>
              <a:t>Bố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trí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cấp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cứu</a:t>
            </a:r>
            <a:r>
              <a:rPr lang="en-US" altLang="en-US" sz="2400" dirty="0">
                <a:cs typeface="Arial" panose="020B0604020202020204" pitchFamily="34" charset="0"/>
              </a:rPr>
              <a:t>: </a:t>
            </a:r>
            <a:r>
              <a:rPr lang="vi-VN" altLang="en-US" sz="2400" dirty="0">
                <a:cs typeface="Arial" panose="020B0604020202020204" pitchFamily="34" charset="0"/>
              </a:rPr>
              <a:t>Đ</a:t>
            </a:r>
            <a:r>
              <a:rPr lang="en-US" altLang="en-US" sz="2400" dirty="0" err="1">
                <a:cs typeface="Arial" panose="020B0604020202020204" pitchFamily="34" charset="0"/>
              </a:rPr>
              <a:t>iểm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dân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cư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nút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cs typeface="Arial" panose="020B0604020202020204" pitchFamily="34" charset="0"/>
              </a:rPr>
              <a:t>đoạn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các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điểm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dân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cư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cung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có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trọng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số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cs typeface="Arial" panose="020B0604020202020204" pitchFamily="34" charset="0"/>
              </a:rPr>
              <a:t>Lịch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hội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thảo</a:t>
            </a:r>
            <a:r>
              <a:rPr lang="en-US" altLang="en-US" sz="2400" dirty="0">
                <a:cs typeface="Arial" panose="020B0604020202020204" pitchFamily="34" charset="0"/>
              </a:rPr>
              <a:t>: </a:t>
            </a:r>
            <a:r>
              <a:rPr lang="vi-VN" altLang="en-US" sz="2400" dirty="0">
                <a:cs typeface="Arial" panose="020B0604020202020204" pitchFamily="34" charset="0"/>
              </a:rPr>
              <a:t>S</a:t>
            </a:r>
            <a:r>
              <a:rPr lang="en-US" altLang="en-US" sz="2400" dirty="0" err="1">
                <a:cs typeface="Arial" panose="020B0604020202020204" pitchFamily="34" charset="0"/>
              </a:rPr>
              <a:t>inh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viên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hội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thảo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nút</a:t>
            </a:r>
            <a:r>
              <a:rPr lang="en-US" altLang="en-US" sz="2400" dirty="0"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cs typeface="Arial" panose="020B0604020202020204" pitchFamily="34" charset="0"/>
              </a:rPr>
              <a:t>kết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nối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cung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với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giá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trị</a:t>
            </a:r>
            <a:r>
              <a:rPr lang="en-US" altLang="en-US" sz="2400" dirty="0">
                <a:cs typeface="Arial" panose="020B0604020202020204" pitchFamily="34" charset="0"/>
              </a:rPr>
              <a:t> 1,2,3, </a:t>
            </a:r>
            <a:r>
              <a:rPr lang="vi-VN" altLang="en-US" sz="2400" dirty="0">
                <a:cs typeface="Arial" panose="020B0604020202020204" pitchFamily="34" charset="0"/>
                <a:sym typeface="Symbol" panose="05050102010706020507" pitchFamily="18" charset="2"/>
              </a:rPr>
              <a:t>...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8810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10DC8-9736-AA3F-20AA-8394EF26B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9A81-EBEC-1A78-511A-A1379AAB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r>
              <a:rPr lang="vi-V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 Lập mô hình bài toán quy hoạch tuyến tính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B47-7A9A-8A3C-5CC0-764660E7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571500" indent="-571500" eaLnBrk="1" hangingPunct="1">
              <a:buFontTx/>
              <a:buNone/>
            </a:pPr>
            <a:r>
              <a:rPr lang="en-US" altLang="en-US" sz="2000" b="1" dirty="0" err="1">
                <a:solidFill>
                  <a:srgbClr val="0000BF"/>
                </a:solidFill>
              </a:rPr>
              <a:t>Bài</a:t>
            </a:r>
            <a:r>
              <a:rPr lang="en-US" altLang="en-US" sz="2000" b="1" dirty="0">
                <a:solidFill>
                  <a:srgbClr val="0000BF"/>
                </a:solidFill>
              </a:rPr>
              <a:t> 1. </a:t>
            </a:r>
            <a:r>
              <a:rPr lang="en-US" altLang="en-US" sz="2000" b="1" dirty="0" err="1">
                <a:solidFill>
                  <a:srgbClr val="0000BF"/>
                </a:solidFill>
              </a:rPr>
              <a:t>Bài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toán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lập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khẩu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phần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ăn</a:t>
            </a:r>
            <a:endParaRPr lang="en-US" altLang="en-US" sz="2000" b="1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r>
              <a:rPr lang="en-US" altLang="en-US" sz="2000" b="1" dirty="0">
                <a:solidFill>
                  <a:srgbClr val="0000BF"/>
                </a:solidFill>
              </a:rPr>
              <a:t>a) </a:t>
            </a:r>
            <a:r>
              <a:rPr lang="en-US" altLang="en-US" sz="2000" b="1" dirty="0" err="1">
                <a:solidFill>
                  <a:srgbClr val="0000BF"/>
                </a:solidFill>
              </a:rPr>
              <a:t>Phát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biểu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bài</a:t>
            </a:r>
            <a:r>
              <a:rPr lang="en-US" altLang="en-US" sz="2000" b="1" dirty="0">
                <a:solidFill>
                  <a:srgbClr val="0000BF"/>
                </a:solidFill>
              </a:rPr>
              <a:t> </a:t>
            </a:r>
            <a:r>
              <a:rPr lang="en-US" altLang="en-US" sz="2000" b="1" dirty="0" err="1">
                <a:solidFill>
                  <a:srgbClr val="0000BF"/>
                </a:solidFill>
              </a:rPr>
              <a:t>toán</a:t>
            </a:r>
            <a:endParaRPr lang="en-US" altLang="en-US" sz="2000" b="1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endParaRPr lang="en-US" altLang="en-US" sz="2800" b="1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endParaRPr lang="en-US" altLang="en-US" sz="2800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endParaRPr lang="en-US" altLang="en-US" sz="2800" b="1" dirty="0">
              <a:solidFill>
                <a:srgbClr val="0000BF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2AA06192-25DC-5FD6-3652-881B9F96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35" y="2382125"/>
            <a:ext cx="86868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25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51445E-7 L 0 -0.47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6CE22-3D92-86B0-2EDC-9A1461EB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0390-8504-D073-CCF2-7C9DAE0D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932-04F6-CEFE-33C4-40FB3AF52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1575"/>
            <a:ext cx="10515600" cy="2435387"/>
          </a:xfrm>
        </p:spPr>
        <p:txBody>
          <a:bodyPr>
            <a:normAutofit/>
          </a:bodyPr>
          <a:lstStyle/>
          <a:p>
            <a:pPr marL="571500" indent="-571500" eaLnBrk="1" hangingPunct="1">
              <a:buFontTx/>
              <a:buNone/>
            </a:pPr>
            <a:endParaRPr lang="en-US" altLang="en-US" sz="2800" b="1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endParaRPr lang="en-US" altLang="en-US" sz="2800" dirty="0">
              <a:solidFill>
                <a:srgbClr val="0000BF"/>
              </a:solidFill>
            </a:endParaRPr>
          </a:p>
          <a:p>
            <a:pPr marL="571500" indent="-571500" eaLnBrk="1" hangingPunct="1">
              <a:buFontTx/>
              <a:buNone/>
            </a:pPr>
            <a:endParaRPr lang="en-US" altLang="en-US" sz="2800" b="1" dirty="0">
              <a:solidFill>
                <a:srgbClr val="0000BF"/>
              </a:solidFill>
            </a:endParaRPr>
          </a:p>
          <a:p>
            <a:pPr marL="0" indent="0">
              <a:buNone/>
            </a:pPr>
            <a:endParaRPr lang="en-US" sz="3000" dirty="0"/>
          </a:p>
        </p:txBody>
      </p:sp>
      <p:pic>
        <p:nvPicPr>
          <p:cNvPr id="4" name="Picture 45">
            <a:extLst>
              <a:ext uri="{FF2B5EF4-FFF2-40B4-BE49-F238E27FC236}">
                <a16:creationId xmlns:a16="http://schemas.microsoft.com/office/drawing/2014/main" id="{D5FB2277-93F4-1043-2D20-98184A41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0" y="1454152"/>
            <a:ext cx="8686800" cy="2047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F9AC6-7F88-4589-BEC9-64EDAF2A6780}"/>
              </a:ext>
            </a:extLst>
          </p:cNvPr>
          <p:cNvSpPr txBox="1"/>
          <p:nvPr/>
        </p:nvSpPr>
        <p:spPr>
          <a:xfrm>
            <a:off x="1283779" y="3741575"/>
            <a:ext cx="6093618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 indent="-47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0800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763" indent="-4763" eaLnBrk="1" hangingPunct="1">
              <a:lnSpc>
                <a:spcPct val="80000"/>
              </a:lnSpc>
              <a:buFont typeface="Wingdings" panose="05000000000000000000" pitchFamily="2" charset="2"/>
              <a:buNone/>
              <a:tabLst>
                <a:tab pos="508000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(x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tơ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-4763" eaLnBrk="1" hangingPunct="1">
              <a:lnSpc>
                <a:spcPct val="80000"/>
              </a:lnSpc>
              <a:buFontTx/>
              <a:buNone/>
              <a:tabLst>
                <a:tab pos="5080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 = 12x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+ 9x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+ 7x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+ 8x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</a:t>
            </a:r>
          </a:p>
          <a:p>
            <a:pPr marL="4763" indent="-4763" eaLnBrk="1" hangingPunct="1">
              <a:lnSpc>
                <a:spcPct val="80000"/>
              </a:lnSpc>
              <a:buFontTx/>
              <a:buNone/>
              <a:tabLst>
                <a:tab pos="5080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3x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28</a:t>
            </a:r>
          </a:p>
          <a:p>
            <a:pPr marL="4763" indent="-4763" eaLnBrk="1" hangingPunct="1">
              <a:lnSpc>
                <a:spcPct val="80000"/>
              </a:lnSpc>
              <a:buFontTx/>
              <a:buNone/>
              <a:tabLst>
                <a:tab pos="5080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pPr marL="4763" indent="-4763" eaLnBrk="1" hangingPunct="1">
              <a:lnSpc>
                <a:spcPct val="80000"/>
              </a:lnSpc>
              <a:buFontTx/>
              <a:buNone/>
              <a:tabLst>
                <a:tab pos="5080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4x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+ 3x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  <a:p>
            <a:pPr marL="4763" indent="-4763" eaLnBrk="1" hangingPunct="1">
              <a:lnSpc>
                <a:spcPct val="80000"/>
              </a:lnSpc>
              <a:buFontTx/>
              <a:buNone/>
              <a:tabLst>
                <a:tab pos="50800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0, x</a:t>
            </a:r>
            <a:r>
              <a:rPr lang="en-US" altLang="en-US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51445E-7 L 0 -0.477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D870-E064-B3A7-54CB-A04773AD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32BA-D2C7-5AD9-0C1C-81AB3839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128713"/>
            <a:ext cx="10515600" cy="517525"/>
          </a:xfrm>
        </p:spPr>
        <p:txBody>
          <a:bodyPr>
            <a:normAutofit fontScale="90000"/>
          </a:bodyPr>
          <a:lstStyle/>
          <a:p>
            <a:r>
              <a:rPr lang="en-US" altLang="en-US" sz="3100" u="sng" dirty="0" err="1">
                <a:solidFill>
                  <a:srgbClr val="953735"/>
                </a:solidFill>
              </a:rPr>
              <a:t>Bài</a:t>
            </a:r>
            <a:r>
              <a:rPr lang="en-US" altLang="en-US" sz="3100" u="sng" dirty="0">
                <a:solidFill>
                  <a:srgbClr val="953735"/>
                </a:solidFill>
              </a:rPr>
              <a:t> 2</a:t>
            </a:r>
            <a:r>
              <a:rPr lang="en-US" altLang="en-US" sz="3100" dirty="0">
                <a:solidFill>
                  <a:srgbClr val="953735"/>
                </a:solidFill>
              </a:rPr>
              <a:t>: </a:t>
            </a:r>
            <a:r>
              <a:rPr lang="en-US" altLang="en-US" sz="3100" dirty="0" err="1">
                <a:solidFill>
                  <a:srgbClr val="953735"/>
                </a:solidFill>
              </a:rPr>
              <a:t>Bài</a:t>
            </a:r>
            <a:r>
              <a:rPr lang="en-US" altLang="en-US" sz="3100" dirty="0">
                <a:solidFill>
                  <a:srgbClr val="953735"/>
                </a:solidFill>
              </a:rPr>
              <a:t> </a:t>
            </a:r>
            <a:r>
              <a:rPr lang="en-US" altLang="en-US" sz="3100" dirty="0" err="1">
                <a:solidFill>
                  <a:srgbClr val="953735"/>
                </a:solidFill>
              </a:rPr>
              <a:t>toán</a:t>
            </a:r>
            <a:r>
              <a:rPr lang="en-US" altLang="en-US" sz="3100" dirty="0">
                <a:solidFill>
                  <a:srgbClr val="953735"/>
                </a:solidFill>
              </a:rPr>
              <a:t> </a:t>
            </a:r>
            <a:r>
              <a:rPr lang="en-US" altLang="en-US" sz="3100" dirty="0" err="1">
                <a:solidFill>
                  <a:srgbClr val="953735"/>
                </a:solidFill>
              </a:rPr>
              <a:t>vận</a:t>
            </a:r>
            <a:r>
              <a:rPr lang="en-US" altLang="en-US" sz="3100" dirty="0">
                <a:solidFill>
                  <a:srgbClr val="953735"/>
                </a:solidFill>
              </a:rPr>
              <a:t> </a:t>
            </a:r>
            <a:r>
              <a:rPr lang="en-US" altLang="en-US" sz="3100" dirty="0" err="1">
                <a:solidFill>
                  <a:srgbClr val="953735"/>
                </a:solidFill>
              </a:rPr>
              <a:t>tải</a:t>
            </a:r>
            <a:br>
              <a:rPr kumimoji="0" lang="en-US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0954-8B0E-FF9E-A38A-F502E5713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531"/>
            <a:ext cx="10515600" cy="979714"/>
          </a:xfrm>
        </p:spPr>
        <p:txBody>
          <a:bodyPr>
            <a:normAutofit/>
          </a:bodyPr>
          <a:lstStyle/>
          <a:p>
            <a:pPr marL="0" indent="-285750" algn="just"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kumimoji="0" lang="en-US" altLang="en-US" sz="2400" dirty="0" err="1"/>
              <a:t>Yêu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cầu</a:t>
            </a:r>
            <a:r>
              <a:rPr kumimoji="0" lang="en-US" altLang="en-US" sz="2400" dirty="0"/>
              <a:t>: </a:t>
            </a:r>
            <a:r>
              <a:rPr kumimoji="0" lang="en-US" altLang="en-US" sz="2400" dirty="0" err="1"/>
              <a:t>Lập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phương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án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vận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chuyển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sao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cho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điểm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nhận</a:t>
            </a:r>
            <a:r>
              <a:rPr kumimoji="0" lang="en-US" altLang="en-US" sz="2400" dirty="0"/>
              <a:t> </a:t>
            </a:r>
            <a:r>
              <a:rPr kumimoji="0" lang="en-US" altLang="en-US" sz="2400" u="sng" dirty="0" err="1"/>
              <a:t>nhận</a:t>
            </a:r>
            <a:r>
              <a:rPr kumimoji="0" lang="en-US" altLang="en-US" sz="2400" u="sng" dirty="0"/>
              <a:t> </a:t>
            </a:r>
            <a:r>
              <a:rPr kumimoji="0" lang="en-US" altLang="en-US" sz="2400" u="sng" dirty="0" err="1"/>
              <a:t>đủ</a:t>
            </a:r>
            <a:r>
              <a:rPr kumimoji="0" lang="en-US" altLang="en-US" sz="2400" u="sng" dirty="0"/>
              <a:t> </a:t>
            </a:r>
            <a:r>
              <a:rPr kumimoji="0" lang="en-US" altLang="en-US" sz="2400" u="sng" dirty="0" err="1"/>
              <a:t>hàng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và</a:t>
            </a:r>
            <a:r>
              <a:rPr kumimoji="0" lang="en-US" altLang="en-US" sz="2400" dirty="0"/>
              <a:t> </a:t>
            </a:r>
            <a:r>
              <a:rPr kumimoji="0" lang="en-US" altLang="en-US" sz="2400" u="sng" dirty="0" err="1"/>
              <a:t>tổng</a:t>
            </a:r>
            <a:r>
              <a:rPr kumimoji="0" lang="en-US" altLang="en-US" sz="2400" u="sng" dirty="0"/>
              <a:t> chi </a:t>
            </a:r>
            <a:r>
              <a:rPr kumimoji="0" lang="en-US" altLang="en-US" sz="2400" u="sng" dirty="0" err="1"/>
              <a:t>phí</a:t>
            </a:r>
            <a:r>
              <a:rPr kumimoji="0" lang="en-US" altLang="en-US" sz="2400" u="sng" dirty="0"/>
              <a:t> </a:t>
            </a:r>
            <a:r>
              <a:rPr kumimoji="0" lang="en-US" altLang="en-US" sz="2400" dirty="0" err="1"/>
              <a:t>vận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chuyển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nhỏ</a:t>
            </a:r>
            <a:r>
              <a:rPr kumimoji="0" lang="en-US" altLang="en-US" sz="2400" dirty="0"/>
              <a:t> </a:t>
            </a:r>
            <a:r>
              <a:rPr kumimoji="0" lang="en-US" altLang="en-US" sz="2400" dirty="0" err="1"/>
              <a:t>nhất</a:t>
            </a:r>
            <a:r>
              <a:rPr kumimoji="0" lang="en-US" altLang="en-US" sz="2400" dirty="0"/>
              <a:t> </a:t>
            </a: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D1710-94EC-1005-7D25-6D6F02B3FAA1}"/>
              </a:ext>
            </a:extLst>
          </p:cNvPr>
          <p:cNvSpPr txBox="1"/>
          <p:nvPr/>
        </p:nvSpPr>
        <p:spPr>
          <a:xfrm>
            <a:off x="1360884" y="1734234"/>
            <a:ext cx="86135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3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A1; A2; A3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B1; B2; B3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B7E28E-9724-B0FD-9688-96927D3C9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50021"/>
              </p:ext>
            </p:extLst>
          </p:nvPr>
        </p:nvGraphicFramePr>
        <p:xfrm>
          <a:off x="1360885" y="2603233"/>
          <a:ext cx="8128000" cy="2194560"/>
        </p:xfrm>
        <a:graphic>
          <a:graphicData uri="http://schemas.openxmlformats.org/drawingml/2006/table">
            <a:tbl>
              <a:tblPr last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727924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5272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8220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0855226"/>
                    </a:ext>
                  </a:extLst>
                </a:gridCol>
              </a:tblGrid>
              <a:tr h="34862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B1: 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B2: 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B3: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926214"/>
                  </a:ext>
                </a:extLst>
              </a:tr>
              <a:tr h="34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A1: 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32896"/>
                  </a:ext>
                </a:extLst>
              </a:tr>
              <a:tr h="34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A2: 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489636"/>
                  </a:ext>
                </a:extLst>
              </a:tr>
              <a:tr h="3486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A3: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246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1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E1B95-8DFE-4884-AFE0-BB7CFB6CB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6165-5F03-DFAE-5B55-FAB290AD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278" y="2948473"/>
            <a:ext cx="8033657" cy="322849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en-US" sz="3200" dirty="0"/>
              <a:t>f(X)=11x</a:t>
            </a:r>
            <a:r>
              <a:rPr lang="en-US" altLang="en-US" sz="3200" baseline="-25000" dirty="0"/>
              <a:t>11</a:t>
            </a:r>
            <a:r>
              <a:rPr lang="en-US" altLang="en-US" sz="3200" dirty="0"/>
              <a:t> + 9x</a:t>
            </a:r>
            <a:r>
              <a:rPr lang="en-US" altLang="en-US" sz="3200" baseline="-25000" dirty="0"/>
              <a:t>12</a:t>
            </a:r>
            <a:r>
              <a:rPr lang="en-US" altLang="en-US" sz="3200" dirty="0"/>
              <a:t> + 12x</a:t>
            </a:r>
            <a:r>
              <a:rPr lang="en-US" altLang="en-US" sz="3200" baseline="-25000" dirty="0"/>
              <a:t>13</a:t>
            </a:r>
            <a:r>
              <a:rPr lang="en-US" altLang="en-US" sz="3200" dirty="0"/>
              <a:t> + 8x</a:t>
            </a:r>
            <a:r>
              <a:rPr lang="en-US" altLang="en-US" sz="3200" baseline="-25000" dirty="0"/>
              <a:t>21</a:t>
            </a:r>
            <a:r>
              <a:rPr lang="en-US" altLang="en-US" sz="3200" dirty="0"/>
              <a:t> + 6x</a:t>
            </a:r>
            <a:r>
              <a:rPr lang="en-US" altLang="en-US" sz="3200" baseline="-25000" dirty="0"/>
              <a:t>22</a:t>
            </a:r>
            <a:r>
              <a:rPr lang="en-US" altLang="en-US" sz="3200" dirty="0"/>
              <a:t> + 9x</a:t>
            </a:r>
            <a:r>
              <a:rPr lang="en-US" altLang="en-US" sz="3200" baseline="-25000" dirty="0"/>
              <a:t>23</a:t>
            </a:r>
            <a:r>
              <a:rPr lang="en-US" altLang="en-US" sz="3200" dirty="0"/>
              <a:t> + 13x</a:t>
            </a:r>
            <a:r>
              <a:rPr lang="en-US" altLang="en-US" sz="3200" baseline="-25000" dirty="0"/>
              <a:t>31</a:t>
            </a:r>
            <a:r>
              <a:rPr lang="en-US" altLang="en-US" sz="3200" dirty="0"/>
              <a:t> + 7x</a:t>
            </a:r>
            <a:r>
              <a:rPr lang="en-US" altLang="en-US" sz="3200" baseline="-25000" dirty="0"/>
              <a:t>32</a:t>
            </a:r>
            <a:r>
              <a:rPr lang="en-US" altLang="en-US" sz="3200" dirty="0"/>
              <a:t> + 6x</a:t>
            </a:r>
            <a:r>
              <a:rPr lang="en-US" altLang="en-US" sz="3200" baseline="-25000" dirty="0"/>
              <a:t>33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 Min</a:t>
            </a:r>
          </a:p>
          <a:p>
            <a:pPr lvl="6">
              <a:buNone/>
              <a:defRPr/>
            </a:pP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80</a:t>
            </a:r>
          </a:p>
          <a:p>
            <a:pPr lvl="6">
              <a:buNone/>
              <a:defRPr/>
            </a:pP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23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70</a:t>
            </a:r>
          </a:p>
          <a:p>
            <a:pPr lvl="6">
              <a:buNone/>
              <a:defRPr/>
            </a:pP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31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32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33</a:t>
            </a:r>
            <a:r>
              <a:rPr lang="en-US" altLang="en-US" sz="32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50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3200" dirty="0">
                <a:sym typeface="Symbol" panose="05050102010706020507" pitchFamily="18" charset="2"/>
              </a:rPr>
              <a:t>x</a:t>
            </a:r>
            <a:r>
              <a:rPr lang="en-US" altLang="en-US" sz="3200" baseline="-25000" dirty="0">
                <a:sym typeface="Symbol" panose="05050102010706020507" pitchFamily="18" charset="2"/>
              </a:rPr>
              <a:t>11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21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31</a:t>
            </a:r>
            <a:r>
              <a:rPr lang="en-US" altLang="en-US" sz="3200" dirty="0">
                <a:sym typeface="Symbol" panose="05050102010706020507" pitchFamily="18" charset="2"/>
              </a:rPr>
              <a:t> = 40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3200" dirty="0">
                <a:sym typeface="Symbol" panose="05050102010706020507" pitchFamily="18" charset="2"/>
              </a:rPr>
              <a:t>x</a:t>
            </a:r>
            <a:r>
              <a:rPr lang="en-US" altLang="en-US" sz="3200" baseline="-25000" dirty="0">
                <a:sym typeface="Symbol" panose="05050102010706020507" pitchFamily="18" charset="2"/>
              </a:rPr>
              <a:t>12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22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32</a:t>
            </a:r>
            <a:r>
              <a:rPr lang="en-US" altLang="en-US" sz="3200" dirty="0">
                <a:sym typeface="Symbol" panose="05050102010706020507" pitchFamily="18" charset="2"/>
              </a:rPr>
              <a:t> = 60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3200" dirty="0">
                <a:sym typeface="Symbol" panose="05050102010706020507" pitchFamily="18" charset="2"/>
              </a:rPr>
              <a:t>  x</a:t>
            </a:r>
            <a:r>
              <a:rPr lang="en-US" altLang="en-US" sz="3200" baseline="-25000" dirty="0">
                <a:sym typeface="Symbol" panose="05050102010706020507" pitchFamily="18" charset="2"/>
              </a:rPr>
              <a:t>13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23</a:t>
            </a:r>
            <a:r>
              <a:rPr lang="en-US" altLang="en-US" sz="3200" dirty="0">
                <a:sym typeface="Symbol" panose="05050102010706020507" pitchFamily="18" charset="2"/>
              </a:rPr>
              <a:t> + x</a:t>
            </a:r>
            <a:r>
              <a:rPr lang="en-US" altLang="en-US" sz="3200" baseline="-25000" dirty="0">
                <a:sym typeface="Symbol" panose="05050102010706020507" pitchFamily="18" charset="2"/>
              </a:rPr>
              <a:t>33</a:t>
            </a:r>
            <a:r>
              <a:rPr lang="en-US" altLang="en-US" sz="3200" dirty="0">
                <a:sym typeface="Symbol" panose="05050102010706020507" pitchFamily="18" charset="2"/>
              </a:rPr>
              <a:t> = 100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sz="3200" dirty="0" err="1">
                <a:sym typeface="Symbol" panose="05050102010706020507" pitchFamily="18" charset="2"/>
              </a:rPr>
              <a:t>x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ij</a:t>
            </a:r>
            <a:r>
              <a:rPr lang="en-US" altLang="en-US" sz="3200" baseline="-25000" dirty="0"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 0, </a:t>
            </a:r>
            <a:r>
              <a:rPr lang="en-US" altLang="en-US" sz="3200" dirty="0" err="1"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ym typeface="Symbol" panose="05050102010706020507" pitchFamily="18" charset="2"/>
              </a:rPr>
              <a:t>, j.</a:t>
            </a:r>
          </a:p>
          <a:p>
            <a:pPr marL="0" indent="0">
              <a:buNone/>
            </a:pPr>
            <a:endParaRPr lang="en-US" sz="3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C2D5C8-65C9-C39C-4E9B-6CC77E394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32888"/>
              </p:ext>
            </p:extLst>
          </p:nvPr>
        </p:nvGraphicFramePr>
        <p:xfrm>
          <a:off x="1462832" y="1046542"/>
          <a:ext cx="8754188" cy="175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8547">
                  <a:extLst>
                    <a:ext uri="{9D8B030D-6E8A-4147-A177-3AD203B41FA5}">
                      <a16:colId xmlns:a16="http://schemas.microsoft.com/office/drawing/2014/main" val="715227667"/>
                    </a:ext>
                  </a:extLst>
                </a:gridCol>
                <a:gridCol w="2188547">
                  <a:extLst>
                    <a:ext uri="{9D8B030D-6E8A-4147-A177-3AD203B41FA5}">
                      <a16:colId xmlns:a16="http://schemas.microsoft.com/office/drawing/2014/main" val="1348402698"/>
                    </a:ext>
                  </a:extLst>
                </a:gridCol>
                <a:gridCol w="2188547">
                  <a:extLst>
                    <a:ext uri="{9D8B030D-6E8A-4147-A177-3AD203B41FA5}">
                      <a16:colId xmlns:a16="http://schemas.microsoft.com/office/drawing/2014/main" val="79892836"/>
                    </a:ext>
                  </a:extLst>
                </a:gridCol>
                <a:gridCol w="2188547">
                  <a:extLst>
                    <a:ext uri="{9D8B030D-6E8A-4147-A177-3AD203B41FA5}">
                      <a16:colId xmlns:a16="http://schemas.microsoft.com/office/drawing/2014/main" val="1602160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91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X11                        11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X12                      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X13                       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12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X21                       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X22                        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X23                        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X31                        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X32                        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B487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X33                        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48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en-US" sz="2400" b="1" dirty="0">
                <a:solidFill>
                  <a:srgbClr val="FF0000"/>
                </a:solidFill>
              </a:rPr>
              <a:t>Dẫn nhập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altLang="en-US" sz="2400" dirty="0"/>
              <a:t>Thuật ngữ </a:t>
            </a:r>
            <a:r>
              <a:rPr lang="en-US" altLang="en-US" sz="2400" dirty="0"/>
              <a:t>Qui </a:t>
            </a:r>
            <a:r>
              <a:rPr lang="en-US" altLang="en-US" sz="2400" dirty="0" err="1"/>
              <a:t>hoạch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tuyến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tính</a:t>
            </a:r>
            <a:r>
              <a:rPr lang="en-US" altLang="en-US" sz="2400" dirty="0"/>
              <a:t> (Linear Programming) </a:t>
            </a:r>
            <a:r>
              <a:rPr lang="vi-VN" altLang="en-US" sz="2400" dirty="0"/>
              <a:t>có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năm</a:t>
            </a:r>
            <a:r>
              <a:rPr lang="en-US" altLang="en-US" sz="2400" dirty="0"/>
              <a:t> 1939, </a:t>
            </a:r>
            <a:r>
              <a:rPr lang="vi-VN" altLang="en-US" sz="2400" dirty="0"/>
              <a:t>do </a:t>
            </a:r>
            <a:r>
              <a:rPr lang="en-US" altLang="en-US" sz="2400" dirty="0" err="1"/>
              <a:t>nha</a:t>
            </a:r>
            <a:r>
              <a:rPr lang="en-US" altLang="en-US" sz="2400" dirty="0"/>
              <a:t>̀ </a:t>
            </a:r>
            <a:r>
              <a:rPr lang="en-US" altLang="en-US" sz="2400" dirty="0" err="1"/>
              <a:t>toán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học</a:t>
            </a:r>
            <a:r>
              <a:rPr lang="en-US" altLang="en-US" sz="2400" dirty="0"/>
              <a:t> Nga </a:t>
            </a:r>
            <a:r>
              <a:rPr lang="en-US" altLang="en-US" sz="2400" dirty="0" err="1"/>
              <a:t>nổi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tiếng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Viện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si</a:t>
            </a:r>
            <a:r>
              <a:rPr lang="en-US" altLang="en-US" sz="2400" dirty="0"/>
              <a:t>̃ L.V. Kantorovich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những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một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loạt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trình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cứu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vê</a:t>
            </a:r>
            <a:r>
              <a:rPr lang="en-US" altLang="en-US" sz="2400" dirty="0"/>
              <a:t>̀ </a:t>
            </a:r>
            <a:r>
              <a:rPr lang="en-US" altLang="en-US" sz="2400" dirty="0" err="1"/>
              <a:t>kê</a:t>
            </a:r>
            <a:r>
              <a:rPr lang="en-US" altLang="en-US" sz="2400" dirty="0"/>
              <a:t>́ </a:t>
            </a:r>
            <a:r>
              <a:rPr lang="en-US" altLang="en-US" sz="2400" dirty="0" err="1"/>
              <a:t>hoạch</a:t>
            </a:r>
            <a:r>
              <a:rPr lang="vi-VN" altLang="en-US" sz="2400" dirty="0"/>
              <a:t> 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sản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xuất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va</a:t>
            </a:r>
            <a:r>
              <a:rPr lang="en-US" altLang="en-US" sz="2400" dirty="0"/>
              <a:t>̀ nó </a:t>
            </a:r>
            <a:r>
              <a:rPr lang="en-US" altLang="en-US" sz="2400" dirty="0" err="1"/>
              <a:t>thực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sư</a:t>
            </a:r>
            <a:r>
              <a:rPr lang="en-US" altLang="en-US" sz="2400" dirty="0"/>
              <a:t>̣ </a:t>
            </a:r>
            <a:r>
              <a:rPr lang="en-US" altLang="en-US" sz="2400" dirty="0" err="1"/>
              <a:t>phát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triển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mạnh</a:t>
            </a:r>
            <a:r>
              <a:rPr lang="en-US" altLang="en-US" sz="2400" dirty="0"/>
              <a:t> mẽ </a:t>
            </a:r>
            <a:r>
              <a:rPr lang="en-US" altLang="en-US" sz="2400" dirty="0" err="1"/>
              <a:t>kê</a:t>
            </a:r>
            <a:r>
              <a:rPr lang="en-US" altLang="en-US" sz="2400" dirty="0"/>
              <a:t>̉ </a:t>
            </a:r>
            <a:r>
              <a:rPr lang="en-US" altLang="en-US" sz="2400" dirty="0" err="1"/>
              <a:t>tư</a:t>
            </a:r>
            <a:r>
              <a:rPr lang="en-US" altLang="en-US" sz="2400" dirty="0"/>
              <a:t>̀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</a:t>
            </a:r>
            <a:r>
              <a:rPr lang="en-US" altLang="en-US" sz="2400" dirty="0"/>
              <a:t>̀ </a:t>
            </a:r>
            <a:r>
              <a:rPr lang="en-US" altLang="en-US" sz="2400" dirty="0" err="1"/>
              <a:t>toán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học</a:t>
            </a:r>
            <a:r>
              <a:rPr lang="en-US" altLang="en-US" sz="2400" dirty="0"/>
              <a:t> Mỹ G.B. Dantzig </a:t>
            </a:r>
            <a:r>
              <a:rPr lang="en-US" altLang="en-US" sz="2400" dirty="0" err="1"/>
              <a:t>đê</a:t>
            </a:r>
            <a:r>
              <a:rPr lang="en-US" altLang="en-US" sz="2400" dirty="0"/>
              <a:t>̀ </a:t>
            </a:r>
            <a:r>
              <a:rPr lang="en-US" altLang="en-US" sz="2400" dirty="0" err="1"/>
              <a:t>xuất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pháp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hình</a:t>
            </a:r>
            <a:r>
              <a:rPr lang="en-US" altLang="en-US" sz="2400" dirty="0"/>
              <a:t> (simplex method) </a:t>
            </a:r>
            <a:r>
              <a:rPr lang="en-US" altLang="en-US" sz="2400" dirty="0" err="1"/>
              <a:t>năm</a:t>
            </a:r>
            <a:r>
              <a:rPr lang="en-US" altLang="en-US" sz="2400" dirty="0"/>
              <a:t> 1947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hoạch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Mỹ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tế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Mặt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thuyết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xấp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phi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dãy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qui </a:t>
            </a:r>
            <a:r>
              <a:rPr lang="en-US" altLang="en-US" sz="2400" dirty="0" err="1"/>
              <a:t>hoạch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Bởi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ngay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đời</a:t>
            </a:r>
            <a:r>
              <a:rPr lang="en-US" altLang="en-US" sz="2400" dirty="0"/>
              <a:t>, qui </a:t>
            </a:r>
            <a:r>
              <a:rPr lang="en-US" altLang="en-US" sz="2400" dirty="0" err="1"/>
              <a:t>hoạch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tuyến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chiếm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trọng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hóa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nói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riêng</a:t>
            </a:r>
            <a:r>
              <a:rPr lang="en-US" alt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6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CF08-E22D-519A-A473-9A038986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8CFA-9D96-9627-600E-81EE4B9E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1" y="877078"/>
            <a:ext cx="10515600" cy="366756"/>
          </a:xfrm>
        </p:spPr>
        <p:txBody>
          <a:bodyPr>
            <a:noAutofit/>
          </a:bodyPr>
          <a:lstStyle/>
          <a:p>
            <a:r>
              <a:rPr lang="vi-VN" altLang="en-US" sz="2400" b="1" dirty="0">
                <a:solidFill>
                  <a:srgbClr val="660066"/>
                </a:solidFill>
                <a:latin typeface="+mj-lt"/>
              </a:rPr>
              <a:t>Bài 3. Bài toán pha cắt vật liệu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3B44-1155-7CFF-E0D9-C1982D651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3176"/>
                <a:ext cx="10515600" cy="1335819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just">
                  <a:lnSpc>
                    <a:spcPct val="90000"/>
                  </a:lnSpc>
                  <a:buNone/>
                  <a:tabLst>
                    <a:tab pos="177800" algn="l"/>
                    <a:tab pos="190500" algn="l"/>
                  </a:tabLst>
                </a:pPr>
                <a:r>
                  <a:rPr lang="en-US" altLang="ko-KR" sz="3600" dirty="0">
                    <a:ea typeface="굴림" panose="020B0600000101010101" pitchFamily="34" charset="-127"/>
                  </a:rPr>
                  <a:t>Hãy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tìm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phương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án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cắt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quần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áo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sao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cho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tổng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số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tấm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vải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là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ít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nhất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?</a:t>
                </a:r>
              </a:p>
              <a:p>
                <a:pPr marL="0" indent="0" algn="just">
                  <a:buNone/>
                  <a:tabLst>
                    <a:tab pos="177800" algn="l"/>
                    <a:tab pos="190500" algn="l"/>
                  </a:tabLst>
                </a:pPr>
                <a:r>
                  <a:rPr lang="en-US" altLang="ko-KR" sz="3600" dirty="0" err="1">
                    <a:ea typeface="굴림" panose="020B0600000101010101" pitchFamily="34" charset="-127"/>
                  </a:rPr>
                  <a:t>Vậy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mô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hình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bài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toán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được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phát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biểu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như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sau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:                        90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+ 80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+70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 + 60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+120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              = 2000</a:t>
                </a:r>
              </a:p>
              <a:p>
                <a:pPr marL="0" indent="0" algn="just">
                  <a:buNone/>
                  <a:tabLst>
                    <a:tab pos="177800" algn="l"/>
                    <a:tab pos="190500" algn="l"/>
                  </a:tabLst>
                </a:pPr>
                <a:r>
                  <a:rPr lang="en-US" altLang="ko-KR" sz="3600" dirty="0" err="1">
                    <a:ea typeface="굴림" panose="020B0600000101010101" pitchFamily="34" charset="-127"/>
                  </a:rPr>
                  <a:t>Tìm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các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biến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600" i="1" smtClean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(j = 1, 2, …6)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sao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cho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                                    35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+55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+70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+90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            + 100</a:t>
                </a:r>
                <a:r>
                  <a:rPr lang="en-US" altLang="ko-KR" sz="3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3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600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 1000</a:t>
                </a:r>
              </a:p>
              <a:p>
                <a:pPr marL="0" indent="0" algn="just">
                  <a:lnSpc>
                    <a:spcPct val="90000"/>
                  </a:lnSpc>
                  <a:buNone/>
                  <a:tabLst>
                    <a:tab pos="177800" algn="l"/>
                    <a:tab pos="190500" algn="l"/>
                  </a:tabLst>
                </a:pPr>
                <a:r>
                  <a:rPr lang="en-US" altLang="ko-KR" sz="3600" dirty="0">
                    <a:ea typeface="굴림" panose="020B0600000101010101" pitchFamily="34" charset="-127"/>
                  </a:rPr>
                  <a:t>F(x) =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ko-KR" sz="36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3600" dirty="0">
                    <a:ea typeface="굴림" panose="020B0600000101010101" pitchFamily="34" charset="-127"/>
                  </a:rPr>
                  <a:t> -&gt; min,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thỏa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các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điều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</a:t>
                </a:r>
                <a:r>
                  <a:rPr lang="en-US" altLang="ko-KR" sz="3600" dirty="0" err="1">
                    <a:ea typeface="굴림" panose="020B0600000101010101" pitchFamily="34" charset="-127"/>
                  </a:rPr>
                  <a:t>kiện</a:t>
                </a:r>
                <a:r>
                  <a:rPr lang="en-US" altLang="ko-KR" sz="3600" dirty="0">
                    <a:ea typeface="굴림" panose="020B0600000101010101" pitchFamily="34" charset="-127"/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36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3600" b="0" i="0" dirty="0" smtClean="0">
                        <a:latin typeface="Cambria Math" panose="02040503050406030204" pitchFamily="18" charset="0"/>
                      </a:rPr>
                      <m:t>0, </m:t>
                    </m:r>
                    <m:d>
                      <m:dPr>
                        <m:ctrlPr>
                          <a:rPr lang="en-US" altLang="ko-KR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36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ko-KR" sz="3600" b="0" i="0" dirty="0" smtClean="0">
                            <a:latin typeface="Cambria Math" panose="02040503050406030204" pitchFamily="18" charset="0"/>
                          </a:rPr>
                          <m:t>=1,2, …, 6</m:t>
                        </m:r>
                      </m:e>
                    </m:d>
                    <m:r>
                      <a:rPr lang="en-US" altLang="ko-KR" sz="3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3600" dirty="0">
                  <a:ea typeface="굴림" panose="020B0600000101010101" pitchFamily="34" charset="-127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  <a:tabLst>
                    <a:tab pos="177800" algn="l"/>
                    <a:tab pos="190500" algn="l"/>
                  </a:tabLst>
                </a:pP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F3B44-1155-7CFF-E0D9-C1982D651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3176"/>
                <a:ext cx="10515600" cy="1335819"/>
              </a:xfrm>
              <a:blipFill>
                <a:blip r:embed="rId2"/>
                <a:stretch>
                  <a:fillRect l="-406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855717-5AD9-5D12-199C-B510AD35BED8}"/>
              </a:ext>
            </a:extLst>
          </p:cNvPr>
          <p:cNvSpPr txBox="1"/>
          <p:nvPr/>
        </p:nvSpPr>
        <p:spPr>
          <a:xfrm>
            <a:off x="617934" y="1243834"/>
            <a:ext cx="9054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xí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2.000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1.000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tấm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vải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altLang="en-US" sz="2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altLang="en-US" sz="2000" dirty="0">
                <a:solidFill>
                  <a:srgbClr val="0B4874"/>
                </a:solidFill>
                <a:latin typeface="Comic Sans MS" panose="030F0702030302020204" pitchFamily="66" charset="0"/>
              </a:rPr>
              <a:t>:</a:t>
            </a:r>
            <a:endParaRPr kumimoji="0" lang="en-US" altLang="en-US" sz="2000" dirty="0">
              <a:solidFill>
                <a:srgbClr val="0B4874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69741D-8B97-692C-FCB2-2AAFA04BD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57605"/>
              </p:ext>
            </p:extLst>
          </p:nvPr>
        </p:nvGraphicFramePr>
        <p:xfrm>
          <a:off x="2089152" y="1999332"/>
          <a:ext cx="5168901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967">
                  <a:extLst>
                    <a:ext uri="{9D8B030D-6E8A-4147-A177-3AD203B41FA5}">
                      <a16:colId xmlns:a16="http://schemas.microsoft.com/office/drawing/2014/main" val="2888300500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2614064577"/>
                    </a:ext>
                  </a:extLst>
                </a:gridCol>
                <a:gridCol w="1722967">
                  <a:extLst>
                    <a:ext uri="{9D8B030D-6E8A-4147-A177-3AD203B41FA5}">
                      <a16:colId xmlns:a16="http://schemas.microsoft.com/office/drawing/2014/main" val="1057782222"/>
                    </a:ext>
                  </a:extLst>
                </a:gridCol>
              </a:tblGrid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cắt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Quần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21799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90053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233898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597940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755443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158290"/>
                  </a:ext>
                </a:extLst>
              </a:tr>
              <a:tr h="3103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3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28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CAEF3-9F38-604C-B8C0-F1F066A7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E66A5F-3FA2-F63A-E41E-9170E74199B8}"/>
              </a:ext>
            </a:extLst>
          </p:cNvPr>
          <p:cNvSpPr txBox="1"/>
          <p:nvPr/>
        </p:nvSpPr>
        <p:spPr>
          <a:xfrm>
            <a:off x="5111697" y="2011340"/>
            <a:ext cx="286535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en-US" sz="2800" b="1" dirty="0">
                <a:solidFill>
                  <a:srgbClr val="0B4874"/>
                </a:solidFill>
                <a:latin typeface="Times New Roman" panose="02020603050405020304" pitchFamily="18" charset="0"/>
              </a:rPr>
              <a:t>THE END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 dirty="0">
              <a:solidFill>
                <a:srgbClr val="0B4874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2" descr="D:\GiangDay\HocKi II _2010_2011\CSDL\Slide\MauPPT\question_2.jpg">
            <a:extLst>
              <a:ext uri="{FF2B5EF4-FFF2-40B4-BE49-F238E27FC236}">
                <a16:creationId xmlns:a16="http://schemas.microsoft.com/office/drawing/2014/main" id="{F9CDDB3A-9C52-70BA-DB91-E2EA306F6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20" y="2903892"/>
            <a:ext cx="5476240" cy="31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62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CEC51-4156-8E1B-ED59-D8C31D39F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2804-FBC8-406E-9C04-15ACFC14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err="1">
                <a:solidFill>
                  <a:srgbClr val="FF0000"/>
                </a:solidFill>
              </a:rPr>
              <a:t>Giới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thiệu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môn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</a:rPr>
              <a:t>học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1521-5C05-2C4B-DAEE-8AF508BA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bài toán quy hoạch tuyến tính (bài toán tối ưu)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giải bài toán quy hoạch tuyến tính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đối ngẫu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vận tải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sơ đồ mạng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2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38F6B-1C83-07E5-4AF0-64CEFBF71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68B7-C8B4-501F-0350-C6D42AD8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446245"/>
            <a:ext cx="10515600" cy="199993"/>
          </a:xfrm>
        </p:spPr>
        <p:txBody>
          <a:bodyPr>
            <a:normAutofit fontScale="90000"/>
          </a:bodyPr>
          <a:lstStyle/>
          <a:p>
            <a:r>
              <a:rPr kumimoji="0" lang="en-US" altLang="ja-JP" sz="2700" b="1" dirty="0">
                <a:solidFill>
                  <a:srgbClr val="FF0000"/>
                </a:solidFill>
                <a:ea typeface="MS PGothic" panose="020B0600070205080204" pitchFamily="34" charset="-128"/>
              </a:rPr>
              <a:t>1. </a:t>
            </a:r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Giới</a:t>
            </a:r>
            <a:r>
              <a:rPr kumimoji="0" lang="en-US" altLang="ja-JP" sz="27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thiệu</a:t>
            </a:r>
            <a:br>
              <a:rPr kumimoji="0" lang="en-US" altLang="en-US" sz="44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1291-F64E-4DE7-CE56-C81A5D22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solidFill>
                  <a:srgbClr val="FF0000"/>
                </a:solidFill>
              </a:rPr>
              <a:t>Châm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ngôn</a:t>
            </a:r>
            <a:endParaRPr lang="en-US" altLang="ko-KR" sz="2400" dirty="0">
              <a:solidFill>
                <a:srgbClr val="FF0000"/>
              </a:solidFill>
              <a:ea typeface="굴림" panose="020B0503020000020004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“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Dù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làm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việc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gì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trong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cuộc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sống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hãy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làm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tốt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nhất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thể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”</a:t>
            </a:r>
            <a:r>
              <a:rPr lang="vi-VN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, 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None/>
              <a:tabLst>
                <a:tab pos="177800" algn="l"/>
                <a:tab pos="190500" algn="l"/>
              </a:tabLst>
            </a:pPr>
            <a:r>
              <a:rPr lang="vi-VN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    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“</a:t>
            </a:r>
            <a:r>
              <a:rPr lang="vi-VN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L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àm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tốt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nhất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thể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</a:rPr>
              <a:t>” 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 “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ưu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hóa</a:t>
            </a:r>
            <a:r>
              <a:rPr lang="en-US" altLang="ko-KR" sz="2400" dirty="0">
                <a:ea typeface="굴림" panose="020B0503020000020004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ko-KR" sz="2400" dirty="0">
              <a:ea typeface="굴림" panose="020B0503020000020004" pitchFamily="34" charset="-127"/>
              <a:cs typeface="Arial" panose="020B0604020202020204" pitchFamily="34" charset="0"/>
            </a:endParaRPr>
          </a:p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solidFill>
                  <a:srgbClr val="FF0000"/>
                </a:solidFill>
              </a:rPr>
              <a:t>Mục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tiêu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dịch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vụ</a:t>
            </a:r>
            <a:endParaRPr lang="en-US" altLang="ko-KR" sz="2400" dirty="0">
              <a:solidFill>
                <a:srgbClr val="FF0000"/>
              </a:solidFill>
              <a:ea typeface="굴림" panose="020B0503020000020004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503020000020004" pitchFamily="34" charset="-127"/>
              </a:rPr>
              <a:t>“</a:t>
            </a:r>
            <a:r>
              <a:rPr lang="en-US" altLang="ko-KR" sz="2400" dirty="0" err="1">
                <a:ea typeface="굴림" panose="020B0503020000020004" pitchFamily="34" charset="-127"/>
              </a:rPr>
              <a:t>Tối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đa</a:t>
            </a:r>
            <a:r>
              <a:rPr lang="en-US" altLang="ko-KR" sz="2400" dirty="0">
                <a:ea typeface="굴림" panose="020B0503020000020004" pitchFamily="34" charset="-127"/>
              </a:rPr>
              <a:t>” </a:t>
            </a:r>
            <a:r>
              <a:rPr lang="en-US" altLang="ko-KR" sz="2400" dirty="0" err="1">
                <a:ea typeface="굴림" panose="020B0503020000020004" pitchFamily="34" charset="-127"/>
              </a:rPr>
              <a:t>giá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trị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được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tạo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ra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cho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nhà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cung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cấp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và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người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tiêu</a:t>
            </a:r>
            <a:r>
              <a:rPr lang="en-US" altLang="ko-KR" sz="2400" dirty="0">
                <a:ea typeface="굴림" panose="020B0503020000020004" pitchFamily="34" charset="-127"/>
              </a:rPr>
              <a:t> </a:t>
            </a:r>
            <a:r>
              <a:rPr lang="en-US" altLang="ko-KR" sz="2400" dirty="0" err="1">
                <a:ea typeface="굴림" panose="020B0503020000020004" pitchFamily="34" charset="-127"/>
              </a:rPr>
              <a:t>dùng</a:t>
            </a:r>
            <a:endParaRPr lang="en-US" altLang="ko-KR" sz="2400" dirty="0">
              <a:ea typeface="굴림" panose="020B0503020000020004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>
                <a:cs typeface="Arial" panose="020B0604020202020204" pitchFamily="34" charset="0"/>
              </a:rPr>
              <a:t>“</a:t>
            </a:r>
            <a:r>
              <a:rPr lang="en-US" altLang="en-US" sz="2400" dirty="0" err="1">
                <a:cs typeface="Arial" panose="020B0604020202020204" pitchFamily="34" charset="0"/>
              </a:rPr>
              <a:t>Tối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đa</a:t>
            </a:r>
            <a:r>
              <a:rPr lang="en-US" altLang="en-US" sz="2400" dirty="0">
                <a:cs typeface="Arial" panose="020B0604020202020204" pitchFamily="34" charset="0"/>
              </a:rPr>
              <a:t>” </a:t>
            </a:r>
            <a:r>
              <a:rPr lang="en-US" altLang="en-US" sz="2400" dirty="0" err="1">
                <a:cs typeface="Arial" panose="020B0604020202020204" pitchFamily="34" charset="0"/>
              </a:rPr>
              <a:t>là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kết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quả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giải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bài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toán</a:t>
            </a:r>
            <a:r>
              <a:rPr lang="en-US" altLang="en-US" sz="2400" dirty="0">
                <a:cs typeface="Arial" panose="020B0604020202020204" pitchFamily="34" charset="0"/>
              </a:rPr>
              <a:t> “</a:t>
            </a:r>
            <a:r>
              <a:rPr lang="en-US" altLang="en-US" sz="2400" dirty="0" err="1">
                <a:cs typeface="Arial" panose="020B0604020202020204" pitchFamily="34" charset="0"/>
              </a:rPr>
              <a:t>tối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ưu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hóa</a:t>
            </a:r>
            <a:r>
              <a:rPr lang="en-US" altLang="en-US" sz="2400" dirty="0">
                <a:cs typeface="Arial" panose="020B0604020202020204" pitchFamily="34" charset="0"/>
              </a:rPr>
              <a:t>”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cs typeface="Arial" panose="020B0604020202020204" pitchFamily="34" charset="0"/>
              </a:rPr>
              <a:t>Tối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ưu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hóa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phát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sinh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trong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nhiều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dịch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vụ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>
                <a:cs typeface="Arial" panose="020B0604020202020204" pitchFamily="34" charset="0"/>
              </a:rPr>
              <a:t>Con </a:t>
            </a:r>
            <a:r>
              <a:rPr lang="en-US" altLang="en-US" sz="2400" dirty="0" err="1">
                <a:cs typeface="Arial" panose="020B0604020202020204" pitchFamily="34" charset="0"/>
              </a:rPr>
              <a:t>người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được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đặt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lên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hàng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cs typeface="Arial" panose="020B0604020202020204" pitchFamily="34" charset="0"/>
              </a:rPr>
              <a:t>đầu</a:t>
            </a:r>
            <a:endParaRPr lang="en-US" altLang="en-US" sz="2400" dirty="0">
              <a:ea typeface="굴림" panose="020B0503020000020004" pitchFamily="34" charset="-127"/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7017-2FCD-52BC-9339-02B98F34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0EE-919B-0185-E833-57D7879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60" y="905070"/>
            <a:ext cx="10515600" cy="2015412"/>
          </a:xfrm>
        </p:spPr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Ví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dụ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nhập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đề</a:t>
            </a:r>
            <a:br>
              <a:rPr kumimoji="0" lang="en-US" altLang="en-US" sz="44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br>
              <a:rPr kumimoji="0" lang="en-US" altLang="en-US" sz="44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0EDC-77D6-DA75-577C-7F3700234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r>
              <a:rPr lang="en-US" altLang="en-US" sz="2400" dirty="0">
                <a:solidFill>
                  <a:srgbClr val="FF0000"/>
                </a:solidFill>
              </a:rPr>
              <a:t> 1. </a:t>
            </a:r>
            <a:r>
              <a:rPr lang="en-US" altLang="en-US" sz="2400" dirty="0" err="1">
                <a:solidFill>
                  <a:srgbClr val="FF0000"/>
                </a:solidFill>
              </a:rPr>
              <a:t>Đặt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trạm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xe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vi-VN" altLang="en-US" sz="2400" dirty="0">
                <a:solidFill>
                  <a:srgbClr val="FF0000"/>
                </a:solidFill>
              </a:rPr>
              <a:t>chuyển người bệnh đi cách ly nếu có triệu chứng nhiễm virus corona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vi-VN" altLang="en-US" sz="2400" dirty="0">
                <a:solidFill>
                  <a:srgbClr val="FF0000"/>
                </a:solidFill>
              </a:rPr>
              <a:t>19002249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 err="1">
                <a:solidFill>
                  <a:srgbClr val="FF0000"/>
                </a:solidFill>
              </a:rPr>
              <a:t>tại</a:t>
            </a:r>
            <a:r>
              <a:rPr lang="vi-VN" altLang="en-US" sz="2400" dirty="0">
                <a:solidFill>
                  <a:srgbClr val="FF0000"/>
                </a:solidFill>
              </a:rPr>
              <a:t> Tphcm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Cho: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9 triệu người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9000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cụm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cư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giao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thông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3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0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xe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cứu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, “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hiện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” ở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nhà phố,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chung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cư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Khi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nhận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cuộc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gọi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nhận bệnh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,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chuận bị đồ đi cách ly, phương án phong tỏa, kiểm soát lây bệnh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chậm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trễ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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cách ly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tính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phút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giây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ổ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chức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lại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vị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trí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đặt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chuyên chở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xe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trang bị thiết bị phục vụ người bệnh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hóa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lượng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người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phục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vụ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thời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gian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quy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định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Tiến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hành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sơ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bộ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tích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lịch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sử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mọi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cuộc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gọi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19002249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Dữ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liệu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khẩu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trong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thành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(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9000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cụm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dân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cư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CFEF-3968-4292-E16E-B928AC36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F58-B72B-D691-18A5-555BB5CE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567542"/>
            <a:ext cx="10515600" cy="78695"/>
          </a:xfrm>
        </p:spPr>
        <p:txBody>
          <a:bodyPr>
            <a:normAutofit fontScale="90000"/>
          </a:bodyPr>
          <a:lstStyle/>
          <a:p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Ví</a:t>
            </a:r>
            <a:r>
              <a:rPr kumimoji="0" lang="en-US" altLang="ja-JP" sz="27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dụ</a:t>
            </a:r>
            <a:r>
              <a:rPr kumimoji="0" lang="en-US" altLang="ja-JP" sz="27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nhập</a:t>
            </a:r>
            <a:r>
              <a:rPr kumimoji="0" lang="en-US" altLang="ja-JP" sz="27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7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đề</a:t>
            </a:r>
            <a:br>
              <a:rPr kumimoji="0" lang="en-US" altLang="en-US" sz="4400" b="1" dirty="0">
                <a:solidFill>
                  <a:srgbClr val="FF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C127-E4F9-BC48-F311-4B53AC1B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r>
              <a:rPr lang="en-US" altLang="en-US" sz="2400" dirty="0">
                <a:solidFill>
                  <a:srgbClr val="FF0000"/>
                </a:solidFill>
              </a:rPr>
              <a:t> 2. </a:t>
            </a:r>
            <a:r>
              <a:rPr lang="en-US" altLang="en-US" sz="2400" dirty="0" err="1">
                <a:solidFill>
                  <a:srgbClr val="FF0000"/>
                </a:solidFill>
              </a:rPr>
              <a:t>Phân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phối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sinh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viên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vào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hội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thảo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Cho: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1000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năm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thứ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nhất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phải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dự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Có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70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SV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năm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1,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chứa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15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đăng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ký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3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ưu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1,2,3</a:t>
            </a: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vào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ưu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theo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yêu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đăng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ký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Mọi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seminar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Mỗi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hội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thảo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không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quá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15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Yêu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cầu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: 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Giảm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thiểu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sinh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xếp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ngoài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3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đăng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ký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3FFE-3376-F553-1699-5913138E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0C7F-4F32-5960-1AB0-8A5EFEF0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699796"/>
            <a:ext cx="10515600" cy="1520890"/>
          </a:xfrm>
        </p:spPr>
        <p:txBody>
          <a:bodyPr>
            <a:normAutofit/>
          </a:bodyPr>
          <a:lstStyle/>
          <a:p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Ví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dụ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nhập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đề</a:t>
            </a:r>
            <a:br>
              <a:rPr kumimoji="0" lang="en-US" altLang="en-US" sz="24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CCC0-C8ED-201F-CDD8-596B8529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142"/>
          </a:xfrm>
        </p:spPr>
        <p:txBody>
          <a:bodyPr>
            <a:normAutofit/>
          </a:bodyPr>
          <a:lstStyle/>
          <a:p>
            <a:pPr marL="0" indent="-285750" algn="just">
              <a:lnSpc>
                <a:spcPct val="9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Ví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dụ</a:t>
            </a:r>
            <a:r>
              <a:rPr lang="en-US" altLang="en-US" sz="2400" dirty="0">
                <a:solidFill>
                  <a:srgbClr val="FF0000"/>
                </a:solidFill>
              </a:rPr>
              <a:t> 3. </a:t>
            </a:r>
            <a:r>
              <a:rPr lang="en-US" altLang="en-US" sz="2400" dirty="0" err="1">
                <a:solidFill>
                  <a:srgbClr val="FF0000"/>
                </a:solidFill>
              </a:rPr>
              <a:t>Lịch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trình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nhân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sự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cho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dịch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vụ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1206500" lvl="3" indent="-365125" algn="just">
              <a:lnSpc>
                <a:spcPct val="13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Lịch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trình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Bao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nhiêu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nhân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viên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có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một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đơn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vị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thời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gian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(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ngày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)?</a:t>
            </a:r>
          </a:p>
          <a:p>
            <a:pPr marL="1206500" lvl="3" indent="-365125" algn="just">
              <a:lnSpc>
                <a:spcPct val="13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Lịch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trình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chi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tiết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: Bao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nhiều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nhân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viên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mỗi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khoảng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thời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gian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đơn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vị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thời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gian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? Ca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làm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việc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ngày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.</a:t>
            </a:r>
          </a:p>
          <a:p>
            <a:pPr marL="1206500" lvl="3" indent="-365125" algn="just">
              <a:lnSpc>
                <a:spcPct val="13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Cá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nhân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nào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cần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được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bố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trí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trong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mỗi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ca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làm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việc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?</a:t>
            </a:r>
          </a:p>
          <a:p>
            <a:pPr marL="1206500" lvl="3" indent="-365125" algn="just">
              <a:lnSpc>
                <a:spcPct val="13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Yêu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cầu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: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Cân</a:t>
            </a:r>
            <a:r>
              <a:rPr lang="en-US" altLang="en-US" sz="2400" i="1" u="sng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i="1" u="sng" dirty="0" err="1">
                <a:ea typeface="굴림" panose="020B0600000101010101" pitchFamily="34" charset="-127"/>
                <a:sym typeface="Symbol" panose="05050102010706020507" pitchFamily="18" charset="2"/>
              </a:rPr>
              <a:t>bằng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giữa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chi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phí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nhân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viên</a:t>
            </a:r>
            <a:r>
              <a:rPr lang="vi-VN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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với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hài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lòng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người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tiêu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ea typeface="굴림" panose="020B0600000101010101" pitchFamily="34" charset="-127"/>
                <a:sym typeface="Symbol" panose="05050102010706020507" pitchFamily="18" charset="2"/>
              </a:rPr>
              <a:t>dùng</a:t>
            </a:r>
            <a:r>
              <a:rPr lang="vi-VN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ea typeface="굴림" panose="020B0600000101010101" pitchFamily="34" charset="-127"/>
                <a:sym typeface="Symbol" panose="05050102010706020507" pitchFamily="18" charset="2"/>
              </a:rPr>
              <a:t>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2C88-4212-EF08-91F5-59EEAA852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E9EC-A3D3-8A90-7AF7-455894A7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31" y="1362269"/>
            <a:ext cx="10515600" cy="718457"/>
          </a:xfrm>
        </p:spPr>
        <p:txBody>
          <a:bodyPr>
            <a:noAutofit/>
          </a:bodyPr>
          <a:lstStyle/>
          <a:p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2.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Tối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ưu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hóa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: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Năm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tố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cốt</a:t>
            </a:r>
            <a:r>
              <a:rPr kumimoji="0" lang="en-US" altLang="ja-JP" sz="2400" b="1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kumimoji="0" lang="en-US" altLang="ja-JP" sz="2400" b="1" dirty="0" err="1">
                <a:solidFill>
                  <a:srgbClr val="FF0000"/>
                </a:solidFill>
                <a:ea typeface="MS PGothic" panose="020B0600070205080204" pitchFamily="34" charset="-128"/>
              </a:rPr>
              <a:t>yếu</a:t>
            </a:r>
            <a:br>
              <a:rPr kumimoji="0"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br>
              <a:rPr kumimoji="0"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14C8-6404-3D29-F845-445A67A1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142"/>
          </a:xfrm>
        </p:spPr>
        <p:txBody>
          <a:bodyPr>
            <a:normAutofit/>
          </a:bodyPr>
          <a:lstStyle/>
          <a:p>
            <a:pPr marL="0" indent="-285750" algn="just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177800" algn="l"/>
                <a:tab pos="190500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Đặt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vấn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</a:rPr>
              <a:t>đề</a:t>
            </a:r>
            <a:endParaRPr lang="en-US" altLang="ko-KR" sz="2400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20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5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yếu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cốt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yếu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dưới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dạng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5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câu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hỏi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pPr marL="730250" lvl="2" indent="-365125" algn="just">
              <a:lnSpc>
                <a:spcPct val="20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Giải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đáp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5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yếu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tố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</a:rPr>
              <a:t>này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vi-VN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ịch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vụ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hiệu</a:t>
            </a:r>
            <a:r>
              <a:rPr lang="en-US" altLang="ko-KR" sz="2400" dirty="0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ko-KR" sz="2400" dirty="0" err="1">
                <a:ea typeface="굴림" panose="020B0600000101010101" pitchFamily="34" charset="-127"/>
                <a:cs typeface="Arial" panose="020B0604020202020204" pitchFamily="34" charset="0"/>
                <a:sym typeface="Symbol" panose="05050102010706020507" pitchFamily="18" charset="2"/>
              </a:rPr>
              <a:t>quả</a:t>
            </a:r>
            <a:endParaRPr lang="en-US" altLang="ko-KR" sz="2400" dirty="0">
              <a:ea typeface="굴림" panose="020B0600000101010101" pitchFamily="34" charset="-127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9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6645-A3E1-F552-A3FA-7DF121F4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DD3A-B02A-EB02-D5FB-19E210BB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Yếu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tố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1: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Ta 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đã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biết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(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có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) 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được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kumimoji="0" lang="en-US" altLang="ko-KR" sz="2400" b="1" dirty="0" err="1">
                <a:solidFill>
                  <a:srgbClr val="FF0000"/>
                </a:solidFill>
                <a:ea typeface="굴림" panose="020B0600000101010101" pitchFamily="34" charset="-127"/>
              </a:rPr>
              <a:t>gì</a:t>
            </a:r>
            <a:r>
              <a:rPr kumimoji="0" lang="en-US" altLang="ko-KR" sz="2400" b="1" dirty="0">
                <a:solidFill>
                  <a:srgbClr val="FF0000"/>
                </a:solidFill>
                <a:ea typeface="굴림" panose="020B0600000101010101" pitchFamily="34" charset="-127"/>
              </a:rPr>
              <a:t>? </a:t>
            </a:r>
            <a:r>
              <a:rPr kumimoji="0" lang="vi-VN" altLang="ko-KR" sz="2400" b="1" dirty="0">
                <a:solidFill>
                  <a:srgbClr val="FF0000"/>
                </a:solidFill>
                <a:ea typeface="굴림" panose="020B0600000101010101" pitchFamily="34" charset="-127"/>
                <a:sym typeface="Wingdings" panose="05000000000000000000" pitchFamily="2" charset="2"/>
              </a:rPr>
              <a:t></a:t>
            </a:r>
            <a:r>
              <a:rPr kumimoji="0" lang="en-US" altLang="ko-KR" sz="2400" b="1" u="sng" dirty="0">
                <a:solidFill>
                  <a:srgbClr val="FF0000"/>
                </a:solidFill>
                <a:ea typeface="굴림" panose="020B0600000101010101" pitchFamily="34" charset="-127"/>
              </a:rPr>
              <a:t>INPUT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1259-77C5-A768-0D43-960C32B7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800" dirty="0" err="1">
                <a:ea typeface="굴림" panose="020B0600000101010101" pitchFamily="34" charset="-127"/>
              </a:rPr>
              <a:t>Đây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là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bước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đầu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tiên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cho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mọi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trường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hợp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nghiên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cứu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800" dirty="0" err="1">
                <a:ea typeface="굴림" panose="020B0600000101010101" pitchFamily="34" charset="-127"/>
              </a:rPr>
              <a:t>Ví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dụ</a:t>
            </a:r>
            <a:r>
              <a:rPr lang="en-US" altLang="ko-KR" sz="2800" dirty="0">
                <a:ea typeface="굴림" panose="020B0600000101010101" pitchFamily="34" charset="-127"/>
              </a:rPr>
              <a:t> 1: </a:t>
            </a:r>
            <a:r>
              <a:rPr lang="en-US" altLang="ko-KR" sz="2800" dirty="0" err="1">
                <a:ea typeface="굴림" panose="020B0600000101010101" pitchFamily="34" charset="-127"/>
              </a:rPr>
              <a:t>Đặt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trạm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cấp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cứu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Vị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trí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gian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cs typeface="Arial" panose="020B0604020202020204" pitchFamily="34" charset="0"/>
              </a:rPr>
              <a:t>loại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vi-VN" altLang="en-US" sz="2800" dirty="0">
                <a:cs typeface="Arial" panose="020B0604020202020204" pitchFamily="34" charset="0"/>
              </a:rPr>
              <a:t>triệu chứng bệnh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khoảng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vi-VN" altLang="en-US" sz="2800" dirty="0">
                <a:cs typeface="Arial" panose="020B0604020202020204" pitchFamily="34" charset="0"/>
              </a:rPr>
              <a:t>10</a:t>
            </a:r>
            <a:r>
              <a:rPr lang="en-US" altLang="en-US" sz="2800" dirty="0">
                <a:cs typeface="Arial" panose="020B0604020202020204" pitchFamily="34" charset="0"/>
              </a:rPr>
              <a:t>000 </a:t>
            </a:r>
            <a:r>
              <a:rPr lang="en-US" altLang="en-US" sz="2800" dirty="0" err="1">
                <a:cs typeface="Arial" panose="020B0604020202020204" pitchFamily="34" charset="0"/>
              </a:rPr>
              <a:t>cuộc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gọi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vi-VN" altLang="en-US" sz="2800" dirty="0">
                <a:cs typeface="Arial" panose="020B0604020202020204" pitchFamily="34" charset="0"/>
              </a:rPr>
              <a:t>cần trợ giúp y tế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vi-VN" altLang="en-US" sz="2800" dirty="0">
                <a:cs typeface="Arial" panose="020B0604020202020204" pitchFamily="34" charset="0"/>
              </a:rPr>
              <a:t>9000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vực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dân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cư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thành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phố</a:t>
            </a:r>
            <a:r>
              <a:rPr lang="en-US" altLang="en-US" sz="2800" dirty="0">
                <a:cs typeface="Arial" panose="020B0604020202020204" pitchFamily="34" charset="0"/>
              </a:rPr>
              <a:t>,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gian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xe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cấp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cứu</a:t>
            </a:r>
            <a:r>
              <a:rPr lang="en-US" altLang="en-US" sz="2800" dirty="0">
                <a:cs typeface="Arial" panose="020B0604020202020204" pitchFamily="34" charset="0"/>
              </a:rPr>
              <a:t> di </a:t>
            </a:r>
            <a:r>
              <a:rPr lang="en-US" altLang="en-US" sz="2800" dirty="0" err="1">
                <a:cs typeface="Arial" panose="020B0604020202020204" pitchFamily="34" charset="0"/>
              </a:rPr>
              <a:t>chuyển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mỗi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cặp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khu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vực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800" dirty="0" err="1">
                <a:ea typeface="굴림" panose="020B0600000101010101" pitchFamily="34" charset="-127"/>
              </a:rPr>
              <a:t>Ví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dụ</a:t>
            </a:r>
            <a:r>
              <a:rPr lang="en-US" altLang="ko-KR" sz="2800" dirty="0">
                <a:ea typeface="굴림" panose="020B0600000101010101" pitchFamily="34" charset="-127"/>
              </a:rPr>
              <a:t> 2: </a:t>
            </a:r>
            <a:r>
              <a:rPr lang="en-US" altLang="ko-KR" sz="2800" dirty="0" err="1">
                <a:ea typeface="굴림" panose="020B0600000101010101" pitchFamily="34" charset="-127"/>
              </a:rPr>
              <a:t>Xếp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lịch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hội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thảo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hội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thảo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cs typeface="Arial" panose="020B0604020202020204" pitchFamily="34" charset="0"/>
              </a:rPr>
              <a:t>quy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mô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từng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hội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thảo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sinh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r>
              <a:rPr lang="en-US" altLang="en-US" sz="2800" dirty="0">
                <a:cs typeface="Arial" panose="020B0604020202020204" pitchFamily="34" charset="0"/>
              </a:rPr>
              <a:t>, </a:t>
            </a:r>
            <a:r>
              <a:rPr lang="en-US" altLang="en-US" sz="2800" dirty="0" err="1">
                <a:cs typeface="Arial" panose="020B0604020202020204" pitchFamily="34" charset="0"/>
              </a:rPr>
              <a:t>đăng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ký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hội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thảo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từng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sinh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730250" lvl="2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ko-KR" sz="2800" dirty="0" err="1">
                <a:ea typeface="굴림" panose="020B0600000101010101" pitchFamily="34" charset="-127"/>
              </a:rPr>
              <a:t>Ví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dụ</a:t>
            </a:r>
            <a:r>
              <a:rPr lang="en-US" altLang="ko-KR" sz="2800" dirty="0">
                <a:ea typeface="굴림" panose="020B0600000101010101" pitchFamily="34" charset="-127"/>
              </a:rPr>
              <a:t> 3: </a:t>
            </a:r>
            <a:r>
              <a:rPr lang="en-US" altLang="ko-KR" sz="2800" dirty="0" err="1">
                <a:ea typeface="굴림" panose="020B0600000101010101" pitchFamily="34" charset="-127"/>
              </a:rPr>
              <a:t>lập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lịch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nhân</a:t>
            </a:r>
            <a:r>
              <a:rPr lang="en-US" altLang="ko-KR" sz="2800" dirty="0">
                <a:ea typeface="굴림" panose="020B0600000101010101" pitchFamily="34" charset="-127"/>
              </a:rPr>
              <a:t> </a:t>
            </a:r>
            <a:r>
              <a:rPr lang="en-US" altLang="ko-KR" sz="2800" dirty="0" err="1">
                <a:ea typeface="굴림" panose="020B0600000101010101" pitchFamily="34" charset="-127"/>
              </a:rPr>
              <a:t>viên</a:t>
            </a:r>
            <a:endParaRPr lang="en-US" altLang="ko-KR" sz="2800" dirty="0">
              <a:ea typeface="굴림" panose="020B0600000101010101" pitchFamily="34" charset="-127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tối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thiểu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nhân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mỗi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đơn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vị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gian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tối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thiểu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nhân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cs typeface="Arial" panose="020B0604020202020204" pitchFamily="34" charset="0"/>
              </a:rPr>
              <a:t> ca </a:t>
            </a:r>
            <a:r>
              <a:rPr lang="en-US" altLang="en-US" sz="2800" dirty="0" err="1">
                <a:cs typeface="Arial" panose="020B0604020202020204" pitchFamily="34" charset="0"/>
              </a:rPr>
              <a:t>làm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việc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Sở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thích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nhân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trong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từng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đơn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vị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gian</a:t>
            </a:r>
            <a:r>
              <a:rPr lang="en-US" altLang="en-US" sz="2800" dirty="0">
                <a:cs typeface="Arial" panose="020B0604020202020204" pitchFamily="34" charset="0"/>
              </a:rPr>
              <a:t> …</a:t>
            </a:r>
          </a:p>
          <a:p>
            <a:pPr marL="1206500" lvl="3" indent="-365125" algn="just">
              <a:lnSpc>
                <a:spcPct val="90000"/>
              </a:lnSpc>
              <a:buFont typeface="Wingdings" panose="05000000000000000000" pitchFamily="2" charset="2"/>
              <a:buChar char="v"/>
              <a:tabLst>
                <a:tab pos="177800" algn="l"/>
                <a:tab pos="190500" algn="l"/>
              </a:tabLst>
            </a:pPr>
            <a:r>
              <a:rPr lang="en-US" altLang="en-US" sz="2800" dirty="0" err="1">
                <a:cs typeface="Arial" panose="020B0604020202020204" pitchFamily="34" charset="0"/>
              </a:rPr>
              <a:t>Mối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quan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hệ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số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nhân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viên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từng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thời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điểm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với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chất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lượng</a:t>
            </a:r>
            <a:endParaRPr lang="en-US" altLang="en-US" sz="2800" dirty="0">
              <a:cs typeface="Arial" panose="020B0604020202020204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7260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849B31-6BF4-46EA-AAF5-6FD0A23FE781}">
  <we:reference id="4b785c87-866c-4bad-85d8-5d1ae467ac9a" version="3.15.0.0" store="EXCatalog" storeType="EXCatalog"/>
  <we:alternateReferences>
    <we:reference id="WA104381909" version="3.1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2080</Words>
  <Application>Microsoft Office PowerPoint</Application>
  <PresentationFormat>Widescreen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굴림</vt:lpstr>
      <vt:lpstr>MS PGothic</vt:lpstr>
      <vt:lpstr>Aptos</vt:lpstr>
      <vt:lpstr>Arial</vt:lpstr>
      <vt:lpstr>Calibri</vt:lpstr>
      <vt:lpstr>Calibri Light</vt:lpstr>
      <vt:lpstr>Cambria Math</vt:lpstr>
      <vt:lpstr>Comic Sans MS</vt:lpstr>
      <vt:lpstr>Symbol</vt:lpstr>
      <vt:lpstr>Tahoma</vt:lpstr>
      <vt:lpstr>Times New Roman</vt:lpstr>
      <vt:lpstr>Wingdings</vt:lpstr>
      <vt:lpstr>Office Theme</vt:lpstr>
      <vt:lpstr>Quy hoạch tuyến tính và ứng dụng</vt:lpstr>
      <vt:lpstr>Dẫn nhập</vt:lpstr>
      <vt:lpstr>Giới thiệu môn học</vt:lpstr>
      <vt:lpstr>1. Giới thiệu </vt:lpstr>
      <vt:lpstr>Ví dụ nhập đề  </vt:lpstr>
      <vt:lpstr>Ví dụ nhập đề </vt:lpstr>
      <vt:lpstr>Ví dụ nhập đề </vt:lpstr>
      <vt:lpstr>2. Tối ưu hóa: Năm yếu tố cốt yếu  </vt:lpstr>
      <vt:lpstr>Yếu tố 1: Ta đã biết (có) được gì? INPUT</vt:lpstr>
      <vt:lpstr>Yếu tố 2 : Cần quyết định điều gì ? </vt:lpstr>
      <vt:lpstr>Yếu tố 3 : Cái gì cố gắng để đạt được</vt:lpstr>
      <vt:lpstr>Yếu tố 4 : Cái gì cản trở tối ưu </vt:lpstr>
      <vt:lpstr>Yếu tố 5 : Cái gì tìm hiểu thêm được</vt:lpstr>
      <vt:lpstr>3. Phân loại bài toán tối ưu hóa </vt:lpstr>
      <vt:lpstr>Tối ưu tuyến tính Tối ưu mạng </vt:lpstr>
      <vt:lpstr> Bài tập: Lập mô hình bài toán quy hoạch tuyến tính</vt:lpstr>
      <vt:lpstr> </vt:lpstr>
      <vt:lpstr>Bài 2: Bài toán vận tải </vt:lpstr>
      <vt:lpstr>PowerPoint Presentation</vt:lpstr>
      <vt:lpstr>Bài 3. Bài toán pha cắt vật liệu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Xuan Huy</dc:creator>
  <cp:lastModifiedBy>Nguyen Thi My  Duyen</cp:lastModifiedBy>
  <cp:revision>14</cp:revision>
  <dcterms:created xsi:type="dcterms:W3CDTF">2023-12-06T02:10:15Z</dcterms:created>
  <dcterms:modified xsi:type="dcterms:W3CDTF">2025-02-23T04:48:44Z</dcterms:modified>
</cp:coreProperties>
</file>