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8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A47267-73AC-4C31-8C17-D55F8AB89E9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386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2T11:31:39.5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548.8623"/>
      <inkml:brushProperty name="anchorY" value="-4203.81201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2T11:32:0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2T11:32:35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2T12:48:25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24575,'-1'0'-8191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2T12:48:43.18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1,'7344'0,"-7309"0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2T12:49:11.96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1,'0'1816,"0"-1777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2T12:49:32.83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0,'0'1549,"0"-1515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2T12:49:53.18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0,'6948'0,"-6909"0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red building&#10;&#10;Description automatically generated">
            <a:extLst>
              <a:ext uri="{FF2B5EF4-FFF2-40B4-BE49-F238E27FC236}">
                <a16:creationId xmlns:a16="http://schemas.microsoft.com/office/drawing/2014/main" id="{6DDA2A19-6321-8DCB-6D47-C55C7D4F9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1D1E6-FD33-9EFE-21EE-41D9D2F4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09FCE-D617-66FA-CAAC-D350EFD5B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6939-2D04-6DE1-62A2-51664114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EA3DB-5FF9-C161-AED3-FEA3C4B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31C1-0396-EE7D-5934-AE9AF04A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827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BD89-9AF8-6B74-7CB9-4335D5C7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0BE7-55C2-BE06-417D-9ABC6760A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9C3A-7A84-4030-BBFC-685E95DC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D19-E095-5855-B9E6-5C3E2003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3970-CFDA-A67E-5E8B-BF413F81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295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CC6E9-16D3-51B2-6677-C64585C58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3F857-4867-5374-6AF4-2D97195C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58C2-7CDF-5549-2296-5EE7C3C6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2CA6-7805-A1E0-516D-93ABD243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646B-AADA-EB1B-90A5-BC4D6A2B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903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BB28E-2C39-B134-7863-A44535A5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BAE55-CE65-6968-8FC6-C85A129D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41B8-5738-CDA3-8241-B79D6F43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BF86200-7998-45FB-A7C2-FC33D2945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4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a building in the background&#10;&#10;Description automatically generated">
            <a:extLst>
              <a:ext uri="{FF2B5EF4-FFF2-40B4-BE49-F238E27FC236}">
                <a16:creationId xmlns:a16="http://schemas.microsoft.com/office/drawing/2014/main" id="{FB722E27-97CC-B701-74B5-171565ED3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66F75-B885-5D6E-5BAA-E8379829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823913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87B6-0AE8-CB05-6C42-2EB56341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5C65D-B4D2-DD60-1277-0656682A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0075-C56D-DEBA-AC8C-AF37F89A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F94A-9C25-C009-FC10-0F843D61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red building&#10;&#10;Description automatically generated">
            <a:extLst>
              <a:ext uri="{FF2B5EF4-FFF2-40B4-BE49-F238E27FC236}">
                <a16:creationId xmlns:a16="http://schemas.microsoft.com/office/drawing/2014/main" id="{26133B17-8D20-4486-F926-8FEF5AF375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55E1D-6A36-72D4-7574-8C8ECC43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B6DF-598E-FB72-4408-C648D745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4F1A-01E7-3634-880D-05A4B275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7D9D5-C28F-376D-C20C-85CC5014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D473-F64F-90E1-F861-FCA897B7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1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a building in the background&#10;&#10;Description automatically generated">
            <a:extLst>
              <a:ext uri="{FF2B5EF4-FFF2-40B4-BE49-F238E27FC236}">
                <a16:creationId xmlns:a16="http://schemas.microsoft.com/office/drawing/2014/main" id="{65715C28-CD8C-A580-539D-832ECA09C2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A1030-F56E-8AC8-7923-1E3771B1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7" y="580786"/>
            <a:ext cx="10515600" cy="1325563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2806-6D5F-2937-3166-E043F660E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31A1-E272-8B7C-5C38-188603CA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A35E-E0D9-74D6-E363-CB70BF0E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83BE0-C326-B0E2-F007-6ADB326B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6E98-666F-6DDF-8E84-9A0BB200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259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a building in the background&#10;&#10;Description automatically generated">
            <a:extLst>
              <a:ext uri="{FF2B5EF4-FFF2-40B4-BE49-F238E27FC236}">
                <a16:creationId xmlns:a16="http://schemas.microsoft.com/office/drawing/2014/main" id="{59E9EF93-1BBC-EA9A-21BE-FB063AFFDE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99DF0-3FC8-2F21-3C60-C07681DB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2431-B6C4-C1A6-124A-D61C3B13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3FA3-15E7-B14A-9111-64A6179A9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7CEEF-DD4F-AECB-7A83-634ADFD4F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D937-1629-0414-1CC5-E98D9B293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222F5-EAF0-D723-47F5-6B7AF1D6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336A3-B308-0932-343E-56B3F846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0C78-3C06-19CF-6560-9952A8BC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0C3D-BD73-6170-9712-88731D88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EC065-209D-C314-1447-42E03AC2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8EC50-3710-895D-79DF-A1FA3DAD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E11A4-C1ED-49C5-B08E-180D6F7E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248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0B64-ACB2-99E5-AD2D-DEA4715D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A14C9-6F80-2BB5-C30F-25348B12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B8FF-A973-48EA-743D-0C60E896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14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17DD-83EE-DC40-92A3-27F9A98B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4A75-3CF7-52A1-A852-995D8A9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4A7A-D60C-013A-5CFB-0FC4B91C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C7F72-E9CF-FAE1-B984-4E1F0D92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FBCB-4902-E02A-4603-F5DF52CA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5EC6C-613E-08C8-EAF7-B294E721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135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8B04-5BD0-C175-8513-A435C851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28EFB-F459-23B6-1657-4FFB38C2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78F3-5655-DAFA-1E2D-5A3F936F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48B9-B0CB-A9B0-B3D1-DC60CDC4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1883-4F21-AD06-AC25-F365EAC5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A818-EEF7-DBA9-7F94-4E65EAEB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760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F7436-1F36-D0B1-2451-E3BA007A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7324D-BB61-1AA4-3B7F-4898D4BA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099E-1B7A-FACC-DCB0-FE9DA0AA3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129E-3D5E-B991-0510-D137A756E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B40F-2AF8-02D1-E6D7-5FA0A1E8F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0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31.png"/><Relationship Id="rId2" Type="http://schemas.openxmlformats.org/officeDocument/2006/relationships/image" Target="../media/image24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customXml" Target="../ink/ink2.xml"/><Relationship Id="rId15" Type="http://schemas.openxmlformats.org/officeDocument/2006/relationships/image" Target="../media/image30.png"/><Relationship Id="rId10" Type="http://schemas.openxmlformats.org/officeDocument/2006/relationships/customXml" Target="../ink/ink5.xml"/><Relationship Id="rId4" Type="http://schemas.openxmlformats.org/officeDocument/2006/relationships/image" Target="../media/image25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41" y="1960660"/>
            <a:ext cx="10515600" cy="823913"/>
          </a:xfrm>
        </p:spPr>
        <p:txBody>
          <a:bodyPr/>
          <a:lstStyle/>
          <a:p>
            <a:pPr algn="ctr"/>
            <a:r>
              <a:rPr lang="vi-VN" altLang="en-US" sz="4400" b="1" i="1" dirty="0">
                <a:solidFill>
                  <a:srgbClr val="196666"/>
                </a:solidFill>
              </a:rPr>
              <a:t>Quy hoạch tuyến tính và ứng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3748"/>
            <a:ext cx="10515600" cy="2192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charset="0"/>
                <a:ea typeface="Arial" charset="0"/>
                <a:cs typeface="Arial" charset="0"/>
              </a:rPr>
              <a:t>                  </a:t>
            </a:r>
            <a:r>
              <a:rPr lang="vi-VN" sz="36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charset="0"/>
                <a:ea typeface="Arial" charset="0"/>
                <a:cs typeface="Arial" charset="0"/>
              </a:rPr>
              <a:t>PHƯƠNG PHÁP ĐƠN HÌNH</a:t>
            </a:r>
            <a:endParaRPr lang="en-US" sz="36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36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vi-VN" sz="36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/>
              <a:t>                                                        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4506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70AF0-BB9F-EF74-7FD3-CCB5F52E3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3DED198-3407-461B-7A85-89534DFEF5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1772476"/>
                  </p:ext>
                </p:extLst>
              </p:nvPr>
            </p:nvGraphicFramePr>
            <p:xfrm>
              <a:off x="838200" y="18256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6870267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403596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9510326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34094789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79257487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1539737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08525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7427844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44756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513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3945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7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49436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711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3DED198-3407-461B-7A85-89534DFEF5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1772476"/>
                  </p:ext>
                </p:extLst>
              </p:nvPr>
            </p:nvGraphicFramePr>
            <p:xfrm>
              <a:off x="838200" y="18256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6870267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403596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9510326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34094789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79257487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1539737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08525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7427844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4475606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2513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180328" r="-8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3945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280328" r="-8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7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380328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49436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711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B57114-A617-9133-6C64-FCBC0C75F145}"/>
              </a:ext>
            </a:extLst>
          </p:cNvPr>
          <p:cNvSpPr txBox="1"/>
          <p:nvPr/>
        </p:nvSpPr>
        <p:spPr>
          <a:xfrm>
            <a:off x="1418035" y="4461986"/>
            <a:ext cx="73544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f(x) =  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+  3x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–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– 1/2x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min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1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–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+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+    1/2x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=  18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      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–  4x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+   8x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+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5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8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     –2x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+  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–    3x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+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6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20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 </a:t>
            </a:r>
            <a:r>
              <a:rPr kumimoji="0"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</a:rPr>
              <a:t>j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≥ 0  (j = 1..6)</a:t>
            </a:r>
            <a:endParaRPr kumimoji="0" lang="en-US" altLang="en-US" sz="2400" dirty="0">
              <a:solidFill>
                <a:srgbClr val="0B4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1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D5C3C-F356-6AE9-6932-B60630989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C4AA2CC-C448-2E7F-3D08-D23C9126B0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9068877"/>
                  </p:ext>
                </p:extLst>
              </p:nvPr>
            </p:nvGraphicFramePr>
            <p:xfrm>
              <a:off x="481013" y="9398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60846314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0166028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2995059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280088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14942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5408346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9168962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5768287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75972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5994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8697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5956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3181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6290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C4AA2CC-C448-2E7F-3D08-D23C9126B0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9068877"/>
                  </p:ext>
                </p:extLst>
              </p:nvPr>
            </p:nvGraphicFramePr>
            <p:xfrm>
              <a:off x="481013" y="9398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60846314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0166028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2995059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280088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14942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5408346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9168962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5768287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7597287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994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180328" r="-8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8697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280328" r="-8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5956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380328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3181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62903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E39E321-A0E4-3D89-46A2-81AFCCDCBF22}"/>
              </a:ext>
            </a:extLst>
          </p:cNvPr>
          <p:cNvSpPr txBox="1"/>
          <p:nvPr/>
        </p:nvSpPr>
        <p:spPr>
          <a:xfrm>
            <a:off x="1360885" y="3919061"/>
            <a:ext cx="71973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f(x) =  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+  3x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–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– 1/2x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min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1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–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+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+    1/2x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=  18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      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–  4x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+   8x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+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5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8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     –2x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+  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–    3x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+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6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20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 </a:t>
            </a:r>
            <a:r>
              <a:rPr kumimoji="0"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</a:rPr>
              <a:t>j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≥ 0  (j = 1..6)</a:t>
            </a:r>
            <a:endParaRPr kumimoji="0" lang="en-US" altLang="en-US" sz="2400" dirty="0">
              <a:solidFill>
                <a:srgbClr val="0B4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6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457B-F632-600A-5DC1-9D86338C4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8199B44-99C8-7C67-D660-BE0CC7F22B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3622539"/>
                  </p:ext>
                </p:extLst>
              </p:nvPr>
            </p:nvGraphicFramePr>
            <p:xfrm>
              <a:off x="352424" y="954087"/>
              <a:ext cx="6589548" cy="2474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2172">
                      <a:extLst>
                        <a:ext uri="{9D8B030D-6E8A-4147-A177-3AD203B41FA5}">
                          <a16:colId xmlns:a16="http://schemas.microsoft.com/office/drawing/2014/main" val="3050351780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1286250182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3726173108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543658245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1047173785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3929084678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4126470230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148585002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1161342872"/>
                        </a:ext>
                      </a:extLst>
                    </a:gridCol>
                  </a:tblGrid>
                  <a:tr h="943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2071494"/>
                      </a:ext>
                    </a:extLst>
                  </a:tr>
                  <a:tr h="3827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91751080"/>
                      </a:ext>
                    </a:extLst>
                  </a:tr>
                  <a:tr h="3827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4979290"/>
                      </a:ext>
                    </a:extLst>
                  </a:tr>
                  <a:tr h="3827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5569394"/>
                      </a:ext>
                    </a:extLst>
                  </a:tr>
                  <a:tr h="382773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8199B44-99C8-7C67-D660-BE0CC7F22B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3622539"/>
                  </p:ext>
                </p:extLst>
              </p:nvPr>
            </p:nvGraphicFramePr>
            <p:xfrm>
              <a:off x="352424" y="954087"/>
              <a:ext cx="6589548" cy="2474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2172">
                      <a:extLst>
                        <a:ext uri="{9D8B030D-6E8A-4147-A177-3AD203B41FA5}">
                          <a16:colId xmlns:a16="http://schemas.microsoft.com/office/drawing/2014/main" val="3050351780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1286250182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3726173108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543658245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1047173785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3929084678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4126470230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148585002"/>
                        </a:ext>
                      </a:extLst>
                    </a:gridCol>
                    <a:gridCol w="732172">
                      <a:extLst>
                        <a:ext uri="{9D8B030D-6E8A-4147-A177-3AD203B41FA5}">
                          <a16:colId xmlns:a16="http://schemas.microsoft.com/office/drawing/2014/main" val="1161342872"/>
                        </a:ext>
                      </a:extLst>
                    </a:gridCol>
                  </a:tblGrid>
                  <a:tr h="943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67" t="-3226" r="-502500" b="-1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667" t="-3226" r="-402500" b="-1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67" t="-3226" r="-302500" b="-1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6694" t="-3226" r="-200000" b="-1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2500" t="-3226" r="-101667" b="-1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2500" t="-3226" r="-1667" b="-17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071494"/>
                      </a:ext>
                    </a:extLst>
                  </a:tr>
                  <a:tr h="382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253968" r="-803333" b="-3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91751080"/>
                      </a:ext>
                    </a:extLst>
                  </a:tr>
                  <a:tr h="382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353968" r="-803333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4979290"/>
                      </a:ext>
                    </a:extLst>
                  </a:tr>
                  <a:tr h="382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3" t="-453968" r="-803333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5569394"/>
                      </a:ext>
                    </a:extLst>
                  </a:tr>
                  <a:tr h="382773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6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43949E7-ADD4-8937-F85C-4352FE20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9" y="3429000"/>
            <a:ext cx="6834188" cy="212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0D586-54D9-4F14-FBDF-29019BEA5A74}"/>
              </a:ext>
            </a:extLst>
          </p:cNvPr>
          <p:cNvSpPr txBox="1"/>
          <p:nvPr/>
        </p:nvSpPr>
        <p:spPr>
          <a:xfrm>
            <a:off x="7105117" y="2413337"/>
            <a:ext cx="60936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Bước2</a:t>
            </a:r>
            <a:r>
              <a:rPr lang="en-US" altLang="en-US" sz="20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0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en-US" sz="20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altLang="en-US" sz="20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0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sz="20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∆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0, k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∆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6BE23-10E5-4BEE-3349-D84291AC4FFE}"/>
              </a:ext>
            </a:extLst>
          </p:cNvPr>
          <p:cNvSpPr txBox="1"/>
          <p:nvPr/>
        </p:nvSpPr>
        <p:spPr>
          <a:xfrm>
            <a:off x="575874" y="5380672"/>
            <a:ext cx="6600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sz="18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∆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0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∆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</a:p>
        </p:txBody>
      </p:sp>
    </p:spTree>
    <p:extLst>
      <p:ext uri="{BB962C8B-B14F-4D97-AF65-F5344CB8AC3E}">
        <p14:creationId xmlns:p14="http://schemas.microsoft.com/office/powerpoint/2010/main" val="279536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8FE6-4CCA-291E-F933-B0097676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EB72AB-9352-C80A-3561-A0D927FF92D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9048924"/>
                  </p:ext>
                </p:extLst>
              </p:nvPr>
            </p:nvGraphicFramePr>
            <p:xfrm>
              <a:off x="297024" y="911225"/>
              <a:ext cx="738207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230">
                      <a:extLst>
                        <a:ext uri="{9D8B030D-6E8A-4147-A177-3AD203B41FA5}">
                          <a16:colId xmlns:a16="http://schemas.microsoft.com/office/drawing/2014/main" val="3569710780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2387070549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2950414225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288451898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3588175747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3871135915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4034897476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3456740372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8912346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7591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6618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6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2698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7953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EB72AB-9352-C80A-3561-A0D927FF92D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9048924"/>
                  </p:ext>
                </p:extLst>
              </p:nvPr>
            </p:nvGraphicFramePr>
            <p:xfrm>
              <a:off x="297024" y="911225"/>
              <a:ext cx="738207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230">
                      <a:extLst>
                        <a:ext uri="{9D8B030D-6E8A-4147-A177-3AD203B41FA5}">
                          <a16:colId xmlns:a16="http://schemas.microsoft.com/office/drawing/2014/main" val="3569710780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2387070549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2950414225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288451898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3588175747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3871135915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4034897476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3456740372"/>
                        </a:ext>
                      </a:extLst>
                    </a:gridCol>
                    <a:gridCol w="820230">
                      <a:extLst>
                        <a:ext uri="{9D8B030D-6E8A-4147-A177-3AD203B41FA5}">
                          <a16:colId xmlns:a16="http://schemas.microsoft.com/office/drawing/2014/main" val="89123461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985" t="-4762" r="-40373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259" t="-4762" r="-30074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259" t="-4762" r="-20074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4478" t="-4762" r="-10223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8519" t="-4762" r="-1481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591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1" t="-180328" r="-7992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6618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1" t="-280328" r="-7992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6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1" t="-380328" r="-7992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26984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795396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439B5F-1E07-063B-B2C2-D422BC8F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6" y="3034665"/>
            <a:ext cx="7727305" cy="212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D3C37-E452-13A0-8BF2-AD9A27E36E0A}"/>
                  </a:ext>
                </a:extLst>
              </p:cNvPr>
              <p:cNvSpPr txBox="1"/>
              <p:nvPr/>
            </p:nvSpPr>
            <p:spPr>
              <a:xfrm>
                <a:off x="7851711" y="1272540"/>
                <a:ext cx="3974841" cy="2348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4</a:t>
                </a:r>
                <a:r>
                  <a:rPr lang="en-US" alt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vectơ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vectơ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khỏi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4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b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</a:rPr>
                              <m:t>𝜟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dirty="0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dirty="0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  <m:sub>
                        <m:r>
                          <a:rPr lang="en-US" altLang="en-US" sz="2400" b="1" i="1" dirty="0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en-US" sz="2400" b="1" i="0" dirty="0" smtClean="0">
                        <a:solidFill>
                          <a:srgbClr val="0B487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1" i="1" dirty="0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0" dirty="0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en-US" sz="2400" b="1" i="1" dirty="0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vectơ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en-US" sz="24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D3C37-E452-13A0-8BF2-AD9A27E36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11" y="1272540"/>
                <a:ext cx="3974841" cy="2348272"/>
              </a:xfrm>
              <a:prstGeom prst="rect">
                <a:avLst/>
              </a:prstGeom>
              <a:blipFill>
                <a:blip r:embed="rId4"/>
                <a:stretch>
                  <a:fillRect l="-2301" t="-2078" b="-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1540F-D5B5-CAC8-7A4D-69A7E45A7223}"/>
                  </a:ext>
                </a:extLst>
              </p:cNvPr>
              <p:cNvSpPr txBox="1"/>
              <p:nvPr/>
            </p:nvSpPr>
            <p:spPr>
              <a:xfrm>
                <a:off x="566678" y="5043512"/>
                <a:ext cx="9272454" cy="1553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 smtClean="0">
                        <a:solidFill>
                          <a:srgbClr val="0B487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,   </m:t>
                        </m:r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𝒋𝒔</m:t>
                            </m:r>
                          </m:sub>
                        </m:sSub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 </m:t>
                        </m:r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f>
                      <m:fPr>
                        <m:ctrlP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en-US" sz="2400" b="1" i="1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400" b="1" i="1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400" b="1" i="1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en-US" sz="2400" b="1" i="1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altLang="en-US" sz="2400" b="1" i="1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(r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B48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sSub>
                      <m:sSubPr>
                        <m:ctrlP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𝒓𝒔</m:t>
                        </m:r>
                      </m:sub>
                    </m:sSub>
                    <m:r>
                      <a:rPr lang="en-US" altLang="en-US" sz="2400" b="1" i="1" smtClean="0">
                        <a:solidFill>
                          <a:srgbClr val="0B487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en-US" sz="2400" b="1" i="1" smtClean="0">
                        <a:solidFill>
                          <a:srgbClr val="0B487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en-US" sz="2400" b="1" i="1" smtClean="0">
                        <a:solidFill>
                          <a:srgbClr val="0B487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400" b="1" baseline="-25000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xoay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b="1" baseline="-25000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4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khỏi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400" b="1" dirty="0">
                  <a:solidFill>
                    <a:srgbClr val="0B4874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1540F-D5B5-CAC8-7A4D-69A7E45A7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78" y="5043512"/>
                <a:ext cx="9272454" cy="1553054"/>
              </a:xfrm>
              <a:prstGeom prst="rect">
                <a:avLst/>
              </a:prstGeom>
              <a:blipFill>
                <a:blip r:embed="rId5"/>
                <a:stretch>
                  <a:fillRect l="-105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3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>
            <a:extLst>
              <a:ext uri="{FF2B5EF4-FFF2-40B4-BE49-F238E27FC236}">
                <a16:creationId xmlns:a16="http://schemas.microsoft.com/office/drawing/2014/main" id="{721AE5FB-07A9-2D08-9D28-D14DF0ED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1800">
              <a:solidFill>
                <a:schemeClr val="tx1"/>
              </a:solidFill>
            </a:endParaRP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D8F46B37-104C-6913-36BF-FDE5BE738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4289"/>
            <a:ext cx="960120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50C1164-8149-94AB-00FF-C4C1E58E4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4684714"/>
            <a:ext cx="9067800" cy="2130425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29701" name="Slide Number Placeholder 1">
            <a:extLst>
              <a:ext uri="{FF2B5EF4-FFF2-40B4-BE49-F238E27FC236}">
                <a16:creationId xmlns:a16="http://schemas.microsoft.com/office/drawing/2014/main" id="{043518F7-A3BB-75D8-9A88-A9B34D4C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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s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 "/>
              <a:defRPr kumimoji="1" sz="2000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DE4C36-A134-4B01-8CE3-EA8201B4B2A1}" type="slidenum">
              <a:rPr kumimoji="0" lang="en-US" altLang="en-US" sz="1000">
                <a:solidFill>
                  <a:srgbClr val="969696"/>
                </a:solidFill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000">
              <a:solidFill>
                <a:srgbClr val="96969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8F202-CAB9-CA87-4A65-F9F209871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43F3808-485E-B817-7B64-0219691673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3018157"/>
                  </p:ext>
                </p:extLst>
              </p:nvPr>
            </p:nvGraphicFramePr>
            <p:xfrm>
              <a:off x="323850" y="9398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60753646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5688135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7110145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33261088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3480304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9743695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3613955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93110020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243292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03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96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37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4942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1442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43F3808-485E-B817-7B64-0219691673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3018157"/>
                  </p:ext>
                </p:extLst>
              </p:nvPr>
            </p:nvGraphicFramePr>
            <p:xfrm>
              <a:off x="323850" y="9398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60753646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5688135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7110145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33261088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3480304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9743695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3613955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93110020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24329268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3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180328" r="-8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96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280328" r="-8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37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380328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4942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14422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F6AA4B-9BDA-CC13-A937-6DE3F61D7E80}"/>
              </a:ext>
            </a:extLst>
          </p:cNvPr>
          <p:cNvSpPr txBox="1"/>
          <p:nvPr/>
        </p:nvSpPr>
        <p:spPr>
          <a:xfrm>
            <a:off x="632222" y="3967460"/>
            <a:ext cx="6093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dirty="0">
              <a:solidFill>
                <a:srgbClr val="0B4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8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B6105-72CF-D70B-B0A5-678B16321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1AC8E68-ED58-1C98-0A61-772C57FB3F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7337092"/>
                  </p:ext>
                </p:extLst>
              </p:nvPr>
            </p:nvGraphicFramePr>
            <p:xfrm>
              <a:off x="838200" y="18256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140682423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6314074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3254359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1435194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5246303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99123329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94877592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8965746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56300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2846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696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883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8377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3733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1AC8E68-ED58-1C98-0A61-772C57FB3F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7337092"/>
                  </p:ext>
                </p:extLst>
              </p:nvPr>
            </p:nvGraphicFramePr>
            <p:xfrm>
              <a:off x="838200" y="18256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140682423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6314074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3254359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1435194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5246303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99123329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94877592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8965746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56300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62" r="-8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62" r="-60366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846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80328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696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0328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883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80328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8377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37338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212344-50EA-A7C7-C94D-DB102F367C40}"/>
              </a:ext>
            </a:extLst>
          </p:cNvPr>
          <p:cNvSpPr txBox="1"/>
          <p:nvPr/>
        </p:nvSpPr>
        <p:spPr>
          <a:xfrm>
            <a:off x="975122" y="4481810"/>
            <a:ext cx="9932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dirty="0">
              <a:solidFill>
                <a:srgbClr val="0B4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9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7CD0B-DD8D-0119-6A86-959DA9959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6198CC-1C08-BEE9-0473-882EDE9897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6319712"/>
                  </p:ext>
                </p:extLst>
              </p:nvPr>
            </p:nvGraphicFramePr>
            <p:xfrm>
              <a:off x="323850" y="11398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70096095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619420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18309395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488845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6174504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0842161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013940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7109238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335961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030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1899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8156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020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3909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6198CC-1C08-BEE9-0473-882EDE9897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6319712"/>
                  </p:ext>
                </p:extLst>
              </p:nvPr>
            </p:nvGraphicFramePr>
            <p:xfrm>
              <a:off x="323850" y="11398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70096095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619420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18309395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488845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6174504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0842161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013940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7109238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335961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17" r="-80000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17" r="-603665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17" r="-50052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17" r="-40052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17" r="-30052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17" r="-20209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17" r="-101042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17" r="-1042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030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81967" r="-7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1899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1967" r="-7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8156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81967" r="-7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020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3909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F12012-A8E3-1BF9-69A4-1CAEFD05D7B5}"/>
              </a:ext>
            </a:extLst>
          </p:cNvPr>
          <p:cNvSpPr txBox="1"/>
          <p:nvPr/>
        </p:nvSpPr>
        <p:spPr>
          <a:xfrm>
            <a:off x="846534" y="3594736"/>
            <a:ext cx="8697515" cy="227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kumimoji="0"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 typeface="Wingdings" panose="05000000000000000000" pitchFamily="2" charset="2"/>
              <a:buNone/>
            </a:pP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 typeface="Wingdings" panose="05000000000000000000" pitchFamily="2" charset="2"/>
              <a:buNone/>
            </a:pP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93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4475-08EE-66BD-9CE3-A1E6757EC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F528EB36-E28B-A1A1-B45B-0216BD9F52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0065356"/>
                  </p:ext>
                </p:extLst>
              </p:nvPr>
            </p:nvGraphicFramePr>
            <p:xfrm>
              <a:off x="381000" y="965042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0764916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0808858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95578474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16222714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608007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6270289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8311654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1334184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308275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6901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8218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452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91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4982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F528EB36-E28B-A1A1-B45B-0216BD9F52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0065356"/>
                  </p:ext>
                </p:extLst>
              </p:nvPr>
            </p:nvGraphicFramePr>
            <p:xfrm>
              <a:off x="381000" y="965042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0764916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0808858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95578474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16222714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608007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6270289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8311654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1334184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308275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62" r="-8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62" r="-60366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901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80328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8218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0328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452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80328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91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4982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4A43F1-CA89-CF5E-F03F-5433584F1C10}"/>
              </a:ext>
            </a:extLst>
          </p:cNvPr>
          <p:cNvSpPr txBox="1"/>
          <p:nvPr/>
        </p:nvSpPr>
        <p:spPr>
          <a:xfrm>
            <a:off x="502298" y="3088482"/>
            <a:ext cx="609361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  <a:r>
              <a:rPr kumimoji="0"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kumimoji="0"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DA628A3E-B7BF-0D6C-903B-980E1E96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918" y="3631163"/>
            <a:ext cx="5334000" cy="27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3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CDD42-8204-0735-6433-05E1DD273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A71F598-0D1A-00E9-09FF-FD4D42FD30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4609429"/>
                  </p:ext>
                </p:extLst>
              </p:nvPr>
            </p:nvGraphicFramePr>
            <p:xfrm>
              <a:off x="409575" y="1011237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56137225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4082915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8413783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143524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1741087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6782870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1483843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8194745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94564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884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6749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2604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3960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09736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A71F598-0D1A-00E9-09FF-FD4D42FD30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4609429"/>
                  </p:ext>
                </p:extLst>
              </p:nvPr>
            </p:nvGraphicFramePr>
            <p:xfrm>
              <a:off x="409575" y="1011237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56137225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4082915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8413783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143524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1741087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6782870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1483843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8194745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945643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17" r="-80000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17" r="-603665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17" r="-50052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17" r="-40052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17" r="-30052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17" r="-20209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17" r="-101042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17" r="-1042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84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81967" r="-7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6749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1967" r="-7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2604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81967" r="-7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3960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09736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61CDCB3-A6D0-68AE-B87D-38C00D98CC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886663"/>
                  </p:ext>
                </p:extLst>
              </p:nvPr>
            </p:nvGraphicFramePr>
            <p:xfrm>
              <a:off x="409575" y="34290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68755110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589662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91364331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38996904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5908812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7693939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7823790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7167529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899288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1372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316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9303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0183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9655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61CDCB3-A6D0-68AE-B87D-38C00D98CC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886663"/>
                  </p:ext>
                </p:extLst>
              </p:nvPr>
            </p:nvGraphicFramePr>
            <p:xfrm>
              <a:off x="409575" y="34290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68755110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589662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91364331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38996904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5908812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7693939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7823790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7167529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8992886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1" t="-4762" r="-8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71" t="-4762" r="-60366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372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180328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316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280328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9303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380328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0183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96552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815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35" y="1214438"/>
            <a:ext cx="10515600" cy="431800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dirty="0" err="1">
                <a:solidFill>
                  <a:srgbClr val="FF3300"/>
                </a:solidFill>
              </a:rPr>
              <a:t>Phương</a:t>
            </a:r>
            <a:r>
              <a:rPr kumimoji="0" lang="en-US" altLang="en-US" sz="4400" b="1" dirty="0">
                <a:solidFill>
                  <a:srgbClr val="FF3300"/>
                </a:solidFill>
              </a:rPr>
              <a:t> </a:t>
            </a:r>
            <a:r>
              <a:rPr kumimoji="0" lang="en-US" altLang="en-US" sz="4400" b="1" dirty="0" err="1">
                <a:solidFill>
                  <a:srgbClr val="FF3300"/>
                </a:solidFill>
              </a:rPr>
              <a:t>pháp</a:t>
            </a:r>
            <a:r>
              <a:rPr kumimoji="0" lang="en-US" altLang="en-US" sz="4400" b="1" dirty="0">
                <a:solidFill>
                  <a:srgbClr val="FF3300"/>
                </a:solidFill>
              </a:rPr>
              <a:t> </a:t>
            </a:r>
            <a:r>
              <a:rPr kumimoji="0" lang="en-US" altLang="en-US" sz="4400" b="1" dirty="0" err="1">
                <a:solidFill>
                  <a:srgbClr val="FF3300"/>
                </a:solidFill>
              </a:rPr>
              <a:t>đơn</a:t>
            </a:r>
            <a:r>
              <a:rPr kumimoji="0" lang="en-US" altLang="en-US" sz="4400" b="1" dirty="0">
                <a:solidFill>
                  <a:srgbClr val="FF3300"/>
                </a:solidFill>
              </a:rPr>
              <a:t> </a:t>
            </a:r>
            <a:r>
              <a:rPr kumimoji="0" lang="en-US" altLang="en-US" sz="4400" b="1" dirty="0" err="1">
                <a:solidFill>
                  <a:srgbClr val="FF3300"/>
                </a:solidFill>
              </a:rPr>
              <a:t>hình</a:t>
            </a:r>
            <a:br>
              <a:rPr kumimoji="0" lang="en-US" altLang="en-US" b="1" dirty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kumimoji="0"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QHTT </a:t>
            </a:r>
            <a:r>
              <a:rPr kumimoji="0"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kumimoji="0"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2632AD-4322-D8FC-E9E0-2320E95B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1988"/>
            <a:ext cx="7724775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959F6-68B9-41A9-341E-DC57F5C3FDED}"/>
              </a:ext>
            </a:extLst>
          </p:cNvPr>
          <p:cNvSpPr txBox="1"/>
          <p:nvPr/>
        </p:nvSpPr>
        <p:spPr>
          <a:xfrm>
            <a:off x="838199" y="5137055"/>
            <a:ext cx="6862763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kumimoji="0" lang="vi-VN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vi-VN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rận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m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PACB ban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kumimoji="0" lang="en-US" altLang="en-US" sz="2400" b="1" baseline="30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(x</a:t>
            </a:r>
            <a:r>
              <a:rPr kumimoji="0" lang="en-US" altLang="en-US" sz="2400" b="1" baseline="30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;x</a:t>
            </a:r>
            <a:r>
              <a:rPr kumimoji="0" lang="en-US" altLang="en-US" sz="2400" b="1" baseline="30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;...; x</a:t>
            </a:r>
            <a:r>
              <a:rPr kumimoji="0" lang="en-US" altLang="en-US" sz="2400" b="1" baseline="30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676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C409-EC35-CCB6-0494-7F8DF11E9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D75BFF2-6824-C36A-6F72-E7BAF5CA05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641641"/>
                  </p:ext>
                </p:extLst>
              </p:nvPr>
            </p:nvGraphicFramePr>
            <p:xfrm>
              <a:off x="390330" y="968847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129438623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710817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63132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6672074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7127289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4579026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1615843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2155365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23726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673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1857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5703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3423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1055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D75BFF2-6824-C36A-6F72-E7BAF5CA05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641641"/>
                  </p:ext>
                </p:extLst>
              </p:nvPr>
            </p:nvGraphicFramePr>
            <p:xfrm>
              <a:off x="390330" y="968847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129438623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710817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63132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6672074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7127289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4579026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1615843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2155365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23726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2" t="-4717" r="-80000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94" t="-4717" r="-603665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21" t="-4717" r="-50052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521" t="-4717" r="-40052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521" t="-4717" r="-30052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665" t="-4717" r="-20209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4717" r="-101042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4717" r="-1042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73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42" t="-181967" r="-7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1857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42" t="-281967" r="-7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5703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42" t="-381967" r="-7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3423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1055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A99191-06EC-D3D2-B47D-DED3EEE674FF}"/>
                  </a:ext>
                </a:extLst>
              </p14:cNvPr>
              <p14:cNvContentPartPr/>
              <p14:nvPr/>
            </p14:nvContentPartPr>
            <p14:xfrm>
              <a:off x="2957490" y="537180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A99191-06EC-D3D2-B47D-DED3EEE674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8490" y="53628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944691-602F-119C-DFDD-6768401CD4BA}"/>
                  </a:ext>
                </a:extLst>
              </p14:cNvPr>
              <p14:cNvContentPartPr/>
              <p14:nvPr/>
            </p14:nvContentPartPr>
            <p14:xfrm>
              <a:off x="3242970" y="522924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944691-602F-119C-DFDD-6768401CD4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6850" y="52231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40ADEA-A73E-49BD-A96C-2D7B5556A93A}"/>
                  </a:ext>
                </a:extLst>
              </p14:cNvPr>
              <p14:cNvContentPartPr/>
              <p14:nvPr/>
            </p14:nvContentPartPr>
            <p14:xfrm>
              <a:off x="2845594" y="571043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40ADEA-A73E-49BD-A96C-2D7B5556A9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474" y="57043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0431340-4B91-2B34-EB67-755FF5A8D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896160"/>
                  </p:ext>
                </p:extLst>
              </p:nvPr>
            </p:nvGraphicFramePr>
            <p:xfrm>
              <a:off x="390330" y="3517608"/>
              <a:ext cx="10514880" cy="2103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320">
                      <a:extLst>
                        <a:ext uri="{9D8B030D-6E8A-4147-A177-3AD203B41FA5}">
                          <a16:colId xmlns:a16="http://schemas.microsoft.com/office/drawing/2014/main" val="829584266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424460667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1171353895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225907009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2600683660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103243891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406933921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299736667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540788275"/>
                        </a:ext>
                      </a:extLst>
                    </a:gridCol>
                  </a:tblGrid>
                  <a:tr h="3108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0360295"/>
                      </a:ext>
                    </a:extLst>
                  </a:tr>
                  <a:tr h="3108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7541285"/>
                      </a:ext>
                    </a:extLst>
                  </a:tr>
                  <a:tr h="3108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8007401"/>
                      </a:ext>
                    </a:extLst>
                  </a:tr>
                  <a:tr h="3108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7808767"/>
                      </a:ext>
                    </a:extLst>
                  </a:tr>
                  <a:tr h="310891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256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0431340-4B91-2B34-EB67-755FF5A8D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896160"/>
                  </p:ext>
                </p:extLst>
              </p:nvPr>
            </p:nvGraphicFramePr>
            <p:xfrm>
              <a:off x="390330" y="3517608"/>
              <a:ext cx="10514880" cy="2103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320">
                      <a:extLst>
                        <a:ext uri="{9D8B030D-6E8A-4147-A177-3AD203B41FA5}">
                          <a16:colId xmlns:a16="http://schemas.microsoft.com/office/drawing/2014/main" val="829584266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424460667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1171353895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225907009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2600683660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103243891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406933921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299736667"/>
                        </a:ext>
                      </a:extLst>
                    </a:gridCol>
                    <a:gridCol w="1168320">
                      <a:extLst>
                        <a:ext uri="{9D8B030D-6E8A-4147-A177-3AD203B41FA5}">
                          <a16:colId xmlns:a16="http://schemas.microsoft.com/office/drawing/2014/main" val="354078827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42" t="-4762" r="-799479" b="-2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521" t="-4762" r="-600000" b="-2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521" t="-4762" r="-500000" b="-2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2618" t="-4762" r="-402618" b="-2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00000" t="-4762" r="-300521" b="-2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600000" t="-4762" r="-200521" b="-2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03665" t="-4762" r="-101571" b="-2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99479" t="-4762" r="-1042" b="-24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3602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71" t="-183333" r="-70366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7541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71" t="-278689" r="-70366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80074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71" t="-385000" r="-70366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78087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2562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BA4DD1-A744-A73E-5AFB-3BB6B71271B7}"/>
                  </a:ext>
                </a:extLst>
              </p14:cNvPr>
              <p14:cNvContentPartPr/>
              <p14:nvPr/>
            </p14:nvContentPartPr>
            <p14:xfrm>
              <a:off x="5343570" y="1800247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BA4DD1-A744-A73E-5AFB-3BB6B71271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37450" y="17941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9D7656-00A5-C3D8-19B6-8D56C7E25645}"/>
                  </a:ext>
                </a:extLst>
              </p14:cNvPr>
              <p14:cNvContentPartPr/>
              <p14:nvPr/>
            </p14:nvContentPartPr>
            <p14:xfrm>
              <a:off x="4285890" y="1803127"/>
              <a:ext cx="265644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9D7656-00A5-C3D8-19B6-8D56C7E256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9770" y="1797007"/>
                <a:ext cx="2668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C890332-9DA0-5C88-BADB-AB3E5A5DC228}"/>
                  </a:ext>
                </a:extLst>
              </p14:cNvPr>
              <p14:cNvContentPartPr/>
              <p14:nvPr/>
            </p14:nvContentPartPr>
            <p14:xfrm>
              <a:off x="4212450" y="1885927"/>
              <a:ext cx="360" cy="668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C890332-9DA0-5C88-BADB-AB3E5A5DC2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6330" y="1879807"/>
                <a:ext cx="1260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C5AE3D-EE55-340D-97D6-59A8DE798918}"/>
                  </a:ext>
                </a:extLst>
              </p14:cNvPr>
              <p14:cNvContentPartPr/>
              <p14:nvPr/>
            </p14:nvContentPartPr>
            <p14:xfrm>
              <a:off x="6884010" y="1900327"/>
              <a:ext cx="360" cy="570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C5AE3D-EE55-340D-97D6-59A8DE7989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7890" y="1894207"/>
                <a:ext cx="1260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33AE4E-33F4-1886-73AF-4709067D5DD9}"/>
                  </a:ext>
                </a:extLst>
              </p14:cNvPr>
              <p14:cNvContentPartPr/>
              <p14:nvPr/>
            </p14:nvContentPartPr>
            <p14:xfrm>
              <a:off x="4329090" y="2595127"/>
              <a:ext cx="251568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33AE4E-33F4-1886-73AF-4709067D5D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22970" y="2589007"/>
                <a:ext cx="252792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11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C9913-6BBE-DC58-6944-B66BF2EF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901332F-DA46-10AA-8E22-5B8428D259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7675508"/>
                  </p:ext>
                </p:extLst>
              </p:nvPr>
            </p:nvGraphicFramePr>
            <p:xfrm>
              <a:off x="323850" y="9112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13820312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3051575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2499993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7270629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6130974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7719970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0591483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8057028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735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3437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3741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2398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970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4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901332F-DA46-10AA-8E22-5B8428D259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7675508"/>
                  </p:ext>
                </p:extLst>
              </p:nvPr>
            </p:nvGraphicFramePr>
            <p:xfrm>
              <a:off x="323850" y="9112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13820312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93051575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2499993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7270629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6130974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7719970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0591483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8057028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73565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62" r="-8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62" r="-60366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3437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80328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½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53741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0328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2398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80328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8970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4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4EB1A3-C82B-43F7-847F-9D4E85CF3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370230"/>
                  </p:ext>
                </p:extLst>
              </p:nvPr>
            </p:nvGraphicFramePr>
            <p:xfrm>
              <a:off x="323850" y="3605741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813680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75604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6831856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1387915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621517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28969459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4635094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2441112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98386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76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35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1444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2085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1790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4EB1A3-C82B-43F7-847F-9D4E85CF3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370230"/>
                  </p:ext>
                </p:extLst>
              </p:nvPr>
            </p:nvGraphicFramePr>
            <p:xfrm>
              <a:off x="323850" y="3605741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813680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75604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6831856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1387915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621517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28969459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4635094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2441112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9838661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1" t="-4762" r="-8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71" t="-4762" r="-60366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76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180328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35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280328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1444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380328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i="1" dirty="0">
                            <a:solidFill>
                              <a:srgbClr val="0B487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2085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17908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265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99493-8480-970B-F804-77D79D7F6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6E76-13ED-8F11-0817-708734B9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1268963"/>
            <a:ext cx="10515600" cy="377275"/>
          </a:xfrm>
        </p:spPr>
        <p:txBody>
          <a:bodyPr>
            <a:normAutofit fontScale="90000"/>
          </a:bodyPr>
          <a:lstStyle/>
          <a:p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(ta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1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B2)</a:t>
            </a:r>
            <a:br>
              <a:rPr kumimoji="0"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BDDC994-3CBA-59D8-B713-B8A74496A8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7087885"/>
                  </p:ext>
                </p:extLst>
              </p:nvPr>
            </p:nvGraphicFramePr>
            <p:xfrm>
              <a:off x="838200" y="18256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5493372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5754509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8746560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3395545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51084657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003264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779732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1264931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9016284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4991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645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9591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698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24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BDDC994-3CBA-59D8-B713-B8A74496A8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7087885"/>
                  </p:ext>
                </p:extLst>
              </p:nvPr>
            </p:nvGraphicFramePr>
            <p:xfrm>
              <a:off x="838200" y="1825625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5493372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5754509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8746560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3395545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51084657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0032646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779732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1264931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90162849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62" r="-8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62" r="-60366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991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80328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645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0328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9591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80328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698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248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1710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EDA6A-EC40-AF68-6EBC-449E8C9BD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82A67F2-6CD2-E20A-CA85-61C4C104BD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3374693"/>
                  </p:ext>
                </p:extLst>
              </p:nvPr>
            </p:nvGraphicFramePr>
            <p:xfrm>
              <a:off x="343677" y="929886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406353836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3061476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80534346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0579448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4617954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3663664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2015179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8884777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042354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2004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164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6301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246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23376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82A67F2-6CD2-E20A-CA85-61C4C104BD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3374693"/>
                  </p:ext>
                </p:extLst>
              </p:nvPr>
            </p:nvGraphicFramePr>
            <p:xfrm>
              <a:off x="343677" y="929886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406353836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3061476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80534346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10579448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4617954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3663664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2015179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8884777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042354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62" r="-8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62" r="-60366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2004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80328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164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0328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6301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80328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246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23376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4C6A17E-0168-27FF-349F-DAC7BBBFA6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505651"/>
                  </p:ext>
                </p:extLst>
              </p:nvPr>
            </p:nvGraphicFramePr>
            <p:xfrm>
              <a:off x="343677" y="34290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1502319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9514407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6094063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0955151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431535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80085056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9981105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0035677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2211002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3954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4323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5750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8601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263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4C6A17E-0168-27FF-349F-DAC7BBBFA6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505651"/>
                  </p:ext>
                </p:extLst>
              </p:nvPr>
            </p:nvGraphicFramePr>
            <p:xfrm>
              <a:off x="343677" y="34290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1502319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9514407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6094063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0955151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431535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80085056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69981105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0035677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22110026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1" t="-4762" r="-8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71" t="-4762" r="-60366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3954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180328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4323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280328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5750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380328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8601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2637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0259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9029-28F0-91F5-E3DF-BFCE410E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8129-C4B0-7608-0CEC-CA00A38C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0" lang="en-US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kumimoji="0" lang="en-US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4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kumimoji="0" lang="en-US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E341D9-9023-1E31-673D-5BD601EC39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72" y="1579223"/>
            <a:ext cx="6029325" cy="419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4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7424-BE52-0867-6F4F-35099CA53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FFB-5053-FAC6-599F-15B28FEC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1355834"/>
            <a:ext cx="10515600" cy="290404"/>
          </a:xfrm>
        </p:spPr>
        <p:txBody>
          <a:bodyPr>
            <a:normAutofit fontScale="90000"/>
          </a:bodyPr>
          <a:lstStyle/>
          <a:p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VD10: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QHTT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PPĐH:</a:t>
            </a:r>
            <a:b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E4B64A-2495-CEA9-747A-1BB4A82F24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7" y="2166937"/>
            <a:ext cx="5638800" cy="252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0F8A5-D653-E6FE-9B44-9A4192373CD4}"/>
              </a:ext>
            </a:extLst>
          </p:cNvPr>
          <p:cNvSpPr txBox="1"/>
          <p:nvPr/>
        </p:nvSpPr>
        <p:spPr>
          <a:xfrm>
            <a:off x="965960" y="4817906"/>
            <a:ext cx="6093372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Ta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PACB </a:t>
            </a:r>
            <a:r>
              <a:rPr kumimoji="0" lang="en-US" alt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phát:X</a:t>
            </a:r>
            <a:r>
              <a:rPr kumimoji="0" lang="en-US" altLang="en-US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(0, 0, 0, 152, 60, 36)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 typeface="Arial" panose="020B0604020202020204" pitchFamily="34" charset="0"/>
              <a:buNone/>
            </a:pP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J(x) = {4;5;6} </a:t>
            </a:r>
            <a:r>
              <a:rPr kumimoji="0"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kumimoji="0" lang="en-US" alt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x</a:t>
            </a:r>
            <a:r>
              <a:rPr kumimoji="0" lang="en-US" alt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x</a:t>
            </a:r>
            <a:r>
              <a:rPr kumimoji="0" lang="en-US" alt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kumimoji="0"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97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8AC2F-6663-39A3-6D3B-F1E8BBA6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FC43-EE3E-F542-350E-54697F6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613569"/>
            <a:ext cx="10515600" cy="823913"/>
          </a:xfrm>
        </p:spPr>
        <p:txBody>
          <a:bodyPr>
            <a:normAutofit/>
          </a:bodyPr>
          <a:lstStyle/>
          <a:p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VD10: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QHTT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PPĐH</a:t>
            </a:r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EE6EF3-98EE-5C68-1EC2-352E070B08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" y="1228725"/>
            <a:ext cx="6153150" cy="242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8BBB745-0BE7-47B6-8351-F7DF1528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" y="3657600"/>
            <a:ext cx="5975131" cy="3200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50C9F62-0562-6E45-D7EA-0B51D58D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48" y="3429000"/>
            <a:ext cx="5688564" cy="3043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B21BB5-A9A6-3733-FBE7-927834CF5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98" y="904875"/>
            <a:ext cx="5146104" cy="252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67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D06E-1989-5B5E-390B-EAA8B47C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EFAC481-04E7-8E3A-A843-D91417044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9" y="1242628"/>
            <a:ext cx="5286375" cy="1333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050102E-07ED-9A88-35C6-3F45B0940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9" y="2903702"/>
            <a:ext cx="8910637" cy="23175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7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031FA-FED9-752B-9A2D-3D5B5CAE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1D89-5F29-B863-0EAD-1DD81EC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VD11: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QHTT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PPĐH: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093D-5F89-BC32-5AF7-C8B650EA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= -2x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m</a:t>
            </a:r>
            <a:r>
              <a:rPr kumimoji="0"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ax</a:t>
            </a:r>
            <a:b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3x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 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-  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2</a:t>
            </a:r>
            <a:b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    - 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- 7x   + 3x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≤ 20</a:t>
            </a:r>
            <a:b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- 3x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+ 2x</a:t>
            </a:r>
            <a:r>
              <a:rPr kumimoji="0"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≤ 5</a:t>
            </a:r>
            <a:b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  <a:r>
              <a:rPr kumimoji="0"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0,  j = 1..4</a:t>
            </a:r>
          </a:p>
          <a:p>
            <a:pPr marL="0" indent="0">
              <a:buNone/>
            </a:pPr>
            <a:r>
              <a:rPr kumimoji="0" lang="vi-V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Đưa bài toán về dạng chính tắc bằng cách thêm ẩn phụ x</a:t>
            </a:r>
            <a:r>
              <a:rPr kumimoji="0" lang="vi-VN" altLang="en-US" sz="28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kumimoji="0" lang="vi-V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≥ 0 vào ràng buộc thứ 2 và ẩn phụ x</a:t>
            </a:r>
            <a:r>
              <a:rPr kumimoji="0" lang="vi-VN" altLang="en-US" sz="28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6 </a:t>
            </a:r>
            <a:r>
              <a:rPr kumimoji="0" lang="vi-V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≥ 0 vào ràng buộc thứ 3</a:t>
            </a:r>
            <a:endParaRPr kumimoji="0" lang="en-US" alt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18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E616F-DB85-EA9A-3275-86CDA4E7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5305-2FE0-32BD-9D4E-DE4E4F03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1103586"/>
            <a:ext cx="10515600" cy="542652"/>
          </a:xfrm>
        </p:spPr>
        <p:txBody>
          <a:bodyPr>
            <a:normAutofit fontScale="90000"/>
          </a:bodyPr>
          <a:lstStyle/>
          <a:p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VD11: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QHTT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PPĐH</a:t>
            </a:r>
            <a:br>
              <a:rPr kumimoji="0"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2D0F-1081-7395-5D35-144AD880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/>
          <a:lstStyle/>
          <a:p>
            <a:pPr eaLnBrk="1" hangingPunct="1">
              <a:lnSpc>
                <a:spcPts val="3763"/>
              </a:lnSpc>
              <a:spcBef>
                <a:spcPct val="0"/>
              </a:spcBef>
              <a:buClrTx/>
              <a:buFontTx/>
              <a:buNone/>
            </a:pPr>
            <a:r>
              <a:rPr kumimoji="0" lang="vi-V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có bài toán ở dạng chuẩn:</a:t>
            </a:r>
            <a:endParaRPr kumimoji="0"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63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= -2x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m</a:t>
            </a:r>
            <a:r>
              <a:rPr kumimoji="0" lang="vi-V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ax</a:t>
            </a:r>
            <a:b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 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-  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= 2</a:t>
            </a:r>
            <a:b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    - 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- 7x   + 3x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kumimoji="0" lang="vi-V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vi-VN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= 2</a:t>
            </a:r>
            <a:b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- 3x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+ 2x</a:t>
            </a:r>
            <a:r>
              <a:rPr kumimoji="0" lang="en-US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+</a:t>
            </a:r>
            <a:r>
              <a:rPr kumimoji="0" lang="vi-V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vi-VN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 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5</a:t>
            </a:r>
            <a:b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  <a:r>
              <a:rPr kumimoji="0"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0,  j = 1..6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0ECE917-BB41-4F67-4237-E1CFD27CB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8" y="3613507"/>
            <a:ext cx="926306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07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1F2F7-1D61-4364-0D74-379EF189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40FE-CDD9-6683-5233-23E048FD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2800" b="1" dirty="0" err="1">
                <a:solidFill>
                  <a:srgbClr val="FF3300"/>
                </a:solidFill>
              </a:rPr>
              <a:t>Phương</a:t>
            </a:r>
            <a:r>
              <a:rPr kumimoji="0" lang="en-US" altLang="en-US" sz="2800" b="1" dirty="0">
                <a:solidFill>
                  <a:srgbClr val="FF3300"/>
                </a:solidFill>
              </a:rPr>
              <a:t> </a:t>
            </a:r>
            <a:r>
              <a:rPr kumimoji="0" lang="en-US" altLang="en-US" sz="2800" b="1" dirty="0" err="1">
                <a:solidFill>
                  <a:srgbClr val="FF3300"/>
                </a:solidFill>
              </a:rPr>
              <a:t>pháp</a:t>
            </a:r>
            <a:r>
              <a:rPr kumimoji="0" lang="en-US" altLang="en-US" sz="2800" b="1" dirty="0">
                <a:solidFill>
                  <a:srgbClr val="FF3300"/>
                </a:solidFill>
              </a:rPr>
              <a:t> </a:t>
            </a:r>
            <a:r>
              <a:rPr kumimoji="0" lang="en-US" altLang="en-US" sz="2800" b="1" dirty="0" err="1">
                <a:solidFill>
                  <a:srgbClr val="FF3300"/>
                </a:solidFill>
              </a:rPr>
              <a:t>đơn</a:t>
            </a:r>
            <a:r>
              <a:rPr kumimoji="0" lang="en-US" altLang="en-US" sz="2800" b="1" dirty="0">
                <a:solidFill>
                  <a:srgbClr val="FF3300"/>
                </a:solidFill>
              </a:rPr>
              <a:t> </a:t>
            </a:r>
            <a:r>
              <a:rPr kumimoji="0" lang="en-US" altLang="en-US" sz="2800" b="1" dirty="0" err="1">
                <a:solidFill>
                  <a:srgbClr val="FF3300"/>
                </a:solidFill>
              </a:rPr>
              <a:t>hình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C29F-5BC0-BD8A-3ADE-179BCFDA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64280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Bước1: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09B706-0224-57B0-FDFF-8B80A2D0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" y="2015807"/>
            <a:ext cx="9020175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375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58D0-A34D-80C4-7AEB-9A6025590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9E75E-BF7B-E1B5-5627-56A4A6E68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164"/>
            <a:ext cx="577576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99AA168-6C0C-03DB-31CC-4B5A0FBB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9469"/>
            <a:ext cx="8907462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45020-3F3A-9363-C06F-A60F1AED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763" y="864941"/>
            <a:ext cx="5471292" cy="256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E46641B-158B-4292-B84C-10B055F9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15000"/>
            <a:ext cx="8382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0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D8CC7-192C-632F-589B-C91A2B672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C3E2-C49D-9139-2818-D11B49F1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04041"/>
            <a:ext cx="10515600" cy="842197"/>
          </a:xfrm>
        </p:spPr>
        <p:txBody>
          <a:bodyPr>
            <a:noAutofit/>
          </a:bodyPr>
          <a:lstStyle/>
          <a:p>
            <a:r>
              <a:rPr kumimoji="0" lang="en-US" altLang="en-US" sz="24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24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24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12. Cho </a:t>
            </a:r>
            <a:r>
              <a:rPr kumimoji="0" lang="en-US" altLang="en-US" sz="24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qhtt</a:t>
            </a:r>
            <a:r>
              <a:rPr kumimoji="0" lang="en-US" altLang="en-US" sz="24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24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kumimoji="0" lang="en-US" altLang="en-US" sz="24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33F1-D4ED-8A53-9291-2673B446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= 2x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min</a:t>
            </a:r>
            <a:b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3x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-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= 26</a:t>
            </a:r>
            <a:b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4x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+ 2x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+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20</a:t>
            </a:r>
            <a:b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2x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+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= 13</a:t>
            </a:r>
            <a:b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4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0,  j = 1..7</a:t>
            </a:r>
            <a:endParaRPr kumimoji="0"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kumimoji="0" lang="en-US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(3, 5, 0, 22, 0, 0, 0)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hương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kumimoji="0" lang="en-US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bải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PPĐH</a:t>
            </a:r>
          </a:p>
          <a:p>
            <a:pPr marL="0" indent="0">
              <a:buNone/>
            </a:pPr>
            <a:r>
              <a:rPr kumimoji="0" lang="en-US" altLang="en-US" sz="2800" b="1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kumimoji="0" lang="en-US" altLang="en-US" sz="2800" b="1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800" b="1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kumimoji="0"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J(x)={1;2;4} </a:t>
            </a:r>
            <a:r>
              <a:rPr kumimoji="0"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kumimoji="0"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D2EAA-DCB0-79AF-D3CC-17721D33816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6443" y="4762073"/>
            <a:ext cx="5949962" cy="1220847"/>
          </a:xfrm>
          <a:prstGeom prst="rect">
            <a:avLst/>
          </a:prstGeom>
          <a:blipFill rotWithShape="0">
            <a:blip r:embed="rId2"/>
            <a:stretch>
              <a:fillRect l="-389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Times New Roman" charset="0"/>
                <a:ea typeface="Arial" charset="0"/>
                <a:cs typeface="Arial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DC4A8-9506-381C-CC68-6E6CC3474228}"/>
              </a:ext>
            </a:extLst>
          </p:cNvPr>
          <p:cNvSpPr txBox="1"/>
          <p:nvPr/>
        </p:nvSpPr>
        <p:spPr>
          <a:xfrm>
            <a:off x="1706617" y="6176963"/>
            <a:ext cx="6093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J(x)={1;2;4}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7619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8DD04-05F3-A897-652F-E9801C43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BF1-DC0A-7B62-A99E-E4A669F8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43" y="0"/>
            <a:ext cx="10515600" cy="2550894"/>
          </a:xfrm>
        </p:spPr>
        <p:txBody>
          <a:bodyPr>
            <a:normAutofit/>
          </a:bodyPr>
          <a:lstStyle/>
          <a:p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:1, 2, 4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Khi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kumimoji="0"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tr</a:t>
            </a:r>
            <a:r>
              <a:rPr kumimoji="0"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ận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41909-EE35-7681-F185-C1E8FB8B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83" y="1639286"/>
            <a:ext cx="7218705" cy="2363547"/>
          </a:xfrm>
        </p:spPr>
      </p:pic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A3C3EDA-8A54-E08E-31D2-4A92734C6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74492"/>
              </p:ext>
            </p:extLst>
          </p:nvPr>
        </p:nvGraphicFramePr>
        <p:xfrm>
          <a:off x="266743" y="4190180"/>
          <a:ext cx="9001125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420100" imgH="2933700" progId="Word.Document.12">
                  <p:embed/>
                </p:oleObj>
              </mc:Choice>
              <mc:Fallback>
                <p:oleObj name="Document" r:id="rId3" imgW="8420100" imgH="2933700" progId="Word.Document.12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2072337C-C232-755D-23C6-609A094BC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43" y="4190180"/>
                        <a:ext cx="9001125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973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A497F-6641-61FD-06B1-190810C6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3B2CF38-FAA1-C970-9D05-1355632415C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312159"/>
              </p:ext>
            </p:extLst>
          </p:nvPr>
        </p:nvGraphicFramePr>
        <p:xfrm>
          <a:off x="244508" y="893924"/>
          <a:ext cx="6151562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43657" imgH="6325616" progId="Word.Document.12">
                  <p:embed/>
                </p:oleObj>
              </mc:Choice>
              <mc:Fallback>
                <p:oleObj name="Document" r:id="rId2" imgW="8943657" imgH="6325616" progId="Word.Document.12">
                  <p:embed/>
                  <p:pic>
                    <p:nvPicPr>
                      <p:cNvPr id="115714" name="Object 2">
                        <a:extLst>
                          <a:ext uri="{FF2B5EF4-FFF2-40B4-BE49-F238E27FC236}">
                            <a16:creationId xmlns:a16="http://schemas.microsoft.com/office/drawing/2014/main" id="{4F67829F-BAC3-9C23-AE15-C76B5B937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08" y="893924"/>
                        <a:ext cx="6151562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5A7986-E43B-2525-0FA8-49F0086F3420}"/>
              </a:ext>
            </a:extLst>
          </p:cNvPr>
          <p:cNvSpPr txBox="1"/>
          <p:nvPr/>
        </p:nvSpPr>
        <p:spPr>
          <a:xfrm>
            <a:off x="302697" y="5021336"/>
            <a:ext cx="6788567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vi-VN" alt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Thuật toán dừng sau 2 bước lặp vì f </a:t>
            </a:r>
            <a:r>
              <a:rPr kumimoji="0" lang="vi-VN" alt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min và </a:t>
            </a:r>
            <a:r>
              <a:rPr kumimoji="0" lang="vi-VN" altLang="en-US" sz="18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vi-VN" alt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≤ 0  k = </a:t>
            </a:r>
            <a:r>
              <a:rPr kumimoji="0" lang="en-US" alt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1..7</a:t>
            </a:r>
            <a:endParaRPr kumimoji="0" lang="vi-VN" altLang="en-US" sz="1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vi-VN" alt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P.án c.biên t.ưu X</a:t>
            </a:r>
            <a:r>
              <a:rPr kumimoji="0" lang="vi-VN" altLang="en-US" sz="1800" b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vi-VN" alt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(3, 0, 0, 17, 10, 0, 0); J</a:t>
            </a:r>
            <a:r>
              <a:rPr kumimoji="0" lang="vi-VN" altLang="en-US" sz="1800" b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vi-VN" alt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{4, 5, 1}; f</a:t>
            </a:r>
            <a:r>
              <a:rPr kumimoji="0" lang="vi-VN" altLang="en-US" sz="18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kumimoji="0" lang="vi-VN" alt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13.</a:t>
            </a:r>
          </a:p>
        </p:txBody>
      </p:sp>
    </p:spTree>
    <p:extLst>
      <p:ext uri="{BB962C8B-B14F-4D97-AF65-F5344CB8AC3E}">
        <p14:creationId xmlns:p14="http://schemas.microsoft.com/office/powerpoint/2010/main" val="328593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B90C4-3F4F-9D27-0822-04F1A88C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9B3B-2735-A5AC-9710-83569FE5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1008993"/>
            <a:ext cx="10515600" cy="637245"/>
          </a:xfrm>
        </p:spPr>
        <p:txBody>
          <a:bodyPr>
            <a:normAutofit fontScale="90000"/>
          </a:bodyPr>
          <a:lstStyle/>
          <a:p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Ví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dụ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13. Cho b</a:t>
            </a:r>
            <a:r>
              <a:rPr kumimoji="0" lang="vi-VN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ài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toán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qhtt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br>
              <a:rPr kumimoji="0" lang="en-US" altLang="en-US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1B15-4E04-B06D-EB59-311754F2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f(X) = - 4x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+ 5x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- 3x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+ 5x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min</a:t>
            </a:r>
            <a:b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- 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+ 3x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= -2 (1)</a:t>
            </a:r>
            <a:b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3x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≥ 14 (2)</a:t>
            </a:r>
            <a:b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2x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- 3x</a:t>
            </a:r>
            <a:r>
              <a:rPr kumimoji="0" lang="en-US" alt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≤ 30 (3)</a:t>
            </a:r>
            <a:b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0,  j = (1, 2, 3, 4)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s-E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Cho X</a:t>
            </a:r>
            <a:r>
              <a:rPr kumimoji="0" lang="es-ES" altLang="en-US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s-E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0).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a.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Chứng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tỏ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kumimoji="0" lang="en-US" altLang="en-US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p.án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p.án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cực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biên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b.toán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trên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b. </a:t>
            </a:r>
            <a:r>
              <a:rPr kumimoji="0" lang="vi-V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Xuất phát từ X</a:t>
            </a:r>
            <a:r>
              <a:rPr kumimoji="0" lang="vi-VN" altLang="en-US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vi-V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giải b.toán tìm p.án tối ưu bằng phương pháp đơn hình.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c. </a:t>
            </a:r>
            <a:r>
              <a:rPr kumimoji="0" lang="vi-V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P.án tối ưu tìm được có duy nhất không, vì sao? </a:t>
            </a:r>
            <a:endParaRPr kumimoji="0"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58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8D5EC-83A6-AC38-D054-2CFC0435D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8C31-7B87-E2E7-4A21-6964CF89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1056290"/>
            <a:ext cx="10515600" cy="589948"/>
          </a:xfrm>
        </p:spPr>
        <p:txBody>
          <a:bodyPr>
            <a:normAutofit fontScale="90000"/>
          </a:bodyPr>
          <a:lstStyle/>
          <a:p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Ví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dụ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13. Cho b</a:t>
            </a:r>
            <a:r>
              <a:rPr kumimoji="0" lang="vi-VN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ài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toán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qhtt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br>
              <a:rPr kumimoji="0" lang="en-US" altLang="en-US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DEFD-E6BB-359D-8180-508836E3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7"/>
            <a:ext cx="10515600" cy="473062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f(X) = - 4x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+ 5x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- 3x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+ 5x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min</a:t>
            </a:r>
            <a:b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-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+ 3x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= -2 (1)</a:t>
            </a:r>
            <a:b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3x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≥ 14 (2)</a:t>
            </a:r>
            <a:b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2x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- 3x</a:t>
            </a:r>
            <a:r>
              <a:rPr kumimoji="0" lang="en-US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≤ 30 (3)</a:t>
            </a:r>
            <a:b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4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0,  j = (4, 5, 6, 7)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Cho X</a:t>
            </a:r>
            <a:r>
              <a:rPr kumimoji="0" lang="es-ES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s-E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vi-V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Giải: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vi-V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Cách 1: Kiểm tra phương án cực biên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vi-V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41DF6-E10B-705F-C1BA-AD8E96E510B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4483" y="4450860"/>
            <a:ext cx="4462380" cy="141205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Times New Roman" charset="0"/>
                <a:ea typeface="Arial" charset="0"/>
                <a:cs typeface="Arial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58C5E-706A-CFDB-59F4-704C444870BC}"/>
              </a:ext>
            </a:extLst>
          </p:cNvPr>
          <p:cNvSpPr txBox="1"/>
          <p:nvPr/>
        </p:nvSpPr>
        <p:spPr>
          <a:xfrm>
            <a:off x="838200" y="6102238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vi-V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Phương án đã cho chính là phương án cực biên</a:t>
            </a:r>
            <a:r>
              <a:rPr kumimoji="0" lang="vi-V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kumimoji="0"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83CE8-E9D0-2B35-018B-6CDD0E22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390D-7B06-BE9C-DA18-63CFA94D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1274489"/>
          </a:xfrm>
        </p:spPr>
        <p:txBody>
          <a:bodyPr>
            <a:normAutofit/>
          </a:bodyPr>
          <a:lstStyle/>
          <a:p>
            <a:r>
              <a:rPr kumimoji="0" lang="en-US" altLang="en-US" sz="24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Ví</a:t>
            </a:r>
            <a:r>
              <a:rPr kumimoji="0" lang="en-US" altLang="en-US" sz="24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dụ</a:t>
            </a:r>
            <a:r>
              <a:rPr kumimoji="0" lang="en-US" altLang="en-US" sz="24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13. Cho b</a:t>
            </a:r>
            <a:r>
              <a:rPr kumimoji="0" lang="vi-VN" altLang="en-US" sz="24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ài </a:t>
            </a:r>
            <a:r>
              <a:rPr kumimoji="0" lang="en-US" altLang="en-US" sz="24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toán</a:t>
            </a:r>
            <a:r>
              <a:rPr kumimoji="0" lang="en-US" altLang="en-US" sz="24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qhtt</a:t>
            </a:r>
            <a:r>
              <a:rPr kumimoji="0" lang="en-US" altLang="en-US" sz="24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br>
              <a:rPr kumimoji="0" lang="en-US" altLang="en-US" sz="44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09E1-3400-6226-3286-1BE292E8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359095"/>
            <a:ext cx="10515600" cy="43513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f(X) = - 4x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+ 5x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- 3x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+ 5x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min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= -2 (1)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≥ 14 (2)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2x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≤ 30 (3)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0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0,  j = (4, 5, 6, 7)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Cho X</a:t>
            </a:r>
            <a:r>
              <a:rPr kumimoji="0" lang="es-ES" alt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s-E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0).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525D04-F32A-2D2D-504C-A581C544F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72165"/>
              </p:ext>
            </p:extLst>
          </p:nvPr>
        </p:nvGraphicFramePr>
        <p:xfrm>
          <a:off x="576943" y="3065105"/>
          <a:ext cx="8996362" cy="250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93146" imgH="3235272" progId="Word.Document.12">
                  <p:embed/>
                </p:oleObj>
              </mc:Choice>
              <mc:Fallback>
                <p:oleObj name="Document" r:id="rId2" imgW="8493146" imgH="3235272" progId="Word.Document.12">
                  <p:embed/>
                  <p:pic>
                    <p:nvPicPr>
                      <p:cNvPr id="117763" name="Object 3">
                        <a:extLst>
                          <a:ext uri="{FF2B5EF4-FFF2-40B4-BE49-F238E27FC236}">
                            <a16:creationId xmlns:a16="http://schemas.microsoft.com/office/drawing/2014/main" id="{8ED645D5-19CE-4CBF-3BD1-D0BDCB997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43" y="3065105"/>
                        <a:ext cx="8996362" cy="250527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6F70E6-81F5-2F3B-5EAF-03EE296C3912}"/>
              </a:ext>
            </a:extLst>
          </p:cNvPr>
          <p:cNvSpPr txBox="1"/>
          <p:nvPr/>
        </p:nvSpPr>
        <p:spPr>
          <a:xfrm>
            <a:off x="576943" y="5851009"/>
            <a:ext cx="784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0, 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0, 20) </a:t>
            </a:r>
            <a:r>
              <a:rPr kumimoji="0"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p</a:t>
            </a:r>
            <a:r>
              <a:rPr kumimoji="0" lang="vi-V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hương </a:t>
            </a:r>
            <a:r>
              <a:rPr kumimoji="0"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án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của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b</a:t>
            </a:r>
            <a:r>
              <a:rPr kumimoji="0" lang="vi-V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ài toán chính </a:t>
            </a:r>
            <a:r>
              <a:rPr kumimoji="0"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tắc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477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6CB2C-50AE-69E6-9B09-39BC55D9E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BFD7FA-2ED1-6B05-96D4-113E26B08EE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38614"/>
              </p:ext>
            </p:extLst>
          </p:nvPr>
        </p:nvGraphicFramePr>
        <p:xfrm>
          <a:off x="312479" y="842476"/>
          <a:ext cx="8480425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93146" imgH="3230585" progId="Word.Document.12">
                  <p:embed/>
                </p:oleObj>
              </mc:Choice>
              <mc:Fallback>
                <p:oleObj name="Document" r:id="rId2" imgW="8493146" imgH="3230585" progId="Word.Document.12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7439E999-BC47-88BF-E0A9-FAD9125F8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79" y="842476"/>
                        <a:ext cx="8480425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9FCC5E-D824-3F35-9D9B-CF5A05992B03}"/>
              </a:ext>
            </a:extLst>
          </p:cNvPr>
          <p:cNvSpPr txBox="1"/>
          <p:nvPr/>
        </p:nvSpPr>
        <p:spPr>
          <a:xfrm>
            <a:off x="130064" y="4068276"/>
            <a:ext cx="7819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0, 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0, 20) </a:t>
            </a:r>
            <a:r>
              <a:rPr kumimoji="0"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p</a:t>
            </a:r>
            <a:r>
              <a:rPr kumimoji="0" lang="vi-V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hương án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của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b</a:t>
            </a:r>
            <a:r>
              <a:rPr kumimoji="0" lang="vi-V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ài toán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c</a:t>
            </a:r>
            <a:r>
              <a:rPr kumimoji="0" lang="vi-V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hính </a:t>
            </a:r>
            <a:r>
              <a:rPr kumimoji="0"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tắc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F5855-0E02-5C4A-D426-31BCC086AEBD}"/>
              </a:ext>
            </a:extLst>
          </p:cNvPr>
          <p:cNvSpPr txBox="1"/>
          <p:nvPr/>
        </p:nvSpPr>
        <p:spPr>
          <a:xfrm>
            <a:off x="312479" y="4815195"/>
            <a:ext cx="6093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vi-V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Giải: </a:t>
            </a:r>
          </a:p>
          <a:p>
            <a:pPr>
              <a:spcBef>
                <a:spcPct val="0"/>
              </a:spcBef>
              <a:buClrTx/>
              <a:buFontTx/>
              <a:buAutoNum type="alphaLcPeriod"/>
            </a:pPr>
            <a:r>
              <a:rPr kumimoji="0" lang="vi-V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Kiểm tra phương án cực biên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vi-V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vi-V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Phương án đã cho chính là phương án cực biên.</a:t>
            </a:r>
            <a:endParaRPr kumimoji="0"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224F4-526C-86B4-BB96-9B838962665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89094" y="4564563"/>
            <a:ext cx="3352801" cy="97424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Times New Roman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7851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3D730-E587-0EF1-2EB3-9CC8AD62A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05A1C7-9F9E-E015-E12C-181F1151C9A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577498"/>
              </p:ext>
            </p:extLst>
          </p:nvPr>
        </p:nvGraphicFramePr>
        <p:xfrm>
          <a:off x="319055" y="888481"/>
          <a:ext cx="84899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02502" imgH="3243203" progId="Word.Document.12">
                  <p:embed/>
                </p:oleObj>
              </mc:Choice>
              <mc:Fallback>
                <p:oleObj name="Document" r:id="rId2" imgW="8502502" imgH="3243203" progId="Word.Document.12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F46CAA4E-CE43-B6F3-7416-190DA7FED0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55" y="888481"/>
                        <a:ext cx="8489950" cy="3238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E6507F-444D-BFC4-3663-EE5A3F980D31}"/>
              </a:ext>
            </a:extLst>
          </p:cNvPr>
          <p:cNvSpPr txBox="1"/>
          <p:nvPr/>
        </p:nvSpPr>
        <p:spPr>
          <a:xfrm>
            <a:off x="319055" y="4313002"/>
            <a:ext cx="6819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b) -Ta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kumimoji="0" lang="en-US" alt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0, 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0, 20) </a:t>
            </a:r>
            <a:r>
              <a:rPr kumimoji="0" lang="en-US" alt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là</a:t>
            </a: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PACB KSB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-  </a:t>
            </a:r>
            <a:r>
              <a:rPr kumimoji="0" lang="en-US" alt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Vì</a:t>
            </a: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{A2; A3; A6} </a:t>
            </a:r>
            <a:r>
              <a:rPr kumimoji="0" lang="en-US" alt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không</a:t>
            </a: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phải</a:t>
            </a: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cơ</a:t>
            </a: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sở</a:t>
            </a: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chính</a:t>
            </a:r>
            <a:r>
              <a:rPr kumimoji="0"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tắc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EB000-3AF8-04E6-F2D8-83A9A73CF7E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84300" y="5008503"/>
            <a:ext cx="6397649" cy="1220847"/>
          </a:xfrm>
          <a:prstGeom prst="rect">
            <a:avLst/>
          </a:prstGeom>
          <a:blipFill rotWithShape="0">
            <a:blip r:embed="rId4"/>
            <a:stretch>
              <a:fillRect l="-3619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Times New Roman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0764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341A-1377-D8F3-145A-370407113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7F7BAC-AF1D-D41A-3E93-3874E49A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74695"/>
              </p:ext>
            </p:extLst>
          </p:nvPr>
        </p:nvGraphicFramePr>
        <p:xfrm>
          <a:off x="758242" y="875652"/>
          <a:ext cx="6513513" cy="1371600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404664628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15387004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50904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1589109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346613969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146342759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370519749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592770525"/>
                    </a:ext>
                  </a:extLst>
                </a:gridCol>
              </a:tblGrid>
              <a:tr h="351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8/5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-2/5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-3/5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551857"/>
                  </a:ext>
                </a:extLst>
              </a:tr>
              <a:tr h="351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29642"/>
                  </a:ext>
                </a:extLst>
              </a:tr>
              <a:tr h="351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0284"/>
                  </a:ext>
                </a:extLst>
              </a:tr>
            </a:tbl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C18F472-D710-CB6D-9F7D-BA86F2768E9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665286"/>
              </p:ext>
            </p:extLst>
          </p:nvPr>
        </p:nvGraphicFramePr>
        <p:xfrm>
          <a:off x="478323" y="2418523"/>
          <a:ext cx="8877592" cy="194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42400" imgH="2628900" progId="Word.Document.12">
                  <p:embed/>
                </p:oleObj>
              </mc:Choice>
              <mc:Fallback>
                <p:oleObj name="Document" r:id="rId2" imgW="9042400" imgH="2628900" progId="Word.Document.12">
                  <p:embed/>
                  <p:pic>
                    <p:nvPicPr>
                      <p:cNvPr id="58371" name="Object 4">
                        <a:extLst>
                          <a:ext uri="{FF2B5EF4-FFF2-40B4-BE49-F238E27FC236}">
                            <a16:creationId xmlns:a16="http://schemas.microsoft.com/office/drawing/2014/main" id="{4D527813-DFEB-EA8B-35A3-DD28B8E1B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23" y="2418523"/>
                        <a:ext cx="8877592" cy="1942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AFC7270-B5CF-E893-30F1-E7C364BB4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114848"/>
              </p:ext>
            </p:extLst>
          </p:nvPr>
        </p:nvGraphicFramePr>
        <p:xfrm>
          <a:off x="225716" y="4093027"/>
          <a:ext cx="9644063" cy="146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589941" imgH="2111182" progId="Word.Document.12">
                  <p:embed/>
                </p:oleObj>
              </mc:Choice>
              <mc:Fallback>
                <p:oleObj name="Document" r:id="rId4" imgW="8589941" imgH="2111182" progId="Word.Document.12">
                  <p:embed/>
                  <p:pic>
                    <p:nvPicPr>
                      <p:cNvPr id="58372" name="Object 5">
                        <a:extLst>
                          <a:ext uri="{FF2B5EF4-FFF2-40B4-BE49-F238E27FC236}">
                            <a16:creationId xmlns:a16="http://schemas.microsoft.com/office/drawing/2014/main" id="{FA2A9F48-B35B-F4A3-3D3F-C29AA1595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16" y="4093027"/>
                        <a:ext cx="9644063" cy="1468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8937E41-AD26-CBD2-9C47-DF77670BFEE0}"/>
              </a:ext>
            </a:extLst>
          </p:cNvPr>
          <p:cNvSpPr txBox="1"/>
          <p:nvPr/>
        </p:nvSpPr>
        <p:spPr>
          <a:xfrm>
            <a:off x="758242" y="5374633"/>
            <a:ext cx="7443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 Thuật toán dừng sau 2 bước lặp vì f </a:t>
            </a: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min và </a:t>
            </a:r>
            <a:r>
              <a:rPr kumimoji="0" lang="vi-VN" alt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 0,  k =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1..6</a:t>
            </a: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0" lang="vi-VN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7, 23, 0, 25, 0); Cơ sở tối ưu: J</a:t>
            </a:r>
            <a:r>
              <a:rPr kumimoji="0" lang="vi-VN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kumimoji="0" lang="vi-V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{3, 2, 5}.</a:t>
            </a:r>
            <a:endParaRPr kumimoji="0"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6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5C62E-23E9-36B6-D39A-E1285649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F70E1B5-6551-85B3-67F6-65E7E0789E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2" y="986897"/>
            <a:ext cx="8586326" cy="42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1C96-9C81-46EA-F3BB-DA71C1E4134B}"/>
                  </a:ext>
                </a:extLst>
              </p:cNvPr>
              <p:cNvSpPr txBox="1"/>
              <p:nvPr/>
            </p:nvSpPr>
            <p:spPr>
              <a:xfrm>
                <a:off x="807464" y="4945460"/>
                <a:ext cx="6093618" cy="1198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X</a:t>
                </a:r>
                <a:r>
                  <a:rPr kumimoji="0" lang="en-US" altLang="en-US" sz="2400" b="1" baseline="30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(x</a:t>
                </a:r>
                <a:r>
                  <a:rPr kumimoji="0" lang="en-US" altLang="en-US" sz="2400" b="1" baseline="30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en-US" sz="24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x</a:t>
                </a:r>
                <a:r>
                  <a:rPr kumimoji="0" lang="en-US" altLang="en-US" sz="2400" b="1" baseline="30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en-US" sz="24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…; x</a:t>
                </a:r>
                <a:r>
                  <a:rPr kumimoji="0" lang="en-US" altLang="en-US" sz="2400" b="1" baseline="30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en-US" sz="24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J(x) = {j/ x</a:t>
                </a:r>
                <a:r>
                  <a:rPr kumimoji="0" lang="en-US" altLang="en-US" sz="2400" b="1" baseline="30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en-US" sz="24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0}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ts val="525"/>
                  </a:spcBef>
                  <a:buClrTx/>
                  <a:buSzPts val="2200"/>
                  <a:buFont typeface="Wingdings" panose="05000000000000000000" pitchFamily="2" charset="2"/>
                  <a:buNone/>
                </a:pP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kumimoji="0" lang="en-US" altLang="en-US" sz="2400" b="1" baseline="-25000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kumimoji="0" lang="en-US" altLang="en-US" sz="2400" b="1" i="1" smtClean="0">
                        <a:solidFill>
                          <a:srgbClr val="0B48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J(x)</a:t>
                </a:r>
                <a:endParaRPr kumimoji="0" lang="en-US" altLang="en-US" sz="2400" b="1" baseline="-25000" dirty="0">
                  <a:solidFill>
                    <a:srgbClr val="0B487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1C96-9C81-46EA-F3BB-DA71C1E41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4" y="4945460"/>
                <a:ext cx="6093618" cy="1198085"/>
              </a:xfrm>
              <a:prstGeom prst="rect">
                <a:avLst/>
              </a:prstGeom>
              <a:blipFill>
                <a:blip r:embed="rId3"/>
                <a:stretch>
                  <a:fillRect l="-150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11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54306-0474-62B8-3C1D-FF4E81CBA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C2B3-832F-BE86-843A-2F5F68FD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1183757"/>
          </a:xfrm>
        </p:spPr>
        <p:txBody>
          <a:bodyPr>
            <a:normAutofit/>
          </a:bodyPr>
          <a:lstStyle/>
          <a:p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Ví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dụ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14.  Cho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bài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toán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qhtt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chính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tắc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br>
              <a:rPr kumimoji="0" lang="en-US" altLang="en-US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6BD4-B0FC-4FFD-FC67-B0A9C753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 dirty="0">
                <a:solidFill>
                  <a:schemeClr val="tx1"/>
                </a:solidFill>
              </a:rPr>
              <a:t>f(X) = x</a:t>
            </a:r>
            <a:r>
              <a:rPr kumimoji="0" lang="en-US" altLang="en-US" b="1" baseline="-25000" dirty="0">
                <a:solidFill>
                  <a:schemeClr val="tx1"/>
                </a:solidFill>
              </a:rPr>
              <a:t>1</a:t>
            </a:r>
            <a:r>
              <a:rPr kumimoji="0" lang="en-US" altLang="en-US" b="1" dirty="0">
                <a:solidFill>
                  <a:schemeClr val="tx1"/>
                </a:solidFill>
              </a:rPr>
              <a:t> – x</a:t>
            </a:r>
            <a:r>
              <a:rPr kumimoji="0" lang="en-US" altLang="en-US" b="1" baseline="-25000" dirty="0">
                <a:solidFill>
                  <a:schemeClr val="tx1"/>
                </a:solidFill>
              </a:rPr>
              <a:t>2</a:t>
            </a:r>
            <a:r>
              <a:rPr kumimoji="0" lang="en-US" altLang="en-US" b="1" dirty="0">
                <a:solidFill>
                  <a:schemeClr val="tx1"/>
                </a:solidFill>
              </a:rPr>
              <a:t> + 2x</a:t>
            </a:r>
            <a:r>
              <a:rPr kumimoji="0" lang="en-US" altLang="en-US" b="1" baseline="-25000" dirty="0">
                <a:solidFill>
                  <a:schemeClr val="tx1"/>
                </a:solidFill>
              </a:rPr>
              <a:t>3</a:t>
            </a:r>
            <a:r>
              <a:rPr kumimoji="0" lang="en-US" altLang="en-US" b="1" dirty="0">
                <a:solidFill>
                  <a:schemeClr val="tx1"/>
                </a:solidFill>
              </a:rPr>
              <a:t> + x</a:t>
            </a:r>
            <a:r>
              <a:rPr kumimoji="0" lang="en-US" altLang="en-US" b="1" baseline="-25000" dirty="0">
                <a:solidFill>
                  <a:schemeClr val="tx1"/>
                </a:solidFill>
              </a:rPr>
              <a:t>4</a:t>
            </a:r>
            <a:r>
              <a:rPr kumimoji="0" lang="en-US" altLang="en-US" b="1" dirty="0">
                <a:solidFill>
                  <a:schemeClr val="tx1"/>
                </a:solidFill>
              </a:rPr>
              <a:t> - 5x</a:t>
            </a:r>
            <a:r>
              <a:rPr kumimoji="0" lang="en-US" altLang="en-US" b="1" baseline="-25000" dirty="0">
                <a:solidFill>
                  <a:schemeClr val="tx1"/>
                </a:solidFill>
              </a:rPr>
              <a:t>5</a:t>
            </a:r>
            <a:r>
              <a:rPr kumimoji="0" lang="en-US" altLang="en-US" b="1" dirty="0">
                <a:solidFill>
                  <a:schemeClr val="tx1"/>
                </a:solidFill>
              </a:rPr>
              <a:t> 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 min</a:t>
            </a:r>
            <a:b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		2x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+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-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            +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+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6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     = 2</a:t>
            </a:r>
            <a:b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                    -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-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+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+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     -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           = 1</a:t>
            </a:r>
            <a:b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                     5x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-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+ 2x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- 2x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- 3x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    - x</a:t>
            </a:r>
            <a:r>
              <a:rPr kumimoji="0" lang="en-US" altLang="en-US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7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 = 1</a:t>
            </a:r>
            <a:b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                                       </a:t>
            </a:r>
            <a:r>
              <a:rPr kumimoji="0" lang="en-US" altLang="en-US" b="1" dirty="0" err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j</a:t>
            </a:r>
            <a:r>
              <a:rPr kumimoji="0"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  0,  j =1..7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vi-V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Giải bài toán tìm phương án tối ưu bằng phương pháp đơn hình.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Biết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kumimoji="0" lang="en-US" altLang="en-US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0, 3/4, 1/4, 0, 11/4, 0)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p</a:t>
            </a:r>
            <a:r>
              <a:rPr kumimoji="0" lang="vi-V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hương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án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cực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biên</a:t>
            </a:r>
            <a:r>
              <a:rPr kumimoji="0"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3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32A0C-7D50-90B2-3B42-4777C20A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576DC5A-5817-12E1-F584-ED78DDCAC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4" y="1029759"/>
            <a:ext cx="7390476" cy="42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221AA4-7121-3410-6117-165F0728A4EF}"/>
                  </a:ext>
                </a:extLst>
              </p:cNvPr>
              <p:cNvSpPr txBox="1"/>
              <p:nvPr/>
            </p:nvSpPr>
            <p:spPr>
              <a:xfrm>
                <a:off x="624058" y="5209188"/>
                <a:ext cx="6093618" cy="1445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Char char="-"/>
                </a:pPr>
                <a:r>
                  <a:rPr kumimoji="0" lang="en-US" altLang="en-US" sz="28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 {A</a:t>
                </a:r>
                <a:r>
                  <a:rPr kumimoji="0" lang="en-US" altLang="en-US" sz="28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kumimoji="0" lang="en-US" altLang="en-US" sz="28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/j   </a:t>
                </a:r>
                <a14:m>
                  <m:oMath xmlns:m="http://schemas.openxmlformats.org/officeDocument/2006/math">
                    <m:r>
                      <a:rPr kumimoji="0" lang="en-US" altLang="en-US" sz="2800" b="1" i="1" smtClean="0">
                        <a:solidFill>
                          <a:srgbClr val="0B48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kumimoji="0" lang="en-US" altLang="en-US" sz="28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J(x) } ĐLTT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endParaRPr kumimoji="0" lang="en-US" altLang="en-US" sz="2800" b="1" dirty="0">
                  <a:solidFill>
                    <a:srgbClr val="0B487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Char char="-"/>
                </a:pPr>
                <a:r>
                  <a:rPr kumimoji="0" lang="en-US" altLang="en-US" sz="28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kumimoji="0" lang="en-US" altLang="en-US" sz="28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A</a:t>
                </a:r>
                <a:r>
                  <a:rPr kumimoji="0" lang="en-US" altLang="en-US" sz="28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en-US" sz="28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en-US" sz="28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en-US" sz="28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kumimoji="0" lang="en-US" altLang="en-US" sz="28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US" altLang="en-US" sz="28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en-US" sz="28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kumimoji="0" lang="en-US" altLang="en-US" sz="28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8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0" lang="en-US" altLang="en-US" sz="28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𝒋𝒔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en-US" altLang="en-US" sz="28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</a:t>
                </a:r>
                <a:r>
                  <a:rPr kumimoji="0" lang="en-US" altLang="en-US" sz="28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kumimoji="0" lang="en-US" altLang="en-US" sz="28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221AA4-7121-3410-6117-165F0728A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8" y="5209188"/>
                <a:ext cx="6093618" cy="1445396"/>
              </a:xfrm>
              <a:prstGeom prst="rect">
                <a:avLst/>
              </a:prstGeom>
              <a:blipFill>
                <a:blip r:embed="rId3"/>
                <a:stretch>
                  <a:fillRect l="-1100" t="-7595" b="-7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41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E825-BE24-19F4-DF47-7F8F4E18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6BFAD75-2315-5E86-A46B-3D4F0FD44E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0" y="915459"/>
            <a:ext cx="7390476" cy="42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A984BE-E203-C641-D7DC-CC09FE5C1EB7}"/>
                  </a:ext>
                </a:extLst>
              </p:cNvPr>
              <p:cNvSpPr txBox="1"/>
              <p:nvPr/>
            </p:nvSpPr>
            <p:spPr>
              <a:xfrm>
                <a:off x="672261" y="5029237"/>
                <a:ext cx="6136104" cy="1057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738"/>
                  </a:lnSpc>
                  <a:spcBef>
                    <a:spcPts val="525"/>
                  </a:spcBef>
                  <a:buClrTx/>
                  <a:buSzPts val="2200"/>
                  <a:buFont typeface="Arial" panose="020B0604020202020204" pitchFamily="34" charset="0"/>
                  <a:buNone/>
                </a:pP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kumimoji="0" lang="en-US" altLang="en-US" sz="24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0"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kumimoji="0"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∈ </m:t>
                        </m:r>
                        <m:r>
                          <a:rPr kumimoji="0"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𝑱</m:t>
                        </m:r>
                        <m:r>
                          <a:rPr kumimoji="0"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0"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kumimoji="0"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kumimoji="0"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kumimoji="0"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kumimoji="0"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0" lang="en-US" altLang="en-US" sz="2400" b="1" i="1" smtClean="0">
                                <a:solidFill>
                                  <a:srgbClr val="0B487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𝒋𝒔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kumimoji="0" lang="en-US" altLang="en-US" sz="2400" b="1" i="1" smtClean="0">
                            <a:solidFill>
                              <a:srgbClr val="0B487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kumimoji="0" lang="en-US" altLang="en-US" sz="2400" b="1" dirty="0">
                  <a:solidFill>
                    <a:srgbClr val="0B487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ts val="3738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kumimoji="0" lang="en-US" altLang="en-US" sz="2400" b="1" baseline="-25000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1" baseline="-25000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1" dirty="0" err="1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kumimoji="0" lang="vi-VN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 sở</a:t>
                </a:r>
                <a:r>
                  <a:rPr kumimoji="0" lang="en-US" altLang="en-US" sz="2400" b="1" dirty="0">
                    <a:solidFill>
                      <a:srgbClr val="0B487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J(x)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A984BE-E203-C641-D7DC-CC09FE5C1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61" y="5029237"/>
                <a:ext cx="6136104" cy="1057790"/>
              </a:xfrm>
              <a:prstGeom prst="rect">
                <a:avLst/>
              </a:prstGeom>
              <a:blipFill>
                <a:blip r:embed="rId3"/>
                <a:stretch>
                  <a:fillRect l="-1490" t="-51724" r="-298" b="-3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6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41602-C2CE-C9BF-2B1A-A3382B62E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DD48-93BE-4C8C-F0EE-757F2356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465591"/>
            <a:ext cx="10515600" cy="1180647"/>
          </a:xfrm>
        </p:spPr>
        <p:txBody>
          <a:bodyPr>
            <a:normAutofit/>
          </a:bodyPr>
          <a:lstStyle/>
          <a:p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VD9: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QHTT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3103-933F-5BD6-7424-45EF1282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58142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f(x) =  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+  3x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–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– 1/2x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min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– 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+ 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+    1/2x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=  18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–  4x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+   8x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+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8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–2x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+  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–    3x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+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20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kumimoji="0"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≥ 0  (j = 1..6)</a:t>
            </a:r>
            <a:endParaRPr kumimoji="0"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PACB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kumimoji="0" lang="en-US" alt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(18, 0, 0, 0, 8, 20)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 typeface="Wingdings" panose="05000000000000000000" pitchFamily="2" charset="2"/>
              <a:buNone/>
            </a:pP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J(x) = {1;5;6}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kumimoji="0"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2EC7-F0DD-04FE-E529-6542A020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91" y="5023077"/>
            <a:ext cx="4876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43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7598-270E-05B7-5ABC-0E506E22E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FB276ED-DB87-CE6C-FC9B-C82428845E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7047098"/>
                  </p:ext>
                </p:extLst>
              </p:nvPr>
            </p:nvGraphicFramePr>
            <p:xfrm>
              <a:off x="297025" y="920555"/>
              <a:ext cx="10515600" cy="2118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59157756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8650615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6392018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5687922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303902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3753253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6393186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5648200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69489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295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612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821964"/>
                      </a:ext>
                    </a:extLst>
                  </a:tr>
                  <a:tr h="355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149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478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FB276ED-DB87-CE6C-FC9B-C82428845E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7047098"/>
                  </p:ext>
                </p:extLst>
              </p:nvPr>
            </p:nvGraphicFramePr>
            <p:xfrm>
              <a:off x="297025" y="920555"/>
              <a:ext cx="10515600" cy="2118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59157756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8650615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6392018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5687922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3039022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3753253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6393186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5648200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6948956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295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180328" r="-8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612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280328" r="-8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8219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386667" r="-8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149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478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4A1AE5E-44D1-3C45-379C-191D6CD30EF2}"/>
              </a:ext>
            </a:extLst>
          </p:cNvPr>
          <p:cNvSpPr txBox="1"/>
          <p:nvPr/>
        </p:nvSpPr>
        <p:spPr>
          <a:xfrm>
            <a:off x="536875" y="3157068"/>
            <a:ext cx="6093618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Tx/>
              <a:buNone/>
            </a:pP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Ta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PACB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kumimoji="0" lang="en-US" altLang="en-US" sz="2400" b="1" baseline="30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(18, 0, 0, 0, 8, 20) 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Tx/>
              <a:buSzPts val="2200"/>
              <a:buFont typeface="Wingdings" panose="05000000000000000000" pitchFamily="2" charset="2"/>
              <a:buNone/>
            </a:pP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J(x) = {1;5;6}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kumimoji="0" lang="en-US" altLang="en-US" sz="2400" b="1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x</a:t>
            </a:r>
            <a:r>
              <a:rPr kumimoji="0" lang="en-US" altLang="en-US" sz="2400" b="1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x</a:t>
            </a:r>
            <a:r>
              <a:rPr kumimoji="0" lang="en-US" altLang="en-US" sz="2400" b="1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kumimoji="0" lang="en-US" altLang="en-US" sz="2400" b="1" dirty="0">
              <a:solidFill>
                <a:srgbClr val="0B487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2E1B74E-4CDA-C1EE-88C2-6CB932F9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311" y="5091307"/>
            <a:ext cx="54149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06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34F20-75A8-FF7C-4883-959E9967D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7A46F7B-EE4B-8D2F-A682-273FC3E10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1271423"/>
                  </p:ext>
                </p:extLst>
              </p:nvPr>
            </p:nvGraphicFramePr>
            <p:xfrm>
              <a:off x="366712" y="9398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5648099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161641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53786733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3666907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3697169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9807686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307875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3955968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7194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929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3268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5661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6210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2250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7A46F7B-EE4B-8D2F-A682-273FC3E10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1271423"/>
                  </p:ext>
                </p:extLst>
              </p:nvPr>
            </p:nvGraphicFramePr>
            <p:xfrm>
              <a:off x="366712" y="939800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5648099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8161641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53786733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3666907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3697169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9807686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307875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3955968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7194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29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180328" r="-8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3268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280328" r="-8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5661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380328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6210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2250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A14F9C-DE48-8644-ABEF-6AB249945383}"/>
              </a:ext>
            </a:extLst>
          </p:cNvPr>
          <p:cNvSpPr txBox="1"/>
          <p:nvPr/>
        </p:nvSpPr>
        <p:spPr>
          <a:xfrm>
            <a:off x="903685" y="3676173"/>
            <a:ext cx="71830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f(x) =  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+  3x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–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– 1/2x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min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1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–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+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+    1/2x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=  18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       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–  4x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+   8x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+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5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8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     –2x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2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+  2x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–    3x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+  x</a:t>
            </a:r>
            <a:r>
              <a:rPr kumimoji="0" lang="en-US" altLang="en-US" sz="2400" baseline="-25000" dirty="0">
                <a:solidFill>
                  <a:srgbClr val="0B4874"/>
                </a:solidFill>
                <a:latin typeface="Times New Roman" panose="02020603050405020304" pitchFamily="18" charset="0"/>
              </a:rPr>
              <a:t>6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20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                   </a:t>
            </a:r>
            <a:r>
              <a:rPr kumimoji="0" lang="en-US" altLang="en-US" sz="2400" dirty="0" err="1">
                <a:solidFill>
                  <a:srgbClr val="0B4874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400" baseline="-25000" dirty="0" err="1">
                <a:solidFill>
                  <a:srgbClr val="0B4874"/>
                </a:solidFill>
                <a:latin typeface="Times New Roman" panose="02020603050405020304" pitchFamily="18" charset="0"/>
              </a:rPr>
              <a:t>j</a:t>
            </a:r>
            <a:r>
              <a:rPr kumimoji="0" lang="en-US" altLang="en-US" sz="2400" dirty="0">
                <a:solidFill>
                  <a:srgbClr val="0B4874"/>
                </a:solidFill>
                <a:latin typeface="Times New Roman" panose="02020603050405020304" pitchFamily="18" charset="0"/>
              </a:rPr>
              <a:t>  ≥ 0  (j = 1..6)</a:t>
            </a:r>
            <a:endParaRPr kumimoji="0" lang="en-US" altLang="en-US" sz="2400" dirty="0">
              <a:solidFill>
                <a:srgbClr val="0B4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5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442</TotalTime>
  <Words>3272</Words>
  <Application>Microsoft Office PowerPoint</Application>
  <PresentationFormat>Widescreen</PresentationFormat>
  <Paragraphs>999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Comic Sans MS</vt:lpstr>
      <vt:lpstr>Symbol</vt:lpstr>
      <vt:lpstr>Times New Roman</vt:lpstr>
      <vt:lpstr>Wingdings</vt:lpstr>
      <vt:lpstr>Office Theme</vt:lpstr>
      <vt:lpstr>Document</vt:lpstr>
      <vt:lpstr>Quy hoạch tuyến tính và ứng dụng</vt:lpstr>
      <vt:lpstr>Phương pháp đơn hình </vt:lpstr>
      <vt:lpstr>Phương pháp đơn hình</vt:lpstr>
      <vt:lpstr>PowerPoint Presentation</vt:lpstr>
      <vt:lpstr>PowerPoint Presentation</vt:lpstr>
      <vt:lpstr>PowerPoint Presentation</vt:lpstr>
      <vt:lpstr>VD9: Lập bảng đơn hình đầu tiên của bài toán QHTT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Bước 5: Biến đổi bảng  Thay ẩn cơ sở xjr bằng ẩn cơ sở mới xs; thay hệ số cjr của xjr bởi hệ số cs của xs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Lặp lại các bước  đã thực hiện với bảng đơn hình mới (ta gọi là B2) </vt:lpstr>
      <vt:lpstr>PowerPoint Presentation</vt:lpstr>
      <vt:lpstr>Tổng quát ta có sơ đồ sau</vt:lpstr>
      <vt:lpstr>VD10: Giải bài toán QHTT sau bằng PPĐH: </vt:lpstr>
      <vt:lpstr>VD10: Giải bài toán QHTT sau bằng PPĐH</vt:lpstr>
      <vt:lpstr>PowerPoint Presentation</vt:lpstr>
      <vt:lpstr>VD11: Giải bài toán QHTT sau bằng PPĐH:</vt:lpstr>
      <vt:lpstr>VD11: Giải bài toán QHTT sau bằng PPĐH </vt:lpstr>
      <vt:lpstr>PowerPoint Presentation</vt:lpstr>
      <vt:lpstr>Ví dụ 12. Cho bài toán qhtt chính tắc: </vt:lpstr>
      <vt:lpstr>Ta biến đổi ma trận mở rộng sao cho tại vị trí :1, 2, 4 là các vecto đơn vị, Khi đó Ma trận cuối cùng thu được chính là Ma trận hệ số trong bảng đơn hình đầu tiên:  </vt:lpstr>
      <vt:lpstr>PowerPoint Presentation</vt:lpstr>
      <vt:lpstr>Ví dụ 13. Cho bài toán qhtt: </vt:lpstr>
      <vt:lpstr>Ví dụ 13. Cho bài toán qhtt: </vt:lpstr>
      <vt:lpstr>Ví dụ 13. Cho bài toán qhtt: </vt:lpstr>
      <vt:lpstr>PowerPoint Presentation</vt:lpstr>
      <vt:lpstr>PowerPoint Presentation</vt:lpstr>
      <vt:lpstr>PowerPoint Presentation</vt:lpstr>
      <vt:lpstr>Ví dụ 14.  Cho bài toán qhtt chính tắc: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Xuan Huy</dc:creator>
  <cp:lastModifiedBy>Nguyen Thi My  Duyen</cp:lastModifiedBy>
  <cp:revision>21</cp:revision>
  <dcterms:created xsi:type="dcterms:W3CDTF">2023-12-06T02:10:15Z</dcterms:created>
  <dcterms:modified xsi:type="dcterms:W3CDTF">2025-02-25T10:54:50Z</dcterms:modified>
</cp:coreProperties>
</file>