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8" r:id="rId2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A47267-73AC-4C31-8C17-D55F8AB89E9C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red building&#10;&#10;Description automatically generated">
            <a:extLst>
              <a:ext uri="{FF2B5EF4-FFF2-40B4-BE49-F238E27FC236}">
                <a16:creationId xmlns:a16="http://schemas.microsoft.com/office/drawing/2014/main" id="{6DDA2A19-6321-8DCB-6D47-C55C7D4F92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1D1E6-FD33-9EFE-21EE-41D9D2F46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09FCE-D617-66FA-CAAC-D350EFD5B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C6939-2D04-6DE1-62A2-51664114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EA3DB-5FF9-C161-AED3-FEA3C4B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31C1-0396-EE7D-5934-AE9AF04A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827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BD89-9AF8-6B74-7CB9-4335D5C7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80BE7-55C2-BE06-417D-9ABC6760A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79C3A-7A84-4030-BBFC-685E95DC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D2D19-E095-5855-B9E6-5C3E2003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A3970-CFDA-A67E-5E8B-BF413F81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295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CC6E9-16D3-51B2-6677-C64585C58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3F857-4867-5374-6AF4-2D97195C9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558C2-7CDF-5549-2296-5EE7C3C6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82CA6-7805-A1E0-516D-93ABD243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646B-AADA-EB1B-90A5-BC4D6A2B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903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background with a building in the background&#10;&#10;Description automatically generated">
            <a:extLst>
              <a:ext uri="{FF2B5EF4-FFF2-40B4-BE49-F238E27FC236}">
                <a16:creationId xmlns:a16="http://schemas.microsoft.com/office/drawing/2014/main" id="{FB722E27-97CC-B701-74B5-171565ED39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966F75-B885-5D6E-5BAA-E8379829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822325"/>
            <a:ext cx="10515600" cy="823913"/>
          </a:xfrm>
        </p:spPr>
        <p:txBody>
          <a:bodyPr/>
          <a:lstStyle>
            <a:lvl1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87B6-0AE8-CB05-6C42-2EB56341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5C65D-B4D2-DD60-1277-0656682A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50075-C56D-DEBA-AC8C-AF37F89A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2F94A-9C25-C009-FC10-0F843D61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red building&#10;&#10;Description automatically generated">
            <a:extLst>
              <a:ext uri="{FF2B5EF4-FFF2-40B4-BE49-F238E27FC236}">
                <a16:creationId xmlns:a16="http://schemas.microsoft.com/office/drawing/2014/main" id="{26133B17-8D20-4486-F926-8FEF5AF375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155E1D-6A36-72D4-7574-8C8ECC43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6B6DF-598E-FB72-4408-C648D745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4F1A-01E7-3634-880D-05A4B275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7D9D5-C28F-376D-C20C-85CC5014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D473-F64F-90E1-F861-FCA897B7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81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a building in the background&#10;&#10;Description automatically generated">
            <a:extLst>
              <a:ext uri="{FF2B5EF4-FFF2-40B4-BE49-F238E27FC236}">
                <a16:creationId xmlns:a16="http://schemas.microsoft.com/office/drawing/2014/main" id="{65715C28-CD8C-A580-539D-832ECA09C2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4A1030-F56E-8AC8-7923-1E3771B1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57" y="580786"/>
            <a:ext cx="10515600" cy="1325563"/>
          </a:xfrm>
        </p:spPr>
        <p:txBody>
          <a:bodyPr/>
          <a:lstStyle>
            <a:lvl1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2806-6D5F-2937-3166-E043F660E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B31A1-E272-8B7C-5C38-188603CA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DA35E-E0D9-74D6-E363-CB70BF0E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83BE0-C326-B0E2-F007-6ADB326B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66E98-666F-6DDF-8E84-9A0BB200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259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background with a building in the background&#10;&#10;Description automatically generated">
            <a:extLst>
              <a:ext uri="{FF2B5EF4-FFF2-40B4-BE49-F238E27FC236}">
                <a16:creationId xmlns:a16="http://schemas.microsoft.com/office/drawing/2014/main" id="{59E9EF93-1BBC-EA9A-21BE-FB063AFFDE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D99DF0-3FC8-2F21-3C60-C07681DB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62431-B6C4-C1A6-124A-D61C3B13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B3FA3-15E7-B14A-9111-64A6179A9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7CEEF-DD4F-AECB-7A83-634ADFD4F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D937-1629-0414-1CC5-E98D9B293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222F5-EAF0-D723-47F5-6B7AF1D6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336A3-B308-0932-343E-56B3F846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0C78-3C06-19CF-6560-9952A8BC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6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0C3D-BD73-6170-9712-88731D88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EC065-209D-C314-1447-42E03AC2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8EC50-3710-895D-79DF-A1FA3DAD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E11A4-C1ED-49C5-B08E-180D6F7E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9248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B0B64-ACB2-99E5-AD2D-DEA4715D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A14C9-6F80-2BB5-C30F-25348B12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B8FF-A973-48EA-743D-0C60E896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414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17DD-83EE-DC40-92A3-27F9A98B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4A75-3CF7-52A1-A852-995D8A92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14A7A-D60C-013A-5CFB-0FC4B91C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C7F72-E9CF-FAE1-B984-4E1F0D92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0FBCB-4902-E02A-4603-F5DF52CA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5EC6C-613E-08C8-EAF7-B294E721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135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8B04-5BD0-C175-8513-A435C851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28EFB-F459-23B6-1657-4FFB38C24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A78F3-5655-DAFA-1E2D-5A3F936F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948B9-B0CB-A9B0-B3D1-DC60CDC4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1883-4F21-AD06-AC25-F365EAC5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2A818-EEF7-DBA9-7F94-4E65EAEB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760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F7436-1F36-D0B1-2451-E3BA007A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7324D-BB61-1AA4-3B7F-4898D4BA7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E099E-1B7A-FACC-DCB0-FE9DA0AA3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F64BF-FBE9-4D0B-BBB8-401F7AE8CEA6}" type="datetimeFigureOut">
              <a:rPr lang="vi-VN" smtClean="0"/>
              <a:t>25/02/2025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129E-3D5E-B991-0510-D137A756E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B40F-2AF8-02D1-E6D7-5FA0A1E8F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B7A9B-8B39-4221-8D95-DA4C18CFCCB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0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35" y="822325"/>
            <a:ext cx="10515600" cy="2374098"/>
          </a:xfrm>
        </p:spPr>
        <p:txBody>
          <a:bodyPr/>
          <a:lstStyle/>
          <a:p>
            <a:pPr algn="ctr"/>
            <a:r>
              <a:rPr lang="vi-VN" altLang="en-US" sz="4400" b="1" i="1" dirty="0">
                <a:solidFill>
                  <a:srgbClr val="196666"/>
                </a:solidFill>
              </a:rPr>
              <a:t>Quy hoạch tuyến tính và ứng 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02864"/>
            <a:ext cx="10515600" cy="237409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PHƯƠNG PHÁP ĐƠN HÌNH </a:t>
            </a:r>
          </a:p>
          <a:p>
            <a:pPr marL="0" indent="0" algn="ctr">
              <a:buNone/>
            </a:pPr>
            <a:r>
              <a:rPr lang="en-US" dirty="0"/>
              <a:t>                                                                   </a:t>
            </a:r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45067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E92C6-9BB1-1FC8-8545-EFD34059D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A556-4BA3-E6AA-7943-9F4CE82D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681037"/>
            <a:ext cx="10515600" cy="1276100"/>
          </a:xfrm>
        </p:spPr>
        <p:txBody>
          <a:bodyPr>
            <a:normAutofit/>
          </a:bodyPr>
          <a:lstStyle/>
          <a:p>
            <a:r>
              <a:rPr kumimoji="0"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VD11: </a:t>
            </a:r>
            <a:r>
              <a:rPr kumimoji="0"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QHTT </a:t>
            </a:r>
            <a:r>
              <a:rPr kumimoji="0"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PPĐH</a:t>
            </a:r>
            <a:br>
              <a:rPr kumimoji="0" lang="en-US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D39B-E0C2-439A-9C9C-6BAFABDB3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731"/>
            <a:ext cx="10515600" cy="5253232"/>
          </a:xfrm>
        </p:spPr>
        <p:txBody>
          <a:bodyPr/>
          <a:lstStyle/>
          <a:p>
            <a:pPr eaLnBrk="1" hangingPunct="1">
              <a:lnSpc>
                <a:spcPts val="3763"/>
              </a:lnSpc>
              <a:spcBef>
                <a:spcPct val="0"/>
              </a:spcBef>
              <a:buClrTx/>
              <a:buFontTx/>
              <a:buNone/>
            </a:pPr>
            <a:r>
              <a:rPr kumimoji="0" lang="vi-V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có bài toán ở dạng chuẩn:</a:t>
            </a:r>
            <a:endParaRPr kumimoji="0"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763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= -2x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m</a:t>
            </a:r>
            <a:r>
              <a:rPr kumimoji="0" lang="vi-V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ax</a:t>
            </a:r>
            <a:b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+ 2x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- 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= 2</a:t>
            </a:r>
            <a:b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    -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- 7x   + 3x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kumimoji="0" lang="vi-V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vi-VN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= 20</a:t>
            </a:r>
            <a:b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- 3x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+ 2x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+</a:t>
            </a:r>
            <a:r>
              <a:rPr kumimoji="0" lang="vi-V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vi-VN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 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5</a:t>
            </a:r>
            <a:b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4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 0,  j = 1..6</a:t>
            </a:r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CBD84A3-1817-912D-F005-69966508F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48" y="3928333"/>
            <a:ext cx="7424349" cy="249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4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75CEF-25C8-97D8-FBC6-443EE5443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F6B429-AA50-7B1E-CEB0-35D0CEBB0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92" y="831102"/>
            <a:ext cx="6904653" cy="186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346A4B5-83E6-26F1-89A3-1BE6D4FC7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78" y="4757409"/>
            <a:ext cx="6681880" cy="180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A2E8A33C-F4FF-8045-23BD-A1067BE77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92" y="2719376"/>
            <a:ext cx="6904653" cy="203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AF4F893A-6605-D10E-0A1A-9B32E1947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426" y="3634969"/>
            <a:ext cx="4162582" cy="73264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90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5E95D-B6C1-3558-47C3-16109083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85CA-B4B8-AECE-1139-67092841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1074821"/>
            <a:ext cx="10515600" cy="571417"/>
          </a:xfrm>
        </p:spPr>
        <p:txBody>
          <a:bodyPr>
            <a:normAutofit fontScale="90000"/>
          </a:bodyPr>
          <a:lstStyle/>
          <a:p>
            <a:r>
              <a:rPr kumimoji="0" lang="en-US" altLang="en-US" sz="2700" b="1" u="sng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kumimoji="0" lang="en-US" altLang="en-US" sz="2700" b="1" u="sng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kumimoji="0" lang="en-US" altLang="en-US" sz="2700" b="1" u="sng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12. Cho </a:t>
            </a:r>
            <a:r>
              <a:rPr kumimoji="0" lang="en-US" altLang="en-US" sz="2700" b="1" u="sng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700" b="1" u="sng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2700" b="1" u="sng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qhtt</a:t>
            </a:r>
            <a:r>
              <a:rPr kumimoji="0" lang="en-US" altLang="en-US" sz="2700" b="1" u="sng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altLang="en-US" sz="2700" b="1" u="sng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kumimoji="0" lang="en-US" altLang="en-US" sz="2700" b="1" u="sng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4400" b="1" u="sng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E7E9-AAA0-BAA7-CF39-24FE6D9F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5"/>
            <a:ext cx="10515600" cy="484546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= 2x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+ 4x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min</a:t>
            </a:r>
            <a:b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3x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+ 2x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-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= 26</a:t>
            </a:r>
            <a:b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4x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+ 2x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+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20</a:t>
            </a:r>
            <a:b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+ 2x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2x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+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= 13</a:t>
            </a:r>
            <a:b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 0,  j = 1..7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kumimoji="0" lang="en-US" alt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(3, 5, 0, 22, 0, 0, 0)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0"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hương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kumimoji="0" lang="en-US" alt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bải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PPĐH</a:t>
            </a:r>
          </a:p>
          <a:p>
            <a:r>
              <a:rPr kumimoji="0" lang="en-US" altLang="en-US" sz="2400" b="1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kumimoji="0" lang="en-US" altLang="en-US" sz="2400" b="1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400" b="1" dirty="0">
                <a:solidFill>
                  <a:srgbClr val="99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J(x)={1;2;4}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CBC46-4D94-3B23-7865-45819829783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36443" y="4762073"/>
            <a:ext cx="5949962" cy="1220847"/>
          </a:xfrm>
          <a:prstGeom prst="rect">
            <a:avLst/>
          </a:prstGeom>
          <a:blipFill rotWithShape="0">
            <a:blip r:embed="rId2"/>
            <a:stretch>
              <a:fillRect l="-3893"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Times New Roman" charset="0"/>
                <a:ea typeface="Arial" charset="0"/>
                <a:cs typeface="Arial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8B239-59F9-BFA9-8FEB-4463663DC402}"/>
              </a:ext>
            </a:extLst>
          </p:cNvPr>
          <p:cNvSpPr txBox="1"/>
          <p:nvPr/>
        </p:nvSpPr>
        <p:spPr>
          <a:xfrm>
            <a:off x="994611" y="61769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J(x)={1;2;4}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sz="24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kumimoji="0"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7915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5E95D-B6C1-3558-47C3-16109083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85CA-B4B8-AECE-1139-67092841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822325"/>
            <a:ext cx="10515600" cy="1583991"/>
          </a:xfrm>
        </p:spPr>
        <p:txBody>
          <a:bodyPr>
            <a:normAutofit fontScale="90000"/>
          </a:bodyPr>
          <a:lstStyle/>
          <a:p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:1, 2, 4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</a:t>
            </a:r>
            <a:r>
              <a:rPr kumimoji="0" lang="vi-V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Khi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kumimoji="0" lang="vi-V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tr</a:t>
            </a:r>
            <a:r>
              <a:rPr kumimoji="0" lang="vi-V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ận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kumimoji="0"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kumimoji="0" lang="en-US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5E7D2-99B7-8D77-BD57-1C1C11628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585" y="1584993"/>
            <a:ext cx="5858705" cy="3019092"/>
          </a:xfrm>
          <a:ln>
            <a:solidFill>
              <a:schemeClr val="tx1"/>
            </a:solidFill>
          </a:ln>
        </p:spPr>
      </p:pic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5B64B352-E5B5-A5AD-485F-2DEC73DED7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713305"/>
              </p:ext>
            </p:extLst>
          </p:nvPr>
        </p:nvGraphicFramePr>
        <p:xfrm>
          <a:off x="521654" y="4604085"/>
          <a:ext cx="9001125" cy="205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420100" imgH="2933700" progId="Word.Document.12">
                  <p:embed/>
                </p:oleObj>
              </mc:Choice>
              <mc:Fallback>
                <p:oleObj name="Document" r:id="rId3" imgW="8420100" imgH="2933700" progId="Word.Document.12">
                  <p:embed/>
                  <p:pic>
                    <p:nvPicPr>
                      <p:cNvPr id="98307" name="Object 3">
                        <a:extLst>
                          <a:ext uri="{FF2B5EF4-FFF2-40B4-BE49-F238E27FC236}">
                            <a16:creationId xmlns:a16="http://schemas.microsoft.com/office/drawing/2014/main" id="{9FE2EA6D-DF88-31BA-0A8F-6F321F2EA8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4" y="4604085"/>
                        <a:ext cx="9001125" cy="2050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6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5E95D-B6C1-3558-47C3-16109083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3F2AB7F7-EE0F-4FC1-4E9B-299B9E63D5C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564863"/>
              </p:ext>
            </p:extLst>
          </p:nvPr>
        </p:nvGraphicFramePr>
        <p:xfrm>
          <a:off x="334848" y="877528"/>
          <a:ext cx="618486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953500" imgH="6299200" progId="Word.Document.12">
                  <p:embed/>
                </p:oleObj>
              </mc:Choice>
              <mc:Fallback>
                <p:oleObj name="Document" r:id="rId2" imgW="8953500" imgH="6299200" progId="Word.Document.12">
                  <p:embed/>
                  <p:pic>
                    <p:nvPicPr>
                      <p:cNvPr id="115714" name="Object 2">
                        <a:extLst>
                          <a:ext uri="{FF2B5EF4-FFF2-40B4-BE49-F238E27FC236}">
                            <a16:creationId xmlns:a16="http://schemas.microsoft.com/office/drawing/2014/main" id="{E267ADC7-711D-A651-EF4F-90A7879202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48" y="877528"/>
                        <a:ext cx="618486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3D8A3B-D8F9-50F4-0601-323C988F8735}"/>
              </a:ext>
            </a:extLst>
          </p:cNvPr>
          <p:cNvSpPr txBox="1"/>
          <p:nvPr/>
        </p:nvSpPr>
        <p:spPr>
          <a:xfrm>
            <a:off x="661419" y="4873395"/>
            <a:ext cx="6943029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vi-VN" altLang="en-US" sz="18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Thuật toán dừng sau 2 bước lặp vì f </a:t>
            </a:r>
            <a:r>
              <a:rPr kumimoji="0" lang="vi-VN" altLang="en-US" sz="18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min và </a:t>
            </a:r>
            <a:r>
              <a:rPr kumimoji="0" lang="vi-VN" altLang="en-US" sz="1800" b="1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vi-VN" altLang="en-US" sz="18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≤ 0  k = </a:t>
            </a:r>
            <a:r>
              <a:rPr kumimoji="0" lang="en-US" altLang="en-US" sz="18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1..7</a:t>
            </a:r>
            <a:endParaRPr kumimoji="0" lang="vi-VN" altLang="en-US" sz="1800" b="1" dirty="0">
              <a:solidFill>
                <a:srgbClr val="0B487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vi-VN" altLang="en-US" sz="18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P.án c.biên t.ưu X</a:t>
            </a:r>
            <a:r>
              <a:rPr kumimoji="0" lang="vi-VN" altLang="en-US" sz="1800" b="1" baseline="30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vi-VN" altLang="en-US" sz="18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(3, 0, 0, 17, 10, 0, 0); J</a:t>
            </a:r>
            <a:r>
              <a:rPr kumimoji="0" lang="vi-VN" altLang="en-US" sz="1800" b="1" baseline="30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vi-VN" altLang="en-US" sz="18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{4, 5, 1}; f</a:t>
            </a:r>
            <a:r>
              <a:rPr kumimoji="0" lang="vi-VN" altLang="en-US" sz="1800" b="1" baseline="-25000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kumimoji="0" lang="vi-VN" altLang="en-US" sz="1800" b="1" dirty="0">
                <a:solidFill>
                  <a:srgbClr val="0B487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</a:t>
            </a:r>
            <a:endParaRPr lang="en-US" dirty="0">
              <a:solidFill>
                <a:srgbClr val="0B48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1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5E95D-B6C1-3558-47C3-16109083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85CA-B4B8-AECE-1139-67092841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822325"/>
            <a:ext cx="10515600" cy="1118770"/>
          </a:xfrm>
        </p:spPr>
        <p:txBody>
          <a:bodyPr>
            <a:normAutofit/>
          </a:bodyPr>
          <a:lstStyle/>
          <a:p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Ví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dụ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13. Cho b</a:t>
            </a:r>
            <a:r>
              <a:rPr kumimoji="0" lang="vi-VN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ài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toán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qhtt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br>
              <a:rPr kumimoji="0" lang="en-US" altLang="en-US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E7E9-AAA0-BAA7-CF39-24FE6D9F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3100" b="1" dirty="0">
                <a:latin typeface="Times New Roman" panose="02020603050405020304" pitchFamily="18" charset="0"/>
              </a:rPr>
              <a:t>f(X) = - 4x</a:t>
            </a:r>
            <a:r>
              <a:rPr kumimoji="0" lang="en-US" altLang="en-US" sz="3100" b="1" baseline="-25000" dirty="0">
                <a:latin typeface="Times New Roman" panose="02020603050405020304" pitchFamily="18" charset="0"/>
              </a:rPr>
              <a:t>1</a:t>
            </a:r>
            <a:r>
              <a:rPr kumimoji="0" lang="en-US" altLang="en-US" sz="3100" b="1" dirty="0">
                <a:latin typeface="Times New Roman" panose="02020603050405020304" pitchFamily="18" charset="0"/>
              </a:rPr>
              <a:t> + 5x</a:t>
            </a:r>
            <a:r>
              <a:rPr kumimoji="0" lang="en-US" altLang="en-US" sz="3100" b="1" baseline="-25000" dirty="0">
                <a:latin typeface="Times New Roman" panose="02020603050405020304" pitchFamily="18" charset="0"/>
              </a:rPr>
              <a:t>2</a:t>
            </a:r>
            <a:r>
              <a:rPr kumimoji="0" lang="en-US" altLang="en-US" sz="3100" b="1" dirty="0">
                <a:latin typeface="Times New Roman" panose="02020603050405020304" pitchFamily="18" charset="0"/>
              </a:rPr>
              <a:t> - 3x</a:t>
            </a:r>
            <a:r>
              <a:rPr kumimoji="0" lang="en-US" altLang="en-US" sz="3100" b="1" baseline="-25000" dirty="0">
                <a:latin typeface="Times New Roman" panose="02020603050405020304" pitchFamily="18" charset="0"/>
              </a:rPr>
              <a:t>3</a:t>
            </a:r>
            <a:r>
              <a:rPr kumimoji="0" lang="en-US" altLang="en-US" sz="3100" b="1" dirty="0">
                <a:latin typeface="Times New Roman" panose="02020603050405020304" pitchFamily="18" charset="0"/>
              </a:rPr>
              <a:t> + 5x</a:t>
            </a:r>
            <a:r>
              <a:rPr kumimoji="0" lang="en-US" altLang="en-US" sz="3100" b="1" baseline="-25000" dirty="0">
                <a:latin typeface="Times New Roman" panose="02020603050405020304" pitchFamily="18" charset="0"/>
              </a:rPr>
              <a:t>4</a:t>
            </a:r>
            <a:r>
              <a:rPr kumimoji="0" lang="en-US" altLang="en-US" sz="3100" b="1" dirty="0">
                <a:latin typeface="Times New Roman" panose="02020603050405020304" pitchFamily="18" charset="0"/>
              </a:rPr>
              <a:t> </a:t>
            </a: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min</a:t>
            </a:r>
            <a:b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- x</a:t>
            </a:r>
            <a:r>
              <a:rPr kumimoji="0" lang="en-US" altLang="en-US" sz="31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+ 3x</a:t>
            </a:r>
            <a:r>
              <a:rPr kumimoji="0" lang="en-US" altLang="en-US" sz="31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sz="31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31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= -2 (1)</a:t>
            </a:r>
            <a:b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3x</a:t>
            </a:r>
            <a:r>
              <a:rPr kumimoji="0" lang="en-US" altLang="en-US" sz="31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sz="31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+ 2x</a:t>
            </a:r>
            <a:r>
              <a:rPr kumimoji="0" lang="en-US" altLang="en-US" sz="31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sz="31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≥ 14 (2)</a:t>
            </a:r>
            <a:b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2x</a:t>
            </a:r>
            <a:r>
              <a:rPr kumimoji="0" lang="en-US" altLang="en-US" sz="31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31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31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- 3x</a:t>
            </a:r>
            <a:r>
              <a:rPr kumimoji="0" lang="en-US" altLang="en-US" sz="31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≤ 30 (3)</a:t>
            </a:r>
            <a:b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</a:t>
            </a:r>
            <a:r>
              <a:rPr kumimoji="0" lang="en-US" altLang="en-US" sz="31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3100" b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en-US" altLang="en-US" sz="31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 0,  j = (4, 5, 6, 7)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s-ES" altLang="en-US" sz="3100" b="1" dirty="0">
                <a:latin typeface="Times New Roman" panose="02020603050405020304" pitchFamily="18" charset="0"/>
              </a:rPr>
              <a:t>Cho X</a:t>
            </a:r>
            <a:r>
              <a:rPr kumimoji="0" lang="es-ES" altLang="en-US" sz="3100" b="1" baseline="30000" dirty="0">
                <a:latin typeface="Times New Roman" panose="02020603050405020304" pitchFamily="18" charset="0"/>
              </a:rPr>
              <a:t>0</a:t>
            </a:r>
            <a:r>
              <a:rPr kumimoji="0" lang="es-ES" altLang="en-US" sz="3100" b="1" dirty="0">
                <a:latin typeface="Times New Roman" panose="02020603050405020304" pitchFamily="18" charset="0"/>
              </a:rPr>
              <a:t> = (0, 2, 8, 0).</a:t>
            </a:r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kumimoji="0" lang="en-US" altLang="en-US" sz="3100" b="1" dirty="0">
                <a:latin typeface="Times New Roman" panose="02020603050405020304" pitchFamily="18" charset="0"/>
              </a:rPr>
              <a:t>a. </a:t>
            </a:r>
            <a:r>
              <a:rPr kumimoji="0" lang="en-US" altLang="en-US" sz="3100" b="1" dirty="0" err="1">
                <a:latin typeface="Times New Roman" panose="02020603050405020304" pitchFamily="18" charset="0"/>
              </a:rPr>
              <a:t>Chứng</a:t>
            </a:r>
            <a:r>
              <a:rPr kumimoji="0" lang="en-US" altLang="en-US" sz="3100" b="1" dirty="0">
                <a:latin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latin typeface="Times New Roman" panose="02020603050405020304" pitchFamily="18" charset="0"/>
              </a:rPr>
              <a:t>tỏ</a:t>
            </a:r>
            <a:r>
              <a:rPr kumimoji="0" lang="en-US" altLang="en-US" sz="3100" b="1" dirty="0">
                <a:latin typeface="Times New Roman" panose="02020603050405020304" pitchFamily="18" charset="0"/>
              </a:rPr>
              <a:t> X</a:t>
            </a:r>
            <a:r>
              <a:rPr kumimoji="0" lang="en-US" altLang="en-US" sz="3100" b="1" baseline="30000" dirty="0">
                <a:latin typeface="Times New Roman" panose="02020603050405020304" pitchFamily="18" charset="0"/>
              </a:rPr>
              <a:t>0</a:t>
            </a:r>
            <a:r>
              <a:rPr kumimoji="0" lang="en-US" altLang="en-US" sz="3100" b="1" dirty="0">
                <a:latin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latin typeface="Times New Roman" panose="02020603050405020304" pitchFamily="18" charset="0"/>
              </a:rPr>
              <a:t>là</a:t>
            </a:r>
            <a:r>
              <a:rPr kumimoji="0" lang="en-US" altLang="en-US" sz="3100" b="1" dirty="0">
                <a:latin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latin typeface="Times New Roman" panose="02020603050405020304" pitchFamily="18" charset="0"/>
              </a:rPr>
              <a:t>p.án</a:t>
            </a:r>
            <a:r>
              <a:rPr kumimoji="0" lang="en-US" altLang="en-US" sz="3100" b="1" dirty="0">
                <a:latin typeface="Times New Roman" panose="02020603050405020304" pitchFamily="18" charset="0"/>
              </a:rPr>
              <a:t>, </a:t>
            </a:r>
            <a:r>
              <a:rPr kumimoji="0" lang="en-US" altLang="en-US" sz="3100" b="1" dirty="0" err="1">
                <a:latin typeface="Times New Roman" panose="02020603050405020304" pitchFamily="18" charset="0"/>
              </a:rPr>
              <a:t>p.án</a:t>
            </a:r>
            <a:r>
              <a:rPr kumimoji="0" lang="en-US" altLang="en-US" sz="3100" b="1" dirty="0">
                <a:latin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latin typeface="Times New Roman" panose="02020603050405020304" pitchFamily="18" charset="0"/>
              </a:rPr>
              <a:t>cực</a:t>
            </a:r>
            <a:r>
              <a:rPr kumimoji="0" lang="en-US" altLang="en-US" sz="3100" b="1" dirty="0">
                <a:latin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latin typeface="Times New Roman" panose="02020603050405020304" pitchFamily="18" charset="0"/>
              </a:rPr>
              <a:t>biên</a:t>
            </a:r>
            <a:r>
              <a:rPr kumimoji="0" lang="en-US" altLang="en-US" sz="3100" b="1" dirty="0">
                <a:latin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latin typeface="Times New Roman" panose="02020603050405020304" pitchFamily="18" charset="0"/>
              </a:rPr>
              <a:t>của</a:t>
            </a:r>
            <a:r>
              <a:rPr kumimoji="0" lang="en-US" altLang="en-US" sz="3100" b="1" dirty="0">
                <a:latin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latin typeface="Times New Roman" panose="02020603050405020304" pitchFamily="18" charset="0"/>
              </a:rPr>
              <a:t>b.toán</a:t>
            </a:r>
            <a:r>
              <a:rPr kumimoji="0" lang="en-US" altLang="en-US" sz="3100" b="1" dirty="0">
                <a:latin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latin typeface="Times New Roman" panose="02020603050405020304" pitchFamily="18" charset="0"/>
              </a:rPr>
              <a:t>trên</a:t>
            </a:r>
            <a:r>
              <a:rPr kumimoji="0" lang="en-US" altLang="en-US" sz="3100" b="1" dirty="0">
                <a:latin typeface="Times New Roman" panose="02020603050405020304" pitchFamily="18" charset="0"/>
              </a:rPr>
              <a:t>?</a:t>
            </a:r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kumimoji="0" lang="en-US" altLang="en-US" sz="3100" b="1" dirty="0">
                <a:latin typeface="Times New Roman" panose="02020603050405020304" pitchFamily="18" charset="0"/>
              </a:rPr>
              <a:t>b. </a:t>
            </a:r>
            <a:r>
              <a:rPr kumimoji="0" lang="vi-VN" altLang="en-US" sz="3100" b="1" dirty="0">
                <a:latin typeface="Times New Roman" panose="02020603050405020304" pitchFamily="18" charset="0"/>
              </a:rPr>
              <a:t>Xuất phát từ X</a:t>
            </a:r>
            <a:r>
              <a:rPr kumimoji="0" lang="vi-VN" altLang="en-US" sz="3100" b="1" baseline="30000" dirty="0">
                <a:latin typeface="Times New Roman" panose="02020603050405020304" pitchFamily="18" charset="0"/>
              </a:rPr>
              <a:t>0</a:t>
            </a:r>
            <a:r>
              <a:rPr kumimoji="0" lang="vi-VN" altLang="en-US" sz="3100" b="1" dirty="0">
                <a:latin typeface="Times New Roman" panose="02020603050405020304" pitchFamily="18" charset="0"/>
              </a:rPr>
              <a:t>, giải b.toán tìm p.án tối ưu bằng phương pháp đơn hình.</a:t>
            </a:r>
          </a:p>
          <a:p>
            <a:pPr eaLnBrk="1" hangingPunct="1">
              <a:lnSpc>
                <a:spcPts val="38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3100" b="1" dirty="0">
                <a:latin typeface="Times New Roman" panose="02020603050405020304" pitchFamily="18" charset="0"/>
              </a:rPr>
              <a:t>c. </a:t>
            </a:r>
            <a:r>
              <a:rPr kumimoji="0" lang="vi-VN" altLang="en-US" sz="3100" b="1" dirty="0">
                <a:latin typeface="Times New Roman" panose="02020603050405020304" pitchFamily="18" charset="0"/>
              </a:rPr>
              <a:t>P.án tối ưu tìm được có duy nhất không, vì sao? </a:t>
            </a:r>
            <a:endParaRPr kumimoji="0" lang="en-US" altLang="en-US" sz="3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5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5E95D-B6C1-3558-47C3-16109083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85CA-B4B8-AECE-1139-67092841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822325"/>
            <a:ext cx="10515600" cy="1118770"/>
          </a:xfrm>
        </p:spPr>
        <p:txBody>
          <a:bodyPr>
            <a:normAutofit/>
          </a:bodyPr>
          <a:lstStyle/>
          <a:p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Ví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dụ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13. Cho b</a:t>
            </a:r>
            <a:r>
              <a:rPr kumimoji="0" lang="vi-VN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ài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toán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qhtt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br>
              <a:rPr kumimoji="0" lang="en-US" altLang="en-US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E7E9-AAA0-BAA7-CF39-24FE6D9F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5488037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 dirty="0">
                <a:latin typeface="Times New Roman" panose="02020603050405020304" pitchFamily="18" charset="0"/>
              </a:rPr>
              <a:t>f(X) = - 4x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</a:rPr>
              <a:t>1</a:t>
            </a:r>
            <a:r>
              <a:rPr kumimoji="0" lang="en-US" altLang="en-US" sz="2400" b="1" dirty="0">
                <a:latin typeface="Times New Roman" panose="02020603050405020304" pitchFamily="18" charset="0"/>
              </a:rPr>
              <a:t> + 5x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</a:rPr>
              <a:t>2</a:t>
            </a:r>
            <a:r>
              <a:rPr kumimoji="0" lang="en-US" altLang="en-US" sz="2400" b="1" dirty="0">
                <a:latin typeface="Times New Roman" panose="02020603050405020304" pitchFamily="18" charset="0"/>
              </a:rPr>
              <a:t> - 3x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</a:rPr>
              <a:t>3</a:t>
            </a:r>
            <a:r>
              <a:rPr kumimoji="0" lang="en-US" altLang="en-US" sz="2400" b="1" dirty="0">
                <a:latin typeface="Times New Roman" panose="02020603050405020304" pitchFamily="18" charset="0"/>
              </a:rPr>
              <a:t> + 5x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</a:rPr>
              <a:t>4</a:t>
            </a:r>
            <a:r>
              <a:rPr kumimoji="0" lang="en-US" altLang="en-US" sz="2400" b="1" dirty="0"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min</a:t>
            </a:r>
            <a:b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-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+ 3x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= -2 (1)</a:t>
            </a:r>
            <a:b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3x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+ 2x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≥ 14 (2)</a:t>
            </a:r>
            <a:b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2x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- 3x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≤ 30 (3)</a:t>
            </a:r>
            <a:b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</a:t>
            </a:r>
            <a:r>
              <a:rPr kumimoji="0" lang="en-US" altLang="en-US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400" b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en-US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 0,  j = (4, 5, 6, 7)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400" b="1" dirty="0">
                <a:latin typeface="Times New Roman" panose="02020603050405020304" pitchFamily="18" charset="0"/>
              </a:rPr>
              <a:t>Cho X</a:t>
            </a:r>
            <a:r>
              <a:rPr kumimoji="0" lang="es-ES" altLang="en-US" sz="2400" b="1" baseline="30000" dirty="0">
                <a:latin typeface="Times New Roman" panose="02020603050405020304" pitchFamily="18" charset="0"/>
              </a:rPr>
              <a:t>0</a:t>
            </a:r>
            <a:r>
              <a:rPr kumimoji="0" lang="es-ES" altLang="en-US" sz="2400" b="1" dirty="0">
                <a:latin typeface="Times New Roman" panose="02020603050405020304" pitchFamily="18" charset="0"/>
              </a:rPr>
              <a:t> = (0, 2, 8, 0).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vi-VN" altLang="en-US" sz="2800" b="1" dirty="0">
                <a:latin typeface="Times New Roman" panose="02020603050405020304" pitchFamily="18" charset="0"/>
              </a:rPr>
              <a:t>Giải</a:t>
            </a:r>
            <a:r>
              <a:rPr kumimoji="0" lang="vi-VN" altLang="en-US" sz="2800" dirty="0">
                <a:latin typeface="Times New Roman" panose="02020603050405020304" pitchFamily="18" charset="0"/>
              </a:rPr>
              <a:t>: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vi-VN" altLang="en-US" sz="2800" dirty="0">
                <a:latin typeface="Times New Roman" panose="02020603050405020304" pitchFamily="18" charset="0"/>
              </a:rPr>
              <a:t>Cách 1: Kiểm tra phương án cực biên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vi-V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vi-V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vi-V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vi-V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vi-V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0" lang="vi-VN" altLang="en-US" sz="2800" dirty="0">
                <a:latin typeface="Times New Roman" panose="02020603050405020304" pitchFamily="18" charset="0"/>
              </a:rPr>
              <a:t>Phương án đã cho chính là phương án cực biên.</a:t>
            </a:r>
            <a:endParaRPr kumimoji="0" lang="en-US" altLang="en-US" sz="280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186D8-F844-72D3-7A05-4036825AD7F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24483" y="4450860"/>
            <a:ext cx="4462380" cy="141205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Times New Roman" charset="0"/>
                <a:ea typeface="Arial" charset="0"/>
                <a:cs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13402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5E95D-B6C1-3558-47C3-16109083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85CA-B4B8-AECE-1139-670928413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822325"/>
            <a:ext cx="10515600" cy="1003300"/>
          </a:xfrm>
        </p:spPr>
        <p:txBody>
          <a:bodyPr>
            <a:normAutofit fontScale="90000"/>
          </a:bodyPr>
          <a:lstStyle/>
          <a:p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Ví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dụ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13. Cho b</a:t>
            </a:r>
            <a:r>
              <a:rPr kumimoji="0" lang="vi-VN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ài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toán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7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qhtt</a:t>
            </a:r>
            <a:r>
              <a:rPr kumimoji="0" lang="en-US" altLang="en-US" sz="27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br>
              <a:rPr kumimoji="0" lang="en-US" altLang="en-US" sz="44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E7E9-AAA0-BAA7-CF39-24FE6D9F9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f(X) = - 4x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+ 5x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- 3x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+ 5x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min</a:t>
            </a:r>
            <a:b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-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+ 3x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= -2 (1)</a:t>
            </a:r>
            <a:b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3x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+ 2x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≥ 14 (2)</a:t>
            </a:r>
            <a:b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2x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- 3x</a:t>
            </a:r>
            <a:r>
              <a:rPr kumimoji="0" lang="en-US" altLang="en-US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≤ 30 (3)</a:t>
            </a:r>
            <a:b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</a:t>
            </a:r>
            <a:r>
              <a:rPr kumimoji="0"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0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 0,  j = (4, 5, 6, 7)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s-E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Cho X</a:t>
            </a:r>
            <a:r>
              <a:rPr kumimoji="0" lang="es-ES" altLang="en-US" sz="20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0" lang="es-E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(0, 2, 8, 0).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1124601-F3D0-F648-DC51-90B536C6C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840201"/>
              </p:ext>
            </p:extLst>
          </p:nvPr>
        </p:nvGraphicFramePr>
        <p:xfrm>
          <a:off x="838200" y="2860675"/>
          <a:ext cx="799789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493146" imgH="3235272" progId="Word.Document.12">
                  <p:embed/>
                </p:oleObj>
              </mc:Choice>
              <mc:Fallback>
                <p:oleObj name="Document" r:id="rId2" imgW="8493146" imgH="3235272" progId="Word.Document.12">
                  <p:embed/>
                  <p:pic>
                    <p:nvPicPr>
                      <p:cNvPr id="117763" name="Object 3">
                        <a:extLst>
                          <a:ext uri="{FF2B5EF4-FFF2-40B4-BE49-F238E27FC236}">
                            <a16:creationId xmlns:a16="http://schemas.microsoft.com/office/drawing/2014/main" id="{49096F72-8834-B879-16CB-042594766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60675"/>
                        <a:ext cx="7997890" cy="3175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7D2505-43BD-EED0-0C5C-DF3525E1EEAA}"/>
              </a:ext>
            </a:extLst>
          </p:cNvPr>
          <p:cNvSpPr txBox="1"/>
          <p:nvPr/>
        </p:nvSpPr>
        <p:spPr>
          <a:xfrm>
            <a:off x="838200" y="6062940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0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(0, 2, 8, 0, </a:t>
            </a:r>
            <a:r>
              <a:rPr kumimoji="0"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0, 20) </a:t>
            </a:r>
            <a:r>
              <a:rPr kumimoji="0" lang="en-US" alt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là</a:t>
            </a:r>
            <a:r>
              <a:rPr kumimoji="0"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p</a:t>
            </a:r>
            <a:r>
              <a:rPr kumimoji="0" lang="vi-V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hương </a:t>
            </a:r>
            <a:r>
              <a:rPr kumimoji="0" lang="en-US" alt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án</a:t>
            </a:r>
            <a:r>
              <a:rPr kumimoji="0"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của</a:t>
            </a:r>
            <a:r>
              <a:rPr kumimoji="0"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b</a:t>
            </a:r>
            <a:r>
              <a:rPr kumimoji="0" lang="vi-V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ài toán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52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5E95D-B6C1-3558-47C3-16109083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CAF055-8B13-60C4-B749-F2603E0A636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627978"/>
              </p:ext>
            </p:extLst>
          </p:nvPr>
        </p:nvGraphicFramePr>
        <p:xfrm>
          <a:off x="477921" y="880436"/>
          <a:ext cx="85090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09000" imgH="3225800" progId="Word.Document.12">
                  <p:embed/>
                </p:oleObj>
              </mc:Choice>
              <mc:Fallback>
                <p:oleObj name="Document" r:id="rId2" imgW="8509000" imgH="3225800" progId="Word.Document.12">
                  <p:embed/>
                  <p:pic>
                    <p:nvPicPr>
                      <p:cNvPr id="39937" name="Object 3">
                        <a:extLst>
                          <a:ext uri="{FF2B5EF4-FFF2-40B4-BE49-F238E27FC236}">
                            <a16:creationId xmlns:a16="http://schemas.microsoft.com/office/drawing/2014/main" id="{5DED9B81-2F67-49F8-4C30-2DCBEB9CD5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21" y="880436"/>
                        <a:ext cx="8509000" cy="32258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28F1A6-A0EC-204F-BC8C-2F9174D6ED8D}"/>
              </a:ext>
            </a:extLst>
          </p:cNvPr>
          <p:cNvSpPr txBox="1"/>
          <p:nvPr/>
        </p:nvSpPr>
        <p:spPr>
          <a:xfrm>
            <a:off x="477921" y="410623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sz="20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0"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(0, 2, 8, 0, </a:t>
            </a:r>
            <a:r>
              <a:rPr kumimoji="0"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0, 20) </a:t>
            </a:r>
            <a:r>
              <a:rPr kumimoji="0" lang="en-US" alt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là</a:t>
            </a:r>
            <a:r>
              <a:rPr kumimoji="0"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p</a:t>
            </a:r>
            <a:r>
              <a:rPr kumimoji="0" lang="vi-V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hương án</a:t>
            </a:r>
            <a:r>
              <a:rPr kumimoji="0"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của</a:t>
            </a:r>
            <a:r>
              <a:rPr kumimoji="0"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b</a:t>
            </a:r>
            <a:r>
              <a:rPr kumimoji="0" lang="vi-V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ài toán</a:t>
            </a:r>
            <a:r>
              <a:rPr kumimoji="0"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4A747-2236-7516-8EB3-BDFD56E57381}"/>
              </a:ext>
            </a:extLst>
          </p:cNvPr>
          <p:cNvSpPr txBox="1"/>
          <p:nvPr/>
        </p:nvSpPr>
        <p:spPr>
          <a:xfrm>
            <a:off x="477921" y="477723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vi-V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Giải: </a:t>
            </a:r>
          </a:p>
          <a:p>
            <a:pPr>
              <a:spcBef>
                <a:spcPct val="0"/>
              </a:spcBef>
              <a:buClrTx/>
              <a:buFontTx/>
              <a:buAutoNum type="alphaLcPeriod"/>
            </a:pPr>
            <a:r>
              <a:rPr kumimoji="0" lang="vi-V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Kiểm tra phương án cực biên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vi-V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vi-V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Phương án đã cho chính là phương án cực biên</a:t>
            </a:r>
            <a:r>
              <a:rPr kumimoji="0" lang="vi-V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kumimoji="0" lang="en-US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95054-7AE7-6779-23A6-6C34F4894AA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89094" y="4564563"/>
            <a:ext cx="3352801" cy="974241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Times New Roman" charset="0"/>
                <a:ea typeface="Arial" charset="0"/>
                <a:cs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61106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5E95D-B6C1-3558-47C3-16109083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890A36-1553-DBC1-E125-8A8C7699E0E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398486"/>
              </p:ext>
            </p:extLst>
          </p:nvPr>
        </p:nvGraphicFramePr>
        <p:xfrm>
          <a:off x="461879" y="906170"/>
          <a:ext cx="85090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09000" imgH="3238500" progId="Word.Document.12">
                  <p:embed/>
                </p:oleObj>
              </mc:Choice>
              <mc:Fallback>
                <p:oleObj name="Document" r:id="rId2" imgW="8509000" imgH="3238500" progId="Word.Document.12">
                  <p:embed/>
                  <p:pic>
                    <p:nvPicPr>
                      <p:cNvPr id="40961" name="Object 3">
                        <a:extLst>
                          <a:ext uri="{FF2B5EF4-FFF2-40B4-BE49-F238E27FC236}">
                            <a16:creationId xmlns:a16="http://schemas.microsoft.com/office/drawing/2014/main" id="{6ECF2910-1916-3BB7-9801-758CA28CF9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79" y="906170"/>
                        <a:ext cx="8509000" cy="32385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F33E4A-FEDC-F9DC-E81D-E04F479DF0AC}"/>
              </a:ext>
            </a:extLst>
          </p:cNvPr>
          <p:cNvSpPr txBox="1"/>
          <p:nvPr/>
        </p:nvSpPr>
        <p:spPr>
          <a:xfrm>
            <a:off x="340581" y="416821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b) -Ta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X</a:t>
            </a:r>
            <a:r>
              <a:rPr kumimoji="0" lang="en-US" altLang="en-US" sz="24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(0, 2, 8, 0, </a:t>
            </a:r>
            <a:r>
              <a:rPr kumimoji="0"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0, 20) </a:t>
            </a:r>
            <a:r>
              <a:rPr kumimoji="0"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là</a:t>
            </a: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PACB KSB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   -  </a:t>
            </a:r>
            <a:r>
              <a:rPr kumimoji="0"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Vì</a:t>
            </a: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{A2; A3; A6} </a:t>
            </a:r>
            <a:r>
              <a:rPr kumimoji="0"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không</a:t>
            </a: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phải</a:t>
            </a: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cơ</a:t>
            </a: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sở</a:t>
            </a: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chính</a:t>
            </a: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tắc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1F0A3-4ECD-B6C4-60D8-D6FE153F40F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84300" y="5008503"/>
            <a:ext cx="6397649" cy="1220847"/>
          </a:xfrm>
          <a:prstGeom prst="rect">
            <a:avLst/>
          </a:prstGeom>
          <a:blipFill rotWithShape="0">
            <a:blip r:embed="rId4"/>
            <a:stretch>
              <a:fillRect l="-3619"/>
            </a:stretch>
          </a:blipFill>
          <a:ln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Times New Roman" charset="0"/>
                <a:ea typeface="Arial" charset="0"/>
                <a:cs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0715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35" y="978010"/>
            <a:ext cx="10515600" cy="668228"/>
          </a:xfrm>
        </p:spPr>
        <p:txBody>
          <a:bodyPr>
            <a:normAutofit fontScale="90000"/>
          </a:bodyPr>
          <a:lstStyle/>
          <a:p>
            <a:r>
              <a:rPr kumimoji="0" lang="en-US" altLang="en-US" sz="31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kumimoji="0" lang="en-US" altLang="en-US" sz="31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31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en-US" sz="31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1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br>
              <a:rPr kumimoji="0" lang="en-US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831" y="1280160"/>
                <a:ext cx="11162969" cy="5208104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ts val="2200"/>
                  <a:buFontTx/>
                  <a:buNone/>
                </a:pPr>
                <a:r>
                  <a:rPr kumimoji="0" lang="en-US" altLang="en-US" sz="2800" b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Bước1:</a:t>
                </a:r>
                <a:r>
                  <a:rPr kumimoji="0" lang="en-US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vi-VN" altLang="en-US" sz="2800" dirty="0">
                    <a:solidFill>
                      <a:srgbClr val="0A0A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 bảng</a:t>
                </a:r>
                <a:r>
                  <a:rPr kumimoji="0" lang="en-US" altLang="en-US" sz="2800" dirty="0">
                    <a:solidFill>
                      <a:srgbClr val="0A0A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dirty="0" err="1">
                    <a:solidFill>
                      <a:srgbClr val="0A0A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kumimoji="0" lang="en-US" altLang="en-US" sz="2800" dirty="0">
                    <a:solidFill>
                      <a:srgbClr val="0A0A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dirty="0" err="1">
                    <a:solidFill>
                      <a:srgbClr val="0A0A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kumimoji="0" lang="en-US" altLang="en-US" sz="2800" dirty="0">
                    <a:solidFill>
                      <a:srgbClr val="0A0A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ts val="2200"/>
                  <a:buFontTx/>
                  <a:buNone/>
                </a:pPr>
                <a:r>
                  <a:rPr lang="en-US" altLang="en-US" sz="2800" b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Bước2</a:t>
                </a:r>
                <a:r>
                  <a:rPr lang="en-US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dấu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ưu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ts val="2200"/>
                  <a:buFontTx/>
                  <a:buNone/>
                </a:pP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-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∆</a:t>
                </a:r>
                <a:r>
                  <a:rPr lang="en-US" alt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0, k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altLang="en-US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án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ưu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ts val="2200"/>
                  <a:buFontTx/>
                  <a:buNone/>
                </a:pP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-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∆</a:t>
                </a:r>
                <a:r>
                  <a:rPr lang="en-US" alt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sang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3.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ts val="2200"/>
                  <a:buFontTx/>
                  <a:buNone/>
                </a:pPr>
                <a:r>
                  <a:rPr lang="en-US" altLang="en-US" sz="2800" b="1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altLang="en-US" sz="2800" b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  <a:r>
                  <a:rPr lang="en-US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Chọn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vectơ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đưa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vectơ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khỏi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b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ts val="2200"/>
                  <a:buFontTx/>
                  <a:buNone/>
                </a:pP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en-US" sz="28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80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sz="280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80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vectơ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alt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đưa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Bef>
                    <a:spcPts val="525"/>
                  </a:spcBef>
                  <a:buSzPts val="2200"/>
                  <a:buNone/>
                </a:pP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-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0 , </m:t>
                            </m:r>
                            <m:sSub>
                              <m:sSub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𝑗𝑠</m:t>
                                </m:r>
                              </m:sub>
                            </m:s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sub>
                        </m:sSub>
                      </m:sub>
                    </m:sSub>
                    <m:f>
                      <m:fPr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en-US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en-US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(r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𝑟𝑠</m:t>
                        </m:r>
                      </m:sub>
                    </m:sSub>
                  </m:oMath>
                </a14:m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&gt;0)                   </a:t>
                </a:r>
                <a:b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Khi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xoay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sẽ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loại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khỏi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r>
                  <a:rPr lang="en-US" altLang="en-US" sz="2800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ts val="2200"/>
                  <a:buFontTx/>
                  <a:buNone/>
                </a:pPr>
                <a:r>
                  <a:rPr lang="en-US" altLang="en-US" sz="2800" b="1" dirty="0" err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lang="en-US" altLang="en-US" sz="2800" b="1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</a:t>
                </a:r>
                <a:r>
                  <a:rPr lang="en-US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Biến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đổi</a:t>
                </a:r>
                <a:r>
                  <a:rPr lang="en-US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b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Thay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ẩn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jr</a:t>
                </a:r>
                <a:r>
                  <a:rPr lang="en-US" alt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ẩn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cơ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sở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mới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thay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jr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jr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bởi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r>
                  <a:rPr lang="en-US" altLang="en-US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en-US" sz="28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ts val="2200"/>
                  <a:buFontTx/>
                  <a:buNone/>
                </a:pPr>
                <a:r>
                  <a:rPr kumimoji="0" lang="en-US" altLang="en-US" sz="2800" b="1" dirty="0" err="1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kumimoji="0" lang="en-US" altLang="en-US" sz="2800" b="1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6: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vi-VN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 </a:t>
                </a:r>
                <a:r>
                  <a:rPr kumimoji="0" lang="en-US" altLang="en-US" sz="2800" b="1" i="1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kumimoji="0" lang="en-US" altLang="en-US" sz="2800" b="1" i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i="1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kumimoji="0" lang="en-US" altLang="en-US" sz="2800" b="1" i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i="1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kumimoji="0" lang="en-US" altLang="en-US" sz="2800" b="1" i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i="1" u="sng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mới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tắc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sau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ts val="2200"/>
                  <a:buFont typeface="Wingdings" panose="05000000000000000000" pitchFamily="2" charset="2"/>
                  <a:buNone/>
                </a:pP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Lấy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toàn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bộ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ở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xoay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chia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xoay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ts val="2200"/>
                  <a:buFont typeface="Wingdings" panose="05000000000000000000" pitchFamily="2" charset="2"/>
                  <a:buNone/>
                </a:pP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tử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xoay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</a:t>
                </a:r>
                <a:r>
                  <a:rPr kumimoji="0" lang="vi-VN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ts val="2200"/>
                  <a:buFont typeface="Wingdings" panose="05000000000000000000" pitchFamily="2" charset="2"/>
                  <a:buNone/>
                </a:pP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Lặp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đã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thực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hiện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bảng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mới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(ta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800" b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kumimoji="0" lang="en-US" altLang="en-US" sz="28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B2)</a:t>
                </a:r>
                <a:r>
                  <a:rPr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kumimoji="0" lang="en-US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831" y="1280160"/>
                <a:ext cx="11162969" cy="5208104"/>
              </a:xfrm>
              <a:blipFill>
                <a:blip r:embed="rId2"/>
                <a:stretch>
                  <a:fillRect l="-819" t="-2810" b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6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5E95D-B6C1-3558-47C3-16109083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43456E6-F231-42D9-2352-147153FFB22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497070"/>
              </p:ext>
            </p:extLst>
          </p:nvPr>
        </p:nvGraphicFramePr>
        <p:xfrm>
          <a:off x="493964" y="825959"/>
          <a:ext cx="85090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09000" imgH="3238500" progId="Word.Document.12">
                  <p:embed/>
                </p:oleObj>
              </mc:Choice>
              <mc:Fallback>
                <p:oleObj name="Document" r:id="rId2" imgW="8509000" imgH="3238500" progId="Word.Document.12">
                  <p:embed/>
                  <p:pic>
                    <p:nvPicPr>
                      <p:cNvPr id="44033" name="Object 3">
                        <a:extLst>
                          <a:ext uri="{FF2B5EF4-FFF2-40B4-BE49-F238E27FC236}">
                            <a16:creationId xmlns:a16="http://schemas.microsoft.com/office/drawing/2014/main" id="{EE667375-8440-D61D-5F3D-3AE89CACA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64" y="825959"/>
                        <a:ext cx="8509000" cy="32385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5C4E7E-BA68-B210-11C9-43F42EB99E8A}"/>
              </a:ext>
            </a:extLst>
          </p:cNvPr>
          <p:cNvSpPr txBox="1"/>
          <p:nvPr/>
        </p:nvSpPr>
        <p:spPr>
          <a:xfrm>
            <a:off x="493964" y="422263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b) -Ta </a:t>
            </a:r>
            <a:r>
              <a:rPr kumimoji="0"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X</a:t>
            </a:r>
            <a:r>
              <a:rPr kumimoji="0" lang="en-US" altLang="en-US" sz="24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0"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(0, 2, 8, 0, </a:t>
            </a:r>
            <a:r>
              <a:rPr kumimoji="0"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0, 20) </a:t>
            </a:r>
            <a:r>
              <a:rPr kumimoji="0"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là</a:t>
            </a: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PACB KSB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   -  </a:t>
            </a:r>
            <a:r>
              <a:rPr kumimoji="0"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Vì</a:t>
            </a: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{A2; A3; A6} </a:t>
            </a:r>
            <a:r>
              <a:rPr kumimoji="0"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không</a:t>
            </a: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phải</a:t>
            </a: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cơ</a:t>
            </a: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sở</a:t>
            </a: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chính</a:t>
            </a: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4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tắc</a:t>
            </a:r>
            <a:r>
              <a:rPr kumimoji="0" lang="en-US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vi-VN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nên ta đưa về dạng các vectơ đơn vị:</a:t>
            </a:r>
            <a:endParaRPr kumimoji="0" lang="en-US" altLang="en-US" sz="2400" b="1" i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3B78EC-12BC-FEE6-811A-85DF6816C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58" y="5422959"/>
            <a:ext cx="683037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00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45627-6BEF-1D3C-5875-58EB338EF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DE69CA-D345-C2AA-422E-6B812412C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200" y="997067"/>
            <a:ext cx="6830378" cy="1324160"/>
          </a:xfrm>
        </p:spPr>
      </p:pic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3E1E238-8715-1265-66F1-AEACF8A69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426392"/>
              </p:ext>
            </p:extLst>
          </p:nvPr>
        </p:nvGraphicFramePr>
        <p:xfrm>
          <a:off x="1791477" y="2433195"/>
          <a:ext cx="6830379" cy="182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9042400" imgH="2628900" progId="Word.Document.12">
                  <p:embed/>
                </p:oleObj>
              </mc:Choice>
              <mc:Fallback>
                <p:oleObj name="Document" r:id="rId3" imgW="9042400" imgH="2628900" progId="Word.Document.12">
                  <p:embed/>
                  <p:pic>
                    <p:nvPicPr>
                      <p:cNvPr id="45058" name="Object 4">
                        <a:extLst>
                          <a:ext uri="{FF2B5EF4-FFF2-40B4-BE49-F238E27FC236}">
                            <a16:creationId xmlns:a16="http://schemas.microsoft.com/office/drawing/2014/main" id="{D93AFC31-6364-78CA-BDEC-98F258D41A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477" y="2433195"/>
                        <a:ext cx="6830379" cy="18214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47F27CD8-DD88-379A-9865-68A853E9F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061327"/>
              </p:ext>
            </p:extLst>
          </p:nvPr>
        </p:nvGraphicFramePr>
        <p:xfrm>
          <a:off x="1581724" y="4254629"/>
          <a:ext cx="7249884" cy="158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8589941" imgH="2111182" progId="Word.Document.12">
                  <p:embed/>
                </p:oleObj>
              </mc:Choice>
              <mc:Fallback>
                <p:oleObj name="Document" r:id="rId5" imgW="8589941" imgH="2111182" progId="Word.Document.12">
                  <p:embed/>
                  <p:pic>
                    <p:nvPicPr>
                      <p:cNvPr id="45059" name="Object 5">
                        <a:extLst>
                          <a:ext uri="{FF2B5EF4-FFF2-40B4-BE49-F238E27FC236}">
                            <a16:creationId xmlns:a16="http://schemas.microsoft.com/office/drawing/2014/main" id="{02109B7E-FD38-2751-47BF-77AC1D5FDF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724" y="4254629"/>
                        <a:ext cx="7249884" cy="1584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DA80AA7-45AE-DDD0-6E1C-3692EDF21689}"/>
              </a:ext>
            </a:extLst>
          </p:cNvPr>
          <p:cNvSpPr txBox="1"/>
          <p:nvPr/>
        </p:nvSpPr>
        <p:spPr>
          <a:xfrm>
            <a:off x="1260693" y="5764738"/>
            <a:ext cx="74518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vi-VN" altLang="en-US" sz="2000" b="1" dirty="0">
                <a:solidFill>
                  <a:srgbClr val="0B4874"/>
                </a:solidFill>
                <a:latin typeface="Times New Roman" panose="02020603050405020304" pitchFamily="18" charset="0"/>
              </a:rPr>
              <a:t>+ Thuật toán dừng sau 2 bước lặp vì f </a:t>
            </a:r>
            <a:r>
              <a:rPr kumimoji="0" lang="vi-VN" altLang="en-US" sz="2000" b="1" dirty="0">
                <a:solidFill>
                  <a:srgbClr val="0B487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min và </a:t>
            </a:r>
            <a:r>
              <a:rPr kumimoji="0" lang="vi-VN" altLang="en-US" sz="2000" b="1" baseline="-25000" dirty="0">
                <a:solidFill>
                  <a:srgbClr val="0B487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vi-VN" altLang="en-US" sz="2000" b="1" dirty="0">
                <a:solidFill>
                  <a:srgbClr val="0B487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 0,  k =</a:t>
            </a:r>
            <a:r>
              <a:rPr kumimoji="0" lang="en-US" altLang="en-US" sz="2000" b="1" dirty="0">
                <a:solidFill>
                  <a:srgbClr val="0B487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1..6</a:t>
            </a:r>
            <a:r>
              <a:rPr kumimoji="0" lang="vi-VN" altLang="en-US" sz="2000" b="1" dirty="0">
                <a:solidFill>
                  <a:srgbClr val="0B4874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vi-VN" altLang="en-US" sz="2000" b="1" dirty="0">
                <a:solidFill>
                  <a:srgbClr val="0B4874"/>
                </a:solidFill>
                <a:latin typeface="Times New Roman" panose="02020603050405020304" pitchFamily="18" charset="0"/>
              </a:rPr>
              <a:t>X</a:t>
            </a:r>
            <a:r>
              <a:rPr kumimoji="0" lang="vi-VN" altLang="en-US" sz="2000" b="1" baseline="30000" dirty="0">
                <a:solidFill>
                  <a:srgbClr val="0B4874"/>
                </a:solidFill>
                <a:latin typeface="Times New Roman" panose="02020603050405020304" pitchFamily="18" charset="0"/>
              </a:rPr>
              <a:t>*</a:t>
            </a:r>
            <a:r>
              <a:rPr kumimoji="0" lang="vi-VN" altLang="en-US" sz="2000" b="1" dirty="0">
                <a:solidFill>
                  <a:srgbClr val="0B4874"/>
                </a:solidFill>
                <a:latin typeface="Times New Roman" panose="02020603050405020304" pitchFamily="18" charset="0"/>
              </a:rPr>
              <a:t> = (0, 7, 23, 0, 25, 0); Cơ sở tối ưu: J</a:t>
            </a:r>
            <a:r>
              <a:rPr kumimoji="0" lang="vi-VN" altLang="en-US" sz="2000" b="1" baseline="30000" dirty="0">
                <a:solidFill>
                  <a:srgbClr val="0B4874"/>
                </a:solidFill>
                <a:latin typeface="Times New Roman" panose="02020603050405020304" pitchFamily="18" charset="0"/>
              </a:rPr>
              <a:t>*</a:t>
            </a:r>
            <a:r>
              <a:rPr kumimoji="0" lang="vi-VN" altLang="en-US" sz="2000" b="1" dirty="0">
                <a:solidFill>
                  <a:srgbClr val="0B4874"/>
                </a:solidFill>
                <a:latin typeface="Times New Roman" panose="02020603050405020304" pitchFamily="18" charset="0"/>
              </a:rPr>
              <a:t> = {3, 2, 5}.</a:t>
            </a:r>
            <a:endParaRPr kumimoji="0" lang="en-US" altLang="en-US" sz="2000" dirty="0">
              <a:solidFill>
                <a:srgbClr val="0B48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884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7AB93-58D7-BAF7-E45A-DF05EDAC3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F965-DE62-41AF-D576-7918A731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822325"/>
            <a:ext cx="10515600" cy="1327317"/>
          </a:xfrm>
        </p:spPr>
        <p:txBody>
          <a:bodyPr>
            <a:normAutofit/>
          </a:bodyPr>
          <a:lstStyle/>
          <a:p>
            <a:r>
              <a:rPr kumimoji="0" lang="vi-VN" altLang="en-US" sz="2200" b="1" u="sng" dirty="0">
                <a:solidFill>
                  <a:srgbClr val="FF5A33"/>
                </a:solidFill>
                <a:latin typeface="Times New Roman" panose="02020603050405020304" pitchFamily="18" charset="0"/>
              </a:rPr>
              <a:t>Bài tập tuần 4: </a:t>
            </a:r>
            <a:r>
              <a:rPr kumimoji="0" lang="en-US" altLang="en-US" sz="2200" b="1" u="sng" dirty="0">
                <a:solidFill>
                  <a:srgbClr val="FF5A33"/>
                </a:solidFill>
                <a:latin typeface="Times New Roman" panose="02020603050405020304" pitchFamily="18" charset="0"/>
              </a:rPr>
              <a:t>T</a:t>
            </a:r>
            <a:r>
              <a:rPr kumimoji="0" lang="vi-VN" altLang="en-US" sz="2200" b="1" u="sng" dirty="0">
                <a:solidFill>
                  <a:srgbClr val="FF5A33"/>
                </a:solidFill>
                <a:latin typeface="Times New Roman" panose="02020603050405020304" pitchFamily="18" charset="0"/>
              </a:rPr>
              <a:t>ìm nghiệm tối ưu khác (nếu có) của ví dụ 13 và trình bày hoàn chỉnh bài giải của ví dụ 14.</a:t>
            </a:r>
            <a:br>
              <a:rPr kumimoji="0" lang="en-US" altLang="en-US" b="1" u="sng" dirty="0">
                <a:solidFill>
                  <a:srgbClr val="FF5A33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4B9D-C710-977C-AE04-D00DE64E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6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Ví</a:t>
            </a:r>
            <a:r>
              <a:rPr kumimoji="0" lang="en-US" altLang="en-US" sz="26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6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dụ</a:t>
            </a:r>
            <a:r>
              <a:rPr kumimoji="0" lang="en-US" altLang="en-US" sz="26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14.  Cho </a:t>
            </a:r>
            <a:r>
              <a:rPr kumimoji="0" lang="en-US" altLang="en-US" sz="26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bài</a:t>
            </a:r>
            <a:r>
              <a:rPr kumimoji="0" lang="en-US" altLang="en-US" sz="26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6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toán</a:t>
            </a:r>
            <a:r>
              <a:rPr kumimoji="0" lang="en-US" altLang="en-US" sz="26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6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qhtt</a:t>
            </a:r>
            <a:r>
              <a:rPr kumimoji="0" lang="en-US" altLang="en-US" sz="26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6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chính</a:t>
            </a:r>
            <a:r>
              <a:rPr kumimoji="0" lang="en-US" altLang="en-US" sz="26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sz="2600" b="1" u="sng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tắc</a:t>
            </a:r>
            <a:r>
              <a:rPr kumimoji="0" lang="en-US" altLang="en-US" sz="2600" b="1" u="sng" dirty="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en-US" sz="2600" b="1" dirty="0"/>
              <a:t>     		f(X) = x</a:t>
            </a:r>
            <a:r>
              <a:rPr kumimoji="0" lang="en-US" altLang="en-US" sz="2600" b="1" baseline="-25000" dirty="0"/>
              <a:t>1</a:t>
            </a:r>
            <a:r>
              <a:rPr kumimoji="0" lang="en-US" altLang="en-US" sz="2600" b="1" dirty="0"/>
              <a:t> – x</a:t>
            </a:r>
            <a:r>
              <a:rPr kumimoji="0" lang="en-US" altLang="en-US" sz="2600" b="1" baseline="-25000" dirty="0"/>
              <a:t>2</a:t>
            </a:r>
            <a:r>
              <a:rPr kumimoji="0" lang="en-US" altLang="en-US" sz="2600" b="1" dirty="0"/>
              <a:t> + 2x</a:t>
            </a:r>
            <a:r>
              <a:rPr kumimoji="0" lang="en-US" altLang="en-US" sz="2600" b="1" baseline="-25000" dirty="0"/>
              <a:t>3</a:t>
            </a:r>
            <a:r>
              <a:rPr kumimoji="0" lang="en-US" altLang="en-US" sz="2600" b="1" dirty="0"/>
              <a:t> + x</a:t>
            </a:r>
            <a:r>
              <a:rPr kumimoji="0" lang="en-US" altLang="en-US" sz="2600" b="1" baseline="-25000" dirty="0"/>
              <a:t>4</a:t>
            </a:r>
            <a:r>
              <a:rPr kumimoji="0" lang="en-US" altLang="en-US" sz="2600" b="1" dirty="0"/>
              <a:t> - 5x</a:t>
            </a:r>
            <a:r>
              <a:rPr kumimoji="0" lang="en-US" altLang="en-US" sz="2600" b="1" baseline="-25000" dirty="0"/>
              <a:t>5</a:t>
            </a:r>
            <a:r>
              <a:rPr kumimoji="0" lang="en-US" altLang="en-US" sz="2600" b="1" dirty="0"/>
              <a:t> </a:t>
            </a:r>
            <a:r>
              <a:rPr kumimoji="0" lang="en-US" altLang="en-US" sz="2600" b="1" dirty="0">
                <a:sym typeface="Symbol" panose="05050102010706020507" pitchFamily="18" charset="2"/>
              </a:rPr>
              <a:t> min</a:t>
            </a:r>
            <a:br>
              <a:rPr kumimoji="0" lang="en-US" altLang="en-US" sz="2600" b="1" dirty="0">
                <a:sym typeface="Symbol" panose="05050102010706020507" pitchFamily="18" charset="2"/>
              </a:rPr>
            </a:br>
            <a:r>
              <a:rPr kumimoji="0" lang="en-US" altLang="en-US" sz="2600" b="1" dirty="0">
                <a:sym typeface="Symbol" panose="05050102010706020507" pitchFamily="18" charset="2"/>
              </a:rPr>
              <a:t>		2x</a:t>
            </a:r>
            <a:r>
              <a:rPr kumimoji="0" lang="en-US" altLang="en-US" sz="2600" b="1" baseline="-25000" dirty="0">
                <a:sym typeface="Symbol" panose="05050102010706020507" pitchFamily="18" charset="2"/>
              </a:rPr>
              <a:t>1</a:t>
            </a:r>
            <a:r>
              <a:rPr kumimoji="0" lang="en-US" altLang="en-US" sz="2600" b="1" dirty="0">
                <a:sym typeface="Symbol" panose="05050102010706020507" pitchFamily="18" charset="2"/>
              </a:rPr>
              <a:t> + x</a:t>
            </a:r>
            <a:r>
              <a:rPr kumimoji="0" lang="en-US" altLang="en-US" sz="2600" b="1" baseline="-25000" dirty="0">
                <a:sym typeface="Symbol" panose="05050102010706020507" pitchFamily="18" charset="2"/>
              </a:rPr>
              <a:t>2</a:t>
            </a:r>
            <a:r>
              <a:rPr kumimoji="0" lang="en-US" altLang="en-US" sz="2600" b="1" dirty="0">
                <a:sym typeface="Symbol" panose="05050102010706020507" pitchFamily="18" charset="2"/>
              </a:rPr>
              <a:t> - x</a:t>
            </a:r>
            <a:r>
              <a:rPr kumimoji="0" lang="en-US" altLang="en-US" sz="2600" b="1" baseline="-25000" dirty="0">
                <a:sym typeface="Symbol" panose="05050102010706020507" pitchFamily="18" charset="2"/>
              </a:rPr>
              <a:t>3</a:t>
            </a:r>
            <a:r>
              <a:rPr kumimoji="0" lang="en-US" altLang="en-US" sz="2600" b="1" dirty="0">
                <a:sym typeface="Symbol" panose="05050102010706020507" pitchFamily="18" charset="2"/>
              </a:rPr>
              <a:t>             + x</a:t>
            </a:r>
            <a:r>
              <a:rPr kumimoji="0" lang="en-US" altLang="en-US" sz="2600" b="1" baseline="-25000" dirty="0">
                <a:sym typeface="Symbol" panose="05050102010706020507" pitchFamily="18" charset="2"/>
              </a:rPr>
              <a:t>5</a:t>
            </a:r>
            <a:r>
              <a:rPr kumimoji="0" lang="en-US" altLang="en-US" sz="2600" b="1" dirty="0">
                <a:sym typeface="Symbol" panose="05050102010706020507" pitchFamily="18" charset="2"/>
              </a:rPr>
              <a:t> + x</a:t>
            </a:r>
            <a:r>
              <a:rPr kumimoji="0" lang="en-US" altLang="en-US" sz="2600" b="1" baseline="-25000" dirty="0">
                <a:sym typeface="Symbol" panose="05050102010706020507" pitchFamily="18" charset="2"/>
              </a:rPr>
              <a:t>6</a:t>
            </a:r>
            <a:r>
              <a:rPr kumimoji="0" lang="en-US" altLang="en-US" sz="2600" b="1" dirty="0">
                <a:sym typeface="Symbol" panose="05050102010706020507" pitchFamily="18" charset="2"/>
              </a:rPr>
              <a:t>      = 2</a:t>
            </a:r>
            <a:br>
              <a:rPr kumimoji="0" lang="en-US" altLang="en-US" sz="2600" b="1" dirty="0">
                <a:sym typeface="Symbol" panose="05050102010706020507" pitchFamily="18" charset="2"/>
              </a:rPr>
            </a:br>
            <a:r>
              <a:rPr kumimoji="0" lang="en-US" altLang="en-US" sz="2600" b="1" dirty="0">
                <a:sym typeface="Symbol" panose="05050102010706020507" pitchFamily="18" charset="2"/>
              </a:rPr>
              <a:t>                     - x</a:t>
            </a:r>
            <a:r>
              <a:rPr kumimoji="0" lang="en-US" altLang="en-US" sz="2600" b="1" baseline="-25000" dirty="0">
                <a:sym typeface="Symbol" panose="05050102010706020507" pitchFamily="18" charset="2"/>
              </a:rPr>
              <a:t>1</a:t>
            </a:r>
            <a:r>
              <a:rPr kumimoji="0" lang="en-US" altLang="en-US" sz="2600" b="1" dirty="0">
                <a:sym typeface="Symbol" panose="05050102010706020507" pitchFamily="18" charset="2"/>
              </a:rPr>
              <a:t> - x</a:t>
            </a:r>
            <a:r>
              <a:rPr kumimoji="0" lang="en-US" altLang="en-US" sz="2600" b="1" baseline="-25000" dirty="0">
                <a:sym typeface="Symbol" panose="05050102010706020507" pitchFamily="18" charset="2"/>
              </a:rPr>
              <a:t>2</a:t>
            </a:r>
            <a:r>
              <a:rPr kumimoji="0" lang="en-US" altLang="en-US" sz="2600" b="1" dirty="0">
                <a:sym typeface="Symbol" panose="05050102010706020507" pitchFamily="18" charset="2"/>
              </a:rPr>
              <a:t> + x</a:t>
            </a:r>
            <a:r>
              <a:rPr kumimoji="0" lang="en-US" altLang="en-US" sz="2600" b="1" baseline="-25000" dirty="0">
                <a:sym typeface="Symbol" panose="05050102010706020507" pitchFamily="18" charset="2"/>
              </a:rPr>
              <a:t>3</a:t>
            </a:r>
            <a:r>
              <a:rPr kumimoji="0" lang="en-US" altLang="en-US" sz="2600" b="1" dirty="0">
                <a:sym typeface="Symbol" panose="05050102010706020507" pitchFamily="18" charset="2"/>
              </a:rPr>
              <a:t> + x</a:t>
            </a:r>
            <a:r>
              <a:rPr kumimoji="0" lang="en-US" altLang="en-US" sz="2600" b="1" baseline="-25000" dirty="0">
                <a:sym typeface="Symbol" panose="05050102010706020507" pitchFamily="18" charset="2"/>
              </a:rPr>
              <a:t>4</a:t>
            </a:r>
            <a:r>
              <a:rPr kumimoji="0" lang="en-US" altLang="en-US" sz="2600" b="1" dirty="0">
                <a:sym typeface="Symbol" panose="05050102010706020507" pitchFamily="18" charset="2"/>
              </a:rPr>
              <a:t>      - x</a:t>
            </a:r>
            <a:r>
              <a:rPr kumimoji="0" lang="en-US" altLang="en-US" sz="2600" b="1" baseline="-25000" dirty="0">
                <a:sym typeface="Symbol" panose="05050102010706020507" pitchFamily="18" charset="2"/>
              </a:rPr>
              <a:t>5</a:t>
            </a:r>
            <a:r>
              <a:rPr kumimoji="0" lang="en-US" altLang="en-US" sz="2600" b="1" dirty="0">
                <a:sym typeface="Symbol" panose="05050102010706020507" pitchFamily="18" charset="2"/>
              </a:rPr>
              <a:t>            = 1</a:t>
            </a:r>
            <a:br>
              <a:rPr kumimoji="0" lang="en-US" altLang="en-US" sz="2600" b="1" dirty="0">
                <a:sym typeface="Symbol" panose="05050102010706020507" pitchFamily="18" charset="2"/>
              </a:rPr>
            </a:br>
            <a:r>
              <a:rPr kumimoji="0" lang="en-US" altLang="en-US" sz="2600" b="1" dirty="0">
                <a:sym typeface="Symbol" panose="05050102010706020507" pitchFamily="18" charset="2"/>
              </a:rPr>
              <a:t>                      5x</a:t>
            </a:r>
            <a:r>
              <a:rPr kumimoji="0" lang="en-US" altLang="en-US" sz="2600" b="1" baseline="-25000" dirty="0">
                <a:sym typeface="Symbol" panose="05050102010706020507" pitchFamily="18" charset="2"/>
              </a:rPr>
              <a:t>1</a:t>
            </a:r>
            <a:r>
              <a:rPr kumimoji="0" lang="en-US" altLang="en-US" sz="2600" b="1" dirty="0">
                <a:sym typeface="Symbol" panose="05050102010706020507" pitchFamily="18" charset="2"/>
              </a:rPr>
              <a:t> - x</a:t>
            </a:r>
            <a:r>
              <a:rPr kumimoji="0" lang="en-US" altLang="en-US" sz="2600" b="1" baseline="-25000" dirty="0">
                <a:sym typeface="Symbol" panose="05050102010706020507" pitchFamily="18" charset="2"/>
              </a:rPr>
              <a:t>2</a:t>
            </a:r>
            <a:r>
              <a:rPr kumimoji="0" lang="en-US" altLang="en-US" sz="2600" b="1" dirty="0">
                <a:sym typeface="Symbol" panose="05050102010706020507" pitchFamily="18" charset="2"/>
              </a:rPr>
              <a:t> + 2x</a:t>
            </a:r>
            <a:r>
              <a:rPr kumimoji="0" lang="en-US" altLang="en-US" sz="2600" b="1" baseline="-25000" dirty="0">
                <a:sym typeface="Symbol" panose="05050102010706020507" pitchFamily="18" charset="2"/>
              </a:rPr>
              <a:t>3</a:t>
            </a:r>
            <a:r>
              <a:rPr kumimoji="0" lang="en-US" altLang="en-US" sz="2600" b="1" dirty="0">
                <a:sym typeface="Symbol" panose="05050102010706020507" pitchFamily="18" charset="2"/>
              </a:rPr>
              <a:t> - 2x</a:t>
            </a:r>
            <a:r>
              <a:rPr kumimoji="0" lang="en-US" altLang="en-US" sz="2600" b="1" baseline="-25000" dirty="0">
                <a:sym typeface="Symbol" panose="05050102010706020507" pitchFamily="18" charset="2"/>
              </a:rPr>
              <a:t>4</a:t>
            </a:r>
            <a:r>
              <a:rPr kumimoji="0" lang="en-US" altLang="en-US" sz="2600" b="1" dirty="0">
                <a:sym typeface="Symbol" panose="05050102010706020507" pitchFamily="18" charset="2"/>
              </a:rPr>
              <a:t> - 3x</a:t>
            </a:r>
            <a:r>
              <a:rPr kumimoji="0" lang="en-US" altLang="en-US" sz="2600" b="1" baseline="-25000" dirty="0">
                <a:sym typeface="Symbol" panose="05050102010706020507" pitchFamily="18" charset="2"/>
              </a:rPr>
              <a:t>5</a:t>
            </a:r>
            <a:r>
              <a:rPr kumimoji="0" lang="en-US" altLang="en-US" sz="2600" b="1" dirty="0">
                <a:sym typeface="Symbol" panose="05050102010706020507" pitchFamily="18" charset="2"/>
              </a:rPr>
              <a:t>     - x</a:t>
            </a:r>
            <a:r>
              <a:rPr kumimoji="0" lang="en-US" altLang="en-US" sz="2600" b="1" baseline="-25000" dirty="0">
                <a:sym typeface="Symbol" panose="05050102010706020507" pitchFamily="18" charset="2"/>
              </a:rPr>
              <a:t>7</a:t>
            </a:r>
            <a:r>
              <a:rPr kumimoji="0" lang="en-US" altLang="en-US" sz="2600" b="1" dirty="0">
                <a:sym typeface="Symbol" panose="05050102010706020507" pitchFamily="18" charset="2"/>
              </a:rPr>
              <a:t>  = 1</a:t>
            </a:r>
            <a:br>
              <a:rPr kumimoji="0" lang="en-US" altLang="en-US" sz="2600" b="1" dirty="0">
                <a:sym typeface="Symbol" panose="05050102010706020507" pitchFamily="18" charset="2"/>
              </a:rPr>
            </a:br>
            <a:r>
              <a:rPr kumimoji="0" lang="en-US" altLang="en-US" sz="2600" b="1" dirty="0">
                <a:sym typeface="Symbol" panose="05050102010706020507" pitchFamily="18" charset="2"/>
              </a:rPr>
              <a:t>                                        </a:t>
            </a:r>
            <a:r>
              <a:rPr kumimoji="0" lang="en-US" altLang="en-US" sz="2600" b="1" dirty="0" err="1">
                <a:sym typeface="Symbol" panose="05050102010706020507" pitchFamily="18" charset="2"/>
              </a:rPr>
              <a:t>x</a:t>
            </a:r>
            <a:r>
              <a:rPr kumimoji="0" lang="en-US" altLang="en-US" sz="2600" b="1" baseline="-25000" dirty="0" err="1">
                <a:sym typeface="Symbol" panose="05050102010706020507" pitchFamily="18" charset="2"/>
              </a:rPr>
              <a:t>j</a:t>
            </a:r>
            <a:r>
              <a:rPr kumimoji="0" lang="en-US" altLang="en-US" sz="2600" b="1" dirty="0">
                <a:sym typeface="Symbol" panose="05050102010706020507" pitchFamily="18" charset="2"/>
              </a:rPr>
              <a:t>  0,  j =1..7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vi-VN" altLang="en-US" sz="2600" b="1" dirty="0">
                <a:latin typeface="Times New Roman" panose="02020603050405020304" pitchFamily="18" charset="0"/>
              </a:rPr>
              <a:t>Giải bài toán tìm phương án tối ưu bằng phương pháp đơn hình.</a:t>
            </a:r>
            <a:r>
              <a:rPr kumimoji="0" lang="en-US" altLang="en-US" sz="2600" b="1" dirty="0">
                <a:latin typeface="Times New Roman" panose="02020603050405020304" pitchFamily="18" charset="0"/>
              </a:rPr>
              <a:t> </a:t>
            </a:r>
            <a:r>
              <a:rPr kumimoji="0" lang="en-US" altLang="en-US" sz="2600" b="1" dirty="0" err="1">
                <a:latin typeface="Times New Roman" panose="02020603050405020304" pitchFamily="18" charset="0"/>
              </a:rPr>
              <a:t>Biết</a:t>
            </a:r>
            <a:r>
              <a:rPr kumimoji="0" lang="en-US" altLang="en-US" sz="2600" b="1" dirty="0">
                <a:latin typeface="Times New Roman" panose="02020603050405020304" pitchFamily="18" charset="0"/>
              </a:rPr>
              <a:t> X</a:t>
            </a:r>
            <a:r>
              <a:rPr kumimoji="0" lang="en-US" altLang="en-US" sz="2600" b="1" baseline="30000" dirty="0">
                <a:latin typeface="Times New Roman" panose="02020603050405020304" pitchFamily="18" charset="0"/>
              </a:rPr>
              <a:t>0</a:t>
            </a:r>
            <a:r>
              <a:rPr kumimoji="0" lang="en-US" altLang="en-US" sz="2600" b="1" dirty="0">
                <a:latin typeface="Times New Roman" panose="02020603050405020304" pitchFamily="18" charset="0"/>
              </a:rPr>
              <a:t> = (0, 0, 3/4, 1/4, 0, 11/4, 0) </a:t>
            </a:r>
            <a:r>
              <a:rPr kumimoji="0" lang="en-US" altLang="en-US" sz="2600" b="1" dirty="0" err="1">
                <a:latin typeface="Times New Roman" panose="02020603050405020304" pitchFamily="18" charset="0"/>
              </a:rPr>
              <a:t>là</a:t>
            </a:r>
            <a:r>
              <a:rPr kumimoji="0" lang="en-US" altLang="en-US" sz="2600" b="1" dirty="0">
                <a:latin typeface="Times New Roman" panose="02020603050405020304" pitchFamily="18" charset="0"/>
              </a:rPr>
              <a:t> p</a:t>
            </a:r>
            <a:r>
              <a:rPr kumimoji="0" lang="vi-VN" altLang="en-US" sz="2600" b="1" dirty="0">
                <a:latin typeface="Times New Roman" panose="02020603050405020304" pitchFamily="18" charset="0"/>
              </a:rPr>
              <a:t>hương </a:t>
            </a:r>
            <a:r>
              <a:rPr kumimoji="0" lang="en-US" altLang="en-US" sz="2600" b="1" dirty="0" err="1">
                <a:latin typeface="Times New Roman" panose="02020603050405020304" pitchFamily="18" charset="0"/>
              </a:rPr>
              <a:t>án</a:t>
            </a:r>
            <a:r>
              <a:rPr kumimoji="0" lang="en-US" altLang="en-US" sz="2600" b="1" dirty="0">
                <a:latin typeface="Times New Roman" panose="02020603050405020304" pitchFamily="18" charset="0"/>
              </a:rPr>
              <a:t> </a:t>
            </a:r>
            <a:r>
              <a:rPr kumimoji="0" lang="en-US" altLang="en-US" sz="2600" b="1" dirty="0" err="1">
                <a:latin typeface="Times New Roman" panose="02020603050405020304" pitchFamily="18" charset="0"/>
              </a:rPr>
              <a:t>cực</a:t>
            </a:r>
            <a:r>
              <a:rPr kumimoji="0" lang="en-US" altLang="en-US" sz="2600" b="1" dirty="0">
                <a:latin typeface="Times New Roman" panose="02020603050405020304" pitchFamily="18" charset="0"/>
              </a:rPr>
              <a:t> </a:t>
            </a:r>
            <a:r>
              <a:rPr kumimoji="0" lang="en-US" altLang="en-US" sz="2600" b="1" dirty="0" err="1">
                <a:latin typeface="Times New Roman" panose="02020603050405020304" pitchFamily="18" charset="0"/>
              </a:rPr>
              <a:t>biên</a:t>
            </a:r>
            <a:r>
              <a:rPr kumimoji="0" lang="en-US" altLang="en-US" sz="2600" b="1" dirty="0">
                <a:latin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7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8BD20-FD3B-D026-AABE-D65888F18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2A69-1999-93C6-8E3B-32BCF891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kumimoji="0" lang="en-US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kumimoji="0" lang="en-US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kumimoji="0" lang="en-US" altLang="en-US" sz="28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kumimoji="0" lang="en-US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kumimoji="0" lang="en-US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47B5DF-1891-6691-7D1A-D2785F3B99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558" y="1646238"/>
            <a:ext cx="6029325" cy="419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48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2B11E-3B8D-B5B9-B221-A0152B21C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D1A7-9CE4-DB78-2836-B1802CB7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" y="822325"/>
            <a:ext cx="10515600" cy="1343359"/>
          </a:xfrm>
        </p:spPr>
        <p:txBody>
          <a:bodyPr>
            <a:noAutofit/>
          </a:bodyPr>
          <a:lstStyle/>
          <a:p>
            <a:r>
              <a:rPr kumimoji="0" lang="vi-V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 tiếp kết quả tính toán của ví dụ 9, phần 1 của phương pháp đơn hình (slide 7) sau khi đã biến đổi đến qua 6 bước đầu tiên, ta có bảng đơn hình mới (bước lặp 2)</a:t>
            </a:r>
            <a:br>
              <a:rPr kumimoji="0"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E735-E9A3-C1C0-2F1F-29A90FF2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f(x) =  2x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+  3x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–  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– 1/2x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 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min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–   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+   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+    1/2x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=  18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–  4x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 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+   8x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+  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8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–2x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+  2x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–    3x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+  x</a:t>
            </a:r>
            <a:r>
              <a:rPr kumimoji="0" lang="en-US" altLang="en-US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20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</a:t>
            </a:r>
            <a:r>
              <a:rPr kumimoji="0"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en-US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kumimoji="0" lang="en-US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≥ 0  (j = 1..6)</a:t>
            </a:r>
            <a:endParaRPr kumimoji="0"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A323E66-4F24-ABB0-F906-834D968DF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715533"/>
                  </p:ext>
                </p:extLst>
              </p:nvPr>
            </p:nvGraphicFramePr>
            <p:xfrm>
              <a:off x="1037389" y="3960436"/>
              <a:ext cx="8127999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169410613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983879959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87686912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94724819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87013660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76881298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144797799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70128140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5211693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8442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45340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3904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5472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947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A323E66-4F24-ABB0-F906-834D968DF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715533"/>
                  </p:ext>
                </p:extLst>
              </p:nvPr>
            </p:nvGraphicFramePr>
            <p:xfrm>
              <a:off x="1037389" y="3960436"/>
              <a:ext cx="8127999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169410613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983879959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87686912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594724819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87013660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76881298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144797799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701281404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52116933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6" t="-4717" r="-802703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329" t="-4717" r="-597987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351" t="-4717" r="-502027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351" t="-4717" r="-402027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351" t="-4717" r="-302027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15" t="-4717" r="-200000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2027" t="-4717" r="-101351" b="-2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2027" t="-4717" r="-1351" b="-2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4427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676" t="-181967" r="-70270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45340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676" t="-281967" r="-70270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3904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676" t="-381967" r="-70270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54725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894714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056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5B05A-4576-7310-447E-FD9EF74E3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AB16AC3-03B1-3B9B-18BD-7C6538F0C41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1173755"/>
                  </p:ext>
                </p:extLst>
              </p:nvPr>
            </p:nvGraphicFramePr>
            <p:xfrm>
              <a:off x="372979" y="959351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61439538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10470841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6303589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09802420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32869721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49617632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0183332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58279533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1313369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53456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267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694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42412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8881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AB16AC3-03B1-3B9B-18BD-7C6538F0C41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1173755"/>
                  </p:ext>
                </p:extLst>
              </p:nvPr>
            </p:nvGraphicFramePr>
            <p:xfrm>
              <a:off x="372979" y="959351"/>
              <a:ext cx="10515600" cy="212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61439538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10470841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6303589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09802420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32869721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49617632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70183332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58279533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13133697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4762" r="-800000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71" t="-4762" r="-60366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762" r="-5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62" r="-4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762" r="-30052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141" t="-4762" r="-202094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479" t="-4762" r="-10104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9479" t="-4762" r="-1042" b="-2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456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180328" r="-7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267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280328" r="-7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6941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380328" r="-7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42412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8881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B454D62-BDB9-D900-3EB5-BD5607FCA9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19176"/>
                  </p:ext>
                </p:extLst>
              </p:nvPr>
            </p:nvGraphicFramePr>
            <p:xfrm>
              <a:off x="372979" y="3591203"/>
              <a:ext cx="10515600" cy="2148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97561154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52570132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21465890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8208152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18709102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22662110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78282313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9264703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0422084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9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7671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7525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0137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31080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B454D62-BDB9-D900-3EB5-BD5607FCA9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19176"/>
                  </p:ext>
                </p:extLst>
              </p:nvPr>
            </p:nvGraphicFramePr>
            <p:xfrm>
              <a:off x="372979" y="3591203"/>
              <a:ext cx="10515600" cy="2148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97561154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52570132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21465890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8208152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18709102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22662110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78282313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9264703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04220847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1" t="-4762" r="-800000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571" t="-4762" r="-603665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4762" r="-500521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4762" r="-400521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4762" r="-300521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3141" t="-4762" r="-202094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479" t="-4762" r="-101042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99479" t="-4762" r="-1042" b="-25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9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1" t="-180328" r="-700000" b="-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7671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1" t="-280328" r="-700000" b="-2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6752523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1" t="-356923" r="-700000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0137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231080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020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1A0BA-3CD6-6D04-AACA-9DFB58FE0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A76FD80-8F58-86EE-D6B2-7A805724AC6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8268155"/>
                  </p:ext>
                </p:extLst>
              </p:nvPr>
            </p:nvGraphicFramePr>
            <p:xfrm>
              <a:off x="469231" y="879141"/>
              <a:ext cx="10515600" cy="2148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99984508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06453953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08146764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68313629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443757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32968814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23096945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83026927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4610053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09362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7614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337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3928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45795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A76FD80-8F58-86EE-D6B2-7A805724AC6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8268155"/>
                  </p:ext>
                </p:extLst>
              </p:nvPr>
            </p:nvGraphicFramePr>
            <p:xfrm>
              <a:off x="469231" y="879141"/>
              <a:ext cx="10515600" cy="2148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99984508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06453953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08146764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68313629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443757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32968814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23096945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83026927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46100537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4762" r="-800521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71" t="-4762" r="-604188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762" r="-501042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62" r="-401042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762" r="-301042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141" t="-4762" r="-202618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479" t="-4762" r="-101562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9479" t="-4762" r="-1562" b="-25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362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180328" r="-700521" b="-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7614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280328" r="-700521" b="-2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3375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356923" r="-700521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39282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45795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9">
            <a:extLst>
              <a:ext uri="{FF2B5EF4-FFF2-40B4-BE49-F238E27FC236}">
                <a16:creationId xmlns:a16="http://schemas.microsoft.com/office/drawing/2014/main" id="{B236D082-58E4-949C-7BEE-4F9C2063A920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3429215"/>
            <a:ext cx="8972550" cy="3255571"/>
          </a:xfrm>
          <a:prstGeom prst="rect">
            <a:avLst/>
          </a:prstGeom>
          <a:blipFill rotWithShape="0">
            <a:blip r:embed="rId3"/>
            <a:stretch>
              <a:fillRect l="-1019" t="-1498" r="-340"/>
            </a:stretch>
          </a:blip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  <a:latin typeface="Times New Roman" charset="0"/>
                <a:ea typeface="Arial" charset="0"/>
                <a:cs typeface="Arial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55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9DCA1-979B-8992-E8EA-44824EE45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68E2131-2D40-4692-32FB-225C836DA9B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74968214"/>
                  </p:ext>
                </p:extLst>
              </p:nvPr>
            </p:nvGraphicFramePr>
            <p:xfrm>
              <a:off x="469232" y="895183"/>
              <a:ext cx="10515600" cy="2148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16162719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28738433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13461008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54752246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49568943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06506614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39191784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51242903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403768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3840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3657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[5/2]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3005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5584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1907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68E2131-2D40-4692-32FB-225C836DA9B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74968214"/>
                  </p:ext>
                </p:extLst>
              </p:nvPr>
            </p:nvGraphicFramePr>
            <p:xfrm>
              <a:off x="469232" y="895183"/>
              <a:ext cx="10515600" cy="2148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16162719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28738433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13461008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54752246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49568943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06506614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39191784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51242903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4037682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1" t="-4762" r="-800521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571" t="-4762" r="-60418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762" r="-501042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62" r="-401042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4762" r="-301042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3141" t="-4762" r="-202618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9479" t="-4762" r="-101562" b="-2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9479" t="-4762" r="-1562" b="-2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38403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177419" r="-700521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3657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accent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281967" r="-700521" b="-2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chemeClr val="accent2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[5/2]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3005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21" t="-358462" r="-700521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5584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19075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3999D3E-F26F-36F6-37CC-2BCA71FCC8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930461"/>
                  </p:ext>
                </p:extLst>
              </p:nvPr>
            </p:nvGraphicFramePr>
            <p:xfrm>
              <a:off x="469232" y="3174107"/>
              <a:ext cx="10515600" cy="2148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424169066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30462398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61346585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150472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77585531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85826007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8021180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3267212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8591142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3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-1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-1/2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0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2775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2/5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6592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-2/5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-6/5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2/5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4016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4/5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-17/20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8693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72897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3999D3E-F26F-36F6-37CC-2BCA71FCC8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930461"/>
                  </p:ext>
                </p:extLst>
              </p:nvPr>
            </p:nvGraphicFramePr>
            <p:xfrm>
              <a:off x="469232" y="3174107"/>
              <a:ext cx="10515600" cy="2148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424169066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30462398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61346585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150472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77585531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85826007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58021180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3267212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85911420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1" t="-4762" r="-800521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571" t="-4762" r="-604188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4762" r="-501042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4762" r="-401042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4762" r="-301042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3141" t="-4762" r="-202618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99479" t="-4762" r="-101562" b="-25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99479" t="-4762" r="-1562" b="-25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775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1" t="-177419" r="-700521" b="-3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2/5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-3/10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6592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1" t="-281967" r="-700521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-2/5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-6/5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2/5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40166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521" t="-358462" r="-700521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4/5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-17/20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-1/20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i="1" dirty="0">
                              <a:solidFill>
                                <a:srgbClr val="0B4874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8693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f(x)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728972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25DD962-CFD5-CE0F-C39B-B5E446DA57F3}"/>
              </a:ext>
            </a:extLst>
          </p:cNvPr>
          <p:cNvSpPr txBox="1"/>
          <p:nvPr/>
        </p:nvSpPr>
        <p:spPr>
          <a:xfrm>
            <a:off x="469232" y="563965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vi-V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Ta có 1 patu khác là: X</a:t>
            </a:r>
            <a:r>
              <a:rPr kumimoji="0" lang="vi-VN" altLang="en-US" sz="20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  <a:r>
              <a:rPr kumimoji="0" lang="vi-V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(0, 0, 8, 16, 14, 0); f(X*)=-18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vi-V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Cơ sở tối ưu: J</a:t>
            </a:r>
            <a:r>
              <a:rPr kumimoji="0" lang="vi-VN" altLang="en-US" sz="20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*</a:t>
            </a:r>
            <a:r>
              <a:rPr kumimoji="0" lang="vi-V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{4, 6, 3}.</a:t>
            </a:r>
          </a:p>
        </p:txBody>
      </p:sp>
    </p:spTree>
    <p:extLst>
      <p:ext uri="{BB962C8B-B14F-4D97-AF65-F5344CB8AC3E}">
        <p14:creationId xmlns:p14="http://schemas.microsoft.com/office/powerpoint/2010/main" val="282318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93710-4563-240A-CD40-ABF65319A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F64B01E-073A-7AB8-8A39-A507DC423A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65" y="811763"/>
            <a:ext cx="5286375" cy="15622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4928CD9-FA60-E142-FA04-BB30F90EC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65" y="2448703"/>
            <a:ext cx="7138097" cy="384946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93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C24A5-41B1-7C0A-6E7A-8A154FB36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C425-42D1-8905-F951-DA0DE363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VD11: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QHTT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PPĐH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BA6E-3DA1-A4CA-3834-4890587EB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= -2x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m</a:t>
            </a:r>
            <a:r>
              <a:rPr kumimoji="0"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ax</a:t>
            </a:r>
            <a:b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3x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+ 2x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- 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= 2</a:t>
            </a:r>
            <a:b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    - 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- 7x   + 3x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≤ 20</a:t>
            </a:r>
            <a:b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- 3x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+ 2x</a:t>
            </a:r>
            <a:r>
              <a:rPr kumimoji="0" lang="en-US" alt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≤ 5</a:t>
            </a:r>
            <a:b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</a:t>
            </a:r>
            <a:r>
              <a:rPr kumimoji="0"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0"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 0,  j = 1..4</a:t>
            </a:r>
          </a:p>
          <a:p>
            <a:pPr marL="0" indent="0">
              <a:buNone/>
            </a:pPr>
            <a:r>
              <a:rPr kumimoji="0" lang="vi-VN" altLang="en-US" sz="2400" dirty="0">
                <a:latin typeface="Times New Roman" panose="02020603050405020304" pitchFamily="18" charset="0"/>
              </a:rPr>
              <a:t>Đưa bài toán về dạng chính tắc bằng cách thêm ẩn phụ x</a:t>
            </a:r>
            <a:r>
              <a:rPr kumimoji="0" lang="vi-VN" altLang="en-US" sz="2400" baseline="-25000" dirty="0">
                <a:latin typeface="Times New Roman" panose="02020603050405020304" pitchFamily="18" charset="0"/>
              </a:rPr>
              <a:t>5</a:t>
            </a:r>
            <a:r>
              <a:rPr kumimoji="0" lang="vi-VN" altLang="en-US" sz="2400" dirty="0">
                <a:latin typeface="Times New Roman" panose="02020603050405020304" pitchFamily="18" charset="0"/>
              </a:rPr>
              <a:t> ≥ 0 vào ràng buộc thứ 2 và ẩn phụ x</a:t>
            </a:r>
            <a:r>
              <a:rPr kumimoji="0" lang="vi-VN" altLang="en-US" sz="2400" baseline="-25000" dirty="0">
                <a:latin typeface="Times New Roman" panose="02020603050405020304" pitchFamily="18" charset="0"/>
              </a:rPr>
              <a:t>6 </a:t>
            </a:r>
            <a:r>
              <a:rPr kumimoji="0" lang="vi-VN" altLang="en-US" sz="2400" dirty="0">
                <a:latin typeface="Times New Roman" panose="02020603050405020304" pitchFamily="18" charset="0"/>
              </a:rPr>
              <a:t>≥ 0 vào ràng buộc thứ 3</a:t>
            </a:r>
            <a:endParaRPr kumimoji="0" lang="en-US" altLang="en-US" sz="240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6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</TotalTime>
  <Words>2015</Words>
  <Application>Microsoft Office PowerPoint</Application>
  <PresentationFormat>Widescreen</PresentationFormat>
  <Paragraphs>388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Document</vt:lpstr>
      <vt:lpstr>Quy hoạch tuyến tính và ứng dụng</vt:lpstr>
      <vt:lpstr>Phương pháp đơn hình </vt:lpstr>
      <vt:lpstr> Tổng quát ta có sơ đồ sau</vt:lpstr>
      <vt:lpstr>Xét tiếp kết quả tính toán của ví dụ 9, phần 1 của phương pháp đơn hình (slide 7) sau khi đã biến đổi đến qua 6 bước đầu tiên, ta có bảng đơn hình mới (bước lặp 2) </vt:lpstr>
      <vt:lpstr>PowerPoint Presentation</vt:lpstr>
      <vt:lpstr>PowerPoint Presentation</vt:lpstr>
      <vt:lpstr>PowerPoint Presentation</vt:lpstr>
      <vt:lpstr>PowerPoint Presentation</vt:lpstr>
      <vt:lpstr>VD11: Giải bài toán QHTT sau bằng PPĐH</vt:lpstr>
      <vt:lpstr>VD11: Giải bài toán QHTT sau bằng PPĐH </vt:lpstr>
      <vt:lpstr>PowerPoint Presentation</vt:lpstr>
      <vt:lpstr>Ví dụ 12. Cho bài toán qhtt chính tắc: </vt:lpstr>
      <vt:lpstr>Ta biến đổi ma trận mở rộng sao cho tại vị trí :1, 2, 4 là các vectơ đơn vị, Khi đó Ma trận cuối cùng thu được chính là Ma trận hệ số trong bảng đơn hình đầu tiên:  </vt:lpstr>
      <vt:lpstr>PowerPoint Presentation</vt:lpstr>
      <vt:lpstr>Ví dụ 13. Cho bài toán qhtt: </vt:lpstr>
      <vt:lpstr>Ví dụ 13. Cho bài toán qhtt: </vt:lpstr>
      <vt:lpstr>Ví dụ 13. Cho bài toán qhtt: </vt:lpstr>
      <vt:lpstr>PowerPoint Presentation</vt:lpstr>
      <vt:lpstr>PowerPoint Presentation</vt:lpstr>
      <vt:lpstr>PowerPoint Presentation</vt:lpstr>
      <vt:lpstr>PowerPoint Presentation</vt:lpstr>
      <vt:lpstr>Bài tập tuần 4: Tìm nghiệm tối ưu khác (nếu có) của ví dụ 13 và trình bày hoàn chỉnh bài giải của ví dụ 14.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Xuan Huy</dc:creator>
  <cp:lastModifiedBy>Nguyen Thi My  Duyen</cp:lastModifiedBy>
  <cp:revision>20</cp:revision>
  <dcterms:created xsi:type="dcterms:W3CDTF">2023-12-06T02:10:15Z</dcterms:created>
  <dcterms:modified xsi:type="dcterms:W3CDTF">2025-02-25T10:58:17Z</dcterms:modified>
</cp:coreProperties>
</file>