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64" r:id="rId4"/>
    <p:sldId id="258" r:id="rId5"/>
    <p:sldId id="265" r:id="rId6"/>
    <p:sldId id="266" r:id="rId7"/>
    <p:sldId id="263" r:id="rId8"/>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C87D0E"/>
    <a:srgbClr val="1287C3"/>
    <a:srgbClr val="008F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4EA9CD3-C926-485D-869F-3081E21DAF81}" type="datetimeFigureOut">
              <a:rPr lang="en-IN" smtClean="0"/>
              <a:t>24-06-2023</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98ACDB4-96E3-4461-A755-6BB708F0E802}"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60244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A9CD3-C926-485D-869F-3081E21DAF81}"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60124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A9CD3-C926-485D-869F-3081E21DAF81}"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268102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A9CD3-C926-485D-869F-3081E21DAF81}"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40239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4EA9CD3-C926-485D-869F-3081E21DAF81}" type="datetimeFigureOut">
              <a:rPr lang="en-IN" smtClean="0"/>
              <a:t>24-06-2023</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98ACDB4-96E3-4461-A755-6BB708F0E802}"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5086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A9CD3-C926-485D-869F-3081E21DAF81}"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123535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A9CD3-C926-485D-869F-3081E21DAF81}" type="datetimeFigureOut">
              <a:rPr lang="en-IN" smtClean="0"/>
              <a:t>24-06-2023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30859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A9CD3-C926-485D-869F-3081E21DAF81}"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88355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A9CD3-C926-485D-869F-3081E21DAF81}" type="datetimeFigureOut">
              <a:rPr lang="en-IN" smtClean="0"/>
              <a:t>24-06-2023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ACDB4-96E3-4461-A755-6BB708F0E802}" type="slidenum">
              <a:rPr lang="en-IN" smtClean="0"/>
              <a:t>‹#›</a:t>
            </a:fld>
            <a:endParaRPr lang="en-IN"/>
          </a:p>
        </p:txBody>
      </p:sp>
    </p:spTree>
    <p:extLst>
      <p:ext uri="{BB962C8B-B14F-4D97-AF65-F5344CB8AC3E}">
        <p14:creationId xmlns:p14="http://schemas.microsoft.com/office/powerpoint/2010/main" val="40726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EA9CD3-C926-485D-869F-3081E21DAF81}" type="datetimeFigureOut">
              <a:rPr lang="en-IN" smtClean="0"/>
              <a:t>24-06-2023</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8ACDB4-96E3-4461-A755-6BB708F0E80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64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EA9CD3-C926-485D-869F-3081E21DAF81}" type="datetimeFigureOut">
              <a:rPr lang="en-IN" smtClean="0"/>
              <a:t>24-06-2023</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8ACDB4-96E3-4461-A755-6BB708F0E80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42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4EA9CD3-C926-485D-869F-3081E21DAF81}" type="datetimeFigureOut">
              <a:rPr lang="en-IN" smtClean="0"/>
              <a:t>24-06-2023</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98ACDB4-96E3-4461-A755-6BB708F0E802}"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10995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mc:AlternateContent xmlns:mc="http://schemas.openxmlformats.org/markup-compatibility/2006" xmlns:p14="http://schemas.microsoft.com/office/powerpoint/2010/main">
    <mc:Choice Requires="p14">
      <p:transition spd="med" p14:dur="700">
        <p:sndAc>
          <p:endSnd/>
        </p:sndAc>
      </p:transition>
    </mc:Choice>
    <mc:Fallback xmlns="">
      <p:transition spd="med">
        <p:sndAc>
          <p:endSnd/>
        </p:sndAc>
      </p:transition>
    </mc:Fallback>
  </mc:AlternateContent>
  <p:timing>
    <p:tnLst>
      <p:par>
        <p:cTn id="1" dur="indefinite" restart="never" nodeType="tmRoot"/>
      </p:par>
    </p:tnLst>
  </p:timing>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0DA001-9B4A-4BA1-9F1D-50254CE5015E}"/>
              </a:ext>
            </a:extLst>
          </p:cNvPr>
          <p:cNvSpPr/>
          <p:nvPr/>
        </p:nvSpPr>
        <p:spPr>
          <a:xfrm>
            <a:off x="2137886" y="1363176"/>
            <a:ext cx="6158930" cy="923330"/>
          </a:xfrm>
          <a:prstGeom prst="rect">
            <a:avLst/>
          </a:prstGeom>
          <a:noFill/>
        </p:spPr>
        <p:txBody>
          <a:bodyPr wrap="none" lIns="91440" tIns="45720" rIns="91440" bIns="45720">
            <a:spAutoFit/>
          </a:bodyPr>
          <a:lstStyle/>
          <a:p>
            <a:r>
              <a:rPr lang="en-IN" sz="5400" b="1" dirty="0">
                <a:ln w="0"/>
                <a:solidFill>
                  <a:srgbClr val="008FD3"/>
                </a:solidFill>
                <a:effectLst>
                  <a:outerShdw blurRad="38100" dist="25400" dir="5400000" algn="ctr" rotWithShape="0">
                    <a:srgbClr val="6E747A">
                      <a:alpha val="43000"/>
                    </a:srgbClr>
                  </a:outerShdw>
                </a:effectLst>
              </a:rPr>
              <a:t>INTRODUCTION TO</a:t>
            </a:r>
          </a:p>
        </p:txBody>
      </p:sp>
      <p:sp>
        <p:nvSpPr>
          <p:cNvPr id="8" name="Rectangle 7">
            <a:extLst>
              <a:ext uri="{FF2B5EF4-FFF2-40B4-BE49-F238E27FC236}">
                <a16:creationId xmlns:a16="http://schemas.microsoft.com/office/drawing/2014/main" id="{A6FC1BB6-5816-49A6-A0BD-A6F64F653FD0}"/>
              </a:ext>
            </a:extLst>
          </p:cNvPr>
          <p:cNvSpPr/>
          <p:nvPr/>
        </p:nvSpPr>
        <p:spPr>
          <a:xfrm>
            <a:off x="2137886" y="2811707"/>
            <a:ext cx="8658294" cy="1754326"/>
          </a:xfrm>
          <a:prstGeom prst="rect">
            <a:avLst/>
          </a:prstGeom>
          <a:noFill/>
        </p:spPr>
        <p:txBody>
          <a:bodyPr wrap="square" lIns="91440" tIns="45720" rIns="91440" bIns="45720">
            <a:spAutoFit/>
          </a:bodyPr>
          <a:lstStyle/>
          <a:p>
            <a:r>
              <a:rPr lang="en-IN" sz="5400" b="1" dirty="0">
                <a:ln w="0"/>
                <a:solidFill>
                  <a:srgbClr val="008FD3"/>
                </a:solidFill>
                <a:effectLst>
                  <a:outerShdw blurRad="38100" dist="25400" dir="5400000" algn="ctr" rotWithShape="0">
                    <a:srgbClr val="6E747A">
                      <a:alpha val="43000"/>
                    </a:srgbClr>
                  </a:outerShdw>
                </a:effectLst>
              </a:rPr>
              <a:t>           </a:t>
            </a:r>
            <a:r>
              <a:rPr lang="en-IN" sz="5500" b="1" dirty="0" err="1">
                <a:ln w="0"/>
                <a:solidFill>
                  <a:srgbClr val="00B050"/>
                </a:solidFill>
                <a:effectLst>
                  <a:outerShdw blurRad="38100" dist="25400" dir="5400000" algn="ctr" rotWithShape="0">
                    <a:srgbClr val="6E747A">
                      <a:alpha val="43000"/>
                    </a:srgbClr>
                  </a:outerShdw>
                </a:effectLst>
              </a:rPr>
              <a:t>lenium</a:t>
            </a:r>
            <a:r>
              <a:rPr lang="en-IN" sz="5400" b="1" dirty="0">
                <a:ln w="0"/>
                <a:solidFill>
                  <a:srgbClr val="008FD3"/>
                </a:solidFill>
                <a:effectLst>
                  <a:outerShdw blurRad="38100" dist="25400" dir="5400000" algn="ctr" rotWithShape="0">
                    <a:srgbClr val="6E747A">
                      <a:alpha val="43000"/>
                    </a:srgbClr>
                  </a:outerShdw>
                </a:effectLst>
              </a:rPr>
              <a:t> </a:t>
            </a:r>
          </a:p>
          <a:p>
            <a:r>
              <a:rPr lang="en-IN" sz="5400" b="1" dirty="0">
                <a:ln w="0"/>
                <a:solidFill>
                  <a:srgbClr val="008FD3"/>
                </a:solidFill>
                <a:effectLst>
                  <a:outerShdw blurRad="38100" dist="25400" dir="5400000" algn="ctr" rotWithShape="0">
                    <a:srgbClr val="6E747A">
                      <a:alpha val="43000"/>
                    </a:srgbClr>
                  </a:outerShdw>
                </a:effectLst>
              </a:rPr>
              <a:t>           Automation Testing</a:t>
            </a:r>
          </a:p>
        </p:txBody>
      </p:sp>
      <p:pic>
        <p:nvPicPr>
          <p:cNvPr id="4" name="Picture 3">
            <a:extLst>
              <a:ext uri="{FF2B5EF4-FFF2-40B4-BE49-F238E27FC236}">
                <a16:creationId xmlns:a16="http://schemas.microsoft.com/office/drawing/2014/main" id="{8DF4F8E5-DDB4-4287-BDF1-74C599FBB4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5451" y="2286506"/>
            <a:ext cx="1771505" cy="1402364"/>
          </a:xfrm>
          <a:prstGeom prst="rect">
            <a:avLst/>
          </a:prstGeom>
        </p:spPr>
      </p:pic>
    </p:spTree>
    <p:extLst>
      <p:ext uri="{BB962C8B-B14F-4D97-AF65-F5344CB8AC3E}">
        <p14:creationId xmlns:p14="http://schemas.microsoft.com/office/powerpoint/2010/main" val="391647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5607-AB2D-4829-AA98-4FD4A344F24B}"/>
              </a:ext>
            </a:extLst>
          </p:cNvPr>
          <p:cNvSpPr>
            <a:spLocks noGrp="1"/>
          </p:cNvSpPr>
          <p:nvPr>
            <p:ph type="title"/>
          </p:nvPr>
        </p:nvSpPr>
        <p:spPr>
          <a:xfrm>
            <a:off x="1484311" y="685801"/>
            <a:ext cx="10018713" cy="824948"/>
          </a:xfrm>
        </p:spPr>
        <p:txBody>
          <a:bodyPr/>
          <a:lstStyle/>
          <a:p>
            <a:r>
              <a:rPr lang="en-IN" b="1" dirty="0">
                <a:solidFill>
                  <a:srgbClr val="0070C0"/>
                </a:solidFill>
                <a:effectLst>
                  <a:outerShdw blurRad="38100" dist="38100" dir="2700000" algn="tl">
                    <a:srgbClr val="000000">
                      <a:alpha val="43137"/>
                    </a:srgbClr>
                  </a:outerShdw>
                </a:effectLst>
              </a:rPr>
              <a:t>What is Selenium Testing?</a:t>
            </a:r>
          </a:p>
        </p:txBody>
      </p:sp>
      <p:sp>
        <p:nvSpPr>
          <p:cNvPr id="3" name="Content Placeholder 2">
            <a:extLst>
              <a:ext uri="{FF2B5EF4-FFF2-40B4-BE49-F238E27FC236}">
                <a16:creationId xmlns:a16="http://schemas.microsoft.com/office/drawing/2014/main" id="{17D42EDB-FD0E-405F-AE08-ACD27BF155D0}"/>
              </a:ext>
            </a:extLst>
          </p:cNvPr>
          <p:cNvSpPr>
            <a:spLocks noGrp="1"/>
          </p:cNvSpPr>
          <p:nvPr>
            <p:ph idx="1"/>
          </p:nvPr>
        </p:nvSpPr>
        <p:spPr>
          <a:xfrm>
            <a:off x="1484310" y="1643271"/>
            <a:ext cx="10018713" cy="4769824"/>
          </a:xfrm>
        </p:spPr>
        <p:txBody>
          <a:bodyPr anchor="t">
            <a:normAutofit/>
          </a:bodyPr>
          <a:lstStyle/>
          <a:p>
            <a:pPr marL="0" indent="0">
              <a:buNone/>
            </a:pPr>
            <a:r>
              <a:rPr lang="en-IN" sz="2400" dirty="0"/>
              <a:t>Selenium is open source testing tool for web applications. Any web  application can be testing on web browsers with this automation testing tool.</a:t>
            </a:r>
          </a:p>
          <a:p>
            <a:pPr marL="0" indent="0">
              <a:buNone/>
            </a:pPr>
            <a:r>
              <a:rPr lang="en-IN" sz="2400" dirty="0"/>
              <a:t>Selenium Testing tool can test only web application, it is not useful for mobile or desktop applications.</a:t>
            </a:r>
          </a:p>
          <a:p>
            <a:r>
              <a:rPr lang="en-US" sz="2200" dirty="0"/>
              <a:t>Test scripts can be written in </a:t>
            </a:r>
            <a:r>
              <a:rPr lang="en-US" sz="2200" i="1" dirty="0"/>
              <a:t>Java, Python, C#, PHP, Ruby, Perl &amp; </a:t>
            </a:r>
            <a:r>
              <a:rPr lang="en-US" sz="2200" i="1" dirty="0" err="1"/>
              <a:t>.Net</a:t>
            </a:r>
            <a:endParaRPr lang="en-US" sz="2200" i="1" dirty="0"/>
          </a:p>
          <a:p>
            <a:r>
              <a:rPr lang="en-US" sz="2200" dirty="0"/>
              <a:t>Tests can be carried out in  </a:t>
            </a:r>
            <a:r>
              <a:rPr lang="en-US" sz="2200" i="1" dirty="0"/>
              <a:t>Windows, Mac or Linux</a:t>
            </a:r>
          </a:p>
          <a:p>
            <a:r>
              <a:rPr lang="en-US" sz="2200" dirty="0"/>
              <a:t>Tests can be carried out using </a:t>
            </a:r>
            <a:r>
              <a:rPr lang="en-US" sz="2200" i="1" dirty="0"/>
              <a:t>Mozilla Firefox, Internet Explorer, Google Chrome, Safari or Opera</a:t>
            </a:r>
            <a:endParaRPr lang="en-US" sz="2200" dirty="0"/>
          </a:p>
          <a:p>
            <a:r>
              <a:rPr lang="en-US" sz="2200" dirty="0"/>
              <a:t>It can be integrated with tools like </a:t>
            </a:r>
            <a:r>
              <a:rPr lang="en-US" sz="2200" i="1" dirty="0"/>
              <a:t>TestNG &amp; JUnit</a:t>
            </a:r>
            <a:r>
              <a:rPr lang="en-US" sz="2200" dirty="0"/>
              <a:t> for managing test cases and generating reports</a:t>
            </a:r>
          </a:p>
          <a:p>
            <a:pPr marL="0" indent="0">
              <a:buNone/>
            </a:pPr>
            <a:endParaRPr lang="en-IN" sz="2400" dirty="0"/>
          </a:p>
        </p:txBody>
      </p:sp>
    </p:spTree>
    <p:extLst>
      <p:ext uri="{BB962C8B-B14F-4D97-AF65-F5344CB8AC3E}">
        <p14:creationId xmlns:p14="http://schemas.microsoft.com/office/powerpoint/2010/main" val="284169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5607-AB2D-4829-AA98-4FD4A344F24B}"/>
              </a:ext>
            </a:extLst>
          </p:cNvPr>
          <p:cNvSpPr>
            <a:spLocks noGrp="1"/>
          </p:cNvSpPr>
          <p:nvPr>
            <p:ph type="title"/>
          </p:nvPr>
        </p:nvSpPr>
        <p:spPr>
          <a:xfrm>
            <a:off x="1484310" y="692427"/>
            <a:ext cx="10018713" cy="824948"/>
          </a:xfrm>
        </p:spPr>
        <p:txBody>
          <a:bodyPr/>
          <a:lstStyle/>
          <a:p>
            <a:r>
              <a:rPr lang="en-IN" b="1" dirty="0">
                <a:solidFill>
                  <a:srgbClr val="0070C0"/>
                </a:solidFill>
                <a:effectLst>
                  <a:outerShdw blurRad="38100" dist="38100" dir="2700000" algn="tl">
                    <a:srgbClr val="000000">
                      <a:alpha val="43137"/>
                    </a:srgbClr>
                  </a:outerShdw>
                </a:effectLst>
              </a:rPr>
              <a:t>Why Selenium Software Testing?</a:t>
            </a:r>
          </a:p>
        </p:txBody>
      </p:sp>
      <p:sp>
        <p:nvSpPr>
          <p:cNvPr id="3" name="Content Placeholder 2">
            <a:extLst>
              <a:ext uri="{FF2B5EF4-FFF2-40B4-BE49-F238E27FC236}">
                <a16:creationId xmlns:a16="http://schemas.microsoft.com/office/drawing/2014/main" id="{17D42EDB-FD0E-405F-AE08-ACD27BF155D0}"/>
              </a:ext>
            </a:extLst>
          </p:cNvPr>
          <p:cNvSpPr>
            <a:spLocks noGrp="1"/>
          </p:cNvSpPr>
          <p:nvPr>
            <p:ph idx="1"/>
          </p:nvPr>
        </p:nvSpPr>
        <p:spPr>
          <a:xfrm>
            <a:off x="1484310" y="1643271"/>
            <a:ext cx="10018713" cy="4739380"/>
          </a:xfrm>
        </p:spPr>
        <p:txBody>
          <a:bodyPr anchor="t">
            <a:normAutofit/>
          </a:bodyPr>
          <a:lstStyle/>
          <a:p>
            <a:pPr marL="0" indent="0">
              <a:buNone/>
            </a:pPr>
            <a:r>
              <a:rPr lang="en-US" sz="2400" dirty="0"/>
              <a:t>The current industry trends is going toward the automation testing. </a:t>
            </a:r>
          </a:p>
          <a:p>
            <a:pPr marL="0" indent="0">
              <a:buNone/>
            </a:pPr>
            <a:r>
              <a:rPr lang="en-US" sz="2400" dirty="0"/>
              <a:t>Many big companies moving their process of testing</a:t>
            </a:r>
          </a:p>
          <a:p>
            <a:pPr marL="0" indent="0">
              <a:buNone/>
            </a:pPr>
            <a:r>
              <a:rPr lang="en-US" sz="2400"/>
              <a:t>in </a:t>
            </a:r>
            <a:r>
              <a:rPr lang="en-US" sz="2400" smtClean="0"/>
              <a:t>selenium.</a:t>
            </a:r>
            <a:endParaRPr lang="en-US" sz="2400" dirty="0"/>
          </a:p>
          <a:p>
            <a:r>
              <a:rPr lang="en-US" sz="2200" dirty="0"/>
              <a:t>Open Source, No cost require</a:t>
            </a:r>
          </a:p>
          <a:p>
            <a:r>
              <a:rPr lang="en-US" b="1"/>
              <a:t>Language support</a:t>
            </a:r>
          </a:p>
          <a:p>
            <a:r>
              <a:rPr lang="en-US" b="1"/>
              <a:t>Supports operating systems</a:t>
            </a:r>
          </a:p>
          <a:p>
            <a:r>
              <a:rPr lang="en-US" b="1"/>
              <a:t>Tests across devices &amp; browsers</a:t>
            </a:r>
          </a:p>
          <a:p>
            <a:pPr marL="0" indent="0">
              <a:buNone/>
            </a:pPr>
            <a:endParaRPr lang="en-IN" sz="2200" dirty="0"/>
          </a:p>
        </p:txBody>
      </p:sp>
      <p:pic>
        <p:nvPicPr>
          <p:cNvPr id="14" name="Picture 13">
            <a:extLst>
              <a:ext uri="{FF2B5EF4-FFF2-40B4-BE49-F238E27FC236}">
                <a16:creationId xmlns:a16="http://schemas.microsoft.com/office/drawing/2014/main" id="{7F1BE79A-11B1-484A-A1BE-652A59F7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175" y="2060872"/>
            <a:ext cx="4623590" cy="4547225"/>
          </a:xfrm>
          <a:prstGeom prst="rect">
            <a:avLst/>
          </a:prstGeom>
        </p:spPr>
      </p:pic>
    </p:spTree>
    <p:extLst>
      <p:ext uri="{BB962C8B-B14F-4D97-AF65-F5344CB8AC3E}">
        <p14:creationId xmlns:p14="http://schemas.microsoft.com/office/powerpoint/2010/main" val="38530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5607-AB2D-4829-AA98-4FD4A344F24B}"/>
              </a:ext>
            </a:extLst>
          </p:cNvPr>
          <p:cNvSpPr>
            <a:spLocks noGrp="1"/>
          </p:cNvSpPr>
          <p:nvPr>
            <p:ph type="title"/>
          </p:nvPr>
        </p:nvSpPr>
        <p:spPr>
          <a:xfrm>
            <a:off x="1484311" y="685801"/>
            <a:ext cx="10018713" cy="824948"/>
          </a:xfrm>
        </p:spPr>
        <p:txBody>
          <a:bodyPr/>
          <a:lstStyle/>
          <a:p>
            <a:r>
              <a:rPr lang="en-IN" b="1" dirty="0">
                <a:solidFill>
                  <a:srgbClr val="0070C0"/>
                </a:solidFill>
                <a:effectLst>
                  <a:outerShdw blurRad="38100" dist="38100" dir="2700000" algn="tl">
                    <a:srgbClr val="000000">
                      <a:alpha val="43137"/>
                    </a:srgbClr>
                  </a:outerShdw>
                </a:effectLst>
              </a:rPr>
              <a:t>Selenium Testing Tools</a:t>
            </a:r>
          </a:p>
        </p:txBody>
      </p:sp>
      <p:sp>
        <p:nvSpPr>
          <p:cNvPr id="3" name="Content Placeholder 2">
            <a:extLst>
              <a:ext uri="{FF2B5EF4-FFF2-40B4-BE49-F238E27FC236}">
                <a16:creationId xmlns:a16="http://schemas.microsoft.com/office/drawing/2014/main" id="{17D42EDB-FD0E-405F-AE08-ACD27BF155D0}"/>
              </a:ext>
            </a:extLst>
          </p:cNvPr>
          <p:cNvSpPr>
            <a:spLocks noGrp="1"/>
          </p:cNvSpPr>
          <p:nvPr>
            <p:ph idx="1"/>
          </p:nvPr>
        </p:nvSpPr>
        <p:spPr>
          <a:xfrm>
            <a:off x="1484310" y="1643271"/>
            <a:ext cx="10018713" cy="4739380"/>
          </a:xfrm>
        </p:spPr>
        <p:txBody>
          <a:bodyPr anchor="t">
            <a:normAutofit/>
          </a:bodyPr>
          <a:lstStyle/>
          <a:p>
            <a:pPr marL="0" indent="0">
              <a:buNone/>
            </a:pPr>
            <a:r>
              <a:rPr lang="en-US" sz="2400" dirty="0"/>
              <a:t>Below are some Selenium Testing Tools,</a:t>
            </a:r>
          </a:p>
          <a:p>
            <a:r>
              <a:rPr lang="en-US" dirty="0"/>
              <a:t>Selenium RC (Now depreciated)</a:t>
            </a:r>
          </a:p>
          <a:p>
            <a:r>
              <a:rPr lang="en-US" dirty="0"/>
              <a:t>Selenium IDE</a:t>
            </a:r>
          </a:p>
          <a:p>
            <a:r>
              <a:rPr lang="en-US" dirty="0"/>
              <a:t>Selenium Grid</a:t>
            </a:r>
          </a:p>
          <a:p>
            <a:r>
              <a:rPr lang="en-US" dirty="0"/>
              <a:t>Selenium WebDriver</a:t>
            </a:r>
          </a:p>
          <a:p>
            <a:pPr marL="0" indent="0">
              <a:buNone/>
            </a:pPr>
            <a:r>
              <a:rPr lang="en-US" sz="2400" b="1" dirty="0">
                <a:solidFill>
                  <a:srgbClr val="0070C0"/>
                </a:solidFill>
              </a:rPr>
              <a:t>Selenium RC : Remote Controller</a:t>
            </a:r>
          </a:p>
          <a:p>
            <a:pPr marL="0" indent="0">
              <a:buNone/>
            </a:pPr>
            <a:r>
              <a:rPr lang="en-US" dirty="0"/>
              <a:t>This is a server which is written in Java that accept commands (for browser) via HTTP. This let user to write own test cases from above mention common languages and run with it.</a:t>
            </a:r>
          </a:p>
          <a:p>
            <a:pPr marL="0" indent="0">
              <a:buNone/>
            </a:pPr>
            <a:r>
              <a:rPr lang="en-US" dirty="0"/>
              <a:t>Selenium RC has been officially deprecated with selenium web driver</a:t>
            </a:r>
          </a:p>
          <a:p>
            <a:pPr marL="0" indent="0">
              <a:buNone/>
            </a:pPr>
            <a:endParaRPr lang="en-US" sz="2400" dirty="0"/>
          </a:p>
        </p:txBody>
      </p:sp>
    </p:spTree>
    <p:extLst>
      <p:ext uri="{BB962C8B-B14F-4D97-AF65-F5344CB8AC3E}">
        <p14:creationId xmlns:p14="http://schemas.microsoft.com/office/powerpoint/2010/main" val="307160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94644-5DBC-4CF1-BA9C-2356720FA4B2}"/>
              </a:ext>
            </a:extLst>
          </p:cNvPr>
          <p:cNvSpPr>
            <a:spLocks noGrp="1"/>
          </p:cNvSpPr>
          <p:nvPr>
            <p:ph idx="1"/>
          </p:nvPr>
        </p:nvSpPr>
        <p:spPr>
          <a:xfrm>
            <a:off x="1371600" y="662609"/>
            <a:ext cx="9601200" cy="5738191"/>
          </a:xfrm>
        </p:spPr>
        <p:txBody>
          <a:bodyPr>
            <a:normAutofit/>
          </a:bodyPr>
          <a:lstStyle/>
          <a:p>
            <a:pPr marL="0" indent="0">
              <a:buNone/>
            </a:pPr>
            <a:r>
              <a:rPr lang="en-US" sz="2400" b="1" dirty="0">
                <a:solidFill>
                  <a:srgbClr val="0070C0"/>
                </a:solidFill>
              </a:rPr>
              <a:t>Selenium IDE : Integrated Development Environment</a:t>
            </a:r>
          </a:p>
          <a:p>
            <a:pPr marL="0" indent="0">
              <a:buNone/>
            </a:pPr>
            <a:r>
              <a:rPr lang="en-US" dirty="0"/>
              <a:t>Selenium IDE is an easy-use tool for any person and which is designed to work </a:t>
            </a:r>
            <a:r>
              <a:rPr lang="en-US"/>
              <a:t>with </a:t>
            </a:r>
            <a:r>
              <a:rPr lang="en-US" smtClean="0"/>
              <a:t>browsers. </a:t>
            </a:r>
            <a:r>
              <a:rPr lang="en-US" dirty="0"/>
              <a:t>It is </a:t>
            </a:r>
            <a:r>
              <a:rPr lang="en-US"/>
              <a:t>a </a:t>
            </a:r>
            <a:r>
              <a:rPr lang="en-US" smtClean="0"/>
              <a:t>browser </a:t>
            </a:r>
            <a:r>
              <a:rPr lang="en-US" dirty="0"/>
              <a:t>plugin with graphical user interface. This GUI will allow user to record test actions </a:t>
            </a:r>
            <a:r>
              <a:rPr lang="en-US"/>
              <a:t>and </a:t>
            </a:r>
            <a:r>
              <a:rPr lang="en-US" smtClean="0"/>
              <a:t>replay. </a:t>
            </a:r>
            <a:r>
              <a:rPr lang="en-US" dirty="0"/>
              <a:t>However the recorded test scripts can be converted in to any languages supported by selenium.</a:t>
            </a:r>
          </a:p>
          <a:p>
            <a:pPr marL="0" indent="0">
              <a:buNone/>
            </a:pPr>
            <a:r>
              <a:rPr lang="en-US" sz="2400" b="1" dirty="0">
                <a:solidFill>
                  <a:srgbClr val="0070C0"/>
                </a:solidFill>
              </a:rPr>
              <a:t>Selenium Grid</a:t>
            </a:r>
          </a:p>
          <a:p>
            <a:pPr marL="0" indent="0">
              <a:buNone/>
            </a:pPr>
            <a:r>
              <a:rPr lang="en-US" dirty="0"/>
              <a:t>This also a server which use to test web instances running on remote machines. Actually here this act as hub and all tests should contact this hub to get access for browsing. This is mostly used to run parallel tests across different machines and browsers simultaneously which measure execution time.</a:t>
            </a:r>
          </a:p>
          <a:p>
            <a:pPr marL="0" indent="0">
              <a:buNone/>
            </a:pPr>
            <a:r>
              <a:rPr lang="en-US" sz="2400" b="1" dirty="0">
                <a:solidFill>
                  <a:srgbClr val="0070C0"/>
                </a:solidFill>
              </a:rPr>
              <a:t>Selenium 2.0 (WebDriver)</a:t>
            </a:r>
          </a:p>
          <a:p>
            <a:pPr marL="0" indent="0">
              <a:buNone/>
            </a:pPr>
            <a:r>
              <a:rPr lang="en-US" dirty="0"/>
              <a:t>WebDriver or selenium 2.0 is the most widely used tool of selenium family. This API fit with the same role played by Selenium RC. In simple way can be express WebDriver in following format,</a:t>
            </a:r>
          </a:p>
          <a:p>
            <a:pPr marL="0" indent="0">
              <a:buNone/>
            </a:pPr>
            <a:r>
              <a:rPr lang="en-US" dirty="0"/>
              <a:t>Selenium 1.0 (IDE) + RC = Selenium 2.0</a:t>
            </a:r>
          </a:p>
          <a:p>
            <a:pPr marL="0" indent="0">
              <a:buNone/>
            </a:pPr>
            <a:endParaRPr lang="en-US" dirty="0"/>
          </a:p>
        </p:txBody>
      </p:sp>
    </p:spTree>
    <p:extLst>
      <p:ext uri="{BB962C8B-B14F-4D97-AF65-F5344CB8AC3E}">
        <p14:creationId xmlns:p14="http://schemas.microsoft.com/office/powerpoint/2010/main" val="177735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5607-AB2D-4829-AA98-4FD4A344F24B}"/>
              </a:ext>
            </a:extLst>
          </p:cNvPr>
          <p:cNvSpPr>
            <a:spLocks noGrp="1"/>
          </p:cNvSpPr>
          <p:nvPr>
            <p:ph type="title"/>
          </p:nvPr>
        </p:nvSpPr>
        <p:spPr>
          <a:xfrm>
            <a:off x="1484311" y="685801"/>
            <a:ext cx="10018713" cy="824948"/>
          </a:xfrm>
        </p:spPr>
        <p:txBody>
          <a:bodyPr/>
          <a:lstStyle/>
          <a:p>
            <a:r>
              <a:rPr lang="en-IN" b="1">
                <a:solidFill>
                  <a:srgbClr val="0070C0"/>
                </a:solidFill>
                <a:effectLst>
                  <a:outerShdw blurRad="38100" dist="38100" dir="2700000" algn="tl">
                    <a:srgbClr val="000000">
                      <a:alpha val="43137"/>
                    </a:srgbClr>
                  </a:outerShdw>
                </a:effectLst>
              </a:rPr>
              <a:t>Selenium </a:t>
            </a:r>
            <a:r>
              <a:rPr lang="en-IN" b="1" smtClean="0">
                <a:solidFill>
                  <a:srgbClr val="0070C0"/>
                </a:solidFill>
                <a:effectLst>
                  <a:outerShdw blurRad="38100" dist="38100" dir="2700000" algn="tl">
                    <a:srgbClr val="000000">
                      <a:alpha val="43137"/>
                    </a:srgbClr>
                  </a:outerShdw>
                </a:effectLst>
              </a:rPr>
              <a:t>Advantages and Drawbacks</a:t>
            </a:r>
            <a:endParaRPr lang="en-IN" b="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7D42EDB-FD0E-405F-AE08-ACD27BF155D0}"/>
              </a:ext>
            </a:extLst>
          </p:cNvPr>
          <p:cNvSpPr>
            <a:spLocks noGrp="1"/>
          </p:cNvSpPr>
          <p:nvPr>
            <p:ph idx="1"/>
          </p:nvPr>
        </p:nvSpPr>
        <p:spPr>
          <a:xfrm>
            <a:off x="1484310" y="1643271"/>
            <a:ext cx="10018713" cy="4739380"/>
          </a:xfrm>
        </p:spPr>
        <p:txBody>
          <a:bodyPr anchor="t">
            <a:normAutofit lnSpcReduction="10000"/>
          </a:bodyPr>
          <a:lstStyle/>
          <a:p>
            <a:pPr marL="0" indent="0">
              <a:buNone/>
            </a:pPr>
            <a:r>
              <a:rPr lang="en-US" sz="2400" smtClean="0"/>
              <a:t>Advantages</a:t>
            </a:r>
            <a:endParaRPr lang="en-US" sz="2400" dirty="0"/>
          </a:p>
          <a:p>
            <a:r>
              <a:rPr lang="en-US"/>
              <a:t>Cross-browser </a:t>
            </a:r>
            <a:r>
              <a:rPr lang="en-US" smtClean="0"/>
              <a:t>compatibility</a:t>
            </a:r>
          </a:p>
          <a:p>
            <a:r>
              <a:rPr lang="en-US"/>
              <a:t>Language </a:t>
            </a:r>
            <a:r>
              <a:rPr lang="en-US" smtClean="0"/>
              <a:t>support</a:t>
            </a:r>
          </a:p>
          <a:p>
            <a:r>
              <a:rPr lang="en-US"/>
              <a:t>Rich set </a:t>
            </a:r>
            <a:r>
              <a:rPr lang="en-US"/>
              <a:t>of </a:t>
            </a:r>
            <a:r>
              <a:rPr lang="en-US" smtClean="0"/>
              <a:t>features</a:t>
            </a:r>
          </a:p>
          <a:p>
            <a:r>
              <a:rPr lang="en-US"/>
              <a:t>Integration with </a:t>
            </a:r>
            <a:r>
              <a:rPr lang="en-US"/>
              <a:t>testing </a:t>
            </a:r>
            <a:r>
              <a:rPr lang="en-US" smtClean="0"/>
              <a:t>frameworks</a:t>
            </a:r>
          </a:p>
          <a:p>
            <a:r>
              <a:rPr lang="en-US" smtClean="0"/>
              <a:t>Extensibility</a:t>
            </a:r>
          </a:p>
          <a:p>
            <a:pPr marL="0" indent="0">
              <a:buNone/>
            </a:pPr>
            <a:r>
              <a:rPr lang="en-US" sz="2400" smtClean="0"/>
              <a:t>Drawbacks</a:t>
            </a:r>
          </a:p>
          <a:p>
            <a:pPr>
              <a:buFont typeface="Wingdings" panose="05000000000000000000" pitchFamily="2" charset="2"/>
              <a:buChar char="§"/>
            </a:pPr>
            <a:r>
              <a:rPr lang="en-US"/>
              <a:t>Steep </a:t>
            </a:r>
            <a:r>
              <a:rPr lang="en-US"/>
              <a:t>learning </a:t>
            </a:r>
            <a:r>
              <a:rPr lang="en-US" smtClean="0"/>
              <a:t>curve</a:t>
            </a:r>
          </a:p>
          <a:p>
            <a:pPr>
              <a:buFont typeface="Wingdings" panose="05000000000000000000" pitchFamily="2" charset="2"/>
              <a:buChar char="§"/>
            </a:pPr>
            <a:r>
              <a:rPr lang="en-US"/>
              <a:t>Lack of </a:t>
            </a:r>
            <a:r>
              <a:rPr lang="en-US"/>
              <a:t>built-in </a:t>
            </a:r>
            <a:r>
              <a:rPr lang="en-US" smtClean="0"/>
              <a:t>reporting</a:t>
            </a:r>
          </a:p>
          <a:p>
            <a:pPr>
              <a:buFont typeface="Wingdings" panose="05000000000000000000" pitchFamily="2" charset="2"/>
              <a:buChar char="§"/>
            </a:pPr>
            <a:r>
              <a:rPr lang="en-US"/>
              <a:t>Slow </a:t>
            </a:r>
            <a:r>
              <a:rPr lang="en-US" smtClean="0"/>
              <a:t>execution</a:t>
            </a:r>
          </a:p>
          <a:p>
            <a:pPr>
              <a:buFont typeface="Wingdings" panose="05000000000000000000" pitchFamily="2" charset="2"/>
              <a:buChar char="§"/>
            </a:pPr>
            <a:r>
              <a:rPr lang="en-US"/>
              <a:t>Limited support for non-web-based applications</a:t>
            </a:r>
            <a:endParaRPr lang="en-US" sz="2400" smtClean="0"/>
          </a:p>
          <a:p>
            <a:pPr marL="0" indent="0">
              <a:buNone/>
            </a:pPr>
            <a:endParaRPr lang="en-US" sz="2400" dirty="0"/>
          </a:p>
        </p:txBody>
      </p:sp>
    </p:spTree>
    <p:extLst>
      <p:ext uri="{BB962C8B-B14F-4D97-AF65-F5344CB8AC3E}">
        <p14:creationId xmlns:p14="http://schemas.microsoft.com/office/powerpoint/2010/main" val="150281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5607-AB2D-4829-AA98-4FD4A344F24B}"/>
              </a:ext>
            </a:extLst>
          </p:cNvPr>
          <p:cNvSpPr>
            <a:spLocks noGrp="1"/>
          </p:cNvSpPr>
          <p:nvPr>
            <p:ph type="title"/>
          </p:nvPr>
        </p:nvSpPr>
        <p:spPr>
          <a:xfrm>
            <a:off x="1577076" y="1601835"/>
            <a:ext cx="10018713" cy="824948"/>
          </a:xfrm>
        </p:spPr>
        <p:txBody>
          <a:bodyPr>
            <a:noAutofit/>
          </a:bodyPr>
          <a:lstStyle/>
          <a:p>
            <a:pPr algn="ctr"/>
            <a:r>
              <a:rPr lang="en-IN" sz="8000" b="1" dirty="0">
                <a:solidFill>
                  <a:schemeClr val="accent2">
                    <a:lumMod val="75000"/>
                  </a:schemeClr>
                </a:solidFill>
              </a:rPr>
              <a:t>Thank You</a:t>
            </a:r>
          </a:p>
        </p:txBody>
      </p:sp>
    </p:spTree>
    <p:extLst>
      <p:ext uri="{BB962C8B-B14F-4D97-AF65-F5344CB8AC3E}">
        <p14:creationId xmlns:p14="http://schemas.microsoft.com/office/powerpoint/2010/main" val="6372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a649990da696bba4b4fa43048f0109d3fce7354"/>
</p:tagLst>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View</Template>
  <TotalTime>626</TotalTime>
  <Words>470</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Wingdings</vt:lpstr>
      <vt:lpstr>Crop</vt:lpstr>
      <vt:lpstr>PowerPoint Presentation</vt:lpstr>
      <vt:lpstr>What is Selenium Testing?</vt:lpstr>
      <vt:lpstr>Why Selenium Software Testing?</vt:lpstr>
      <vt:lpstr>Selenium Testing Tools</vt:lpstr>
      <vt:lpstr>PowerPoint Presentation</vt:lpstr>
      <vt:lpstr>Selenium Advantages and Drawbacks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 Techsoft</dc:creator>
  <cp:lastModifiedBy>This MC</cp:lastModifiedBy>
  <cp:revision>71</cp:revision>
  <dcterms:created xsi:type="dcterms:W3CDTF">2018-05-18T10:04:55Z</dcterms:created>
  <dcterms:modified xsi:type="dcterms:W3CDTF">2023-06-24T03:07:19Z</dcterms:modified>
</cp:coreProperties>
</file>