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263572-9536-404A-B1B4-DB629A3F861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770D175-0C2B-4D9E-9343-337647577C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Problems: </a:t>
          </a:r>
          <a:r>
            <a:rPr lang="en-US" sz="1800" dirty="0"/>
            <a:t>Without our implementation, Coastal Land Contractors, Inc. would normally record data and information on paper. Paper records creates confusion and inefficiencies when recalling specific instances of data and information.</a:t>
          </a:r>
        </a:p>
      </dgm:t>
    </dgm:pt>
    <dgm:pt modelId="{763B2ED0-7A9C-4AF4-802E-191DA27866D1}" type="parTrans" cxnId="{D82F7E71-E27B-4D69-BE73-2F1FC1F82104}">
      <dgm:prSet/>
      <dgm:spPr/>
      <dgm:t>
        <a:bodyPr/>
        <a:lstStyle/>
        <a:p>
          <a:endParaRPr lang="en-US"/>
        </a:p>
      </dgm:t>
    </dgm:pt>
    <dgm:pt modelId="{C70546A7-ED20-478F-B817-8DD27FD9AD1B}" type="sibTrans" cxnId="{D82F7E71-E27B-4D69-BE73-2F1FC1F82104}">
      <dgm:prSet/>
      <dgm:spPr/>
      <dgm:t>
        <a:bodyPr/>
        <a:lstStyle/>
        <a:p>
          <a:endParaRPr lang="en-US"/>
        </a:p>
      </dgm:t>
    </dgm:pt>
    <dgm:pt modelId="{B8C1A3A8-96F7-45A9-B0A1-C774B3A292E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Opportunities: </a:t>
          </a:r>
          <a:r>
            <a:rPr lang="en-US" sz="2000" dirty="0"/>
            <a:t>By using a digital database, our company will save time on searching and use the extra time to devote to their contracts.</a:t>
          </a:r>
        </a:p>
      </dgm:t>
    </dgm:pt>
    <dgm:pt modelId="{D8524804-34A5-4E8D-AC52-7609A3EA5ECE}" type="parTrans" cxnId="{8EA29CEB-69E8-4F6C-B9C2-524E96955D63}">
      <dgm:prSet/>
      <dgm:spPr/>
      <dgm:t>
        <a:bodyPr/>
        <a:lstStyle/>
        <a:p>
          <a:endParaRPr lang="en-US"/>
        </a:p>
      </dgm:t>
    </dgm:pt>
    <dgm:pt modelId="{D88E04AB-5E58-4592-B60F-83EDD9AE1C7A}" type="sibTrans" cxnId="{8EA29CEB-69E8-4F6C-B9C2-524E96955D63}">
      <dgm:prSet/>
      <dgm:spPr/>
      <dgm:t>
        <a:bodyPr/>
        <a:lstStyle/>
        <a:p>
          <a:endParaRPr lang="en-US"/>
        </a:p>
      </dgm:t>
    </dgm:pt>
    <dgm:pt modelId="{6BDBFF56-482F-4791-A9F9-7B6A4946BC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Objectives: </a:t>
          </a:r>
          <a:r>
            <a:rPr lang="en-US" sz="2000" dirty="0"/>
            <a:t>Our digital database will be implemented to be accessible to our company. Necessary data can be pulled quickly and efficiently.</a:t>
          </a:r>
        </a:p>
      </dgm:t>
    </dgm:pt>
    <dgm:pt modelId="{927630C7-C902-48A3-9C1F-E4998F6B5B67}" type="parTrans" cxnId="{4550EEBD-14B4-45AC-ACEC-4DCE214D03DE}">
      <dgm:prSet/>
      <dgm:spPr/>
      <dgm:t>
        <a:bodyPr/>
        <a:lstStyle/>
        <a:p>
          <a:endParaRPr lang="en-US"/>
        </a:p>
      </dgm:t>
    </dgm:pt>
    <dgm:pt modelId="{66216445-3C9E-4DDD-8698-F172081406A6}" type="sibTrans" cxnId="{4550EEBD-14B4-45AC-ACEC-4DCE214D03DE}">
      <dgm:prSet/>
      <dgm:spPr/>
      <dgm:t>
        <a:bodyPr/>
        <a:lstStyle/>
        <a:p>
          <a:endParaRPr lang="en-US"/>
        </a:p>
      </dgm:t>
    </dgm:pt>
    <dgm:pt modelId="{37973DE5-1DEE-488A-8577-90F8DDC47368}" type="pres">
      <dgm:prSet presAssocID="{FE263572-9536-404A-B1B4-DB629A3F8611}" presName="root" presStyleCnt="0">
        <dgm:presLayoutVars>
          <dgm:dir/>
          <dgm:resizeHandles val="exact"/>
        </dgm:presLayoutVars>
      </dgm:prSet>
      <dgm:spPr/>
    </dgm:pt>
    <dgm:pt modelId="{9F8D0C78-51B9-4F16-90D2-D14F34674FAB}" type="pres">
      <dgm:prSet presAssocID="{D770D175-0C2B-4D9E-9343-337647577C69}" presName="compNode" presStyleCnt="0"/>
      <dgm:spPr/>
    </dgm:pt>
    <dgm:pt modelId="{F1C4ECF1-906B-4123-B61F-D3B4AF5096B0}" type="pres">
      <dgm:prSet presAssocID="{D770D175-0C2B-4D9E-9343-337647577C69}" presName="bgRect" presStyleLbl="bgShp" presStyleIdx="0" presStyleCnt="3"/>
      <dgm:spPr/>
    </dgm:pt>
    <dgm:pt modelId="{3476DCDD-D38B-4F6F-AF6D-0753C5FC54CA}" type="pres">
      <dgm:prSet presAssocID="{D770D175-0C2B-4D9E-9343-337647577C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0EEB2A5-D20A-4429-96E4-913A608E4256}" type="pres">
      <dgm:prSet presAssocID="{D770D175-0C2B-4D9E-9343-337647577C69}" presName="spaceRect" presStyleCnt="0"/>
      <dgm:spPr/>
    </dgm:pt>
    <dgm:pt modelId="{7550CED7-85F2-43D9-85F6-E76C12DF295A}" type="pres">
      <dgm:prSet presAssocID="{D770D175-0C2B-4D9E-9343-337647577C69}" presName="parTx" presStyleLbl="revTx" presStyleIdx="0" presStyleCnt="3" custScaleX="106055" custLinFactNeighborX="-97" custLinFactNeighborY="-8192">
        <dgm:presLayoutVars>
          <dgm:chMax val="0"/>
          <dgm:chPref val="0"/>
        </dgm:presLayoutVars>
      </dgm:prSet>
      <dgm:spPr/>
    </dgm:pt>
    <dgm:pt modelId="{6B905B1A-C022-4FEC-A082-19F40BB88D52}" type="pres">
      <dgm:prSet presAssocID="{C70546A7-ED20-478F-B817-8DD27FD9AD1B}" presName="sibTrans" presStyleCnt="0"/>
      <dgm:spPr/>
    </dgm:pt>
    <dgm:pt modelId="{4170A3BE-2353-4C74-87A1-1800EC0321EA}" type="pres">
      <dgm:prSet presAssocID="{B8C1A3A8-96F7-45A9-B0A1-C774B3A292E0}" presName="compNode" presStyleCnt="0"/>
      <dgm:spPr/>
    </dgm:pt>
    <dgm:pt modelId="{8F8DE53D-0EA7-44D1-8526-D638A33F22ED}" type="pres">
      <dgm:prSet presAssocID="{B8C1A3A8-96F7-45A9-B0A1-C774B3A292E0}" presName="bgRect" presStyleLbl="bgShp" presStyleIdx="1" presStyleCnt="3"/>
      <dgm:spPr/>
    </dgm:pt>
    <dgm:pt modelId="{2F75BEF5-43EE-4E08-B6EA-A5AAB3038DFC}" type="pres">
      <dgm:prSet presAssocID="{B8C1A3A8-96F7-45A9-B0A1-C774B3A292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ED6CD2C-3D70-4D67-8FAE-2251FE42FD8D}" type="pres">
      <dgm:prSet presAssocID="{B8C1A3A8-96F7-45A9-B0A1-C774B3A292E0}" presName="spaceRect" presStyleCnt="0"/>
      <dgm:spPr/>
    </dgm:pt>
    <dgm:pt modelId="{1698E7A0-9168-4D8D-8BEA-C10536CA34D3}" type="pres">
      <dgm:prSet presAssocID="{B8C1A3A8-96F7-45A9-B0A1-C774B3A292E0}" presName="parTx" presStyleLbl="revTx" presStyleIdx="1" presStyleCnt="3" custScaleX="102969">
        <dgm:presLayoutVars>
          <dgm:chMax val="0"/>
          <dgm:chPref val="0"/>
        </dgm:presLayoutVars>
      </dgm:prSet>
      <dgm:spPr/>
    </dgm:pt>
    <dgm:pt modelId="{2CE9E348-4327-4588-8311-CEFE76A5AD68}" type="pres">
      <dgm:prSet presAssocID="{D88E04AB-5E58-4592-B60F-83EDD9AE1C7A}" presName="sibTrans" presStyleCnt="0"/>
      <dgm:spPr/>
    </dgm:pt>
    <dgm:pt modelId="{0B14FF81-4C4A-4502-8A85-1F3054510953}" type="pres">
      <dgm:prSet presAssocID="{6BDBFF56-482F-4791-A9F9-7B6A4946BCAE}" presName="compNode" presStyleCnt="0"/>
      <dgm:spPr/>
    </dgm:pt>
    <dgm:pt modelId="{0332B17C-F2B9-4673-871C-60D7A1596BA1}" type="pres">
      <dgm:prSet presAssocID="{6BDBFF56-482F-4791-A9F9-7B6A4946BCAE}" presName="bgRect" presStyleLbl="bgShp" presStyleIdx="2" presStyleCnt="3" custLinFactNeighborX="-3581" custLinFactNeighborY="3094"/>
      <dgm:spPr/>
    </dgm:pt>
    <dgm:pt modelId="{32BAE352-243B-4504-BA8A-C258BE1DF0C4}" type="pres">
      <dgm:prSet presAssocID="{6BDBFF56-482F-4791-A9F9-7B6A4946BC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0D123F6-C841-48FA-8365-9D5CB758A05A}" type="pres">
      <dgm:prSet presAssocID="{6BDBFF56-482F-4791-A9F9-7B6A4946BCAE}" presName="spaceRect" presStyleCnt="0"/>
      <dgm:spPr/>
    </dgm:pt>
    <dgm:pt modelId="{36308D5D-7D2B-474B-851D-52D95C7A0CAA}" type="pres">
      <dgm:prSet presAssocID="{6BDBFF56-482F-4791-A9F9-7B6A4946BCAE}" presName="parTx" presStyleLbl="revTx" presStyleIdx="2" presStyleCnt="3" custScaleX="101901">
        <dgm:presLayoutVars>
          <dgm:chMax val="0"/>
          <dgm:chPref val="0"/>
        </dgm:presLayoutVars>
      </dgm:prSet>
      <dgm:spPr/>
    </dgm:pt>
  </dgm:ptLst>
  <dgm:cxnLst>
    <dgm:cxn modelId="{A8DA1227-402B-49DC-8E0D-49DF31B1CCBE}" type="presOf" srcId="{B8C1A3A8-96F7-45A9-B0A1-C774B3A292E0}" destId="{1698E7A0-9168-4D8D-8BEA-C10536CA34D3}" srcOrd="0" destOrd="0" presId="urn:microsoft.com/office/officeart/2018/2/layout/IconVerticalSolidList"/>
    <dgm:cxn modelId="{D82F7E71-E27B-4D69-BE73-2F1FC1F82104}" srcId="{FE263572-9536-404A-B1B4-DB629A3F8611}" destId="{D770D175-0C2B-4D9E-9343-337647577C69}" srcOrd="0" destOrd="0" parTransId="{763B2ED0-7A9C-4AF4-802E-191DA27866D1}" sibTransId="{C70546A7-ED20-478F-B817-8DD27FD9AD1B}"/>
    <dgm:cxn modelId="{8C5FA873-04D0-4186-B24D-1B3BBF7E1391}" type="presOf" srcId="{6BDBFF56-482F-4791-A9F9-7B6A4946BCAE}" destId="{36308D5D-7D2B-474B-851D-52D95C7A0CAA}" srcOrd="0" destOrd="0" presId="urn:microsoft.com/office/officeart/2018/2/layout/IconVerticalSolidList"/>
    <dgm:cxn modelId="{4626318A-3D04-4B4B-BB13-07445F656891}" type="presOf" srcId="{D770D175-0C2B-4D9E-9343-337647577C69}" destId="{7550CED7-85F2-43D9-85F6-E76C12DF295A}" srcOrd="0" destOrd="0" presId="urn:microsoft.com/office/officeart/2018/2/layout/IconVerticalSolidList"/>
    <dgm:cxn modelId="{4550EEBD-14B4-45AC-ACEC-4DCE214D03DE}" srcId="{FE263572-9536-404A-B1B4-DB629A3F8611}" destId="{6BDBFF56-482F-4791-A9F9-7B6A4946BCAE}" srcOrd="2" destOrd="0" parTransId="{927630C7-C902-48A3-9C1F-E4998F6B5B67}" sibTransId="{66216445-3C9E-4DDD-8698-F172081406A6}"/>
    <dgm:cxn modelId="{F9E997DA-69B9-4F96-9C16-589CD1C6B13E}" type="presOf" srcId="{FE263572-9536-404A-B1B4-DB629A3F8611}" destId="{37973DE5-1DEE-488A-8577-90F8DDC47368}" srcOrd="0" destOrd="0" presId="urn:microsoft.com/office/officeart/2018/2/layout/IconVerticalSolidList"/>
    <dgm:cxn modelId="{8EA29CEB-69E8-4F6C-B9C2-524E96955D63}" srcId="{FE263572-9536-404A-B1B4-DB629A3F8611}" destId="{B8C1A3A8-96F7-45A9-B0A1-C774B3A292E0}" srcOrd="1" destOrd="0" parTransId="{D8524804-34A5-4E8D-AC52-7609A3EA5ECE}" sibTransId="{D88E04AB-5E58-4592-B60F-83EDD9AE1C7A}"/>
    <dgm:cxn modelId="{F516428C-1BAD-4D77-AE0C-D1DD11FDE0D8}" type="presParOf" srcId="{37973DE5-1DEE-488A-8577-90F8DDC47368}" destId="{9F8D0C78-51B9-4F16-90D2-D14F34674FAB}" srcOrd="0" destOrd="0" presId="urn:microsoft.com/office/officeart/2018/2/layout/IconVerticalSolidList"/>
    <dgm:cxn modelId="{C76E5911-3ECC-4606-8602-2F45603D79A2}" type="presParOf" srcId="{9F8D0C78-51B9-4F16-90D2-D14F34674FAB}" destId="{F1C4ECF1-906B-4123-B61F-D3B4AF5096B0}" srcOrd="0" destOrd="0" presId="urn:microsoft.com/office/officeart/2018/2/layout/IconVerticalSolidList"/>
    <dgm:cxn modelId="{B436DFE6-F828-4511-9659-163F7063F553}" type="presParOf" srcId="{9F8D0C78-51B9-4F16-90D2-D14F34674FAB}" destId="{3476DCDD-D38B-4F6F-AF6D-0753C5FC54CA}" srcOrd="1" destOrd="0" presId="urn:microsoft.com/office/officeart/2018/2/layout/IconVerticalSolidList"/>
    <dgm:cxn modelId="{5285EB80-E394-42F9-A7C8-F0E52785B650}" type="presParOf" srcId="{9F8D0C78-51B9-4F16-90D2-D14F34674FAB}" destId="{60EEB2A5-D20A-4429-96E4-913A608E4256}" srcOrd="2" destOrd="0" presId="urn:microsoft.com/office/officeart/2018/2/layout/IconVerticalSolidList"/>
    <dgm:cxn modelId="{64C528BA-08C7-438A-9207-7365676B0325}" type="presParOf" srcId="{9F8D0C78-51B9-4F16-90D2-D14F34674FAB}" destId="{7550CED7-85F2-43D9-85F6-E76C12DF295A}" srcOrd="3" destOrd="0" presId="urn:microsoft.com/office/officeart/2018/2/layout/IconVerticalSolidList"/>
    <dgm:cxn modelId="{0FEC0431-1B84-46D2-B988-47F70FE70412}" type="presParOf" srcId="{37973DE5-1DEE-488A-8577-90F8DDC47368}" destId="{6B905B1A-C022-4FEC-A082-19F40BB88D52}" srcOrd="1" destOrd="0" presId="urn:microsoft.com/office/officeart/2018/2/layout/IconVerticalSolidList"/>
    <dgm:cxn modelId="{DD1BB4CC-605E-49E8-A6FC-98B9991D0EF5}" type="presParOf" srcId="{37973DE5-1DEE-488A-8577-90F8DDC47368}" destId="{4170A3BE-2353-4C74-87A1-1800EC0321EA}" srcOrd="2" destOrd="0" presId="urn:microsoft.com/office/officeart/2018/2/layout/IconVerticalSolidList"/>
    <dgm:cxn modelId="{D0016BF6-DBE8-4452-A1D9-8DDEC857D142}" type="presParOf" srcId="{4170A3BE-2353-4C74-87A1-1800EC0321EA}" destId="{8F8DE53D-0EA7-44D1-8526-D638A33F22ED}" srcOrd="0" destOrd="0" presId="urn:microsoft.com/office/officeart/2018/2/layout/IconVerticalSolidList"/>
    <dgm:cxn modelId="{C8B43938-B887-4466-9874-B45BDD721B76}" type="presParOf" srcId="{4170A3BE-2353-4C74-87A1-1800EC0321EA}" destId="{2F75BEF5-43EE-4E08-B6EA-A5AAB3038DFC}" srcOrd="1" destOrd="0" presId="urn:microsoft.com/office/officeart/2018/2/layout/IconVerticalSolidList"/>
    <dgm:cxn modelId="{A8DC468D-3938-4FE9-8BEC-241714D1412E}" type="presParOf" srcId="{4170A3BE-2353-4C74-87A1-1800EC0321EA}" destId="{EED6CD2C-3D70-4D67-8FAE-2251FE42FD8D}" srcOrd="2" destOrd="0" presId="urn:microsoft.com/office/officeart/2018/2/layout/IconVerticalSolidList"/>
    <dgm:cxn modelId="{E5AD4089-913F-4CA5-909B-E92716CEB831}" type="presParOf" srcId="{4170A3BE-2353-4C74-87A1-1800EC0321EA}" destId="{1698E7A0-9168-4D8D-8BEA-C10536CA34D3}" srcOrd="3" destOrd="0" presId="urn:microsoft.com/office/officeart/2018/2/layout/IconVerticalSolidList"/>
    <dgm:cxn modelId="{658C6AF6-3878-4CF5-BE6C-C1B8A4BF1604}" type="presParOf" srcId="{37973DE5-1DEE-488A-8577-90F8DDC47368}" destId="{2CE9E348-4327-4588-8311-CEFE76A5AD68}" srcOrd="3" destOrd="0" presId="urn:microsoft.com/office/officeart/2018/2/layout/IconVerticalSolidList"/>
    <dgm:cxn modelId="{DC776E24-648D-453D-B9E9-E463E7913046}" type="presParOf" srcId="{37973DE5-1DEE-488A-8577-90F8DDC47368}" destId="{0B14FF81-4C4A-4502-8A85-1F3054510953}" srcOrd="4" destOrd="0" presId="urn:microsoft.com/office/officeart/2018/2/layout/IconVerticalSolidList"/>
    <dgm:cxn modelId="{BE41CA5A-47E4-43FB-86DD-9BEB57174F3A}" type="presParOf" srcId="{0B14FF81-4C4A-4502-8A85-1F3054510953}" destId="{0332B17C-F2B9-4673-871C-60D7A1596BA1}" srcOrd="0" destOrd="0" presId="urn:microsoft.com/office/officeart/2018/2/layout/IconVerticalSolidList"/>
    <dgm:cxn modelId="{46AE4F2E-CB70-47D6-B218-9DB235A72D32}" type="presParOf" srcId="{0B14FF81-4C4A-4502-8A85-1F3054510953}" destId="{32BAE352-243B-4504-BA8A-C258BE1DF0C4}" srcOrd="1" destOrd="0" presId="urn:microsoft.com/office/officeart/2018/2/layout/IconVerticalSolidList"/>
    <dgm:cxn modelId="{310473DF-F382-45FC-98BB-C0D5D6069C9A}" type="presParOf" srcId="{0B14FF81-4C4A-4502-8A85-1F3054510953}" destId="{20D123F6-C841-48FA-8365-9D5CB758A05A}" srcOrd="2" destOrd="0" presId="urn:microsoft.com/office/officeart/2018/2/layout/IconVerticalSolidList"/>
    <dgm:cxn modelId="{7FC038C3-A915-4D49-A52E-E13ACF81898A}" type="presParOf" srcId="{0B14FF81-4C4A-4502-8A85-1F3054510953}" destId="{36308D5D-7D2B-474B-851D-52D95C7A0C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BAA16D-4843-4D70-9172-F31D0D7688B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BB21AD-A8E3-4CC9-A0A3-5C7986EB96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Inventory, Equipment, and Vehicle management</a:t>
          </a:r>
        </a:p>
      </dgm:t>
    </dgm:pt>
    <dgm:pt modelId="{8B6FA53B-E863-4377-A787-F9A721A9647F}" type="parTrans" cxnId="{87884B45-F590-4BAF-9C59-1ADC9C353638}">
      <dgm:prSet/>
      <dgm:spPr/>
      <dgm:t>
        <a:bodyPr/>
        <a:lstStyle/>
        <a:p>
          <a:endParaRPr lang="en-US"/>
        </a:p>
      </dgm:t>
    </dgm:pt>
    <dgm:pt modelId="{6862B091-6822-4356-8D2E-CABE65611702}" type="sibTrans" cxnId="{87884B45-F590-4BAF-9C59-1ADC9C353638}">
      <dgm:prSet/>
      <dgm:spPr/>
      <dgm:t>
        <a:bodyPr/>
        <a:lstStyle/>
        <a:p>
          <a:endParaRPr lang="en-US"/>
        </a:p>
      </dgm:t>
    </dgm:pt>
    <dgm:pt modelId="{72C7CA8D-60A9-4629-BB5E-69C4B2482D9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i="1" dirty="0"/>
            <a:t>Materials on hand or job site, cost of materials, quality control, mileage on vehicles, primary location of equipment</a:t>
          </a:r>
        </a:p>
      </dgm:t>
    </dgm:pt>
    <dgm:pt modelId="{1EF91C38-931A-44AA-9DB3-DEAC683736DC}" type="parTrans" cxnId="{C5FFEA33-61B8-4153-BAD8-04BEA2EFFD33}">
      <dgm:prSet/>
      <dgm:spPr/>
      <dgm:t>
        <a:bodyPr/>
        <a:lstStyle/>
        <a:p>
          <a:endParaRPr lang="en-US"/>
        </a:p>
      </dgm:t>
    </dgm:pt>
    <dgm:pt modelId="{01A9EE60-0267-4B9F-A943-BB9ADDA9C221}" type="sibTrans" cxnId="{C5FFEA33-61B8-4153-BAD8-04BEA2EFFD33}">
      <dgm:prSet/>
      <dgm:spPr/>
      <dgm:t>
        <a:bodyPr/>
        <a:lstStyle/>
        <a:p>
          <a:endParaRPr lang="en-US"/>
        </a:p>
      </dgm:t>
    </dgm:pt>
    <dgm:pt modelId="{C62C0ED1-12E5-49F8-8FAC-00439B5682A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Employee management</a:t>
          </a:r>
        </a:p>
      </dgm:t>
    </dgm:pt>
    <dgm:pt modelId="{8926640E-178F-4F77-BC8D-9C855C5BFF70}" type="parTrans" cxnId="{0D094D98-8FD3-4FD7-BB0B-AB2FE908DD2E}">
      <dgm:prSet/>
      <dgm:spPr/>
      <dgm:t>
        <a:bodyPr/>
        <a:lstStyle/>
        <a:p>
          <a:endParaRPr lang="en-US"/>
        </a:p>
      </dgm:t>
    </dgm:pt>
    <dgm:pt modelId="{D30892F6-8F69-4D92-8647-2742BB9F97DC}" type="sibTrans" cxnId="{0D094D98-8FD3-4FD7-BB0B-AB2FE908DD2E}">
      <dgm:prSet/>
      <dgm:spPr/>
      <dgm:t>
        <a:bodyPr/>
        <a:lstStyle/>
        <a:p>
          <a:endParaRPr lang="en-US"/>
        </a:p>
      </dgm:t>
    </dgm:pt>
    <dgm:pt modelId="{CA44F6D8-F5E7-461C-A7AD-932681DFC94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i="1" dirty="0"/>
            <a:t>Primary location, vehicle assignment</a:t>
          </a:r>
        </a:p>
      </dgm:t>
    </dgm:pt>
    <dgm:pt modelId="{7C05B7C3-E869-4A56-B63B-E8E4CB3B3FC6}" type="parTrans" cxnId="{7C7CEAEB-F7FD-4576-89AF-0069D4C32C30}">
      <dgm:prSet/>
      <dgm:spPr/>
      <dgm:t>
        <a:bodyPr/>
        <a:lstStyle/>
        <a:p>
          <a:endParaRPr lang="en-US"/>
        </a:p>
      </dgm:t>
    </dgm:pt>
    <dgm:pt modelId="{AEB37F35-7A40-40AA-9AB8-E03566993AB4}" type="sibTrans" cxnId="{7C7CEAEB-F7FD-4576-89AF-0069D4C32C30}">
      <dgm:prSet/>
      <dgm:spPr/>
      <dgm:t>
        <a:bodyPr/>
        <a:lstStyle/>
        <a:p>
          <a:endParaRPr lang="en-US"/>
        </a:p>
      </dgm:t>
    </dgm:pt>
    <dgm:pt modelId="{72CD967C-96D2-4256-A04A-236140BD75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Client information</a:t>
          </a:r>
        </a:p>
      </dgm:t>
    </dgm:pt>
    <dgm:pt modelId="{6FACB87E-3152-4E25-AC83-970671A6EA78}" type="parTrans" cxnId="{FF2D792B-F37F-4F06-BAD6-A4F4AB602B09}">
      <dgm:prSet/>
      <dgm:spPr/>
      <dgm:t>
        <a:bodyPr/>
        <a:lstStyle/>
        <a:p>
          <a:endParaRPr lang="en-US"/>
        </a:p>
      </dgm:t>
    </dgm:pt>
    <dgm:pt modelId="{3DD87CCD-CDD4-4ECE-A364-F1D442BB8F18}" type="sibTrans" cxnId="{FF2D792B-F37F-4F06-BAD6-A4F4AB602B09}">
      <dgm:prSet/>
      <dgm:spPr/>
      <dgm:t>
        <a:bodyPr/>
        <a:lstStyle/>
        <a:p>
          <a:endParaRPr lang="en-US"/>
        </a:p>
      </dgm:t>
    </dgm:pt>
    <dgm:pt modelId="{4C849BBE-85F4-401F-9730-12CDDA189C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i="1" dirty="0"/>
            <a:t>Contact information, previous and current contracts, estimated price on contracts</a:t>
          </a:r>
        </a:p>
      </dgm:t>
    </dgm:pt>
    <dgm:pt modelId="{728B8E04-7661-4B99-BDBB-B183E63E842E}" type="parTrans" cxnId="{BC6A6D43-40AD-4590-B14F-388BD934AE43}">
      <dgm:prSet/>
      <dgm:spPr/>
      <dgm:t>
        <a:bodyPr/>
        <a:lstStyle/>
        <a:p>
          <a:endParaRPr lang="en-US"/>
        </a:p>
      </dgm:t>
    </dgm:pt>
    <dgm:pt modelId="{F3ACCB08-679A-4DC0-A853-92BCD4FFDD87}" type="sibTrans" cxnId="{BC6A6D43-40AD-4590-B14F-388BD934AE43}">
      <dgm:prSet/>
      <dgm:spPr/>
      <dgm:t>
        <a:bodyPr/>
        <a:lstStyle/>
        <a:p>
          <a:endParaRPr lang="en-US"/>
        </a:p>
      </dgm:t>
    </dgm:pt>
    <dgm:pt modelId="{27276C59-3CB3-4D24-8B33-0F95FB4515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Sales records</a:t>
          </a:r>
        </a:p>
      </dgm:t>
    </dgm:pt>
    <dgm:pt modelId="{CE124C41-A3F7-4A8D-96EB-EFE03090EAD5}" type="parTrans" cxnId="{53428DF9-F40E-41EC-A195-9145F5D21992}">
      <dgm:prSet/>
      <dgm:spPr/>
      <dgm:t>
        <a:bodyPr/>
        <a:lstStyle/>
        <a:p>
          <a:endParaRPr lang="en-US"/>
        </a:p>
      </dgm:t>
    </dgm:pt>
    <dgm:pt modelId="{77A83F39-2F35-402D-A338-69BBB79528FD}" type="sibTrans" cxnId="{53428DF9-F40E-41EC-A195-9145F5D21992}">
      <dgm:prSet/>
      <dgm:spPr/>
      <dgm:t>
        <a:bodyPr/>
        <a:lstStyle/>
        <a:p>
          <a:endParaRPr lang="en-US"/>
        </a:p>
      </dgm:t>
    </dgm:pt>
    <dgm:pt modelId="{E086EF00-CBC0-4EAC-BD7B-29A45DD4749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i="1" dirty="0"/>
            <a:t>Contract price estimates, money spent on materials/equipment/vehicles</a:t>
          </a:r>
        </a:p>
      </dgm:t>
    </dgm:pt>
    <dgm:pt modelId="{A242132D-772C-410B-A6B5-6F6AD2020600}" type="parTrans" cxnId="{136EE64B-67FB-4B12-B344-E0F5362CE5F9}">
      <dgm:prSet/>
      <dgm:spPr/>
      <dgm:t>
        <a:bodyPr/>
        <a:lstStyle/>
        <a:p>
          <a:endParaRPr lang="en-US"/>
        </a:p>
      </dgm:t>
    </dgm:pt>
    <dgm:pt modelId="{E65200D9-72E7-4D55-8D38-435B33AFC055}" type="sibTrans" cxnId="{136EE64B-67FB-4B12-B344-E0F5362CE5F9}">
      <dgm:prSet/>
      <dgm:spPr/>
      <dgm:t>
        <a:bodyPr/>
        <a:lstStyle/>
        <a:p>
          <a:endParaRPr lang="en-US"/>
        </a:p>
      </dgm:t>
    </dgm:pt>
    <dgm:pt modelId="{D7357FD2-8FB5-4392-9B3C-E80DC18F3A37}" type="pres">
      <dgm:prSet presAssocID="{32BAA16D-4843-4D70-9172-F31D0D7688B7}" presName="root" presStyleCnt="0">
        <dgm:presLayoutVars>
          <dgm:dir/>
          <dgm:resizeHandles val="exact"/>
        </dgm:presLayoutVars>
      </dgm:prSet>
      <dgm:spPr/>
    </dgm:pt>
    <dgm:pt modelId="{34740C05-78C6-4987-AECF-D5B5AEC73EC4}" type="pres">
      <dgm:prSet presAssocID="{30BB21AD-A8E3-4CC9-A0A3-5C7986EB9638}" presName="compNode" presStyleCnt="0"/>
      <dgm:spPr/>
    </dgm:pt>
    <dgm:pt modelId="{11DA93AC-3D08-4DD7-A596-4D1FC805540B}" type="pres">
      <dgm:prSet presAssocID="{30BB21AD-A8E3-4CC9-A0A3-5C7986EB9638}" presName="bgRect" presStyleLbl="bgShp" presStyleIdx="0" presStyleCnt="4" custLinFactNeighborX="1100" custLinFactNeighborY="986"/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</dgm:pt>
    <dgm:pt modelId="{D28E532B-2419-4236-97A8-F5F4992FE474}" type="pres">
      <dgm:prSet presAssocID="{30BB21AD-A8E3-4CC9-A0A3-5C7986EB963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8A5DBF9E-F869-4221-919C-F622FF10352F}" type="pres">
      <dgm:prSet presAssocID="{30BB21AD-A8E3-4CC9-A0A3-5C7986EB9638}" presName="spaceRect" presStyleCnt="0"/>
      <dgm:spPr/>
    </dgm:pt>
    <dgm:pt modelId="{8945EC01-5AF6-46C6-8DCE-5BF13CD2FBC1}" type="pres">
      <dgm:prSet presAssocID="{30BB21AD-A8E3-4CC9-A0A3-5C7986EB9638}" presName="parTx" presStyleLbl="revTx" presStyleIdx="0" presStyleCnt="8" custScaleX="71613" custLinFactNeighborX="-14990" custLinFactNeighborY="-662">
        <dgm:presLayoutVars>
          <dgm:chMax val="0"/>
          <dgm:chPref val="0"/>
        </dgm:presLayoutVars>
      </dgm:prSet>
      <dgm:spPr/>
    </dgm:pt>
    <dgm:pt modelId="{F10DF78D-E04C-48D9-8354-7E369AC9768A}" type="pres">
      <dgm:prSet presAssocID="{30BB21AD-A8E3-4CC9-A0A3-5C7986EB9638}" presName="desTx" presStyleLbl="revTx" presStyleIdx="1" presStyleCnt="8" custScaleX="117660">
        <dgm:presLayoutVars/>
      </dgm:prSet>
      <dgm:spPr/>
    </dgm:pt>
    <dgm:pt modelId="{3EF29B3A-3E29-46ED-909A-F7291872CA74}" type="pres">
      <dgm:prSet presAssocID="{6862B091-6822-4356-8D2E-CABE65611702}" presName="sibTrans" presStyleCnt="0"/>
      <dgm:spPr/>
    </dgm:pt>
    <dgm:pt modelId="{3397CDD0-3282-419B-BF3E-925685F99724}" type="pres">
      <dgm:prSet presAssocID="{C62C0ED1-12E5-49F8-8FAC-00439B5682A1}" presName="compNode" presStyleCnt="0"/>
      <dgm:spPr/>
    </dgm:pt>
    <dgm:pt modelId="{EF540589-3D7E-41CB-B5CE-14A3E67695F3}" type="pres">
      <dgm:prSet presAssocID="{C62C0ED1-12E5-49F8-8FAC-00439B5682A1}" presName="bgRect" presStyleLbl="bgShp" presStyleIdx="1" presStyleCnt="4"/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</dgm:pt>
    <dgm:pt modelId="{029A719F-3349-48FF-A986-69ED62BFAF30}" type="pres">
      <dgm:prSet presAssocID="{C62C0ED1-12E5-49F8-8FAC-00439B5682A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3AD746E-2FDC-497D-B25E-17A84E428781}" type="pres">
      <dgm:prSet presAssocID="{C62C0ED1-12E5-49F8-8FAC-00439B5682A1}" presName="spaceRect" presStyleCnt="0"/>
      <dgm:spPr/>
    </dgm:pt>
    <dgm:pt modelId="{02B2FCBA-AC37-402F-B322-68343DC345F9}" type="pres">
      <dgm:prSet presAssocID="{C62C0ED1-12E5-49F8-8FAC-00439B5682A1}" presName="parTx" presStyleLbl="revTx" presStyleIdx="2" presStyleCnt="8">
        <dgm:presLayoutVars>
          <dgm:chMax val="0"/>
          <dgm:chPref val="0"/>
        </dgm:presLayoutVars>
      </dgm:prSet>
      <dgm:spPr/>
    </dgm:pt>
    <dgm:pt modelId="{F54FE1EC-92F5-4510-9A6E-9B805A5C6837}" type="pres">
      <dgm:prSet presAssocID="{C62C0ED1-12E5-49F8-8FAC-00439B5682A1}" presName="desTx" presStyleLbl="revTx" presStyleIdx="3" presStyleCnt="8" custLinFactNeighborX="-36402" custLinFactNeighborY="-2959">
        <dgm:presLayoutVars/>
      </dgm:prSet>
      <dgm:spPr/>
    </dgm:pt>
    <dgm:pt modelId="{ECDDE35E-77AF-44C7-A39F-59CBFCF4E9EF}" type="pres">
      <dgm:prSet presAssocID="{D30892F6-8F69-4D92-8647-2742BB9F97DC}" presName="sibTrans" presStyleCnt="0"/>
      <dgm:spPr/>
    </dgm:pt>
    <dgm:pt modelId="{ED826067-4B0A-419A-9079-CBBBEAAD0772}" type="pres">
      <dgm:prSet presAssocID="{72CD967C-96D2-4256-A04A-236140BD754F}" presName="compNode" presStyleCnt="0"/>
      <dgm:spPr/>
    </dgm:pt>
    <dgm:pt modelId="{A06102D0-7547-4B26-A56B-B0C812630E27}" type="pres">
      <dgm:prSet presAssocID="{72CD967C-96D2-4256-A04A-236140BD754F}" presName="bgRect" presStyleLbl="bgShp" presStyleIdx="2" presStyleCnt="4"/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</dgm:pt>
    <dgm:pt modelId="{2E4A330A-8CA2-4625-BF76-8F11A4816280}" type="pres">
      <dgm:prSet presAssocID="{72CD967C-96D2-4256-A04A-236140BD75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97B72327-EA0D-4E7C-B5E3-DFA5646CFCAE}" type="pres">
      <dgm:prSet presAssocID="{72CD967C-96D2-4256-A04A-236140BD754F}" presName="spaceRect" presStyleCnt="0"/>
      <dgm:spPr/>
    </dgm:pt>
    <dgm:pt modelId="{8CDF8FB1-652B-42CE-B16B-2506C4AC0BCD}" type="pres">
      <dgm:prSet presAssocID="{72CD967C-96D2-4256-A04A-236140BD754F}" presName="parTx" presStyleLbl="revTx" presStyleIdx="4" presStyleCnt="8">
        <dgm:presLayoutVars>
          <dgm:chMax val="0"/>
          <dgm:chPref val="0"/>
        </dgm:presLayoutVars>
      </dgm:prSet>
      <dgm:spPr/>
    </dgm:pt>
    <dgm:pt modelId="{D643049C-D4CE-4BA4-A71F-D56CF82F7E42}" type="pres">
      <dgm:prSet presAssocID="{72CD967C-96D2-4256-A04A-236140BD754F}" presName="desTx" presStyleLbl="revTx" presStyleIdx="5" presStyleCnt="8" custLinFactNeighborX="-36932" custLinFactNeighborY="986">
        <dgm:presLayoutVars/>
      </dgm:prSet>
      <dgm:spPr/>
    </dgm:pt>
    <dgm:pt modelId="{5D7F09FF-336E-4E6A-BABB-F411D87AE1F4}" type="pres">
      <dgm:prSet presAssocID="{3DD87CCD-CDD4-4ECE-A364-F1D442BB8F18}" presName="sibTrans" presStyleCnt="0"/>
      <dgm:spPr/>
    </dgm:pt>
    <dgm:pt modelId="{CCC29C43-434A-4016-AD5F-375235DB9F9F}" type="pres">
      <dgm:prSet presAssocID="{27276C59-3CB3-4D24-8B33-0F95FB451559}" presName="compNode" presStyleCnt="0"/>
      <dgm:spPr/>
    </dgm:pt>
    <dgm:pt modelId="{864117D2-2682-4B69-87B9-C8D69772003C}" type="pres">
      <dgm:prSet presAssocID="{27276C59-3CB3-4D24-8B33-0F95FB451559}" presName="bgRect" presStyleLbl="bgShp" presStyleIdx="3" presStyleCnt="4"/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</dgm:pt>
    <dgm:pt modelId="{85666974-687D-4A4A-8A3B-298E4B808637}" type="pres">
      <dgm:prSet presAssocID="{27276C59-3CB3-4D24-8B33-0F95FB4515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D4AB8C9C-5E1A-4C21-9216-4B8AA55D6A08}" type="pres">
      <dgm:prSet presAssocID="{27276C59-3CB3-4D24-8B33-0F95FB451559}" presName="spaceRect" presStyleCnt="0"/>
      <dgm:spPr/>
    </dgm:pt>
    <dgm:pt modelId="{01F13B8B-30E3-42A5-9380-1081C3974AF0}" type="pres">
      <dgm:prSet presAssocID="{27276C59-3CB3-4D24-8B33-0F95FB451559}" presName="parTx" presStyleLbl="revTx" presStyleIdx="6" presStyleCnt="8">
        <dgm:presLayoutVars>
          <dgm:chMax val="0"/>
          <dgm:chPref val="0"/>
        </dgm:presLayoutVars>
      </dgm:prSet>
      <dgm:spPr/>
    </dgm:pt>
    <dgm:pt modelId="{44A6C1A1-3326-4EC1-BFCE-C28DF7C001BA}" type="pres">
      <dgm:prSet presAssocID="{27276C59-3CB3-4D24-8B33-0F95FB451559}" presName="desTx" presStyleLbl="revTx" presStyleIdx="7" presStyleCnt="8" custLinFactNeighborX="-33751">
        <dgm:presLayoutVars/>
      </dgm:prSet>
      <dgm:spPr/>
    </dgm:pt>
  </dgm:ptLst>
  <dgm:cxnLst>
    <dgm:cxn modelId="{FF2D792B-F37F-4F06-BAD6-A4F4AB602B09}" srcId="{32BAA16D-4843-4D70-9172-F31D0D7688B7}" destId="{72CD967C-96D2-4256-A04A-236140BD754F}" srcOrd="2" destOrd="0" parTransId="{6FACB87E-3152-4E25-AC83-970671A6EA78}" sibTransId="{3DD87CCD-CDD4-4ECE-A364-F1D442BB8F18}"/>
    <dgm:cxn modelId="{C5FFEA33-61B8-4153-BAD8-04BEA2EFFD33}" srcId="{30BB21AD-A8E3-4CC9-A0A3-5C7986EB9638}" destId="{72C7CA8D-60A9-4629-BB5E-69C4B2482D93}" srcOrd="0" destOrd="0" parTransId="{1EF91C38-931A-44AA-9DB3-DEAC683736DC}" sibTransId="{01A9EE60-0267-4B9F-A943-BB9ADDA9C221}"/>
    <dgm:cxn modelId="{BC6A6D43-40AD-4590-B14F-388BD934AE43}" srcId="{72CD967C-96D2-4256-A04A-236140BD754F}" destId="{4C849BBE-85F4-401F-9730-12CDDA189CBC}" srcOrd="0" destOrd="0" parTransId="{728B8E04-7661-4B99-BDBB-B183E63E842E}" sibTransId="{F3ACCB08-679A-4DC0-A853-92BCD4FFDD87}"/>
    <dgm:cxn modelId="{87884B45-F590-4BAF-9C59-1ADC9C353638}" srcId="{32BAA16D-4843-4D70-9172-F31D0D7688B7}" destId="{30BB21AD-A8E3-4CC9-A0A3-5C7986EB9638}" srcOrd="0" destOrd="0" parTransId="{8B6FA53B-E863-4377-A787-F9A721A9647F}" sibTransId="{6862B091-6822-4356-8D2E-CABE65611702}"/>
    <dgm:cxn modelId="{CAA1034A-F1CD-4EA1-AB30-1A5A16F51CAF}" type="presOf" srcId="{CA44F6D8-F5E7-461C-A7AD-932681DFC945}" destId="{F54FE1EC-92F5-4510-9A6E-9B805A5C6837}" srcOrd="0" destOrd="0" presId="urn:microsoft.com/office/officeart/2018/2/layout/IconVerticalSolidList"/>
    <dgm:cxn modelId="{136EE64B-67FB-4B12-B344-E0F5362CE5F9}" srcId="{27276C59-3CB3-4D24-8B33-0F95FB451559}" destId="{E086EF00-CBC0-4EAC-BD7B-29A45DD4749E}" srcOrd="0" destOrd="0" parTransId="{A242132D-772C-410B-A6B5-6F6AD2020600}" sibTransId="{E65200D9-72E7-4D55-8D38-435B33AFC055}"/>
    <dgm:cxn modelId="{76D99154-0C02-4C91-90AD-756F068F7BD1}" type="presOf" srcId="{C62C0ED1-12E5-49F8-8FAC-00439B5682A1}" destId="{02B2FCBA-AC37-402F-B322-68343DC345F9}" srcOrd="0" destOrd="0" presId="urn:microsoft.com/office/officeart/2018/2/layout/IconVerticalSolidList"/>
    <dgm:cxn modelId="{02A97D80-6611-4CB7-A5FD-15339364076E}" type="presOf" srcId="{72CD967C-96D2-4256-A04A-236140BD754F}" destId="{8CDF8FB1-652B-42CE-B16B-2506C4AC0BCD}" srcOrd="0" destOrd="0" presId="urn:microsoft.com/office/officeart/2018/2/layout/IconVerticalSolidList"/>
    <dgm:cxn modelId="{A8C6C485-D692-4C4E-B05B-5099BCA43897}" type="presOf" srcId="{E086EF00-CBC0-4EAC-BD7B-29A45DD4749E}" destId="{44A6C1A1-3326-4EC1-BFCE-C28DF7C001BA}" srcOrd="0" destOrd="0" presId="urn:microsoft.com/office/officeart/2018/2/layout/IconVerticalSolidList"/>
    <dgm:cxn modelId="{0D094D98-8FD3-4FD7-BB0B-AB2FE908DD2E}" srcId="{32BAA16D-4843-4D70-9172-F31D0D7688B7}" destId="{C62C0ED1-12E5-49F8-8FAC-00439B5682A1}" srcOrd="1" destOrd="0" parTransId="{8926640E-178F-4F77-BC8D-9C855C5BFF70}" sibTransId="{D30892F6-8F69-4D92-8647-2742BB9F97DC}"/>
    <dgm:cxn modelId="{3BDD0ACA-F8EA-4D52-90BD-423AE2FF9EFB}" type="presOf" srcId="{32BAA16D-4843-4D70-9172-F31D0D7688B7}" destId="{D7357FD2-8FB5-4392-9B3C-E80DC18F3A37}" srcOrd="0" destOrd="0" presId="urn:microsoft.com/office/officeart/2018/2/layout/IconVerticalSolidList"/>
    <dgm:cxn modelId="{609197CE-84DD-4C1B-B74A-6A8E388F7F34}" type="presOf" srcId="{30BB21AD-A8E3-4CC9-A0A3-5C7986EB9638}" destId="{8945EC01-5AF6-46C6-8DCE-5BF13CD2FBC1}" srcOrd="0" destOrd="0" presId="urn:microsoft.com/office/officeart/2018/2/layout/IconVerticalSolidList"/>
    <dgm:cxn modelId="{741744DC-001F-4E1D-B241-54FC73B489DB}" type="presOf" srcId="{27276C59-3CB3-4D24-8B33-0F95FB451559}" destId="{01F13B8B-30E3-42A5-9380-1081C3974AF0}" srcOrd="0" destOrd="0" presId="urn:microsoft.com/office/officeart/2018/2/layout/IconVerticalSolidList"/>
    <dgm:cxn modelId="{A59CF3EA-862F-4A3A-820B-0606226CCA6B}" type="presOf" srcId="{4C849BBE-85F4-401F-9730-12CDDA189CBC}" destId="{D643049C-D4CE-4BA4-A71F-D56CF82F7E42}" srcOrd="0" destOrd="0" presId="urn:microsoft.com/office/officeart/2018/2/layout/IconVerticalSolidList"/>
    <dgm:cxn modelId="{7C7CEAEB-F7FD-4576-89AF-0069D4C32C30}" srcId="{C62C0ED1-12E5-49F8-8FAC-00439B5682A1}" destId="{CA44F6D8-F5E7-461C-A7AD-932681DFC945}" srcOrd="0" destOrd="0" parTransId="{7C05B7C3-E869-4A56-B63B-E8E4CB3B3FC6}" sibTransId="{AEB37F35-7A40-40AA-9AB8-E03566993AB4}"/>
    <dgm:cxn modelId="{813F60EC-773B-4A63-A1A4-A6AB6B7CCB07}" type="presOf" srcId="{72C7CA8D-60A9-4629-BB5E-69C4B2482D93}" destId="{F10DF78D-E04C-48D9-8354-7E369AC9768A}" srcOrd="0" destOrd="0" presId="urn:microsoft.com/office/officeart/2018/2/layout/IconVerticalSolidList"/>
    <dgm:cxn modelId="{53428DF9-F40E-41EC-A195-9145F5D21992}" srcId="{32BAA16D-4843-4D70-9172-F31D0D7688B7}" destId="{27276C59-3CB3-4D24-8B33-0F95FB451559}" srcOrd="3" destOrd="0" parTransId="{CE124C41-A3F7-4A8D-96EB-EFE03090EAD5}" sibTransId="{77A83F39-2F35-402D-A338-69BBB79528FD}"/>
    <dgm:cxn modelId="{942B2E84-7286-46C0-B523-91E9B5D6C1E7}" type="presParOf" srcId="{D7357FD2-8FB5-4392-9B3C-E80DC18F3A37}" destId="{34740C05-78C6-4987-AECF-D5B5AEC73EC4}" srcOrd="0" destOrd="0" presId="urn:microsoft.com/office/officeart/2018/2/layout/IconVerticalSolidList"/>
    <dgm:cxn modelId="{2951963D-2B64-4C4B-B6E4-5D40602A0440}" type="presParOf" srcId="{34740C05-78C6-4987-AECF-D5B5AEC73EC4}" destId="{11DA93AC-3D08-4DD7-A596-4D1FC805540B}" srcOrd="0" destOrd="0" presId="urn:microsoft.com/office/officeart/2018/2/layout/IconVerticalSolidList"/>
    <dgm:cxn modelId="{221CE859-F379-474E-B8C0-5BFF0C73107D}" type="presParOf" srcId="{34740C05-78C6-4987-AECF-D5B5AEC73EC4}" destId="{D28E532B-2419-4236-97A8-F5F4992FE474}" srcOrd="1" destOrd="0" presId="urn:microsoft.com/office/officeart/2018/2/layout/IconVerticalSolidList"/>
    <dgm:cxn modelId="{7312BBF9-EB0A-45FB-A60A-E4D976AF5543}" type="presParOf" srcId="{34740C05-78C6-4987-AECF-D5B5AEC73EC4}" destId="{8A5DBF9E-F869-4221-919C-F622FF10352F}" srcOrd="2" destOrd="0" presId="urn:microsoft.com/office/officeart/2018/2/layout/IconVerticalSolidList"/>
    <dgm:cxn modelId="{FE0E60EB-E836-4061-87D6-1F15ABE630E3}" type="presParOf" srcId="{34740C05-78C6-4987-AECF-D5B5AEC73EC4}" destId="{8945EC01-5AF6-46C6-8DCE-5BF13CD2FBC1}" srcOrd="3" destOrd="0" presId="urn:microsoft.com/office/officeart/2018/2/layout/IconVerticalSolidList"/>
    <dgm:cxn modelId="{35C42A2D-95A1-4976-A673-C08943D13798}" type="presParOf" srcId="{34740C05-78C6-4987-AECF-D5B5AEC73EC4}" destId="{F10DF78D-E04C-48D9-8354-7E369AC9768A}" srcOrd="4" destOrd="0" presId="urn:microsoft.com/office/officeart/2018/2/layout/IconVerticalSolidList"/>
    <dgm:cxn modelId="{5D5D7436-1EF5-4A86-AD29-C63FBF800D31}" type="presParOf" srcId="{D7357FD2-8FB5-4392-9B3C-E80DC18F3A37}" destId="{3EF29B3A-3E29-46ED-909A-F7291872CA74}" srcOrd="1" destOrd="0" presId="urn:microsoft.com/office/officeart/2018/2/layout/IconVerticalSolidList"/>
    <dgm:cxn modelId="{80FA1D9A-E896-441E-B724-E6E59E111247}" type="presParOf" srcId="{D7357FD2-8FB5-4392-9B3C-E80DC18F3A37}" destId="{3397CDD0-3282-419B-BF3E-925685F99724}" srcOrd="2" destOrd="0" presId="urn:microsoft.com/office/officeart/2018/2/layout/IconVerticalSolidList"/>
    <dgm:cxn modelId="{5DDEF54D-F21E-4F76-BBFD-1E0758D35B6A}" type="presParOf" srcId="{3397CDD0-3282-419B-BF3E-925685F99724}" destId="{EF540589-3D7E-41CB-B5CE-14A3E67695F3}" srcOrd="0" destOrd="0" presId="urn:microsoft.com/office/officeart/2018/2/layout/IconVerticalSolidList"/>
    <dgm:cxn modelId="{861016D6-495F-4F7E-B991-3EED572F9085}" type="presParOf" srcId="{3397CDD0-3282-419B-BF3E-925685F99724}" destId="{029A719F-3349-48FF-A986-69ED62BFAF30}" srcOrd="1" destOrd="0" presId="urn:microsoft.com/office/officeart/2018/2/layout/IconVerticalSolidList"/>
    <dgm:cxn modelId="{BB2B3B70-AC66-4AC4-9A72-23B139C408ED}" type="presParOf" srcId="{3397CDD0-3282-419B-BF3E-925685F99724}" destId="{43AD746E-2FDC-497D-B25E-17A84E428781}" srcOrd="2" destOrd="0" presId="urn:microsoft.com/office/officeart/2018/2/layout/IconVerticalSolidList"/>
    <dgm:cxn modelId="{BA4F64C4-81EC-4FBF-A7A8-E6AA3770DCDE}" type="presParOf" srcId="{3397CDD0-3282-419B-BF3E-925685F99724}" destId="{02B2FCBA-AC37-402F-B322-68343DC345F9}" srcOrd="3" destOrd="0" presId="urn:microsoft.com/office/officeart/2018/2/layout/IconVerticalSolidList"/>
    <dgm:cxn modelId="{2F18E379-3AA7-423C-975E-1C9076AA13BF}" type="presParOf" srcId="{3397CDD0-3282-419B-BF3E-925685F99724}" destId="{F54FE1EC-92F5-4510-9A6E-9B805A5C6837}" srcOrd="4" destOrd="0" presId="urn:microsoft.com/office/officeart/2018/2/layout/IconVerticalSolidList"/>
    <dgm:cxn modelId="{927235F1-78B6-4D75-B57E-CED63A7D8973}" type="presParOf" srcId="{D7357FD2-8FB5-4392-9B3C-E80DC18F3A37}" destId="{ECDDE35E-77AF-44C7-A39F-59CBFCF4E9EF}" srcOrd="3" destOrd="0" presId="urn:microsoft.com/office/officeart/2018/2/layout/IconVerticalSolidList"/>
    <dgm:cxn modelId="{3B204133-7C0F-45A8-B37B-EA582B7CE877}" type="presParOf" srcId="{D7357FD2-8FB5-4392-9B3C-E80DC18F3A37}" destId="{ED826067-4B0A-419A-9079-CBBBEAAD0772}" srcOrd="4" destOrd="0" presId="urn:microsoft.com/office/officeart/2018/2/layout/IconVerticalSolidList"/>
    <dgm:cxn modelId="{04078532-CF0B-46D0-A28B-9823A86D646F}" type="presParOf" srcId="{ED826067-4B0A-419A-9079-CBBBEAAD0772}" destId="{A06102D0-7547-4B26-A56B-B0C812630E27}" srcOrd="0" destOrd="0" presId="urn:microsoft.com/office/officeart/2018/2/layout/IconVerticalSolidList"/>
    <dgm:cxn modelId="{068361B9-2302-4842-B549-013F68AADD94}" type="presParOf" srcId="{ED826067-4B0A-419A-9079-CBBBEAAD0772}" destId="{2E4A330A-8CA2-4625-BF76-8F11A4816280}" srcOrd="1" destOrd="0" presId="urn:microsoft.com/office/officeart/2018/2/layout/IconVerticalSolidList"/>
    <dgm:cxn modelId="{3ACFB108-1A63-41D0-B2B8-EE228D31F5F7}" type="presParOf" srcId="{ED826067-4B0A-419A-9079-CBBBEAAD0772}" destId="{97B72327-EA0D-4E7C-B5E3-DFA5646CFCAE}" srcOrd="2" destOrd="0" presId="urn:microsoft.com/office/officeart/2018/2/layout/IconVerticalSolidList"/>
    <dgm:cxn modelId="{B88EC123-5536-4762-9331-FB09C77A5F39}" type="presParOf" srcId="{ED826067-4B0A-419A-9079-CBBBEAAD0772}" destId="{8CDF8FB1-652B-42CE-B16B-2506C4AC0BCD}" srcOrd="3" destOrd="0" presId="urn:microsoft.com/office/officeart/2018/2/layout/IconVerticalSolidList"/>
    <dgm:cxn modelId="{E145C9D0-C15B-45DF-84F2-FCCFC3692305}" type="presParOf" srcId="{ED826067-4B0A-419A-9079-CBBBEAAD0772}" destId="{D643049C-D4CE-4BA4-A71F-D56CF82F7E42}" srcOrd="4" destOrd="0" presId="urn:microsoft.com/office/officeart/2018/2/layout/IconVerticalSolidList"/>
    <dgm:cxn modelId="{F0C3B33B-F662-4FE2-9707-8AA6225C8A44}" type="presParOf" srcId="{D7357FD2-8FB5-4392-9B3C-E80DC18F3A37}" destId="{5D7F09FF-336E-4E6A-BABB-F411D87AE1F4}" srcOrd="5" destOrd="0" presId="urn:microsoft.com/office/officeart/2018/2/layout/IconVerticalSolidList"/>
    <dgm:cxn modelId="{44B28351-1C24-40AB-BA8B-BB6BA6A9C8C7}" type="presParOf" srcId="{D7357FD2-8FB5-4392-9B3C-E80DC18F3A37}" destId="{CCC29C43-434A-4016-AD5F-375235DB9F9F}" srcOrd="6" destOrd="0" presId="urn:microsoft.com/office/officeart/2018/2/layout/IconVerticalSolidList"/>
    <dgm:cxn modelId="{3100EA13-0A85-4972-9FE4-455960037C63}" type="presParOf" srcId="{CCC29C43-434A-4016-AD5F-375235DB9F9F}" destId="{864117D2-2682-4B69-87B9-C8D69772003C}" srcOrd="0" destOrd="0" presId="urn:microsoft.com/office/officeart/2018/2/layout/IconVerticalSolidList"/>
    <dgm:cxn modelId="{B2267754-98C7-4831-B331-96FCA08901B9}" type="presParOf" srcId="{CCC29C43-434A-4016-AD5F-375235DB9F9F}" destId="{85666974-687D-4A4A-8A3B-298E4B808637}" srcOrd="1" destOrd="0" presId="urn:microsoft.com/office/officeart/2018/2/layout/IconVerticalSolidList"/>
    <dgm:cxn modelId="{688D6436-38F3-45A8-B2AD-44B7D5D3AB71}" type="presParOf" srcId="{CCC29C43-434A-4016-AD5F-375235DB9F9F}" destId="{D4AB8C9C-5E1A-4C21-9216-4B8AA55D6A08}" srcOrd="2" destOrd="0" presId="urn:microsoft.com/office/officeart/2018/2/layout/IconVerticalSolidList"/>
    <dgm:cxn modelId="{82858696-E846-4DBA-A56A-65B9EC4360C9}" type="presParOf" srcId="{CCC29C43-434A-4016-AD5F-375235DB9F9F}" destId="{01F13B8B-30E3-42A5-9380-1081C3974AF0}" srcOrd="3" destOrd="0" presId="urn:microsoft.com/office/officeart/2018/2/layout/IconVerticalSolidList"/>
    <dgm:cxn modelId="{9D172F50-F3D8-410B-8205-8E6990D5B31E}" type="presParOf" srcId="{CCC29C43-434A-4016-AD5F-375235DB9F9F}" destId="{44A6C1A1-3326-4EC1-BFCE-C28DF7C001B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4ECF1-906B-4123-B61F-D3B4AF5096B0}">
      <dsp:nvSpPr>
        <dsp:cNvPr id="0" name=""/>
        <dsp:cNvSpPr/>
      </dsp:nvSpPr>
      <dsp:spPr>
        <a:xfrm>
          <a:off x="-27645" y="10329"/>
          <a:ext cx="7159131" cy="16337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DCDD-D38B-4F6F-AF6D-0753C5FC54CA}">
      <dsp:nvSpPr>
        <dsp:cNvPr id="0" name=""/>
        <dsp:cNvSpPr/>
      </dsp:nvSpPr>
      <dsp:spPr>
        <a:xfrm>
          <a:off x="466550" y="377913"/>
          <a:ext cx="900296" cy="8985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0CED7-85F2-43D9-85F6-E76C12DF295A}">
      <dsp:nvSpPr>
        <dsp:cNvPr id="0" name=""/>
        <dsp:cNvSpPr/>
      </dsp:nvSpPr>
      <dsp:spPr>
        <a:xfrm>
          <a:off x="1699530" y="0"/>
          <a:ext cx="5482232" cy="1635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070" tIns="173070" rIns="173070" bIns="1730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Problems: </a:t>
          </a:r>
          <a:r>
            <a:rPr lang="en-US" sz="1800" kern="1200" dirty="0"/>
            <a:t>Without our implementation, Coastal Land Contractors, Inc. would normally record data and information on paper. Paper records creates confusion and inefficiencies when recalling specific instances of data and information.</a:t>
          </a:r>
        </a:p>
      </dsp:txBody>
      <dsp:txXfrm>
        <a:off x="1699530" y="0"/>
        <a:ext cx="5482232" cy="1635304"/>
      </dsp:txXfrm>
    </dsp:sp>
    <dsp:sp modelId="{8F8DE53D-0EA7-44D1-8526-D638A33F22ED}">
      <dsp:nvSpPr>
        <dsp:cNvPr id="0" name=""/>
        <dsp:cNvSpPr/>
      </dsp:nvSpPr>
      <dsp:spPr>
        <a:xfrm>
          <a:off x="-27645" y="2030410"/>
          <a:ext cx="7159131" cy="16337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5BEF5-43EE-4E08-B6EA-A5AAB3038DFC}">
      <dsp:nvSpPr>
        <dsp:cNvPr id="0" name=""/>
        <dsp:cNvSpPr/>
      </dsp:nvSpPr>
      <dsp:spPr>
        <a:xfrm>
          <a:off x="466550" y="2397994"/>
          <a:ext cx="900296" cy="8985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8E7A0-9168-4D8D-8BEA-C10536CA34D3}">
      <dsp:nvSpPr>
        <dsp:cNvPr id="0" name=""/>
        <dsp:cNvSpPr/>
      </dsp:nvSpPr>
      <dsp:spPr>
        <a:xfrm>
          <a:off x="1784306" y="2030410"/>
          <a:ext cx="5322709" cy="1635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070" tIns="173070" rIns="173070" bIns="1730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Opportunities: </a:t>
          </a:r>
          <a:r>
            <a:rPr lang="en-US" sz="2000" kern="1200" dirty="0"/>
            <a:t>By using a digital database, our company will save time on searching and use the extra time to devote to their contracts.</a:t>
          </a:r>
        </a:p>
      </dsp:txBody>
      <dsp:txXfrm>
        <a:off x="1784306" y="2030410"/>
        <a:ext cx="5322709" cy="1635304"/>
      </dsp:txXfrm>
    </dsp:sp>
    <dsp:sp modelId="{0332B17C-F2B9-4673-871C-60D7A1596BA1}">
      <dsp:nvSpPr>
        <dsp:cNvPr id="0" name=""/>
        <dsp:cNvSpPr/>
      </dsp:nvSpPr>
      <dsp:spPr>
        <a:xfrm>
          <a:off x="-27645" y="4062417"/>
          <a:ext cx="7159131" cy="16337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AE352-243B-4504-BA8A-C258BE1DF0C4}">
      <dsp:nvSpPr>
        <dsp:cNvPr id="0" name=""/>
        <dsp:cNvSpPr/>
      </dsp:nvSpPr>
      <dsp:spPr>
        <a:xfrm>
          <a:off x="466550" y="4418076"/>
          <a:ext cx="900296" cy="8985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08D5D-7D2B-474B-851D-52D95C7A0CAA}">
      <dsp:nvSpPr>
        <dsp:cNvPr id="0" name=""/>
        <dsp:cNvSpPr/>
      </dsp:nvSpPr>
      <dsp:spPr>
        <a:xfrm>
          <a:off x="1811909" y="4050491"/>
          <a:ext cx="5267502" cy="1635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070" tIns="173070" rIns="173070" bIns="1730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Objectives: </a:t>
          </a:r>
          <a:r>
            <a:rPr lang="en-US" sz="2000" kern="1200" dirty="0"/>
            <a:t>Our digital database will be implemented to be accessible to our company. Necessary data can be pulled quickly and efficiently.</a:t>
          </a:r>
        </a:p>
      </dsp:txBody>
      <dsp:txXfrm>
        <a:off x="1811909" y="4050491"/>
        <a:ext cx="5267502" cy="16353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A93AC-3D08-4DD7-A596-4D1FC805540B}">
      <dsp:nvSpPr>
        <dsp:cNvPr id="0" name=""/>
        <dsp:cNvSpPr/>
      </dsp:nvSpPr>
      <dsp:spPr>
        <a:xfrm>
          <a:off x="0" y="14020"/>
          <a:ext cx="10419667" cy="8506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8E532B-2419-4236-97A8-F5F4992FE474}">
      <dsp:nvSpPr>
        <dsp:cNvPr id="0" name=""/>
        <dsp:cNvSpPr/>
      </dsp:nvSpPr>
      <dsp:spPr>
        <a:xfrm>
          <a:off x="257323" y="197030"/>
          <a:ext cx="467860" cy="4678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5EC01-5AF6-46C6-8DCE-5BF13CD2FBC1}">
      <dsp:nvSpPr>
        <dsp:cNvPr id="0" name=""/>
        <dsp:cNvSpPr/>
      </dsp:nvSpPr>
      <dsp:spPr>
        <a:xfrm>
          <a:off x="955762" y="2"/>
          <a:ext cx="2404640" cy="850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28" tIns="90028" rIns="90028" bIns="9002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Inventory, Equipment, and Vehicle management</a:t>
          </a:r>
        </a:p>
      </dsp:txBody>
      <dsp:txXfrm>
        <a:off x="955762" y="2"/>
        <a:ext cx="2404640" cy="850655"/>
      </dsp:txXfrm>
    </dsp:sp>
    <dsp:sp modelId="{F10DF78D-E04C-48D9-8354-7E369AC9768A}">
      <dsp:nvSpPr>
        <dsp:cNvPr id="0" name=""/>
        <dsp:cNvSpPr/>
      </dsp:nvSpPr>
      <dsp:spPr>
        <a:xfrm>
          <a:off x="3921142" y="5633"/>
          <a:ext cx="5585731" cy="850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28" tIns="90028" rIns="90028" bIns="9002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Materials on hand or job site, cost of materials, quality control, mileage on vehicles, primary location of equipment</a:t>
          </a:r>
        </a:p>
      </dsp:txBody>
      <dsp:txXfrm>
        <a:off x="3921142" y="5633"/>
        <a:ext cx="5585731" cy="850655"/>
      </dsp:txXfrm>
    </dsp:sp>
    <dsp:sp modelId="{EF540589-3D7E-41CB-B5CE-14A3E67695F3}">
      <dsp:nvSpPr>
        <dsp:cNvPr id="0" name=""/>
        <dsp:cNvSpPr/>
      </dsp:nvSpPr>
      <dsp:spPr>
        <a:xfrm>
          <a:off x="0" y="1068952"/>
          <a:ext cx="10419667" cy="8506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A719F-3349-48FF-A986-69ED62BFAF30}">
      <dsp:nvSpPr>
        <dsp:cNvPr id="0" name=""/>
        <dsp:cNvSpPr/>
      </dsp:nvSpPr>
      <dsp:spPr>
        <a:xfrm>
          <a:off x="257323" y="1260350"/>
          <a:ext cx="467860" cy="4678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2FCBA-AC37-402F-B322-68343DC345F9}">
      <dsp:nvSpPr>
        <dsp:cNvPr id="0" name=""/>
        <dsp:cNvSpPr/>
      </dsp:nvSpPr>
      <dsp:spPr>
        <a:xfrm>
          <a:off x="982507" y="1068952"/>
          <a:ext cx="4688850" cy="850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28" tIns="90028" rIns="90028" bIns="9002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Employee management</a:t>
          </a:r>
        </a:p>
      </dsp:txBody>
      <dsp:txXfrm>
        <a:off x="982507" y="1068952"/>
        <a:ext cx="4688850" cy="850655"/>
      </dsp:txXfrm>
    </dsp:sp>
    <dsp:sp modelId="{F54FE1EC-92F5-4510-9A6E-9B805A5C6837}">
      <dsp:nvSpPr>
        <dsp:cNvPr id="0" name=""/>
        <dsp:cNvSpPr/>
      </dsp:nvSpPr>
      <dsp:spPr>
        <a:xfrm>
          <a:off x="3943227" y="1043782"/>
          <a:ext cx="4747349" cy="850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28" tIns="90028" rIns="90028" bIns="9002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Primary location, vehicle assignment</a:t>
          </a:r>
        </a:p>
      </dsp:txBody>
      <dsp:txXfrm>
        <a:off x="3943227" y="1043782"/>
        <a:ext cx="4747349" cy="850655"/>
      </dsp:txXfrm>
    </dsp:sp>
    <dsp:sp modelId="{A06102D0-7547-4B26-A56B-B0C812630E27}">
      <dsp:nvSpPr>
        <dsp:cNvPr id="0" name=""/>
        <dsp:cNvSpPr/>
      </dsp:nvSpPr>
      <dsp:spPr>
        <a:xfrm>
          <a:off x="0" y="2132272"/>
          <a:ext cx="10419667" cy="8506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A330A-8CA2-4625-BF76-8F11A4816280}">
      <dsp:nvSpPr>
        <dsp:cNvPr id="0" name=""/>
        <dsp:cNvSpPr/>
      </dsp:nvSpPr>
      <dsp:spPr>
        <a:xfrm>
          <a:off x="257323" y="2323669"/>
          <a:ext cx="467860" cy="4678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F8FB1-652B-42CE-B16B-2506C4AC0BCD}">
      <dsp:nvSpPr>
        <dsp:cNvPr id="0" name=""/>
        <dsp:cNvSpPr/>
      </dsp:nvSpPr>
      <dsp:spPr>
        <a:xfrm>
          <a:off x="982507" y="2132272"/>
          <a:ext cx="4688850" cy="850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28" tIns="90028" rIns="90028" bIns="9002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Client information</a:t>
          </a:r>
        </a:p>
      </dsp:txBody>
      <dsp:txXfrm>
        <a:off x="982507" y="2132272"/>
        <a:ext cx="4688850" cy="850655"/>
      </dsp:txXfrm>
    </dsp:sp>
    <dsp:sp modelId="{D643049C-D4CE-4BA4-A71F-D56CF82F7E42}">
      <dsp:nvSpPr>
        <dsp:cNvPr id="0" name=""/>
        <dsp:cNvSpPr/>
      </dsp:nvSpPr>
      <dsp:spPr>
        <a:xfrm>
          <a:off x="3918066" y="2140659"/>
          <a:ext cx="4747349" cy="850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28" tIns="90028" rIns="90028" bIns="9002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Contact information, previous and current contracts, estimated price on contracts</a:t>
          </a:r>
        </a:p>
      </dsp:txBody>
      <dsp:txXfrm>
        <a:off x="3918066" y="2140659"/>
        <a:ext cx="4747349" cy="850655"/>
      </dsp:txXfrm>
    </dsp:sp>
    <dsp:sp modelId="{864117D2-2682-4B69-87B9-C8D69772003C}">
      <dsp:nvSpPr>
        <dsp:cNvPr id="0" name=""/>
        <dsp:cNvSpPr/>
      </dsp:nvSpPr>
      <dsp:spPr>
        <a:xfrm>
          <a:off x="0" y="3195591"/>
          <a:ext cx="10419667" cy="8506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66974-687D-4A4A-8A3B-298E4B808637}">
      <dsp:nvSpPr>
        <dsp:cNvPr id="0" name=""/>
        <dsp:cNvSpPr/>
      </dsp:nvSpPr>
      <dsp:spPr>
        <a:xfrm>
          <a:off x="257323" y="3386989"/>
          <a:ext cx="467860" cy="4678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13B8B-30E3-42A5-9380-1081C3974AF0}">
      <dsp:nvSpPr>
        <dsp:cNvPr id="0" name=""/>
        <dsp:cNvSpPr/>
      </dsp:nvSpPr>
      <dsp:spPr>
        <a:xfrm>
          <a:off x="982507" y="3195591"/>
          <a:ext cx="4688850" cy="850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28" tIns="90028" rIns="90028" bIns="9002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Sales records</a:t>
          </a:r>
        </a:p>
      </dsp:txBody>
      <dsp:txXfrm>
        <a:off x="982507" y="3195591"/>
        <a:ext cx="4688850" cy="850655"/>
      </dsp:txXfrm>
    </dsp:sp>
    <dsp:sp modelId="{44A6C1A1-3326-4EC1-BFCE-C28DF7C001BA}">
      <dsp:nvSpPr>
        <dsp:cNvPr id="0" name=""/>
        <dsp:cNvSpPr/>
      </dsp:nvSpPr>
      <dsp:spPr>
        <a:xfrm>
          <a:off x="4069079" y="3195591"/>
          <a:ext cx="4747349" cy="850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28" tIns="90028" rIns="90028" bIns="9002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Contract price estimates, money spent on materials/equipment/vehicles</a:t>
          </a:r>
        </a:p>
      </dsp:txBody>
      <dsp:txXfrm>
        <a:off x="4069079" y="3195591"/>
        <a:ext cx="4747349" cy="850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AB13-EE56-4199-AD52-B7A409BBBD5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1E38-BCEC-4DD3-ADF2-EEC90609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AB13-EE56-4199-AD52-B7A409BBBD5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1E38-BCEC-4DD3-ADF2-EEC90609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7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AB13-EE56-4199-AD52-B7A409BBBD5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1E38-BCEC-4DD3-ADF2-EEC90609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80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AB13-EE56-4199-AD52-B7A409BBBD5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1E38-BCEC-4DD3-ADF2-EEC90609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80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AB13-EE56-4199-AD52-B7A409BBBD5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1E38-BCEC-4DD3-ADF2-EEC90609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16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AB13-EE56-4199-AD52-B7A409BBBD5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1E38-BCEC-4DD3-ADF2-EEC90609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37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AB13-EE56-4199-AD52-B7A409BBBD5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1E38-BCEC-4DD3-ADF2-EEC90609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26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AB13-EE56-4199-AD52-B7A409BBBD5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1E38-BCEC-4DD3-ADF2-EEC90609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61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AB13-EE56-4199-AD52-B7A409BBBD5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1E38-BCEC-4DD3-ADF2-EEC90609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9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AB13-EE56-4199-AD52-B7A409BBBD5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B201E38-BCEC-4DD3-ADF2-EEC90609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6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AB13-EE56-4199-AD52-B7A409BBBD5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1E38-BCEC-4DD3-ADF2-EEC90609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8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AB13-EE56-4199-AD52-B7A409BBBD5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1E38-BCEC-4DD3-ADF2-EEC90609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AB13-EE56-4199-AD52-B7A409BBBD5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1E38-BCEC-4DD3-ADF2-EEC90609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5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AB13-EE56-4199-AD52-B7A409BBBD5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1E38-BCEC-4DD3-ADF2-EEC90609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7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AB13-EE56-4199-AD52-B7A409BBBD5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1E38-BCEC-4DD3-ADF2-EEC90609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8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AB13-EE56-4199-AD52-B7A409BBBD5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1E38-BCEC-4DD3-ADF2-EEC90609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6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AB13-EE56-4199-AD52-B7A409BBBD5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1E38-BCEC-4DD3-ADF2-EEC90609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3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AFAB13-EE56-4199-AD52-B7A409BBBD5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201E38-BCEC-4DD3-ADF2-EEC90609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2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BCDB-3919-4E8E-BC0D-EDBC43980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7365" y="1380068"/>
            <a:ext cx="8885658" cy="261619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CIST 3222 – Database Systems</a:t>
            </a:r>
            <a:br>
              <a:rPr lang="en-US" sz="4000" dirty="0"/>
            </a:br>
            <a:r>
              <a:rPr lang="en-US" dirty="0"/>
              <a:t>Group Project Presentation</a:t>
            </a:r>
            <a:br>
              <a:rPr lang="en-US" dirty="0"/>
            </a:br>
            <a:r>
              <a:rPr lang="en-US" dirty="0"/>
              <a:t>Coastal Land Contractors, Inc.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A8CE9-5D31-4D17-B372-F9E3A07C2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8" y="4477467"/>
            <a:ext cx="6987645" cy="986794"/>
          </a:xfrm>
        </p:spPr>
        <p:txBody>
          <a:bodyPr/>
          <a:lstStyle/>
          <a:p>
            <a:pPr algn="ctr"/>
            <a:r>
              <a:rPr lang="en-US" i="1" dirty="0"/>
              <a:t>Presented by Group 3:</a:t>
            </a:r>
          </a:p>
          <a:p>
            <a:pPr algn="ctr"/>
            <a:r>
              <a:rPr lang="en-US" i="1" dirty="0"/>
              <a:t>Timothy Sands, Leonardo Acefe, Jay An, and Long Nguyen</a:t>
            </a:r>
          </a:p>
        </p:txBody>
      </p:sp>
    </p:spTree>
    <p:extLst>
      <p:ext uri="{BB962C8B-B14F-4D97-AF65-F5344CB8AC3E}">
        <p14:creationId xmlns:p14="http://schemas.microsoft.com/office/powerpoint/2010/main" val="366161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CBAC3D2-A449-4A6D-9E90-58F0451D0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5" y="461394"/>
            <a:ext cx="11746743" cy="1649619"/>
          </a:xfr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2F4E9CB-2034-4719-A6DB-CDC4E48D9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9" y="2348187"/>
            <a:ext cx="4787317" cy="1908384"/>
          </a:xfrm>
          <a:prstGeom prst="rect">
            <a:avLst/>
          </a:prstGeom>
        </p:spPr>
      </p:pic>
      <p:pic>
        <p:nvPicPr>
          <p:cNvPr id="9" name="Picture 8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001BFBC8-29C7-48E5-AF17-BA4D35227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011" y="2350354"/>
            <a:ext cx="6206288" cy="1906217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7249577-7F73-4E3E-9892-8C0452FF6C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941" y="4676021"/>
            <a:ext cx="4519020" cy="1959670"/>
          </a:xfrm>
          <a:prstGeom prst="rect">
            <a:avLst/>
          </a:prstGeom>
        </p:spPr>
      </p:pic>
      <p:pic>
        <p:nvPicPr>
          <p:cNvPr id="13" name="Picture 12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FF6AA3EC-8E81-4B87-AEE6-303EA40E48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686" y="4676021"/>
            <a:ext cx="4278613" cy="195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6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C21D1307-78A9-457F-A8F7-818977698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9" y="259784"/>
            <a:ext cx="4411240" cy="1801166"/>
          </a:xfr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CBBA02F3-8FA2-470E-ACA9-7D82367B7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9" y="2376002"/>
            <a:ext cx="11692834" cy="1670405"/>
          </a:xfrm>
          <a:prstGeom prst="rect">
            <a:avLst/>
          </a:prstGeom>
        </p:spPr>
      </p:pic>
      <p:pic>
        <p:nvPicPr>
          <p:cNvPr id="9" name="Picture 8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90C77C46-7324-4F97-8D5F-9099508BA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329" y="259784"/>
            <a:ext cx="7215632" cy="180390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2CA61BA8-FAC4-467B-8611-D415FCC68D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741" y="4479901"/>
            <a:ext cx="8521132" cy="21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9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570D59CE-5BEA-49A5-A033-E29E08783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68" y="1392572"/>
            <a:ext cx="10048917" cy="4818077"/>
          </a:xfrm>
        </p:spPr>
      </p:pic>
    </p:spTree>
    <p:extLst>
      <p:ext uri="{BB962C8B-B14F-4D97-AF65-F5344CB8AC3E}">
        <p14:creationId xmlns:p14="http://schemas.microsoft.com/office/powerpoint/2010/main" val="55912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21CD-3F33-4A89-869E-6E6ACDEA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79" y="268791"/>
            <a:ext cx="6653010" cy="1520505"/>
          </a:xfrm>
        </p:spPr>
        <p:txBody>
          <a:bodyPr>
            <a:normAutofit/>
          </a:bodyPr>
          <a:lstStyle/>
          <a:p>
            <a:pPr algn="l"/>
            <a:r>
              <a:rPr lang="en-US" sz="6000" i="1" dirty="0"/>
              <a:t>Business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CBDF-913C-41DE-AE7A-187548D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979" y="1709256"/>
            <a:ext cx="8510743" cy="4225013"/>
          </a:xfrm>
        </p:spPr>
        <p:txBody>
          <a:bodyPr>
            <a:normAutofit/>
          </a:bodyPr>
          <a:lstStyle/>
          <a:p>
            <a:r>
              <a:rPr lang="en-US" sz="3200" dirty="0"/>
              <a:t>Our company is Coastal Land Contractors, Inc., based on a real company owned and operated by Tim’s family.</a:t>
            </a:r>
          </a:p>
          <a:p>
            <a:r>
              <a:rPr lang="en-US" sz="3200" dirty="0"/>
              <a:t>This small business is responsible for contracting jobs in local construction.</a:t>
            </a:r>
          </a:p>
          <a:p>
            <a:pPr lvl="1"/>
            <a:r>
              <a:rPr lang="en-US" sz="2800" dirty="0"/>
              <a:t>Knocking out walls, constructing additions to buildings, reconstructing existing structures</a:t>
            </a:r>
            <a:endParaRPr lang="en-US" dirty="0"/>
          </a:p>
        </p:txBody>
      </p:sp>
      <p:pic>
        <p:nvPicPr>
          <p:cNvPr id="5" name="Picture 4" descr="A picture containing text, toy&#10;&#10;Description automatically generated">
            <a:extLst>
              <a:ext uri="{FF2B5EF4-FFF2-40B4-BE49-F238E27FC236}">
                <a16:creationId xmlns:a16="http://schemas.microsoft.com/office/drawing/2014/main" id="{2CC3BA08-7B07-4C08-AD1F-F51FC4EED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572" y="3690257"/>
            <a:ext cx="2202402" cy="28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1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B89C0-C563-445A-B4B0-BB97032B8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6139" y="1179198"/>
            <a:ext cx="2816476" cy="4377961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rgbClr val="000000"/>
                </a:solidFill>
              </a:rPr>
              <a:t>Problems, Opportunities, and Objectives</a:t>
            </a: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E9BA7CC5-3823-47F6-89CF-3FFB0AAE3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03369"/>
              </p:ext>
            </p:extLst>
          </p:nvPr>
        </p:nvGraphicFramePr>
        <p:xfrm>
          <a:off x="577175" y="520117"/>
          <a:ext cx="7159131" cy="569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48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25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6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B1ED0B-1A0B-43AC-9643-74E1686B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212" y="685800"/>
            <a:ext cx="5055766" cy="1413933"/>
          </a:xfrm>
        </p:spPr>
        <p:txBody>
          <a:bodyPr>
            <a:normAutofit/>
          </a:bodyPr>
          <a:lstStyle/>
          <a:p>
            <a:r>
              <a:rPr lang="en-US" sz="6600" i="1" dirty="0"/>
              <a:t>Business Case</a:t>
            </a:r>
          </a:p>
        </p:txBody>
      </p:sp>
      <p:pic>
        <p:nvPicPr>
          <p:cNvPr id="5" name="Picture 4" descr="Stack of files">
            <a:extLst>
              <a:ext uri="{FF2B5EF4-FFF2-40B4-BE49-F238E27FC236}">
                <a16:creationId xmlns:a16="http://schemas.microsoft.com/office/drawing/2014/main" id="{DC363EB2-0DC7-6027-5959-AA29961B7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21" r="32011" b="-1"/>
          <a:stretch/>
        </p:blipFill>
        <p:spPr>
          <a:xfrm>
            <a:off x="-20889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AEAF-FEA1-412D-B26C-7521D8E38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4600" y="1867094"/>
            <a:ext cx="7659156" cy="2611772"/>
          </a:xfrm>
        </p:spPr>
        <p:txBody>
          <a:bodyPr>
            <a:normAutofit/>
          </a:bodyPr>
          <a:lstStyle/>
          <a:p>
            <a:r>
              <a:rPr lang="en-US" dirty="0"/>
              <a:t>The new database will help our company work more efficiently, by saving time that would be otherwise spent on digging through paperwork.</a:t>
            </a:r>
          </a:p>
        </p:txBody>
      </p:sp>
    </p:spTree>
    <p:extLst>
      <p:ext uri="{BB962C8B-B14F-4D97-AF65-F5344CB8AC3E}">
        <p14:creationId xmlns:p14="http://schemas.microsoft.com/office/powerpoint/2010/main" val="262676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4FFB-DC9B-4DD8-A251-1FC10BB1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313" y="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5400" i="1" dirty="0"/>
              <a:t>Information and Data Requirement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7787E5-1C01-FAA5-F42A-F3B67853B5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331696"/>
              </p:ext>
            </p:extLst>
          </p:nvPr>
        </p:nvGraphicFramePr>
        <p:xfrm>
          <a:off x="1529052" y="1599500"/>
          <a:ext cx="10419668" cy="4051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180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2248-1A06-4EDB-8045-A2C7942AF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34" y="73404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6000" i="1" dirty="0"/>
              <a:t>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980B-7499-4FE8-8258-B9DF85185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72127"/>
            <a:ext cx="10360945" cy="4219074"/>
          </a:xfrm>
        </p:spPr>
        <p:txBody>
          <a:bodyPr/>
          <a:lstStyle/>
          <a:p>
            <a:r>
              <a:rPr lang="en-US" dirty="0"/>
              <a:t>EMPLOYEES(</a:t>
            </a:r>
            <a:r>
              <a:rPr lang="en-US" u="sng" dirty="0"/>
              <a:t>EmployeeID</a:t>
            </a:r>
            <a:r>
              <a:rPr lang="en-US" dirty="0"/>
              <a:t>, LastName, FirstName, DailyWage, HireDate, PhoneNumber)</a:t>
            </a:r>
          </a:p>
          <a:p>
            <a:r>
              <a:rPr lang="en-US" dirty="0"/>
              <a:t>VEHICLE(</a:t>
            </a:r>
            <a:r>
              <a:rPr lang="en-US" u="sng" dirty="0"/>
              <a:t>VIN</a:t>
            </a:r>
            <a:r>
              <a:rPr lang="en-US" dirty="0"/>
              <a:t>, Year, Make, Model, Mileage, Type)</a:t>
            </a:r>
          </a:p>
          <a:p>
            <a:r>
              <a:rPr lang="en-US" dirty="0"/>
              <a:t>JOBS(</a:t>
            </a:r>
            <a:r>
              <a:rPr lang="en-US" u="sng" dirty="0"/>
              <a:t>JobID</a:t>
            </a:r>
            <a:r>
              <a:rPr lang="en-US" dirty="0"/>
              <a:t>, ClientID, EmployeeWorking, EstimatedCost, FinalCost, Description, Location)</a:t>
            </a:r>
          </a:p>
          <a:p>
            <a:r>
              <a:rPr lang="en-US" dirty="0"/>
              <a:t>CLIENTS(</a:t>
            </a:r>
            <a:r>
              <a:rPr lang="en-US" u="sng" dirty="0"/>
              <a:t>ClientID</a:t>
            </a:r>
            <a:r>
              <a:rPr lang="en-US" dirty="0"/>
              <a:t>, LastName, FirstName, Company, PhoneNumber, Street, City, State, Zip)</a:t>
            </a:r>
          </a:p>
          <a:p>
            <a:r>
              <a:rPr lang="en-US" dirty="0"/>
              <a:t>EQUIPMENT(</a:t>
            </a:r>
            <a:r>
              <a:rPr lang="en-US" u="sng" dirty="0"/>
              <a:t>EquipmentID</a:t>
            </a:r>
            <a:r>
              <a:rPr lang="en-US" dirty="0"/>
              <a:t>, Description, Condition)</a:t>
            </a:r>
          </a:p>
          <a:p>
            <a:r>
              <a:rPr lang="en-US" dirty="0"/>
              <a:t>MATERIALS(</a:t>
            </a:r>
            <a:r>
              <a:rPr lang="en-US" u="sng" dirty="0"/>
              <a:t>MaterialID</a:t>
            </a:r>
            <a:r>
              <a:rPr lang="en-US" dirty="0"/>
              <a:t>, MaterialName, Quantity, Manufacture, Price)</a:t>
            </a:r>
          </a:p>
        </p:txBody>
      </p:sp>
    </p:spTree>
    <p:extLst>
      <p:ext uri="{BB962C8B-B14F-4D97-AF65-F5344CB8AC3E}">
        <p14:creationId xmlns:p14="http://schemas.microsoft.com/office/powerpoint/2010/main" val="22561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7B92-AE98-4412-8B31-CC7E3CBE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528" y="2473819"/>
            <a:ext cx="3890121" cy="4231433"/>
          </a:xfrm>
        </p:spPr>
        <p:txBody>
          <a:bodyPr>
            <a:normAutofit/>
          </a:bodyPr>
          <a:lstStyle/>
          <a:p>
            <a:pPr algn="l"/>
            <a:r>
              <a:rPr lang="en-US" sz="6000" i="1" dirty="0"/>
              <a:t>Conceptual Data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771A94-A81B-4781-84D5-C2F2488A9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172" y="152748"/>
            <a:ext cx="6962863" cy="65525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16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D31C-DD0D-4D9D-89E2-407D42F6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938" y="-92317"/>
            <a:ext cx="10970943" cy="931179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i="1" dirty="0"/>
              <a:t>Logical and Physical Data Model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BE26ED2F-EA0E-49F1-BBFE-3C986405E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422" y="939567"/>
            <a:ext cx="9127222" cy="57791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441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60A0-180F-408E-BF8A-3FD1C01C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55" y="-332014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6000" i="1" dirty="0"/>
              <a:t>Database Implementation</a:t>
            </a:r>
          </a:p>
        </p:txBody>
      </p:sp>
      <p:pic>
        <p:nvPicPr>
          <p:cNvPr id="6" name="Content Placeholder 5" descr="Calendar&#10;&#10;Description automatically generated with low confidence">
            <a:extLst>
              <a:ext uri="{FF2B5EF4-FFF2-40B4-BE49-F238E27FC236}">
                <a16:creationId xmlns:a16="http://schemas.microsoft.com/office/drawing/2014/main" id="{70003518-910E-47E2-9F51-25F23A585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4" y="1210496"/>
            <a:ext cx="9713168" cy="52750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1280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1843</TotalTime>
  <Words>361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CIST 3222 – Database Systems Group Project Presentation Coastal Land Contractors, Inc.</vt:lpstr>
      <vt:lpstr>Business Overview</vt:lpstr>
      <vt:lpstr>Problems, Opportunities, and Objectives</vt:lpstr>
      <vt:lpstr>Business Case</vt:lpstr>
      <vt:lpstr>Information and Data Requirement</vt:lpstr>
      <vt:lpstr>Entities</vt:lpstr>
      <vt:lpstr>Conceptual Data Model</vt:lpstr>
      <vt:lpstr>Logical and Physical Data Model</vt:lpstr>
      <vt:lpstr>Database Implementation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CIST 3222 – Database Systems Group Project Presentation Coastal Land Contractors, Inc.</dc:title>
  <dc:creator>Leonardo S Acefe</dc:creator>
  <cp:lastModifiedBy>Leonardo S Acefe</cp:lastModifiedBy>
  <cp:revision>4</cp:revision>
  <dcterms:created xsi:type="dcterms:W3CDTF">2022-04-15T22:11:22Z</dcterms:created>
  <dcterms:modified xsi:type="dcterms:W3CDTF">2022-04-21T23:25:20Z</dcterms:modified>
</cp:coreProperties>
</file>