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76" r:id="rId13"/>
    <p:sldId id="267" r:id="rId14"/>
    <p:sldId id="268" r:id="rId15"/>
    <p:sldId id="269" r:id="rId16"/>
    <p:sldId id="271" r:id="rId17"/>
    <p:sldId id="272" r:id="rId18"/>
    <p:sldId id="273" r:id="rId19"/>
    <p:sldId id="277" r:id="rId20"/>
    <p:sldId id="278" r:id="rId21"/>
    <p:sldId id="279" r:id="rId22"/>
    <p:sldId id="280"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3/30/2021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3/30/2021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3/30/2021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3/30/2021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3/30/2021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3/30/2021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3/30/2021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3/30/2021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3/30/2021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3/30/2021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3/30/2021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3/30/2021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3/30/2021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3/30/2021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3/30/2021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3/30/2021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3/30/2021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9480" y="1024466"/>
            <a:ext cx="8915399" cy="2262781"/>
          </a:xfrm>
        </p:spPr>
        <p:txBody>
          <a:bodyPr/>
          <a:lstStyle/>
          <a:p>
            <a:r>
              <a:rPr lang="en-US" err="1" smtClean="0">
                <a:latin typeface="Tahoma" panose="020B0604030504040204" pitchFamily="34" charset="0"/>
                <a:ea typeface="Tahoma" panose="020B0604030504040204" pitchFamily="34" charset="0"/>
                <a:cs typeface="Tahoma" panose="020B0604030504040204" pitchFamily="34" charset="0"/>
              </a:rPr>
              <a:t>Tìm</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hiểu</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về</a:t>
            </a:r>
            <a:r>
              <a:rPr lang="en-US" smtClean="0">
                <a:latin typeface="Tahoma" panose="020B0604030504040204" pitchFamily="34" charset="0"/>
                <a:ea typeface="Tahoma" panose="020B0604030504040204" pitchFamily="34" charset="0"/>
                <a:cs typeface="Tahoma" panose="020B0604030504040204" pitchFamily="34" charset="0"/>
              </a:rPr>
              <a:t> Ionic </a:t>
            </a:r>
            <a:r>
              <a:rPr lang="en-US" err="1" smtClean="0">
                <a:latin typeface="Tahoma" panose="020B0604030504040204" pitchFamily="34" charset="0"/>
                <a:ea typeface="Tahoma" panose="020B0604030504040204" pitchFamily="34" charset="0"/>
                <a:cs typeface="Tahoma" panose="020B0604030504040204" pitchFamily="34" charset="0"/>
              </a:rPr>
              <a:t>FrameWork</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3029480" y="3608979"/>
            <a:ext cx="8915398" cy="2503954"/>
          </a:xfrm>
        </p:spPr>
        <p:txBody>
          <a:bodyPr>
            <a:normAutofit fontScale="92500" lnSpcReduction="10000"/>
          </a:bodyPr>
          <a:lstStyle/>
          <a:p>
            <a:r>
              <a:rPr lang="en-US" err="1" smtClean="0">
                <a:latin typeface="Tahoma" panose="020B0604030504040204" pitchFamily="34" charset="0"/>
                <a:ea typeface="Tahoma" panose="020B0604030504040204" pitchFamily="34" charset="0"/>
                <a:cs typeface="Tahoma" panose="020B0604030504040204" pitchFamily="34" charset="0"/>
              </a:rPr>
              <a:t>Nhóm</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Thực</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hiện</a:t>
            </a:r>
            <a:r>
              <a:rPr lang="en-US" smtClean="0">
                <a:latin typeface="Tahoma" panose="020B0604030504040204" pitchFamily="34" charset="0"/>
                <a:ea typeface="Tahoma" panose="020B0604030504040204" pitchFamily="34" charset="0"/>
                <a:cs typeface="Tahoma" panose="020B0604030504040204" pitchFamily="34" charset="0"/>
              </a:rPr>
              <a:t> : 17 </a:t>
            </a:r>
          </a:p>
          <a:p>
            <a:r>
              <a:rPr lang="en-US" err="1" smtClean="0">
                <a:latin typeface="Tahoma" panose="020B0604030504040204" pitchFamily="34" charset="0"/>
                <a:ea typeface="Tahoma" panose="020B0604030504040204" pitchFamily="34" charset="0"/>
                <a:cs typeface="Tahoma" panose="020B0604030504040204" pitchFamily="34" charset="0"/>
              </a:rPr>
              <a:t>Thành</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Viên</a:t>
            </a:r>
            <a:r>
              <a:rPr lang="en-US" smtClean="0">
                <a:latin typeface="Tahoma" panose="020B0604030504040204" pitchFamily="34" charset="0"/>
                <a:ea typeface="Tahoma" panose="020B0604030504040204" pitchFamily="34" charset="0"/>
                <a:cs typeface="Tahoma" panose="020B0604030504040204" pitchFamily="34" charset="0"/>
              </a:rPr>
              <a:t> : </a:t>
            </a:r>
          </a:p>
          <a:p>
            <a:r>
              <a:rPr lang="en-US" smtClean="0">
                <a:latin typeface="Tahoma" panose="020B0604030504040204" pitchFamily="34" charset="0"/>
                <a:ea typeface="Tahoma" panose="020B0604030504040204" pitchFamily="34" charset="0"/>
                <a:cs typeface="Tahoma" panose="020B0604030504040204" pitchFamily="34" charset="0"/>
              </a:rPr>
              <a:t>-Ma </a:t>
            </a:r>
            <a:r>
              <a:rPr lang="en-US" err="1" smtClean="0">
                <a:latin typeface="Tahoma" panose="020B0604030504040204" pitchFamily="34" charset="0"/>
                <a:ea typeface="Tahoma" panose="020B0604030504040204" pitchFamily="34" charset="0"/>
                <a:cs typeface="Tahoma" panose="020B0604030504040204" pitchFamily="34" charset="0"/>
              </a:rPr>
              <a:t>Hoàng</a:t>
            </a:r>
            <a:r>
              <a:rPr lang="en-US" smtClean="0">
                <a:latin typeface="Tahoma" panose="020B0604030504040204" pitchFamily="34" charset="0"/>
                <a:ea typeface="Tahoma" panose="020B0604030504040204" pitchFamily="34" charset="0"/>
                <a:cs typeface="Tahoma" panose="020B0604030504040204" pitchFamily="34" charset="0"/>
              </a:rPr>
              <a:t> Hải Nguyên</a:t>
            </a:r>
          </a:p>
          <a:p>
            <a:r>
              <a:rPr lang="en-US" smtClean="0">
                <a:latin typeface="Tahoma" panose="020B0604030504040204" pitchFamily="34" charset="0"/>
                <a:ea typeface="Tahoma" panose="020B0604030504040204" pitchFamily="34" charset="0"/>
                <a:cs typeface="Tahoma" panose="020B0604030504040204" pitchFamily="34" charset="0"/>
              </a:rPr>
              <a:t>-</a:t>
            </a:r>
            <a:r>
              <a:rPr lang="en-US" err="1" smtClean="0">
                <a:latin typeface="Tahoma" panose="020B0604030504040204" pitchFamily="34" charset="0"/>
                <a:ea typeface="Tahoma" panose="020B0604030504040204" pitchFamily="34" charset="0"/>
                <a:cs typeface="Tahoma" panose="020B0604030504040204" pitchFamily="34" charset="0"/>
              </a:rPr>
              <a:t>Nguyễn</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Xuân</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Thao</a:t>
            </a:r>
            <a:r>
              <a:rPr lang="en-US" smtClean="0">
                <a:latin typeface="Tahoma" panose="020B0604030504040204" pitchFamily="34" charset="0"/>
                <a:ea typeface="Tahoma" panose="020B0604030504040204" pitchFamily="34" charset="0"/>
                <a:cs typeface="Tahoma" panose="020B0604030504040204" pitchFamily="34" charset="0"/>
              </a:rPr>
              <a:t> </a:t>
            </a:r>
          </a:p>
          <a:p>
            <a:r>
              <a:rPr lang="en-US" smtClean="0">
                <a:latin typeface="Tahoma" panose="020B0604030504040204" pitchFamily="34" charset="0"/>
                <a:ea typeface="Tahoma" panose="020B0604030504040204" pitchFamily="34" charset="0"/>
                <a:cs typeface="Tahoma" panose="020B0604030504040204" pitchFamily="34" charset="0"/>
              </a:rPr>
              <a:t>-</a:t>
            </a:r>
            <a:r>
              <a:rPr lang="en-US" err="1" smtClean="0">
                <a:latin typeface="Tahoma" panose="020B0604030504040204" pitchFamily="34" charset="0"/>
                <a:ea typeface="Tahoma" panose="020B0604030504040204" pitchFamily="34" charset="0"/>
                <a:cs typeface="Tahoma" panose="020B0604030504040204" pitchFamily="34" charset="0"/>
              </a:rPr>
              <a:t>Trần</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Nhật</a:t>
            </a:r>
            <a:r>
              <a:rPr lang="en-US" smtClean="0">
                <a:latin typeface="Tahoma" panose="020B0604030504040204" pitchFamily="34" charset="0"/>
                <a:ea typeface="Tahoma" panose="020B0604030504040204" pitchFamily="34" charset="0"/>
                <a:cs typeface="Tahoma" panose="020B0604030504040204" pitchFamily="34" charset="0"/>
              </a:rPr>
              <a:t> Long </a:t>
            </a:r>
          </a:p>
          <a:p>
            <a:r>
              <a:rPr lang="en-US" smtClean="0">
                <a:latin typeface="Tahoma" panose="020B0604030504040204" pitchFamily="34" charset="0"/>
                <a:ea typeface="Tahoma" panose="020B0604030504040204" pitchFamily="34" charset="0"/>
                <a:cs typeface="Tahoma" panose="020B0604030504040204" pitchFamily="34" charset="0"/>
              </a:rPr>
              <a:t>-</a:t>
            </a:r>
            <a:r>
              <a:rPr lang="en-US" err="1" smtClean="0">
                <a:latin typeface="Tahoma" panose="020B0604030504040204" pitchFamily="34" charset="0"/>
                <a:ea typeface="Tahoma" panose="020B0604030504040204" pitchFamily="34" charset="0"/>
                <a:cs typeface="Tahoma" panose="020B0604030504040204" pitchFamily="34" charset="0"/>
              </a:rPr>
              <a:t>Vương</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Gia</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Phúc</a:t>
            </a:r>
            <a:endParaRPr lang="en-US" smtClean="0">
              <a:latin typeface="Tahoma" panose="020B0604030504040204" pitchFamily="34" charset="0"/>
              <a:ea typeface="Tahoma" panose="020B0604030504040204" pitchFamily="34" charset="0"/>
              <a:cs typeface="Tahoma" panose="020B0604030504040204" pitchFamily="34" charset="0"/>
            </a:endParaRPr>
          </a:p>
          <a:p>
            <a:r>
              <a:rPr lang="en-US" smtClean="0">
                <a:latin typeface="Tahoma" panose="020B0604030504040204" pitchFamily="34" charset="0"/>
                <a:ea typeface="Tahoma" panose="020B0604030504040204" pitchFamily="34" charset="0"/>
                <a:cs typeface="Tahoma" panose="020B0604030504040204" pitchFamily="34" charset="0"/>
              </a:rPr>
              <a:t> </a:t>
            </a:r>
          </a:p>
          <a:p>
            <a:endParaRPr lang="en-US" smtClean="0">
              <a:latin typeface="Tahoma" panose="020B0604030504040204" pitchFamily="34" charset="0"/>
              <a:ea typeface="Tahoma" panose="020B0604030504040204" pitchFamily="34" charset="0"/>
              <a:cs typeface="Tahoma" panose="020B0604030504040204" pitchFamily="34" charset="0"/>
            </a:endParaRPr>
          </a:p>
          <a:p>
            <a:endParaRPr lang="en-US"/>
          </a:p>
        </p:txBody>
      </p:sp>
    </p:spTree>
    <p:extLst>
      <p:ext uri="{BB962C8B-B14F-4D97-AF65-F5344CB8AC3E}">
        <p14:creationId xmlns:p14="http://schemas.microsoft.com/office/powerpoint/2010/main" val="2326269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9792" y="209243"/>
            <a:ext cx="8911687" cy="1280890"/>
          </a:xfrm>
        </p:spPr>
        <p:txBody>
          <a:bodyPr/>
          <a:lstStyle/>
          <a:p>
            <a:pPr algn="ctr"/>
            <a:r>
              <a:rPr lang="en-US">
                <a:latin typeface="Tahoma" panose="020B0604030504040204" pitchFamily="34" charset="0"/>
                <a:ea typeface="Tahoma" panose="020B0604030504040204" pitchFamily="34" charset="0"/>
                <a:cs typeface="Tahoma" panose="020B0604030504040204" pitchFamily="34" charset="0"/>
              </a:rPr>
              <a:t>Tính Năng của Ionic</a:t>
            </a:r>
            <a:br>
              <a:rPr lang="en-US">
                <a:latin typeface="Tahoma" panose="020B0604030504040204" pitchFamily="34" charset="0"/>
                <a:ea typeface="Tahoma" panose="020B0604030504040204" pitchFamily="34" charset="0"/>
                <a:cs typeface="Tahoma" panose="020B0604030504040204" pitchFamily="34" charset="0"/>
              </a:rPr>
            </a:br>
            <a:r>
              <a:rPr lang="en-US">
                <a:latin typeface="Tahoma" panose="020B0604030504040204" pitchFamily="34" charset="0"/>
                <a:ea typeface="Tahoma" panose="020B0604030504040204" pitchFamily="34" charset="0"/>
                <a:cs typeface="Tahoma" panose="020B0604030504040204" pitchFamily="34" charset="0"/>
              </a:rPr>
              <a:t>(Features)</a:t>
            </a:r>
            <a:endParaRPr lang="en-US"/>
          </a:p>
        </p:txBody>
      </p:sp>
      <p:sp>
        <p:nvSpPr>
          <p:cNvPr id="3" name="Content Placeholder 2"/>
          <p:cNvSpPr>
            <a:spLocks noGrp="1"/>
          </p:cNvSpPr>
          <p:nvPr>
            <p:ph idx="1"/>
          </p:nvPr>
        </p:nvSpPr>
        <p:spPr>
          <a:xfrm>
            <a:off x="2606145" y="1490133"/>
            <a:ext cx="9154055" cy="4529667"/>
          </a:xfrm>
        </p:spPr>
        <p:txBody>
          <a:bodyPr>
            <a:normAutofit lnSpcReduction="10000"/>
          </a:bodyPr>
          <a:lstStyle/>
          <a:p>
            <a:pPr marL="0" indent="0">
              <a:buNone/>
            </a:pPr>
            <a:r>
              <a:rPr lang="en-US" b="1" smtClean="0">
                <a:latin typeface="Tahoma" panose="020B0604030504040204" pitchFamily="34" charset="0"/>
                <a:ea typeface="Tahoma" panose="020B0604030504040204" pitchFamily="34" charset="0"/>
                <a:cs typeface="Tahoma" panose="020B0604030504040204" pitchFamily="34" charset="0"/>
              </a:rPr>
              <a:t>Hai </a:t>
            </a:r>
            <a:r>
              <a:rPr lang="en-US" b="1" smtClean="0">
                <a:latin typeface="Tahoma" panose="020B0604030504040204" pitchFamily="34" charset="0"/>
                <a:ea typeface="Tahoma" panose="020B0604030504040204" pitchFamily="34" charset="0"/>
                <a:cs typeface="Tahoma" panose="020B0604030504040204" pitchFamily="34" charset="0"/>
              </a:rPr>
              <a:t>Quy Trình phát triển Ứng dụng Di động Cordova</a:t>
            </a:r>
          </a:p>
          <a:p>
            <a:r>
              <a:rPr lang="en-US">
                <a:latin typeface="Tahoma" panose="020B0604030504040204" pitchFamily="34" charset="0"/>
                <a:ea typeface="Tahoma" panose="020B0604030504040204" pitchFamily="34" charset="0"/>
                <a:cs typeface="Tahoma" panose="020B0604030504040204" pitchFamily="34" charset="0"/>
              </a:rPr>
              <a:t>Cross-platform (CLI) workflow: được sử dụng khi bạn muốn xây dựng ứng dụng trên càng nhiều nền tảng càng tốt, mà ít cần quan tâm đến đặc trưng của nền tảng. </a:t>
            </a:r>
            <a:endParaRPr lang="en-US" smtClean="0">
              <a:latin typeface="Tahoma" panose="020B0604030504040204" pitchFamily="34" charset="0"/>
              <a:ea typeface="Tahoma" panose="020B0604030504040204" pitchFamily="34" charset="0"/>
              <a:cs typeface="Tahoma" panose="020B0604030504040204" pitchFamily="34" charset="0"/>
            </a:endParaRPr>
          </a:p>
          <a:p>
            <a:pPr lvl="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	</a:t>
            </a:r>
            <a:r>
              <a:rPr lang="en-US" smtClean="0">
                <a:latin typeface="Tahoma" panose="020B0604030504040204" pitchFamily="34" charset="0"/>
                <a:ea typeface="Tahoma" panose="020B0604030504040204" pitchFamily="34" charset="0"/>
                <a:cs typeface="Tahoma" panose="020B0604030504040204" pitchFamily="34" charset="0"/>
              </a:rPr>
              <a:t>Từ  </a:t>
            </a:r>
            <a:r>
              <a:rPr lang="en-US">
                <a:latin typeface="Tahoma" panose="020B0604030504040204" pitchFamily="34" charset="0"/>
                <a:ea typeface="Tahoma" panose="020B0604030504040204" pitchFamily="34" charset="0"/>
                <a:cs typeface="Tahoma" panose="020B0604030504040204" pitchFamily="34" charset="0"/>
              </a:rPr>
              <a:t>phiên bản Cordova 3.0. CLI là một công cụ ở mức cao cho phép bạn xây dựng dự án trên nhiều nền tảng một lần duy nhất, trừu tượng hóa đi nhiều chức năng ở mức thấp. CLI cũng cung cấp một giao diện chung để sử dụng các plug-in vào ứng dụng của bạn</a:t>
            </a:r>
            <a:r>
              <a:rPr lang="en-US" smtClean="0">
                <a:latin typeface="Tahoma" panose="020B0604030504040204" pitchFamily="34" charset="0"/>
                <a:ea typeface="Tahoma" panose="020B0604030504040204" pitchFamily="34" charset="0"/>
                <a:cs typeface="Tahoma" panose="020B0604030504040204" pitchFamily="34" charset="0"/>
              </a:rPr>
              <a:t>.</a:t>
            </a:r>
          </a:p>
          <a:p>
            <a:r>
              <a:rPr lang="en-US">
                <a:latin typeface="Tahoma" panose="020B0604030504040204" pitchFamily="34" charset="0"/>
                <a:ea typeface="Tahoma" panose="020B0604030504040204" pitchFamily="34" charset="0"/>
                <a:cs typeface="Tahoma" panose="020B0604030504040204" pitchFamily="34" charset="0"/>
              </a:rPr>
              <a:t>Platform-centered workflow: được sử dụng khi bạn muốn tập trung phát triển ứng dụng trên một nền tảng cụ thể và muốn can thiệp sâu vào mức thấp ví dụ như khi bạn muốn kết hợp một thành phần native đã được tùy biến vào một thành phần web của Cordova. </a:t>
            </a:r>
            <a:endParaRPr lang="en-US" smtClean="0">
              <a:latin typeface="Tahoma" panose="020B0604030504040204" pitchFamily="34" charset="0"/>
              <a:ea typeface="Tahoma" panose="020B0604030504040204" pitchFamily="34" charset="0"/>
              <a:cs typeface="Tahoma" panose="020B0604030504040204" pitchFamily="34" charset="0"/>
            </a:endParaRPr>
          </a:p>
          <a:p>
            <a:pPr lvl="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Quy trình này phụ thuộc vào một tập các </a:t>
            </a:r>
            <a:r>
              <a:rPr lang="en-US" smtClean="0">
                <a:latin typeface="Tahoma" panose="020B0604030504040204" pitchFamily="34" charset="0"/>
                <a:ea typeface="Tahoma" panose="020B0604030504040204" pitchFamily="34" charset="0"/>
                <a:cs typeface="Tahoma" panose="020B0604030504040204" pitchFamily="34" charset="0"/>
              </a:rPr>
              <a:t>đoạn</a:t>
            </a:r>
            <a:r>
              <a:rPr lang="en-US" b="1">
                <a:latin typeface="Tahoma" panose="020B0604030504040204" pitchFamily="34" charset="0"/>
                <a:ea typeface="Tahoma" panose="020B0604030504040204" pitchFamily="34" charset="0"/>
                <a:cs typeface="Tahoma" panose="020B0604030504040204" pitchFamily="34" charset="0"/>
              </a:rPr>
              <a:t>1.2 </a:t>
            </a:r>
            <a:r>
              <a:rPr lang="en-US" smtClean="0">
                <a:latin typeface="Tahoma" panose="020B0604030504040204" pitchFamily="34" charset="0"/>
                <a:ea typeface="Tahoma" panose="020B0604030504040204" pitchFamily="34" charset="0"/>
                <a:cs typeface="Tahoma" panose="020B0604030504040204" pitchFamily="34" charset="0"/>
              </a:rPr>
              <a:t> </a:t>
            </a:r>
            <a:r>
              <a:rPr lang="en-US">
                <a:latin typeface="Tahoma" panose="020B0604030504040204" pitchFamily="34" charset="0"/>
                <a:ea typeface="Tahoma" panose="020B0604030504040204" pitchFamily="34" charset="0"/>
                <a:cs typeface="Tahoma" panose="020B0604030504040204" pitchFamily="34" charset="0"/>
              </a:rPr>
              <a:t>mã ở mức thấp được thiết kế riêng cho mỗi nền tảng được hỗ trợ. Vì vậy khi sử dụng cách phát triển này sẽ có thể gặp nhiều khó khăn hơn bởi vì sự thiếu hụt của những công cụ ở mức cao nhưng bạn sẽ có được sự tự do hơn trong việc phát triển ứng dụng.</a:t>
            </a:r>
          </a:p>
          <a:p>
            <a:pPr>
              <a:buFont typeface="Arial" panose="020B0604020202020204" pitchFamily="34" charset="0"/>
              <a:buChar char="•"/>
            </a:pPr>
            <a:endParaRPr lang="en-US" b="1"/>
          </a:p>
        </p:txBody>
      </p:sp>
    </p:spTree>
    <p:extLst>
      <p:ext uri="{BB962C8B-B14F-4D97-AF65-F5344CB8AC3E}">
        <p14:creationId xmlns:p14="http://schemas.microsoft.com/office/powerpoint/2010/main" val="13822235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259" y="90710"/>
            <a:ext cx="8911687" cy="1280890"/>
          </a:xfrm>
        </p:spPr>
        <p:txBody>
          <a:bodyPr/>
          <a:lstStyle/>
          <a:p>
            <a:pPr algn="ctr"/>
            <a:r>
              <a:rPr lang="en-US">
                <a:latin typeface="Tahoma" panose="020B0604030504040204" pitchFamily="34" charset="0"/>
                <a:ea typeface="Tahoma" panose="020B0604030504040204" pitchFamily="34" charset="0"/>
                <a:cs typeface="Tahoma" panose="020B0604030504040204" pitchFamily="34" charset="0"/>
              </a:rPr>
              <a:t>Tính Năng của Ionic</a:t>
            </a:r>
            <a:br>
              <a:rPr lang="en-US">
                <a:latin typeface="Tahoma" panose="020B0604030504040204" pitchFamily="34" charset="0"/>
                <a:ea typeface="Tahoma" panose="020B0604030504040204" pitchFamily="34" charset="0"/>
                <a:cs typeface="Tahoma" panose="020B0604030504040204" pitchFamily="34" charset="0"/>
              </a:rPr>
            </a:br>
            <a:r>
              <a:rPr lang="en-US">
                <a:latin typeface="Tahoma" panose="020B0604030504040204" pitchFamily="34" charset="0"/>
                <a:ea typeface="Tahoma" panose="020B0604030504040204" pitchFamily="34" charset="0"/>
                <a:cs typeface="Tahoma" panose="020B0604030504040204" pitchFamily="34" charset="0"/>
              </a:rPr>
              <a:t>(Features)</a:t>
            </a:r>
            <a:endParaRPr lang="en-US"/>
          </a:p>
        </p:txBody>
      </p:sp>
      <p:sp>
        <p:nvSpPr>
          <p:cNvPr id="3" name="Content Placeholder 2"/>
          <p:cNvSpPr>
            <a:spLocks noGrp="1"/>
          </p:cNvSpPr>
          <p:nvPr>
            <p:ph idx="1"/>
          </p:nvPr>
        </p:nvSpPr>
        <p:spPr>
          <a:xfrm>
            <a:off x="2214602" y="1448164"/>
            <a:ext cx="6507184" cy="2487474"/>
          </a:xfrm>
        </p:spPr>
        <p:txBody>
          <a:bodyPr/>
          <a:lstStyle/>
          <a:p>
            <a:pPr marL="0" indent="0">
              <a:buNone/>
            </a:pPr>
            <a:r>
              <a:rPr lang="en-US" b="1" smtClean="0">
                <a:latin typeface="Tahoma" panose="020B0604030504040204" pitchFamily="34" charset="0"/>
                <a:ea typeface="Tahoma" panose="020B0604030504040204" pitchFamily="34" charset="0"/>
                <a:cs typeface="Tahoma" panose="020B0604030504040204" pitchFamily="34" charset="0"/>
              </a:rPr>
              <a:t>2.1 </a:t>
            </a:r>
            <a:r>
              <a:rPr lang="en-US" b="1">
                <a:latin typeface="Tahoma" panose="020B0604030504040204" pitchFamily="34" charset="0"/>
                <a:ea typeface="Tahoma" panose="020B0604030504040204" pitchFamily="34" charset="0"/>
                <a:cs typeface="Tahoma" panose="020B0604030504040204" pitchFamily="34" charset="0"/>
              </a:rPr>
              <a:t>Mô hình phát triển ứng dụng MV </a:t>
            </a:r>
            <a:r>
              <a:rPr lang="en-US" b="1" smtClean="0">
                <a:latin typeface="Tahoma" panose="020B0604030504040204" pitchFamily="34" charset="0"/>
                <a:ea typeface="Tahoma" panose="020B0604030504040204" pitchFamily="34" charset="0"/>
                <a:cs typeface="Tahoma" panose="020B0604030504040204" pitchFamily="34" charset="0"/>
              </a:rPr>
              <a:t>Pattern</a:t>
            </a:r>
          </a:p>
          <a:p>
            <a:pPr>
              <a:buFont typeface="Wingdings" panose="05000000000000000000" pitchFamily="2" charset="2"/>
              <a:buChar char="Ø"/>
            </a:pPr>
            <a:r>
              <a:rPr lang="en-US">
                <a:latin typeface="Tahoma" panose="020B0604030504040204" pitchFamily="34" charset="0"/>
                <a:ea typeface="Tahoma" panose="020B0604030504040204" pitchFamily="34" charset="0"/>
                <a:cs typeface="Tahoma" panose="020B0604030504040204" pitchFamily="34" charset="0"/>
              </a:rPr>
              <a:t>Angular JS được sử dụng trong Ionic là một MVC framework, nhưng theo thời gian thì nó trở nên thân thuộc hơn với khái niệm </a:t>
            </a:r>
            <a:r>
              <a:rPr lang="en-US" b="1" smtClean="0">
                <a:latin typeface="Tahoma" panose="020B0604030504040204" pitchFamily="34" charset="0"/>
                <a:ea typeface="Tahoma" panose="020B0604030504040204" pitchFamily="34" charset="0"/>
                <a:cs typeface="Tahoma" panose="020B0604030504040204" pitchFamily="34" charset="0"/>
              </a:rPr>
              <a:t>MVVM(Model – View – View Model )</a:t>
            </a:r>
            <a:r>
              <a:rPr lang="en-US" smtClean="0">
                <a:latin typeface="Tahoma" panose="020B0604030504040204" pitchFamily="34" charset="0"/>
                <a:ea typeface="Tahoma" panose="020B0604030504040204" pitchFamily="34" charset="0"/>
                <a:cs typeface="Tahoma" panose="020B0604030504040204" pitchFamily="34" charset="0"/>
              </a:rPr>
              <a:t> </a:t>
            </a:r>
            <a:r>
              <a:rPr lang="en-US">
                <a:latin typeface="Tahoma" panose="020B0604030504040204" pitchFamily="34" charset="0"/>
                <a:ea typeface="Tahoma" panose="020B0604030504040204" pitchFamily="34" charset="0"/>
                <a:cs typeface="Tahoma" panose="020B0604030504040204" pitchFamily="34" charset="0"/>
              </a:rPr>
              <a:t>trong đó đối tượng $scope hoạt động như một ViewModel, sử dụng và thao tác trong các Controller.</a:t>
            </a:r>
          </a:p>
          <a:p>
            <a:pPr marL="0" indent="0">
              <a:buNone/>
            </a:pPr>
            <a:endParaRPr lang="en-US">
              <a:latin typeface="Tahoma" panose="020B0604030504040204" pitchFamily="34" charset="0"/>
              <a:ea typeface="Tahoma" panose="020B0604030504040204" pitchFamily="34" charset="0"/>
              <a:cs typeface="Tahoma" panose="020B0604030504040204" pitchFamily="34" charset="0"/>
            </a:endParaRPr>
          </a:p>
          <a:p>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057873" y="1409882"/>
            <a:ext cx="3762112" cy="2250439"/>
          </a:xfrm>
          <a:prstGeom prst="rect">
            <a:avLst/>
          </a:prstGeom>
          <a:noFill/>
          <a:ln>
            <a:noFill/>
          </a:ln>
        </p:spPr>
      </p:pic>
      <p:sp>
        <p:nvSpPr>
          <p:cNvPr id="5" name="TextBox 4"/>
          <p:cNvSpPr txBox="1"/>
          <p:nvPr/>
        </p:nvSpPr>
        <p:spPr>
          <a:xfrm>
            <a:off x="2214602" y="3698603"/>
            <a:ext cx="7044265" cy="3139321"/>
          </a:xfrm>
          <a:prstGeom prst="rect">
            <a:avLst/>
          </a:prstGeom>
          <a:noFill/>
        </p:spPr>
        <p:txBody>
          <a:bodyPr wrap="square" rtlCol="0">
            <a:spAutoFit/>
          </a:bodyPr>
          <a:lstStyle/>
          <a:p>
            <a:pPr marL="285750" indent="-285750">
              <a:buFont typeface="Wingdings" panose="05000000000000000000" pitchFamily="2" charset="2"/>
              <a:buChar char="Ø"/>
            </a:pPr>
            <a:r>
              <a:rPr lang="en-US">
                <a:latin typeface="Tahoma" panose="020B0604030504040204" pitchFamily="34" charset="0"/>
                <a:ea typeface="Tahoma" panose="020B0604030504040204" pitchFamily="34" charset="0"/>
                <a:cs typeface="Tahoma" panose="020B0604030504040204" pitchFamily="34" charset="0"/>
              </a:rPr>
              <a:t>Các developer có thể linh hoạt sử dụng </a:t>
            </a:r>
            <a:r>
              <a:rPr lang="en-US" b="1">
                <a:latin typeface="Tahoma" panose="020B0604030504040204" pitchFamily="34" charset="0"/>
                <a:ea typeface="Tahoma" panose="020B0604030504040204" pitchFamily="34" charset="0"/>
                <a:cs typeface="Tahoma" panose="020B0604030504040204" pitchFamily="34" charset="0"/>
              </a:rPr>
              <a:t>MVC</a:t>
            </a:r>
            <a:r>
              <a:rPr lang="en-US">
                <a:latin typeface="Tahoma" panose="020B0604030504040204" pitchFamily="34" charset="0"/>
                <a:ea typeface="Tahoma" panose="020B0604030504040204" pitchFamily="34" charset="0"/>
                <a:cs typeface="Tahoma" panose="020B0604030504040204" pitchFamily="34" charset="0"/>
              </a:rPr>
              <a:t> hoặc là </a:t>
            </a:r>
            <a:r>
              <a:rPr lang="en-US" b="1">
                <a:latin typeface="Tahoma" panose="020B0604030504040204" pitchFamily="34" charset="0"/>
                <a:ea typeface="Tahoma" panose="020B0604030504040204" pitchFamily="34" charset="0"/>
                <a:cs typeface="Tahoma" panose="020B0604030504040204" pitchFamily="34" charset="0"/>
              </a:rPr>
              <a:t>MVVM</a:t>
            </a:r>
            <a:r>
              <a:rPr lang="en-US">
                <a:latin typeface="Tahoma" panose="020B0604030504040204" pitchFamily="34" charset="0"/>
                <a:ea typeface="Tahoma" panose="020B0604030504040204" pitchFamily="34" charset="0"/>
                <a:cs typeface="Tahoma" panose="020B0604030504040204" pitchFamily="34" charset="0"/>
              </a:rPr>
              <a:t> theo ý thích của họ, miễn là đạt được mục tiêu: Việc tách phần trình bày giao diện khỏi tầng nghiệp vụ logic thúc đẩy hiệu suất phát triển sản phẩm và bảo trì</a:t>
            </a:r>
            <a:r>
              <a:rPr lang="en-US" smtClean="0">
                <a:latin typeface="Tahoma" panose="020B0604030504040204" pitchFamily="34" charset="0"/>
                <a:ea typeface="Tahoma" panose="020B0604030504040204" pitchFamily="34" charset="0"/>
                <a:cs typeface="Tahoma" panose="020B0604030504040204" pitchFamily="34" charset="0"/>
              </a:rPr>
              <a:t>.</a:t>
            </a:r>
          </a:p>
          <a:p>
            <a:endParaRPr lang="en-US"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a:latin typeface="Tahoma" panose="020B0604030504040204" pitchFamily="34" charset="0"/>
                <a:ea typeface="Tahoma" panose="020B0604030504040204" pitchFamily="34" charset="0"/>
                <a:cs typeface="Tahoma" panose="020B0604030504040204" pitchFamily="34" charset="0"/>
              </a:rPr>
              <a:t>Về khả năng tương tác với các thành phần DOM của webView. Angular nhúng jqLite, là một phần nhỏ gọn của thư viện jQuery cho phép thao tác DOM trong các trình duyệt theo cách tương thích, và không phụ thuộc vào trình duyệt.</a:t>
            </a:r>
          </a:p>
          <a:p>
            <a:pPr marL="285750" indent="-285750">
              <a:buFont typeface="Wingdings" panose="05000000000000000000" pitchFamily="2" charset="2"/>
              <a:buChar char="Ø"/>
            </a:pPr>
            <a:endParaRPr lang="en-US">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endParaRPr lang="en-US"/>
          </a:p>
        </p:txBody>
      </p:sp>
    </p:spTree>
    <p:extLst>
      <p:ext uri="{BB962C8B-B14F-4D97-AF65-F5344CB8AC3E}">
        <p14:creationId xmlns:p14="http://schemas.microsoft.com/office/powerpoint/2010/main" val="13387320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7034" y="503837"/>
            <a:ext cx="5448772" cy="5738357"/>
          </a:xfrm>
          <a:prstGeom prst="rect">
            <a:avLst/>
          </a:prstGeom>
        </p:spPr>
      </p:pic>
    </p:spTree>
    <p:extLst>
      <p:ext uri="{BB962C8B-B14F-4D97-AF65-F5344CB8AC3E}">
        <p14:creationId xmlns:p14="http://schemas.microsoft.com/office/powerpoint/2010/main" val="3097850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Tahoma" panose="020B0604030504040204" pitchFamily="34" charset="0"/>
                <a:ea typeface="Tahoma" panose="020B0604030504040204" pitchFamily="34" charset="0"/>
                <a:cs typeface="Tahoma" panose="020B0604030504040204" pitchFamily="34" charset="0"/>
              </a:rPr>
              <a:t>Tính Năng của Ionic</a:t>
            </a:r>
            <a:br>
              <a:rPr lang="en-US">
                <a:latin typeface="Tahoma" panose="020B0604030504040204" pitchFamily="34" charset="0"/>
                <a:ea typeface="Tahoma" panose="020B0604030504040204" pitchFamily="34" charset="0"/>
                <a:cs typeface="Tahoma" panose="020B0604030504040204" pitchFamily="34" charset="0"/>
              </a:rPr>
            </a:br>
            <a:r>
              <a:rPr lang="en-US">
                <a:latin typeface="Tahoma" panose="020B0604030504040204" pitchFamily="34" charset="0"/>
                <a:ea typeface="Tahoma" panose="020B0604030504040204" pitchFamily="34" charset="0"/>
                <a:cs typeface="Tahoma" panose="020B0604030504040204" pitchFamily="34" charset="0"/>
              </a:rPr>
              <a:t>(Features)</a:t>
            </a:r>
            <a:endParaRPr lang="en-US"/>
          </a:p>
        </p:txBody>
      </p:sp>
      <p:sp>
        <p:nvSpPr>
          <p:cNvPr id="3" name="Content Placeholder 2"/>
          <p:cNvSpPr>
            <a:spLocks noGrp="1"/>
          </p:cNvSpPr>
          <p:nvPr>
            <p:ph idx="1"/>
          </p:nvPr>
        </p:nvSpPr>
        <p:spPr>
          <a:xfrm>
            <a:off x="2589212" y="2133600"/>
            <a:ext cx="8815388" cy="3725333"/>
          </a:xfrm>
        </p:spPr>
        <p:txBody>
          <a:bodyPr>
            <a:normAutofit lnSpcReduction="10000"/>
          </a:bodyPr>
          <a:lstStyle/>
          <a:p>
            <a:pPr marL="0" indent="0">
              <a:buNone/>
            </a:pPr>
            <a:r>
              <a:rPr lang="en-US" b="1" smtClean="0"/>
              <a:t>3.1 </a:t>
            </a:r>
            <a:r>
              <a:rPr lang="en-US" b="1"/>
              <a:t>Giao diện người dùng </a:t>
            </a:r>
            <a:r>
              <a:rPr lang="en-US" b="1" smtClean="0"/>
              <a:t>UI</a:t>
            </a:r>
          </a:p>
          <a:p>
            <a:pPr>
              <a:buFont typeface="Wingdings" panose="05000000000000000000" pitchFamily="2" charset="2"/>
              <a:buChar char="ü"/>
            </a:pPr>
            <a:r>
              <a:rPr lang="en-US">
                <a:latin typeface="Tahoma" panose="020B0604030504040204" pitchFamily="34" charset="0"/>
                <a:ea typeface="Tahoma" panose="020B0604030504040204" pitchFamily="34" charset="0"/>
                <a:cs typeface="Tahoma" panose="020B0604030504040204" pitchFamily="34" charset="0"/>
              </a:rPr>
              <a:t>Ionic thể hiện được tiềm năng của nó. là sự đơn giản. Giống như phong cách của Google, nó dựa trên sự tồn tại của HTML5 và CSS3 để cung cấp những trải nghiệm nhanh chóng</a:t>
            </a:r>
            <a:r>
              <a:rPr lang="en-US" smtClean="0">
                <a:latin typeface="Tahoma" panose="020B0604030504040204" pitchFamily="34" charset="0"/>
                <a:ea typeface="Tahoma" panose="020B0604030504040204" pitchFamily="34" charset="0"/>
                <a:cs typeface="Tahoma" panose="020B0604030504040204" pitchFamily="34" charset="0"/>
              </a:rPr>
              <a:t>.</a:t>
            </a:r>
          </a:p>
          <a:p>
            <a:pPr>
              <a:buFont typeface="Wingdings" panose="05000000000000000000" pitchFamily="2" charset="2"/>
              <a:buChar char="ü"/>
            </a:pPr>
            <a:r>
              <a:rPr lang="en-US">
                <a:latin typeface="Tahoma" panose="020B0604030504040204" pitchFamily="34" charset="0"/>
                <a:ea typeface="Tahoma" panose="020B0604030504040204" pitchFamily="34" charset="0"/>
                <a:cs typeface="Tahoma" panose="020B0604030504040204" pitchFamily="34" charset="0"/>
              </a:rPr>
              <a:t>Chính xác là tốc độ có trong sự đơn giản của nó – không có bóng đổ hay góc tròn, chỉ đơn giản là phẳng – Như vậy, Ionic không hứa hẹn có được giao diện người dùng bóng bẩy, nhưng nó cung cấp giao diện một cách nhanh chóng và nhất quán, thậm chí là chúng ta sử dụng trên các thiết bị với khả năng thông dịch HTML5 chậm trong các ứng dụng Ionic.</a:t>
            </a:r>
          </a:p>
          <a:p>
            <a:pPr>
              <a:buFont typeface="Wingdings" panose="05000000000000000000" pitchFamily="2" charset="2"/>
              <a:buChar char="ü"/>
            </a:pPr>
            <a:r>
              <a:rPr lang="en-US">
                <a:latin typeface="Tahoma" panose="020B0604030504040204" pitchFamily="34" charset="0"/>
                <a:ea typeface="Tahoma" panose="020B0604030504040204" pitchFamily="34" charset="0"/>
                <a:cs typeface="Tahoma" panose="020B0604030504040204" pitchFamily="34" charset="0"/>
              </a:rPr>
              <a:t>Sass là một ngôn ngữ mở rộng của CSS – Cascading Style Sheets – cho phép Ionic thêm các biến số và khả năng lồng cú pháp để mở rộng sự xuất hiện của giao diện ứng dụng. Ngoài ra, Ionic còn được đóng gói thêm các thư viện icon nguồn mở, khoảng 440 icons.</a:t>
            </a:r>
          </a:p>
          <a:p>
            <a:pPr>
              <a:buFont typeface="Wingdings" panose="05000000000000000000" pitchFamily="2" charset="2"/>
              <a:buChar char="ü"/>
            </a:pPr>
            <a:endParaRPr lang="en-US"/>
          </a:p>
        </p:txBody>
      </p:sp>
    </p:spTree>
    <p:extLst>
      <p:ext uri="{BB962C8B-B14F-4D97-AF65-F5344CB8AC3E}">
        <p14:creationId xmlns:p14="http://schemas.microsoft.com/office/powerpoint/2010/main" val="12057795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Tahoma" panose="020B0604030504040204" pitchFamily="34" charset="0"/>
                <a:ea typeface="Tahoma" panose="020B0604030504040204" pitchFamily="34" charset="0"/>
                <a:cs typeface="Tahoma" panose="020B0604030504040204" pitchFamily="34" charset="0"/>
              </a:rPr>
              <a:t>Tính Năng của Ionic</a:t>
            </a:r>
            <a:br>
              <a:rPr lang="en-US">
                <a:latin typeface="Tahoma" panose="020B0604030504040204" pitchFamily="34" charset="0"/>
                <a:ea typeface="Tahoma" panose="020B0604030504040204" pitchFamily="34" charset="0"/>
                <a:cs typeface="Tahoma" panose="020B0604030504040204" pitchFamily="34" charset="0"/>
              </a:rPr>
            </a:br>
            <a:r>
              <a:rPr lang="en-US">
                <a:latin typeface="Tahoma" panose="020B0604030504040204" pitchFamily="34" charset="0"/>
                <a:ea typeface="Tahoma" panose="020B0604030504040204" pitchFamily="34" charset="0"/>
                <a:cs typeface="Tahoma" panose="020B0604030504040204" pitchFamily="34" charset="0"/>
              </a:rPr>
              <a:t>(Features)</a:t>
            </a:r>
            <a:endParaRPr lang="en-US"/>
          </a:p>
        </p:txBody>
      </p:sp>
      <p:sp>
        <p:nvSpPr>
          <p:cNvPr id="3" name="Content Placeholder 2"/>
          <p:cNvSpPr>
            <a:spLocks noGrp="1"/>
          </p:cNvSpPr>
          <p:nvPr>
            <p:ph idx="1"/>
          </p:nvPr>
        </p:nvSpPr>
        <p:spPr>
          <a:xfrm>
            <a:off x="2199746" y="1847948"/>
            <a:ext cx="8915400" cy="3777622"/>
          </a:xfrm>
        </p:spPr>
        <p:txBody>
          <a:bodyPr/>
          <a:lstStyle/>
          <a:p>
            <a:r>
              <a:rPr lang="en-US" b="1" smtClean="0"/>
              <a:t>3.2 	Một số ứng dụng sử dụng giao diện UI</a:t>
            </a:r>
          </a:p>
          <a:p>
            <a:pPr marL="0" indent="0">
              <a:buNone/>
            </a:pPr>
            <a:endParaRPr lang="en-US" b="1"/>
          </a:p>
          <a:p>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905001" y="2417762"/>
            <a:ext cx="9371012" cy="4059238"/>
          </a:xfrm>
          <a:prstGeom prst="rect">
            <a:avLst/>
          </a:prstGeom>
          <a:noFill/>
          <a:ln>
            <a:noFill/>
          </a:ln>
        </p:spPr>
      </p:pic>
    </p:spTree>
    <p:extLst>
      <p:ext uri="{BB962C8B-B14F-4D97-AF65-F5344CB8AC3E}">
        <p14:creationId xmlns:p14="http://schemas.microsoft.com/office/powerpoint/2010/main" val="17572226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4058" y="183844"/>
            <a:ext cx="8911687" cy="1280890"/>
          </a:xfrm>
        </p:spPr>
        <p:txBody>
          <a:bodyPr/>
          <a:lstStyle/>
          <a:p>
            <a:pPr algn="ctr"/>
            <a:r>
              <a:rPr lang="en-US">
                <a:latin typeface="Tahoma" panose="020B0604030504040204" pitchFamily="34" charset="0"/>
                <a:ea typeface="Tahoma" panose="020B0604030504040204" pitchFamily="34" charset="0"/>
                <a:cs typeface="Tahoma" panose="020B0604030504040204" pitchFamily="34" charset="0"/>
              </a:rPr>
              <a:t>Tính Năng của Ionic</a:t>
            </a:r>
            <a:br>
              <a:rPr lang="en-US">
                <a:latin typeface="Tahoma" panose="020B0604030504040204" pitchFamily="34" charset="0"/>
                <a:ea typeface="Tahoma" panose="020B0604030504040204" pitchFamily="34" charset="0"/>
                <a:cs typeface="Tahoma" panose="020B0604030504040204" pitchFamily="34" charset="0"/>
              </a:rPr>
            </a:br>
            <a:r>
              <a:rPr lang="en-US">
                <a:latin typeface="Tahoma" panose="020B0604030504040204" pitchFamily="34" charset="0"/>
                <a:ea typeface="Tahoma" panose="020B0604030504040204" pitchFamily="34" charset="0"/>
                <a:cs typeface="Tahoma" panose="020B0604030504040204" pitchFamily="34" charset="0"/>
              </a:rPr>
              <a:t>(Features)</a:t>
            </a:r>
            <a:endParaRPr lang="en-US"/>
          </a:p>
        </p:txBody>
      </p:sp>
      <p:sp>
        <p:nvSpPr>
          <p:cNvPr id="3" name="Content Placeholder 2"/>
          <p:cNvSpPr>
            <a:spLocks noGrp="1"/>
          </p:cNvSpPr>
          <p:nvPr>
            <p:ph idx="1"/>
          </p:nvPr>
        </p:nvSpPr>
        <p:spPr>
          <a:xfrm>
            <a:off x="1420812" y="1380066"/>
            <a:ext cx="10083800" cy="2624667"/>
          </a:xfrm>
        </p:spPr>
        <p:txBody>
          <a:bodyPr/>
          <a:lstStyle/>
          <a:p>
            <a:pPr marL="0" indent="0">
              <a:buNone/>
            </a:pPr>
            <a:r>
              <a:rPr lang="en-US" b="1" smtClean="0"/>
              <a:t>4.1 </a:t>
            </a:r>
            <a:r>
              <a:rPr lang="en-US" b="1"/>
              <a:t>Giao diện dựng sẵn Widgets</a:t>
            </a:r>
            <a:endParaRPr lang="en-US"/>
          </a:p>
          <a:p>
            <a:r>
              <a:rPr lang="en-US">
                <a:latin typeface="Tahoma" panose="020B0604030504040204" pitchFamily="34" charset="0"/>
                <a:ea typeface="Tahoma" panose="020B0604030504040204" pitchFamily="34" charset="0"/>
                <a:cs typeface="Tahoma" panose="020B0604030504040204" pitchFamily="34" charset="0"/>
              </a:rPr>
              <a:t>Các thành phần của Ionic cực kỳ đơn giản và mạnh mẽ. Chúng là các phần tử HTML phức hợp, được gọi là các directives, Ionic cũng cung cấp các Controller để bổ sung cho cấu hình và tương tác. Ionic cung cấp các khối xây dựng có phần đơn giản mà có thể được kết hợp để cung cấp giao diện người dùng phong phú</a:t>
            </a:r>
            <a:r>
              <a:rPr lang="en-US" smtClean="0">
                <a:latin typeface="Tahoma" panose="020B0604030504040204" pitchFamily="34" charset="0"/>
                <a:ea typeface="Tahoma" panose="020B0604030504040204" pitchFamily="34" charset="0"/>
                <a:cs typeface="Tahoma" panose="020B0604030504040204" pitchFamily="34" charset="0"/>
              </a:rPr>
              <a:t>.</a:t>
            </a:r>
          </a:p>
          <a:p>
            <a:r>
              <a:rPr lang="en-US">
                <a:latin typeface="Tahoma" panose="020B0604030504040204" pitchFamily="34" charset="0"/>
                <a:ea typeface="Tahoma" panose="020B0604030504040204" pitchFamily="34" charset="0"/>
                <a:cs typeface="Tahoma" panose="020B0604030504040204" pitchFamily="34" charset="0"/>
              </a:rPr>
              <a:t>Ở phiên bản hiện tại v1.2.8, Ionic cung cấp một loạt các thành phần giao diện thiết kế sẵn bao gồm: form elements, header and footer bars, buttons, simple list, grid </a:t>
            </a:r>
            <a:r>
              <a:rPr lang="en-US" smtClean="0">
                <a:latin typeface="Tahoma" panose="020B0604030504040204" pitchFamily="34" charset="0"/>
                <a:ea typeface="Tahoma" panose="020B0604030504040204" pitchFamily="34" charset="0"/>
                <a:cs typeface="Tahoma" panose="020B0604030504040204" pitchFamily="34" charset="0"/>
              </a:rPr>
              <a:t>elements.</a:t>
            </a:r>
            <a:endParaRPr lang="en-US">
              <a:latin typeface="Tahoma" panose="020B0604030504040204" pitchFamily="34" charset="0"/>
              <a:ea typeface="Tahoma" panose="020B0604030504040204" pitchFamily="34" charset="0"/>
              <a:cs typeface="Tahoma" panose="020B0604030504040204" pitchFamily="34" charset="0"/>
            </a:endParaRPr>
          </a:p>
          <a:p>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407298" y="3624885"/>
            <a:ext cx="9424955" cy="3152140"/>
          </a:xfrm>
          <a:prstGeom prst="rect">
            <a:avLst/>
          </a:prstGeom>
          <a:noFill/>
          <a:ln>
            <a:noFill/>
          </a:ln>
        </p:spPr>
      </p:pic>
    </p:spTree>
    <p:extLst>
      <p:ext uri="{BB962C8B-B14F-4D97-AF65-F5344CB8AC3E}">
        <p14:creationId xmlns:p14="http://schemas.microsoft.com/office/powerpoint/2010/main" val="5450882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8945" y="1253905"/>
            <a:ext cx="8915400" cy="3777622"/>
          </a:xfrm>
        </p:spPr>
        <p:txBody>
          <a:bodyPr/>
          <a:lstStyle/>
          <a:p>
            <a:pPr marL="0" indent="0">
              <a:buNone/>
            </a:pPr>
            <a:r>
              <a:rPr lang="en-US" b="1"/>
              <a:t>5.1 Pairing with </a:t>
            </a:r>
            <a:r>
              <a:rPr lang="en-US" b="1" smtClean="0"/>
              <a:t>AngularJS</a:t>
            </a:r>
            <a:endParaRPr lang="en-US" smtClean="0"/>
          </a:p>
          <a:p>
            <a:r>
              <a:rPr lang="en-US" smtClean="0"/>
              <a:t>Việc </a:t>
            </a:r>
            <a:r>
              <a:rPr lang="en-US"/>
              <a:t>xây dựng ứng dụng dựa trên AngularJS đòi hỏi mã nguồn phải có khả năng mở rộng cao để bổ sung </a:t>
            </a:r>
            <a:r>
              <a:rPr lang="en-US" smtClean="0"/>
              <a:t>các </a:t>
            </a:r>
            <a:r>
              <a:rPr lang="en-US"/>
              <a:t>tính năng mới</a:t>
            </a:r>
            <a:r>
              <a:rPr lang="en-US" smtClean="0"/>
              <a:t>.</a:t>
            </a:r>
          </a:p>
          <a:p>
            <a:r>
              <a:rPr lang="en-US"/>
              <a:t>T</a:t>
            </a:r>
            <a:r>
              <a:rPr lang="en-US" smtClean="0"/>
              <a:t>ái </a:t>
            </a:r>
            <a:r>
              <a:rPr lang="en-US"/>
              <a:t>sử dụng các chức năng </a:t>
            </a:r>
            <a:r>
              <a:rPr lang="en-US" smtClean="0"/>
              <a:t>trong </a:t>
            </a:r>
            <a:r>
              <a:rPr lang="en-US"/>
              <a:t>ứng dụng trên các nền tảng khác </a:t>
            </a:r>
            <a:r>
              <a:rPr lang="en-US" smtClean="0"/>
              <a:t>nhau</a:t>
            </a:r>
          </a:p>
          <a:p>
            <a:r>
              <a:rPr lang="en-US" smtClean="0"/>
              <a:t>Vẫn </a:t>
            </a:r>
            <a:r>
              <a:rPr lang="en-US"/>
              <a:t>có thể tùy chỉnh giao diện người dùng cho mỗi nền tảng riêng biệt.</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979611" y="3007994"/>
            <a:ext cx="8609012" cy="2023533"/>
          </a:xfrm>
          <a:prstGeom prst="rect">
            <a:avLst/>
          </a:prstGeom>
          <a:noFill/>
          <a:ln>
            <a:noFill/>
          </a:ln>
        </p:spPr>
      </p:pic>
      <p:pic>
        <p:nvPicPr>
          <p:cNvPr id="1026" name="Picture 2" descr="Smiley Thumb Images, Stock Photos &amp; Vectors | Shutter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842" y="4740275"/>
            <a:ext cx="2545292" cy="1900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4731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Tahoma" panose="020B0604030504040204" pitchFamily="34" charset="0"/>
                <a:ea typeface="Tahoma" panose="020B0604030504040204" pitchFamily="34" charset="0"/>
                <a:cs typeface="Tahoma" panose="020B0604030504040204" pitchFamily="34" charset="0"/>
              </a:rPr>
              <a:t>Tính Năng của Ionic</a:t>
            </a:r>
            <a:br>
              <a:rPr lang="en-US">
                <a:latin typeface="Tahoma" panose="020B0604030504040204" pitchFamily="34" charset="0"/>
                <a:ea typeface="Tahoma" panose="020B0604030504040204" pitchFamily="34" charset="0"/>
                <a:cs typeface="Tahoma" panose="020B0604030504040204" pitchFamily="34" charset="0"/>
              </a:rPr>
            </a:br>
            <a:r>
              <a:rPr lang="en-US">
                <a:latin typeface="Tahoma" panose="020B0604030504040204" pitchFamily="34" charset="0"/>
                <a:ea typeface="Tahoma" panose="020B0604030504040204" pitchFamily="34" charset="0"/>
                <a:cs typeface="Tahoma" panose="020B0604030504040204" pitchFamily="34" charset="0"/>
              </a:rPr>
              <a:t>(Features)</a:t>
            </a:r>
            <a:endParaRPr lang="en-US"/>
          </a:p>
        </p:txBody>
      </p:sp>
      <p:sp>
        <p:nvSpPr>
          <p:cNvPr id="3" name="Content Placeholder 2"/>
          <p:cNvSpPr>
            <a:spLocks noGrp="1"/>
          </p:cNvSpPr>
          <p:nvPr>
            <p:ph idx="1"/>
          </p:nvPr>
        </p:nvSpPr>
        <p:spPr/>
        <p:txBody>
          <a:bodyPr/>
          <a:lstStyle/>
          <a:p>
            <a:pPr marL="0" indent="0">
              <a:buNone/>
            </a:pPr>
            <a:r>
              <a:rPr lang="en-US" b="1" smtClean="0"/>
              <a:t>5.1 </a:t>
            </a:r>
            <a:r>
              <a:rPr lang="en-US" b="1"/>
              <a:t>Performance </a:t>
            </a:r>
            <a:r>
              <a:rPr lang="en-US" b="1" smtClean="0"/>
              <a:t>obsessed</a:t>
            </a:r>
          </a:p>
          <a:p>
            <a:r>
              <a:rPr lang="en-US">
                <a:latin typeface="Tahoma" panose="020B0604030504040204" pitchFamily="34" charset="0"/>
                <a:ea typeface="Tahoma" panose="020B0604030504040204" pitchFamily="34" charset="0"/>
                <a:cs typeface="Tahoma" panose="020B0604030504040204" pitchFamily="34" charset="0"/>
              </a:rPr>
              <a:t>Ionic rất chú trọng đến hiệu suất, mặc dù nó ra đời chưa lâu. Ionic có một giao diện ổn định và tốc độ tốt, với các hiệu ứng chuyển động được áp dụng kỹ thuật tăng </a:t>
            </a:r>
            <a:r>
              <a:rPr lang="en-US" smtClean="0">
                <a:latin typeface="Tahoma" panose="020B0604030504040204" pitchFamily="34" charset="0"/>
                <a:ea typeface="Tahoma" panose="020B0604030504040204" pitchFamily="34" charset="0"/>
                <a:cs typeface="Tahoma" panose="020B0604030504040204" pitchFamily="34" charset="0"/>
              </a:rPr>
              <a:t>tốc </a:t>
            </a:r>
            <a:r>
              <a:rPr lang="en-US">
                <a:latin typeface="Tahoma" panose="020B0604030504040204" pitchFamily="34" charset="0"/>
                <a:ea typeface="Tahoma" panose="020B0604030504040204" pitchFamily="34" charset="0"/>
                <a:cs typeface="Tahoma" panose="020B0604030504040204" pitchFamily="34" charset="0"/>
              </a:rPr>
              <a:t>phần </a:t>
            </a:r>
            <a:r>
              <a:rPr lang="en-US" smtClean="0">
                <a:latin typeface="Tahoma" panose="020B0604030504040204" pitchFamily="34" charset="0"/>
                <a:ea typeface="Tahoma" panose="020B0604030504040204" pitchFamily="34" charset="0"/>
                <a:cs typeface="Tahoma" panose="020B0604030504040204" pitchFamily="34" charset="0"/>
              </a:rPr>
              <a:t>cứng và tối giản thao tác với các Dom</a:t>
            </a:r>
          </a:p>
          <a:p>
            <a:pPr marL="0" indent="0">
              <a:buNone/>
            </a:pPr>
            <a:endParaRPr lang="en-US" smtClean="0"/>
          </a:p>
          <a:p>
            <a:pPr marL="0" indent="0">
              <a:buNone/>
            </a:pPr>
            <a:r>
              <a:rPr lang="en-US" b="1" smtClean="0"/>
              <a:t>5.2 </a:t>
            </a:r>
            <a:r>
              <a:rPr lang="en-US" b="1"/>
              <a:t>Application </a:t>
            </a:r>
            <a:r>
              <a:rPr lang="en-US" b="1" smtClean="0"/>
              <a:t>scripting</a:t>
            </a:r>
          </a:p>
          <a:p>
            <a:pPr>
              <a:buFont typeface="Wingdings" panose="05000000000000000000" pitchFamily="2" charset="2"/>
              <a:buChar char="Ø"/>
            </a:pPr>
            <a:r>
              <a:rPr lang="en-US"/>
              <a:t>Ionic không những mang đến cho chúng ta CSS và markup tùy biến cao mà còn những mẫu thiết kế (design pattern) Javascript để giúp chúng ta xây dựng những ứng dụng giống nhất với những ứng dụng native trên Android và iOS. </a:t>
            </a:r>
          </a:p>
        </p:txBody>
      </p:sp>
    </p:spTree>
    <p:extLst>
      <p:ext uri="{BB962C8B-B14F-4D97-AF65-F5344CB8AC3E}">
        <p14:creationId xmlns:p14="http://schemas.microsoft.com/office/powerpoint/2010/main" val="37298236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Tahoma" panose="020B0604030504040204" pitchFamily="34" charset="0"/>
                <a:ea typeface="Tahoma" panose="020B0604030504040204" pitchFamily="34" charset="0"/>
                <a:cs typeface="Tahoma" panose="020B0604030504040204" pitchFamily="34" charset="0"/>
              </a:rPr>
              <a:t>Tính Năng của Ionic</a:t>
            </a:r>
            <a:br>
              <a:rPr lang="en-US">
                <a:latin typeface="Tahoma" panose="020B0604030504040204" pitchFamily="34" charset="0"/>
                <a:ea typeface="Tahoma" panose="020B0604030504040204" pitchFamily="34" charset="0"/>
                <a:cs typeface="Tahoma" panose="020B0604030504040204" pitchFamily="34" charset="0"/>
              </a:rPr>
            </a:br>
            <a:r>
              <a:rPr lang="en-US">
                <a:latin typeface="Tahoma" panose="020B0604030504040204" pitchFamily="34" charset="0"/>
                <a:ea typeface="Tahoma" panose="020B0604030504040204" pitchFamily="34" charset="0"/>
                <a:cs typeface="Tahoma" panose="020B0604030504040204" pitchFamily="34" charset="0"/>
              </a:rPr>
              <a:t>(Features)</a:t>
            </a:r>
            <a:endParaRPr lang="en-US"/>
          </a:p>
        </p:txBody>
      </p:sp>
      <p:sp>
        <p:nvSpPr>
          <p:cNvPr id="3" name="Content Placeholder 2"/>
          <p:cNvSpPr>
            <a:spLocks noGrp="1"/>
          </p:cNvSpPr>
          <p:nvPr>
            <p:ph idx="1"/>
          </p:nvPr>
        </p:nvSpPr>
        <p:spPr>
          <a:xfrm>
            <a:off x="3724807" y="4064000"/>
            <a:ext cx="7779805" cy="2616200"/>
          </a:xfrm>
        </p:spPr>
        <p:txBody>
          <a:bodyPr/>
          <a:lstStyle/>
          <a:p>
            <a:pPr marL="0" indent="0">
              <a:buNone/>
            </a:pPr>
            <a:r>
              <a:rPr lang="en-US">
                <a:latin typeface="Tahoma" panose="020B0604030504040204" pitchFamily="34" charset="0"/>
                <a:ea typeface="Tahoma" panose="020B0604030504040204" pitchFamily="34" charset="0"/>
                <a:cs typeface="Tahoma" panose="020B0604030504040204" pitchFamily="34" charset="0"/>
              </a:rPr>
              <a:t>Mục đích của </a:t>
            </a:r>
            <a:r>
              <a:rPr lang="en-US" smtClean="0">
                <a:latin typeface="Tahoma" panose="020B0604030504040204" pitchFamily="34" charset="0"/>
                <a:ea typeface="Tahoma" panose="020B0604030504040204" pitchFamily="34" charset="0"/>
                <a:cs typeface="Tahoma" panose="020B0604030504040204" pitchFamily="34" charset="0"/>
              </a:rPr>
              <a:t>nhà phát triển Ionic </a:t>
            </a:r>
            <a:r>
              <a:rPr lang="en-US">
                <a:latin typeface="Tahoma" panose="020B0604030504040204" pitchFamily="34" charset="0"/>
                <a:ea typeface="Tahoma" panose="020B0604030504040204" pitchFamily="34" charset="0"/>
                <a:cs typeface="Tahoma" panose="020B0604030504040204" pitchFamily="34" charset="0"/>
              </a:rPr>
              <a:t>framework không chỉ là xây dựng một bộ khung phát triển ứng dụng di động đa nền tảng mà còn muốn xây dựng một nền tảng để chia sẻ các kiến thức cho các </a:t>
            </a:r>
            <a:r>
              <a:rPr lang="en-US" smtClean="0">
                <a:latin typeface="Tahoma" panose="020B0604030504040204" pitchFamily="34" charset="0"/>
                <a:ea typeface="Tahoma" panose="020B0604030504040204" pitchFamily="34" charset="0"/>
                <a:cs typeface="Tahoma" panose="020B0604030504040204" pitchFamily="34" charset="0"/>
              </a:rPr>
              <a:t>developer ,sinh viên , giảng viên  </a:t>
            </a:r>
            <a:r>
              <a:rPr lang="en-US">
                <a:latin typeface="Tahoma" panose="020B0604030504040204" pitchFamily="34" charset="0"/>
                <a:ea typeface="Tahoma" panose="020B0604030504040204" pitchFamily="34" charset="0"/>
                <a:cs typeface="Tahoma" panose="020B0604030504040204" pitchFamily="34" charset="0"/>
              </a:rPr>
              <a:t>tạo ra một cách để đưa ra những design pattern tốt nhất để xây dựng các ứng dụng di động.</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23858" y="1264555"/>
            <a:ext cx="5943600" cy="2975610"/>
          </a:xfrm>
          <a:prstGeom prst="rect">
            <a:avLst/>
          </a:prstGeom>
          <a:noFill/>
          <a:ln>
            <a:noFill/>
          </a:ln>
        </p:spPr>
      </p:pic>
    </p:spTree>
    <p:extLst>
      <p:ext uri="{BB962C8B-B14F-4D97-AF65-F5344CB8AC3E}">
        <p14:creationId xmlns:p14="http://schemas.microsoft.com/office/powerpoint/2010/main" val="30935251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odejs - Free brands and logotypes ic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776" y="557742"/>
            <a:ext cx="4204757" cy="2207497"/>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Apache Cordova Technology png download - 1745*761 - Free Transparent Apache  Cordova png Download. - CleanPNG / KissPNG"/>
          <p:cNvSpPr>
            <a:spLocks noChangeAspect="1" noChangeArrowheads="1"/>
          </p:cNvSpPr>
          <p:nvPr/>
        </p:nvSpPr>
        <p:spPr bwMode="auto">
          <a:xfrm>
            <a:off x="4863041" y="4778507"/>
            <a:ext cx="243840" cy="2438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Apache Cordova Technology png download - 1745*761 - Free Transparent Apache  Cordova png Download. - CleanPNG / Ki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5441" y="774303"/>
            <a:ext cx="4338401" cy="19281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p:nvPr/>
        </p:nvPicPr>
        <p:blipFill>
          <a:blip r:embed="rId4"/>
          <a:stretch>
            <a:fillRect/>
          </a:stretch>
        </p:blipFill>
        <p:spPr>
          <a:xfrm>
            <a:off x="465666" y="3000553"/>
            <a:ext cx="4732867" cy="3555908"/>
          </a:xfrm>
          <a:prstGeom prst="rect">
            <a:avLst/>
          </a:prstGeom>
        </p:spPr>
      </p:pic>
      <p:pic>
        <p:nvPicPr>
          <p:cNvPr id="8" name="Picture 7"/>
          <p:cNvPicPr/>
          <p:nvPr/>
        </p:nvPicPr>
        <p:blipFill>
          <a:blip r:embed="rId5"/>
          <a:stretch>
            <a:fillRect/>
          </a:stretch>
        </p:blipFill>
        <p:spPr>
          <a:xfrm>
            <a:off x="5681135" y="3408676"/>
            <a:ext cx="5317066" cy="2739662"/>
          </a:xfrm>
          <a:prstGeom prst="rect">
            <a:avLst/>
          </a:prstGeom>
        </p:spPr>
      </p:pic>
    </p:spTree>
    <p:extLst>
      <p:ext uri="{BB962C8B-B14F-4D97-AF65-F5344CB8AC3E}">
        <p14:creationId xmlns:p14="http://schemas.microsoft.com/office/powerpoint/2010/main" val="65108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30"/>
                                        </p:tgtEl>
                                        <p:attrNameLst>
                                          <p:attrName>style.visibility</p:attrName>
                                        </p:attrNameLst>
                                      </p:cBhvr>
                                      <p:to>
                                        <p:strVal val="visible"/>
                                      </p:to>
                                    </p:set>
                                    <p:animEffect transition="in" filter="fade">
                                      <p:cBhvr>
                                        <p:cTn id="14" dur="1000"/>
                                        <p:tgtEl>
                                          <p:spTgt spid="1030"/>
                                        </p:tgtEl>
                                      </p:cBhvr>
                                    </p:animEffect>
                                    <p:anim calcmode="lin" valueType="num">
                                      <p:cBhvr>
                                        <p:cTn id="15" dur="1000" fill="hold"/>
                                        <p:tgtEl>
                                          <p:spTgt spid="1030"/>
                                        </p:tgtEl>
                                        <p:attrNameLst>
                                          <p:attrName>ppt_x</p:attrName>
                                        </p:attrNameLst>
                                      </p:cBhvr>
                                      <p:tavLst>
                                        <p:tav tm="0">
                                          <p:val>
                                            <p:strVal val="#ppt_x"/>
                                          </p:val>
                                        </p:tav>
                                        <p:tav tm="100000">
                                          <p:val>
                                            <p:strVal val="#ppt_x"/>
                                          </p:val>
                                        </p:tav>
                                      </p:tavLst>
                                    </p:anim>
                                    <p:anim calcmode="lin" valueType="num">
                                      <p:cBhvr>
                                        <p:cTn id="16"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latin typeface="Tahoma" panose="020B0604030504040204" pitchFamily="34" charset="0"/>
                <a:ea typeface="Tahoma" panose="020B0604030504040204" pitchFamily="34" charset="0"/>
                <a:cs typeface="Tahoma" panose="020B0604030504040204" pitchFamily="34" charset="0"/>
              </a:rPr>
              <a:t>Nội</a:t>
            </a:r>
            <a:r>
              <a:rPr lang="en-US" smtClean="0">
                <a:latin typeface="Tahoma" panose="020B0604030504040204" pitchFamily="34" charset="0"/>
                <a:ea typeface="Tahoma" panose="020B0604030504040204" pitchFamily="34" charset="0"/>
                <a:cs typeface="Tahoma" panose="020B0604030504040204" pitchFamily="34" charset="0"/>
              </a:rPr>
              <a:t> Dung </a:t>
            </a:r>
            <a:r>
              <a:rPr lang="en-US" err="1" smtClean="0">
                <a:latin typeface="Tahoma" panose="020B0604030504040204" pitchFamily="34" charset="0"/>
                <a:ea typeface="Tahoma" panose="020B0604030504040204" pitchFamily="34" charset="0"/>
                <a:cs typeface="Tahoma" panose="020B0604030504040204" pitchFamily="34" charset="0"/>
              </a:rPr>
              <a:t>Chính</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419879" y="1264555"/>
            <a:ext cx="8915400" cy="3777622"/>
          </a:xfrm>
        </p:spPr>
        <p:txBody>
          <a:bodyPr>
            <a:normAutofit/>
          </a:bodyPr>
          <a:lstStyle/>
          <a:p>
            <a:pPr marL="0" indent="0">
              <a:buNone/>
            </a:pPr>
            <a:r>
              <a:rPr lang="en-US" sz="2800" smtClean="0">
                <a:latin typeface="Tahoma" panose="020B0604030504040204" pitchFamily="34" charset="0"/>
                <a:ea typeface="Tahoma" panose="020B0604030504040204" pitchFamily="34" charset="0"/>
                <a:cs typeface="Tahoma" panose="020B0604030504040204" pitchFamily="34" charset="0"/>
              </a:rPr>
              <a:t>1.Tổng </a:t>
            </a:r>
            <a:r>
              <a:rPr lang="en-US" sz="2800" err="1" smtClean="0">
                <a:latin typeface="Tahoma" panose="020B0604030504040204" pitchFamily="34" charset="0"/>
                <a:ea typeface="Tahoma" panose="020B0604030504040204" pitchFamily="34" charset="0"/>
                <a:cs typeface="Tahoma" panose="020B0604030504040204" pitchFamily="34" charset="0"/>
              </a:rPr>
              <a:t>quan</a:t>
            </a:r>
            <a:r>
              <a:rPr lang="en-US" sz="2800" smtClean="0">
                <a:latin typeface="Tahoma" panose="020B0604030504040204" pitchFamily="34" charset="0"/>
                <a:ea typeface="Tahoma" panose="020B0604030504040204" pitchFamily="34" charset="0"/>
                <a:cs typeface="Tahoma" panose="020B0604030504040204" pitchFamily="34" charset="0"/>
              </a:rPr>
              <a:t> </a:t>
            </a:r>
            <a:r>
              <a:rPr lang="en-US" sz="2800" err="1" smtClean="0">
                <a:latin typeface="Tahoma" panose="020B0604030504040204" pitchFamily="34" charset="0"/>
                <a:ea typeface="Tahoma" panose="020B0604030504040204" pitchFamily="34" charset="0"/>
                <a:cs typeface="Tahoma" panose="020B0604030504040204" pitchFamily="34" charset="0"/>
              </a:rPr>
              <a:t>về</a:t>
            </a:r>
            <a:r>
              <a:rPr lang="en-US" sz="2800" smtClean="0">
                <a:latin typeface="Tahoma" panose="020B0604030504040204" pitchFamily="34" charset="0"/>
                <a:ea typeface="Tahoma" panose="020B0604030504040204" pitchFamily="34" charset="0"/>
                <a:cs typeface="Tahoma" panose="020B0604030504040204" pitchFamily="34" charset="0"/>
              </a:rPr>
              <a:t> Ionic Framework</a:t>
            </a:r>
          </a:p>
          <a:p>
            <a:pPr marL="0" indent="0">
              <a:buNone/>
            </a:pPr>
            <a:r>
              <a:rPr lang="en-US" sz="2800" smtClean="0">
                <a:latin typeface="Tahoma" panose="020B0604030504040204" pitchFamily="34" charset="0"/>
                <a:ea typeface="Tahoma" panose="020B0604030504040204" pitchFamily="34" charset="0"/>
                <a:cs typeface="Tahoma" panose="020B0604030504040204" pitchFamily="34" charset="0"/>
              </a:rPr>
              <a:t>2.Ưu </a:t>
            </a:r>
            <a:r>
              <a:rPr lang="en-US" sz="2800" err="1" smtClean="0">
                <a:latin typeface="Tahoma" panose="020B0604030504040204" pitchFamily="34" charset="0"/>
                <a:ea typeface="Tahoma" panose="020B0604030504040204" pitchFamily="34" charset="0"/>
                <a:cs typeface="Tahoma" panose="020B0604030504040204" pitchFamily="34" charset="0"/>
              </a:rPr>
              <a:t>điểm</a:t>
            </a:r>
            <a:r>
              <a:rPr lang="en-US" sz="2800" smtClean="0">
                <a:latin typeface="Tahoma" panose="020B0604030504040204" pitchFamily="34" charset="0"/>
                <a:ea typeface="Tahoma" panose="020B0604030504040204" pitchFamily="34" charset="0"/>
                <a:cs typeface="Tahoma" panose="020B0604030504040204" pitchFamily="34" charset="0"/>
              </a:rPr>
              <a:t> </a:t>
            </a:r>
            <a:r>
              <a:rPr lang="en-US" sz="2800" err="1" smtClean="0">
                <a:latin typeface="Tahoma" panose="020B0604030504040204" pitchFamily="34" charset="0"/>
                <a:ea typeface="Tahoma" panose="020B0604030504040204" pitchFamily="34" charset="0"/>
                <a:cs typeface="Tahoma" panose="020B0604030504040204" pitchFamily="34" charset="0"/>
              </a:rPr>
              <a:t>và</a:t>
            </a:r>
            <a:r>
              <a:rPr lang="en-US" sz="2800" smtClean="0">
                <a:latin typeface="Tahoma" panose="020B0604030504040204" pitchFamily="34" charset="0"/>
                <a:ea typeface="Tahoma" panose="020B0604030504040204" pitchFamily="34" charset="0"/>
                <a:cs typeface="Tahoma" panose="020B0604030504040204" pitchFamily="34" charset="0"/>
              </a:rPr>
              <a:t> </a:t>
            </a:r>
            <a:r>
              <a:rPr lang="en-US" sz="2800" err="1" smtClean="0">
                <a:latin typeface="Tahoma" panose="020B0604030504040204" pitchFamily="34" charset="0"/>
                <a:ea typeface="Tahoma" panose="020B0604030504040204" pitchFamily="34" charset="0"/>
                <a:cs typeface="Tahoma" panose="020B0604030504040204" pitchFamily="34" charset="0"/>
              </a:rPr>
              <a:t>nhược</a:t>
            </a:r>
            <a:r>
              <a:rPr lang="en-US" sz="2800" smtClean="0">
                <a:latin typeface="Tahoma" panose="020B0604030504040204" pitchFamily="34" charset="0"/>
                <a:ea typeface="Tahoma" panose="020B0604030504040204" pitchFamily="34" charset="0"/>
                <a:cs typeface="Tahoma" panose="020B0604030504040204" pitchFamily="34" charset="0"/>
              </a:rPr>
              <a:t> </a:t>
            </a:r>
            <a:r>
              <a:rPr lang="en-US" sz="2800" err="1" smtClean="0">
                <a:latin typeface="Tahoma" panose="020B0604030504040204" pitchFamily="34" charset="0"/>
                <a:ea typeface="Tahoma" panose="020B0604030504040204" pitchFamily="34" charset="0"/>
                <a:cs typeface="Tahoma" panose="020B0604030504040204" pitchFamily="34" charset="0"/>
              </a:rPr>
              <a:t>điểm</a:t>
            </a:r>
            <a:endParaRPr lang="en-US" sz="2800" smtClean="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800">
                <a:latin typeface="Tahoma" panose="020B0604030504040204" pitchFamily="34" charset="0"/>
                <a:ea typeface="Tahoma" panose="020B0604030504040204" pitchFamily="34" charset="0"/>
                <a:cs typeface="Tahoma" panose="020B0604030504040204" pitchFamily="34" charset="0"/>
              </a:rPr>
              <a:t>3</a:t>
            </a:r>
            <a:r>
              <a:rPr lang="en-US" sz="2800" smtClean="0">
                <a:latin typeface="Tahoma" panose="020B0604030504040204" pitchFamily="34" charset="0"/>
                <a:ea typeface="Tahoma" panose="020B0604030504040204" pitchFamily="34" charset="0"/>
                <a:cs typeface="Tahoma" panose="020B0604030504040204" pitchFamily="34" charset="0"/>
              </a:rPr>
              <a:t>. </a:t>
            </a:r>
            <a:r>
              <a:rPr lang="en-US" sz="2800" err="1" smtClean="0">
                <a:latin typeface="Tahoma" panose="020B0604030504040204" pitchFamily="34" charset="0"/>
                <a:ea typeface="Tahoma" panose="020B0604030504040204" pitchFamily="34" charset="0"/>
                <a:cs typeface="Tahoma" panose="020B0604030504040204" pitchFamily="34" charset="0"/>
              </a:rPr>
              <a:t>Các</a:t>
            </a:r>
            <a:r>
              <a:rPr lang="en-US" sz="2800" smtClean="0">
                <a:latin typeface="Tahoma" panose="020B0604030504040204" pitchFamily="34" charset="0"/>
                <a:ea typeface="Tahoma" panose="020B0604030504040204" pitchFamily="34" charset="0"/>
                <a:cs typeface="Tahoma" panose="020B0604030504040204" pitchFamily="34" charset="0"/>
              </a:rPr>
              <a:t> </a:t>
            </a:r>
            <a:r>
              <a:rPr lang="en-US" sz="2800" err="1" smtClean="0">
                <a:latin typeface="Tahoma" panose="020B0604030504040204" pitchFamily="34" charset="0"/>
                <a:ea typeface="Tahoma" panose="020B0604030504040204" pitchFamily="34" charset="0"/>
                <a:cs typeface="Tahoma" panose="020B0604030504040204" pitchFamily="34" charset="0"/>
              </a:rPr>
              <a:t>Tính</a:t>
            </a:r>
            <a:r>
              <a:rPr lang="en-US" sz="2800" smtClean="0">
                <a:latin typeface="Tahoma" panose="020B0604030504040204" pitchFamily="34" charset="0"/>
                <a:ea typeface="Tahoma" panose="020B0604030504040204" pitchFamily="34" charset="0"/>
                <a:cs typeface="Tahoma" panose="020B0604030504040204" pitchFamily="34" charset="0"/>
              </a:rPr>
              <a:t> </a:t>
            </a:r>
            <a:r>
              <a:rPr lang="en-US" sz="2800" err="1" smtClean="0">
                <a:latin typeface="Tahoma" panose="020B0604030504040204" pitchFamily="34" charset="0"/>
                <a:ea typeface="Tahoma" panose="020B0604030504040204" pitchFamily="34" charset="0"/>
                <a:cs typeface="Tahoma" panose="020B0604030504040204" pitchFamily="34" charset="0"/>
              </a:rPr>
              <a:t>Năng</a:t>
            </a:r>
            <a:endParaRPr lang="en-US" sz="2800" smtClean="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800" smtClean="0">
                <a:latin typeface="Tahoma" panose="020B0604030504040204" pitchFamily="34" charset="0"/>
                <a:ea typeface="Tahoma" panose="020B0604030504040204" pitchFamily="34" charset="0"/>
                <a:cs typeface="Tahoma" panose="020B0604030504040204" pitchFamily="34" charset="0"/>
              </a:rPr>
              <a:t>4. </a:t>
            </a:r>
            <a:r>
              <a:rPr lang="en-US" sz="2800" err="1" smtClean="0">
                <a:latin typeface="Tahoma" panose="020B0604030504040204" pitchFamily="34" charset="0"/>
                <a:ea typeface="Tahoma" panose="020B0604030504040204" pitchFamily="34" charset="0"/>
                <a:cs typeface="Tahoma" panose="020B0604030504040204" pitchFamily="34" charset="0"/>
              </a:rPr>
              <a:t>Cài</a:t>
            </a:r>
            <a:r>
              <a:rPr lang="en-US" sz="2800" smtClean="0">
                <a:latin typeface="Tahoma" panose="020B0604030504040204" pitchFamily="34" charset="0"/>
                <a:ea typeface="Tahoma" panose="020B0604030504040204" pitchFamily="34" charset="0"/>
                <a:cs typeface="Tahoma" panose="020B0604030504040204" pitchFamily="34" charset="0"/>
              </a:rPr>
              <a:t> </a:t>
            </a:r>
            <a:r>
              <a:rPr lang="en-US" sz="2800" err="1" smtClean="0">
                <a:latin typeface="Tahoma" panose="020B0604030504040204" pitchFamily="34" charset="0"/>
                <a:ea typeface="Tahoma" panose="020B0604030504040204" pitchFamily="34" charset="0"/>
                <a:cs typeface="Tahoma" panose="020B0604030504040204" pitchFamily="34" charset="0"/>
              </a:rPr>
              <a:t>đặt</a:t>
            </a:r>
            <a:r>
              <a:rPr lang="en-US" sz="2800" smtClean="0">
                <a:latin typeface="Tahoma" panose="020B0604030504040204" pitchFamily="34" charset="0"/>
                <a:ea typeface="Tahoma" panose="020B0604030504040204" pitchFamily="34" charset="0"/>
                <a:cs typeface="Tahoma" panose="020B0604030504040204" pitchFamily="34" charset="0"/>
              </a:rPr>
              <a:t> Ionic</a:t>
            </a:r>
          </a:p>
          <a:p>
            <a:pPr marL="0" indent="0">
              <a:buNone/>
            </a:pPr>
            <a:endParaRPr lang="en-US" sz="2800" smtClean="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8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29777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1991" y="395710"/>
            <a:ext cx="6795852" cy="2178158"/>
          </a:xfrm>
          <a:prstGeom prst="rect">
            <a:avLst/>
          </a:prstGeom>
        </p:spPr>
      </p:pic>
      <p:pic>
        <p:nvPicPr>
          <p:cNvPr id="5" name="Picture 4"/>
          <p:cNvPicPr/>
          <p:nvPr/>
        </p:nvPicPr>
        <p:blipFill>
          <a:blip r:embed="rId3"/>
          <a:stretch>
            <a:fillRect/>
          </a:stretch>
        </p:blipFill>
        <p:spPr>
          <a:xfrm>
            <a:off x="6377940" y="107950"/>
            <a:ext cx="5255260" cy="3905250"/>
          </a:xfrm>
          <a:prstGeom prst="rect">
            <a:avLst/>
          </a:prstGeom>
        </p:spPr>
      </p:pic>
      <p:pic>
        <p:nvPicPr>
          <p:cNvPr id="6" name="Picture 5"/>
          <p:cNvPicPr/>
          <p:nvPr/>
        </p:nvPicPr>
        <p:blipFill>
          <a:blip r:embed="rId4"/>
          <a:stretch>
            <a:fillRect/>
          </a:stretch>
        </p:blipFill>
        <p:spPr>
          <a:xfrm>
            <a:off x="338667" y="3001751"/>
            <a:ext cx="5791200" cy="3602249"/>
          </a:xfrm>
          <a:prstGeom prst="rect">
            <a:avLst/>
          </a:prstGeom>
        </p:spPr>
      </p:pic>
    </p:spTree>
    <p:extLst>
      <p:ext uri="{BB962C8B-B14F-4D97-AF65-F5344CB8AC3E}">
        <p14:creationId xmlns:p14="http://schemas.microsoft.com/office/powerpoint/2010/main" val="323805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52400" y="87630"/>
            <a:ext cx="6358466" cy="3986742"/>
          </a:xfrm>
          <a:prstGeom prst="rect">
            <a:avLst/>
          </a:prstGeom>
        </p:spPr>
      </p:pic>
      <p:pic>
        <p:nvPicPr>
          <p:cNvPr id="5" name="Picture 4"/>
          <p:cNvPicPr/>
          <p:nvPr/>
        </p:nvPicPr>
        <p:blipFill>
          <a:blip r:embed="rId3"/>
          <a:stretch>
            <a:fillRect/>
          </a:stretch>
        </p:blipFill>
        <p:spPr>
          <a:xfrm>
            <a:off x="220133" y="4220210"/>
            <a:ext cx="5943600" cy="2637790"/>
          </a:xfrm>
          <a:prstGeom prst="rect">
            <a:avLst/>
          </a:prstGeom>
        </p:spPr>
      </p:pic>
      <p:pic>
        <p:nvPicPr>
          <p:cNvPr id="6" name="Picture 5"/>
          <p:cNvPicPr/>
          <p:nvPr/>
        </p:nvPicPr>
        <p:blipFill>
          <a:blip r:embed="rId4"/>
          <a:stretch>
            <a:fillRect/>
          </a:stretch>
        </p:blipFill>
        <p:spPr>
          <a:xfrm>
            <a:off x="6629400" y="176212"/>
            <a:ext cx="5257800" cy="3515255"/>
          </a:xfrm>
          <a:prstGeom prst="rect">
            <a:avLst/>
          </a:prstGeom>
        </p:spPr>
      </p:pic>
      <p:pic>
        <p:nvPicPr>
          <p:cNvPr id="7" name="Picture 6"/>
          <p:cNvPicPr/>
          <p:nvPr/>
        </p:nvPicPr>
        <p:blipFill>
          <a:blip r:embed="rId5"/>
          <a:stretch>
            <a:fillRect/>
          </a:stretch>
        </p:blipFill>
        <p:spPr>
          <a:xfrm>
            <a:off x="6248400" y="4074372"/>
            <a:ext cx="5638800" cy="2555028"/>
          </a:xfrm>
          <a:prstGeom prst="rect">
            <a:avLst/>
          </a:prstGeom>
        </p:spPr>
      </p:pic>
    </p:spTree>
    <p:extLst>
      <p:ext uri="{BB962C8B-B14F-4D97-AF65-F5344CB8AC3E}">
        <p14:creationId xmlns:p14="http://schemas.microsoft.com/office/powerpoint/2010/main" val="58317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256453" y="257175"/>
            <a:ext cx="3362960" cy="5734050"/>
          </a:xfrm>
          <a:prstGeom prst="rect">
            <a:avLst/>
          </a:prstGeom>
        </p:spPr>
      </p:pic>
      <p:pic>
        <p:nvPicPr>
          <p:cNvPr id="5" name="Picture 4"/>
          <p:cNvPicPr>
            <a:picLocks noChangeAspect="1"/>
          </p:cNvPicPr>
          <p:nvPr/>
        </p:nvPicPr>
        <p:blipFill>
          <a:blip r:embed="rId3"/>
          <a:stretch>
            <a:fillRect/>
          </a:stretch>
        </p:blipFill>
        <p:spPr>
          <a:xfrm>
            <a:off x="4800600" y="165760"/>
            <a:ext cx="7190631" cy="3153173"/>
          </a:xfrm>
          <a:prstGeom prst="rect">
            <a:avLst/>
          </a:prstGeom>
        </p:spPr>
      </p:pic>
      <p:pic>
        <p:nvPicPr>
          <p:cNvPr id="6" name="Picture 5"/>
          <p:cNvPicPr/>
          <p:nvPr/>
        </p:nvPicPr>
        <p:blipFill>
          <a:blip r:embed="rId4"/>
          <a:stretch>
            <a:fillRect/>
          </a:stretch>
        </p:blipFill>
        <p:spPr>
          <a:xfrm>
            <a:off x="9837734" y="2520103"/>
            <a:ext cx="2153497" cy="4041563"/>
          </a:xfrm>
          <a:prstGeom prst="rect">
            <a:avLst/>
          </a:prstGeom>
        </p:spPr>
      </p:pic>
    </p:spTree>
    <p:extLst>
      <p:ext uri="{BB962C8B-B14F-4D97-AF65-F5344CB8AC3E}">
        <p14:creationId xmlns:p14="http://schemas.microsoft.com/office/powerpoint/2010/main" val="301508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Q&amp;A - STM – Sea Traffic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1755" y="2481660"/>
            <a:ext cx="6780245" cy="4376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423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118790" y="370111"/>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err="1" smtClean="0">
                <a:latin typeface="Tahoma" panose="020B0604030504040204" pitchFamily="34" charset="0"/>
                <a:ea typeface="Tahoma" panose="020B0604030504040204" pitchFamily="34" charset="0"/>
                <a:cs typeface="Tahoma" panose="020B0604030504040204" pitchFamily="34" charset="0"/>
              </a:rPr>
              <a:t>Tổng</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quan</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về</a:t>
            </a:r>
            <a:r>
              <a:rPr lang="en-US" smtClean="0">
                <a:latin typeface="Tahoma" panose="020B0604030504040204" pitchFamily="34" charset="0"/>
                <a:ea typeface="Tahoma" panose="020B0604030504040204" pitchFamily="34" charset="0"/>
                <a:cs typeface="Tahoma" panose="020B0604030504040204" pitchFamily="34" charset="0"/>
              </a:rPr>
              <a:t> Ionic Framework</a:t>
            </a:r>
          </a:p>
          <a:p>
            <a:pPr algn="ctr"/>
            <a:r>
              <a:rPr lang="en-US" smtClean="0">
                <a:latin typeface="Tahoma" panose="020B0604030504040204" pitchFamily="34" charset="0"/>
                <a:ea typeface="Tahoma" panose="020B0604030504040204" pitchFamily="34" charset="0"/>
                <a:cs typeface="Tahoma" panose="020B0604030504040204" pitchFamily="34" charset="0"/>
              </a:rPr>
              <a:t>(Introduction)</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7" name="TextBox 6"/>
          <p:cNvSpPr txBox="1"/>
          <p:nvPr/>
        </p:nvSpPr>
        <p:spPr>
          <a:xfrm>
            <a:off x="505927" y="1651001"/>
            <a:ext cx="11166669" cy="3416320"/>
          </a:xfrm>
          <a:prstGeom prst="rect">
            <a:avLst/>
          </a:prstGeom>
          <a:noFill/>
        </p:spPr>
        <p:txBody>
          <a:bodyPr wrap="square" rtlCol="0">
            <a:spAutoFit/>
          </a:bodyPr>
          <a:lstStyle/>
          <a:p>
            <a:pPr marL="285750" indent="-28575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Ionic </a:t>
            </a:r>
            <a:r>
              <a:rPr lang="en-US" err="1">
                <a:latin typeface="Tahoma" panose="020B0604030504040204" pitchFamily="34" charset="0"/>
                <a:ea typeface="Tahoma" panose="020B0604030504040204" pitchFamily="34" charset="0"/>
                <a:cs typeface="Tahoma" panose="020B0604030504040204" pitchFamily="34" charset="0"/>
              </a:rPr>
              <a:t>là</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một</a:t>
            </a:r>
            <a:r>
              <a:rPr lang="en-US">
                <a:latin typeface="Tahoma" panose="020B0604030504040204" pitchFamily="34" charset="0"/>
                <a:ea typeface="Tahoma" panose="020B0604030504040204" pitchFamily="34" charset="0"/>
                <a:cs typeface="Tahoma" panose="020B0604030504040204" pitchFamily="34" charset="0"/>
              </a:rPr>
              <a:t> framework </a:t>
            </a:r>
            <a:r>
              <a:rPr lang="en-US" err="1">
                <a:latin typeface="Tahoma" panose="020B0604030504040204" pitchFamily="34" charset="0"/>
                <a:ea typeface="Tahoma" panose="020B0604030504040204" pitchFamily="34" charset="0"/>
                <a:cs typeface="Tahoma" panose="020B0604030504040204" pitchFamily="34" charset="0"/>
              </a:rPr>
              <a:t>dùng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để</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phát</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triển</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ứng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dụng</a:t>
            </a:r>
            <a:r>
              <a:rPr lang="en-US">
                <a:latin typeface="Tahoma" panose="020B0604030504040204" pitchFamily="34" charset="0"/>
                <a:ea typeface="Tahoma" panose="020B0604030504040204" pitchFamily="34" charset="0"/>
                <a:cs typeface="Tahoma" panose="020B0604030504040204" pitchFamily="34" charset="0"/>
              </a:rPr>
              <a:t> </a:t>
            </a:r>
            <a:r>
              <a:rPr lang="en-US" smtClean="0">
                <a:solidFill>
                  <a:srgbClr val="FF0000"/>
                </a:solidFill>
                <a:latin typeface="Tahoma" panose="020B0604030504040204" pitchFamily="34" charset="0"/>
                <a:ea typeface="Tahoma" panose="020B0604030504040204" pitchFamily="34" charset="0"/>
                <a:cs typeface="Tahoma" panose="020B0604030504040204" pitchFamily="34" charset="0"/>
              </a:rPr>
              <a:t>Hybrid</a:t>
            </a:r>
            <a:r>
              <a:rPr lang="en-US" smtClean="0">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dựa</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trên</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HTML5</a:t>
            </a:r>
            <a:r>
              <a:rPr lang="en-US">
                <a:latin typeface="Tahoma" panose="020B0604030504040204" pitchFamily="34" charset="0"/>
                <a:ea typeface="Tahoma" panose="020B0604030504040204" pitchFamily="34" charset="0"/>
                <a:cs typeface="Tahoma" panose="020B0604030504040204" pitchFamily="34" charset="0"/>
              </a:rPr>
              <a:t>. </a:t>
            </a:r>
            <a:endParaRPr lang="en-US"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a:solidFill>
                  <a:srgbClr val="FF0000"/>
                </a:solidFill>
                <a:latin typeface="Tahoma" panose="020B0604030504040204" pitchFamily="34" charset="0"/>
                <a:ea typeface="Tahoma" panose="020B0604030504040204" pitchFamily="34" charset="0"/>
                <a:cs typeface="Tahoma" panose="020B0604030504040204" pitchFamily="34" charset="0"/>
              </a:rPr>
              <a:t>Hybrid</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có</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thể</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được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hiểu</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là</a:t>
            </a:r>
            <a:r>
              <a:rPr lang="en-US">
                <a:latin typeface="Tahoma" panose="020B0604030504040204" pitchFamily="34" charset="0"/>
                <a:ea typeface="Tahoma" panose="020B0604030504040204" pitchFamily="34" charset="0"/>
                <a:cs typeface="Tahoma" panose="020B0604030504040204" pitchFamily="34" charset="0"/>
              </a:rPr>
              <a:t> con </a:t>
            </a:r>
            <a:r>
              <a:rPr lang="en-US" err="1">
                <a:latin typeface="Tahoma" panose="020B0604030504040204" pitchFamily="34" charset="0"/>
                <a:ea typeface="Tahoma" panose="020B0604030504040204" pitchFamily="34" charset="0"/>
                <a:cs typeface="Tahoma" panose="020B0604030504040204" pitchFamily="34" charset="0"/>
              </a:rPr>
              <a:t>lai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giữa</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ứng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dụng</a:t>
            </a:r>
            <a:r>
              <a:rPr lang="en-US">
                <a:latin typeface="Tahoma" panose="020B0604030504040204" pitchFamily="34" charset="0"/>
                <a:ea typeface="Tahoma" panose="020B0604030504040204" pitchFamily="34" charset="0"/>
                <a:cs typeface="Tahoma" panose="020B0604030504040204" pitchFamily="34" charset="0"/>
              </a:rPr>
              <a:t> </a:t>
            </a:r>
            <a:r>
              <a:rPr lang="en-US" smtClean="0">
                <a:solidFill>
                  <a:srgbClr val="FF0000"/>
                </a:solidFill>
                <a:latin typeface="Tahoma" panose="020B0604030504040204" pitchFamily="34" charset="0"/>
                <a:ea typeface="Tahoma" panose="020B0604030504040204" pitchFamily="34" charset="0"/>
                <a:cs typeface="Tahoma" panose="020B0604030504040204" pitchFamily="34" charset="0"/>
              </a:rPr>
              <a:t>NATIVE</a:t>
            </a:r>
            <a:r>
              <a:rPr lang="en-US" smtClean="0">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và</a:t>
            </a:r>
            <a:r>
              <a:rPr lang="en-US">
                <a:latin typeface="Tahoma" panose="020B0604030504040204" pitchFamily="34" charset="0"/>
                <a:ea typeface="Tahoma" panose="020B0604030504040204" pitchFamily="34" charset="0"/>
                <a:cs typeface="Tahoma" panose="020B0604030504040204" pitchFamily="34" charset="0"/>
              </a:rPr>
              <a:t> </a:t>
            </a:r>
            <a:r>
              <a:rPr lang="en-US" smtClean="0">
                <a:solidFill>
                  <a:srgbClr val="FF0000"/>
                </a:solidFill>
                <a:latin typeface="Tahoma" panose="020B0604030504040204" pitchFamily="34" charset="0"/>
                <a:ea typeface="Tahoma" panose="020B0604030504040204" pitchFamily="34" charset="0"/>
                <a:cs typeface="Tahoma" panose="020B0604030504040204" pitchFamily="34" charset="0"/>
              </a:rPr>
              <a:t>WEB MOBILE</a:t>
            </a:r>
            <a:r>
              <a:rPr lang="en-US" smtClean="0">
                <a:latin typeface="Tahoma" panose="020B0604030504040204" pitchFamily="34" charset="0"/>
                <a:ea typeface="Tahoma" panose="020B0604030504040204" pitchFamily="34" charset="0"/>
                <a:cs typeface="Tahoma" panose="020B0604030504040204" pitchFamily="34" charset="0"/>
              </a:rPr>
              <a:t>.Một </a:t>
            </a:r>
            <a:r>
              <a:rPr lang="en-US" err="1">
                <a:latin typeface="Tahoma" panose="020B0604030504040204" pitchFamily="34" charset="0"/>
                <a:ea typeface="Tahoma" panose="020B0604030504040204" pitchFamily="34" charset="0"/>
                <a:cs typeface="Tahoma" panose="020B0604030504040204" pitchFamily="34" charset="0"/>
              </a:rPr>
              <a:t>ứng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dụng</a:t>
            </a:r>
            <a:r>
              <a:rPr lang="en-US">
                <a:latin typeface="Tahoma" panose="020B0604030504040204" pitchFamily="34" charset="0"/>
                <a:ea typeface="Tahoma" panose="020B0604030504040204" pitchFamily="34" charset="0"/>
                <a:cs typeface="Tahoma" panose="020B0604030504040204" pitchFamily="34" charset="0"/>
              </a:rPr>
              <a:t> hybrid </a:t>
            </a:r>
            <a:r>
              <a:rPr lang="en-US" err="1">
                <a:latin typeface="Tahoma" panose="020B0604030504040204" pitchFamily="34" charset="0"/>
                <a:ea typeface="Tahoma" panose="020B0604030504040204" pitchFamily="34" charset="0"/>
                <a:cs typeface="Tahoma" panose="020B0604030504040204" pitchFamily="34" charset="0"/>
              </a:rPr>
              <a:t>là</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một</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ứng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dụng</a:t>
            </a:r>
            <a:r>
              <a:rPr lang="en-US">
                <a:latin typeface="Tahoma" panose="020B0604030504040204" pitchFamily="34" charset="0"/>
                <a:ea typeface="Tahoma" panose="020B0604030504040204" pitchFamily="34" charset="0"/>
                <a:cs typeface="Tahoma" panose="020B0604030504040204" pitchFamily="34" charset="0"/>
              </a:rPr>
              <a:t> di </a:t>
            </a:r>
            <a:r>
              <a:rPr lang="en-US" err="1">
                <a:latin typeface="Tahoma" panose="020B0604030504040204" pitchFamily="34" charset="0"/>
                <a:ea typeface="Tahoma" panose="020B0604030504040204" pitchFamily="34" charset="0"/>
                <a:cs typeface="Tahoma" panose="020B0604030504040204" pitchFamily="34" charset="0"/>
              </a:rPr>
              <a:t>động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được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xây</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dựng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bằng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các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công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nghệ</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phát</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triển</a:t>
            </a:r>
            <a:r>
              <a:rPr lang="en-US">
                <a:latin typeface="Tahoma" panose="020B0604030504040204" pitchFamily="34" charset="0"/>
                <a:ea typeface="Tahoma" panose="020B0604030504040204" pitchFamily="34" charset="0"/>
                <a:cs typeface="Tahoma" panose="020B0604030504040204" pitchFamily="34" charset="0"/>
              </a:rPr>
              <a:t> web </a:t>
            </a:r>
            <a:r>
              <a:rPr lang="en-US" err="1">
                <a:latin typeface="Tahoma" panose="020B0604030504040204" pitchFamily="34" charset="0"/>
                <a:ea typeface="Tahoma" panose="020B0604030504040204" pitchFamily="34" charset="0"/>
                <a:cs typeface="Tahoma" panose="020B0604030504040204" pitchFamily="34" charset="0"/>
              </a:rPr>
              <a:t>như</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HTML5</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CSS</a:t>
            </a:r>
            <a:r>
              <a:rPr lang="en-US">
                <a:latin typeface="Tahoma" panose="020B0604030504040204" pitchFamily="34" charset="0"/>
                <a:ea typeface="Tahoma" panose="020B0604030504040204" pitchFamily="34" charset="0"/>
                <a:cs typeface="Tahoma" panose="020B0604030504040204" pitchFamily="34" charset="0"/>
              </a:rPr>
              <a:t>, JavaScript nhưng nó cho phép gọi các api native của hệ thống nên có thể thao tác với hệ điều hành của mobile như các ứng dụng native </a:t>
            </a:r>
            <a:r>
              <a:rPr lang="en-US" smtClean="0">
                <a:latin typeface="Tahoma" panose="020B0604030504040204" pitchFamily="34" charset="0"/>
                <a:ea typeface="Tahoma" panose="020B0604030504040204" pitchFamily="34" charset="0"/>
                <a:cs typeface="Tahoma" panose="020B0604030504040204" pitchFamily="34" charset="0"/>
              </a:rPr>
              <a:t>thông thường . Sau </a:t>
            </a:r>
            <a:r>
              <a:rPr lang="en-US" err="1">
                <a:latin typeface="Tahoma" panose="020B0604030504040204" pitchFamily="34" charset="0"/>
                <a:ea typeface="Tahoma" panose="020B0604030504040204" pitchFamily="34" charset="0"/>
                <a:cs typeface="Tahoma" panose="020B0604030504040204" pitchFamily="34" charset="0"/>
              </a:rPr>
              <a:t>đó</a:t>
            </a:r>
            <a:r>
              <a:rPr lang="en-US">
                <a:latin typeface="Tahoma" panose="020B0604030504040204" pitchFamily="34" charset="0"/>
                <a:ea typeface="Tahoma" panose="020B0604030504040204" pitchFamily="34" charset="0"/>
                <a:cs typeface="Tahoma" panose="020B0604030504040204" pitchFamily="34" charset="0"/>
              </a:rPr>
              <a:t> </a:t>
            </a:r>
            <a:r>
              <a:rPr lang="en-US" smtClean="0">
                <a:latin typeface="Tahoma" panose="020B0604030504040204" pitchFamily="34" charset="0"/>
                <a:ea typeface="Tahoma" panose="020B0604030504040204" pitchFamily="34" charset="0"/>
                <a:cs typeface="Tahoma" panose="020B0604030504040204" pitchFamily="34" charset="0"/>
              </a:rPr>
              <a:t> Ứng dụng được </a:t>
            </a:r>
            <a:r>
              <a:rPr lang="en-US" err="1">
                <a:latin typeface="Tahoma" panose="020B0604030504040204" pitchFamily="34" charset="0"/>
                <a:ea typeface="Tahoma" panose="020B0604030504040204" pitchFamily="34" charset="0"/>
                <a:cs typeface="Tahoma" panose="020B0604030504040204" pitchFamily="34" charset="0"/>
              </a:rPr>
              <a:t>đóng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gói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trong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một</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môi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trường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hiển</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thị</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nội</a:t>
            </a:r>
            <a:r>
              <a:rPr lang="en-US">
                <a:latin typeface="Tahoma" panose="020B0604030504040204" pitchFamily="34" charset="0"/>
                <a:ea typeface="Tahoma" panose="020B0604030504040204" pitchFamily="34" charset="0"/>
                <a:cs typeface="Tahoma" panose="020B0604030504040204" pitchFamily="34" charset="0"/>
              </a:rPr>
              <a:t> dung </a:t>
            </a:r>
            <a:r>
              <a:rPr lang="en-US" err="1">
                <a:latin typeface="Tahoma" panose="020B0604030504040204" pitchFamily="34" charset="0"/>
                <a:ea typeface="Tahoma" panose="020B0604030504040204" pitchFamily="34" charset="0"/>
                <a:cs typeface="Tahoma" panose="020B0604030504040204" pitchFamily="34" charset="0"/>
              </a:rPr>
              <a:t>có</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thể</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hoạt</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động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trên</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hầu</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hết</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các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thiết</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bị</a:t>
            </a:r>
            <a:r>
              <a:rPr lang="en-US">
                <a:latin typeface="Tahoma" panose="020B0604030504040204" pitchFamily="34" charset="0"/>
                <a:ea typeface="Tahoma" panose="020B0604030504040204" pitchFamily="34" charset="0"/>
                <a:cs typeface="Tahoma" panose="020B0604030504040204" pitchFamily="34" charset="0"/>
              </a:rPr>
              <a:t> di </a:t>
            </a:r>
            <a:r>
              <a:rPr lang="en-US" err="1">
                <a:latin typeface="Tahoma" panose="020B0604030504040204" pitchFamily="34" charset="0"/>
                <a:ea typeface="Tahoma" panose="020B0604030504040204" pitchFamily="34" charset="0"/>
                <a:cs typeface="Tahoma" panose="020B0604030504040204" pitchFamily="34" charset="0"/>
              </a:rPr>
              <a:t>động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giống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như</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trình</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duyệt</a:t>
            </a:r>
            <a:r>
              <a:rPr lang="en-US">
                <a:latin typeface="Tahoma" panose="020B0604030504040204" pitchFamily="34" charset="0"/>
                <a:ea typeface="Tahoma" panose="020B0604030504040204" pitchFamily="34" charset="0"/>
                <a:cs typeface="Tahoma" panose="020B0604030504040204" pitchFamily="34" charset="0"/>
              </a:rPr>
              <a:t> web (</a:t>
            </a:r>
            <a:r>
              <a:rPr lang="en-US">
                <a:solidFill>
                  <a:srgbClr val="FF0000"/>
                </a:solidFill>
                <a:latin typeface="Tahoma" panose="020B0604030504040204" pitchFamily="34" charset="0"/>
                <a:ea typeface="Tahoma" panose="020B0604030504040204" pitchFamily="34" charset="0"/>
                <a:cs typeface="Tahoma" panose="020B0604030504040204" pitchFamily="34" charset="0"/>
              </a:rPr>
              <a:t>Native container</a:t>
            </a:r>
            <a:r>
              <a:rPr lang="en-US">
                <a:latin typeface="Tahoma" panose="020B0604030504040204" pitchFamily="34" charset="0"/>
                <a:ea typeface="Tahoma" panose="020B0604030504040204" pitchFamily="34" charset="0"/>
                <a:cs typeface="Tahoma" panose="020B0604030504040204" pitchFamily="34" charset="0"/>
              </a:rPr>
              <a:t>). </a:t>
            </a:r>
            <a:endParaRPr lang="en-US"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Các ứng dụng này sử dụng các thành phần hiển thị nội dung website (các trình duyệt ẩn như UIWebView trên iOS, hay Webview trên Android </a:t>
            </a:r>
            <a:r>
              <a:rPr lang="en-US" smtClean="0">
                <a:latin typeface="Tahoma" panose="020B0604030504040204" pitchFamily="34" charset="0"/>
                <a:ea typeface="Tahoma" panose="020B0604030504040204" pitchFamily="34" charset="0"/>
                <a:cs typeface="Tahoma" panose="020B0604030504040204" pitchFamily="34" charset="0"/>
              </a:rPr>
              <a:t>) </a:t>
            </a:r>
            <a:r>
              <a:rPr lang="en-US">
                <a:latin typeface="Tahoma" panose="020B0604030504040204" pitchFamily="34" charset="0"/>
                <a:ea typeface="Tahoma" panose="020B0604030504040204" pitchFamily="34" charset="0"/>
                <a:cs typeface="Tahoma" panose="020B0604030504040204" pitchFamily="34" charset="0"/>
              </a:rPr>
              <a:t>để hiển thị các đoạn mã HTML</a:t>
            </a:r>
            <a:r>
              <a:rPr lang="en-US" smtClean="0">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endParaRPr lang="en-US"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smtClean="0"/>
          </a:p>
        </p:txBody>
      </p:sp>
    </p:spTree>
    <p:extLst>
      <p:ext uri="{BB962C8B-B14F-4D97-AF65-F5344CB8AC3E}">
        <p14:creationId xmlns:p14="http://schemas.microsoft.com/office/powerpoint/2010/main" val="3335547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9592" y="-1"/>
            <a:ext cx="10515601" cy="2840135"/>
          </a:xfrm>
        </p:spPr>
        <p:txBody>
          <a:bodyPr>
            <a:normAutofit lnSpcReduction="10000"/>
          </a:bodyPr>
          <a:lstStyle/>
          <a:p>
            <a:pPr>
              <a:buFont typeface="Arial" panose="020B0604020202020204" pitchFamily="34" charset="0"/>
              <a:buChar char="•"/>
            </a:pPr>
            <a:endParaRPr lang="en-US" smtClean="0">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r>
              <a:rPr lang="en-US" smtClean="0">
                <a:latin typeface="Tahoma" panose="020B0604030504040204" pitchFamily="34" charset="0"/>
                <a:ea typeface="Tahoma" panose="020B0604030504040204" pitchFamily="34" charset="0"/>
                <a:cs typeface="Tahoma" panose="020B0604030504040204" pitchFamily="34" charset="0"/>
              </a:rPr>
              <a:t>Không </a:t>
            </a:r>
            <a:r>
              <a:rPr lang="en-US">
                <a:latin typeface="Tahoma" panose="020B0604030504040204" pitchFamily="34" charset="0"/>
                <a:ea typeface="Tahoma" panose="020B0604030504040204" pitchFamily="34" charset="0"/>
                <a:cs typeface="Tahoma" panose="020B0604030504040204" pitchFamily="34" charset="0"/>
              </a:rPr>
              <a:t>như các framework khác, Ionic mang đến cho chúng ta những thành phần giao diện và cách bố trí mang phong cách rất giống với như phong cách thiết kế mặc định trên thiết bị di động</a:t>
            </a:r>
            <a:r>
              <a:rPr lang="en-US" smtClean="0">
                <a:latin typeface="Tahoma" panose="020B0604030504040204" pitchFamily="34" charset="0"/>
                <a:ea typeface="Tahoma" panose="020B0604030504040204" pitchFamily="34" charset="0"/>
                <a:cs typeface="Tahoma" panose="020B0604030504040204" pitchFamily="34" charset="0"/>
              </a:rPr>
              <a:t>.</a:t>
            </a:r>
            <a:endParaRPr lang="en-US">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Vì Ionic là một framework HTML5 nên nó cần bộ đóng gói (wrapper) như Cordova hay PhoneGap để có thể chạy được như một ứng dụng di động. Cordova là bộ đóng gói mặc định trong Ionic framework</a:t>
            </a:r>
            <a:r>
              <a:rPr lang="en-US" smtClean="0">
                <a:latin typeface="Tahoma" panose="020B0604030504040204" pitchFamily="34" charset="0"/>
                <a:ea typeface="Tahoma" panose="020B0604030504040204" pitchFamily="34" charset="0"/>
                <a:cs typeface="Tahoma" panose="020B0604030504040204" pitchFamily="34" charset="0"/>
              </a:rPr>
              <a:t>.</a:t>
            </a:r>
          </a:p>
          <a:p>
            <a:pPr>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Bạn có thể coi Ionic như là một bộ khung front-end giúp bạn kiểm soát hình ảnh và trải nghiệm trên ứng dụng của bạn. Giống như “Bootstrap for Native”, nhưng với sự hỗ trợ của một lượng lớn các thành phần di động, hiệu ứng chuyển động mượt mà và thiết kế đẹp</a:t>
            </a:r>
            <a:r>
              <a:rPr lang="en-US" smtClean="0">
                <a:latin typeface="Tahoma" panose="020B0604030504040204" pitchFamily="34" charset="0"/>
                <a:ea typeface="Tahoma" panose="020B0604030504040204" pitchFamily="34" charset="0"/>
                <a:cs typeface="Tahoma" panose="020B0604030504040204" pitchFamily="34" charset="0"/>
              </a:rPr>
              <a:t>.</a:t>
            </a:r>
          </a:p>
          <a:p>
            <a:pPr marL="0" indent="0">
              <a:buNone/>
            </a:pPr>
            <a:endParaRPr lang="en-US">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endParaRPr lang="en-US">
              <a:latin typeface="Tahoma" panose="020B0604030504040204" pitchFamily="34" charset="0"/>
              <a:ea typeface="Tahoma" panose="020B0604030504040204" pitchFamily="34" charset="0"/>
              <a:cs typeface="Tahoma" panose="020B0604030504040204" pitchFamily="34" charset="0"/>
            </a:endParaRPr>
          </a:p>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4" name="AutoShape 2" descr="https://www.cingant.com/blog/wp-content/uploads/2018/11/Ionic-Framework-For-PWA.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https://www.cingant.com/blog/wp-content/uploads/2018/11/Ionic-Framework-For-PW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6181" y="2840135"/>
            <a:ext cx="7828384" cy="3849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887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6534" y="251576"/>
            <a:ext cx="9320212" cy="1280890"/>
          </a:xfrm>
        </p:spPr>
        <p:txBody>
          <a:bodyPr>
            <a:normAutofit fontScale="90000"/>
          </a:bodyPr>
          <a:lstStyle/>
          <a:p>
            <a:pPr algn="ctr"/>
            <a:r>
              <a:rPr lang="en-US">
                <a:latin typeface="Tahoma" panose="020B0604030504040204" pitchFamily="34" charset="0"/>
                <a:ea typeface="Tahoma" panose="020B0604030504040204" pitchFamily="34" charset="0"/>
                <a:cs typeface="Tahoma" panose="020B0604030504040204" pitchFamily="34" charset="0"/>
              </a:rPr>
              <a:t>Tổng quan về Ionic </a:t>
            </a:r>
            <a:r>
              <a:rPr lang="en-US" smtClean="0">
                <a:latin typeface="Tahoma" panose="020B0604030504040204" pitchFamily="34" charset="0"/>
                <a:ea typeface="Tahoma" panose="020B0604030504040204" pitchFamily="34" charset="0"/>
                <a:cs typeface="Tahoma" panose="020B0604030504040204" pitchFamily="34" charset="0"/>
              </a:rPr>
              <a:t>Framework</a:t>
            </a:r>
            <a:br>
              <a:rPr lang="en-US" smtClean="0">
                <a:latin typeface="Tahoma" panose="020B0604030504040204" pitchFamily="34" charset="0"/>
                <a:ea typeface="Tahoma" panose="020B0604030504040204" pitchFamily="34" charset="0"/>
                <a:cs typeface="Tahoma" panose="020B0604030504040204" pitchFamily="34" charset="0"/>
              </a:rPr>
            </a:br>
            <a:r>
              <a:rPr lang="en-US">
                <a:latin typeface="Tahoma" panose="020B0604030504040204" pitchFamily="34" charset="0"/>
                <a:ea typeface="Tahoma" panose="020B0604030504040204" pitchFamily="34" charset="0"/>
                <a:cs typeface="Tahoma" panose="020B0604030504040204" pitchFamily="34" charset="0"/>
              </a:rPr>
              <a:t>(Introduction)</a:t>
            </a:r>
            <a:br>
              <a:rPr lang="en-US">
                <a:latin typeface="Tahoma" panose="020B0604030504040204" pitchFamily="34" charset="0"/>
                <a:ea typeface="Tahoma" panose="020B0604030504040204" pitchFamily="34" charset="0"/>
                <a:cs typeface="Tahoma" panose="020B0604030504040204" pitchFamily="34" charset="0"/>
              </a:rPr>
            </a:br>
            <a:r>
              <a:rPr lang="en-US">
                <a:latin typeface="Tahoma" panose="020B0604030504040204" pitchFamily="34" charset="0"/>
                <a:ea typeface="Tahoma" panose="020B0604030504040204" pitchFamily="34" charset="0"/>
                <a:cs typeface="Tahoma" panose="020B0604030504040204" pitchFamily="34" charset="0"/>
              </a:rPr>
              <a:t/>
            </a:r>
            <a:br>
              <a:rPr lang="en-US">
                <a:latin typeface="Tahoma" panose="020B0604030504040204" pitchFamily="34" charset="0"/>
                <a:ea typeface="Tahoma" panose="020B0604030504040204" pitchFamily="34" charset="0"/>
                <a:cs typeface="Tahoma" panose="020B0604030504040204" pitchFamily="34" charset="0"/>
              </a:rPr>
            </a:b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996545" y="1811867"/>
            <a:ext cx="9763656" cy="4775200"/>
          </a:xfrm>
        </p:spPr>
        <p:txBody>
          <a:bodyPr>
            <a:normAutofit/>
          </a:bodyPr>
          <a:lstStyle/>
          <a:p>
            <a:pPr marL="0" indent="0">
              <a:buNone/>
            </a:pPr>
            <a:r>
              <a:rPr lang="en-US" sz="2200" b="1" smtClean="0">
                <a:latin typeface="Tahoma" panose="020B0604030504040204" pitchFamily="34" charset="0"/>
                <a:ea typeface="Tahoma" panose="020B0604030504040204" pitchFamily="34" charset="0"/>
                <a:cs typeface="Tahoma" panose="020B0604030504040204" pitchFamily="34" charset="0"/>
              </a:rPr>
              <a:t>Ưu điểm của Hybrid App</a:t>
            </a:r>
            <a:endParaRPr lang="en-US" sz="2200" b="1">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r>
              <a:rPr lang="en-US" smtClean="0">
                <a:latin typeface="Tahoma" panose="020B0604030504040204" pitchFamily="34" charset="0"/>
                <a:ea typeface="Tahoma" panose="020B0604030504040204" pitchFamily="34" charset="0"/>
                <a:cs typeface="Tahoma" panose="020B0604030504040204" pitchFamily="34" charset="0"/>
              </a:rPr>
              <a:t>Ứng </a:t>
            </a:r>
            <a:r>
              <a:rPr lang="en-US">
                <a:latin typeface="Tahoma" panose="020B0604030504040204" pitchFamily="34" charset="0"/>
                <a:ea typeface="Tahoma" panose="020B0604030504040204" pitchFamily="34" charset="0"/>
                <a:cs typeface="Tahoma" panose="020B0604030504040204" pitchFamily="34" charset="0"/>
              </a:rPr>
              <a:t>dụng hybrid đem lại nhiều lợi thế như khả năng hiển thị nội dung trên tất cả các thiết bị di động, cũng như tận dụng tối đa các tính năng khác của thiết bị di động như GPS, camera, danh sách liên lạc,… </a:t>
            </a:r>
            <a:endParaRPr lang="en-US" smtClean="0">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Bên cạnh đó, thời gian và chi phí dùng để tạo nên một ứng dụng hybrid cũng thấp hơn so với các ứng dụng di động </a:t>
            </a:r>
            <a:r>
              <a:rPr lang="en-US" smtClean="0">
                <a:latin typeface="Tahoma" panose="020B0604030504040204" pitchFamily="34" charset="0"/>
                <a:ea typeface="Tahoma" panose="020B0604030504040204" pitchFamily="34" charset="0"/>
                <a:cs typeface="Tahoma" panose="020B0604030504040204" pitchFamily="34" charset="0"/>
              </a:rPr>
              <a:t>phát triển trên các nền tảng nhất định ( Native App ).</a:t>
            </a:r>
          </a:p>
          <a:p>
            <a:pPr>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Chỉ cần biết ngôn ngữ </a:t>
            </a:r>
            <a:r>
              <a:rPr lang="en-US" smtClean="0">
                <a:latin typeface="Tahoma" panose="020B0604030504040204" pitchFamily="34" charset="0"/>
                <a:ea typeface="Tahoma" panose="020B0604030504040204" pitchFamily="34" charset="0"/>
                <a:cs typeface="Tahoma" panose="020B0604030504040204" pitchFamily="34" charset="0"/>
              </a:rPr>
              <a:t>javascript </a:t>
            </a:r>
            <a:r>
              <a:rPr lang="en-US">
                <a:latin typeface="Tahoma" panose="020B0604030504040204" pitchFamily="34" charset="0"/>
                <a:ea typeface="Tahoma" panose="020B0604030504040204" pitchFamily="34" charset="0"/>
                <a:cs typeface="Tahoma" panose="020B0604030504040204" pitchFamily="34" charset="0"/>
              </a:rPr>
              <a:t>mà ko cần phải biết từng ngôn ngữ lập </a:t>
            </a:r>
            <a:r>
              <a:rPr lang="en-US" smtClean="0">
                <a:latin typeface="Tahoma" panose="020B0604030504040204" pitchFamily="34" charset="0"/>
                <a:ea typeface="Tahoma" panose="020B0604030504040204" pitchFamily="34" charset="0"/>
                <a:cs typeface="Tahoma" panose="020B0604030504040204" pitchFamily="34" charset="0"/>
              </a:rPr>
              <a:t>trình</a:t>
            </a:r>
          </a:p>
          <a:p>
            <a:pPr marL="0" indent="0">
              <a:buNone/>
            </a:pPr>
            <a:endParaRPr lang="en-US">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896534" y="4436533"/>
            <a:ext cx="9956800" cy="2302934"/>
          </a:xfrm>
          <a:prstGeom prst="rect">
            <a:avLst/>
          </a:prstGeom>
          <a:noFill/>
          <a:ln>
            <a:noFill/>
          </a:ln>
        </p:spPr>
      </p:pic>
    </p:spTree>
    <p:extLst>
      <p:ext uri="{BB962C8B-B14F-4D97-AF65-F5344CB8AC3E}">
        <p14:creationId xmlns:p14="http://schemas.microsoft.com/office/powerpoint/2010/main" val="3717324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Tahoma" panose="020B0604030504040204" pitchFamily="34" charset="0"/>
                <a:ea typeface="Tahoma" panose="020B0604030504040204" pitchFamily="34" charset="0"/>
                <a:cs typeface="Tahoma" panose="020B0604030504040204" pitchFamily="34" charset="0"/>
              </a:rPr>
              <a:t>Ưu điểm và Nhược Điểm của Ionic</a:t>
            </a:r>
            <a:br>
              <a:rPr lang="en-US" smtClean="0">
                <a:latin typeface="Tahoma" panose="020B0604030504040204" pitchFamily="34" charset="0"/>
                <a:ea typeface="Tahoma" panose="020B0604030504040204" pitchFamily="34" charset="0"/>
                <a:cs typeface="Tahoma" panose="020B0604030504040204" pitchFamily="34" charset="0"/>
              </a:rPr>
            </a:br>
            <a:r>
              <a:rPr lang="en-US" smtClean="0">
                <a:latin typeface="Tahoma" panose="020B0604030504040204" pitchFamily="34" charset="0"/>
                <a:ea typeface="Tahoma" panose="020B0604030504040204" pitchFamily="34" charset="0"/>
                <a:cs typeface="Tahoma" panose="020B0604030504040204" pitchFamily="34" charset="0"/>
              </a:rPr>
              <a:t>(Pros and Cons)</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589211" y="2133599"/>
            <a:ext cx="9154055" cy="4436533"/>
          </a:xfrm>
        </p:spPr>
        <p:txBody>
          <a:bodyPr>
            <a:normAutofit lnSpcReduction="10000"/>
          </a:bodyPr>
          <a:lstStyle/>
          <a:p>
            <a:pPr marL="0" indent="0">
              <a:buNone/>
            </a:pPr>
            <a:r>
              <a:rPr lang="en-US" b="1" smtClean="0">
                <a:solidFill>
                  <a:schemeClr val="accent2"/>
                </a:solidFill>
                <a:latin typeface="Tahoma" panose="020B0604030504040204" pitchFamily="34" charset="0"/>
                <a:ea typeface="Tahoma" panose="020B0604030504040204" pitchFamily="34" charset="0"/>
                <a:cs typeface="Tahoma" panose="020B0604030504040204" pitchFamily="34" charset="0"/>
              </a:rPr>
              <a:t>PROS</a:t>
            </a:r>
          </a:p>
          <a:p>
            <a:pPr marL="0" indent="0">
              <a:buNone/>
            </a:pPr>
            <a:endParaRPr lang="en-US" b="1" smtClean="0">
              <a:solidFill>
                <a:schemeClr val="accent2"/>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mtClean="0">
                <a:latin typeface="Tahoma" panose="020B0604030504040204" pitchFamily="34" charset="0"/>
                <a:ea typeface="Tahoma" panose="020B0604030504040204" pitchFamily="34" charset="0"/>
                <a:cs typeface="Tahoma" panose="020B0604030504040204" pitchFamily="34" charset="0"/>
              </a:rPr>
              <a:t>– </a:t>
            </a:r>
            <a:r>
              <a:rPr lang="en-US">
                <a:latin typeface="Tahoma" panose="020B0604030504040204" pitchFamily="34" charset="0"/>
                <a:ea typeface="Tahoma" panose="020B0604030504040204" pitchFamily="34" charset="0"/>
                <a:cs typeface="Tahoma" panose="020B0604030504040204" pitchFamily="34" charset="0"/>
              </a:rPr>
              <a:t>Dễ học, thời gian phát triển nhanh, có thể sử dụng các kỹ năng từ lập trình web</a:t>
            </a:r>
          </a:p>
          <a:p>
            <a:pPr marL="0" indent="0">
              <a:buNone/>
            </a:pPr>
            <a:r>
              <a:rPr lang="en-US">
                <a:latin typeface="Tahoma" panose="020B0604030504040204" pitchFamily="34" charset="0"/>
                <a:ea typeface="Tahoma" panose="020B0604030504040204" pitchFamily="34" charset="0"/>
                <a:cs typeface="Tahoma" panose="020B0604030504040204" pitchFamily="34" charset="0"/>
              </a:rPr>
              <a:t>– Đa nền tảng</a:t>
            </a:r>
          </a:p>
          <a:p>
            <a:pPr marL="0" indent="0">
              <a:buNone/>
            </a:pPr>
            <a:r>
              <a:rPr lang="en-US">
                <a:latin typeface="Tahoma" panose="020B0604030504040204" pitchFamily="34" charset="0"/>
                <a:ea typeface="Tahoma" panose="020B0604030504040204" pitchFamily="34" charset="0"/>
                <a:cs typeface="Tahoma" panose="020B0604030504040204" pitchFamily="34" charset="0"/>
              </a:rPr>
              <a:t>– Khả năng truy cập đến các tính năng của thiết bị và hệ điều hành như bluetooth, camera,..</a:t>
            </a:r>
          </a:p>
          <a:p>
            <a:pPr marL="0" indent="0">
              <a:buNone/>
            </a:pPr>
            <a:r>
              <a:rPr lang="en-US">
                <a:latin typeface="Tahoma" panose="020B0604030504040204" pitchFamily="34" charset="0"/>
                <a:ea typeface="Tahoma" panose="020B0604030504040204" pitchFamily="34" charset="0"/>
                <a:cs typeface="Tahoma" panose="020B0604030504040204" pitchFamily="34" charset="0"/>
              </a:rPr>
              <a:t>– Dễ dàng thiết kế giao diện cho các thiết bị có kích cỡ khác nhau</a:t>
            </a:r>
          </a:p>
          <a:p>
            <a:pPr marL="0" indent="0">
              <a:buNone/>
            </a:pPr>
            <a:r>
              <a:rPr lang="en-US">
                <a:latin typeface="Tahoma" panose="020B0604030504040204" pitchFamily="34" charset="0"/>
                <a:ea typeface="Tahoma" panose="020B0604030504040204" pitchFamily="34" charset="0"/>
                <a:cs typeface="Tahoma" panose="020B0604030504040204" pitchFamily="34" charset="0"/>
              </a:rPr>
              <a:t>– Việc sử dụng AngularJS làm core giúp phần xử lý UI linh động hơn so với javasript hay thư viện Jquery.</a:t>
            </a:r>
          </a:p>
          <a:p>
            <a:pPr marL="0" indent="0">
              <a:buNone/>
            </a:pPr>
            <a:r>
              <a:rPr lang="en-US">
                <a:latin typeface="Tahoma" panose="020B0604030504040204" pitchFamily="34" charset="0"/>
                <a:ea typeface="Tahoma" panose="020B0604030504040204" pitchFamily="34" charset="0"/>
                <a:cs typeface="Tahoma" panose="020B0604030504040204" pitchFamily="34" charset="0"/>
              </a:rPr>
              <a:t>– Việc sử dụng AngularJS làm core cũng mang lại lợi thế lớn so với các framework cho ứng dụng hybrid khác.</a:t>
            </a:r>
          </a:p>
          <a:p>
            <a:pPr marL="0" indent="0">
              <a:buNone/>
            </a:pPr>
            <a:r>
              <a:rPr lang="en-US">
                <a:latin typeface="Tahoma" panose="020B0604030504040204" pitchFamily="34" charset="0"/>
                <a:ea typeface="Tahoma" panose="020B0604030504040204" pitchFamily="34" charset="0"/>
                <a:cs typeface="Tahoma" panose="020B0604030504040204" pitchFamily="34" charset="0"/>
              </a:rPr>
              <a:t>– Ionic cung cấp đầy đủ các thành phần trong giao diện người dùng như Pull-to-Refresh, Infinite-loader, tabs, ..</a:t>
            </a:r>
          </a:p>
          <a:p>
            <a:pPr>
              <a:buFont typeface="Arial" panose="020B0604020202020204" pitchFamily="34" charset="0"/>
              <a:buChar char="•"/>
            </a:pPr>
            <a:endParaRPr lang="en-US"/>
          </a:p>
        </p:txBody>
      </p:sp>
    </p:spTree>
    <p:extLst>
      <p:ext uri="{BB962C8B-B14F-4D97-AF65-F5344CB8AC3E}">
        <p14:creationId xmlns:p14="http://schemas.microsoft.com/office/powerpoint/2010/main" val="2937819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9580" y="200477"/>
            <a:ext cx="9973420" cy="3321655"/>
          </a:xfrm>
        </p:spPr>
        <p:txBody>
          <a:bodyPr>
            <a:normAutofit/>
          </a:bodyPr>
          <a:lstStyle/>
          <a:p>
            <a:pPr marL="0" indent="0">
              <a:buNone/>
            </a:pPr>
            <a:r>
              <a:rPr lang="en-US" b="1" smtClean="0">
                <a:latin typeface="Tahoma" panose="020B0604030504040204" pitchFamily="34" charset="0"/>
                <a:ea typeface="Tahoma" panose="020B0604030504040204" pitchFamily="34" charset="0"/>
                <a:cs typeface="Tahoma" panose="020B0604030504040204" pitchFamily="34" charset="0"/>
              </a:rPr>
              <a:t>Hạn </a:t>
            </a:r>
            <a:r>
              <a:rPr lang="en-US" b="1">
                <a:latin typeface="Tahoma" panose="020B0604030504040204" pitchFamily="34" charset="0"/>
                <a:ea typeface="Tahoma" panose="020B0604030504040204" pitchFamily="34" charset="0"/>
                <a:cs typeface="Tahoma" panose="020B0604030504040204" pitchFamily="34" charset="0"/>
              </a:rPr>
              <a:t>chế của Hybrid App</a:t>
            </a:r>
          </a:p>
          <a:p>
            <a:pPr>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Tốc độ chậm với một số tính năng chuyển trang trên di động</a:t>
            </a:r>
          </a:p>
          <a:p>
            <a:pPr>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Các plugin có thể không tương thích với một số thiết bị và nền tảng</a:t>
            </a:r>
          </a:p>
          <a:p>
            <a:pPr>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Một số API cũng chưa được hỗ trợ để giao tiếp với thiết </a:t>
            </a:r>
            <a:r>
              <a:rPr lang="en-US" smtClean="0">
                <a:latin typeface="Tahoma" panose="020B0604030504040204" pitchFamily="34" charset="0"/>
                <a:ea typeface="Tahoma" panose="020B0604030504040204" pitchFamily="34" charset="0"/>
                <a:cs typeface="Tahoma" panose="020B0604030504040204" pitchFamily="34" charset="0"/>
              </a:rPr>
              <a:t>bị</a:t>
            </a:r>
            <a:endParaRPr lang="en-US" b="1" smtClean="0">
              <a:solidFill>
                <a:schemeClr val="accent2"/>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a:latin typeface="Tahoma" panose="020B0604030504040204" pitchFamily="34" charset="0"/>
                <a:ea typeface="Tahoma" panose="020B0604030504040204" pitchFamily="34" charset="0"/>
                <a:cs typeface="Tahoma" panose="020B0604030504040204" pitchFamily="34" charset="0"/>
              </a:rPr>
              <a:t>– Vẫn còn trong giai đoạn phát triển</a:t>
            </a:r>
          </a:p>
          <a:p>
            <a:pPr marL="0" indent="0">
              <a:buNone/>
            </a:pPr>
            <a:r>
              <a:rPr lang="en-US">
                <a:latin typeface="Tahoma" panose="020B0604030504040204" pitchFamily="34" charset="0"/>
                <a:ea typeface="Tahoma" panose="020B0604030504040204" pitchFamily="34" charset="0"/>
                <a:cs typeface="Tahoma" panose="020B0604030504040204" pitchFamily="34" charset="0"/>
              </a:rPr>
              <a:t>– Hiệu năng vẫn chưa cao và ổn định</a:t>
            </a:r>
          </a:p>
          <a:p>
            <a:pPr marL="0" indent="0">
              <a:buNone/>
            </a:pPr>
            <a:r>
              <a:rPr lang="en-US">
                <a:latin typeface="Tahoma" panose="020B0604030504040204" pitchFamily="34" charset="0"/>
                <a:ea typeface="Tahoma" panose="020B0604030504040204" pitchFamily="34" charset="0"/>
                <a:cs typeface="Tahoma" panose="020B0604030504040204" pitchFamily="34" charset="0"/>
              </a:rPr>
              <a:t>– Cộng đồng phát triển ứng dụng vẫn còn chưa đông</a:t>
            </a:r>
          </a:p>
          <a:p>
            <a:pPr marL="0" indent="0">
              <a:buNone/>
            </a:pPr>
            <a:endParaRPr lang="en-US" b="1">
              <a:solidFill>
                <a:schemeClr val="accent2"/>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393025" y="3669009"/>
            <a:ext cx="8614574" cy="3034869"/>
          </a:xfrm>
          <a:prstGeom prst="rect">
            <a:avLst/>
          </a:prstGeom>
          <a:noFill/>
          <a:ln>
            <a:noFill/>
          </a:ln>
        </p:spPr>
      </p:pic>
      <p:sp>
        <p:nvSpPr>
          <p:cNvPr id="6" name="TextBox 5"/>
          <p:cNvSpPr txBox="1"/>
          <p:nvPr/>
        </p:nvSpPr>
        <p:spPr>
          <a:xfrm>
            <a:off x="3598852" y="3226239"/>
            <a:ext cx="5122506" cy="369332"/>
          </a:xfrm>
          <a:prstGeom prst="rect">
            <a:avLst/>
          </a:prstGeom>
          <a:noFill/>
        </p:spPr>
        <p:txBody>
          <a:bodyPr wrap="square" rtlCol="0">
            <a:spAutoFit/>
          </a:bodyPr>
          <a:lstStyle/>
          <a:p>
            <a:r>
              <a:rPr lang="en-US" smtClean="0">
                <a:solidFill>
                  <a:schemeClr val="accent2"/>
                </a:solidFill>
                <a:latin typeface="Tahoma" panose="020B0604030504040204" pitchFamily="34" charset="0"/>
                <a:ea typeface="Tahoma" panose="020B0604030504040204" pitchFamily="34" charset="0"/>
                <a:cs typeface="Tahoma" panose="020B0604030504040204" pitchFamily="34" charset="0"/>
              </a:rPr>
              <a:t>1 Số Ứng dụng xây dựng bằng Ionic Framework</a:t>
            </a:r>
            <a:endParaRPr lang="en-US">
              <a:solidFill>
                <a:schemeClr val="accent2"/>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78553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6925" y="175375"/>
            <a:ext cx="8633875" cy="1357091"/>
          </a:xfrm>
        </p:spPr>
        <p:txBody>
          <a:bodyPr/>
          <a:lstStyle/>
          <a:p>
            <a:pPr algn="ctr"/>
            <a:r>
              <a:rPr lang="en-US" smtClean="0">
                <a:latin typeface="Tahoma" panose="020B0604030504040204" pitchFamily="34" charset="0"/>
                <a:ea typeface="Tahoma" panose="020B0604030504040204" pitchFamily="34" charset="0"/>
                <a:cs typeface="Tahoma" panose="020B0604030504040204" pitchFamily="34" charset="0"/>
              </a:rPr>
              <a:t>Tính Năng của Ionic</a:t>
            </a:r>
            <a:br>
              <a:rPr lang="en-US" smtClean="0">
                <a:latin typeface="Tahoma" panose="020B0604030504040204" pitchFamily="34" charset="0"/>
                <a:ea typeface="Tahoma" panose="020B0604030504040204" pitchFamily="34" charset="0"/>
                <a:cs typeface="Tahoma" panose="020B0604030504040204" pitchFamily="34" charset="0"/>
              </a:rPr>
            </a:br>
            <a:r>
              <a:rPr lang="en-US" smtClean="0">
                <a:latin typeface="Tahoma" panose="020B0604030504040204" pitchFamily="34" charset="0"/>
                <a:ea typeface="Tahoma" panose="020B0604030504040204" pitchFamily="34" charset="0"/>
                <a:cs typeface="Tahoma" panose="020B0604030504040204" pitchFamily="34" charset="0"/>
              </a:rPr>
              <a:t>(Features)</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507999" y="1879599"/>
            <a:ext cx="6206068" cy="4529667"/>
          </a:xfrm>
        </p:spPr>
        <p:txBody>
          <a:bodyPr>
            <a:normAutofit/>
          </a:bodyPr>
          <a:lstStyle/>
          <a:p>
            <a:pPr marL="0" indent="0">
              <a:buNone/>
            </a:pPr>
            <a:r>
              <a:rPr lang="en-US" sz="2300" b="1" smtClean="0">
                <a:latin typeface="Tahoma" panose="020B0604030504040204" pitchFamily="34" charset="0"/>
                <a:ea typeface="Tahoma" panose="020B0604030504040204" pitchFamily="34" charset="0"/>
                <a:cs typeface="Tahoma" panose="020B0604030504040204" pitchFamily="34" charset="0"/>
              </a:rPr>
              <a:t> 1.1Cordova</a:t>
            </a:r>
          </a:p>
          <a:p>
            <a:r>
              <a:rPr lang="en-US">
                <a:latin typeface="Tahoma" panose="020B0604030504040204" pitchFamily="34" charset="0"/>
                <a:ea typeface="Tahoma" panose="020B0604030504040204" pitchFamily="34" charset="0"/>
                <a:cs typeface="Tahoma" panose="020B0604030504040204" pitchFamily="34" charset="0"/>
              </a:rPr>
              <a:t>Apache Cordova là một bộ khung để xây dựng ứng dụng di động sử dụng HTML, CSS và </a:t>
            </a:r>
            <a:r>
              <a:rPr lang="en-US" smtClean="0">
                <a:latin typeface="Tahoma" panose="020B0604030504040204" pitchFamily="34" charset="0"/>
                <a:ea typeface="Tahoma" panose="020B0604030504040204" pitchFamily="34" charset="0"/>
                <a:cs typeface="Tahoma" panose="020B0604030504040204" pitchFamily="34" charset="0"/>
              </a:rPr>
              <a:t>Javascript.</a:t>
            </a:r>
          </a:p>
          <a:p>
            <a:r>
              <a:rPr lang="en-US" smtClean="0">
                <a:latin typeface="Tahoma" panose="020B0604030504040204" pitchFamily="34" charset="0"/>
                <a:ea typeface="Tahoma" panose="020B0604030504040204" pitchFamily="34" charset="0"/>
                <a:cs typeface="Tahoma" panose="020B0604030504040204" pitchFamily="34" charset="0"/>
              </a:rPr>
              <a:t>Bao </a:t>
            </a:r>
            <a:r>
              <a:rPr lang="en-US">
                <a:latin typeface="Tahoma" panose="020B0604030504040204" pitchFamily="34" charset="0"/>
                <a:ea typeface="Tahoma" panose="020B0604030504040204" pitchFamily="34" charset="0"/>
                <a:cs typeface="Tahoma" panose="020B0604030504040204" pitchFamily="34" charset="0"/>
              </a:rPr>
              <a:t>gồm một tập hợp các API thiết bị cho phép người lập trình di động truy cập, sử dụng các chức năng native của thiết bị như là camera hay cảm biến gia tốc bằng Javascript</a:t>
            </a:r>
            <a:r>
              <a:rPr lang="en-US" smtClean="0">
                <a:latin typeface="Tahoma" panose="020B0604030504040204" pitchFamily="34" charset="0"/>
                <a:ea typeface="Tahoma" panose="020B0604030504040204" pitchFamily="34" charset="0"/>
                <a:cs typeface="Tahoma" panose="020B0604030504040204" pitchFamily="34" charset="0"/>
              </a:rPr>
              <a:t>.</a:t>
            </a:r>
          </a:p>
          <a:p>
            <a:r>
              <a:rPr lang="en-US">
                <a:latin typeface="Tahoma" panose="020B0604030504040204" pitchFamily="34" charset="0"/>
                <a:ea typeface="Tahoma" panose="020B0604030504040204" pitchFamily="34" charset="0"/>
                <a:cs typeface="Tahoma" panose="020B0604030504040204" pitchFamily="34" charset="0"/>
              </a:rPr>
              <a:t>Kết hợp với một bộ khung phát triển giao diện như jQuery Mobile or Dojo Mobile hoặc Ionic, cho phép ứng dụng di động có thể được phát triển chỉ dựa trên HTML, CSS và Javascript</a:t>
            </a:r>
            <a:r>
              <a:rPr lang="en-US" smtClean="0">
                <a:latin typeface="Tahoma" panose="020B0604030504040204" pitchFamily="34" charset="0"/>
                <a:ea typeface="Tahoma" panose="020B0604030504040204" pitchFamily="34" charset="0"/>
                <a:cs typeface="Tahoma" panose="020B0604030504040204" pitchFamily="34" charset="0"/>
              </a:rPr>
              <a:t>.</a:t>
            </a:r>
          </a:p>
          <a:p>
            <a:endParaRPr lang="en-US"/>
          </a:p>
          <a:p>
            <a:endParaRPr lang="en-US" smtClean="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300" b="1"/>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510867" y="1448544"/>
            <a:ext cx="5359397" cy="4208678"/>
          </a:xfrm>
          <a:prstGeom prst="rect">
            <a:avLst/>
          </a:prstGeom>
          <a:noFill/>
          <a:ln>
            <a:noFill/>
          </a:ln>
        </p:spPr>
      </p:pic>
    </p:spTree>
    <p:extLst>
      <p:ext uri="{BB962C8B-B14F-4D97-AF65-F5344CB8AC3E}">
        <p14:creationId xmlns:p14="http://schemas.microsoft.com/office/powerpoint/2010/main" val="111043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Tahoma" panose="020B0604030504040204" pitchFamily="34" charset="0"/>
                <a:ea typeface="Tahoma" panose="020B0604030504040204" pitchFamily="34" charset="0"/>
                <a:cs typeface="Tahoma" panose="020B0604030504040204" pitchFamily="34" charset="0"/>
              </a:rPr>
              <a:t>Tính Năng của Ionic</a:t>
            </a:r>
            <a:br>
              <a:rPr lang="en-US">
                <a:latin typeface="Tahoma" panose="020B0604030504040204" pitchFamily="34" charset="0"/>
                <a:ea typeface="Tahoma" panose="020B0604030504040204" pitchFamily="34" charset="0"/>
                <a:cs typeface="Tahoma" panose="020B0604030504040204" pitchFamily="34" charset="0"/>
              </a:rPr>
            </a:br>
            <a:r>
              <a:rPr lang="en-US">
                <a:latin typeface="Tahoma" panose="020B0604030504040204" pitchFamily="34" charset="0"/>
                <a:ea typeface="Tahoma" panose="020B0604030504040204" pitchFamily="34" charset="0"/>
                <a:cs typeface="Tahoma" panose="020B0604030504040204" pitchFamily="34" charset="0"/>
              </a:rPr>
              <a:t>(Features)</a:t>
            </a:r>
            <a:endParaRPr lang="en-US"/>
          </a:p>
        </p:txBody>
      </p:sp>
      <p:sp>
        <p:nvSpPr>
          <p:cNvPr id="3" name="Content Placeholder 2"/>
          <p:cNvSpPr>
            <a:spLocks noGrp="1"/>
          </p:cNvSpPr>
          <p:nvPr>
            <p:ph idx="1"/>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Khi sử dụng Cordova API, một ứng dụng có thể được xây dựng mà không phải sử dụng bất kỳ một đoạn mã native code nào. Thay vào đó, công nghệ web sẽ được sử dụng, và chúng sẽ được tổ chức trên chính ứng dụng đấy chứ không cần thông qua một server </a:t>
            </a:r>
            <a:r>
              <a:rPr lang="en-US" smtClean="0">
                <a:latin typeface="Tahoma" panose="020B0604030504040204" pitchFamily="34" charset="0"/>
                <a:ea typeface="Tahoma" panose="020B0604030504040204" pitchFamily="34" charset="0"/>
                <a:cs typeface="Tahoma" panose="020B0604030504040204" pitchFamily="34" charset="0"/>
              </a:rPr>
              <a:t>nào</a:t>
            </a:r>
          </a:p>
          <a:p>
            <a:r>
              <a:rPr lang="en-US">
                <a:latin typeface="Tahoma" panose="020B0604030504040204" pitchFamily="34" charset="0"/>
                <a:ea typeface="Tahoma" panose="020B0604030504040204" pitchFamily="34" charset="0"/>
                <a:cs typeface="Tahoma" panose="020B0604030504040204" pitchFamily="34" charset="0"/>
              </a:rPr>
              <a:t>API Javascript </a:t>
            </a:r>
            <a:r>
              <a:rPr lang="en-US" smtClean="0">
                <a:latin typeface="Tahoma" panose="020B0604030504040204" pitchFamily="34" charset="0"/>
                <a:ea typeface="Tahoma" panose="020B0604030504040204" pitchFamily="34" charset="0"/>
                <a:cs typeface="Tahoma" panose="020B0604030504040204" pitchFamily="34" charset="0"/>
              </a:rPr>
              <a:t>có mã nguồn thống nhất </a:t>
            </a:r>
            <a:r>
              <a:rPr lang="en-US">
                <a:latin typeface="Tahoma" panose="020B0604030504040204" pitchFamily="34" charset="0"/>
                <a:ea typeface="Tahoma" panose="020B0604030504040204" pitchFamily="34" charset="0"/>
                <a:cs typeface="Tahoma" panose="020B0604030504040204" pitchFamily="34" charset="0"/>
              </a:rPr>
              <a:t>trên tất cả các nền tảng thiết bị và được xây dựng trên chuẩn web </a:t>
            </a:r>
            <a:r>
              <a:rPr lang="en-US" smtClean="0">
                <a:latin typeface="Tahoma" panose="020B0604030504040204" pitchFamily="34" charset="0"/>
                <a:ea typeface="Tahoma" panose="020B0604030504040204" pitchFamily="34" charset="0"/>
                <a:cs typeface="Tahoma" panose="020B0604030504040204" pitchFamily="34" charset="0"/>
              </a:rPr>
              <a:t>. </a:t>
            </a:r>
            <a:r>
              <a:rPr lang="en-US">
                <a:latin typeface="Tahoma" panose="020B0604030504040204" pitchFamily="34" charset="0"/>
                <a:ea typeface="Tahoma" panose="020B0604030504040204" pitchFamily="34" charset="0"/>
                <a:cs typeface="Tahoma" panose="020B0604030504040204" pitchFamily="34" charset="0"/>
              </a:rPr>
              <a:t>Ứ</a:t>
            </a:r>
            <a:r>
              <a:rPr lang="en-US" smtClean="0">
                <a:latin typeface="Tahoma" panose="020B0604030504040204" pitchFamily="34" charset="0"/>
                <a:ea typeface="Tahoma" panose="020B0604030504040204" pitchFamily="34" charset="0"/>
                <a:cs typeface="Tahoma" panose="020B0604030504040204" pitchFamily="34" charset="0"/>
              </a:rPr>
              <a:t>ng </a:t>
            </a:r>
            <a:r>
              <a:rPr lang="en-US">
                <a:latin typeface="Tahoma" panose="020B0604030504040204" pitchFamily="34" charset="0"/>
                <a:ea typeface="Tahoma" panose="020B0604030504040204" pitchFamily="34" charset="0"/>
                <a:cs typeface="Tahoma" panose="020B0604030504040204" pitchFamily="34" charset="0"/>
              </a:rPr>
              <a:t>dụng được viết trên nền tảng </a:t>
            </a:r>
            <a:r>
              <a:rPr lang="en-US" smtClean="0">
                <a:latin typeface="Tahoma" panose="020B0604030504040204" pitchFamily="34" charset="0"/>
                <a:ea typeface="Tahoma" panose="020B0604030504040204" pitchFamily="34" charset="0"/>
                <a:cs typeface="Tahoma" panose="020B0604030504040204" pitchFamily="34" charset="0"/>
              </a:rPr>
              <a:t>có </a:t>
            </a:r>
            <a:r>
              <a:rPr lang="en-US">
                <a:latin typeface="Tahoma" panose="020B0604030504040204" pitchFamily="34" charset="0"/>
                <a:ea typeface="Tahoma" panose="020B0604030504040204" pitchFamily="34" charset="0"/>
                <a:cs typeface="Tahoma" panose="020B0604030504040204" pitchFamily="34" charset="0"/>
              </a:rPr>
              <a:t>thể được sử dụng trên các nền tảng khác mà có thể không cần có bất cứ sự thay đổi nào.</a:t>
            </a:r>
          </a:p>
          <a:p>
            <a:r>
              <a:rPr lang="en-US">
                <a:latin typeface="Tahoma" panose="020B0604030504040204" pitchFamily="34" charset="0"/>
                <a:ea typeface="Tahoma" panose="020B0604030504040204" pitchFamily="34" charset="0"/>
                <a:cs typeface="Tahoma" panose="020B0604030504040204" pitchFamily="34" charset="0"/>
              </a:rPr>
              <a:t>Cordova cung cấp một tập hợp các thư viện Javascript đã được chuẩn hóa để có thể sử dụng. Cordova hiện có thể sử dụng cho các nền tảng như iOS, Android, Blackberry, Windows Phone, Palm WebOS, Bada và Symbian.</a:t>
            </a:r>
          </a:p>
          <a:p>
            <a:endParaRPr lang="en-US">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6438199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320</TotalTime>
  <Words>1736</Words>
  <Application>Microsoft Office PowerPoint</Application>
  <PresentationFormat>Widescreen</PresentationFormat>
  <Paragraphs>93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Century Gothic</vt:lpstr>
      <vt:lpstr>Tahoma</vt:lpstr>
      <vt:lpstr>Wingdings</vt:lpstr>
      <vt:lpstr>Wingdings 3</vt:lpstr>
      <vt:lpstr>Wisp</vt:lpstr>
      <vt:lpstr>Tìm hiểu về Ionic FrameWork</vt:lpstr>
      <vt:lpstr>Nội Dung Chính</vt:lpstr>
      <vt:lpstr>PowerPoint Presentation</vt:lpstr>
      <vt:lpstr>PowerPoint Presentation</vt:lpstr>
      <vt:lpstr>Tổng quan về Ionic Framework (Introduction)  </vt:lpstr>
      <vt:lpstr>Ưu điểm và Nhược Điểm của Ionic (Pros and Cons)</vt:lpstr>
      <vt:lpstr>PowerPoint Presentation</vt:lpstr>
      <vt:lpstr>Tính Năng của Ionic (Features)</vt:lpstr>
      <vt:lpstr>Tính Năng của Ionic (Features)</vt:lpstr>
      <vt:lpstr>Tính Năng của Ionic (Features)</vt:lpstr>
      <vt:lpstr>Tính Năng của Ionic (Features)</vt:lpstr>
      <vt:lpstr>PowerPoint Presentation</vt:lpstr>
      <vt:lpstr>Tính Năng của Ionic (Features)</vt:lpstr>
      <vt:lpstr>Tính Năng của Ionic (Features)</vt:lpstr>
      <vt:lpstr>Tính Năng của Ionic (Features)</vt:lpstr>
      <vt:lpstr>PowerPoint Presentation</vt:lpstr>
      <vt:lpstr>Tính Năng của Ionic (Features)</vt:lpstr>
      <vt:lpstr>Tính Năng của Ionic (Features)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Ionic FrameWork</dc:title>
  <dc:creator>Wadaw</dc:creator>
  <cp:lastModifiedBy>Wadaw</cp:lastModifiedBy>
  <cp:revision>34</cp:revision>
  <dcterms:created xsi:type="dcterms:W3CDTF">2021-03-14T04:02:32Z</dcterms:created>
  <dcterms:modified xsi:type="dcterms:W3CDTF">2021-03-30T11:23:56Z</dcterms:modified>
</cp:coreProperties>
</file>