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DM Sans Medium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DMSansMedium-regular.fntdata"/><Relationship Id="rId21" Type="http://schemas.openxmlformats.org/officeDocument/2006/relationships/slide" Target="slides/slide15.xml"/><Relationship Id="rId24" Type="http://schemas.openxmlformats.org/officeDocument/2006/relationships/font" Target="fonts/DMSansMedium-italic.fntdata"/><Relationship Id="rId23" Type="http://schemas.openxmlformats.org/officeDocument/2006/relationships/font" Target="fonts/DMSans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DMSansMedium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5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4.xml"/><Relationship Id="rId32" Type="http://schemas.openxmlformats.org/officeDocument/2006/relationships/font" Target="fonts/DMSans-italic.fntdata"/><Relationship Id="rId13" Type="http://schemas.openxmlformats.org/officeDocument/2006/relationships/slide" Target="slides/slide7.xml"/><Relationship Id="rId35" Type="http://schemas.openxmlformats.org/officeDocument/2006/relationships/font" Target="fonts/GillSans-bold.fntdata"/><Relationship Id="rId12" Type="http://schemas.openxmlformats.org/officeDocument/2006/relationships/slide" Target="slides/slide6.xml"/><Relationship Id="rId34" Type="http://schemas.openxmlformats.org/officeDocument/2006/relationships/font" Target="fonts/GillSans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63d0683b4_8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d63d0683b4_8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d63d0683b4_8_1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63d0683b4_8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d63d0683b4_8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d63d0683b4_8_1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63d0683b4_8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2d63d0683b4_8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d63d0683b4_8_2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63d0683b4_8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d63d0683b4_8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d63d0683b4_8_1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63d0683b4_8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d63d0683b4_8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d63d0683b4_8_2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63de4367e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d63de4367e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d63de4367e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d63d0683b4_8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2d63d0683b4_8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d63d0683b4_8_2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63d0683b4_8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d63d0683b4_8_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d63d0683b4_8_1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63d0683b4_8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d63d0683b4_8_1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d63d0683b4_8_1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63d0683b4_8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d63d0683b4_8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d63d0683b4_8_1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63d0683b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63d0683b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63d0683b4_8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2d63d0683b4_8_1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d63d0683b4_8_1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63f0008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63f0008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63de4367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d63de4367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d63de4367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63de4367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63de4367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ctrTitle"/>
          </p:nvPr>
        </p:nvSpPr>
        <p:spPr>
          <a:xfrm>
            <a:off x="342900" y="803176"/>
            <a:ext cx="8449055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3"/>
          <p:cNvSpPr/>
          <p:nvPr>
            <p:ph idx="2" type="pic"/>
          </p:nvPr>
        </p:nvSpPr>
        <p:spPr>
          <a:xfrm>
            <a:off x="336041" y="2327763"/>
            <a:ext cx="8455913" cy="2465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42900" y="480059"/>
            <a:ext cx="2743200" cy="1575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42901" y="2146853"/>
            <a:ext cx="2743200" cy="26331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32" name="Google Shape;232;p34"/>
          <p:cNvSpPr/>
          <p:nvPr>
            <p:ph idx="2" type="pic"/>
          </p:nvPr>
        </p:nvSpPr>
        <p:spPr>
          <a:xfrm>
            <a:off x="3182111" y="480060"/>
            <a:ext cx="5618988" cy="4313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33" name="Google Shape;233;p34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011717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ctrTitle"/>
          </p:nvPr>
        </p:nvSpPr>
        <p:spPr>
          <a:xfrm>
            <a:off x="337185" y="3317777"/>
            <a:ext cx="8469629" cy="11627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35"/>
          <p:cNvSpPr/>
          <p:nvPr>
            <p:ph idx="2" type="pic"/>
          </p:nvPr>
        </p:nvSpPr>
        <p:spPr>
          <a:xfrm>
            <a:off x="337185" y="528828"/>
            <a:ext cx="8469630" cy="2732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1">
  <p:cSld name="Title + subtitle + picture 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27661" y="472440"/>
            <a:ext cx="2705100" cy="21069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27661" y="2773680"/>
            <a:ext cx="2705100" cy="1703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6pPr>
            <a:lvl7pPr lvl="6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ctr">
              <a:spcBef>
                <a:spcPts val="500"/>
              </a:spcBef>
              <a:spcAft>
                <a:spcPts val="500"/>
              </a:spcAft>
              <a:buSzPts val="1100"/>
              <a:buNone/>
              <a:defRPr sz="1200"/>
            </a:lvl9pPr>
          </a:lstStyle>
          <a:p/>
        </p:txBody>
      </p:sp>
      <p:sp>
        <p:nvSpPr>
          <p:cNvPr id="242" name="Google Shape;242;p36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36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026956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6"/>
          <p:cNvSpPr/>
          <p:nvPr>
            <p:ph idx="2" type="pic"/>
          </p:nvPr>
        </p:nvSpPr>
        <p:spPr>
          <a:xfrm>
            <a:off x="3177540" y="487680"/>
            <a:ext cx="5638799" cy="42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bottom">
  <p:cSld name="Introduction bottom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42900" y="2158568"/>
            <a:ext cx="2797342" cy="2580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68575" spcFirstLastPara="1" rIns="68575" wrap="square" tIns="137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37"/>
          <p:cNvSpPr/>
          <p:nvPr>
            <p:ph idx="2" type="pic"/>
          </p:nvPr>
        </p:nvSpPr>
        <p:spPr>
          <a:xfrm>
            <a:off x="342900" y="502920"/>
            <a:ext cx="8450580" cy="1604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229370" y="2158568"/>
            <a:ext cx="5564110" cy="2580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Font typeface="Arial"/>
              <a:buChar char="•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Font typeface="Arial"/>
              <a:buChar char="•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Font typeface="Arial"/>
              <a:buChar char="•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50" name="Google Shape;250;p37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004098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1143000" y="857250"/>
            <a:ext cx="6858000" cy="19392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Gill Sans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1143000" y="2849880"/>
            <a:ext cx="6858000" cy="15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6pPr>
            <a:lvl7pPr lvl="6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ctr"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ctr">
              <a:spcBef>
                <a:spcPts val="500"/>
              </a:spcBef>
              <a:spcAft>
                <a:spcPts val="500"/>
              </a:spcAft>
              <a:buSzPts val="11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42900" y="518160"/>
            <a:ext cx="84505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42900" y="1640521"/>
            <a:ext cx="2743200" cy="27247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Font typeface="Gill Sans"/>
              <a:buAutoNum type="arabicPeriod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alphaLcPeriod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arabicPeriod"/>
              <a:defRPr sz="1400"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alphaLcParenR"/>
              <a:defRPr sz="1400"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romanLcPeriod"/>
              <a:defRPr sz="14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59" name="Google Shape;259;p39"/>
          <p:cNvSpPr txBox="1"/>
          <p:nvPr>
            <p:ph idx="2" type="body"/>
          </p:nvPr>
        </p:nvSpPr>
        <p:spPr>
          <a:xfrm>
            <a:off x="3211828" y="1640521"/>
            <a:ext cx="558165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60" name="Google Shape;260;p39"/>
          <p:cNvSpPr txBox="1"/>
          <p:nvPr>
            <p:ph idx="11" type="ftr"/>
          </p:nvPr>
        </p:nvSpPr>
        <p:spPr>
          <a:xfrm>
            <a:off x="342900" y="4817936"/>
            <a:ext cx="52809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7918725" y="4817936"/>
            <a:ext cx="874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2">
  <p:cSld name="Title + subtitle + picture 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4581164" y="556022"/>
            <a:ext cx="4219934" cy="9646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40"/>
          <p:cNvSpPr/>
          <p:nvPr>
            <p:ph idx="2" type="pic"/>
          </p:nvPr>
        </p:nvSpPr>
        <p:spPr>
          <a:xfrm>
            <a:off x="342900" y="571263"/>
            <a:ext cx="3878580" cy="4246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4579620" y="1676400"/>
            <a:ext cx="4221479" cy="3141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40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011717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35280" y="544083"/>
            <a:ext cx="8458200" cy="7831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42900" y="1684020"/>
            <a:ext cx="2506980" cy="29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011717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42900" y="518160"/>
            <a:ext cx="84505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42900" y="1738868"/>
            <a:ext cx="552831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79" name="Google Shape;279;p42"/>
          <p:cNvSpPr txBox="1"/>
          <p:nvPr>
            <p:ph idx="2" type="body"/>
          </p:nvPr>
        </p:nvSpPr>
        <p:spPr>
          <a:xfrm>
            <a:off x="5995034" y="1738868"/>
            <a:ext cx="2798447" cy="27247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Font typeface="Gill Sans"/>
              <a:buAutoNum type="arabicPeriod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alphaLcPeriod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arabicPeriod"/>
              <a:defRPr sz="1400"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alphaLcParenR"/>
              <a:defRPr sz="1400"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Gill Sans"/>
              <a:buAutoNum type="romanLcPeriod"/>
              <a:defRPr sz="14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11" type="ftr"/>
          </p:nvPr>
        </p:nvSpPr>
        <p:spPr>
          <a:xfrm>
            <a:off x="342900" y="4817936"/>
            <a:ext cx="52809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42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7918725" y="4817936"/>
            <a:ext cx="874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42899" y="528843"/>
            <a:ext cx="8454487" cy="7970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918725" y="4817936"/>
            <a:ext cx="8786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46613" y="500238"/>
            <a:ext cx="2754727" cy="159443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346613" y="2146859"/>
            <a:ext cx="2754727" cy="26188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91" name="Google Shape;291;p44"/>
          <p:cNvSpPr/>
          <p:nvPr>
            <p:ph idx="2" type="pic"/>
          </p:nvPr>
        </p:nvSpPr>
        <p:spPr>
          <a:xfrm>
            <a:off x="3173977" y="500239"/>
            <a:ext cx="5623410" cy="4265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92" name="Google Shape;292;p44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44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00800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/>
          <p:nvPr/>
        </p:nvSpPr>
        <p:spPr>
          <a:xfrm>
            <a:off x="334900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Gill Sans"/>
              <a:buNone/>
              <a:defRPr sz="27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1" type="subTitle"/>
          </p:nvPr>
        </p:nvSpPr>
        <p:spPr>
          <a:xfrm>
            <a:off x="435896" y="1871584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9" name="Google Shape;299;p45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0" name="Google Shape;300;p45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35894" y="526617"/>
            <a:ext cx="8272212" cy="8915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435894" y="1755648"/>
            <a:ext cx="8272211" cy="2725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05" name="Google Shape;305;p46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46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7"/>
          <p:cNvSpPr txBox="1"/>
          <p:nvPr>
            <p:ph type="title"/>
          </p:nvPr>
        </p:nvSpPr>
        <p:spPr>
          <a:xfrm>
            <a:off x="435895" y="1795463"/>
            <a:ext cx="8272211" cy="16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Gill Sans"/>
              <a:buNone/>
              <a:defRPr b="0" sz="27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2" name="Google Shape;312;p47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47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435895" y="1671002"/>
            <a:ext cx="3896075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18" name="Google Shape;318;p48"/>
          <p:cNvSpPr txBox="1"/>
          <p:nvPr>
            <p:ph idx="2" type="body"/>
          </p:nvPr>
        </p:nvSpPr>
        <p:spPr>
          <a:xfrm>
            <a:off x="4812029" y="1671002"/>
            <a:ext cx="3896077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19" name="Google Shape;319;p48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48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435893" y="1688168"/>
            <a:ext cx="3896077" cy="41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325" name="Google Shape;325;p49"/>
          <p:cNvSpPr txBox="1"/>
          <p:nvPr>
            <p:ph idx="2" type="body"/>
          </p:nvPr>
        </p:nvSpPr>
        <p:spPr>
          <a:xfrm>
            <a:off x="435895" y="2194539"/>
            <a:ext cx="389607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26" name="Google Shape;326;p49"/>
          <p:cNvSpPr txBox="1"/>
          <p:nvPr>
            <p:ph idx="3" type="body"/>
          </p:nvPr>
        </p:nvSpPr>
        <p:spPr>
          <a:xfrm>
            <a:off x="4812029" y="1688169"/>
            <a:ext cx="3896078" cy="41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327" name="Google Shape;327;p49"/>
          <p:cNvSpPr txBox="1"/>
          <p:nvPr>
            <p:ph idx="4" type="body"/>
          </p:nvPr>
        </p:nvSpPr>
        <p:spPr>
          <a:xfrm>
            <a:off x="4812028" y="2194539"/>
            <a:ext cx="3896078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28" name="Google Shape;328;p49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49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50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50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51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9" name="Google Shape;339;p51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/>
          <p:nvPr/>
        </p:nvSpPr>
        <p:spPr>
          <a:xfrm>
            <a:off x="335863" y="450900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2"/>
          <p:cNvSpPr txBox="1"/>
          <p:nvPr>
            <p:ph type="title"/>
          </p:nvPr>
        </p:nvSpPr>
        <p:spPr>
          <a:xfrm>
            <a:off x="575893" y="700088"/>
            <a:ext cx="2273889" cy="12918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3675696" y="884872"/>
            <a:ext cx="4988243" cy="349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2" type="body"/>
          </p:nvPr>
        </p:nvSpPr>
        <p:spPr>
          <a:xfrm>
            <a:off x="575893" y="2127491"/>
            <a:ext cx="2273889" cy="2251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345" name="Google Shape;345;p52"/>
          <p:cNvSpPr txBox="1"/>
          <p:nvPr>
            <p:ph idx="10" type="dt"/>
          </p:nvPr>
        </p:nvSpPr>
        <p:spPr>
          <a:xfrm>
            <a:off x="5704463" y="4842687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52"/>
          <p:cNvSpPr txBox="1"/>
          <p:nvPr>
            <p:ph idx="11" type="ftr"/>
          </p:nvPr>
        </p:nvSpPr>
        <p:spPr>
          <a:xfrm>
            <a:off x="435894" y="4839443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7918725" y="4842687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ill Sans"/>
              <a:buNone/>
              <a:defRPr b="0" sz="18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53"/>
          <p:cNvSpPr/>
          <p:nvPr>
            <p:ph idx="2" type="pic"/>
          </p:nvPr>
        </p:nvSpPr>
        <p:spPr>
          <a:xfrm>
            <a:off x="335863" y="481013"/>
            <a:ext cx="8468144" cy="2738437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435894" y="3945095"/>
            <a:ext cx="8272213" cy="748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352" name="Google Shape;352;p53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53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53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 rot="5400000">
            <a:off x="3202482" y="-1014587"/>
            <a:ext cx="2739035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58" name="Google Shape;358;p54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54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0" name="Google Shape;360;p54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/>
          <p:nvPr/>
        </p:nvSpPr>
        <p:spPr>
          <a:xfrm>
            <a:off x="6043613" y="449794"/>
            <a:ext cx="2765487" cy="4362713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 txBox="1"/>
          <p:nvPr>
            <p:ph type="title"/>
          </p:nvPr>
        </p:nvSpPr>
        <p:spPr>
          <a:xfrm rot="5400000">
            <a:off x="5521978" y="1278872"/>
            <a:ext cx="3605495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 rot="5400000">
            <a:off x="1464054" y="-235162"/>
            <a:ext cx="3605495" cy="5371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365" name="Google Shape;365;p55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5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55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0" name="Google Shape;370;p55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35894" y="1752002"/>
            <a:ext cx="8272212" cy="2739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2"/>
          <p:cNvGrpSpPr/>
          <p:nvPr/>
        </p:nvGrpSpPr>
        <p:grpSpPr>
          <a:xfrm>
            <a:off x="321522" y="361603"/>
            <a:ext cx="8475866" cy="60893"/>
            <a:chOff x="428696" y="482137"/>
            <a:chExt cx="11301155" cy="81191"/>
          </a:xfrm>
        </p:grpSpPr>
        <p:sp>
          <p:nvSpPr>
            <p:cNvPr id="223" name="Google Shape;223;p32"/>
            <p:cNvSpPr/>
            <p:nvPr/>
          </p:nvSpPr>
          <p:spPr>
            <a:xfrm flipH="1" rot="10800000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 flipH="1" rot="10800000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 flipH="1" rot="10800000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type="ctrTitle"/>
          </p:nvPr>
        </p:nvSpPr>
        <p:spPr>
          <a:xfrm>
            <a:off x="336042" y="630621"/>
            <a:ext cx="8455913" cy="12972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PREDICTING DIABETES WITH MACHINE LEARNING</a:t>
            </a:r>
            <a:br>
              <a:rPr lang="en"/>
            </a:br>
            <a:r>
              <a:rPr lang="en" sz="1500" cap="none"/>
              <a:t>Using NHANES data for healthcare insights</a:t>
            </a:r>
            <a:br>
              <a:rPr lang="en"/>
            </a:br>
            <a:endParaRPr/>
          </a:p>
        </p:txBody>
      </p:sp>
      <p:pic>
        <p:nvPicPr>
          <p:cNvPr descr="Diabetes Basics | Diabetes | CDC" id="377" name="Google Shape;377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092" l="0" r="0" t="24092"/>
          <a:stretch/>
        </p:blipFill>
        <p:spPr>
          <a:xfrm>
            <a:off x="336042" y="2359294"/>
            <a:ext cx="8455913" cy="246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5"/>
          <p:cNvSpPr txBox="1"/>
          <p:nvPr>
            <p:ph type="ctrTitle"/>
          </p:nvPr>
        </p:nvSpPr>
        <p:spPr>
          <a:xfrm>
            <a:off x="1143000" y="686347"/>
            <a:ext cx="68580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Gill Sans"/>
              <a:buNone/>
            </a:pPr>
            <a:r>
              <a:rPr lang="en"/>
              <a:t>MACHINE LEARNING MODELS</a:t>
            </a:r>
            <a:endParaRPr/>
          </a:p>
        </p:txBody>
      </p:sp>
      <p:pic>
        <p:nvPicPr>
          <p:cNvPr id="445" name="Google Shape;4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800" y="2932900"/>
            <a:ext cx="3316080" cy="20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550" y="2932900"/>
            <a:ext cx="2809949" cy="20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50" y="2932900"/>
            <a:ext cx="2573361" cy="20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63" y="1690100"/>
            <a:ext cx="4741875" cy="27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6"/>
          <p:cNvSpPr txBox="1"/>
          <p:nvPr>
            <p:ph type="title"/>
          </p:nvPr>
        </p:nvSpPr>
        <p:spPr>
          <a:xfrm>
            <a:off x="342905" y="423908"/>
            <a:ext cx="84582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MODEL PERFORMANCE SUMMARY</a:t>
            </a:r>
            <a:endParaRPr/>
          </a:p>
        </p:txBody>
      </p:sp>
      <p:sp>
        <p:nvSpPr>
          <p:cNvPr id="455" name="Google Shape;455;p66"/>
          <p:cNvSpPr txBox="1"/>
          <p:nvPr>
            <p:ph idx="1" type="body"/>
          </p:nvPr>
        </p:nvSpPr>
        <p:spPr>
          <a:xfrm>
            <a:off x="342900" y="1263200"/>
            <a:ext cx="3593100" cy="3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None/>
            </a:pPr>
            <a:r>
              <a:rPr lang="en"/>
              <a:t>The following machine learning models are selected: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 Nearest Neighbors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Ensembles: Random Forest &amp; XGBoost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Regression: we use OneVsRestClassifier to handle the multiclass data.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None/>
            </a:pPr>
            <a:r>
              <a:rPr lang="en"/>
              <a:t>To evaluate their performance, we will focus on </a:t>
            </a:r>
            <a:r>
              <a:rPr b="1" lang="en"/>
              <a:t>Recall</a:t>
            </a:r>
            <a:r>
              <a:rPr lang="en"/>
              <a:t>, F1 score, and ROC AUC.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None/>
            </a:pPr>
            <a:r>
              <a:rPr lang="en"/>
              <a:t>Overall, </a:t>
            </a:r>
            <a:r>
              <a:rPr b="1" lang="en"/>
              <a:t>Logistic Regression</a:t>
            </a:r>
            <a:r>
              <a:rPr lang="en"/>
              <a:t> yielded the best performance.</a:t>
            </a:r>
            <a:endParaRPr/>
          </a:p>
        </p:txBody>
      </p:sp>
      <p:sp>
        <p:nvSpPr>
          <p:cNvPr id="456" name="Google Shape;456;p66"/>
          <p:cNvSpPr/>
          <p:nvPr/>
        </p:nvSpPr>
        <p:spPr>
          <a:xfrm>
            <a:off x="4185875" y="2901225"/>
            <a:ext cx="4509600" cy="28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>
            <p:ph type="title"/>
          </p:nvPr>
        </p:nvSpPr>
        <p:spPr>
          <a:xfrm>
            <a:off x="346713" y="430035"/>
            <a:ext cx="845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463" name="Google Shape;46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87" y="1487751"/>
            <a:ext cx="8356001" cy="9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7"/>
          <p:cNvSpPr txBox="1"/>
          <p:nvPr>
            <p:ph idx="1" type="body"/>
          </p:nvPr>
        </p:nvSpPr>
        <p:spPr>
          <a:xfrm>
            <a:off x="346725" y="3490450"/>
            <a:ext cx="3593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10"/>
              <a:buNone/>
            </a:pPr>
            <a:r>
              <a:rPr b="1" lang="en"/>
              <a:t>Performance with unseen data (test set):</a:t>
            </a:r>
            <a:endParaRPr b="1"/>
          </a:p>
        </p:txBody>
      </p:sp>
      <p:pic>
        <p:nvPicPr>
          <p:cNvPr id="465" name="Google Shape;46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75" y="3876125"/>
            <a:ext cx="3419750" cy="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342900" y="518160"/>
            <a:ext cx="84505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2" name="Google Shape;472;p68"/>
          <p:cNvSpPr txBox="1"/>
          <p:nvPr>
            <p:ph idx="1" type="body"/>
          </p:nvPr>
        </p:nvSpPr>
        <p:spPr>
          <a:xfrm>
            <a:off x="342900" y="1640525"/>
            <a:ext cx="85917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analysis demonstrates that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most effective model for predicting diabetes, achieving: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0.33 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0.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 AUC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0.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unsee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data.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addresses the significant class imbalance in the dataset and reliably identifies diabetic patients, reducing the risk of false negatives.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Focused on recall, F1-score, and ROC AUC as performance metrics due to the highly imbalanced data.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detection enabled by this model can reduce long-term medical costs, improve resource allocation, and optimize patient outcomes.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342900" y="518160"/>
            <a:ext cx="845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42900" y="1640525"/>
            <a:ext cx="85917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should only serve as a preliminary screening method to identify high-risk individuals, complementing traditional diagnostic approaches for a comprehensive evaluation.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the model in clinical settings to flag high-risk patients efficiently, reducing reliance on costly and time-consuming tests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resampling techniques (e.g., oversampling or undersampling) should be considered to further improve model performance and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highly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imbalance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nature.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can be refined further by incorporating additional patient data e.g genetic information, lifestyle factors.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0"/>
          <p:cNvSpPr txBox="1"/>
          <p:nvPr>
            <p:ph type="title"/>
          </p:nvPr>
        </p:nvSpPr>
        <p:spPr>
          <a:xfrm>
            <a:off x="338613" y="1173213"/>
            <a:ext cx="27546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486" name="Google Shape;48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400" y="746750"/>
            <a:ext cx="5698151" cy="40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252300" y="448000"/>
            <a:ext cx="44319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ISM 6251 Project Presentation</a:t>
            </a:r>
            <a:br>
              <a:rPr lang="en"/>
            </a:br>
            <a:r>
              <a:rPr lang="en" cap="none"/>
              <a:t>Our Team </a:t>
            </a:r>
            <a:r>
              <a:rPr lang="en"/>
              <a:t>	</a:t>
            </a:r>
            <a:endParaRPr/>
          </a:p>
        </p:txBody>
      </p:sp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252300" y="2318925"/>
            <a:ext cx="4755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Long Nguyen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Tasnim Shairy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Brian Kimotho </a:t>
            </a:r>
            <a:endParaRPr/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050" y="515100"/>
            <a:ext cx="4755900" cy="41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ctrTitle"/>
          </p:nvPr>
        </p:nvSpPr>
        <p:spPr>
          <a:xfrm>
            <a:off x="279475" y="329706"/>
            <a:ext cx="84696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THE DIABETES DILEMMA : A GROWING HEALTHCARE CRISIS  </a:t>
            </a:r>
            <a:endParaRPr/>
          </a:p>
        </p:txBody>
      </p:sp>
      <p:sp>
        <p:nvSpPr>
          <p:cNvPr id="392" name="Google Shape;392;p58"/>
          <p:cNvSpPr txBox="1"/>
          <p:nvPr/>
        </p:nvSpPr>
        <p:spPr>
          <a:xfrm>
            <a:off x="279475" y="898400"/>
            <a:ext cx="88644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F3F3F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Disease Prevalence</a:t>
            </a: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37.3M Americans have diabetes (11.3% of population)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96M American adults have prediabetes (38% of population)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Economic Burden:</a:t>
            </a:r>
            <a:endParaRPr sz="17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➔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Total annual cost of diagnosed diabetes: $327 billion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◆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$237 billion in direct medical costs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◆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$90 billion in reduced productivity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➔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Average medical expenditure: $16,752 per person annually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The GLP-1 Medication Crisis: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Supply shortages affecting 50% of US pharmacies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Novo Nordisk revenue up 29% in 2023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Global GLP-1 market expected to reach $150 billion by 2030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Out-of-pocket costs: $1,000+/month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Key Insight: 1 in 4 healthcare dollars is spent on diabetes care</a:t>
            </a:r>
            <a:endParaRPr sz="13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363" y="956100"/>
            <a:ext cx="3606512" cy="42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type="ctrTitle"/>
          </p:nvPr>
        </p:nvSpPr>
        <p:spPr>
          <a:xfrm>
            <a:off x="288500" y="390000"/>
            <a:ext cx="5290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BUSINESS PROBLEM &amp; MOTIVATION</a:t>
            </a:r>
            <a:endParaRPr/>
          </a:p>
        </p:txBody>
      </p:sp>
      <p:sp>
        <p:nvSpPr>
          <p:cNvPr id="400" name="Google Shape;400;p59"/>
          <p:cNvSpPr txBox="1"/>
          <p:nvPr/>
        </p:nvSpPr>
        <p:spPr>
          <a:xfrm>
            <a:off x="325100" y="997500"/>
            <a:ext cx="73527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Why Early Detection Matters:</a:t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8.5 million Americans undiagnosed (23% of diabetic population)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Early diagnosis can reduce lifetime medical costs by 60%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Prevention programs can reduce type 2 diabetes risk by 58%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Current Challenges:</a:t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Limited healthcare resources and specialist access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Growing patient wait times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Rising medication costs and shortages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ill Sans"/>
              <a:buChar char="●"/>
            </a:pP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Need for efficient screening methods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ctrTitle"/>
          </p:nvPr>
        </p:nvSpPr>
        <p:spPr>
          <a:xfrm>
            <a:off x="327650" y="577425"/>
            <a:ext cx="4073400" cy="494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APPROACHES</a:t>
            </a:r>
            <a:endParaRPr/>
          </a:p>
        </p:txBody>
      </p:sp>
      <p:sp>
        <p:nvSpPr>
          <p:cNvPr id="406" name="Google Shape;406;p60"/>
          <p:cNvSpPr txBox="1"/>
          <p:nvPr>
            <p:ph idx="1" type="subTitle"/>
          </p:nvPr>
        </p:nvSpPr>
        <p:spPr>
          <a:xfrm>
            <a:off x="281600" y="1275525"/>
            <a:ext cx="7355100" cy="302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T</a:t>
            </a:r>
            <a:r>
              <a:rPr lang="en" sz="1700"/>
              <a:t>raditional</a:t>
            </a:r>
            <a:r>
              <a:rPr lang="en" sz="1700"/>
              <a:t> medical diagnosis through specific tests</a:t>
            </a:r>
            <a:endParaRPr sz="17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Manual risk assessment based on individual factors</a:t>
            </a:r>
            <a:endParaRPr sz="17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Limited use of machine learning in clinical settings</a:t>
            </a:r>
            <a:endParaRPr sz="17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Gap in utilizing comprehensive health data for prediction</a:t>
            </a:r>
            <a:endParaRPr sz="17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50" y="3388375"/>
            <a:ext cx="6761451" cy="14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31150" y="1471475"/>
            <a:ext cx="20343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68575" spcFirstLastPara="1" rIns="6857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</a:pPr>
            <a:r>
              <a:rPr lang="en"/>
              <a:t>BUSINESS ANALYTICS OPPORTUNITY</a:t>
            </a:r>
            <a:endParaRPr/>
          </a:p>
        </p:txBody>
      </p:sp>
      <p:pic>
        <p:nvPicPr>
          <p:cNvPr descr="A group of surgeons wearing surgical caps and masks" id="414" name="Google Shape;414;p6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5758" l="0" r="0" t="35755"/>
          <a:stretch/>
        </p:blipFill>
        <p:spPr>
          <a:xfrm>
            <a:off x="331150" y="444950"/>
            <a:ext cx="8466125" cy="12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415" name="Google Shape;415;p61"/>
          <p:cNvSpPr txBox="1"/>
          <p:nvPr>
            <p:ph idx="1" type="body"/>
          </p:nvPr>
        </p:nvSpPr>
        <p:spPr>
          <a:xfrm>
            <a:off x="2459925" y="1872075"/>
            <a:ext cx="63336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How Our Model Helps: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Resource Optimization: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Prioritize high-risk patients for medication access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Better allocation of limited healthcare resources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Reduce unnecessary testing costs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Supply Chain Management: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Forecast regional medication demand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Better inventory management for pharmacies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Help prevent drug shortages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Cost Reduction: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Early intervention reduces long-term costs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More efficient screening process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 sz="1400">
                <a:solidFill>
                  <a:schemeClr val="dk1"/>
                </a:solidFill>
              </a:rPr>
              <a:t>Better insurance risk assessment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342900" y="480050"/>
            <a:ext cx="5739000" cy="75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NHANES Dataset Overview (2013-2014)</a:t>
            </a:r>
            <a:endParaRPr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303850" y="1233375"/>
            <a:ext cx="6444300" cy="299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Dataset:</a:t>
            </a:r>
            <a:endParaRPr sz="5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2,277 patient records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Target: Diabetes Status (No/Yes/Borderline)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Distribution: 89% Non-diabetic, 8% Diabetic, 3% Borderline</a:t>
            </a:r>
            <a:endParaRPr sz="5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/>
              <a:t>Key Health Features: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Clinical: Blood glucose, BMI, Insulin levels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Demographics: Age, Gender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Lab Results: Oral glucose test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Lifestyle: Physical Activity</a:t>
            </a:r>
            <a:endParaRPr sz="5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/>
              <a:t>Primary Challenge: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Significant class imbalance (11% diabetic/borderline cases)</a:t>
            </a:r>
            <a:endParaRPr sz="5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Critical for medical diagnosis accuracy</a:t>
            </a:r>
            <a:endParaRPr sz="5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ctrTitle"/>
          </p:nvPr>
        </p:nvSpPr>
        <p:spPr>
          <a:xfrm>
            <a:off x="957300" y="-426000"/>
            <a:ext cx="72294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NATIONAL HEALTH AND NUTRITION HEALTH SURVEY 2013</a:t>
            </a:r>
            <a:r>
              <a:rPr lang="en" sz="2700"/>
              <a:t>-</a:t>
            </a:r>
            <a:r>
              <a:rPr lang="en" sz="2700"/>
              <a:t>2014 (NHANES) AGE PREDICTION SUBSET</a:t>
            </a:r>
            <a:endParaRPr sz="2700"/>
          </a:p>
        </p:txBody>
      </p:sp>
      <p:pic>
        <p:nvPicPr>
          <p:cNvPr id="428" name="Google Shape;4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0" y="1875375"/>
            <a:ext cx="3175075" cy="9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00" y="3133425"/>
            <a:ext cx="3175075" cy="166690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3"/>
          <p:cNvSpPr txBox="1"/>
          <p:nvPr>
            <p:ph idx="4294967295" type="body"/>
          </p:nvPr>
        </p:nvSpPr>
        <p:spPr>
          <a:xfrm>
            <a:off x="4675575" y="1676400"/>
            <a:ext cx="4079700" cy="314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The National Health and Nutrition Examination Survey (NHANES), administered by the Centers for Disease Control and Prevention (CDC), collects extensive health and nutritional information from a diverse U.S. population.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 dataset used for this project is a subset of the CDC database.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The dataset uses multiple healthcare information to predict one’s age group (senior/adult). However, we would like to use diabetic status as our target variable.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/>
          <p:nvPr>
            <p:ph type="ctrTitle"/>
          </p:nvPr>
        </p:nvSpPr>
        <p:spPr>
          <a:xfrm>
            <a:off x="4675564" y="556022"/>
            <a:ext cx="4219800" cy="96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36" name="Google Shape;436;p64"/>
          <p:cNvSpPr txBox="1"/>
          <p:nvPr>
            <p:ph idx="1" type="body"/>
          </p:nvPr>
        </p:nvSpPr>
        <p:spPr>
          <a:xfrm>
            <a:off x="4675575" y="1676400"/>
            <a:ext cx="4079700" cy="314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The major concern is the imbalance in the target classes. Only 0.9% of the respondents are diabetic.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To address this issue: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stratify=y during train_test_split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class_weight=‘balanced’ during model building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average=‘macro’ during evaluating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/>
              <a:t>However, we still do not expect high </a:t>
            </a:r>
            <a:r>
              <a:rPr lang="en" sz="1400"/>
              <a:t>accuracy</a:t>
            </a:r>
            <a:r>
              <a:rPr lang="en" sz="1400"/>
              <a:t> from our models due to </a:t>
            </a:r>
            <a:r>
              <a:rPr lang="en" sz="1400"/>
              <a:t>imbalance data. Other resampling techniques would be needed to improve the data.</a:t>
            </a:r>
            <a:endParaRPr sz="1400"/>
          </a:p>
        </p:txBody>
      </p:sp>
      <p:pic>
        <p:nvPicPr>
          <p:cNvPr id="437" name="Google Shape;4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" y="600775"/>
            <a:ext cx="2595775" cy="22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25" y="2897550"/>
            <a:ext cx="4486773" cy="19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