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5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92674-7869-4C02-BA68-6694848ED44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219BE-4AD9-4AAC-8A88-D9DAD0B9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6A28DB05-F23C-9908-C352-F1EEC1257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F8828512-00E2-8452-16CD-ACE5EA3FA3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95CFB5DC-2CCA-BCC9-4F32-4BC1529300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2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74396863-84D1-57A9-0117-B9003D152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B023E197-BB53-6FBB-99B5-58052E9991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6878872E-4245-4F44-5653-42DF36E6A0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858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A158D927-ECCE-66A6-3B45-3FD5774E3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A12A1F24-EF68-A624-7330-6F9B48410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85085E94-E422-1058-256D-EEB1DDC17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360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5C9DE188-04B6-B35A-84A9-D18E370C9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341104B5-974B-7A43-0B54-5CD90C2E6E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64CF54D0-119F-0C4F-372E-3ECB2AD2C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3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B645451B-89AC-3971-AAD9-B784D7771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055962E7-B4FF-06FD-0A2B-C0B41F63A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A9DCB59F-26DE-F553-6188-41238759A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951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52410923-A1E9-A5F5-265B-4EC6D74D1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63C5A109-9E9F-2B66-A492-BFE7CF4C9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8ED1DB35-E1B9-4D34-DEB6-685BDE4A5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30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733F63CC-A1DF-9E4B-CD75-CD2320B79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E9D13E9C-0B58-21BC-486F-E2FB2CC1A1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486FA62F-22C2-25FB-4EEE-DBE56A8AF5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34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87CF982B-36DD-0D81-E10F-5DE2A48F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83FAEAA2-2A85-FEF8-CDAA-D8FBE1F48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2A75625B-777B-3714-6750-2BBE246E85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783222D8-956D-3EC0-6CE1-9C3374EBC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9F1301D3-5A07-5210-A55B-195863195D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79D637F2-5C6D-2FC6-E40B-10E535CBB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3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BF2071B0-0615-CB35-16EA-696334999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3ABC6077-7CBB-D9D4-38F8-0C1A77DF19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253F6459-B9B0-7F9B-9E94-44A93D008A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64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FF82DDE3-BC57-37ED-58C5-4A390A003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2231B277-D598-043A-5817-AC08A5B31E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2B02F078-FBFE-8703-85CB-71CF023CD5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26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C8A901CD-91DF-465E-4F8F-09AA922B4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0C16B395-C745-87E5-F802-6F85EC099E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1892BE61-741C-1089-475F-F44BE788DA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756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FD0D86F1-07F4-5D42-4985-3E3A60691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163E0448-ABDB-1818-516E-86DEB746F2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>
            <a:extLst>
              <a:ext uri="{FF2B5EF4-FFF2-40B4-BE49-F238E27FC236}">
                <a16:creationId xmlns:a16="http://schemas.microsoft.com/office/drawing/2014/main" id="{FFCF38F7-C5F1-1CDB-A9A3-D4D57F85D1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29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58900" y="2978025"/>
            <a:ext cx="8907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125300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27000" y="3524633"/>
            <a:ext cx="252000" cy="252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4337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040233" y="3077051"/>
            <a:ext cx="90228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89768" y="3710551"/>
            <a:ext cx="92372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7" name="Google Shape;17;p3"/>
          <p:cNvCxnSpPr/>
          <p:nvPr/>
        </p:nvCxnSpPr>
        <p:spPr>
          <a:xfrm>
            <a:off x="125286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843408" y="3023204"/>
            <a:ext cx="819200" cy="819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248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126084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851100" y="3023223"/>
            <a:ext cx="819200" cy="81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177633" y="2882400"/>
            <a:ext cx="8934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41853" rtl="0">
              <a:spcBef>
                <a:spcPts val="8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sz="3733" i="1">
                <a:solidFill>
                  <a:srgbClr val="39C0BA"/>
                </a:solidFill>
              </a:defRPr>
            </a:lvl1pPr>
            <a:lvl2pPr marL="1219170" lvl="1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sz="3733" i="1">
                <a:solidFill>
                  <a:srgbClr val="39C0BA"/>
                </a:solidFill>
              </a:defRPr>
            </a:lvl2pPr>
            <a:lvl3pPr marL="1828754" lvl="2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3733" i="1">
                <a:solidFill>
                  <a:srgbClr val="39C0BA"/>
                </a:solidFill>
              </a:defRPr>
            </a:lvl3pPr>
            <a:lvl4pPr marL="2438339" lvl="3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3733" i="1">
                <a:solidFill>
                  <a:srgbClr val="39C0BA"/>
                </a:solidFill>
              </a:defRPr>
            </a:lvl4pPr>
            <a:lvl5pPr marL="3047924" lvl="4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3733" i="1">
                <a:solidFill>
                  <a:srgbClr val="39C0BA"/>
                </a:solidFill>
              </a:defRPr>
            </a:lvl5pPr>
            <a:lvl6pPr marL="3657509" lvl="5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3733" i="1">
                <a:solidFill>
                  <a:srgbClr val="39C0BA"/>
                </a:solidFill>
              </a:defRPr>
            </a:lvl6pPr>
            <a:lvl7pPr marL="4267093" lvl="6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3733" i="1">
                <a:solidFill>
                  <a:srgbClr val="39C0BA"/>
                </a:solidFill>
              </a:defRPr>
            </a:lvl7pPr>
            <a:lvl8pPr marL="4876678" lvl="7" indent="-54185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3733" i="1">
                <a:solidFill>
                  <a:srgbClr val="39C0BA"/>
                </a:solidFill>
              </a:defRPr>
            </a:lvl8pPr>
            <a:lvl9pPr marL="5486263" lvl="8" indent="-54185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3733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82055" y="2992041"/>
            <a:ext cx="1741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6400" b="1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587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553997" y="1449065"/>
            <a:ext cx="9144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4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3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3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9" name="Google Shape;29;p5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4022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565489"/>
            <a:ext cx="44092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565489"/>
            <a:ext cx="44092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37" name="Google Shape;37;p6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6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0696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589731"/>
            <a:ext cx="32048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589731"/>
            <a:ext cx="32048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589731"/>
            <a:ext cx="32048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46" name="Google Shape;46;p7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7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06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52" name="Google Shape;52;p8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33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553967" y="5775089"/>
            <a:ext cx="100284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57" name="Google Shape;57;p9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1126233" y="60068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5159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65" name="Google Shape;65;p11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1126233" y="3294400"/>
            <a:ext cx="269200" cy="2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3390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7" y="1449065"/>
            <a:ext cx="91440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84385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4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770775" y="2503011"/>
            <a:ext cx="9724539" cy="39690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</a:rPr>
              <a:t>PROJECT REPORT PRESENTATION</a:t>
            </a:r>
            <a:br>
              <a:rPr lang="en" sz="2000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en" sz="2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" sz="4000" dirty="0"/>
              <a:t>IMPACT OF RACIAL DIVERSITY ON PERFORMANCE AND EARLY CHILDHOOD DEVELOPMENT</a:t>
            </a:r>
            <a:br>
              <a:rPr lang="en" sz="4000" dirty="0"/>
            </a:br>
            <a:br>
              <a:rPr lang="en" sz="4000" dirty="0"/>
            </a:br>
            <a:r>
              <a:rPr lang="en" sz="2000" dirty="0"/>
              <a:t>Long Nguyen | ISM 6642: Advanced Data Science</a:t>
            </a:r>
            <a:endParaRPr sz="28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322660A8-ABB3-375A-4016-447AF579F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2943C8D9-F865-191B-AEEF-9E4259A19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6" y="806147"/>
            <a:ext cx="10060101" cy="45969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DIFFERENCE-IN-DIFFERENCES ANALYSIS (DID)</a:t>
            </a:r>
            <a:endParaRPr sz="3200" dirty="0"/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F276480D-26AF-044A-AFC2-82CBE5742E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10</a:t>
            </a:fld>
            <a:endParaRPr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0E687-F21B-9682-519E-F1E47E20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447" y="2367302"/>
            <a:ext cx="4858933" cy="2969009"/>
          </a:xfrm>
          <a:prstGeom prst="rect">
            <a:avLst/>
          </a:prstGeom>
        </p:spPr>
      </p:pic>
      <p:sp>
        <p:nvSpPr>
          <p:cNvPr id="4" name="Google Shape;78;p13">
            <a:extLst>
              <a:ext uri="{FF2B5EF4-FFF2-40B4-BE49-F238E27FC236}">
                <a16:creationId xmlns:a16="http://schemas.microsoft.com/office/drawing/2014/main" id="{F72FBAAC-E6D9-E846-B713-25A5842DF3A0}"/>
              </a:ext>
            </a:extLst>
          </p:cNvPr>
          <p:cNvSpPr txBox="1"/>
          <p:nvPr/>
        </p:nvSpPr>
        <p:spPr>
          <a:xfrm>
            <a:off x="1553966" y="1448108"/>
            <a:ext cx="5340320" cy="513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DID analysis is a quasi-experimental design that helps assess the causal effect of an intervention by comparing the changes in outcomes between treatment group and control group. 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DID effect is usually implemented as an interaction term between time and binary treated variables in a regression model: </a:t>
            </a:r>
          </a:p>
          <a:p>
            <a:pPr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</a:pP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Y= β0 + β1×[Time]+ β2×[Treated]+ </a:t>
            </a:r>
            <a:r>
              <a:rPr lang="en-US" sz="2000" b="1" kern="0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β3</a:t>
            </a: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×[</a:t>
            </a:r>
            <a:r>
              <a:rPr lang="en-US" sz="2000" kern="0" dirty="0" err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Time×Treated</a:t>
            </a: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]+ β4×[Covariates]+ε</a:t>
            </a:r>
          </a:p>
          <a:p>
            <a:pPr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</a:pPr>
            <a:endParaRPr lang="en-US" sz="2000" kern="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81834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27B8AC02-5E0B-87A2-45AF-E2F270257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B4C38A38-B93B-F811-5943-1F8A969DE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7" y="806147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DID / FIXED EFFECTS MODEL OUTPUT</a:t>
            </a:r>
            <a:endParaRPr sz="3200" dirty="0"/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A1C7DC43-39DA-32A9-25BC-59B9250388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11</a:t>
            </a:fld>
            <a:endParaRPr ker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39ECC-81B7-F13A-E2C1-37451037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70" y="1519844"/>
            <a:ext cx="8682859" cy="51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1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306D00BF-AB1A-8D0F-63FF-B128A8A5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BFC7D5D1-B4DA-7EB4-545C-F6D1CACD4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7" y="806147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PARALLEL TRENDS ASSUMPTION</a:t>
            </a:r>
            <a:endParaRPr sz="3200" dirty="0"/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E2BDDE8B-6D81-33F0-8C61-4F642DFD4B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12</a:t>
            </a:fld>
            <a:endParaRPr kern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6C9E0B-7A83-D2EB-09B2-D425DCB2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90" y="1734692"/>
            <a:ext cx="5259719" cy="4586329"/>
          </a:xfrm>
          <a:prstGeom prst="rect">
            <a:avLst/>
          </a:prstGeom>
        </p:spPr>
      </p:pic>
      <p:sp>
        <p:nvSpPr>
          <p:cNvPr id="3" name="Google Shape;78;p13">
            <a:extLst>
              <a:ext uri="{FF2B5EF4-FFF2-40B4-BE49-F238E27FC236}">
                <a16:creationId xmlns:a16="http://schemas.microsoft.com/office/drawing/2014/main" id="{5B68D726-9150-5480-A8B4-BD932CE84597}"/>
              </a:ext>
            </a:extLst>
          </p:cNvPr>
          <p:cNvSpPr txBox="1"/>
          <p:nvPr/>
        </p:nvSpPr>
        <p:spPr>
          <a:xfrm>
            <a:off x="1553967" y="1507624"/>
            <a:ext cx="4253068" cy="375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Treatment group is separated into subsets based on their treatment start date.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Patterns seem fairly parallel.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Some divergence in </a:t>
            </a:r>
            <a:r>
              <a:rPr lang="en-US" sz="2000" kern="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sem</a:t>
            </a:r>
            <a:r>
              <a:rPr lang="en-US" sz="2000" kern="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2-3 but not significant.</a:t>
            </a:r>
          </a:p>
        </p:txBody>
      </p:sp>
    </p:spTree>
    <p:extLst>
      <p:ext uri="{BB962C8B-B14F-4D97-AF65-F5344CB8AC3E}">
        <p14:creationId xmlns:p14="http://schemas.microsoft.com/office/powerpoint/2010/main" val="354490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20466F0D-F69B-7301-562A-2E22668DA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E9623D00-1E2C-DD2C-1D7E-E5DAD81E37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7" y="806147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CONCLUSIONS</a:t>
            </a:r>
            <a:endParaRPr sz="3200" dirty="0"/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A7062BB8-4D47-D5B8-07DC-1F6E2E24BB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13</a:t>
            </a:fld>
            <a:endParaRPr kern="0"/>
          </a:p>
        </p:txBody>
      </p:sp>
      <p:sp>
        <p:nvSpPr>
          <p:cNvPr id="3" name="Google Shape;78;p13">
            <a:extLst>
              <a:ext uri="{FF2B5EF4-FFF2-40B4-BE49-F238E27FC236}">
                <a16:creationId xmlns:a16="http://schemas.microsoft.com/office/drawing/2014/main" id="{7D8FE0A4-E537-5956-6A41-8C8F65942AE6}"/>
              </a:ext>
            </a:extLst>
          </p:cNvPr>
          <p:cNvSpPr txBox="1"/>
          <p:nvPr/>
        </p:nvSpPr>
        <p:spPr>
          <a:xfrm>
            <a:off x="1553967" y="1507624"/>
            <a:ext cx="4253068" cy="483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Positive and increasing effect of going to a diverse school at a younger age on performance.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Policy makers and school administrators should implement DEI policies and programs.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DEI requires long-term effort and commitment to start seeing actual returning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DD568-A2FA-4B35-E055-464BCDAE4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63" y="1774702"/>
            <a:ext cx="5188146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9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020FA319-2878-D1D9-4018-B7C73D621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3167DC2C-56EB-FDF4-6C45-287B27F944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7" y="806147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LIMITATIONS</a:t>
            </a:r>
            <a:endParaRPr sz="3200" dirty="0"/>
          </a:p>
        </p:txBody>
      </p:sp>
      <p:sp>
        <p:nvSpPr>
          <p:cNvPr id="78" name="Google Shape;78;p13">
            <a:extLst>
              <a:ext uri="{FF2B5EF4-FFF2-40B4-BE49-F238E27FC236}">
                <a16:creationId xmlns:a16="http://schemas.microsoft.com/office/drawing/2014/main" id="{092E1E66-D3F1-3BC3-5D0A-4C062283D5FA}"/>
              </a:ext>
            </a:extLst>
          </p:cNvPr>
          <p:cNvSpPr txBox="1"/>
          <p:nvPr/>
        </p:nvSpPr>
        <p:spPr>
          <a:xfrm>
            <a:off x="1553967" y="1448108"/>
            <a:ext cx="9561338" cy="480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</a:pPr>
            <a:r>
              <a:rPr lang="en-US" sz="2400" b="1" kern="0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Target Variable: </a:t>
            </a:r>
            <a:r>
              <a:rPr lang="en-US" sz="2400" b="1" i="1" kern="0" dirty="0" err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rceth</a:t>
            </a:r>
            <a:r>
              <a:rPr lang="en-US" sz="2400" b="1" i="1" kern="0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b="1" kern="0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– Diversity Indicator</a:t>
            </a:r>
            <a:endParaRPr sz="2400" b="1" kern="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Proportion of non-white students might still be dominated by only one specific racial group.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 much diversity is enough to be considered “diverse”?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Other aspects: gender, socioeconomic status, disabilities. </a:t>
            </a:r>
          </a:p>
          <a:p>
            <a:pPr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</a:pPr>
            <a:r>
              <a:rPr lang="en-US" sz="2400" b="1" kern="0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Violation of Parallel Trends Assumption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Needs further testing. </a:t>
            </a:r>
          </a:p>
          <a:p>
            <a:pPr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</a:pPr>
            <a:endParaRPr lang="en-US" sz="2000" kern="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C19E3DDD-3173-EF1F-CA7B-5091A1470C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2685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1781467" y="1882600"/>
            <a:ext cx="97836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933" b="1" dirty="0">
                <a:solidFill>
                  <a:srgbClr val="2E3037"/>
                </a:solidFill>
              </a:rPr>
              <a:t>Thanks!</a:t>
            </a:r>
            <a:endParaRPr sz="2933" b="1" dirty="0">
              <a:solidFill>
                <a:srgbClr val="2E3037"/>
              </a:solidFill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1781467" y="3429000"/>
            <a:ext cx="9783600" cy="81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dirty="0">
                <a:solidFill>
                  <a:srgbClr val="F3F3F3"/>
                </a:solidFill>
              </a:rPr>
              <a:t>ANY QUESTIONS?</a:t>
            </a:r>
            <a:endParaRPr sz="4800" b="1" dirty="0">
              <a:solidFill>
                <a:srgbClr val="F3F3F3"/>
              </a:solidFill>
            </a:endParaRPr>
          </a:p>
        </p:txBody>
      </p:sp>
      <p:sp>
        <p:nvSpPr>
          <p:cNvPr id="317" name="Google Shape;317;p34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6A9E74FE-7226-814E-7897-C464D4184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92304EE8-A46C-6276-1560-5F088F44A2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7" y="806147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ABOUT THE PROJECT</a:t>
            </a:r>
            <a:endParaRPr sz="3200" dirty="0"/>
          </a:p>
        </p:txBody>
      </p:sp>
      <p:sp>
        <p:nvSpPr>
          <p:cNvPr id="78" name="Google Shape;78;p13">
            <a:extLst>
              <a:ext uri="{FF2B5EF4-FFF2-40B4-BE49-F238E27FC236}">
                <a16:creationId xmlns:a16="http://schemas.microsoft.com/office/drawing/2014/main" id="{7F85E0BD-75D6-6148-73D2-5B59CE4B0D43}"/>
              </a:ext>
            </a:extLst>
          </p:cNvPr>
          <p:cNvSpPr txBox="1"/>
          <p:nvPr/>
        </p:nvSpPr>
        <p:spPr>
          <a:xfrm>
            <a:off x="5044836" y="1630377"/>
            <a:ext cx="6811049" cy="480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</a:pPr>
            <a:r>
              <a:rPr lang="en-US" sz="2400" b="1" kern="0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Objective</a:t>
            </a:r>
            <a:endParaRPr sz="2400" b="1" kern="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Across domains, DEI in the US education system remains a critical controversy. Thus, this project aims to study the significance of DEI in academia.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Policy makers and institutions can gain a comprehensive understanding of the subject matter to support decision-making. 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study seeks to address disparities and biases regarding DEI in education in today’s society.</a:t>
            </a:r>
            <a:endParaRPr sz="2000" kern="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2FED5265-BADB-34BA-87F6-E6C1383124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</a:t>
            </a:fld>
            <a:endParaRPr kern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1B0AF8-1DA2-181F-2BC3-6B729E6A466D}"/>
              </a:ext>
            </a:extLst>
          </p:cNvPr>
          <p:cNvSpPr/>
          <p:nvPr/>
        </p:nvSpPr>
        <p:spPr>
          <a:xfrm>
            <a:off x="-1047133" y="1718059"/>
            <a:ext cx="5852045" cy="575998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421" r="-21101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3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A053CED8-F9AD-5A6B-8860-CAF75C15A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807355F5-9C22-0215-838C-761025DA5F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7" y="806147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ABOUT THE PROJECT</a:t>
            </a:r>
            <a:endParaRPr sz="3200" dirty="0"/>
          </a:p>
        </p:txBody>
      </p:sp>
      <p:sp>
        <p:nvSpPr>
          <p:cNvPr id="78" name="Google Shape;78;p13">
            <a:extLst>
              <a:ext uri="{FF2B5EF4-FFF2-40B4-BE49-F238E27FC236}">
                <a16:creationId xmlns:a16="http://schemas.microsoft.com/office/drawing/2014/main" id="{E6D31DB8-8E61-6812-90BD-82C4C799E525}"/>
              </a:ext>
            </a:extLst>
          </p:cNvPr>
          <p:cNvSpPr txBox="1"/>
          <p:nvPr/>
        </p:nvSpPr>
        <p:spPr>
          <a:xfrm>
            <a:off x="1553966" y="1448108"/>
            <a:ext cx="9810243" cy="480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</a:pPr>
            <a:r>
              <a:rPr lang="en-US" sz="2400" b="1" kern="0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Data</a:t>
            </a:r>
            <a:endParaRPr sz="2400" b="1" kern="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Data from the Early Childhood Longitudinal Studies (ECLS) Program by the US Dept. Of Education and The National Center for Educational Statistics (NCES).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program examined child development, school readiness, and early school experiences through various factors: family, school, community.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Kindergarten class 2010-11 cohort: 18,174 participating children between Fall 2010 and Spring 2016 semesters.</a:t>
            </a:r>
            <a:endParaRPr sz="2000" kern="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DDF5011C-6E5B-AFF0-1CE9-344C248980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3</a:t>
            </a:fld>
            <a:endParaRPr kern="0"/>
          </a:p>
        </p:txBody>
      </p:sp>
      <p:pic>
        <p:nvPicPr>
          <p:cNvPr id="1026" name="Picture 2" descr="AERA and COPAFS Statement on the New Administration's Sudden Termination of  National Center for Education Statistics Contracts">
            <a:extLst>
              <a:ext uri="{FF2B5EF4-FFF2-40B4-BE49-F238E27FC236}">
                <a16:creationId xmlns:a16="http://schemas.microsoft.com/office/drawing/2014/main" id="{7BFFE1EE-8144-F26E-1D2A-E4CDF078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17" y="602494"/>
            <a:ext cx="1892403" cy="134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76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A2E7773E-3034-F0AE-A1E1-8BDA1DBFD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6DC90BB2-25AF-9A7E-39FA-5AD4E383A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7" y="806147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PROGRAMMING SETUP (R)</a:t>
            </a:r>
            <a:endParaRPr sz="3200" dirty="0"/>
          </a:p>
        </p:txBody>
      </p:sp>
      <p:sp>
        <p:nvSpPr>
          <p:cNvPr id="78" name="Google Shape;78;p13">
            <a:extLst>
              <a:ext uri="{FF2B5EF4-FFF2-40B4-BE49-F238E27FC236}">
                <a16:creationId xmlns:a16="http://schemas.microsoft.com/office/drawing/2014/main" id="{A51F7C6D-BA74-4654-4655-C4BBE35D7953}"/>
              </a:ext>
            </a:extLst>
          </p:cNvPr>
          <p:cNvSpPr txBox="1"/>
          <p:nvPr/>
        </p:nvSpPr>
        <p:spPr>
          <a:xfrm>
            <a:off x="1553967" y="1448108"/>
            <a:ext cx="4253068" cy="375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Utilize the </a:t>
            </a:r>
            <a:r>
              <a:rPr lang="en-US" sz="2000" kern="0" dirty="0" err="1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EdSurvey</a:t>
            </a:r>
            <a:r>
              <a:rPr lang="en-US" sz="2000" kern="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 package in R to import the dataset.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18,174 rows x 26,061 columns</a:t>
            </a:r>
          </a:p>
          <a:p>
            <a:pPr marL="34290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Each row represents one child and contains the data across multiple time points.</a:t>
            </a:r>
            <a:endParaRPr lang="en-US" sz="2400" kern="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A1DD0EF7-809D-F3F4-25DF-5D0ED918D5B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4</a:t>
            </a:fld>
            <a:endParaRPr kern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52D07B-35E1-E4F3-006C-5494F8B4B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808" y="1728755"/>
            <a:ext cx="5138981" cy="34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0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A7A8CED1-9B0E-33D3-0237-E194D6CFB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1B06A2C3-5BC1-EF37-BF6D-149A803FB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7" y="806147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DATA PREPROCESSING</a:t>
            </a:r>
            <a:endParaRPr sz="3200" dirty="0"/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95B89243-DC31-4BEE-7BE4-30605AFC8C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5</a:t>
            </a:fld>
            <a:endParaRPr kern="0"/>
          </a:p>
        </p:txBody>
      </p:sp>
      <p:sp>
        <p:nvSpPr>
          <p:cNvPr id="3" name="Google Shape;78;p13">
            <a:extLst>
              <a:ext uri="{FF2B5EF4-FFF2-40B4-BE49-F238E27FC236}">
                <a16:creationId xmlns:a16="http://schemas.microsoft.com/office/drawing/2014/main" id="{A92C7F50-F596-54AD-29C7-CAB910B792CB}"/>
              </a:ext>
            </a:extLst>
          </p:cNvPr>
          <p:cNvSpPr txBox="1"/>
          <p:nvPr/>
        </p:nvSpPr>
        <p:spPr>
          <a:xfrm>
            <a:off x="1553966" y="1448108"/>
            <a:ext cx="9810243" cy="480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</a:pPr>
            <a:r>
              <a:rPr lang="en-US" sz="2400" b="1" kern="0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Variables Selection</a:t>
            </a:r>
            <a:endParaRPr sz="2400" b="1" kern="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 err="1">
                <a:solidFill>
                  <a:schemeClr val="accent1"/>
                </a:solidFill>
                <a:latin typeface="Quicksand"/>
              </a:rPr>
              <a:t>childid</a:t>
            </a:r>
            <a:r>
              <a:rPr lang="en-US" sz="2000" kern="0" dirty="0">
                <a:solidFill>
                  <a:schemeClr val="accent1"/>
                </a:solidFill>
                <a:latin typeface="Quicksand"/>
              </a:rPr>
              <a:t>:</a:t>
            </a:r>
            <a:r>
              <a:rPr lang="en-US" sz="2000" kern="0" dirty="0">
                <a:solidFill>
                  <a:srgbClr val="FFFFFF"/>
                </a:solidFill>
                <a:latin typeface="Quicksand"/>
              </a:rPr>
              <a:t> Children ID numbers.</a:t>
            </a:r>
          </a:p>
          <a:p>
            <a:pPr marL="342900" marR="0" lvl="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Quicksand"/>
              </a:rPr>
              <a:t>s1_id, s2_id, …: </a:t>
            </a:r>
            <a:r>
              <a:rPr lang="en-US" sz="2000" kern="0" dirty="0">
                <a:solidFill>
                  <a:srgbClr val="FFFFFF"/>
                </a:solidFill>
                <a:latin typeface="Quicksand"/>
              </a:rPr>
              <a:t>School ID numbers. </a:t>
            </a:r>
          </a:p>
          <a:p>
            <a:pPr marL="342900" marR="0" lvl="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Quicksand"/>
              </a:rPr>
              <a:t>x2krceth, x4rceth, …: </a:t>
            </a:r>
            <a:r>
              <a:rPr lang="en-US" sz="2000" kern="0" dirty="0">
                <a:solidFill>
                  <a:srgbClr val="FFFFFF"/>
                </a:solidFill>
                <a:latin typeface="Quicksand"/>
              </a:rPr>
              <a:t>Percentage of non-white children at the school. No racial data was collected for the first, third, and fifth semesters.</a:t>
            </a:r>
          </a:p>
          <a:p>
            <a:pPr marL="342900" marR="0" lvl="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Quicksand"/>
              </a:rPr>
              <a:t>x1rthet, x2rthet, x1mthet, …: </a:t>
            </a:r>
            <a:r>
              <a:rPr lang="en-US" sz="2000" kern="0" dirty="0">
                <a:solidFill>
                  <a:srgbClr val="FFFFFF"/>
                </a:solidFill>
                <a:latin typeface="Quicksand"/>
              </a:rPr>
              <a:t>IRT-based scores to measure children performance in reading (</a:t>
            </a:r>
            <a:r>
              <a:rPr lang="en-US" sz="2000" kern="0" dirty="0" err="1">
                <a:solidFill>
                  <a:srgbClr val="FFFFFF"/>
                </a:solidFill>
                <a:latin typeface="Quicksand"/>
              </a:rPr>
              <a:t>rthet</a:t>
            </a:r>
            <a:r>
              <a:rPr lang="en-US" sz="2000" kern="0" dirty="0">
                <a:solidFill>
                  <a:srgbClr val="FFFFFF"/>
                </a:solidFill>
                <a:latin typeface="Quicksand"/>
              </a:rPr>
              <a:t>), math (</a:t>
            </a:r>
            <a:r>
              <a:rPr lang="en-US" sz="2000" kern="0" dirty="0" err="1">
                <a:solidFill>
                  <a:srgbClr val="FFFFFF"/>
                </a:solidFill>
                <a:latin typeface="Quicksand"/>
              </a:rPr>
              <a:t>mthet</a:t>
            </a:r>
            <a:r>
              <a:rPr lang="en-US" sz="2000" kern="0" dirty="0">
                <a:solidFill>
                  <a:srgbClr val="FFFFFF"/>
                </a:solidFill>
                <a:latin typeface="Quicksand"/>
              </a:rPr>
              <a:t>), and science (</a:t>
            </a:r>
            <a:r>
              <a:rPr lang="en-US" sz="2000" kern="0" dirty="0" err="1">
                <a:solidFill>
                  <a:srgbClr val="FFFFFF"/>
                </a:solidFill>
                <a:latin typeface="Quicksand"/>
              </a:rPr>
              <a:t>sthet</a:t>
            </a:r>
            <a:r>
              <a:rPr lang="en-US" sz="2000" kern="0" dirty="0">
                <a:solidFill>
                  <a:srgbClr val="FFFFFF"/>
                </a:solidFill>
                <a:latin typeface="Quicksand"/>
              </a:rPr>
              <a:t>) across the semesters</a:t>
            </a:r>
          </a:p>
        </p:txBody>
      </p:sp>
    </p:spTree>
    <p:extLst>
      <p:ext uri="{BB962C8B-B14F-4D97-AF65-F5344CB8AC3E}">
        <p14:creationId xmlns:p14="http://schemas.microsoft.com/office/powerpoint/2010/main" val="294225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8CCCE1C7-1352-4905-658D-CC7C14208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D2E0255E-2D29-EEC4-2429-70B07C78FB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7" y="806147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DATA PREPROCESSING (cont.)</a:t>
            </a:r>
            <a:endParaRPr sz="3200" dirty="0"/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F29F105B-10FE-7F72-1D4C-FDD35B0956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6</a:t>
            </a:fld>
            <a:endParaRPr kern="0"/>
          </a:p>
        </p:txBody>
      </p:sp>
      <p:sp>
        <p:nvSpPr>
          <p:cNvPr id="3" name="Google Shape;78;p13">
            <a:extLst>
              <a:ext uri="{FF2B5EF4-FFF2-40B4-BE49-F238E27FC236}">
                <a16:creationId xmlns:a16="http://schemas.microsoft.com/office/drawing/2014/main" id="{F17BACDF-6C78-97FE-68CE-4A15CA91AFB1}"/>
              </a:ext>
            </a:extLst>
          </p:cNvPr>
          <p:cNvSpPr txBox="1"/>
          <p:nvPr/>
        </p:nvSpPr>
        <p:spPr>
          <a:xfrm>
            <a:off x="1553966" y="1448108"/>
            <a:ext cx="9810243" cy="480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</a:pPr>
            <a:r>
              <a:rPr lang="en-US" sz="2400" b="1" kern="0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The Race </a:t>
            </a:r>
            <a:r>
              <a:rPr lang="en-US" sz="2400" b="1" i="1" kern="0" dirty="0" err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rceth</a:t>
            </a:r>
            <a:r>
              <a:rPr lang="en-US" sz="2400" b="1" kern="0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Variables</a:t>
            </a:r>
            <a:endParaRPr sz="2400" b="1" kern="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</a:rPr>
              <a:t>Reformat x2- and x4rceth as discreet variables.</a:t>
            </a:r>
          </a:p>
          <a:p>
            <a:pPr marL="342900" marR="0" lvl="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</a:rPr>
              <a:t>Add x3- and x5rceth using s3_id and s5_id.</a:t>
            </a:r>
          </a:p>
          <a:p>
            <a:pPr marL="342900" marR="0" lvl="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bg1"/>
                </a:solidFill>
                <a:latin typeface="Quicksand"/>
              </a:rPr>
              <a:t>Add x1rceth = 1 since the first semester is the baseline.</a:t>
            </a:r>
          </a:p>
          <a:p>
            <a:pPr marR="0" lvl="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</a:pPr>
            <a:r>
              <a:rPr lang="en-US" sz="2000" b="1" kern="0" dirty="0">
                <a:solidFill>
                  <a:schemeClr val="accent1"/>
                </a:solidFill>
                <a:latin typeface="Quicksand"/>
              </a:rPr>
              <a:t>Treatment group</a:t>
            </a:r>
            <a:r>
              <a:rPr lang="en-US" sz="2000" kern="0" dirty="0">
                <a:solidFill>
                  <a:schemeClr val="bg1"/>
                </a:solidFill>
                <a:latin typeface="Quicksand"/>
              </a:rPr>
              <a:t>: children who had spent more than 4 semesters at racially diverse schools (-</a:t>
            </a:r>
            <a:r>
              <a:rPr lang="en-US" sz="2000" kern="0" dirty="0" err="1">
                <a:solidFill>
                  <a:schemeClr val="bg1"/>
                </a:solidFill>
                <a:latin typeface="Quicksand"/>
              </a:rPr>
              <a:t>rceth</a:t>
            </a:r>
            <a:r>
              <a:rPr lang="en-US" sz="2000" kern="0" dirty="0">
                <a:solidFill>
                  <a:schemeClr val="bg1"/>
                </a:solidFill>
                <a:latin typeface="Quicksand"/>
              </a:rPr>
              <a:t> &gt;= 2)</a:t>
            </a:r>
          </a:p>
          <a:p>
            <a:pPr marR="0" lvl="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</a:pPr>
            <a:r>
              <a:rPr lang="en-US" sz="2400" b="1" kern="0" dirty="0">
                <a:solidFill>
                  <a:schemeClr val="accent1"/>
                </a:solidFill>
                <a:latin typeface="Quicksand"/>
              </a:rPr>
              <a:t>De-flattening the Dataset</a:t>
            </a:r>
          </a:p>
          <a:p>
            <a:pPr marL="342900" marR="0" lvl="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</a:rPr>
              <a:t>Convert the wide flattened format into a long time-series format.</a:t>
            </a:r>
          </a:p>
          <a:p>
            <a:pPr marL="342900" marR="0" lvl="0" indent="-342900" defTabSz="1219170">
              <a:lnSpc>
                <a:spcPct val="15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FFFF"/>
                </a:solidFill>
                <a:latin typeface="Quicksand"/>
              </a:rPr>
              <a:t>Each row now represents a single child’s data at a particular semester.</a:t>
            </a:r>
          </a:p>
        </p:txBody>
      </p:sp>
    </p:spTree>
    <p:extLst>
      <p:ext uri="{BB962C8B-B14F-4D97-AF65-F5344CB8AC3E}">
        <p14:creationId xmlns:p14="http://schemas.microsoft.com/office/powerpoint/2010/main" val="161920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234B018B-F700-FAD0-15F8-AA57C782A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8B12DC0B-7683-69EE-C65B-14FB1AEA3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7" y="806147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FINAL DATA FRAME</a:t>
            </a:r>
            <a:endParaRPr sz="3200" dirty="0"/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75BE3BEE-4244-A32D-B6F2-D60BC5F99D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7</a:t>
            </a:fld>
            <a:endParaRPr ker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1713C-FDAF-2184-4A7D-F7C7191D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67" y="1578157"/>
            <a:ext cx="10400610" cy="47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B110186F-E839-A7BB-6075-F7BA5B53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3173D36F-C686-FA01-A97B-38D138F0F0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7" y="806147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TREATMENT VS CONTROL GROUPS</a:t>
            </a:r>
            <a:endParaRPr sz="3200" dirty="0"/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3ED7464C-5837-7A22-D883-7772880F4A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8</a:t>
            </a:fld>
            <a:endParaRPr kern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74C513-639B-09F2-9E8D-62FB6E247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51" y="1958823"/>
            <a:ext cx="4941636" cy="42895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1FECB6-6623-4923-9A21-E95B882E4A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088" r="39043" b="53222"/>
          <a:stretch/>
        </p:blipFill>
        <p:spPr>
          <a:xfrm>
            <a:off x="7344716" y="2173604"/>
            <a:ext cx="1992073" cy="1855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1915AE-F08E-C934-95D7-F586F4A8F9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614" t="48870" r="66247"/>
          <a:stretch/>
        </p:blipFill>
        <p:spPr>
          <a:xfrm>
            <a:off x="7344716" y="4254722"/>
            <a:ext cx="1992071" cy="1993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C10DC1-9B5D-2F7D-7081-27EB9D55DE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663" t="50000" r="34614" b="3653"/>
          <a:stretch/>
        </p:blipFill>
        <p:spPr>
          <a:xfrm>
            <a:off x="9595875" y="2173604"/>
            <a:ext cx="1992074" cy="1855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24800-F0C7-1944-2525-FE52040960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006" t="46328" r="50000"/>
          <a:stretch/>
        </p:blipFill>
        <p:spPr>
          <a:xfrm>
            <a:off x="9606689" y="4254722"/>
            <a:ext cx="1982300" cy="1995931"/>
          </a:xfrm>
          <a:prstGeom prst="rect">
            <a:avLst/>
          </a:prstGeom>
        </p:spPr>
      </p:pic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A4889A9E-08AB-EF2A-BC76-2D33ED46BE74}"/>
              </a:ext>
            </a:extLst>
          </p:cNvPr>
          <p:cNvSpPr txBox="1">
            <a:spLocks/>
          </p:cNvSpPr>
          <p:nvPr/>
        </p:nvSpPr>
        <p:spPr>
          <a:xfrm>
            <a:off x="7309415" y="1731082"/>
            <a:ext cx="4420594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2000" kern="0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421250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F30E78F9-1ACC-6A68-A4B8-2D1691A01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1EDEFF07-CA6B-EFC2-4186-EE6A60AE1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967" y="806147"/>
            <a:ext cx="9144000" cy="46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/>
              <a:t>AVERAGE IRT SCORES</a:t>
            </a:r>
            <a:endParaRPr sz="3200" dirty="0"/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39D4AE1B-60E2-86BC-3EDD-A4D7897037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9</a:t>
            </a:fld>
            <a:endParaRPr kern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D766DB-2D2B-11E9-959A-99AF9096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67" y="1360114"/>
            <a:ext cx="5841062" cy="50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62142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606</Words>
  <Application>Microsoft Office PowerPoint</Application>
  <PresentationFormat>Widescreen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Quicksand</vt:lpstr>
      <vt:lpstr>Eleanor template</vt:lpstr>
      <vt:lpstr>PROJECT REPORT PRESENTATION  IMPACT OF RACIAL DIVERSITY ON PERFORMANCE AND EARLY CHILDHOOD DEVELOPMENT  Long Nguyen | ISM 6642: Advanced Data Science</vt:lpstr>
      <vt:lpstr>ABOUT THE PROJECT</vt:lpstr>
      <vt:lpstr>ABOUT THE PROJECT</vt:lpstr>
      <vt:lpstr>PROGRAMMING SETUP (R)</vt:lpstr>
      <vt:lpstr>DATA PREPROCESSING</vt:lpstr>
      <vt:lpstr>DATA PREPROCESSING (cont.)</vt:lpstr>
      <vt:lpstr>FINAL DATA FRAME</vt:lpstr>
      <vt:lpstr>TREATMENT VS CONTROL GROUPS</vt:lpstr>
      <vt:lpstr>AVERAGE IRT SCORES</vt:lpstr>
      <vt:lpstr>DIFFERENCE-IN-DIFFERENCES ANALYSIS (DID)</vt:lpstr>
      <vt:lpstr>DID / FIXED EFFECTS MODEL OUTPUT</vt:lpstr>
      <vt:lpstr>PARALLEL TRENDS ASSUMPTION</vt:lpstr>
      <vt:lpstr>CONCLUSIONS</vt:lpstr>
      <vt:lpstr>LIMITATIONS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Long Nguyen</dc:creator>
  <cp:lastModifiedBy>Long Nguyen</cp:lastModifiedBy>
  <cp:revision>3</cp:revision>
  <dcterms:created xsi:type="dcterms:W3CDTF">2025-04-02T15:38:53Z</dcterms:created>
  <dcterms:modified xsi:type="dcterms:W3CDTF">2025-05-08T02:50:39Z</dcterms:modified>
</cp:coreProperties>
</file>