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2" r:id="rId6"/>
    <p:sldId id="263" r:id="rId7"/>
    <p:sldId id="264"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7" r:id="rId27"/>
    <p:sldId id="286" r:id="rId28"/>
    <p:sldId id="285" r:id="rId29"/>
    <p:sldId id="2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5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24603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39199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64213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E361F-3F51-483A-BB7E-D265C0B82B86}"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E361F-3F51-483A-BB7E-D265C0B82B86}"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86008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E361F-3F51-483A-BB7E-D265C0B82B86}"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9551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E361F-3F51-483A-BB7E-D265C0B82B86}"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58802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FE361F-3F51-483A-BB7E-D265C0B82B86}" type="datetimeFigureOut">
              <a:rPr lang="en-US" smtClean="0"/>
              <a:t>3/27/2021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828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7FE361F-3F51-483A-BB7E-D265C0B82B86}" type="datetimeFigureOut">
              <a:rPr lang="en-US" smtClean="0"/>
              <a:t>3/27/2021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EC9CF2-DC8E-4E2D-9262-B69461C6D284}" type="slidenum">
              <a:rPr lang="en-US" smtClean="0"/>
              <a:t>‹#›</a:t>
            </a:fld>
            <a:endParaRPr lang="en-US"/>
          </a:p>
        </p:txBody>
      </p:sp>
    </p:spTree>
    <p:extLst>
      <p:ext uri="{BB962C8B-B14F-4D97-AF65-F5344CB8AC3E}">
        <p14:creationId xmlns:p14="http://schemas.microsoft.com/office/powerpoint/2010/main" val="23552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E361F-3F51-483A-BB7E-D265C0B82B86}"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410018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7FE361F-3F51-483A-BB7E-D265C0B82B86}" type="datetimeFigureOut">
              <a:rPr lang="en-US" smtClean="0"/>
              <a:t>3/27/2021</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76EC9CF2-DC8E-4E2D-9262-B69461C6D2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160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viblo.asia/p/cac-test-level-trong-kiem-thu-phan-mem-djeZ14AJKWz?fbclid=IwAR0rV-Z7C9e6ATysHgP0drtYRmJXOH4wAdez4LbT6kahdaSWnaAYfhb26Qg" TargetMode="External"/><Relationship Id="rId2" Type="http://schemas.openxmlformats.org/officeDocument/2006/relationships/hyperlink" Target="https://www.guru99.com/software-testing.html?fbclid=IwAR0mtAt6d0BJRCW5Vbi6RhlL-UiQyqAbnvCChdG4Ao-WEqPjG_QxQYmo_sk" TargetMode="External"/><Relationship Id="rId1" Type="http://schemas.openxmlformats.org/officeDocument/2006/relationships/slideLayout" Target="../slideLayouts/slideLayout2.xml"/><Relationship Id="rId4" Type="http://schemas.openxmlformats.org/officeDocument/2006/relationships/hyperlink" Target="https://codelearn.io/sharing/toan-tap-kiem-thu-phan-mem?fbclid=IwAR2_KCYuqQnk1ylP7DwhJUeorSP8p7Lj5elQAECycLkWYiUcHFbFt2VK9g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E9A231-4CED-44E2-AAE5-7CC689B60049}"/>
              </a:ext>
            </a:extLst>
          </p:cNvPr>
          <p:cNvSpPr/>
          <p:nvPr/>
        </p:nvSpPr>
        <p:spPr>
          <a:xfrm>
            <a:off x="914400" y="1169378"/>
            <a:ext cx="10058400" cy="1986357"/>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SOFTWARE TESTING</a:t>
            </a:r>
          </a:p>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Kiểm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thử</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phần</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mềm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endParaRPr lang="en-US" sz="6000" b="1" cap="none"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endParaRPr>
          </a:p>
        </p:txBody>
      </p:sp>
      <p:sp>
        <p:nvSpPr>
          <p:cNvPr id="7" name="TextBox 6">
            <a:extLst>
              <a:ext uri="{FF2B5EF4-FFF2-40B4-BE49-F238E27FC236}">
                <a16:creationId xmlns:a16="http://schemas.microsoft.com/office/drawing/2014/main" id="{0BD38333-69E0-4A06-8BAC-C33E29772CD8}"/>
              </a:ext>
            </a:extLst>
          </p:cNvPr>
          <p:cNvSpPr txBox="1"/>
          <p:nvPr/>
        </p:nvSpPr>
        <p:spPr>
          <a:xfrm>
            <a:off x="1100051" y="4455620"/>
            <a:ext cx="10058400" cy="1143000"/>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Lớp: CS112.L21.KHCL</a:t>
            </a:r>
          </a:p>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Giảng viên: Nguyễn Thanh Sơn</a:t>
            </a:r>
          </a:p>
        </p:txBody>
      </p:sp>
      <p:cxnSp>
        <p:nvCxnSpPr>
          <p:cNvPr id="12" name="Straight Connector 11">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46A62891-54AA-40BD-A9E8-FE0270FDA5DE}"/>
              </a:ext>
            </a:extLst>
          </p:cNvPr>
          <p:cNvSpPr txBox="1"/>
          <p:nvPr/>
        </p:nvSpPr>
        <p:spPr>
          <a:xfrm>
            <a:off x="7553325" y="4533900"/>
            <a:ext cx="3819525" cy="1800493"/>
          </a:xfrm>
          <a:prstGeom prst="rect">
            <a:avLst/>
          </a:prstGeom>
          <a:noFill/>
        </p:spPr>
        <p:txBody>
          <a:bodyPr wrap="square" rtlCol="0">
            <a:spAutoFit/>
          </a:bodyPr>
          <a:lstStyle/>
          <a:p>
            <a:pPr>
              <a:spcAft>
                <a:spcPts val="600"/>
              </a:spcAft>
            </a:pPr>
            <a:r>
              <a:rPr lang="en-US" sz="2400" dirty="0" err="1"/>
              <a:t>Thực</a:t>
            </a:r>
            <a:r>
              <a:rPr lang="en-US" sz="2400" dirty="0"/>
              <a:t> </a:t>
            </a:r>
            <a:r>
              <a:rPr lang="en-US" sz="2400" dirty="0" err="1"/>
              <a:t>hiện</a:t>
            </a:r>
            <a:r>
              <a:rPr lang="en-US" sz="2400" dirty="0"/>
              <a:t>:</a:t>
            </a:r>
            <a:endParaRPr lang="en-US" sz="2400"/>
          </a:p>
          <a:p>
            <a:pPr>
              <a:spcAft>
                <a:spcPts val="600"/>
              </a:spcAft>
            </a:pPr>
            <a:r>
              <a:rPr lang="en-US" sz="2400" dirty="0" err="1"/>
              <a:t>Phạm</a:t>
            </a:r>
            <a:r>
              <a:rPr lang="en-US" sz="2400" dirty="0"/>
              <a:t> Minh Long</a:t>
            </a:r>
            <a:endParaRPr lang="en-US" sz="2400"/>
          </a:p>
          <a:p>
            <a:pPr>
              <a:spcAft>
                <a:spcPts val="600"/>
              </a:spcAft>
            </a:pPr>
            <a:r>
              <a:rPr lang="en-US" sz="2400" dirty="0"/>
              <a:t>Đặng Văn Minh</a:t>
            </a:r>
            <a:endParaRPr lang="en-US" sz="2400"/>
          </a:p>
          <a:p>
            <a:pPr>
              <a:spcAft>
                <a:spcPts val="600"/>
              </a:spcAft>
            </a:pPr>
            <a:r>
              <a:rPr lang="en-US" sz="2400" dirty="0" err="1"/>
              <a:t>Trương</a:t>
            </a:r>
            <a:r>
              <a:rPr lang="en-US" sz="2400" dirty="0"/>
              <a:t> </a:t>
            </a:r>
            <a:r>
              <a:rPr lang="en-US" sz="2400" dirty="0" err="1"/>
              <a:t>Thị</a:t>
            </a:r>
            <a:r>
              <a:rPr lang="en-US" sz="2400" dirty="0"/>
              <a:t> Kim </a:t>
            </a:r>
            <a:r>
              <a:rPr lang="en-US" sz="2400" dirty="0" err="1"/>
              <a:t>Thoa</a:t>
            </a:r>
            <a:endParaRPr lang="en-US" sz="2400"/>
          </a:p>
        </p:txBody>
      </p:sp>
    </p:spTree>
    <p:extLst>
      <p:ext uri="{BB962C8B-B14F-4D97-AF65-F5344CB8AC3E}">
        <p14:creationId xmlns:p14="http://schemas.microsoft.com/office/powerpoint/2010/main" val="59897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83E2-7EAD-412A-B2FE-9D2B5571C54E}"/>
              </a:ext>
            </a:extLst>
          </p:cNvPr>
          <p:cNvSpPr>
            <a:spLocks noGrp="1"/>
          </p:cNvSpPr>
          <p:nvPr>
            <p:ph type="title"/>
          </p:nvPr>
        </p:nvSpPr>
        <p:spPr/>
        <p:txBody>
          <a:bodyPr/>
          <a:lstStyle/>
          <a:p>
            <a:r>
              <a:rPr lang="en-US" dirty="0" err="1"/>
              <a:t>Phần</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82D527C7-927F-42AB-95F0-8DB6F5AEDEFE}"/>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black box testing</a:t>
            </a:r>
          </a:p>
          <a:p>
            <a:r>
              <a:rPr lang="en-US" sz="2400" dirty="0">
                <a:latin typeface="Times New Roman" panose="02020603050405020304" pitchFamily="18" charset="0"/>
                <a:cs typeface="Times New Roman" panose="02020603050405020304" pitchFamily="18" charset="0"/>
              </a:rPr>
              <a:t>+ white box testing</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unit testing</a:t>
            </a:r>
          </a:p>
          <a:p>
            <a:r>
              <a:rPr lang="en-US" sz="2400" dirty="0">
                <a:latin typeface="Times New Roman" panose="02020603050405020304" pitchFamily="18" charset="0"/>
                <a:cs typeface="Times New Roman" panose="02020603050405020304" pitchFamily="18" charset="0"/>
              </a:rPr>
              <a:t>+ integration test</a:t>
            </a:r>
            <a:endParaRPr lang="en-US" sz="2400" b="1" dirty="0">
              <a:solidFill>
                <a:srgbClr val="333333"/>
              </a:solidFill>
              <a:latin typeface="Times New Roman" panose="02020603050405020304" pitchFamily="18" charset="0"/>
              <a:cs typeface="Times New Roman" panose="02020603050405020304" pitchFamily="18" charset="0"/>
            </a:endParaRPr>
          </a:p>
          <a:p>
            <a:r>
              <a:rPr lang="en-US" sz="2400" i="0" dirty="0">
                <a:solidFill>
                  <a:srgbClr val="333333"/>
                </a:solidFill>
                <a:effectLst/>
                <a:latin typeface="Times New Roman" panose="02020603050405020304" pitchFamily="18" charset="0"/>
                <a:cs typeface="Times New Roman" panose="02020603050405020304" pitchFamily="18" charset="0"/>
              </a:rPr>
              <a:t>+ system test</a:t>
            </a:r>
          </a:p>
          <a:p>
            <a:r>
              <a:rPr lang="en-US" sz="2400" dirty="0">
                <a:solidFill>
                  <a:srgbClr val="333333"/>
                </a:solidFill>
                <a:latin typeface="Times New Roman" panose="02020603050405020304" pitchFamily="18" charset="0"/>
                <a:cs typeface="Times New Roman" panose="02020603050405020304" pitchFamily="18" charset="0"/>
              </a:rPr>
              <a:t>+ acceptance test</a:t>
            </a:r>
          </a:p>
          <a:p>
            <a:r>
              <a:rPr lang="en-US" sz="2400" i="0" dirty="0">
                <a:solidFill>
                  <a:srgbClr val="333333"/>
                </a:solidFill>
                <a:effectLst/>
                <a:latin typeface="Times New Roman" panose="02020603050405020304" pitchFamily="18" charset="0"/>
                <a:cs typeface="Times New Roman" panose="02020603050405020304" pitchFamily="18" charset="0"/>
              </a:rPr>
              <a:t>+ Re</a:t>
            </a:r>
            <a:r>
              <a:rPr lang="en-US" sz="2400" dirty="0">
                <a:solidFill>
                  <a:srgbClr val="333333"/>
                </a:solidFill>
                <a:latin typeface="Times New Roman" panose="02020603050405020304" pitchFamily="18" charset="0"/>
                <a:cs typeface="Times New Roman" panose="02020603050405020304" pitchFamily="18" charset="0"/>
              </a:rPr>
              <a:t>lease testing</a:t>
            </a:r>
            <a:endParaRPr lang="en-US" sz="240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22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6F74-CBBB-4325-ABB4-6C5E2239DDBE}"/>
              </a:ext>
            </a:extLst>
          </p:cNvPr>
          <p:cNvSpPr>
            <a:spLocks noGrp="1"/>
          </p:cNvSpPr>
          <p:nvPr>
            <p:ph type="title"/>
          </p:nvPr>
        </p:nvSpPr>
        <p:spPr/>
        <p:txBody>
          <a:bodyPr/>
          <a:lstStyle/>
          <a:p>
            <a:r>
              <a:rPr lang="en-US" dirty="0"/>
              <a:t>Black box testing</a:t>
            </a:r>
          </a:p>
        </p:txBody>
      </p:sp>
      <p:pic>
        <p:nvPicPr>
          <p:cNvPr id="5" name="Content Placeholder 4" descr="Diagram&#10;&#10;Description automatically generated">
            <a:extLst>
              <a:ext uri="{FF2B5EF4-FFF2-40B4-BE49-F238E27FC236}">
                <a16:creationId xmlns:a16="http://schemas.microsoft.com/office/drawing/2014/main" id="{11B769C2-42EB-453A-9107-D4F298A17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1769" y="2229583"/>
            <a:ext cx="4703530" cy="3573340"/>
          </a:xfrm>
        </p:spPr>
      </p:pic>
      <p:sp>
        <p:nvSpPr>
          <p:cNvPr id="3" name="TextBox 2">
            <a:extLst>
              <a:ext uri="{FF2B5EF4-FFF2-40B4-BE49-F238E27FC236}">
                <a16:creationId xmlns:a16="http://schemas.microsoft.com/office/drawing/2014/main" id="{4E6D67DC-3C0C-4B82-8B5D-AB3E74E89FFF}"/>
              </a:ext>
            </a:extLst>
          </p:cNvPr>
          <p:cNvSpPr txBox="1"/>
          <p:nvPr/>
        </p:nvSpPr>
        <p:spPr>
          <a:xfrm>
            <a:off x="879231" y="1978269"/>
            <a:ext cx="602273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Xem chương trình như 1 “hộp đen”.</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Kiểm thử dựa trên đặc tả của phần mềm.</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vi-VN" sz="2400" dirty="0">
                <a:latin typeface="Times New Roman" panose="02020603050405020304" pitchFamily="18" charset="0"/>
                <a:cs typeface="Times New Roman" panose="02020603050405020304" pitchFamily="18" charset="0"/>
              </a:rPr>
              <a:t> quan tâm cấu trúc bên trong của chương trình, tập trung tìm các trường hợp mà chương trình không thực hiện theo đặc tả của nó.</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code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4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1B60-9924-4995-8DB9-E4270538BA74}"/>
              </a:ext>
            </a:extLst>
          </p:cNvPr>
          <p:cNvSpPr>
            <a:spLocks noGrp="1"/>
          </p:cNvSpPr>
          <p:nvPr>
            <p:ph type="title"/>
          </p:nvPr>
        </p:nvSpPr>
        <p:spPr/>
        <p:txBody>
          <a:bodyPr/>
          <a:lstStyle/>
          <a:p>
            <a:r>
              <a:rPr lang="en-US" dirty="0"/>
              <a:t>White box testing</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1F9EEF7-40AF-42AF-ACD3-C0529C965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276" y="2257425"/>
            <a:ext cx="3762375" cy="3448049"/>
          </a:xfrm>
        </p:spPr>
      </p:pic>
      <p:sp>
        <p:nvSpPr>
          <p:cNvPr id="3" name="TextBox 2">
            <a:extLst>
              <a:ext uri="{FF2B5EF4-FFF2-40B4-BE49-F238E27FC236}">
                <a16:creationId xmlns:a16="http://schemas.microsoft.com/office/drawing/2014/main" id="{52A7EA56-65D3-43E7-B4F1-19E7B7FCB3B9}"/>
              </a:ext>
            </a:extLst>
          </p:cNvPr>
          <p:cNvSpPr txBox="1"/>
          <p:nvPr/>
        </p:nvSpPr>
        <p:spPr>
          <a:xfrm>
            <a:off x="1273126" y="2162908"/>
            <a:ext cx="4998720" cy="28623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Còn được gọi là clear box testing, glass box testing, transparent box testing.</a:t>
            </a:r>
          </a:p>
          <a:p>
            <a:pPr marL="285750" indent="-285750">
              <a:buFontTx/>
              <a:buChar char="-"/>
            </a:pPr>
            <a:r>
              <a:rPr lang="vi-VN" sz="2400" dirty="0">
                <a:latin typeface="Times New Roman" panose="02020603050405020304" pitchFamily="18" charset="0"/>
                <a:cs typeface="Times New Roman" panose="02020603050405020304" pitchFamily="18" charset="0"/>
              </a:rPr>
              <a:t>Thường thiết kế các trường hợp kiểm thử dựa vào cấu trúc bên trong của phần mềm</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dirty="0"/>
          </a:p>
          <a:p>
            <a:endParaRPr lang="en-US" b="1" dirty="0"/>
          </a:p>
        </p:txBody>
      </p:sp>
    </p:spTree>
    <p:extLst>
      <p:ext uri="{BB962C8B-B14F-4D97-AF65-F5344CB8AC3E}">
        <p14:creationId xmlns:p14="http://schemas.microsoft.com/office/powerpoint/2010/main" val="165419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260E-0100-4E02-AA5F-913A873ECAE1}"/>
              </a:ext>
            </a:extLst>
          </p:cNvPr>
          <p:cNvSpPr>
            <a:spLocks noGrp="1"/>
          </p:cNvSpPr>
          <p:nvPr>
            <p:ph type="title"/>
          </p:nvPr>
        </p:nvSpPr>
        <p:spPr/>
        <p:txBody>
          <a:bodyPr/>
          <a:lstStyle/>
          <a:p>
            <a:r>
              <a:rPr lang="en-US" dirty="0"/>
              <a:t>White box testing – </a:t>
            </a:r>
            <a:r>
              <a:rPr lang="en-US" dirty="0" err="1"/>
              <a:t>đặc</a:t>
            </a:r>
            <a:r>
              <a:rPr lang="en-US" dirty="0"/>
              <a:t> </a:t>
            </a:r>
            <a:r>
              <a:rPr lang="en-US" dirty="0" err="1"/>
              <a:t>điểm</a:t>
            </a:r>
            <a:endParaRPr lang="en-US" dirty="0"/>
          </a:p>
        </p:txBody>
      </p:sp>
      <p:sp>
        <p:nvSpPr>
          <p:cNvPr id="3" name="Content Placeholder 2">
            <a:extLst>
              <a:ext uri="{FF2B5EF4-FFF2-40B4-BE49-F238E27FC236}">
                <a16:creationId xmlns:a16="http://schemas.microsoft.com/office/drawing/2014/main" id="{67B54AB0-108A-475F-B544-507B2C24686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WBT đòi hỏi kỹ thuật lập trình am hiểu cấu trúc bên trong của phần mềm ( các logic nghiệp vụ, luồng dữ liệu, chức năng, kết quả ).</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Phương thức: Chọn các đầu vào và xem các đầu ra.</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Phụ thuộc vào các cài đặt hiện tại của hệ thống và của phần mềm, nếu có sự thay đổi thì bài test cũng phải thay đổi theo.</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Được ứng dụng trong các kiểm tra ở cấp độ module ( điển hình), tích hợp ( có khả năng ) và hệ thống của quá trình test phần mềm.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9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2F65-755A-4993-AC94-7C5167FEB913}"/>
              </a:ext>
            </a:extLst>
          </p:cNvPr>
          <p:cNvSpPr>
            <a:spLocks noGrp="1"/>
          </p:cNvSpPr>
          <p:nvPr>
            <p:ph type="title"/>
          </p:nvPr>
        </p:nvSpPr>
        <p:spPr/>
        <p:txBody>
          <a:bodyPr>
            <a:normAutofit/>
          </a:bodyPr>
          <a:lstStyle/>
          <a:p>
            <a:r>
              <a:rPr lang="en-US" sz="4500" dirty="0" err="1"/>
              <a:t>Kiểm</a:t>
            </a:r>
            <a:r>
              <a:rPr lang="en-US" sz="4500" dirty="0"/>
              <a:t> </a:t>
            </a:r>
            <a:r>
              <a:rPr lang="en-US" sz="4500" dirty="0" err="1"/>
              <a:t>thử</a:t>
            </a:r>
            <a:r>
              <a:rPr lang="en-US" sz="4500" dirty="0"/>
              <a:t> </a:t>
            </a:r>
            <a:r>
              <a:rPr lang="en-US" sz="4500" dirty="0" err="1"/>
              <a:t>phần</a:t>
            </a:r>
            <a:r>
              <a:rPr lang="en-US" sz="4500" dirty="0"/>
              <a:t> </a:t>
            </a:r>
            <a:r>
              <a:rPr lang="en-US" sz="4500" dirty="0" err="1"/>
              <a:t>mềm</a:t>
            </a:r>
            <a:r>
              <a:rPr lang="en-US" sz="4500" dirty="0"/>
              <a:t> </a:t>
            </a:r>
            <a:r>
              <a:rPr lang="en-US" sz="4500" dirty="0" err="1"/>
              <a:t>phân</a:t>
            </a:r>
            <a:r>
              <a:rPr lang="en-US" sz="4500" dirty="0"/>
              <a:t> </a:t>
            </a:r>
            <a:r>
              <a:rPr lang="en-US" sz="4500" dirty="0" err="1"/>
              <a:t>loại</a:t>
            </a:r>
            <a:r>
              <a:rPr lang="en-US" sz="4500" dirty="0"/>
              <a:t> </a:t>
            </a:r>
            <a:r>
              <a:rPr lang="en-US" sz="4500" dirty="0" err="1"/>
              <a:t>theo</a:t>
            </a:r>
            <a:r>
              <a:rPr lang="en-US" sz="4500" dirty="0"/>
              <a:t> </a:t>
            </a:r>
            <a:r>
              <a:rPr lang="en-US" sz="4500" dirty="0" err="1"/>
              <a:t>mức</a:t>
            </a:r>
            <a:r>
              <a:rPr lang="en-US" sz="4500" dirty="0"/>
              <a:t> </a:t>
            </a:r>
            <a:r>
              <a:rPr lang="en-US" sz="4500" dirty="0" err="1"/>
              <a:t>độ</a:t>
            </a:r>
            <a:endParaRPr lang="en-US" sz="4500" dirty="0"/>
          </a:p>
        </p:txBody>
      </p:sp>
      <p:pic>
        <p:nvPicPr>
          <p:cNvPr id="5" name="Content Placeholder 4">
            <a:extLst>
              <a:ext uri="{FF2B5EF4-FFF2-40B4-BE49-F238E27FC236}">
                <a16:creationId xmlns:a16="http://schemas.microsoft.com/office/drawing/2014/main" id="{AEB92DC6-A674-4012-8D12-708B5B8A9774}"/>
              </a:ext>
            </a:extLst>
          </p:cNvPr>
          <p:cNvPicPr>
            <a:picLocks noGrp="1" noChangeAspect="1"/>
          </p:cNvPicPr>
          <p:nvPr>
            <p:ph idx="1"/>
          </p:nvPr>
        </p:nvPicPr>
        <p:blipFill>
          <a:blip r:embed="rId2"/>
          <a:stretch>
            <a:fillRect/>
          </a:stretch>
        </p:blipFill>
        <p:spPr>
          <a:xfrm>
            <a:off x="1933576" y="1846263"/>
            <a:ext cx="8753474" cy="4022725"/>
          </a:xfrm>
        </p:spPr>
      </p:pic>
    </p:spTree>
    <p:extLst>
      <p:ext uri="{BB962C8B-B14F-4D97-AF65-F5344CB8AC3E}">
        <p14:creationId xmlns:p14="http://schemas.microsoft.com/office/powerpoint/2010/main" val="372709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0238-E2CE-46B3-A2BC-F91F74E0E159}"/>
              </a:ext>
            </a:extLst>
          </p:cNvPr>
          <p:cNvSpPr>
            <a:spLocks noGrp="1"/>
          </p:cNvSpPr>
          <p:nvPr>
            <p:ph type="title"/>
          </p:nvPr>
        </p:nvSpPr>
        <p:spPr/>
        <p:txBody>
          <a:bodyPr/>
          <a:lstStyle/>
          <a:p>
            <a:r>
              <a:rPr lang="en-US" dirty="0"/>
              <a:t>Unit test(</a:t>
            </a:r>
            <a:r>
              <a:rPr lang="en-US" dirty="0" err="1"/>
              <a:t>kiểm</a:t>
            </a:r>
            <a:r>
              <a:rPr lang="en-US" dirty="0"/>
              <a:t> </a:t>
            </a:r>
            <a:r>
              <a:rPr lang="en-US" dirty="0" err="1"/>
              <a:t>tra</a:t>
            </a:r>
            <a:r>
              <a:rPr lang="en-US" dirty="0"/>
              <a:t> </a:t>
            </a:r>
            <a:r>
              <a:rPr lang="en-US" dirty="0" err="1"/>
              <a:t>đơn</a:t>
            </a:r>
            <a:r>
              <a:rPr lang="en-US" dirty="0"/>
              <a:t> </a:t>
            </a:r>
            <a:r>
              <a:rPr lang="en-US" dirty="0" err="1"/>
              <a:t>vị</a:t>
            </a:r>
            <a:r>
              <a:rPr lang="en-US" dirty="0"/>
              <a:t>)</a:t>
            </a:r>
          </a:p>
        </p:txBody>
      </p:sp>
      <p:sp>
        <p:nvSpPr>
          <p:cNvPr id="3" name="Content Placeholder 2">
            <a:extLst>
              <a:ext uri="{FF2B5EF4-FFF2-40B4-BE49-F238E27FC236}">
                <a16:creationId xmlns:a16="http://schemas.microsoft.com/office/drawing/2014/main" id="{6B55FD96-5E1A-485D-891B-4A9DE8947E29}"/>
              </a:ext>
            </a:extLst>
          </p:cNvPr>
          <p:cNvSpPr>
            <a:spLocks noGrp="1"/>
          </p:cNvSpPr>
          <p:nvPr>
            <p:ph idx="1"/>
          </p:nvPr>
        </p:nvSpPr>
        <p:spPr/>
        <p:txBody>
          <a:bodyPr/>
          <a:lstStyle/>
          <a:p>
            <a:r>
              <a:rPr lang="vi-VN" sz="2400" b="1" i="0" dirty="0">
                <a:solidFill>
                  <a:srgbClr val="1B1B1B"/>
                </a:solidFill>
                <a:effectLst/>
                <a:latin typeface="+mj-lt"/>
              </a:rPr>
              <a:t>Khái niệm:</a:t>
            </a:r>
            <a:r>
              <a:rPr lang="vi-VN" sz="2400" b="0" i="0" dirty="0">
                <a:solidFill>
                  <a:srgbClr val="1B1B1B"/>
                </a:solidFill>
                <a:effectLst/>
                <a:latin typeface="+mj-lt"/>
              </a:rPr>
              <a:t> Kiểm thử đơn vị là loại kiểm thử phần mềm trong đó các đơn vị/thành phần đơn lẻ của phần mềm được kiểm tra như: Hàm (Function), Lớp (Class), Phương thức (Method). Kiểm thử đơn vị được thực hiện trong quá trình phát triển ứng dụng. Lỗi ở level này thường được fix ngay sau khi chúng được tìm ra mà không cần lưu lại và quản lý như các test level khác.</a:t>
            </a:r>
            <a:endParaRPr lang="en-US" sz="2400" b="0" i="0" dirty="0">
              <a:solidFill>
                <a:srgbClr val="1B1B1B"/>
              </a:solidFill>
              <a:effectLst/>
              <a:latin typeface="+mj-lt"/>
            </a:endParaRPr>
          </a:p>
          <a:p>
            <a:pPr algn="l">
              <a:buFont typeface="Arial" panose="020B0604020202020204" pitchFamily="34" charset="0"/>
              <a:buChar char="•"/>
            </a:pPr>
            <a:r>
              <a:rPr lang="vi-VN" sz="2400" b="1" i="0" dirty="0">
                <a:solidFill>
                  <a:srgbClr val="1B1B1B"/>
                </a:solidFill>
                <a:effectLst/>
                <a:latin typeface="+mj-lt"/>
              </a:rPr>
              <a:t>Sử dụng phương pháp:</a:t>
            </a:r>
            <a:r>
              <a:rPr lang="vi-VN" sz="2400" b="0" i="0" dirty="0">
                <a:solidFill>
                  <a:srgbClr val="1B1B1B"/>
                </a:solidFill>
                <a:effectLst/>
                <a:latin typeface="+mj-lt"/>
              </a:rPr>
              <a:t> Kiểm thử hộp trắng</a:t>
            </a:r>
          </a:p>
          <a:p>
            <a:pPr algn="l">
              <a:buFont typeface="Arial" panose="020B0604020202020204" pitchFamily="34" charset="0"/>
              <a:buChar char="•"/>
            </a:pPr>
            <a:r>
              <a:rPr lang="vi-VN" sz="2400" b="1" i="0" dirty="0">
                <a:solidFill>
                  <a:srgbClr val="1B1B1B"/>
                </a:solidFill>
                <a:effectLst/>
                <a:latin typeface="+mj-lt"/>
              </a:rPr>
              <a:t>Người thực hiện:</a:t>
            </a:r>
            <a:r>
              <a:rPr lang="vi-VN" sz="2400" b="0" i="0" dirty="0">
                <a:solidFill>
                  <a:srgbClr val="1B1B1B"/>
                </a:solidFill>
                <a:effectLst/>
                <a:latin typeface="+mj-lt"/>
              </a:rPr>
              <a:t> Thường là developer thực hiện</a:t>
            </a:r>
          </a:p>
          <a:p>
            <a:endParaRPr lang="en-US" dirty="0"/>
          </a:p>
        </p:txBody>
      </p:sp>
    </p:spTree>
    <p:extLst>
      <p:ext uri="{BB962C8B-B14F-4D97-AF65-F5344CB8AC3E}">
        <p14:creationId xmlns:p14="http://schemas.microsoft.com/office/powerpoint/2010/main" val="428917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05A2-5088-44AE-A6B2-86E2CAD9C94E}"/>
              </a:ext>
            </a:extLst>
          </p:cNvPr>
          <p:cNvSpPr>
            <a:spLocks noGrp="1"/>
          </p:cNvSpPr>
          <p:nvPr>
            <p:ph type="title"/>
          </p:nvPr>
        </p:nvSpPr>
        <p:spPr/>
        <p:txBody>
          <a:bodyPr/>
          <a:lstStyle/>
          <a:p>
            <a:r>
              <a:rPr lang="en-US" dirty="0"/>
              <a:t>Unit test – </a:t>
            </a:r>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1527362E-EC5B-4E34-AFBE-2B5100E9F997}"/>
              </a:ext>
            </a:extLst>
          </p:cNvPr>
          <p:cNvSpPr>
            <a:spLocks noGrp="1"/>
          </p:cNvSpPr>
          <p:nvPr>
            <p:ph idx="1"/>
          </p:nvPr>
        </p:nvSpPr>
        <p:spPr/>
        <p:txBody>
          <a:bodyPr/>
          <a:lstStyle/>
          <a:p>
            <a:pPr algn="l">
              <a:buFont typeface="Arial" panose="020B0604020202020204" pitchFamily="34" charset="0"/>
              <a:buChar char="•"/>
            </a:pPr>
            <a:r>
              <a:rPr lang="vi-VN" sz="2400" b="0" i="0" dirty="0">
                <a:solidFill>
                  <a:srgbClr val="292B2C"/>
                </a:solidFill>
                <a:effectLst/>
                <a:latin typeface="+mj-lt"/>
              </a:rPr>
              <a:t>Tách riêng từng phần để kiểm tra và chứng minh các thành phần đó thực hiện chính xác các yêu cầu chức năng trong đặc tả.</a:t>
            </a:r>
          </a:p>
          <a:p>
            <a:pPr algn="l">
              <a:buFont typeface="Arial" panose="020B0604020202020204" pitchFamily="34" charset="0"/>
              <a:buChar char="•"/>
            </a:pPr>
            <a:r>
              <a:rPr lang="vi-VN" sz="2400" b="0" i="0" dirty="0">
                <a:solidFill>
                  <a:srgbClr val="292B2C"/>
                </a:solidFill>
                <a:effectLst/>
                <a:latin typeface="+mj-lt"/>
              </a:rPr>
              <a:t>Lỗi được sửa sớm trong chu trình phát triển phần mềm vì vậy tiết kiệm thời gian và chi phí sửa lỗi.</a:t>
            </a:r>
          </a:p>
          <a:p>
            <a:pPr algn="l">
              <a:buFont typeface="Arial" panose="020B0604020202020204" pitchFamily="34" charset="0"/>
              <a:buChar char="•"/>
            </a:pPr>
            <a:r>
              <a:rPr lang="vi-VN" sz="2400" b="0" i="0" dirty="0">
                <a:solidFill>
                  <a:srgbClr val="292B2C"/>
                </a:solidFill>
                <a:effectLst/>
                <a:latin typeface="+mj-lt"/>
              </a:rPr>
              <a:t>Mã nguồn được tái sử dụng nhiều hơn.</a:t>
            </a:r>
          </a:p>
          <a:p>
            <a:pPr algn="l">
              <a:buFont typeface="Arial" panose="020B0604020202020204" pitchFamily="34" charset="0"/>
              <a:buChar char="•"/>
            </a:pPr>
            <a:r>
              <a:rPr lang="vi-VN" sz="2400" b="0" i="0" dirty="0">
                <a:solidFill>
                  <a:srgbClr val="292B2C"/>
                </a:solidFill>
                <a:effectLst/>
                <a:latin typeface="+mj-lt"/>
              </a:rPr>
              <a:t>Tăng sự tin tưởng trong việc thay đổi hoặc bảo trì</a:t>
            </a:r>
          </a:p>
          <a:p>
            <a:pPr algn="l">
              <a:buFont typeface="Arial" panose="020B0604020202020204" pitchFamily="34" charset="0"/>
              <a:buChar char="•"/>
            </a:pPr>
            <a:r>
              <a:rPr lang="vi-VN" sz="2400" b="0" i="0" dirty="0">
                <a:solidFill>
                  <a:srgbClr val="292B2C"/>
                </a:solidFill>
                <a:effectLst/>
                <a:latin typeface="+mj-lt"/>
              </a:rPr>
              <a:t>Mã nguồn đáng tin cậy hơn.</a:t>
            </a:r>
          </a:p>
          <a:p>
            <a:endParaRPr lang="en-US" dirty="0"/>
          </a:p>
        </p:txBody>
      </p:sp>
    </p:spTree>
    <p:extLst>
      <p:ext uri="{BB962C8B-B14F-4D97-AF65-F5344CB8AC3E}">
        <p14:creationId xmlns:p14="http://schemas.microsoft.com/office/powerpoint/2010/main" val="337678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1ED7-43C1-4F7E-8024-3B5F5FD877D8}"/>
              </a:ext>
            </a:extLst>
          </p:cNvPr>
          <p:cNvSpPr>
            <a:spLocks noGrp="1"/>
          </p:cNvSpPr>
          <p:nvPr>
            <p:ph type="title"/>
          </p:nvPr>
        </p:nvSpPr>
        <p:spPr/>
        <p:txBody>
          <a:bodyPr/>
          <a:lstStyle/>
          <a:p>
            <a:r>
              <a:rPr lang="en-US" dirty="0"/>
              <a:t>Integration test – </a:t>
            </a:r>
            <a:r>
              <a:rPr lang="en-US" dirty="0" err="1"/>
              <a:t>kiểm</a:t>
            </a:r>
            <a:r>
              <a:rPr lang="en-US" dirty="0"/>
              <a:t> </a:t>
            </a:r>
            <a:r>
              <a:rPr lang="en-US" dirty="0" err="1"/>
              <a:t>thử</a:t>
            </a:r>
            <a:r>
              <a:rPr lang="en-US" dirty="0"/>
              <a:t> </a:t>
            </a:r>
            <a:r>
              <a:rPr lang="en-US" dirty="0" err="1"/>
              <a:t>tích</a:t>
            </a:r>
            <a:r>
              <a:rPr lang="en-US" dirty="0"/>
              <a:t> </a:t>
            </a:r>
            <a:r>
              <a:rPr lang="en-US" dirty="0" err="1"/>
              <a:t>hợp</a:t>
            </a:r>
            <a:endParaRPr lang="en-US" dirty="0"/>
          </a:p>
        </p:txBody>
      </p:sp>
      <p:sp>
        <p:nvSpPr>
          <p:cNvPr id="3" name="Content Placeholder 2">
            <a:extLst>
              <a:ext uri="{FF2B5EF4-FFF2-40B4-BE49-F238E27FC236}">
                <a16:creationId xmlns:a16="http://schemas.microsoft.com/office/drawing/2014/main" id="{22491923-FF06-490E-8D81-95BD43EA024A}"/>
              </a:ext>
            </a:extLst>
          </p:cNvPr>
          <p:cNvSpPr>
            <a:spLocks noGrp="1"/>
          </p:cNvSpPr>
          <p:nvPr>
            <p:ph idx="1"/>
          </p:nvPr>
        </p:nvSpPr>
        <p:spPr>
          <a:xfrm>
            <a:off x="1130691" y="1845734"/>
            <a:ext cx="10058400" cy="4023360"/>
          </a:xfrm>
        </p:spPr>
        <p:txBody>
          <a:bodyPr>
            <a:normAutofit lnSpcReduction="10000"/>
          </a:bodyPr>
          <a:lstStyle/>
          <a:p>
            <a:pPr marL="0" indent="0">
              <a:buNone/>
            </a:pPr>
            <a:r>
              <a:rPr lang="vi-VN" sz="2400" b="1" i="0" dirty="0">
                <a:solidFill>
                  <a:srgbClr val="292B2C"/>
                </a:solidFill>
                <a:effectLst/>
                <a:latin typeface="+mj-lt"/>
              </a:rPr>
              <a:t>Khái niệm:</a:t>
            </a:r>
            <a:r>
              <a:rPr lang="vi-VN" sz="2400" b="0" i="0" dirty="0">
                <a:solidFill>
                  <a:srgbClr val="292B2C"/>
                </a:solidFill>
                <a:effectLst/>
                <a:latin typeface="+mj-lt"/>
              </a:rPr>
              <a:t> Kiểm thử tích hợp là loại kiểm thử trong đó các module phần mềm hay từng chức năng riêng lẻ được tích hợp logic và được kiểm tra theo nhóm. Mỗi dự án phần mềm gồm nhiều modules, được code bởi nhiều người khác nhau, vì vậy kiểm thử tích hợp tập chung vào việc kiểm tra truyền dữ liệu giữa các module.</a:t>
            </a:r>
          </a:p>
          <a:p>
            <a:pPr marL="0" indent="0">
              <a:buNone/>
            </a:pPr>
            <a:r>
              <a:rPr lang="vi-VN" sz="2400" b="1" i="0" dirty="0">
                <a:solidFill>
                  <a:srgbClr val="292B2C"/>
                </a:solidFill>
                <a:effectLst/>
                <a:latin typeface="+mj-lt"/>
              </a:rPr>
              <a:t>Mục đích:</a:t>
            </a:r>
            <a:r>
              <a:rPr lang="vi-VN" sz="2400" b="0" i="0" dirty="0">
                <a:solidFill>
                  <a:srgbClr val="292B2C"/>
                </a:solidFill>
                <a:effectLst/>
                <a:latin typeface="+mj-lt"/>
              </a:rPr>
              <a:t> Phát hiện lỗi tương tác xảy ra giữa các Unit. Tập chung chủ yếu vào các giao diện và thông tin giữa các module. Tích hợp các Unit đơn lẻ thành các hệ thống nhỏ.</a:t>
            </a:r>
          </a:p>
          <a:p>
            <a:pPr marL="0" indent="0" algn="l">
              <a:buNone/>
            </a:pPr>
            <a:r>
              <a:rPr lang="vi-VN" sz="2400" b="1" i="0" dirty="0">
                <a:solidFill>
                  <a:srgbClr val="292B2C"/>
                </a:solidFill>
                <a:effectLst/>
                <a:latin typeface="+mj-lt"/>
              </a:rPr>
              <a:t>Người thực hiện:</a:t>
            </a:r>
            <a:r>
              <a:rPr lang="vi-VN" sz="2400" b="0" i="0" dirty="0">
                <a:solidFill>
                  <a:srgbClr val="292B2C"/>
                </a:solidFill>
                <a:effectLst/>
                <a:latin typeface="+mj-lt"/>
              </a:rPr>
              <a:t> Thường là Tester thực hiện</a:t>
            </a:r>
          </a:p>
          <a:p>
            <a:br>
              <a:rPr lang="vi-VN" dirty="0"/>
            </a:br>
            <a:endParaRPr lang="en-US" dirty="0"/>
          </a:p>
        </p:txBody>
      </p:sp>
    </p:spTree>
    <p:extLst>
      <p:ext uri="{BB962C8B-B14F-4D97-AF65-F5344CB8AC3E}">
        <p14:creationId xmlns:p14="http://schemas.microsoft.com/office/powerpoint/2010/main" val="2743167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6507-1E01-4EC1-AE4A-94BBA03D5102}"/>
              </a:ext>
            </a:extLst>
          </p:cNvPr>
          <p:cNvSpPr>
            <a:spLocks noGrp="1"/>
          </p:cNvSpPr>
          <p:nvPr>
            <p:ph type="title"/>
          </p:nvPr>
        </p:nvSpPr>
        <p:spPr/>
        <p:txBody>
          <a:bodyPr/>
          <a:lstStyle/>
          <a:p>
            <a:r>
              <a:rPr lang="en-US" dirty="0"/>
              <a:t>Integration test – </a:t>
            </a:r>
            <a:r>
              <a:rPr lang="en-US" dirty="0" err="1"/>
              <a:t>cách</a:t>
            </a:r>
            <a:r>
              <a:rPr lang="en-US" dirty="0"/>
              <a:t> </a:t>
            </a:r>
            <a:r>
              <a:rPr lang="en-US" dirty="0" err="1"/>
              <a:t>tiếp</a:t>
            </a:r>
            <a:r>
              <a:rPr lang="en-US" dirty="0"/>
              <a:t> </a:t>
            </a:r>
            <a:r>
              <a:rPr lang="en-US" dirty="0" err="1"/>
              <a:t>cận</a:t>
            </a:r>
            <a:endParaRPr lang="en-US" dirty="0"/>
          </a:p>
        </p:txBody>
      </p:sp>
      <p:sp>
        <p:nvSpPr>
          <p:cNvPr id="3" name="Content Placeholder 2">
            <a:extLst>
              <a:ext uri="{FF2B5EF4-FFF2-40B4-BE49-F238E27FC236}">
                <a16:creationId xmlns:a16="http://schemas.microsoft.com/office/drawing/2014/main" id="{C47B21DF-29F9-4252-B5CA-F3FD8CBC28E9}"/>
              </a:ext>
            </a:extLst>
          </p:cNvPr>
          <p:cNvSpPr>
            <a:spLocks noGrp="1"/>
          </p:cNvSpPr>
          <p:nvPr>
            <p:ph idx="1"/>
          </p:nvPr>
        </p:nvSpPr>
        <p:spPr>
          <a:xfrm>
            <a:off x="1097280" y="1845734"/>
            <a:ext cx="3210951" cy="4023360"/>
          </a:xfrm>
        </p:spPr>
        <p:txBody>
          <a:bodyPr/>
          <a:lstStyle/>
          <a:p>
            <a:r>
              <a:rPr lang="vi-VN" sz="2400" b="1" i="0" dirty="0">
                <a:solidFill>
                  <a:srgbClr val="292B2C"/>
                </a:solidFill>
                <a:effectLst/>
                <a:latin typeface="+mj-lt"/>
              </a:rPr>
              <a:t>Big Bang:</a:t>
            </a:r>
            <a:r>
              <a:rPr lang="vi-VN" sz="2400" b="0" i="0" dirty="0">
                <a:solidFill>
                  <a:srgbClr val="292B2C"/>
                </a:solidFill>
                <a:effectLst/>
                <a:latin typeface="+mj-lt"/>
              </a:rPr>
              <a:t> tất cả các thành phần được tích hợp cùng một lúc và sau đó được kiểm thử. Cách tiếp cận này được thực hiện khi nhóm kiểm thử nhận được toàn bộ phần mềm</a:t>
            </a:r>
            <a:endParaRPr lang="en-US" sz="2400" b="0" i="0" dirty="0">
              <a:solidFill>
                <a:srgbClr val="292B2C"/>
              </a:solidFill>
              <a:effectLst/>
              <a:latin typeface="+mj-lt"/>
            </a:endParaRPr>
          </a:p>
          <a:p>
            <a:endParaRPr lang="en-US" dirty="0"/>
          </a:p>
        </p:txBody>
      </p:sp>
      <p:pic>
        <p:nvPicPr>
          <p:cNvPr id="5" name="Picture 4">
            <a:extLst>
              <a:ext uri="{FF2B5EF4-FFF2-40B4-BE49-F238E27FC236}">
                <a16:creationId xmlns:a16="http://schemas.microsoft.com/office/drawing/2014/main" id="{71687C4D-FF55-4B45-B791-4DE17B9426B1}"/>
              </a:ext>
            </a:extLst>
          </p:cNvPr>
          <p:cNvPicPr>
            <a:picLocks noChangeAspect="1"/>
          </p:cNvPicPr>
          <p:nvPr/>
        </p:nvPicPr>
        <p:blipFill>
          <a:blip r:embed="rId2"/>
          <a:stretch>
            <a:fillRect/>
          </a:stretch>
        </p:blipFill>
        <p:spPr>
          <a:xfrm>
            <a:off x="5402230" y="1963436"/>
            <a:ext cx="5420282" cy="3905658"/>
          </a:xfrm>
          <a:prstGeom prst="rect">
            <a:avLst/>
          </a:prstGeom>
        </p:spPr>
      </p:pic>
    </p:spTree>
    <p:extLst>
      <p:ext uri="{BB962C8B-B14F-4D97-AF65-F5344CB8AC3E}">
        <p14:creationId xmlns:p14="http://schemas.microsoft.com/office/powerpoint/2010/main" val="312244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80284-298A-473B-A710-553E588E8284}"/>
              </a:ext>
            </a:extLst>
          </p:cNvPr>
          <p:cNvSpPr>
            <a:spLocks noGrp="1"/>
          </p:cNvSpPr>
          <p:nvPr>
            <p:ph idx="1"/>
          </p:nvPr>
        </p:nvSpPr>
        <p:spPr>
          <a:xfrm>
            <a:off x="1205957" y="729762"/>
            <a:ext cx="3773658" cy="2417884"/>
          </a:xfrm>
        </p:spPr>
        <p:txBody>
          <a:bodyPr>
            <a:noAutofit/>
          </a:bodyPr>
          <a:lstStyle/>
          <a:p>
            <a:r>
              <a:rPr lang="vi-VN" sz="2400" b="1" i="0" dirty="0">
                <a:solidFill>
                  <a:srgbClr val="292B2C"/>
                </a:solidFill>
                <a:effectLst/>
                <a:latin typeface="+mj-lt"/>
              </a:rPr>
              <a:t>Top Down:</a:t>
            </a:r>
            <a:r>
              <a:rPr lang="vi-VN" sz="2400" b="0" i="0" dirty="0">
                <a:solidFill>
                  <a:srgbClr val="292B2C"/>
                </a:solidFill>
                <a:effectLst/>
                <a:latin typeface="+mj-lt"/>
              </a:rPr>
              <a:t> Kiểm tra diễn ra từ trên xuống theo luồng điều khiển của hệ thống. Các đơn vị cao nhất được kiểm tra trước và các cấp đơn vị thấp hơn được kiểm tra từng bước sau đó.</a:t>
            </a:r>
            <a:endParaRPr lang="en-US" sz="2400" dirty="0">
              <a:latin typeface="+mj-lt"/>
            </a:endParaRPr>
          </a:p>
        </p:txBody>
      </p:sp>
      <p:pic>
        <p:nvPicPr>
          <p:cNvPr id="5" name="Picture 4">
            <a:extLst>
              <a:ext uri="{FF2B5EF4-FFF2-40B4-BE49-F238E27FC236}">
                <a16:creationId xmlns:a16="http://schemas.microsoft.com/office/drawing/2014/main" id="{4BB602C5-D581-4E7C-8967-DCB5E9A501C0}"/>
              </a:ext>
            </a:extLst>
          </p:cNvPr>
          <p:cNvPicPr>
            <a:picLocks noChangeAspect="1"/>
          </p:cNvPicPr>
          <p:nvPr/>
        </p:nvPicPr>
        <p:blipFill>
          <a:blip r:embed="rId2"/>
          <a:stretch>
            <a:fillRect/>
          </a:stretch>
        </p:blipFill>
        <p:spPr>
          <a:xfrm>
            <a:off x="935099" y="3147646"/>
            <a:ext cx="4315375" cy="2582008"/>
          </a:xfrm>
          <a:prstGeom prst="rect">
            <a:avLst/>
          </a:prstGeom>
        </p:spPr>
      </p:pic>
      <p:sp>
        <p:nvSpPr>
          <p:cNvPr id="6" name="TextBox 5">
            <a:extLst>
              <a:ext uri="{FF2B5EF4-FFF2-40B4-BE49-F238E27FC236}">
                <a16:creationId xmlns:a16="http://schemas.microsoft.com/office/drawing/2014/main" id="{9FA04D35-9665-416D-8643-3D7CF045A42B}"/>
              </a:ext>
            </a:extLst>
          </p:cNvPr>
          <p:cNvSpPr txBox="1"/>
          <p:nvPr/>
        </p:nvSpPr>
        <p:spPr>
          <a:xfrm>
            <a:off x="6829424" y="635782"/>
            <a:ext cx="4401100" cy="1938992"/>
          </a:xfrm>
          <a:prstGeom prst="rect">
            <a:avLst/>
          </a:prstGeom>
          <a:noFill/>
        </p:spPr>
        <p:txBody>
          <a:bodyPr wrap="square" rtlCol="0">
            <a:spAutoFit/>
          </a:bodyPr>
          <a:lstStyle/>
          <a:p>
            <a:r>
              <a:rPr lang="vi-VN" sz="2400" b="1" i="0" dirty="0">
                <a:solidFill>
                  <a:srgbClr val="292B2C"/>
                </a:solidFill>
                <a:effectLst/>
                <a:latin typeface="+mj-lt"/>
              </a:rPr>
              <a:t>Bottom up:</a:t>
            </a:r>
            <a:r>
              <a:rPr lang="vi-VN" sz="2400" b="0" i="0" dirty="0">
                <a:solidFill>
                  <a:srgbClr val="292B2C"/>
                </a:solidFill>
                <a:effectLst/>
                <a:latin typeface="+mj-lt"/>
              </a:rPr>
              <a:t> Ngược lại với Top Down, ở phương pháp tiếp cận này các đơn vị cấp thấp được kiểm tra trước và các cấp đơn vị cao hơn được kiểm tra sau đó.</a:t>
            </a:r>
            <a:endParaRPr lang="en-US" sz="2400" dirty="0">
              <a:latin typeface="+mj-lt"/>
            </a:endParaRPr>
          </a:p>
        </p:txBody>
      </p:sp>
      <p:pic>
        <p:nvPicPr>
          <p:cNvPr id="8" name="Picture 7">
            <a:extLst>
              <a:ext uri="{FF2B5EF4-FFF2-40B4-BE49-F238E27FC236}">
                <a16:creationId xmlns:a16="http://schemas.microsoft.com/office/drawing/2014/main" id="{E6439A39-F7E8-4EEA-AB3E-7728F351A1E9}"/>
              </a:ext>
            </a:extLst>
          </p:cNvPr>
          <p:cNvPicPr>
            <a:picLocks noChangeAspect="1"/>
          </p:cNvPicPr>
          <p:nvPr/>
        </p:nvPicPr>
        <p:blipFill>
          <a:blip r:embed="rId3"/>
          <a:stretch>
            <a:fillRect/>
          </a:stretch>
        </p:blipFill>
        <p:spPr>
          <a:xfrm>
            <a:off x="6640966" y="2762531"/>
            <a:ext cx="4901109" cy="3198654"/>
          </a:xfrm>
          <a:prstGeom prst="rect">
            <a:avLst/>
          </a:prstGeom>
        </p:spPr>
      </p:pic>
    </p:spTree>
    <p:extLst>
      <p:ext uri="{BB962C8B-B14F-4D97-AF65-F5344CB8AC3E}">
        <p14:creationId xmlns:p14="http://schemas.microsoft.com/office/powerpoint/2010/main" val="321124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EE7799-54C0-409C-8348-8DF97966D2D2}"/>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Nội dung</a:t>
            </a:r>
          </a:p>
        </p:txBody>
      </p:sp>
      <p:pic>
        <p:nvPicPr>
          <p:cNvPr id="8" name="Picture 7" descr="Text&#10;&#10;Description automatically generated">
            <a:extLst>
              <a:ext uri="{FF2B5EF4-FFF2-40B4-BE49-F238E27FC236}">
                <a16:creationId xmlns:a16="http://schemas.microsoft.com/office/drawing/2014/main" id="{D2A9F0A7-2FE1-404D-9CF3-B97050C28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863289"/>
            <a:ext cx="3094997" cy="2499285"/>
          </a:xfrm>
          <a:prstGeom prst="rect">
            <a:avLst/>
          </a:prstGeom>
        </p:spPr>
      </p:pic>
      <p:sp>
        <p:nvSpPr>
          <p:cNvPr id="6" name="TextBox 5">
            <a:extLst>
              <a:ext uri="{FF2B5EF4-FFF2-40B4-BE49-F238E27FC236}">
                <a16:creationId xmlns:a16="http://schemas.microsoft.com/office/drawing/2014/main" id="{8FD72EB0-15CC-4217-803C-ADE8DB18B1DD}"/>
              </a:ext>
            </a:extLst>
          </p:cNvPr>
          <p:cNvSpPr txBox="1"/>
          <p:nvPr/>
        </p:nvSpPr>
        <p:spPr>
          <a:xfrm>
            <a:off x="4762599" y="2514274"/>
            <a:ext cx="6515947" cy="1829451"/>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mền</a:t>
            </a:r>
            <a:r>
              <a:rPr lang="en-US" sz="2400" dirty="0">
                <a:solidFill>
                  <a:schemeClr val="tx1">
                    <a:lumMod val="75000"/>
                    <a:lumOff val="25000"/>
                  </a:schemeClr>
                </a:solidFill>
              </a:rPr>
              <a:t> </a:t>
            </a:r>
            <a:r>
              <a:rPr lang="en-US" sz="2400" dirty="0" err="1">
                <a:solidFill>
                  <a:schemeClr val="tx1">
                    <a:lumMod val="75000"/>
                    <a:lumOff val="25000"/>
                  </a:schemeClr>
                </a:solidFill>
              </a:rPr>
              <a:t>là</a:t>
            </a:r>
            <a:r>
              <a:rPr lang="en-US" sz="2400" dirty="0">
                <a:solidFill>
                  <a:schemeClr val="tx1">
                    <a:lumMod val="75000"/>
                    <a:lumOff val="25000"/>
                  </a:schemeClr>
                </a:solidFill>
              </a:rPr>
              <a:t> </a:t>
            </a:r>
            <a:r>
              <a:rPr lang="en-US" sz="2400" dirty="0" err="1">
                <a:solidFill>
                  <a:schemeClr val="tx1">
                    <a:lumMod val="75000"/>
                    <a:lumOff val="25000"/>
                  </a:schemeClr>
                </a:solidFill>
              </a:rPr>
              <a:t>gì</a:t>
            </a:r>
            <a:r>
              <a:rPr lang="en-US" sz="2400" dirty="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mềm</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động</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Cách</a:t>
            </a:r>
            <a:r>
              <a:rPr lang="en-US" sz="2400" dirty="0">
                <a:solidFill>
                  <a:schemeClr val="tx1">
                    <a:lumMod val="75000"/>
                    <a:lumOff val="25000"/>
                  </a:schemeClr>
                </a:solidFill>
              </a:rPr>
              <a:t> </a:t>
            </a:r>
            <a:r>
              <a:rPr lang="en-US" sz="2400" dirty="0" err="1">
                <a:solidFill>
                  <a:schemeClr val="tx1">
                    <a:lumMod val="75000"/>
                    <a:lumOff val="25000"/>
                  </a:schemeClr>
                </a:solidFill>
              </a:rPr>
              <a:t>tạo</a:t>
            </a:r>
            <a:r>
              <a:rPr lang="en-US" sz="2400" dirty="0">
                <a:solidFill>
                  <a:schemeClr val="tx1">
                    <a:lumMod val="75000"/>
                    <a:lumOff val="25000"/>
                  </a:schemeClr>
                </a:solidFill>
              </a:rPr>
              <a:t> </a:t>
            </a:r>
            <a:r>
              <a:rPr lang="en-US" sz="2400" dirty="0" err="1">
                <a:solidFill>
                  <a:schemeClr val="tx1">
                    <a:lumMod val="75000"/>
                    <a:lumOff val="25000"/>
                  </a:schemeClr>
                </a:solidFill>
              </a:rPr>
              <a:t>bộ</a:t>
            </a:r>
            <a:r>
              <a:rPr lang="en-US" sz="2400" dirty="0">
                <a:solidFill>
                  <a:schemeClr val="tx1">
                    <a:lumMod val="75000"/>
                    <a:lumOff val="25000"/>
                  </a:schemeClr>
                </a:solidFill>
              </a:rPr>
              <a:t> test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một</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err="1">
                <a:solidFill>
                  <a:schemeClr val="tx1">
                    <a:lumMod val="75000"/>
                    <a:lumOff val="25000"/>
                  </a:schemeClr>
                </a:solidFill>
              </a:rPr>
              <a:t>lưu</a:t>
            </a:r>
            <a:r>
              <a:rPr lang="en-US" sz="2400" dirty="0">
                <a:solidFill>
                  <a:schemeClr val="tx1">
                    <a:lumMod val="75000"/>
                    <a:lumOff val="25000"/>
                  </a:schemeClr>
                </a:solidFill>
              </a:rPr>
              <a:t> ý</a:t>
            </a:r>
          </a:p>
        </p:txBody>
      </p:sp>
    </p:spTree>
    <p:extLst>
      <p:ext uri="{BB962C8B-B14F-4D97-AF65-F5344CB8AC3E}">
        <p14:creationId xmlns:p14="http://schemas.microsoft.com/office/powerpoint/2010/main" val="340819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82FCA-51F7-46E6-9A73-ABF0A282D243}"/>
              </a:ext>
            </a:extLst>
          </p:cNvPr>
          <p:cNvSpPr>
            <a:spLocks noGrp="1"/>
          </p:cNvSpPr>
          <p:nvPr>
            <p:ph idx="1"/>
          </p:nvPr>
        </p:nvSpPr>
        <p:spPr>
          <a:xfrm>
            <a:off x="942974" y="413238"/>
            <a:ext cx="10058400" cy="4348026"/>
          </a:xfrm>
        </p:spPr>
        <p:txBody>
          <a:bodyPr>
            <a:normAutofit/>
          </a:bodyPr>
          <a:lstStyle/>
          <a:p>
            <a:r>
              <a:rPr lang="vi-VN" sz="2400" b="1" i="0" dirty="0">
                <a:solidFill>
                  <a:srgbClr val="292B2C"/>
                </a:solidFill>
                <a:effectLst/>
                <a:latin typeface="+mj-lt"/>
              </a:rPr>
              <a:t>Sandwich/Hybrid:</a:t>
            </a:r>
            <a:r>
              <a:rPr lang="vi-VN" sz="2400" b="0" i="0" dirty="0">
                <a:solidFill>
                  <a:srgbClr val="292B2C"/>
                </a:solidFill>
                <a:effectLst/>
                <a:latin typeface="+mj-lt"/>
              </a:rPr>
              <a:t> Là sự kết hợp của hai phương pháp Top Down và Bottom Up. Ở đây, các module hàng đầu được kiểm tra với các module thấp hơn đồng thời các module thấp hơn được tích hợp với các module hàng đầu và được kiểm thử.</a:t>
            </a:r>
            <a:endParaRPr lang="en-US" sz="2400" dirty="0">
              <a:latin typeface="+mj-lt"/>
            </a:endParaRPr>
          </a:p>
        </p:txBody>
      </p:sp>
      <p:pic>
        <p:nvPicPr>
          <p:cNvPr id="5" name="Picture 4">
            <a:extLst>
              <a:ext uri="{FF2B5EF4-FFF2-40B4-BE49-F238E27FC236}">
                <a16:creationId xmlns:a16="http://schemas.microsoft.com/office/drawing/2014/main" id="{087DBF9F-F015-4462-87C4-C2E0CD02180D}"/>
              </a:ext>
            </a:extLst>
          </p:cNvPr>
          <p:cNvPicPr>
            <a:picLocks noChangeAspect="1"/>
          </p:cNvPicPr>
          <p:nvPr/>
        </p:nvPicPr>
        <p:blipFill>
          <a:blip r:embed="rId2"/>
          <a:stretch>
            <a:fillRect/>
          </a:stretch>
        </p:blipFill>
        <p:spPr>
          <a:xfrm>
            <a:off x="2179978" y="2320435"/>
            <a:ext cx="7373379" cy="3248025"/>
          </a:xfrm>
          <a:prstGeom prst="rect">
            <a:avLst/>
          </a:prstGeom>
        </p:spPr>
      </p:pic>
    </p:spTree>
    <p:extLst>
      <p:ext uri="{BB962C8B-B14F-4D97-AF65-F5344CB8AC3E}">
        <p14:creationId xmlns:p14="http://schemas.microsoft.com/office/powerpoint/2010/main" val="18895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073A-08DC-404D-B6CE-20BAB95414AA}"/>
              </a:ext>
            </a:extLst>
          </p:cNvPr>
          <p:cNvSpPr>
            <a:spLocks noGrp="1"/>
          </p:cNvSpPr>
          <p:nvPr>
            <p:ph type="title"/>
          </p:nvPr>
        </p:nvSpPr>
        <p:spPr/>
        <p:txBody>
          <a:bodyPr/>
          <a:lstStyle/>
          <a:p>
            <a:r>
              <a:rPr lang="en-US" dirty="0"/>
              <a:t>System test – </a:t>
            </a:r>
            <a:r>
              <a:rPr lang="en-US" dirty="0" err="1"/>
              <a:t>kiểm</a:t>
            </a:r>
            <a:r>
              <a:rPr lang="en-US" dirty="0"/>
              <a:t> </a:t>
            </a:r>
            <a:r>
              <a:rPr lang="en-US" dirty="0" err="1"/>
              <a:t>thử</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4CA8AF1F-F4B9-441C-BE90-816F4C48559B}"/>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hệ thống là kiểm thử toàn bộ chức năng và giao diện của hệ thống.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Đánh giá hệ thống có đáp ứng theo đúng yêu cầu nghiệp vụ, yêu cầu về chức năng đưa ra hay không.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 là phổ biến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Thường là Tester thực hiện</a:t>
            </a:r>
          </a:p>
          <a:p>
            <a:endParaRPr lang="en-US" dirty="0"/>
          </a:p>
        </p:txBody>
      </p:sp>
    </p:spTree>
    <p:extLst>
      <p:ext uri="{BB962C8B-B14F-4D97-AF65-F5344CB8AC3E}">
        <p14:creationId xmlns:p14="http://schemas.microsoft.com/office/powerpoint/2010/main" val="203214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C5ED-819A-4B76-8269-9D839E0D7488}"/>
              </a:ext>
            </a:extLst>
          </p:cNvPr>
          <p:cNvSpPr>
            <a:spLocks noGrp="1"/>
          </p:cNvSpPr>
          <p:nvPr>
            <p:ph type="title"/>
          </p:nvPr>
        </p:nvSpPr>
        <p:spPr/>
        <p:txBody>
          <a:bodyPr/>
          <a:lstStyle/>
          <a:p>
            <a:r>
              <a:rPr lang="en-US" dirty="0"/>
              <a:t>System test –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A13C235A-BC5F-417F-BB97-DE2F5C34A3B6}"/>
              </a:ext>
            </a:extLst>
          </p:cNvPr>
          <p:cNvSpPr>
            <a:spLocks noGrp="1"/>
          </p:cNvSpPr>
          <p:nvPr>
            <p:ph idx="1"/>
          </p:nvPr>
        </p:nvSpPr>
        <p:spPr/>
        <p:txBody>
          <a:bodyPr/>
          <a:lstStyle/>
          <a:p>
            <a:pPr algn="just">
              <a:buFont typeface="Arial" panose="020B0604020202020204" pitchFamily="34" charset="0"/>
              <a:buChar char="•"/>
            </a:pPr>
            <a:r>
              <a:rPr lang="vi-VN" sz="2400" b="0" i="0" dirty="0">
                <a:solidFill>
                  <a:srgbClr val="333333"/>
                </a:solidFill>
                <a:effectLst/>
                <a:latin typeface="+mj-lt"/>
              </a:rPr>
              <a:t>Kiểm thử chức năng (Functional Test)</a:t>
            </a:r>
          </a:p>
          <a:p>
            <a:pPr algn="just">
              <a:buFont typeface="Arial" panose="020B0604020202020204" pitchFamily="34" charset="0"/>
              <a:buChar char="•"/>
            </a:pPr>
            <a:r>
              <a:rPr lang="vi-VN" sz="2400" b="0" i="0" dirty="0">
                <a:solidFill>
                  <a:srgbClr val="333333"/>
                </a:solidFill>
                <a:effectLst/>
                <a:latin typeface="+mj-lt"/>
              </a:rPr>
              <a:t>Kiểm thử hiệu năng (Performance Test)</a:t>
            </a:r>
          </a:p>
          <a:p>
            <a:pPr algn="just">
              <a:buFont typeface="Arial" panose="020B0604020202020204" pitchFamily="34" charset="0"/>
              <a:buChar char="•"/>
            </a:pPr>
            <a:r>
              <a:rPr lang="vi-VN" sz="2400" b="0" i="0" dirty="0">
                <a:solidFill>
                  <a:srgbClr val="333333"/>
                </a:solidFill>
                <a:effectLst/>
                <a:latin typeface="+mj-lt"/>
              </a:rPr>
              <a:t>Kiểm thử bảo mật (Security Test)</a:t>
            </a:r>
          </a:p>
          <a:p>
            <a:pPr algn="just">
              <a:buFont typeface="Arial" panose="020B0604020202020204" pitchFamily="34" charset="0"/>
              <a:buChar char="•"/>
            </a:pPr>
            <a:r>
              <a:rPr lang="vi-VN" sz="2400" b="0" i="0" dirty="0">
                <a:solidFill>
                  <a:srgbClr val="333333"/>
                </a:solidFill>
                <a:effectLst/>
                <a:latin typeface="+mj-lt"/>
              </a:rPr>
              <a:t>Kiểm thử khả năng phục hồi (Recovery Test)</a:t>
            </a:r>
            <a:endParaRPr lang="en-US" sz="2400" b="0" i="0" dirty="0">
              <a:solidFill>
                <a:srgbClr val="333333"/>
              </a:solidFill>
              <a:effectLst/>
              <a:latin typeface="+mj-lt"/>
            </a:endParaRPr>
          </a:p>
          <a:p>
            <a:pPr algn="just">
              <a:buFont typeface="Arial" panose="020B0604020202020204" pitchFamily="34" charset="0"/>
              <a:buChar char="•"/>
            </a:pPr>
            <a:r>
              <a:rPr lang="en-US" sz="2400" b="0" i="0" dirty="0" err="1">
                <a:solidFill>
                  <a:srgbClr val="292B2C"/>
                </a:solidFill>
                <a:effectLst/>
                <a:latin typeface="Times New Roman" panose="02020603050405020304" pitchFamily="18" charset="0"/>
                <a:cs typeface="Times New Roman" panose="02020603050405020304" pitchFamily="18" charset="0"/>
              </a:rPr>
              <a:t>Kiểm</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thử</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tính</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khả</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dụng</a:t>
            </a:r>
            <a:r>
              <a:rPr lang="en-US" sz="2400" b="0" i="0" dirty="0">
                <a:solidFill>
                  <a:srgbClr val="292B2C"/>
                </a:solidFill>
                <a:effectLst/>
                <a:latin typeface="Times New Roman" panose="02020603050405020304" pitchFamily="18" charset="0"/>
                <a:cs typeface="Times New Roman" panose="02020603050405020304" pitchFamily="18" charset="0"/>
              </a:rPr>
              <a:t> (Usability Test)</a:t>
            </a:r>
            <a:endParaRPr lang="vi-VN" sz="24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671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4230-5FB6-4787-8214-02BE670CDFF2}"/>
              </a:ext>
            </a:extLst>
          </p:cNvPr>
          <p:cNvSpPr>
            <a:spLocks noGrp="1"/>
          </p:cNvSpPr>
          <p:nvPr>
            <p:ph type="title"/>
          </p:nvPr>
        </p:nvSpPr>
        <p:spPr/>
        <p:txBody>
          <a:bodyPr/>
          <a:lstStyle/>
          <a:p>
            <a:r>
              <a:rPr lang="en-US" dirty="0"/>
              <a:t>Acceptance test – </a:t>
            </a:r>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p:txBody>
      </p:sp>
      <p:sp>
        <p:nvSpPr>
          <p:cNvPr id="3" name="Content Placeholder 2">
            <a:extLst>
              <a:ext uri="{FF2B5EF4-FFF2-40B4-BE49-F238E27FC236}">
                <a16:creationId xmlns:a16="http://schemas.microsoft.com/office/drawing/2014/main" id="{534BEC71-A001-45B3-9209-2CBA0E5BDABE}"/>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chấp nhận là kiểm tra xem phần mềm đã thỏa mãn tất cả yêu cầu của khách hàng chưa? Và khách hàng có chấp nhận sản phẩm hay không?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Để nghiệm thu hệ thống trước khi hệ thống được đưa vào hoạt động.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Khách hàng hoặc bên thứ 3</a:t>
            </a:r>
          </a:p>
          <a:p>
            <a:endParaRPr lang="en-US" dirty="0"/>
          </a:p>
        </p:txBody>
      </p:sp>
    </p:spTree>
    <p:extLst>
      <p:ext uri="{BB962C8B-B14F-4D97-AF65-F5344CB8AC3E}">
        <p14:creationId xmlns:p14="http://schemas.microsoft.com/office/powerpoint/2010/main" val="12887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4CD2-1D31-4C06-B3A3-7264D6EE613B}"/>
              </a:ext>
            </a:extLst>
          </p:cNvPr>
          <p:cNvSpPr>
            <a:spLocks noGrp="1"/>
          </p:cNvSpPr>
          <p:nvPr>
            <p:ph type="title"/>
          </p:nvPr>
        </p:nvSpPr>
        <p:spPr/>
        <p:txBody>
          <a:bodyPr/>
          <a:lstStyle/>
          <a:p>
            <a:r>
              <a:rPr lang="en-US" dirty="0"/>
              <a:t>Acceptance test –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EB9B734A-D5D5-4654-A4A6-71FCCBC3BE81}"/>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Alpha test:</a:t>
            </a:r>
            <a:r>
              <a:rPr lang="vi-VN" sz="2400" b="0" i="0" dirty="0">
                <a:solidFill>
                  <a:srgbClr val="292B2C"/>
                </a:solidFill>
                <a:effectLst/>
                <a:latin typeface="+mj-lt"/>
              </a:rPr>
              <a:t> Được thực hiện bởi các thành viên của tổ chức phát triển phần mềm nhưng không liên quan trực tiếp đến dự án (Thường là các thành viên của quản lý sản phẩm). Alpha test thực hiện test tại nơi sản xuất phần mềm, là một hình thức kiểm thử nội bộ, trước khi phần mềm được tiến hành kiểm thử Beta.</a:t>
            </a:r>
          </a:p>
          <a:p>
            <a:pPr algn="l">
              <a:buFont typeface="Arial" panose="020B0604020202020204" pitchFamily="34" charset="0"/>
              <a:buChar char="•"/>
            </a:pPr>
            <a:r>
              <a:rPr lang="vi-VN" sz="2400" b="1" i="0" dirty="0">
                <a:solidFill>
                  <a:srgbClr val="292B2C"/>
                </a:solidFill>
                <a:effectLst/>
                <a:latin typeface="+mj-lt"/>
              </a:rPr>
              <a:t>Beta test:</a:t>
            </a:r>
            <a:r>
              <a:rPr lang="vi-VN" sz="2400" b="0" i="0" dirty="0">
                <a:solidFill>
                  <a:srgbClr val="292B2C"/>
                </a:solidFill>
                <a:effectLst/>
                <a:latin typeface="+mj-lt"/>
              </a:rPr>
              <a:t> Được thực hiện bởi người dùng cuối cùng (thường là khách hàng). Beta test thực hiện tại địa điểm của khách hàng, người dùng test hay sử dụng hệ thống trong môi trường riêng của họ - không phải nơi phát triển phần mềm.</a:t>
            </a:r>
          </a:p>
          <a:p>
            <a:endParaRPr lang="en-US" dirty="0"/>
          </a:p>
        </p:txBody>
      </p:sp>
    </p:spTree>
    <p:extLst>
      <p:ext uri="{BB962C8B-B14F-4D97-AF65-F5344CB8AC3E}">
        <p14:creationId xmlns:p14="http://schemas.microsoft.com/office/powerpoint/2010/main" val="156304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64C4-3E68-4329-A11B-BCFC3A15D66D}"/>
              </a:ext>
            </a:extLst>
          </p:cNvPr>
          <p:cNvSpPr>
            <a:spLocks noGrp="1"/>
          </p:cNvSpPr>
          <p:nvPr>
            <p:ph type="title"/>
          </p:nvPr>
        </p:nvSpPr>
        <p:spPr/>
        <p:txBody>
          <a:bodyPr/>
          <a:lstStyle/>
          <a:p>
            <a:r>
              <a:rPr lang="en-US" dirty="0"/>
              <a:t>Release test – </a:t>
            </a:r>
            <a:r>
              <a:rPr lang="en-US" dirty="0" err="1"/>
              <a:t>kiểm</a:t>
            </a:r>
            <a:r>
              <a:rPr lang="en-US" dirty="0"/>
              <a:t> </a:t>
            </a:r>
            <a:r>
              <a:rPr lang="en-US" dirty="0" err="1"/>
              <a:t>thử</a:t>
            </a:r>
            <a:r>
              <a:rPr lang="en-US" dirty="0"/>
              <a:t> </a:t>
            </a:r>
            <a:r>
              <a:rPr lang="en-US" dirty="0" err="1"/>
              <a:t>phát</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7598BE59-59B9-45A9-BB7F-F3E1561C7911}"/>
              </a:ext>
            </a:extLst>
          </p:cNvPr>
          <p:cNvSpPr>
            <a:spLocks noGrp="1"/>
          </p:cNvSpPr>
          <p:nvPr>
            <p:ph idx="1"/>
          </p:nvPr>
        </p:nvSpPr>
        <p:spPr/>
        <p:txBody>
          <a:bodyPr/>
          <a:lstStyle/>
          <a:p>
            <a:pPr algn="just"/>
            <a:r>
              <a:rPr lang="vi-VN" sz="2400" b="0" i="0" dirty="0">
                <a:solidFill>
                  <a:srgbClr val="333333"/>
                </a:solidFill>
                <a:effectLst/>
                <a:latin typeface="+mj-lt"/>
              </a:rPr>
              <a:t>Release testing được thực hiện sau khi triển khai phần mềm lên hệ thống thật.</a:t>
            </a:r>
          </a:p>
          <a:p>
            <a:pPr algn="just"/>
            <a:r>
              <a:rPr lang="vi-VN" sz="2400" b="0" i="0" dirty="0">
                <a:solidFill>
                  <a:srgbClr val="333333"/>
                </a:solidFill>
                <a:effectLst/>
                <a:latin typeface="+mj-lt"/>
              </a:rPr>
              <a:t>Các bộ phận liên quan sẽ chuẩn bị tập dữ liệu để kiểm thử trên hệ thống production. Đây là giai đoạn cực kỳ quan trọng, quyết định sản phẩm sẽ đưa ra để khách hàng sử dụng hay hoãn lại (nếu có thể) hoặc rollback lại version trước đó.</a:t>
            </a:r>
          </a:p>
          <a:p>
            <a:endParaRPr lang="en-US" dirty="0"/>
          </a:p>
        </p:txBody>
      </p:sp>
    </p:spTree>
    <p:extLst>
      <p:ext uri="{BB962C8B-B14F-4D97-AF65-F5344CB8AC3E}">
        <p14:creationId xmlns:p14="http://schemas.microsoft.com/office/powerpoint/2010/main" val="102390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758E-0AAD-4CC6-90F0-9662671252C9}"/>
              </a:ext>
            </a:extLst>
          </p:cNvPr>
          <p:cNvSpPr>
            <a:spLocks noGrp="1"/>
          </p:cNvSpPr>
          <p:nvPr>
            <p:ph type="title"/>
          </p:nvPr>
        </p:nvSpPr>
        <p:spPr/>
        <p:txBody>
          <a:bodyPr>
            <a:normAutofit/>
          </a:bodyPr>
          <a:lstStyle/>
          <a:p>
            <a:r>
              <a:rPr lang="en-US" sz="4600" dirty="0" err="1"/>
              <a:t>Cách</a:t>
            </a:r>
            <a:r>
              <a:rPr lang="en-US" sz="4600" dirty="0"/>
              <a:t> </a:t>
            </a:r>
            <a:r>
              <a:rPr lang="en-US" sz="4600" dirty="0" err="1"/>
              <a:t>tạo</a:t>
            </a:r>
            <a:r>
              <a:rPr lang="en-US" sz="4600" dirty="0"/>
              <a:t> </a:t>
            </a:r>
            <a:r>
              <a:rPr lang="en-US" sz="4600" dirty="0" err="1"/>
              <a:t>bộ</a:t>
            </a:r>
            <a:r>
              <a:rPr lang="en-US" sz="4600" dirty="0"/>
              <a:t> test(unit test) </a:t>
            </a:r>
            <a:r>
              <a:rPr lang="en-US" sz="4600" dirty="0" err="1"/>
              <a:t>và</a:t>
            </a:r>
            <a:r>
              <a:rPr lang="en-US" sz="4600" dirty="0"/>
              <a:t> </a:t>
            </a:r>
            <a:r>
              <a:rPr lang="en-US" sz="4600" dirty="0" err="1"/>
              <a:t>một</a:t>
            </a:r>
            <a:r>
              <a:rPr lang="en-US" sz="4600" dirty="0"/>
              <a:t> </a:t>
            </a:r>
            <a:r>
              <a:rPr lang="en-US" sz="4600" dirty="0" err="1"/>
              <a:t>số</a:t>
            </a:r>
            <a:r>
              <a:rPr lang="en-US" sz="4600" dirty="0"/>
              <a:t> </a:t>
            </a:r>
            <a:r>
              <a:rPr lang="en-US" sz="4600" dirty="0" err="1"/>
              <a:t>chú</a:t>
            </a:r>
            <a:r>
              <a:rPr lang="en-US" sz="4600" dirty="0"/>
              <a:t> ý</a:t>
            </a:r>
          </a:p>
        </p:txBody>
      </p:sp>
      <p:sp>
        <p:nvSpPr>
          <p:cNvPr id="3" name="Content Placeholder 2">
            <a:extLst>
              <a:ext uri="{FF2B5EF4-FFF2-40B4-BE49-F238E27FC236}">
                <a16:creationId xmlns:a16="http://schemas.microsoft.com/office/drawing/2014/main" id="{00EB537A-1251-4C92-B2C8-97B7BA26C2F6}"/>
              </a:ext>
            </a:extLst>
          </p:cNvPr>
          <p:cNvSpPr>
            <a:spLocks noGrp="1"/>
          </p:cNvSpPr>
          <p:nvPr>
            <p:ph idx="1"/>
          </p:nvPr>
        </p:nvSpPr>
        <p:spPr/>
        <p:txBody>
          <a:bodyPr/>
          <a:lstStyle/>
          <a:p>
            <a:r>
              <a:rPr lang="en-US" dirty="0" err="1"/>
              <a:t>Chúng</a:t>
            </a:r>
            <a:r>
              <a:rPr lang="en-US" dirty="0"/>
              <a:t> ta </a:t>
            </a:r>
            <a:r>
              <a:rPr lang="en-US" dirty="0" err="1"/>
              <a:t>tập</a:t>
            </a:r>
            <a:r>
              <a:rPr lang="en-US" dirty="0"/>
              <a:t> </a:t>
            </a:r>
            <a:r>
              <a:rPr lang="en-US" dirty="0" err="1"/>
              <a:t>trung</a:t>
            </a:r>
            <a:r>
              <a:rPr lang="en-US" dirty="0"/>
              <a:t> </a:t>
            </a:r>
            <a:r>
              <a:rPr lang="en-US" dirty="0" err="1"/>
              <a:t>vào</a:t>
            </a:r>
            <a:r>
              <a:rPr lang="en-US" dirty="0"/>
              <a:t> </a:t>
            </a:r>
            <a:r>
              <a:rPr lang="en-US" dirty="0" err="1"/>
              <a:t>tạo</a:t>
            </a:r>
            <a:r>
              <a:rPr lang="en-US" dirty="0"/>
              <a:t> </a:t>
            </a:r>
            <a:r>
              <a:rPr lang="en-US" dirty="0" err="1"/>
              <a:t>bộ</a:t>
            </a:r>
            <a:r>
              <a:rPr lang="en-US" dirty="0"/>
              <a:t> test </a:t>
            </a:r>
            <a:r>
              <a:rPr lang="en-US" dirty="0" err="1"/>
              <a:t>để</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 </a:t>
            </a:r>
            <a:r>
              <a:rPr lang="en-US" dirty="0" err="1"/>
              <a:t>và</a:t>
            </a:r>
            <a:r>
              <a:rPr lang="en-US" dirty="0"/>
              <a:t> </a:t>
            </a:r>
            <a:r>
              <a:rPr lang="en-US" dirty="0" err="1"/>
              <a:t>hiệu</a:t>
            </a:r>
            <a:r>
              <a:rPr lang="en-US" dirty="0"/>
              <a:t> </a:t>
            </a:r>
            <a:r>
              <a:rPr lang="en-US" dirty="0" err="1"/>
              <a:t>năng</a:t>
            </a:r>
            <a:r>
              <a:rPr lang="en-US" dirty="0"/>
              <a:t> </a:t>
            </a:r>
            <a:r>
              <a:rPr lang="en-US" dirty="0" err="1"/>
              <a:t>của</a:t>
            </a:r>
            <a:r>
              <a:rPr lang="en-US" dirty="0"/>
              <a:t> </a:t>
            </a:r>
            <a:r>
              <a:rPr lang="en-US" dirty="0" err="1"/>
              <a:t>chương</a:t>
            </a:r>
            <a:r>
              <a:rPr lang="en-US" dirty="0"/>
              <a:t> </a:t>
            </a:r>
            <a:r>
              <a:rPr lang="en-US" dirty="0" err="1"/>
              <a:t>trình</a:t>
            </a:r>
            <a:r>
              <a:rPr lang="en-US" dirty="0"/>
              <a:t>:</a:t>
            </a:r>
          </a:p>
          <a:p>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a:t>
            </a:r>
          </a:p>
          <a:p>
            <a:r>
              <a:rPr lang="en-US" dirty="0"/>
              <a:t>+ </a:t>
            </a:r>
            <a:r>
              <a:rPr lang="en-US" dirty="0" err="1"/>
              <a:t>xem</a:t>
            </a:r>
            <a:r>
              <a:rPr lang="en-US" dirty="0"/>
              <a:t> </a:t>
            </a:r>
            <a:r>
              <a:rPr lang="en-US" dirty="0" err="1"/>
              <a:t>có</a:t>
            </a:r>
            <a:r>
              <a:rPr lang="en-US" dirty="0"/>
              <a:t> bao </a:t>
            </a:r>
            <a:r>
              <a:rPr lang="en-US" dirty="0" err="1"/>
              <a:t>nhiêu</a:t>
            </a:r>
            <a:r>
              <a:rPr lang="en-US" dirty="0"/>
              <a:t> </a:t>
            </a:r>
            <a:r>
              <a:rPr lang="en-US" dirty="0" err="1"/>
              <a:t>tình</a:t>
            </a:r>
            <a:r>
              <a:rPr lang="en-US" dirty="0"/>
              <a:t> </a:t>
            </a:r>
            <a:r>
              <a:rPr lang="en-US" dirty="0" err="1"/>
              <a:t>huống</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mỗi</a:t>
            </a:r>
            <a:r>
              <a:rPr lang="en-US" dirty="0"/>
              <a:t> </a:t>
            </a:r>
            <a:r>
              <a:rPr lang="en-US" dirty="0" err="1"/>
              <a:t>tình</a:t>
            </a:r>
            <a:r>
              <a:rPr lang="en-US" dirty="0"/>
              <a:t> </a:t>
            </a:r>
            <a:r>
              <a:rPr lang="en-US" dirty="0" err="1"/>
              <a:t>huống</a:t>
            </a:r>
            <a:r>
              <a:rPr lang="en-US" dirty="0"/>
              <a:t> </a:t>
            </a:r>
            <a:r>
              <a:rPr lang="en-US" dirty="0" err="1"/>
              <a:t>cho</a:t>
            </a:r>
            <a:r>
              <a:rPr lang="en-US" dirty="0"/>
              <a:t> </a:t>
            </a:r>
            <a:r>
              <a:rPr lang="en-US" dirty="0" err="1"/>
              <a:t>ít</a:t>
            </a:r>
            <a:r>
              <a:rPr lang="en-US" dirty="0"/>
              <a:t> </a:t>
            </a:r>
            <a:r>
              <a:rPr lang="en-US" dirty="0" err="1"/>
              <a:t>nhất</a:t>
            </a:r>
            <a:r>
              <a:rPr lang="en-US" dirty="0"/>
              <a:t> 1 test case(</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cần</a:t>
            </a:r>
            <a:r>
              <a:rPr lang="en-US" dirty="0"/>
              <a:t> </a:t>
            </a:r>
            <a:r>
              <a:rPr lang="en-US" dirty="0" err="1"/>
              <a:t>lưu</a:t>
            </a:r>
            <a:r>
              <a:rPr lang="en-US" dirty="0"/>
              <a:t> ý: </a:t>
            </a:r>
            <a:r>
              <a:rPr lang="en-US" dirty="0" err="1"/>
              <a:t>các</a:t>
            </a:r>
            <a:r>
              <a:rPr lang="en-US" dirty="0"/>
              <a:t> </a:t>
            </a:r>
            <a:r>
              <a:rPr lang="en-US" dirty="0" err="1"/>
              <a:t>biên</a:t>
            </a:r>
            <a:r>
              <a:rPr lang="en-US" dirty="0"/>
              <a:t>, </a:t>
            </a:r>
            <a:r>
              <a:rPr lang="en-US" dirty="0" err="1"/>
              <a:t>trường</a:t>
            </a:r>
            <a:r>
              <a:rPr lang="en-US" dirty="0"/>
              <a:t> </a:t>
            </a:r>
            <a:r>
              <a:rPr lang="en-US" dirty="0" err="1"/>
              <a:t>hợp</a:t>
            </a:r>
            <a:r>
              <a:rPr lang="en-US" dirty="0"/>
              <a:t> </a:t>
            </a:r>
            <a:r>
              <a:rPr lang="en-US" dirty="0" err="1"/>
              <a:t>phổ</a:t>
            </a:r>
            <a:r>
              <a:rPr lang="en-US" dirty="0"/>
              <a:t> </a:t>
            </a:r>
            <a:r>
              <a:rPr lang="en-US" dirty="0" err="1"/>
              <a:t>quát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a:t>
            </a:r>
          </a:p>
          <a:p>
            <a:r>
              <a:rPr lang="en-US" dirty="0"/>
              <a:t>+</a:t>
            </a:r>
            <a:r>
              <a:rPr lang="en-US" dirty="0" err="1"/>
              <a:t>sử</a:t>
            </a:r>
            <a:r>
              <a:rPr lang="en-US" dirty="0"/>
              <a:t> </a:t>
            </a:r>
            <a:r>
              <a:rPr lang="en-US" dirty="0" err="1"/>
              <a:t>dụng</a:t>
            </a:r>
            <a:r>
              <a:rPr lang="en-US" dirty="0"/>
              <a:t> </a:t>
            </a:r>
            <a:r>
              <a:rPr lang="en-US" dirty="0" err="1"/>
              <a:t>bất</a:t>
            </a:r>
            <a:r>
              <a:rPr lang="en-US" dirty="0"/>
              <a:t> </a:t>
            </a:r>
            <a:r>
              <a:rPr lang="en-US" dirty="0" err="1"/>
              <a:t>kì</a:t>
            </a:r>
            <a:r>
              <a:rPr lang="en-US" dirty="0"/>
              <a:t> </a:t>
            </a:r>
            <a:r>
              <a:rPr lang="en-US" dirty="0" err="1"/>
              <a:t>ngôn</a:t>
            </a:r>
            <a:r>
              <a:rPr lang="en-US" dirty="0"/>
              <a:t> </a:t>
            </a:r>
            <a:r>
              <a:rPr lang="en-US" dirty="0" err="1"/>
              <a:t>ngữ</a:t>
            </a:r>
            <a:r>
              <a:rPr lang="en-US" dirty="0"/>
              <a:t> nào </a:t>
            </a:r>
            <a:r>
              <a:rPr lang="en-US" dirty="0" err="1"/>
              <a:t>để</a:t>
            </a:r>
            <a:r>
              <a:rPr lang="en-US" dirty="0"/>
              <a:t> </a:t>
            </a:r>
            <a:r>
              <a:rPr lang="en-US" dirty="0" err="1"/>
              <a:t>tạo</a:t>
            </a:r>
            <a:r>
              <a:rPr lang="en-US" dirty="0"/>
              <a:t> ra </a:t>
            </a:r>
            <a:r>
              <a:rPr lang="en-US" dirty="0" err="1"/>
              <a:t>các</a:t>
            </a:r>
            <a:r>
              <a:rPr lang="en-US" dirty="0"/>
              <a:t> test case.</a:t>
            </a:r>
          </a:p>
          <a:p>
            <a:r>
              <a:rPr lang="en-US" dirty="0"/>
              <a:t>- </a:t>
            </a:r>
            <a:r>
              <a:rPr lang="en-US" dirty="0" err="1"/>
              <a:t>Kiểm</a:t>
            </a:r>
            <a:r>
              <a:rPr lang="en-US" dirty="0"/>
              <a:t> </a:t>
            </a:r>
            <a:r>
              <a:rPr lang="en-US" dirty="0" err="1"/>
              <a:t>tra</a:t>
            </a:r>
            <a:r>
              <a:rPr lang="en-US" dirty="0"/>
              <a:t> </a:t>
            </a:r>
            <a:r>
              <a:rPr lang="en-US" dirty="0" err="1"/>
              <a:t>hiệu</a:t>
            </a:r>
            <a:r>
              <a:rPr lang="en-US" dirty="0"/>
              <a:t> </a:t>
            </a:r>
            <a:r>
              <a:rPr lang="en-US" dirty="0" err="1"/>
              <a:t>năng</a:t>
            </a:r>
            <a:r>
              <a:rPr lang="en-US" dirty="0"/>
              <a:t>:</a:t>
            </a:r>
          </a:p>
          <a:p>
            <a:r>
              <a:rPr lang="en-US" dirty="0" err="1"/>
              <a:t>Nới</a:t>
            </a:r>
            <a:r>
              <a:rPr lang="en-US" dirty="0"/>
              <a:t> </a:t>
            </a:r>
            <a:r>
              <a:rPr lang="en-US" dirty="0" err="1"/>
              <a:t>rộng</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làm</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dần</a:t>
            </a:r>
            <a:r>
              <a:rPr lang="en-US" dirty="0"/>
              <a:t>.</a:t>
            </a:r>
          </a:p>
          <a:p>
            <a:endParaRPr lang="en-US" dirty="0"/>
          </a:p>
        </p:txBody>
      </p:sp>
    </p:spTree>
    <p:extLst>
      <p:ext uri="{BB962C8B-B14F-4D97-AF65-F5344CB8AC3E}">
        <p14:creationId xmlns:p14="http://schemas.microsoft.com/office/powerpoint/2010/main" val="275084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3042-8746-476C-97C4-2CF353710245}"/>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 </a:t>
            </a:r>
            <a:r>
              <a:rPr lang="en-US" dirty="0" err="1"/>
              <a:t>tạo</a:t>
            </a:r>
            <a:r>
              <a:rPr lang="en-US" dirty="0"/>
              <a:t> </a:t>
            </a:r>
            <a:r>
              <a:rPr lang="en-US" dirty="0" err="1"/>
              <a:t>bộ</a:t>
            </a:r>
            <a:r>
              <a:rPr lang="en-US" dirty="0"/>
              <a:t> test </a:t>
            </a:r>
            <a:r>
              <a:rPr lang="en-US" dirty="0" err="1"/>
              <a:t>kiểm</a:t>
            </a:r>
            <a:r>
              <a:rPr lang="en-US" dirty="0"/>
              <a:t> </a:t>
            </a:r>
            <a:r>
              <a:rPr lang="en-US" dirty="0" err="1"/>
              <a:t>tra</a:t>
            </a:r>
            <a:r>
              <a:rPr lang="en-US" dirty="0"/>
              <a:t> </a:t>
            </a:r>
            <a:r>
              <a:rPr lang="en-US" dirty="0" err="1"/>
              <a:t>bài</a:t>
            </a:r>
            <a:r>
              <a:rPr lang="en-US" dirty="0"/>
              <a:t> </a:t>
            </a:r>
            <a:r>
              <a:rPr lang="en-US" dirty="0" err="1"/>
              <a:t>tảo</a:t>
            </a:r>
            <a:r>
              <a:rPr lang="en-US" dirty="0"/>
              <a:t> </a:t>
            </a:r>
            <a:r>
              <a:rPr lang="en-US" dirty="0" err="1"/>
              <a:t>biển</a:t>
            </a:r>
            <a:endParaRPr lang="en-US" dirty="0"/>
          </a:p>
        </p:txBody>
      </p:sp>
      <p:sp>
        <p:nvSpPr>
          <p:cNvPr id="3" name="Content Placeholder 2">
            <a:extLst>
              <a:ext uri="{FF2B5EF4-FFF2-40B4-BE49-F238E27FC236}">
                <a16:creationId xmlns:a16="http://schemas.microsoft.com/office/drawing/2014/main" id="{A07EF370-33D2-4675-AB09-0ED313327CAF}"/>
              </a:ext>
            </a:extLst>
          </p:cNvPr>
          <p:cNvSpPr>
            <a:spLocks noGrp="1"/>
          </p:cNvSpPr>
          <p:nvPr>
            <p:ph idx="1"/>
          </p:nvPr>
        </p:nvSpPr>
        <p:spPr/>
        <p:txBody>
          <a:bodyPr>
            <a:normAutofit fontScale="92500" lnSpcReduction="20000"/>
          </a:bodyPr>
          <a:lstStyle/>
          <a:p>
            <a:pPr algn="just"/>
            <a:r>
              <a:rPr lang="vi-VN" b="1" i="0" dirty="0">
                <a:solidFill>
                  <a:srgbClr val="002060"/>
                </a:solidFill>
                <a:effectLst/>
                <a:latin typeface="-apple-system"/>
              </a:rPr>
              <a:t>TẢO BIỂN</a:t>
            </a:r>
            <a:endParaRPr lang="vi-VN" b="0" i="0" dirty="0">
              <a:solidFill>
                <a:srgbClr val="212529"/>
              </a:solidFill>
              <a:effectLst/>
              <a:latin typeface="-apple-system"/>
            </a:endParaRPr>
          </a:p>
          <a:p>
            <a:pPr algn="just"/>
            <a:r>
              <a:rPr lang="vi-VN" b="0" i="0" dirty="0">
                <a:solidFill>
                  <a:srgbClr val="000000"/>
                </a:solidFill>
                <a:effectLst/>
                <a:latin typeface="-apple-system"/>
              </a:rPr>
              <a:t>Tảo biển sinh sản rất nhanh khi có môi trường thuận lợi với chúng và có những loài còn tiết ra môi trường những chất độc hại.</a:t>
            </a:r>
            <a:endParaRPr lang="vi-VN" b="0" i="0" dirty="0">
              <a:solidFill>
                <a:srgbClr val="212529"/>
              </a:solidFill>
              <a:effectLst/>
              <a:latin typeface="-apple-system"/>
            </a:endParaRPr>
          </a:p>
          <a:p>
            <a:pPr algn="just"/>
            <a:r>
              <a:rPr lang="vi-VN" b="0" i="0" dirty="0">
                <a:solidFill>
                  <a:srgbClr val="000000"/>
                </a:solidFill>
                <a:effectLst/>
                <a:latin typeface="-apple-system"/>
              </a:rPr>
              <a:t>Một loại tảo nâu trong môi trường nước bị ô nhiễm nặng sinh sản theo quy luật sau:</a:t>
            </a:r>
            <a:endParaRPr lang="vi-VN" b="0" i="0" dirty="0">
              <a:solidFill>
                <a:srgbClr val="212529"/>
              </a:solidFill>
              <a:effectLst/>
              <a:latin typeface="-apple-system"/>
            </a:endParaRPr>
          </a:p>
          <a:p>
            <a:pPr algn="just">
              <a:buFont typeface="Arial" panose="020B0604020202020204" pitchFamily="34" charset="0"/>
              <a:buChar char="•"/>
            </a:pPr>
            <a:r>
              <a:rPr lang="vi-VN" b="0" i="0" dirty="0">
                <a:solidFill>
                  <a:srgbClr val="000000"/>
                </a:solidFill>
                <a:effectLst/>
                <a:latin typeface="-apple-system"/>
              </a:rPr>
              <a:t>Ngày đầu tiên (ngày 0) có </a:t>
            </a:r>
            <a:r>
              <a:rPr lang="vi-VN" b="1" i="1" dirty="0">
                <a:solidFill>
                  <a:srgbClr val="000000"/>
                </a:solidFill>
                <a:effectLst/>
                <a:latin typeface="-apple-system"/>
              </a:rPr>
              <a:t>n</a:t>
            </a:r>
            <a:r>
              <a:rPr lang="vi-VN" b="0" i="0" dirty="0">
                <a:solidFill>
                  <a:srgbClr val="000000"/>
                </a:solidFill>
                <a:effectLst/>
                <a:latin typeface="-apple-system"/>
              </a:rPr>
              <a:t> cá thể ở mức 1,</a:t>
            </a:r>
            <a:endParaRPr lang="vi-VN" b="0" i="0" dirty="0">
              <a:solidFill>
                <a:srgbClr val="212529"/>
              </a:solidFill>
              <a:effectLst/>
              <a:latin typeface="-apple-system"/>
            </a:endParaRPr>
          </a:p>
          <a:p>
            <a:pPr algn="just">
              <a:buFont typeface="Arial" panose="020B0604020202020204" pitchFamily="34" charset="0"/>
              <a:buChar char="•"/>
            </a:pPr>
            <a:r>
              <a:rPr lang="vi-VN" b="0" i="0" dirty="0">
                <a:solidFill>
                  <a:srgbClr val="000000"/>
                </a:solidFill>
                <a:effectLst/>
                <a:latin typeface="-apple-system"/>
              </a:rPr>
              <a:t>Ở mỗi ngày tiếp theo, mỗi cá thể mức </a:t>
            </a:r>
            <a:r>
              <a:rPr lang="vi-VN" b="1" i="1" dirty="0">
                <a:solidFill>
                  <a:srgbClr val="000000"/>
                </a:solidFill>
                <a:effectLst/>
                <a:latin typeface="-apple-system"/>
              </a:rPr>
              <a:t>i</a:t>
            </a:r>
            <a:r>
              <a:rPr lang="vi-VN" b="0" i="0" dirty="0">
                <a:solidFill>
                  <a:srgbClr val="000000"/>
                </a:solidFill>
                <a:effectLst/>
                <a:latin typeface="-apple-system"/>
              </a:rPr>
              <a:t> sinh ra </a:t>
            </a:r>
            <a:r>
              <a:rPr lang="vi-VN" b="1" i="1" dirty="0">
                <a:solidFill>
                  <a:srgbClr val="000000"/>
                </a:solidFill>
                <a:effectLst/>
                <a:latin typeface="-apple-system"/>
              </a:rPr>
              <a:t>i</a:t>
            </a:r>
            <a:r>
              <a:rPr lang="vi-VN" b="0" i="0" dirty="0">
                <a:solidFill>
                  <a:srgbClr val="000000"/>
                </a:solidFill>
                <a:effectLst/>
                <a:latin typeface="-apple-system"/>
              </a:rPr>
              <a:t> cá thể mức 1, các cá thể mới sinh sẽ sinh sôi, phát triển từ ngày hôm sau.</a:t>
            </a:r>
            <a:endParaRPr lang="vi-VN" b="0" i="0" dirty="0">
              <a:solidFill>
                <a:srgbClr val="212529"/>
              </a:solidFill>
              <a:effectLst/>
              <a:latin typeface="-apple-system"/>
            </a:endParaRPr>
          </a:p>
          <a:p>
            <a:pPr algn="just">
              <a:buFont typeface="Arial" panose="020B0604020202020204" pitchFamily="34" charset="0"/>
              <a:buChar char="•"/>
            </a:pPr>
            <a:r>
              <a:rPr lang="vi-VN" b="0" i="0" dirty="0">
                <a:solidFill>
                  <a:srgbClr val="000000"/>
                </a:solidFill>
                <a:effectLst/>
                <a:latin typeface="-apple-system"/>
              </a:rPr>
              <a:t>Bản thân các cá thể mức </a:t>
            </a:r>
            <a:r>
              <a:rPr lang="vi-VN" b="1" i="1" dirty="0">
                <a:solidFill>
                  <a:srgbClr val="000000"/>
                </a:solidFill>
                <a:effectLst/>
                <a:latin typeface="-apple-system"/>
              </a:rPr>
              <a:t>i</a:t>
            </a:r>
            <a:r>
              <a:rPr lang="vi-VN" b="0" i="0" dirty="0">
                <a:solidFill>
                  <a:srgbClr val="000000"/>
                </a:solidFill>
                <a:effectLst/>
                <a:latin typeface="-apple-system"/>
              </a:rPr>
              <a:t> phát triển thành mức </a:t>
            </a:r>
            <a:r>
              <a:rPr lang="vi-VN" b="1" i="1" dirty="0">
                <a:solidFill>
                  <a:srgbClr val="000000"/>
                </a:solidFill>
                <a:effectLst/>
                <a:latin typeface="-apple-system"/>
              </a:rPr>
              <a:t>i</a:t>
            </a:r>
            <a:r>
              <a:rPr lang="vi-VN" b="0" i="0" dirty="0">
                <a:solidFill>
                  <a:srgbClr val="000000"/>
                </a:solidFill>
                <a:effectLst/>
                <a:latin typeface="-apple-system"/>
              </a:rPr>
              <a:t>+1 và chu kỳ phát triển trong ngày chấm dứt.</a:t>
            </a:r>
            <a:endParaRPr lang="vi-VN" b="0" i="0" dirty="0">
              <a:solidFill>
                <a:srgbClr val="212529"/>
              </a:solidFill>
              <a:effectLst/>
              <a:latin typeface="-apple-system"/>
            </a:endParaRPr>
          </a:p>
          <a:p>
            <a:pPr algn="just"/>
            <a:r>
              <a:rPr lang="vi-VN" b="0" i="0" dirty="0">
                <a:solidFill>
                  <a:srgbClr val="000000"/>
                </a:solidFill>
                <a:effectLst/>
                <a:latin typeface="-apple-system"/>
              </a:rPr>
              <a:t>Hãy xác định sau </a:t>
            </a:r>
            <a:r>
              <a:rPr lang="vi-VN" b="1" i="1" dirty="0">
                <a:solidFill>
                  <a:srgbClr val="000000"/>
                </a:solidFill>
                <a:effectLst/>
                <a:latin typeface="-apple-system"/>
              </a:rPr>
              <a:t>k</a:t>
            </a:r>
            <a:r>
              <a:rPr lang="vi-VN" b="0" i="0" dirty="0">
                <a:solidFill>
                  <a:srgbClr val="000000"/>
                </a:solidFill>
                <a:effectLst/>
                <a:latin typeface="-apple-system"/>
              </a:rPr>
              <a:t> ngày trong nước biển có bao nhiêu cá thể.</a:t>
            </a:r>
            <a:endParaRPr lang="vi-VN" b="0" i="0" dirty="0">
              <a:solidFill>
                <a:srgbClr val="212529"/>
              </a:solidFill>
              <a:effectLst/>
              <a:latin typeface="-apple-system"/>
            </a:endParaRPr>
          </a:p>
          <a:p>
            <a:pPr algn="just"/>
            <a:r>
              <a:rPr lang="vi-VN" b="1" i="1" dirty="0">
                <a:solidFill>
                  <a:srgbClr val="000000"/>
                </a:solidFill>
                <a:effectLst/>
                <a:latin typeface="-apple-system"/>
              </a:rPr>
              <a:t>Dữ liệu:</a:t>
            </a:r>
            <a:r>
              <a:rPr lang="vi-VN" b="0" i="0" dirty="0">
                <a:solidFill>
                  <a:srgbClr val="000000"/>
                </a:solidFill>
                <a:effectLst/>
                <a:latin typeface="-apple-system"/>
              </a:rPr>
              <a:t> Vào từ thiết bị nhập chuẩn gồm một dòng chứa 2 số nguyên </a:t>
            </a:r>
            <a:r>
              <a:rPr lang="vi-VN" b="1" i="1" dirty="0">
                <a:solidFill>
                  <a:srgbClr val="000000"/>
                </a:solidFill>
                <a:effectLst/>
                <a:latin typeface="-apple-system"/>
              </a:rPr>
              <a:t>n</a:t>
            </a:r>
            <a:r>
              <a:rPr lang="vi-VN" b="0" i="0" dirty="0">
                <a:solidFill>
                  <a:srgbClr val="000000"/>
                </a:solidFill>
                <a:effectLst/>
                <a:latin typeface="-apple-system"/>
              </a:rPr>
              <a:t> và </a:t>
            </a:r>
            <a:r>
              <a:rPr lang="vi-VN" b="1" i="1" dirty="0">
                <a:solidFill>
                  <a:srgbClr val="000000"/>
                </a:solidFill>
                <a:effectLst/>
                <a:latin typeface="-apple-system"/>
              </a:rPr>
              <a:t>k</a:t>
            </a:r>
            <a:r>
              <a:rPr lang="vi-VN" b="0" i="0" dirty="0">
                <a:solidFill>
                  <a:srgbClr val="000000"/>
                </a:solidFill>
                <a:effectLst/>
                <a:latin typeface="-apple-system"/>
              </a:rPr>
              <a:t> (1 ≤ </a:t>
            </a:r>
            <a:r>
              <a:rPr lang="vi-VN" b="1" i="1" dirty="0">
                <a:solidFill>
                  <a:srgbClr val="000000"/>
                </a:solidFill>
                <a:effectLst/>
                <a:latin typeface="-apple-system"/>
              </a:rPr>
              <a:t>n</a:t>
            </a:r>
            <a:r>
              <a:rPr lang="vi-VN" b="0" i="0" dirty="0">
                <a:solidFill>
                  <a:srgbClr val="000000"/>
                </a:solidFill>
                <a:effectLst/>
                <a:latin typeface="-apple-system"/>
              </a:rPr>
              <a:t> ≤ 1000, 1 ≤ </a:t>
            </a:r>
            <a:r>
              <a:rPr lang="vi-VN" b="1" i="1" dirty="0">
                <a:solidFill>
                  <a:srgbClr val="000000"/>
                </a:solidFill>
                <a:effectLst/>
                <a:latin typeface="-apple-system"/>
              </a:rPr>
              <a:t>k</a:t>
            </a:r>
            <a:r>
              <a:rPr lang="vi-VN" b="0" i="0" dirty="0">
                <a:solidFill>
                  <a:srgbClr val="000000"/>
                </a:solidFill>
                <a:effectLst/>
                <a:latin typeface="-apple-system"/>
              </a:rPr>
              <a:t> ≤ </a:t>
            </a:r>
            <a:r>
              <a:rPr lang="vi-VN" b="0" i="0" dirty="0">
                <a:solidFill>
                  <a:srgbClr val="212529"/>
                </a:solidFill>
                <a:effectLst/>
                <a:latin typeface="-apple-system"/>
              </a:rPr>
              <a:t>10</a:t>
            </a:r>
            <a:r>
              <a:rPr lang="vi-VN" b="0" i="0" baseline="30000" dirty="0">
                <a:solidFill>
                  <a:srgbClr val="212529"/>
                </a:solidFill>
                <a:effectLst/>
                <a:latin typeface="-apple-system"/>
              </a:rPr>
              <a:t>17</a:t>
            </a:r>
            <a:r>
              <a:rPr lang="vi-VN" b="0" i="0" dirty="0">
                <a:solidFill>
                  <a:srgbClr val="000000"/>
                </a:solidFill>
                <a:effectLst/>
                <a:latin typeface="-apple-system"/>
              </a:rPr>
              <a:t>).</a:t>
            </a:r>
            <a:endParaRPr lang="vi-VN" b="0" i="0" dirty="0">
              <a:solidFill>
                <a:srgbClr val="212529"/>
              </a:solidFill>
              <a:effectLst/>
              <a:latin typeface="-apple-system"/>
            </a:endParaRPr>
          </a:p>
          <a:p>
            <a:pPr algn="just"/>
            <a:r>
              <a:rPr lang="vi-VN" b="1" i="1" dirty="0">
                <a:solidFill>
                  <a:srgbClr val="000000"/>
                </a:solidFill>
                <a:effectLst/>
                <a:latin typeface="-apple-system"/>
              </a:rPr>
              <a:t>Kết quả:</a:t>
            </a:r>
            <a:r>
              <a:rPr lang="vi-VN" b="0" i="0" dirty="0">
                <a:solidFill>
                  <a:srgbClr val="000000"/>
                </a:solidFill>
                <a:effectLst/>
                <a:latin typeface="-apple-system"/>
              </a:rPr>
              <a:t> Đưa ra thiết bị xuất chuẩn một số nguyên – số lượng cá thể  tảo theo mô đun 10</a:t>
            </a:r>
            <a:r>
              <a:rPr lang="vi-VN" b="0" i="0" baseline="30000" dirty="0">
                <a:solidFill>
                  <a:srgbClr val="000000"/>
                </a:solidFill>
                <a:effectLst/>
                <a:latin typeface="-apple-system"/>
              </a:rPr>
              <a:t>9</a:t>
            </a:r>
            <a:r>
              <a:rPr lang="vi-VN" b="0" i="0" dirty="0">
                <a:solidFill>
                  <a:srgbClr val="000000"/>
                </a:solidFill>
                <a:effectLst/>
                <a:latin typeface="-apple-system"/>
              </a:rPr>
              <a:t>+7.</a:t>
            </a:r>
            <a:endParaRPr lang="vi-VN" b="0" i="0" dirty="0">
              <a:solidFill>
                <a:srgbClr val="212529"/>
              </a:solidFill>
              <a:effectLst/>
              <a:latin typeface="-apple-system"/>
            </a:endParaRPr>
          </a:p>
        </p:txBody>
      </p:sp>
    </p:spTree>
    <p:extLst>
      <p:ext uri="{BB962C8B-B14F-4D97-AF65-F5344CB8AC3E}">
        <p14:creationId xmlns:p14="http://schemas.microsoft.com/office/powerpoint/2010/main" val="4059440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0062-197C-4A3D-AB95-D1F089C74D1F}"/>
              </a:ext>
            </a:extLst>
          </p:cNvPr>
          <p:cNvSpPr>
            <a:spLocks noGrp="1"/>
          </p:cNvSpPr>
          <p:nvPr>
            <p:ph type="title"/>
          </p:nvPr>
        </p:nvSpPr>
        <p:spPr/>
        <p:txBody>
          <a:bodyPr/>
          <a:lstStyle/>
          <a:p>
            <a:r>
              <a:rPr lang="en-US" dirty="0" err="1"/>
              <a:t>Tài</a:t>
            </a:r>
            <a:r>
              <a:rPr lang="en-US" dirty="0"/>
              <a:t> </a:t>
            </a:r>
            <a:r>
              <a:rPr lang="en-US" dirty="0" err="1"/>
              <a:t>liệu</a:t>
            </a:r>
            <a:r>
              <a:rPr lang="en-US" dirty="0"/>
              <a:t> tham </a:t>
            </a:r>
            <a:r>
              <a:rPr lang="en-US" dirty="0" err="1"/>
              <a:t>khảo</a:t>
            </a:r>
            <a:endParaRPr lang="en-US" dirty="0"/>
          </a:p>
        </p:txBody>
      </p:sp>
      <p:sp>
        <p:nvSpPr>
          <p:cNvPr id="3" name="Content Placeholder 2">
            <a:extLst>
              <a:ext uri="{FF2B5EF4-FFF2-40B4-BE49-F238E27FC236}">
                <a16:creationId xmlns:a16="http://schemas.microsoft.com/office/drawing/2014/main" id="{F80D0D3B-F879-4718-B0E4-D5789ED04F28}"/>
              </a:ext>
            </a:extLst>
          </p:cNvPr>
          <p:cNvSpPr>
            <a:spLocks noGrp="1"/>
          </p:cNvSpPr>
          <p:nvPr>
            <p:ph idx="1"/>
          </p:nvPr>
        </p:nvSpPr>
        <p:spPr/>
        <p:txBody>
          <a:bodyPr/>
          <a:lstStyle/>
          <a:p>
            <a:r>
              <a:rPr lang="en-US" dirty="0"/>
              <a:t>1. Guru99[</a:t>
            </a:r>
            <a:r>
              <a:rPr lang="en-US" dirty="0">
                <a:hlinkClick r:id="rId2"/>
              </a:rPr>
              <a:t>https://www.guru99.com/software-testing.html?fbclid=IwAR0mtAt6d0BJRCW5Vbi6RhlL-UiQyqAbnvCChdG4Ao-WEqPjG_QxQYmo_sk</a:t>
            </a:r>
            <a:r>
              <a:rPr lang="en-US" dirty="0"/>
              <a:t>]</a:t>
            </a:r>
          </a:p>
          <a:p>
            <a:r>
              <a:rPr lang="en-US" dirty="0"/>
              <a:t>2. </a:t>
            </a:r>
            <a:r>
              <a:rPr lang="en-US" dirty="0" err="1"/>
              <a:t>Viblo</a:t>
            </a:r>
            <a:r>
              <a:rPr lang="en-US" dirty="0"/>
              <a:t>[</a:t>
            </a:r>
            <a:r>
              <a:rPr lang="en-US" dirty="0">
                <a:hlinkClick r:id="rId3"/>
              </a:rPr>
              <a:t>https://viblo.asia/p/cac-test-level-trong-kiem-thu-phan-mem-djeZ14AJKWz?fbclid=IwAR0rV-Z7C9e6ATysHgP0drtYRmJXOH4wAdez4LbT6kahdaSWnaAYfhb26Qg</a:t>
            </a:r>
            <a:r>
              <a:rPr lang="en-US" dirty="0"/>
              <a:t>]</a:t>
            </a:r>
          </a:p>
          <a:p>
            <a:r>
              <a:rPr lang="en-US" dirty="0"/>
              <a:t>3. </a:t>
            </a:r>
            <a:r>
              <a:rPr lang="en-US" dirty="0" err="1"/>
              <a:t>codelearn</a:t>
            </a:r>
            <a:r>
              <a:rPr lang="en-US" dirty="0"/>
              <a:t>[</a:t>
            </a:r>
            <a:r>
              <a:rPr lang="en-US" dirty="0">
                <a:hlinkClick r:id="rId4"/>
              </a:rPr>
              <a:t>https://codelearn.io/sharing/toan-tap-kiem-thu-phan-mem?fbclid=IwAR2_KCYuqQnk1ylP7DwhJUeorSP8p7Lj5elQAECycLkWYiUcHFbFt2VK9gU</a:t>
            </a:r>
            <a:r>
              <a:rPr lang="en-US" dirty="0"/>
              <a:t>]</a:t>
            </a:r>
          </a:p>
        </p:txBody>
      </p:sp>
    </p:spTree>
    <p:extLst>
      <p:ext uri="{BB962C8B-B14F-4D97-AF65-F5344CB8AC3E}">
        <p14:creationId xmlns:p14="http://schemas.microsoft.com/office/powerpoint/2010/main" val="651911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533AD5-A658-472B-ACD9-F78720BB9F9B}"/>
              </a:ext>
            </a:extLst>
          </p:cNvPr>
          <p:cNvSpPr/>
          <p:nvPr/>
        </p:nvSpPr>
        <p:spPr>
          <a:xfrm>
            <a:off x="5493078" y="2967335"/>
            <a:ext cx="1205844" cy="923330"/>
          </a:xfrm>
          <a:prstGeom prst="rect">
            <a:avLst/>
          </a:prstGeom>
          <a:noFill/>
        </p:spPr>
        <p:txBody>
          <a:bodyPr wrap="none" lIns="91440" tIns="45720" rIns="91440" bIns="45720">
            <a:spAutoFit/>
          </a:bodyPr>
          <a:lstStyle/>
          <a:p>
            <a:pPr algn="ctr"/>
            <a:r>
              <a:rPr lang="en-US" sz="5400" b="1" cap="none" spc="0" dirty="0" err="1">
                <a:ln w="22225">
                  <a:solidFill>
                    <a:schemeClr val="accent2"/>
                  </a:solidFill>
                  <a:prstDash val="solid"/>
                </a:ln>
                <a:solidFill>
                  <a:schemeClr val="accent2">
                    <a:lumMod val="40000"/>
                    <a:lumOff val="60000"/>
                  </a:schemeClr>
                </a:solidFill>
                <a:effectLst/>
              </a:rPr>
              <a:t>Hết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8042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7B97AB-D04D-40C3-890C-6A07C54323D8}"/>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kern="1200" spc="-50" baseline="0" dirty="0">
                <a:solidFill>
                  <a:schemeClr val="tx1">
                    <a:lumMod val="75000"/>
                    <a:lumOff val="25000"/>
                  </a:schemeClr>
                </a:solidFill>
                <a:latin typeface="+mj-lt"/>
                <a:ea typeface="+mj-ea"/>
                <a:cs typeface="+mj-cs"/>
              </a:rPr>
              <a:t>Kiểm thử phần mền là gì?</a:t>
            </a:r>
          </a:p>
        </p:txBody>
      </p:sp>
      <p:pic>
        <p:nvPicPr>
          <p:cNvPr id="7" name="Picture 6" descr="Graphical user interface, diagram&#10;&#10;Description automatically generated">
            <a:extLst>
              <a:ext uri="{FF2B5EF4-FFF2-40B4-BE49-F238E27FC236}">
                <a16:creationId xmlns:a16="http://schemas.microsoft.com/office/drawing/2014/main" id="{522EC7EE-0536-4F2D-BEDD-C1D4B7ECF1B9}"/>
              </a:ext>
            </a:extLst>
          </p:cNvPr>
          <p:cNvPicPr>
            <a:picLocks noChangeAspect="1"/>
          </p:cNvPicPr>
          <p:nvPr/>
        </p:nvPicPr>
        <p:blipFill rotWithShape="1">
          <a:blip r:embed="rId2">
            <a:extLst>
              <a:ext uri="{28A0092B-C50C-407E-A947-70E740481C1C}">
                <a14:useLocalDpi xmlns:a14="http://schemas.microsoft.com/office/drawing/2010/main" val="0"/>
              </a:ext>
            </a:extLst>
          </a:blip>
          <a:srcRect l="13025" r="14162" b="-1"/>
          <a:stretch/>
        </p:blipFill>
        <p:spPr>
          <a:xfrm>
            <a:off x="733698" y="1171577"/>
            <a:ext cx="5007680" cy="3567478"/>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2523C8-33C0-412A-88FA-BD2BAA0AC035}"/>
              </a:ext>
            </a:extLst>
          </p:cNvPr>
          <p:cNvSpPr txBox="1"/>
          <p:nvPr/>
        </p:nvSpPr>
        <p:spPr>
          <a:xfrm>
            <a:off x="7462750" y="2467489"/>
            <a:ext cx="3690257" cy="3755565"/>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Là một tiến trình hay một tập hợp các tiến trình được thiết kế ra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Đảm bảo phần mềm thực hiện đúng theo những thứ mà chúng đã được thiết kế.</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-Trong quá trình sử dụng phần mềm không phát sinh bất cứ thứ gì không mong muốn.</a:t>
            </a:r>
          </a:p>
        </p:txBody>
      </p:sp>
      <p:sp>
        <p:nvSpPr>
          <p:cNvPr id="16" name="Rectangle 15">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67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BFC8-BA8B-4889-872A-EF8288B13B43}"/>
              </a:ext>
            </a:extLst>
          </p:cNvPr>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mền</a:t>
            </a:r>
            <a:r>
              <a:rPr lang="en-US" dirty="0"/>
              <a:t> </a:t>
            </a:r>
            <a:r>
              <a:rPr lang="en-US" dirty="0" err="1"/>
              <a:t>quan</a:t>
            </a:r>
            <a:r>
              <a:rPr lang="en-US" dirty="0"/>
              <a:t> </a:t>
            </a:r>
            <a:r>
              <a:rPr lang="en-US" dirty="0" err="1"/>
              <a:t>trọng</a:t>
            </a:r>
            <a:r>
              <a:rPr lang="en-US" dirty="0"/>
              <a:t>?</a:t>
            </a:r>
          </a:p>
        </p:txBody>
      </p:sp>
      <p:sp>
        <p:nvSpPr>
          <p:cNvPr id="3" name="Content Placeholder 2">
            <a:extLst>
              <a:ext uri="{FF2B5EF4-FFF2-40B4-BE49-F238E27FC236}">
                <a16:creationId xmlns:a16="http://schemas.microsoft.com/office/drawing/2014/main" id="{75A65D19-8D8F-4753-B41D-BC4A1B27C2B5}"/>
              </a:ext>
            </a:extLst>
          </p:cNvPr>
          <p:cNvSpPr>
            <a:spLocks noGrp="1"/>
          </p:cNvSpPr>
          <p:nvPr>
            <p:ph idx="1"/>
          </p:nvPr>
        </p:nvSpPr>
        <p:spPr>
          <a:xfrm>
            <a:off x="1097280" y="2105025"/>
            <a:ext cx="9370695" cy="3467100"/>
          </a:xfrm>
        </p:spPr>
        <p:txBody>
          <a:bodyPr/>
          <a:lstStyle/>
          <a:p>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Giúp cho khách hàng thấy được sản phẩm đặt ra đã đáp ứng được yêu cầu hay chưa.</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Đảm bảo chất lượng phần mềm khi đưa ra sử dụng. Tránh các rủi ro khi cho khách hàng khi đưa phần mềm vào sử dụng.</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Giảm thời gian và chi phí phát sinh do bảo trì (fix lỗi) cho người viết phần mềm.</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678D80-9331-4C36-B2A1-DD11ACEFDF2C}"/>
              </a:ext>
            </a:extLst>
          </p:cNvPr>
          <p:cNvSpPr txBox="1"/>
          <p:nvPr/>
        </p:nvSpPr>
        <p:spPr>
          <a:xfrm>
            <a:off x="4905375" y="21050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17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47A-52A0-496C-9885-1AF332A227FD}"/>
              </a:ext>
            </a:extLst>
          </p:cNvPr>
          <p:cNvSpPr>
            <a:spLocks noGrp="1"/>
          </p:cNvSpPr>
          <p:nvPr>
            <p:ph type="title"/>
          </p:nvPr>
        </p:nvSpPr>
        <p:spPr>
          <a:xfrm>
            <a:off x="1097280" y="286603"/>
            <a:ext cx="10058400" cy="1450757"/>
          </a:xfrm>
        </p:spPr>
        <p:txBody>
          <a:bodyPr>
            <a:normAutofit/>
          </a:bodyPr>
          <a:lstStyle/>
          <a:p>
            <a:r>
              <a:rPr lang="en-US" dirty="0" err="1"/>
              <a:t>Phân</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pic>
        <p:nvPicPr>
          <p:cNvPr id="6" name="Picture 5">
            <a:extLst>
              <a:ext uri="{FF2B5EF4-FFF2-40B4-BE49-F238E27FC236}">
                <a16:creationId xmlns:a16="http://schemas.microsoft.com/office/drawing/2014/main" id="{9C2DBB33-25B7-4FA7-8963-80A5B6F13C76}"/>
              </a:ext>
            </a:extLst>
          </p:cNvPr>
          <p:cNvPicPr>
            <a:picLocks noChangeAspect="1"/>
          </p:cNvPicPr>
          <p:nvPr/>
        </p:nvPicPr>
        <p:blipFill>
          <a:blip r:embed="rId2"/>
          <a:stretch>
            <a:fillRect/>
          </a:stretch>
        </p:blipFill>
        <p:spPr>
          <a:xfrm>
            <a:off x="2190750" y="2447783"/>
            <a:ext cx="8134350" cy="3333891"/>
          </a:xfrm>
          <a:prstGeom prst="rect">
            <a:avLst/>
          </a:prstGeom>
        </p:spPr>
      </p:pic>
    </p:spTree>
    <p:extLst>
      <p:ext uri="{BB962C8B-B14F-4D97-AF65-F5344CB8AC3E}">
        <p14:creationId xmlns:p14="http://schemas.microsoft.com/office/powerpoint/2010/main" val="210644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D934-98FA-4292-B283-70D1CAE04D7A}"/>
              </a:ext>
            </a:extLst>
          </p:cNvPr>
          <p:cNvSpPr>
            <a:spLocks noGrp="1"/>
          </p:cNvSpPr>
          <p:nvPr>
            <p:ph type="title"/>
          </p:nvPr>
        </p:nvSpPr>
        <p:spPr>
          <a:xfrm>
            <a:off x="1097280" y="286603"/>
            <a:ext cx="10058400" cy="1450757"/>
          </a:xfrm>
        </p:spPr>
        <p:txBody>
          <a:bodyPr>
            <a:normAutofit/>
          </a:bodyPr>
          <a:lstStyle/>
          <a:p>
            <a:r>
              <a:rPr lang="en-US" dirty="0" err="1"/>
              <a:t>Kiểm</a:t>
            </a:r>
            <a:r>
              <a:rPr lang="en-US" dirty="0"/>
              <a:t> </a:t>
            </a:r>
            <a:r>
              <a:rPr lang="en-US" dirty="0" err="1"/>
              <a:t>thử</a:t>
            </a:r>
            <a:r>
              <a:rPr lang="en-US" dirty="0"/>
              <a:t> </a:t>
            </a:r>
            <a:r>
              <a:rPr lang="en-US" dirty="0" err="1"/>
              <a:t>tĩnh</a:t>
            </a:r>
            <a:r>
              <a:rPr lang="en-US" dirty="0"/>
              <a:t>(static testing)</a:t>
            </a:r>
          </a:p>
        </p:txBody>
      </p:sp>
      <p:sp>
        <p:nvSpPr>
          <p:cNvPr id="3" name="Content Placeholder 2">
            <a:extLst>
              <a:ext uri="{FF2B5EF4-FFF2-40B4-BE49-F238E27FC236}">
                <a16:creationId xmlns:a16="http://schemas.microsoft.com/office/drawing/2014/main" id="{F779C039-B14B-470B-A4F0-28C4966DC0D0}"/>
              </a:ext>
            </a:extLst>
          </p:cNvPr>
          <p:cNvSpPr>
            <a:spLocks noGrp="1"/>
          </p:cNvSpPr>
          <p:nvPr>
            <p:ph idx="1"/>
          </p:nvPr>
        </p:nvSpPr>
        <p:spPr>
          <a:xfrm>
            <a:off x="1097279" y="1845734"/>
            <a:ext cx="6454987" cy="4023360"/>
          </a:xfrm>
        </p:spPr>
        <p:txBody>
          <a:bodyPr>
            <a:normAutofit/>
          </a:bodyPr>
          <a:lstStyle/>
          <a:p>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à phương pháp kiểm thử phần mềm thủ công.</a:t>
            </a:r>
          </a:p>
          <a:p>
            <a:r>
              <a:rPr lang="vi-VN" sz="2400" dirty="0">
                <a:latin typeface="Times New Roman" panose="02020603050405020304" pitchFamily="18" charset="0"/>
                <a:cs typeface="Times New Roman" panose="02020603050405020304" pitchFamily="18" charset="0"/>
              </a:rPr>
              <a:t>Phương pháp này thường được những người phân tích thiết kế phần mềm (IT-BA) thực hiện.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22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FC24-22AA-46BD-A217-2022A95182C0}"/>
              </a:ext>
            </a:extLst>
          </p:cNvPr>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tĩnh</a:t>
            </a:r>
            <a:endParaRPr lang="en-US" dirty="0"/>
          </a:p>
        </p:txBody>
      </p:sp>
      <p:sp>
        <p:nvSpPr>
          <p:cNvPr id="3" name="Content Placeholder 2">
            <a:extLst>
              <a:ext uri="{FF2B5EF4-FFF2-40B4-BE49-F238E27FC236}">
                <a16:creationId xmlns:a16="http://schemas.microsoft.com/office/drawing/2014/main" id="{28D7973C-A576-4763-BE0C-1396E41DD8F8}"/>
              </a:ext>
            </a:extLst>
          </p:cNvPr>
          <p:cNvSpPr>
            <a:spLocks noGrp="1"/>
          </p:cNvSpPr>
          <p:nvPr>
            <p:ph idx="1"/>
          </p:nvPr>
        </p:nvSpPr>
        <p:spPr>
          <a:xfrm>
            <a:off x="1097279" y="1845734"/>
            <a:ext cx="4314825" cy="4023360"/>
          </a:xfrm>
        </p:spPr>
        <p:txBody>
          <a:bodyPr/>
          <a:lstStyle/>
          <a:p>
            <a:pPr marL="0" indent="0">
              <a:buNone/>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Dùng giấy, bút và trí "tưởng tượng" để kiểm tra logic, kiểm tra từng chi tiết luồng nghiệp vụ theo yêu cầu đề bài mà không cần chạy chương trình.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a:t>
            </a:r>
            <a:r>
              <a:rPr lang="vi-VN" sz="2400" b="0" i="0" dirty="0">
                <a:solidFill>
                  <a:srgbClr val="333333"/>
                </a:solidFill>
                <a:effectLst/>
                <a:latin typeface="Times New Roman" panose="02020603050405020304" pitchFamily="18" charset="0"/>
                <a:cs typeface="Times New Roman" panose="02020603050405020304" pitchFamily="18" charset="0"/>
              </a:rPr>
              <a:t>Cách làm này có thể sẽ giúp BA phát hiện ra những thiếu xót trong đề bài để bổ sung tài liệu trước khi chuyển sang cho DEV.</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descr="A picture containing vegetable&#10;&#10;Description automatically generated">
            <a:extLst>
              <a:ext uri="{FF2B5EF4-FFF2-40B4-BE49-F238E27FC236}">
                <a16:creationId xmlns:a16="http://schemas.microsoft.com/office/drawing/2014/main" id="{EBA5B7BC-3577-4DCE-8515-C2BA7E65A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975" y="2104813"/>
            <a:ext cx="4314825" cy="3399171"/>
          </a:xfrm>
          <a:prstGeom prst="rect">
            <a:avLst/>
          </a:prstGeom>
        </p:spPr>
      </p:pic>
    </p:spTree>
    <p:extLst>
      <p:ext uri="{BB962C8B-B14F-4D97-AF65-F5344CB8AC3E}">
        <p14:creationId xmlns:p14="http://schemas.microsoft.com/office/powerpoint/2010/main" val="176726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963D-BB61-4E71-BBB3-DD75B8D1B5F7}"/>
              </a:ext>
            </a:extLst>
          </p:cNvPr>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động</a:t>
            </a:r>
            <a:r>
              <a:rPr lang="en-US" dirty="0"/>
              <a:t>(dynamic testing)</a:t>
            </a:r>
          </a:p>
        </p:txBody>
      </p:sp>
      <p:sp>
        <p:nvSpPr>
          <p:cNvPr id="3" name="Content Placeholder 2">
            <a:extLst>
              <a:ext uri="{FF2B5EF4-FFF2-40B4-BE49-F238E27FC236}">
                <a16:creationId xmlns:a16="http://schemas.microsoft.com/office/drawing/2014/main" id="{0909BCDE-AF22-4A9E-BB34-71F5A5321A1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Phương pháp thử phần mềm thông qua việc chạy chương trình để theo dõi trạng thái, kết quả của từng bước / toàn bộ các bước trong quá trình thực thi phần mềm.</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Cách thực hiện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dựa trên các ca kiểm thử (test case) xác định bằng sự hoạt động của đối tượng kiểm thử hay toàn bộ chương trình.</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Kiểm tra cách thức hoạt động động của mã lệnh, bao gồm luôn cả kiểm tra sự phản ứng vật lý từ hệ thống tới các biến luôn thay đổi theo thời gian.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80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9C4C-2A9A-47D0-B4DE-D2DE5E197DB5}"/>
              </a:ext>
            </a:extLst>
          </p:cNvPr>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động</a:t>
            </a:r>
            <a:r>
              <a:rPr lang="en-US" dirty="0"/>
              <a:t> – </a:t>
            </a:r>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90A625DA-5620-476E-8057-8DA50A290EE1}"/>
              </a:ext>
            </a:extLst>
          </p:cNvPr>
          <p:cNvSpPr>
            <a:spLocks noGrp="1"/>
          </p:cNvSpPr>
          <p:nvPr>
            <p:ph idx="1"/>
          </p:nvPr>
        </p:nvSpPr>
        <p:spPr/>
        <p:txBody>
          <a:bodyPr>
            <a:normAutofit/>
          </a:bodyPr>
          <a:lstStyle/>
          <a:p>
            <a:r>
              <a:rPr lang="en-US" sz="2400" dirty="0">
                <a:latin typeface="+mj-lt"/>
              </a:rPr>
              <a:t>- </a:t>
            </a:r>
            <a:r>
              <a:rPr lang="vi-VN" sz="2400" dirty="0">
                <a:latin typeface="+mj-lt"/>
              </a:rPr>
              <a:t>Trong kiểm thử động, tester quan tâm đến dữ liệu đầu vào và output đầu ra.</a:t>
            </a:r>
          </a:p>
          <a:p>
            <a:r>
              <a:rPr lang="en-US" sz="2400" dirty="0">
                <a:latin typeface="+mj-lt"/>
              </a:rPr>
              <a:t>- </a:t>
            </a:r>
            <a:r>
              <a:rPr lang="vi-VN" sz="2400" dirty="0">
                <a:latin typeface="+mj-lt"/>
              </a:rPr>
              <a:t>Với mỗi tập dữ liệu đầu vào sẽ phát sinh ra một tập dữ liệu output</a:t>
            </a:r>
          </a:p>
          <a:p>
            <a:r>
              <a:rPr lang="en-US" sz="2400" dirty="0">
                <a:latin typeface="+mj-lt"/>
              </a:rPr>
              <a:t>- </a:t>
            </a:r>
            <a:r>
              <a:rPr lang="vi-VN" sz="2400" dirty="0">
                <a:latin typeface="+mj-lt"/>
              </a:rPr>
              <a:t>Nếu chương trình nhận đầu vào để “chạy” sau đó đưa ra dữ liệu output giống như yêu cầu. Có thể nói đó là phần mềm đã hoạt động thành công.</a:t>
            </a:r>
            <a:endParaRPr lang="en-US" sz="2400" dirty="0">
              <a:latin typeface="+mj-lt"/>
            </a:endParaRPr>
          </a:p>
        </p:txBody>
      </p:sp>
    </p:spTree>
    <p:extLst>
      <p:ext uri="{BB962C8B-B14F-4D97-AF65-F5344CB8AC3E}">
        <p14:creationId xmlns:p14="http://schemas.microsoft.com/office/powerpoint/2010/main" val="23568528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413</TotalTime>
  <Words>2146</Words>
  <Application>Microsoft Office PowerPoint</Application>
  <PresentationFormat>Widescreen</PresentationFormat>
  <Paragraphs>128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Times New Roman</vt:lpstr>
      <vt:lpstr>Retrospect</vt:lpstr>
      <vt:lpstr>PowerPoint Presentation</vt:lpstr>
      <vt:lpstr>PowerPoint Presentation</vt:lpstr>
      <vt:lpstr>PowerPoint Presentation</vt:lpstr>
      <vt:lpstr>Tại sao Kiểm thử phần mền quan trọng?</vt:lpstr>
      <vt:lpstr>Phân loại kiểm thử phần mềm</vt:lpstr>
      <vt:lpstr>Kiểm thử tĩnh(static testing)</vt:lpstr>
      <vt:lpstr>Kiểm thử tĩnh</vt:lpstr>
      <vt:lpstr>Kiểm thử động(dynamic testing)</vt:lpstr>
      <vt:lpstr>Kiểm thử động – mục đích</vt:lpstr>
      <vt:lpstr>Phần loại kiểm thử động</vt:lpstr>
      <vt:lpstr>Black box testing</vt:lpstr>
      <vt:lpstr>White box testing</vt:lpstr>
      <vt:lpstr>White box testing – đặc điểm</vt:lpstr>
      <vt:lpstr>Kiểm thử phần mềm phân loại theo mức độ</vt:lpstr>
      <vt:lpstr>Unit test(kiểm tra đơn vị)</vt:lpstr>
      <vt:lpstr>Unit test – mục đích</vt:lpstr>
      <vt:lpstr>Integration test – kiểm thử tích hợp</vt:lpstr>
      <vt:lpstr>Integration test – cách tiếp cận</vt:lpstr>
      <vt:lpstr>PowerPoint Presentation</vt:lpstr>
      <vt:lpstr>PowerPoint Presentation</vt:lpstr>
      <vt:lpstr>System test – kiểm thử hệ thống</vt:lpstr>
      <vt:lpstr>System test – phân loại</vt:lpstr>
      <vt:lpstr>Acceptance test – kiểm thử chấp nhận</vt:lpstr>
      <vt:lpstr>Acceptance test – phân loại</vt:lpstr>
      <vt:lpstr>Release test – kiểm thử phát hành</vt:lpstr>
      <vt:lpstr>Cách tạo bộ test(unit test) và một số chú ý</vt:lpstr>
      <vt:lpstr>Bài tập về nhà: tạo bộ test kiểm tra bài tảo biển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Văn Minh</dc:creator>
  <cp:lastModifiedBy>Đặng Văn Minh</cp:lastModifiedBy>
  <cp:revision>29</cp:revision>
  <dcterms:created xsi:type="dcterms:W3CDTF">2021-03-19T10:52:59Z</dcterms:created>
  <dcterms:modified xsi:type="dcterms:W3CDTF">2021-03-27T13:27:52Z</dcterms:modified>
</cp:coreProperties>
</file>