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4"/>
  </p:sldMasterIdLst>
  <p:notesMasterIdLst>
    <p:notesMasterId r:id="rId12"/>
  </p:notesMasterIdLst>
  <p:handoutMasterIdLst>
    <p:handoutMasterId r:id="rId13"/>
  </p:handoutMasterIdLst>
  <p:sldIdLst>
    <p:sldId id="298" r:id="rId5"/>
    <p:sldId id="300" r:id="rId6"/>
    <p:sldId id="301" r:id="rId7"/>
    <p:sldId id="304" r:id="rId8"/>
    <p:sldId id="302" r:id="rId9"/>
    <p:sldId id="303" r:id="rId10"/>
    <p:sldId id="30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8" d="100"/>
          <a:sy n="78" d="100"/>
        </p:scale>
        <p:origin x="878" y="58"/>
      </p:cViewPr>
      <p:guideLst>
        <p:guide orient="horz" pos="2160"/>
        <p:guide pos="3840"/>
      </p:guideLst>
    </p:cSldViewPr>
  </p:slideViewPr>
  <p:notesTextViewPr>
    <p:cViewPr>
      <p:scale>
        <a:sx n="1" d="1"/>
        <a:sy n="1" d="1"/>
      </p:scale>
      <p:origin x="0" y="0"/>
    </p:cViewPr>
  </p:notesTextViewPr>
  <p:notesViewPr>
    <p:cSldViewPr snapToGrid="0">
      <p:cViewPr varScale="1">
        <p:scale>
          <a:sx n="87" d="100"/>
          <a:sy n="87" d="100"/>
        </p:scale>
        <p:origin x="38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D243AE-AB9C-4F99-A927-9F2471FAD649}" type="datetime1">
              <a:rPr kumimoji="1" lang="ja-JP" altLang="en-US" smtClean="0">
                <a:latin typeface="Meiryo UI" panose="020B0604030504040204" pitchFamily="50" charset="-128"/>
                <a:ea typeface="Meiryo UI" panose="020B0604030504040204" pitchFamily="50" charset="-128"/>
              </a:rPr>
              <a:t>2023/11/17</a:t>
            </a:fld>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DADE32-FD1A-494E-A873-FBE034D5C1DA}" type="slidenum">
              <a:rPr kumimoji="1" lang="en-US" altLang="ja-JP" smtClean="0">
                <a:latin typeface="Meiryo UI" panose="020B0604030504040204" pitchFamily="50" charset="-128"/>
                <a:ea typeface="Meiryo UI" panose="020B0604030504040204" pitchFamily="50" charset="-128"/>
              </a:rPr>
              <a:t>‹#›</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518209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D5D0D523-8CFC-4A67-BC17-72B1EE12365D}" type="datetime1">
              <a:rPr kumimoji="1" lang="ja-JP" altLang="en-US" smtClean="0"/>
              <a:pPr/>
              <a:t>2023/11/17</a:t>
            </a:fld>
            <a:endParaRPr kumimoji="1"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noProof="0" dirty="0"/>
              <a:t>マスター テキストの書式設定</a:t>
            </a:r>
          </a:p>
          <a:p>
            <a:pPr lvl="1"/>
            <a:r>
              <a:rPr kumimoji="1" lang="ja-JP" altLang="en-US" noProof="0" dirty="0"/>
              <a:t>第 </a:t>
            </a:r>
            <a:r>
              <a:rPr kumimoji="1" lang="en-US" altLang="ja-JP" noProof="0" dirty="0"/>
              <a:t>2 </a:t>
            </a:r>
            <a:r>
              <a:rPr kumimoji="1" lang="ja-JP" altLang="en-US" noProof="0" dirty="0"/>
              <a:t>レベル</a:t>
            </a:r>
          </a:p>
          <a:p>
            <a:pPr lvl="2"/>
            <a:r>
              <a:rPr kumimoji="1" lang="ja-JP" altLang="en-US" noProof="0" dirty="0"/>
              <a:t>第 </a:t>
            </a:r>
            <a:r>
              <a:rPr kumimoji="1" lang="en-US" altLang="ja-JP" noProof="0" dirty="0"/>
              <a:t>3 </a:t>
            </a:r>
            <a:r>
              <a:rPr kumimoji="1" lang="ja-JP" altLang="en-US" noProof="0" dirty="0"/>
              <a:t>レベル</a:t>
            </a:r>
          </a:p>
          <a:p>
            <a:pPr lvl="3"/>
            <a:r>
              <a:rPr kumimoji="1" lang="ja-JP" altLang="en-US" noProof="0" dirty="0"/>
              <a:t>第 </a:t>
            </a:r>
            <a:r>
              <a:rPr kumimoji="1" lang="en-US" altLang="ja-JP" noProof="0" dirty="0"/>
              <a:t>4 </a:t>
            </a:r>
            <a:r>
              <a:rPr kumimoji="1" lang="ja-JP" altLang="en-US" noProof="0" dirty="0"/>
              <a:t>レベル</a:t>
            </a:r>
          </a:p>
          <a:p>
            <a:pPr lvl="4"/>
            <a:r>
              <a:rPr kumimoji="1" lang="ja-JP" altLang="en-US" noProof="0" dirty="0"/>
              <a:t>第 </a:t>
            </a:r>
            <a:r>
              <a:rPr kumimoji="1" lang="en-US" altLang="ja-JP" noProof="0" dirty="0"/>
              <a:t>5 </a:t>
            </a:r>
            <a:r>
              <a:rPr kumimoji="1"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5DBB06E8-024C-426A-A87F-EDA2F6EC649B}" type="slidenum">
              <a:rPr kumimoji="1" lang="en-US" altLang="ja-JP" smtClean="0"/>
              <a:pPr/>
              <a:t>‹#›</a:t>
            </a:fld>
            <a:endParaRPr kumimoji="1" lang="ja-JP" altLang="en-US" dirty="0"/>
          </a:p>
        </p:txBody>
      </p:sp>
    </p:spTree>
    <p:extLst>
      <p:ext uri="{BB962C8B-B14F-4D97-AF65-F5344CB8AC3E}">
        <p14:creationId xmlns:p14="http://schemas.microsoft.com/office/powerpoint/2010/main" val="38302828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fld id="{5DBB06E8-024C-426A-A87F-EDA2F6EC649B}" type="slidenum">
              <a:rPr kumimoji="1" lang="en-US" altLang="ja-JP" smtClean="0">
                <a:latin typeface="Meiryo UI" panose="020B0604030504040204" pitchFamily="50" charset="-128"/>
                <a:ea typeface="Meiryo UI" panose="020B0604030504040204" pitchFamily="50" charset="-128"/>
              </a:rPr>
              <a:t>1</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9751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fld id="{5DBB06E8-024C-426A-A87F-EDA2F6EC649B}" type="slidenum">
              <a:rPr kumimoji="1" lang="en-US" altLang="ja-JP" smtClean="0">
                <a:latin typeface="Meiryo UI" panose="020B0604030504040204" pitchFamily="50" charset="-128"/>
                <a:ea typeface="Meiryo UI" panose="020B0604030504040204" pitchFamily="50" charset="-128"/>
              </a:rPr>
              <a:t>2</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992609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909561" y="4314328"/>
            <a:ext cx="2910840" cy="374642"/>
          </a:xfrm>
        </p:spPr>
        <p:txBody>
          <a:bodyPr/>
          <a:lstStyle/>
          <a:p>
            <a:pPr rtl="0"/>
            <a:r>
              <a:rPr lang="en-US" altLang="ja-JP" noProof="0"/>
              <a:t>2020/2/13</a:t>
            </a:r>
            <a:endParaRPr lang="ja-JP" altLang="en-US" noProof="0" dirty="0"/>
          </a:p>
        </p:txBody>
      </p:sp>
      <p:sp>
        <p:nvSpPr>
          <p:cNvPr id="5" name="Footer Placeholder 4"/>
          <p:cNvSpPr>
            <a:spLocks noGrp="1"/>
          </p:cNvSpPr>
          <p:nvPr>
            <p:ph type="ftr" sz="quarter" idx="11"/>
          </p:nvPr>
        </p:nvSpPr>
        <p:spPr>
          <a:xfrm>
            <a:off x="1371600" y="4323845"/>
            <a:ext cx="6400800" cy="365125"/>
          </a:xfrm>
        </p:spPr>
        <p:txBody>
          <a:bodyPr/>
          <a:lstStyle/>
          <a:p>
            <a:pPr rtl="0"/>
            <a:endParaRPr lang="ja-JP" altLang="en-US" noProof="0" dirty="0"/>
          </a:p>
        </p:txBody>
      </p:sp>
      <p:sp>
        <p:nvSpPr>
          <p:cNvPr id="6" name="Slide Number Placeholder 5"/>
          <p:cNvSpPr>
            <a:spLocks noGrp="1"/>
          </p:cNvSpPr>
          <p:nvPr>
            <p:ph type="sldNum" sz="quarter" idx="12"/>
          </p:nvPr>
        </p:nvSpPr>
        <p:spPr>
          <a:xfrm>
            <a:off x="8077200" y="1430866"/>
            <a:ext cx="2743200" cy="365125"/>
          </a:xfrm>
        </p:spPr>
        <p:txBody>
          <a:bodyPr/>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3449319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lang="en-US" altLang="ja-JP" noProof="0"/>
              <a:t>2020/2/13</a:t>
            </a:r>
            <a:endParaRPr lang="ja-JP" altLang="en-US" noProof="0" dirty="0"/>
          </a:p>
        </p:txBody>
      </p:sp>
      <p:sp>
        <p:nvSpPr>
          <p:cNvPr id="6" name="Footer Placeholder 5"/>
          <p:cNvSpPr>
            <a:spLocks noGrp="1"/>
          </p:cNvSpPr>
          <p:nvPr>
            <p:ph type="ftr" sz="quarter" idx="11"/>
          </p:nvPr>
        </p:nvSpPr>
        <p:spPr/>
        <p:txBody>
          <a:bodyPr/>
          <a:lstStyle/>
          <a:p>
            <a:endParaRPr lang="ja-JP" alt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129692297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r>
              <a:rPr lang="en-US" altLang="ja-JP" noProof="0"/>
              <a:t>2020/2/13</a:t>
            </a:r>
            <a:endParaRPr lang="ja-JP" altLang="en-US" noProof="0" dirty="0"/>
          </a:p>
        </p:txBody>
      </p:sp>
      <p:sp>
        <p:nvSpPr>
          <p:cNvPr id="6" name="Footer Placeholder 5"/>
          <p:cNvSpPr>
            <a:spLocks noGrp="1"/>
          </p:cNvSpPr>
          <p:nvPr>
            <p:ph type="ftr" sz="quarter" idx="11"/>
          </p:nvPr>
        </p:nvSpPr>
        <p:spPr>
          <a:xfrm>
            <a:off x="685800" y="379941"/>
            <a:ext cx="6991492" cy="365125"/>
          </a:xfrm>
        </p:spPr>
        <p:txBody>
          <a:bodyPr/>
          <a:lstStyle/>
          <a:p>
            <a:endParaRPr lang="ja-JP" altLang="en-US" noProof="0"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111565616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r>
              <a:rPr lang="en-US" altLang="ja-JP" noProof="0"/>
              <a:t>2020/2/13</a:t>
            </a:r>
            <a:endParaRPr lang="ja-JP" altLang="en-US" noProof="0" dirty="0"/>
          </a:p>
        </p:txBody>
      </p:sp>
      <p:sp>
        <p:nvSpPr>
          <p:cNvPr id="6" name="Footer Placeholder 5"/>
          <p:cNvSpPr>
            <a:spLocks noGrp="1"/>
          </p:cNvSpPr>
          <p:nvPr>
            <p:ph type="ftr" sz="quarter" idx="11"/>
          </p:nvPr>
        </p:nvSpPr>
        <p:spPr>
          <a:xfrm>
            <a:off x="685800" y="379941"/>
            <a:ext cx="6991492" cy="365125"/>
          </a:xfrm>
        </p:spPr>
        <p:txBody>
          <a:bodyPr/>
          <a:lstStyle/>
          <a:p>
            <a:endParaRPr lang="ja-JP" altLang="en-US" noProof="0"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altLang="ja-JP" noProof="0" smtClean="0"/>
              <a:pPr/>
              <a:t>‹#›</a:t>
            </a:fld>
            <a:endParaRPr lang="ja-JP" altLang="en-US" noProof="0"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7212246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r>
              <a:rPr lang="en-US" altLang="ja-JP" noProof="0"/>
              <a:t>2020/2/13</a:t>
            </a:r>
            <a:endParaRPr lang="ja-JP" altLang="en-US" noProof="0" dirty="0"/>
          </a:p>
        </p:txBody>
      </p:sp>
      <p:sp>
        <p:nvSpPr>
          <p:cNvPr id="6" name="Footer Placeholder 5"/>
          <p:cNvSpPr>
            <a:spLocks noGrp="1"/>
          </p:cNvSpPr>
          <p:nvPr>
            <p:ph type="ftr" sz="quarter" idx="11"/>
          </p:nvPr>
        </p:nvSpPr>
        <p:spPr>
          <a:xfrm>
            <a:off x="685800" y="378883"/>
            <a:ext cx="6991492" cy="365125"/>
          </a:xfrm>
        </p:spPr>
        <p:txBody>
          <a:bodyPr/>
          <a:lstStyle/>
          <a:p>
            <a:endParaRPr lang="ja-JP" altLang="en-US" noProof="0"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248972889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r>
              <a:rPr lang="en-US" altLang="ja-JP" noProof="0"/>
              <a:t>2020/2/13</a:t>
            </a:r>
            <a:endParaRPr lang="ja-JP" altLang="en-US" noProof="0" dirty="0"/>
          </a:p>
        </p:txBody>
      </p:sp>
      <p:sp>
        <p:nvSpPr>
          <p:cNvPr id="4" name="Footer Placeholder 3"/>
          <p:cNvSpPr>
            <a:spLocks noGrp="1"/>
          </p:cNvSpPr>
          <p:nvPr>
            <p:ph type="ftr" sz="quarter" idx="11"/>
          </p:nvPr>
        </p:nvSpPr>
        <p:spPr/>
        <p:txBody>
          <a:bodyPr/>
          <a:lstStyle/>
          <a:p>
            <a:endParaRPr lang="ja-JP" altLang="en-US" noProof="0" dirty="0"/>
          </a:p>
        </p:txBody>
      </p:sp>
      <p:sp>
        <p:nvSpPr>
          <p:cNvPr id="5" name="Slide Number Placeholder 4"/>
          <p:cNvSpPr>
            <a:spLocks noGrp="1"/>
          </p:cNvSpPr>
          <p:nvPr>
            <p:ph type="sldNum" sz="quarter" idx="12"/>
          </p:nvPr>
        </p:nvSpPr>
        <p:spPr/>
        <p:txBody>
          <a:bodyPr/>
          <a:lstStyle/>
          <a:p>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422624300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r>
              <a:rPr lang="en-US" altLang="ja-JP" noProof="0"/>
              <a:t>2020/2/13</a:t>
            </a:r>
            <a:endParaRPr lang="ja-JP" altLang="en-US" noProof="0" dirty="0"/>
          </a:p>
        </p:txBody>
      </p:sp>
      <p:sp>
        <p:nvSpPr>
          <p:cNvPr id="4" name="Footer Placeholder 3"/>
          <p:cNvSpPr>
            <a:spLocks noGrp="1"/>
          </p:cNvSpPr>
          <p:nvPr>
            <p:ph type="ftr" sz="quarter" idx="11"/>
          </p:nvPr>
        </p:nvSpPr>
        <p:spPr/>
        <p:txBody>
          <a:bodyPr/>
          <a:lstStyle/>
          <a:p>
            <a:endParaRPr lang="ja-JP" altLang="en-US" noProof="0" dirty="0"/>
          </a:p>
        </p:txBody>
      </p:sp>
      <p:sp>
        <p:nvSpPr>
          <p:cNvPr id="5" name="Slide Number Placeholder 4"/>
          <p:cNvSpPr>
            <a:spLocks noGrp="1"/>
          </p:cNvSpPr>
          <p:nvPr>
            <p:ph type="sldNum" sz="quarter" idx="12"/>
          </p:nvPr>
        </p:nvSpPr>
        <p:spPr/>
        <p:txBody>
          <a:bodyPr/>
          <a:lstStyle/>
          <a:p>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273552716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lang="en-US" altLang="ja-JP" noProof="0"/>
              <a:t>2020/2/13</a:t>
            </a:r>
            <a:endParaRPr lang="ja-JP" altLang="en-US" noProof="0" dirty="0"/>
          </a:p>
        </p:txBody>
      </p:sp>
      <p:sp>
        <p:nvSpPr>
          <p:cNvPr id="5" name="Footer Placeholder 4"/>
          <p:cNvSpPr>
            <a:spLocks noGrp="1"/>
          </p:cNvSpPr>
          <p:nvPr>
            <p:ph type="ftr" sz="quarter" idx="11"/>
          </p:nvPr>
        </p:nvSpPr>
        <p:spPr/>
        <p:txBody>
          <a:bodyPr/>
          <a:lstStyle/>
          <a:p>
            <a:endParaRPr lang="ja-JP" altLang="en-US" noProof="0" dirty="0"/>
          </a:p>
        </p:txBody>
      </p:sp>
      <p:sp>
        <p:nvSpPr>
          <p:cNvPr id="6" name="Slide Number Placeholder 5"/>
          <p:cNvSpPr>
            <a:spLocks noGrp="1"/>
          </p:cNvSpPr>
          <p:nvPr>
            <p:ph type="sldNum" sz="quarter" idx="12"/>
          </p:nvPr>
        </p:nvSpPr>
        <p:spPr/>
        <p:txBody>
          <a:bodyPr/>
          <a:lstStyle/>
          <a:p>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40610423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r>
              <a:rPr lang="en-US" altLang="ja-JP" noProof="0"/>
              <a:t>2020/2/13</a:t>
            </a:r>
            <a:endParaRPr lang="ja-JP" altLang="en-US" noProof="0" dirty="0"/>
          </a:p>
        </p:txBody>
      </p:sp>
      <p:sp>
        <p:nvSpPr>
          <p:cNvPr id="5" name="Footer Placeholder 4"/>
          <p:cNvSpPr>
            <a:spLocks noGrp="1"/>
          </p:cNvSpPr>
          <p:nvPr>
            <p:ph type="ftr" sz="quarter" idx="11"/>
          </p:nvPr>
        </p:nvSpPr>
        <p:spPr>
          <a:xfrm>
            <a:off x="685800" y="381000"/>
            <a:ext cx="6991492" cy="365125"/>
          </a:xfrm>
        </p:spPr>
        <p:txBody>
          <a:bodyPr/>
          <a:lstStyle/>
          <a:p>
            <a:endParaRPr lang="ja-JP" altLang="en-US" noProof="0"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224711477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pPr rtl="0"/>
            <a:r>
              <a:rPr lang="en-US" altLang="ja-JP" noProof="0"/>
              <a:t>2020/2/13</a:t>
            </a:r>
            <a:endParaRPr lang="ja-JP" altLang="en-US" noProof="0" dirty="0"/>
          </a:p>
        </p:txBody>
      </p:sp>
      <p:sp>
        <p:nvSpPr>
          <p:cNvPr id="5" name="Footer Placeholder 4"/>
          <p:cNvSpPr>
            <a:spLocks noGrp="1"/>
          </p:cNvSpPr>
          <p:nvPr>
            <p:ph type="ftr" sz="quarter" idx="11"/>
          </p:nvPr>
        </p:nvSpPr>
        <p:spPr/>
        <p:txBody>
          <a:bodyPr/>
          <a:lstStyle/>
          <a:p>
            <a:pPr rtl="0"/>
            <a:endParaRPr lang="ja-JP" altLang="en-US" noProof="0" dirty="0"/>
          </a:p>
        </p:txBody>
      </p:sp>
      <p:sp>
        <p:nvSpPr>
          <p:cNvPr id="6" name="Slide Number Placeholder 5"/>
          <p:cNvSpPr>
            <a:spLocks noGrp="1"/>
          </p:cNvSpPr>
          <p:nvPr>
            <p:ph type="sldNum" sz="quarter" idx="12"/>
          </p:nvPr>
        </p:nvSpPr>
        <p:spPr/>
        <p:txBody>
          <a:bodyPr/>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290110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r>
              <a:rPr lang="en-US" altLang="ja-JP" noProof="0"/>
              <a:t>2020/2/13</a:t>
            </a:r>
            <a:endParaRPr lang="ja-JP" altLang="en-US" noProof="0" dirty="0"/>
          </a:p>
        </p:txBody>
      </p:sp>
      <p:sp>
        <p:nvSpPr>
          <p:cNvPr id="5" name="Footer Placeholder 4"/>
          <p:cNvSpPr>
            <a:spLocks noGrp="1"/>
          </p:cNvSpPr>
          <p:nvPr>
            <p:ph type="ftr" sz="quarter" idx="11"/>
          </p:nvPr>
        </p:nvSpPr>
        <p:spPr>
          <a:xfrm>
            <a:off x="685800" y="381001"/>
            <a:ext cx="6991492" cy="364065"/>
          </a:xfrm>
        </p:spPr>
        <p:txBody>
          <a:bodyPr/>
          <a:lstStyle/>
          <a:p>
            <a:endParaRPr lang="ja-JP" altLang="en-US" noProof="0"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2339686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lang="en-US" altLang="ja-JP" noProof="0"/>
              <a:t>2020/2/13</a:t>
            </a:r>
            <a:endParaRPr lang="ja-JP" altLang="en-US" noProof="0" dirty="0"/>
          </a:p>
        </p:txBody>
      </p:sp>
      <p:sp>
        <p:nvSpPr>
          <p:cNvPr id="6" name="Footer Placeholder 5"/>
          <p:cNvSpPr>
            <a:spLocks noGrp="1"/>
          </p:cNvSpPr>
          <p:nvPr>
            <p:ph type="ftr" sz="quarter" idx="11"/>
          </p:nvPr>
        </p:nvSpPr>
        <p:spPr/>
        <p:txBody>
          <a:bodyPr/>
          <a:lstStyle/>
          <a:p>
            <a:endParaRPr lang="ja-JP" alt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110815985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5800" y="3132666"/>
            <a:ext cx="5311775" cy="308601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3132666"/>
            <a:ext cx="5334000" cy="308601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pPr rtl="0"/>
            <a:r>
              <a:rPr lang="en-US" altLang="ja-JP" noProof="0"/>
              <a:t>2020/2/13</a:t>
            </a:r>
            <a:endParaRPr lang="ja-JP" altLang="en-US" noProof="0" dirty="0"/>
          </a:p>
        </p:txBody>
      </p:sp>
      <p:sp>
        <p:nvSpPr>
          <p:cNvPr id="8" name="Footer Placeholder 7"/>
          <p:cNvSpPr>
            <a:spLocks noGrp="1"/>
          </p:cNvSpPr>
          <p:nvPr>
            <p:ph type="ftr" sz="quarter" idx="11"/>
          </p:nvPr>
        </p:nvSpPr>
        <p:spPr/>
        <p:txBody>
          <a:bodyPr/>
          <a:lstStyle/>
          <a:p>
            <a:pPr rtl="0"/>
            <a:endParaRPr lang="ja-JP" altLang="en-US" noProof="0" dirty="0"/>
          </a:p>
        </p:txBody>
      </p:sp>
      <p:sp>
        <p:nvSpPr>
          <p:cNvPr id="9" name="Slide Number Placeholder 8"/>
          <p:cNvSpPr>
            <a:spLocks noGrp="1"/>
          </p:cNvSpPr>
          <p:nvPr>
            <p:ph type="sldNum" sz="quarter" idx="12"/>
          </p:nvPr>
        </p:nvSpPr>
        <p:spPr/>
        <p:txBody>
          <a:bodyPr/>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2011612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pPr rtl="0"/>
            <a:r>
              <a:rPr lang="en-US" altLang="ja-JP" noProof="0"/>
              <a:t>2020/2/13</a:t>
            </a:r>
            <a:endParaRPr lang="ja-JP" altLang="en-US" noProof="0" dirty="0"/>
          </a:p>
        </p:txBody>
      </p:sp>
      <p:sp>
        <p:nvSpPr>
          <p:cNvPr id="4" name="Footer Placeholder 3"/>
          <p:cNvSpPr>
            <a:spLocks noGrp="1"/>
          </p:cNvSpPr>
          <p:nvPr>
            <p:ph type="ftr" sz="quarter" idx="11"/>
          </p:nvPr>
        </p:nvSpPr>
        <p:spPr/>
        <p:txBody>
          <a:bodyPr/>
          <a:lstStyle/>
          <a:p>
            <a:pPr rtl="0"/>
            <a:endParaRPr lang="ja-JP" altLang="en-US" noProof="0" dirty="0"/>
          </a:p>
        </p:txBody>
      </p:sp>
      <p:sp>
        <p:nvSpPr>
          <p:cNvPr id="5" name="Slide Number Placeholder 4"/>
          <p:cNvSpPr>
            <a:spLocks noGrp="1"/>
          </p:cNvSpPr>
          <p:nvPr>
            <p:ph type="sldNum" sz="quarter" idx="12"/>
          </p:nvPr>
        </p:nvSpPr>
        <p:spPr/>
        <p:txBody>
          <a:bodyPr/>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3721280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ja-JP" noProof="0"/>
              <a:t>2020/2/13</a:t>
            </a:r>
            <a:endParaRPr lang="ja-JP" altLang="en-US" noProof="0" dirty="0"/>
          </a:p>
        </p:txBody>
      </p:sp>
      <p:sp>
        <p:nvSpPr>
          <p:cNvPr id="3" name="Footer Placeholder 2"/>
          <p:cNvSpPr>
            <a:spLocks noGrp="1"/>
          </p:cNvSpPr>
          <p:nvPr>
            <p:ph type="ftr" sz="quarter" idx="11"/>
          </p:nvPr>
        </p:nvSpPr>
        <p:spPr/>
        <p:txBody>
          <a:bodyPr/>
          <a:lstStyle/>
          <a:p>
            <a:endParaRPr lang="ja-JP" altLang="en-US" noProof="0" dirty="0"/>
          </a:p>
        </p:txBody>
      </p:sp>
      <p:sp>
        <p:nvSpPr>
          <p:cNvPr id="4" name="Slide Number Placeholder 3"/>
          <p:cNvSpPr>
            <a:spLocks noGrp="1"/>
          </p:cNvSpPr>
          <p:nvPr>
            <p:ph type="sldNum" sz="quarter" idx="12"/>
          </p:nvPr>
        </p:nvSpPr>
        <p:spPr/>
        <p:txBody>
          <a:bodyPr/>
          <a:lstStyle/>
          <a:p>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273149546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lang="en-US" altLang="ja-JP" noProof="0"/>
              <a:t>2020/2/13</a:t>
            </a:r>
            <a:endParaRPr lang="ja-JP" altLang="en-US" noProof="0" dirty="0"/>
          </a:p>
        </p:txBody>
      </p:sp>
      <p:sp>
        <p:nvSpPr>
          <p:cNvPr id="6" name="Footer Placeholder 5"/>
          <p:cNvSpPr>
            <a:spLocks noGrp="1"/>
          </p:cNvSpPr>
          <p:nvPr>
            <p:ph type="ftr" sz="quarter" idx="11"/>
          </p:nvPr>
        </p:nvSpPr>
        <p:spPr/>
        <p:txBody>
          <a:bodyPr/>
          <a:lstStyle/>
          <a:p>
            <a:endParaRPr lang="ja-JP" alt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305001163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lang="en-US" altLang="ja-JP" noProof="0"/>
              <a:t>2020/2/13</a:t>
            </a:r>
            <a:endParaRPr lang="ja-JP" altLang="en-US" noProof="0" dirty="0"/>
          </a:p>
        </p:txBody>
      </p:sp>
      <p:sp>
        <p:nvSpPr>
          <p:cNvPr id="6" name="Footer Placeholder 5"/>
          <p:cNvSpPr>
            <a:spLocks noGrp="1"/>
          </p:cNvSpPr>
          <p:nvPr>
            <p:ph type="ftr" sz="quarter" idx="11"/>
          </p:nvPr>
        </p:nvSpPr>
        <p:spPr/>
        <p:txBody>
          <a:bodyPr/>
          <a:lstStyle/>
          <a:p>
            <a:endParaRPr lang="ja-JP" alt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129471312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r>
              <a:rPr lang="en-US" altLang="ja-JP" noProof="0"/>
              <a:t>2020/2/13</a:t>
            </a:r>
            <a:endParaRPr lang="ja-JP" altLang="en-US" noProof="0"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ja-JP" altLang="en-US" noProof="0"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2666516944"/>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Lst>
  <p:hf sldNum="0" hdr="0" ftr="0" dt="0"/>
  <p:txStyles>
    <p:titleStyle>
      <a:lvl1pPr algn="r" defTabSz="914400" rtl="0" eaLnBrk="1" latinLnBrk="0" hangingPunct="1">
        <a:lnSpc>
          <a:spcPct val="90000"/>
        </a:lnSpc>
        <a:spcBef>
          <a:spcPct val="0"/>
        </a:spcBef>
        <a:buNone/>
        <a:defRPr kumimoji="1"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pendata.resas-portal.go.jp/" TargetMode="External"/><Relationship Id="rId7" Type="http://schemas.openxmlformats.org/officeDocument/2006/relationships/hyperlink" Target="https://blog.logrocket.com/using-chart-js-react/" TargetMode="External"/><Relationship Id="rId2" Type="http://schemas.openxmlformats.org/officeDocument/2006/relationships/hyperlink" Target="https://ja.wikipedia.org/wiki/%E9%A6%96%E9%83%BD%E5%9C%8F_(%E6%97%A5%E6%9C%AC)" TargetMode="External"/><Relationship Id="rId1" Type="http://schemas.openxmlformats.org/officeDocument/2006/relationships/slideLayout" Target="../slideLayouts/slideLayout2.xml"/><Relationship Id="rId6" Type="http://schemas.openxmlformats.org/officeDocument/2006/relationships/hyperlink" Target="https://chrome.google.com/webstore/detail/talend-api-tester-free-ed/aejoelaoggembcahagimdiliamlcdmfm" TargetMode="External"/><Relationship Id="rId5" Type="http://schemas.openxmlformats.org/officeDocument/2006/relationships/hyperlink" Target="https://opendata.resas-portal.go.jp/docs/api/v1/prefectures.html" TargetMode="External"/><Relationship Id="rId4" Type="http://schemas.openxmlformats.org/officeDocument/2006/relationships/hyperlink" Target="https://opendata.resas-portal.go.jp/docs/api/v1/population/composition/perYear.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B2EA78-AEB3-469B-9025-3B17201A457B}"/>
              </a:ext>
            </a:extLst>
          </p:cNvPr>
          <p:cNvSpPr>
            <a:spLocks noGrp="1"/>
          </p:cNvSpPr>
          <p:nvPr>
            <p:ph type="ctrTitle"/>
          </p:nvPr>
        </p:nvSpPr>
        <p:spPr>
          <a:xfrm>
            <a:off x="8095490" y="643464"/>
            <a:ext cx="3947802" cy="3446373"/>
          </a:xfrm>
          <a:noFill/>
          <a:ln w="19050">
            <a:noFill/>
            <a:prstDash val="dash"/>
          </a:ln>
        </p:spPr>
        <p:txBody>
          <a:bodyPr rtlCol="0">
            <a:normAutofit/>
          </a:bodyPr>
          <a:lstStyle/>
          <a:p>
            <a:r>
              <a:rPr lang="ja-JP" altLang="en-US" sz="4800" dirty="0"/>
              <a:t>㈱ベンジャミンの技術課題対応・学び</a:t>
            </a:r>
            <a:endParaRPr lang="en-US" altLang="ja-JP" sz="4800" dirty="0">
              <a:latin typeface="Meiryo UI" panose="020B0604030504040204" pitchFamily="50" charset="-128"/>
              <a:ea typeface="Meiryo UI" panose="020B0604030504040204" pitchFamily="50" charset="-128"/>
            </a:endParaRPr>
          </a:p>
        </p:txBody>
      </p:sp>
      <p:sp>
        <p:nvSpPr>
          <p:cNvPr id="3" name="サブタイトル 2">
            <a:extLst>
              <a:ext uri="{FF2B5EF4-FFF2-40B4-BE49-F238E27FC236}">
                <a16:creationId xmlns:a16="http://schemas.microsoft.com/office/drawing/2014/main" id="{255E1F2F-E259-4EA8-9FFD-3A10AF541859}"/>
              </a:ext>
            </a:extLst>
          </p:cNvPr>
          <p:cNvSpPr>
            <a:spLocks noGrp="1"/>
          </p:cNvSpPr>
          <p:nvPr>
            <p:ph type="subTitle" idx="1"/>
          </p:nvPr>
        </p:nvSpPr>
        <p:spPr>
          <a:xfrm>
            <a:off x="8266820" y="4256139"/>
            <a:ext cx="3300980" cy="1922239"/>
          </a:xfrm>
          <a:noFill/>
          <a:ln w="19050">
            <a:noFill/>
            <a:prstDash val="dash"/>
          </a:ln>
        </p:spPr>
        <p:txBody>
          <a:bodyPr rtlCol="0">
            <a:normAutofit/>
          </a:bodyPr>
          <a:lstStyle/>
          <a:p>
            <a:pPr rtl="0"/>
            <a:r>
              <a:rPr lang="en-US" altLang="ja-JP" dirty="0">
                <a:latin typeface="Meiryo UI" panose="020B0604030504040204" pitchFamily="50" charset="-128"/>
                <a:ea typeface="Meiryo UI" panose="020B0604030504040204" pitchFamily="50" charset="-128"/>
              </a:rPr>
              <a:t>LONG PHAM</a:t>
            </a:r>
          </a:p>
        </p:txBody>
      </p:sp>
      <p:sp>
        <p:nvSpPr>
          <p:cNvPr id="14" name="Rectangle 8">
            <a:extLst>
              <a:ext uri="{FF2B5EF4-FFF2-40B4-BE49-F238E27FC236}">
                <a16:creationId xmlns:a16="http://schemas.microsoft.com/office/drawing/2014/main" id="{11432301-4726-4BC7-A053-C83570C6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3FF533E5-9750-4E88-96EA-897A0D703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1">
            <a:extLst>
              <a:ext uri="{FF2B5EF4-FFF2-40B4-BE49-F238E27FC236}">
                <a16:creationId xmlns:a16="http://schemas.microsoft.com/office/drawing/2014/main" id="{F41BBC71-7D18-4156-8DE4-06F1CB298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画像 3" descr="紙と鉛筆のクローズ アップ">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r="29895" b="2"/>
          <a:stretch/>
        </p:blipFill>
        <p:spPr>
          <a:xfrm>
            <a:off x="643336" y="643464"/>
            <a:ext cx="6631136" cy="5571071"/>
          </a:xfrm>
          <a:prstGeom prst="rect">
            <a:avLst/>
          </a:prstGeom>
        </p:spPr>
      </p:pic>
      <p:cxnSp>
        <p:nvCxnSpPr>
          <p:cNvPr id="6" name="直線コネクタ 5">
            <a:extLst>
              <a:ext uri="{FF2B5EF4-FFF2-40B4-BE49-F238E27FC236}">
                <a16:creationId xmlns:a16="http://schemas.microsoft.com/office/drawing/2014/main" id="{77E32AC8-91C6-18CA-276C-7660C9CEA35C}"/>
              </a:ext>
            </a:extLst>
          </p:cNvPr>
          <p:cNvCxnSpPr>
            <a:cxnSpLocks/>
          </p:cNvCxnSpPr>
          <p:nvPr/>
        </p:nvCxnSpPr>
        <p:spPr>
          <a:xfrm>
            <a:off x="8266819" y="4119613"/>
            <a:ext cx="2764975" cy="0"/>
          </a:xfrm>
          <a:prstGeom prst="line">
            <a:avLst/>
          </a:prstGeom>
          <a:ln w="95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43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AC86D3-8FD1-4F47-A319-7D0542E48B2F}"/>
              </a:ext>
            </a:extLst>
          </p:cNvPr>
          <p:cNvSpPr>
            <a:spLocks noGrp="1"/>
          </p:cNvSpPr>
          <p:nvPr>
            <p:ph type="title"/>
          </p:nvPr>
        </p:nvSpPr>
        <p:spPr/>
        <p:txBody>
          <a:bodyPr vert="horz" lIns="91440" tIns="45720" rIns="91440" bIns="45720" rtlCol="0">
            <a:normAutofit/>
          </a:bodyPr>
          <a:lstStyle/>
          <a:p>
            <a:r>
              <a:rPr lang="ja-JP" altLang="en-US" dirty="0">
                <a:latin typeface="Meiryo UI" panose="020B0604030504040204" pitchFamily="50" charset="-128"/>
                <a:ea typeface="Meiryo UI" panose="020B0604030504040204" pitchFamily="50" charset="-128"/>
              </a:rPr>
              <a:t>課題内容</a:t>
            </a:r>
            <a:r>
              <a:rPr lang="ja-JP" altLang="en-US" dirty="0"/>
              <a:t>・進捗</a:t>
            </a:r>
            <a:r>
              <a:rPr lang="en-US" altLang="ja-JP" dirty="0">
                <a:latin typeface="Meiryo UI" panose="020B0604030504040204" pitchFamily="50" charset="-128"/>
                <a:ea typeface="Meiryo UI" panose="020B0604030504040204" pitchFamily="50" charset="-128"/>
              </a:rPr>
              <a:t> </a:t>
            </a:r>
          </a:p>
        </p:txBody>
      </p:sp>
      <p:sp>
        <p:nvSpPr>
          <p:cNvPr id="5" name="コンテンツ プレースホルダー 4">
            <a:extLst>
              <a:ext uri="{FF2B5EF4-FFF2-40B4-BE49-F238E27FC236}">
                <a16:creationId xmlns:a16="http://schemas.microsoft.com/office/drawing/2014/main" id="{787C88DF-9BD8-FCD7-AAF5-41ED217AF8CF}"/>
              </a:ext>
            </a:extLst>
          </p:cNvPr>
          <p:cNvSpPr>
            <a:spLocks noGrp="1"/>
          </p:cNvSpPr>
          <p:nvPr>
            <p:ph idx="1"/>
          </p:nvPr>
        </p:nvSpPr>
        <p:spPr>
          <a:xfrm>
            <a:off x="880971" y="1809136"/>
            <a:ext cx="9910914" cy="3991132"/>
          </a:xfrm>
        </p:spPr>
        <p:txBody>
          <a:bodyPr>
            <a:noAutofit/>
          </a:bodyPr>
          <a:lstStyle/>
          <a:p>
            <a:pPr marL="0" indent="0" algn="l">
              <a:spcBef>
                <a:spcPts val="300"/>
              </a:spcBef>
              <a:spcAft>
                <a:spcPts val="3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ja-JP" altLang="ja-JP" sz="1800" kern="0" dirty="0">
                <a:effectLst/>
                <a:latin typeface="Consolas" panose="020B0609020204030204" pitchFamily="49" charset="0"/>
                <a:ea typeface="ＭＳ ゴシック" panose="020B0609070205080204" pitchFamily="49" charset="-128"/>
                <a:cs typeface="ＭＳ ゴシック" panose="020B0609070205080204" pitchFamily="49" charset="-128"/>
              </a:rPr>
              <a:t>以下の機能を持つ</a:t>
            </a:r>
            <a:r>
              <a:rPr lang="en-US" altLang="ja-JP" sz="1800" kern="0" dirty="0">
                <a:effectLst/>
                <a:latin typeface="Consolas" panose="020B0609020204030204" pitchFamily="49" charset="0"/>
                <a:ea typeface="ＭＳ ゴシック" panose="020B0609070205080204" pitchFamily="49" charset="-128"/>
                <a:cs typeface="ＭＳ ゴシック" panose="020B0609070205080204" pitchFamily="49" charset="-128"/>
              </a:rPr>
              <a:t>Web</a:t>
            </a:r>
            <a:r>
              <a:rPr lang="ja-JP" altLang="ja-JP" sz="1800" kern="0" dirty="0">
                <a:effectLst/>
                <a:latin typeface="Consolas" panose="020B0609020204030204" pitchFamily="49" charset="0"/>
                <a:ea typeface="ＭＳ ゴシック" panose="020B0609070205080204" pitchFamily="49" charset="-128"/>
                <a:cs typeface="ＭＳ ゴシック" panose="020B0609070205080204" pitchFamily="49" charset="-128"/>
              </a:rPr>
              <a:t>アプリを</a:t>
            </a:r>
            <a:r>
              <a:rPr lang="en-US" altLang="ja-JP" sz="1800" kern="0" dirty="0">
                <a:effectLst/>
                <a:latin typeface="Consolas" panose="020B0609020204030204" pitchFamily="49" charset="0"/>
                <a:ea typeface="ＭＳ ゴシック" panose="020B0609070205080204" pitchFamily="49" charset="-128"/>
                <a:cs typeface="ＭＳ ゴシック" panose="020B0609070205080204" pitchFamily="49" charset="-128"/>
              </a:rPr>
              <a:t>React</a:t>
            </a:r>
            <a:r>
              <a:rPr lang="ja-JP" altLang="ja-JP" sz="1800" kern="0" dirty="0">
                <a:effectLst/>
                <a:latin typeface="Consolas" panose="020B0609020204030204" pitchFamily="49" charset="0"/>
                <a:ea typeface="ＭＳ ゴシック" panose="020B0609070205080204" pitchFamily="49" charset="-128"/>
                <a:cs typeface="ＭＳ ゴシック" panose="020B0609070205080204" pitchFamily="49" charset="-128"/>
              </a:rPr>
              <a:t>で作成してください</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lang="ja-JP" altLang="en-US" sz="1100" dirty="0"/>
          </a:p>
        </p:txBody>
      </p:sp>
      <p:sp>
        <p:nvSpPr>
          <p:cNvPr id="6" name="正方形/長方形 5">
            <a:extLst>
              <a:ext uri="{FF2B5EF4-FFF2-40B4-BE49-F238E27FC236}">
                <a16:creationId xmlns:a16="http://schemas.microsoft.com/office/drawing/2014/main" id="{EE4A896B-E713-7807-C62B-540116C59E3B}"/>
              </a:ext>
            </a:extLst>
          </p:cNvPr>
          <p:cNvSpPr/>
          <p:nvPr/>
        </p:nvSpPr>
        <p:spPr>
          <a:xfrm>
            <a:off x="880971" y="2212143"/>
            <a:ext cx="10058400" cy="137078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l">
              <a:spcBef>
                <a:spcPts val="300"/>
              </a:spcBef>
              <a:spcAft>
                <a:spcPts val="3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ja-JP" altLang="ja-JP" sz="18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　１。首都圏の総人口の情報を</a:t>
            </a:r>
            <a:r>
              <a:rPr lang="en-US" altLang="ja-JP" sz="18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RESAS API</a:t>
            </a:r>
            <a:r>
              <a:rPr lang="ja-JP" altLang="ja-JP" sz="18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から取得し表形式で表示する。表示形式は以下とする</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spcBef>
                <a:spcPts val="300"/>
              </a:spcBef>
              <a:spcAft>
                <a:spcPts val="3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ja-JP" altLang="ja-JP" sz="18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　　・横軸に都県の名称を表示</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spcBef>
                <a:spcPts val="300"/>
              </a:spcBef>
              <a:spcAft>
                <a:spcPts val="3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ja-JP" altLang="ja-JP" sz="18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　　・縦軸に年代を表示</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spcBef>
                <a:spcPts val="300"/>
              </a:spcBef>
              <a:spcAft>
                <a:spcPts val="3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ja-JP" altLang="ja-JP" sz="18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　　・年代は降順で表示</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7" name="正方形/長方形 6">
            <a:extLst>
              <a:ext uri="{FF2B5EF4-FFF2-40B4-BE49-F238E27FC236}">
                <a16:creationId xmlns:a16="http://schemas.microsoft.com/office/drawing/2014/main" id="{41749572-F3A0-8DCC-E66A-1053F6DC6903}"/>
              </a:ext>
            </a:extLst>
          </p:cNvPr>
          <p:cNvSpPr/>
          <p:nvPr/>
        </p:nvSpPr>
        <p:spPr>
          <a:xfrm>
            <a:off x="880971" y="3605983"/>
            <a:ext cx="10058400" cy="108255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l">
              <a:spcBef>
                <a:spcPts val="300"/>
              </a:spcBef>
              <a:spcAft>
                <a:spcPts val="3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ja-JP" altLang="ja-JP" sz="18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　２。別途与えられた各都県の友好度情報（</a:t>
            </a:r>
            <a:r>
              <a:rPr lang="en-US" altLang="ja-JP" sz="18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csv</a:t>
            </a:r>
            <a:r>
              <a:rPr lang="ja-JP" altLang="ja-JP" sz="18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ファイル）をもとに、友好度の総和が最大と</a:t>
            </a:r>
            <a:endParaRPr lang="en-US" altLang="ja-JP" sz="18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endParaRPr>
          </a:p>
          <a:p>
            <a:pPr algn="l">
              <a:spcBef>
                <a:spcPts val="300"/>
              </a:spcBef>
              <a:spcAft>
                <a:spcPts val="3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ja-JP" altLang="en-US" sz="18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　　</a:t>
            </a:r>
            <a:r>
              <a:rPr lang="ja-JP" altLang="ja-JP" sz="18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なように、都道府県を３つ以下のグループに分ける</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spcBef>
                <a:spcPts val="300"/>
              </a:spcBef>
              <a:spcAft>
                <a:spcPts val="3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ja-JP" altLang="ja-JP" sz="18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　　</a:t>
            </a:r>
            <a:r>
              <a:rPr lang="ja-JP" altLang="ja-JP" sz="1800" kern="0" dirty="0">
                <a:solidFill>
                  <a:srgbClr val="1D1C1D"/>
                </a:solidFill>
                <a:effectLst/>
                <a:latin typeface="游明朝" panose="02020400000000000000" pitchFamily="18" charset="-128"/>
                <a:ea typeface="ＭＳ 明朝" panose="02020609040205080304" pitchFamily="17" charset="-128"/>
                <a:cs typeface="ＭＳ 明朝" panose="02020609040205080304" pitchFamily="17" charset="-128"/>
              </a:rPr>
              <a:t>※</a:t>
            </a:r>
            <a:r>
              <a:rPr lang="ja-JP" altLang="ja-JP" sz="18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グループ数は３つ以下のため１グループに全てまとめてもよい</a:t>
            </a:r>
            <a:endParaRPr lang="en-US" altLang="ja-JP" sz="18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endParaRPr>
          </a:p>
        </p:txBody>
      </p:sp>
      <p:sp>
        <p:nvSpPr>
          <p:cNvPr id="8" name="正方形/長方形 7">
            <a:extLst>
              <a:ext uri="{FF2B5EF4-FFF2-40B4-BE49-F238E27FC236}">
                <a16:creationId xmlns:a16="http://schemas.microsoft.com/office/drawing/2014/main" id="{623F6B47-1011-DD0A-F6A5-3620A7FB9C1F}"/>
              </a:ext>
            </a:extLst>
          </p:cNvPr>
          <p:cNvSpPr/>
          <p:nvPr/>
        </p:nvSpPr>
        <p:spPr>
          <a:xfrm>
            <a:off x="880971" y="4711599"/>
            <a:ext cx="10058400" cy="203678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l">
              <a:spcBef>
                <a:spcPts val="300"/>
              </a:spcBef>
              <a:spcAft>
                <a:spcPts val="3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ja-JP" altLang="ja-JP" sz="18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　３。２のグルーピングに従い１の表をグループごとに色分けする</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spcBef>
                <a:spcPts val="300"/>
              </a:spcBef>
              <a:spcAft>
                <a:spcPts val="3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ja-JP" altLang="ja-JP" sz="12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＜友好度計算の例　</a:t>
            </a:r>
            <a:r>
              <a:rPr lang="ja-JP" altLang="ja-JP" sz="1200" kern="0" dirty="0">
                <a:solidFill>
                  <a:srgbClr val="1D1C1D"/>
                </a:solidFill>
                <a:effectLst/>
                <a:latin typeface="游明朝" panose="02020400000000000000" pitchFamily="18" charset="-128"/>
                <a:ea typeface="ＭＳ 明朝" panose="02020609040205080304" pitchFamily="17" charset="-128"/>
                <a:cs typeface="ＭＳ 明朝" panose="02020609040205080304" pitchFamily="17" charset="-128"/>
              </a:rPr>
              <a:t>※</a:t>
            </a:r>
            <a:r>
              <a:rPr lang="en-US" altLang="ja-JP" sz="12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A</a:t>
            </a:r>
            <a:r>
              <a:rPr lang="ja-JP" altLang="ja-JP" sz="12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県、</a:t>
            </a:r>
            <a:r>
              <a:rPr lang="en-US" altLang="ja-JP" sz="12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B</a:t>
            </a:r>
            <a:r>
              <a:rPr lang="ja-JP" altLang="ja-JP" sz="12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県、</a:t>
            </a:r>
            <a:r>
              <a:rPr lang="en-US" altLang="ja-JP" sz="12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C</a:t>
            </a:r>
            <a:r>
              <a:rPr lang="ja-JP" altLang="ja-JP" sz="12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県</a:t>
            </a:r>
            <a:r>
              <a:rPr lang="ja-JP" altLang="ja-JP" sz="1200" kern="0" dirty="0">
                <a:solidFill>
                  <a:srgbClr val="1D1C1D"/>
                </a:solidFill>
                <a:effectLst/>
                <a:latin typeface="游明朝" panose="02020400000000000000" pitchFamily="18" charset="-128"/>
                <a:ea typeface="Consolas" panose="020B0609020204030204" pitchFamily="49" charset="0"/>
                <a:cs typeface="ＭＳ ゴシック" panose="020B0609070205080204" pitchFamily="49" charset="-128"/>
              </a:rPr>
              <a:t> </a:t>
            </a:r>
            <a:r>
              <a:rPr lang="ja-JP" altLang="ja-JP" sz="12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の３県の場合での例＞</a:t>
            </a:r>
            <a:endPar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spcBef>
                <a:spcPts val="300"/>
              </a:spcBef>
              <a:spcAft>
                <a:spcPts val="3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ja-JP" altLang="ja-JP" sz="12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・入力値として下記とする</a:t>
            </a:r>
            <a:endPar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spcBef>
                <a:spcPts val="300"/>
              </a:spcBef>
              <a:spcAft>
                <a:spcPts val="3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ja-JP" altLang="ja-JP" sz="12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　・</a:t>
            </a:r>
            <a:r>
              <a:rPr lang="en-US" altLang="ja-JP" sz="12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A</a:t>
            </a:r>
            <a:r>
              <a:rPr lang="ja-JP" altLang="ja-JP" sz="12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県と</a:t>
            </a:r>
            <a:r>
              <a:rPr lang="en-US" altLang="ja-JP" sz="12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B</a:t>
            </a:r>
            <a:r>
              <a:rPr lang="ja-JP" altLang="ja-JP" sz="12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県との友好度</a:t>
            </a:r>
            <a:r>
              <a:rPr lang="en-US" altLang="ja-JP" sz="12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 → 100</a:t>
            </a:r>
            <a:endPar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spcBef>
                <a:spcPts val="300"/>
              </a:spcBef>
              <a:spcAft>
                <a:spcPts val="3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ja-JP" altLang="ja-JP" sz="12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　・</a:t>
            </a:r>
            <a:r>
              <a:rPr lang="en-US" altLang="ja-JP" sz="12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A</a:t>
            </a:r>
            <a:r>
              <a:rPr lang="ja-JP" altLang="ja-JP" sz="12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県と</a:t>
            </a:r>
            <a:r>
              <a:rPr lang="en-US" altLang="ja-JP" sz="12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C</a:t>
            </a:r>
            <a:r>
              <a:rPr lang="ja-JP" altLang="ja-JP" sz="12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県との友好度</a:t>
            </a:r>
            <a:r>
              <a:rPr lang="en-US" altLang="ja-JP" sz="12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 → −50</a:t>
            </a:r>
            <a:endPar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spcBef>
                <a:spcPts val="300"/>
              </a:spcBef>
              <a:spcAft>
                <a:spcPts val="3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ja-JP" altLang="ja-JP" sz="12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　・</a:t>
            </a:r>
            <a:r>
              <a:rPr lang="en-US" altLang="ja-JP" sz="12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B</a:t>
            </a:r>
            <a:r>
              <a:rPr lang="ja-JP" altLang="ja-JP" sz="12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県と</a:t>
            </a:r>
            <a:r>
              <a:rPr lang="en-US" altLang="ja-JP" sz="12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C</a:t>
            </a:r>
            <a:r>
              <a:rPr lang="ja-JP" altLang="ja-JP" sz="12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県の友好度</a:t>
            </a:r>
            <a:r>
              <a:rPr lang="en-US" altLang="ja-JP" sz="12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 → 20</a:t>
            </a:r>
            <a:endPar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spcBef>
                <a:spcPts val="300"/>
              </a:spcBef>
              <a:spcAft>
                <a:spcPts val="3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ja-JP" altLang="ja-JP" sz="12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・上記友好度の情報は、</a:t>
            </a:r>
            <a:r>
              <a:rPr lang="en-US" altLang="ja-JP" sz="12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CSV</a:t>
            </a:r>
            <a:r>
              <a:rPr lang="ja-JP" altLang="ja-JP" sz="1200" kern="0" dirty="0">
                <a:solidFill>
                  <a:srgbClr val="1D1C1D"/>
                </a:solidFill>
                <a:effectLst/>
                <a:latin typeface="Consolas" panose="020B0609020204030204" pitchFamily="49" charset="0"/>
                <a:ea typeface="ＭＳ ゴシック" panose="020B0609070205080204" pitchFamily="49" charset="-128"/>
                <a:cs typeface="ＭＳ ゴシック" panose="020B0609070205080204" pitchFamily="49" charset="-128"/>
              </a:rPr>
              <a:t>としては下記入力となる</a:t>
            </a:r>
            <a:endPar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0" name="楕円 9">
            <a:extLst>
              <a:ext uri="{FF2B5EF4-FFF2-40B4-BE49-F238E27FC236}">
                <a16:creationId xmlns:a16="http://schemas.microsoft.com/office/drawing/2014/main" id="{0F814EC3-DF68-543E-5A68-644B8FA8AB33}"/>
              </a:ext>
            </a:extLst>
          </p:cNvPr>
          <p:cNvSpPr/>
          <p:nvPr/>
        </p:nvSpPr>
        <p:spPr>
          <a:xfrm>
            <a:off x="11031794" y="2426110"/>
            <a:ext cx="1002890" cy="1002890"/>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ja-JP" altLang="en-US" dirty="0"/>
              <a:t>中</a:t>
            </a:r>
          </a:p>
        </p:txBody>
      </p:sp>
      <p:sp>
        <p:nvSpPr>
          <p:cNvPr id="11" name="楕円 10">
            <a:extLst>
              <a:ext uri="{FF2B5EF4-FFF2-40B4-BE49-F238E27FC236}">
                <a16:creationId xmlns:a16="http://schemas.microsoft.com/office/drawing/2014/main" id="{4FB7DAE0-DF88-640B-4B5E-F8B912986469}"/>
              </a:ext>
            </a:extLst>
          </p:cNvPr>
          <p:cNvSpPr/>
          <p:nvPr/>
        </p:nvSpPr>
        <p:spPr>
          <a:xfrm>
            <a:off x="11031794" y="3605983"/>
            <a:ext cx="1002890" cy="1002890"/>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ja-JP" altLang="en-US" dirty="0"/>
              <a:t>未</a:t>
            </a:r>
          </a:p>
        </p:txBody>
      </p:sp>
      <p:sp>
        <p:nvSpPr>
          <p:cNvPr id="12" name="楕円 11">
            <a:extLst>
              <a:ext uri="{FF2B5EF4-FFF2-40B4-BE49-F238E27FC236}">
                <a16:creationId xmlns:a16="http://schemas.microsoft.com/office/drawing/2014/main" id="{3036A627-B3D3-DF68-55DE-D31B697C5227}"/>
              </a:ext>
            </a:extLst>
          </p:cNvPr>
          <p:cNvSpPr/>
          <p:nvPr/>
        </p:nvSpPr>
        <p:spPr>
          <a:xfrm>
            <a:off x="11031794" y="4974949"/>
            <a:ext cx="1002890" cy="1002890"/>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ja-JP" altLang="en-US" dirty="0"/>
              <a:t>未</a:t>
            </a:r>
          </a:p>
        </p:txBody>
      </p:sp>
      <p:sp>
        <p:nvSpPr>
          <p:cNvPr id="3" name="正方形/長方形 2">
            <a:extLst>
              <a:ext uri="{FF2B5EF4-FFF2-40B4-BE49-F238E27FC236}">
                <a16:creationId xmlns:a16="http://schemas.microsoft.com/office/drawing/2014/main" id="{B9B775AA-C67F-D0B8-9E7B-2BE37A56B4E0}"/>
              </a:ext>
            </a:extLst>
          </p:cNvPr>
          <p:cNvSpPr/>
          <p:nvPr/>
        </p:nvSpPr>
        <p:spPr>
          <a:xfrm>
            <a:off x="7128387" y="2743201"/>
            <a:ext cx="3737241" cy="69805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600" b="0" i="0" dirty="0">
                <a:solidFill>
                  <a:schemeClr val="bg1"/>
                </a:solidFill>
                <a:effectLst/>
                <a:latin typeface="Söhne"/>
              </a:rPr>
              <a:t>総人口、県名、および年代の</a:t>
            </a:r>
            <a:r>
              <a:rPr lang="en-US" altLang="ja-JP" sz="1600" b="0" i="0" dirty="0">
                <a:solidFill>
                  <a:schemeClr val="bg1"/>
                </a:solidFill>
                <a:effectLst/>
                <a:latin typeface="Söhne"/>
              </a:rPr>
              <a:t>3</a:t>
            </a:r>
            <a:r>
              <a:rPr lang="ja-JP" altLang="en-US" sz="1600" b="0" i="0" dirty="0">
                <a:solidFill>
                  <a:schemeClr val="bg1"/>
                </a:solidFill>
                <a:effectLst/>
                <a:latin typeface="Söhne"/>
              </a:rPr>
              <a:t>つのデータを</a:t>
            </a:r>
            <a:r>
              <a:rPr lang="en-US" altLang="ja-JP" sz="1600" b="0" i="0" dirty="0">
                <a:solidFill>
                  <a:schemeClr val="bg1"/>
                </a:solidFill>
                <a:effectLst/>
                <a:latin typeface="Söhne"/>
              </a:rPr>
              <a:t>2</a:t>
            </a:r>
            <a:r>
              <a:rPr lang="ja-JP" altLang="en-US" sz="1600" b="0" i="0" dirty="0">
                <a:solidFill>
                  <a:schemeClr val="bg1"/>
                </a:solidFill>
                <a:effectLst/>
                <a:latin typeface="Söhne"/>
              </a:rPr>
              <a:t>軸グラフ上で横軸と縦軸にどのように表示すればよいかまだ未解決。。。</a:t>
            </a:r>
            <a:endParaRPr kumimoji="1" lang="ja-JP" altLang="en-US" sz="1600" dirty="0">
              <a:solidFill>
                <a:schemeClr val="bg1"/>
              </a:solidFill>
            </a:endParaRPr>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1771DB-6C12-ADD9-8D9C-BE6F4C7F9E2D}"/>
              </a:ext>
            </a:extLst>
          </p:cNvPr>
          <p:cNvSpPr>
            <a:spLocks noGrp="1"/>
          </p:cNvSpPr>
          <p:nvPr>
            <p:ph type="title"/>
          </p:nvPr>
        </p:nvSpPr>
        <p:spPr>
          <a:xfrm>
            <a:off x="1097280" y="168615"/>
            <a:ext cx="10058400" cy="1450757"/>
          </a:xfrm>
        </p:spPr>
        <p:txBody>
          <a:bodyPr/>
          <a:lstStyle/>
          <a:p>
            <a:r>
              <a:rPr lang="ja-JP" altLang="en-US" dirty="0"/>
              <a:t>課題理解・実装</a:t>
            </a:r>
            <a:endParaRPr kumimoji="1" lang="ja-JP" altLang="en-US" dirty="0"/>
          </a:p>
        </p:txBody>
      </p:sp>
      <p:sp>
        <p:nvSpPr>
          <p:cNvPr id="3" name="コンテンツ プレースホルダー 2">
            <a:extLst>
              <a:ext uri="{FF2B5EF4-FFF2-40B4-BE49-F238E27FC236}">
                <a16:creationId xmlns:a16="http://schemas.microsoft.com/office/drawing/2014/main" id="{81F3B334-A4BE-E423-4422-BC15E9B7D843}"/>
              </a:ext>
            </a:extLst>
          </p:cNvPr>
          <p:cNvSpPr>
            <a:spLocks noGrp="1"/>
          </p:cNvSpPr>
          <p:nvPr>
            <p:ph idx="1"/>
          </p:nvPr>
        </p:nvSpPr>
        <p:spPr/>
        <p:txBody>
          <a:bodyPr>
            <a:normAutofit lnSpcReduction="10000"/>
          </a:bodyPr>
          <a:lstStyle/>
          <a:p>
            <a:pPr marL="0" indent="0">
              <a:buNone/>
            </a:pPr>
            <a:r>
              <a:rPr kumimoji="1" lang="ja-JP" altLang="en-US" sz="1600" dirty="0"/>
              <a:t>首都圏 </a:t>
            </a:r>
            <a:r>
              <a:rPr kumimoji="1" lang="en-US" altLang="ja-JP" sz="1600" dirty="0"/>
              <a:t>(</a:t>
            </a:r>
            <a:r>
              <a:rPr kumimoji="1" lang="ja-JP" altLang="en-US" sz="1600" dirty="0"/>
              <a:t>日本</a:t>
            </a:r>
            <a:r>
              <a:rPr kumimoji="1" lang="en-US" altLang="ja-JP" sz="1600" dirty="0"/>
              <a:t>)</a:t>
            </a:r>
            <a:r>
              <a:rPr kumimoji="1" lang="ja-JP" altLang="en-US" sz="1600" dirty="0"/>
              <a:t>とは</a:t>
            </a:r>
            <a:endParaRPr kumimoji="1" lang="en-US" altLang="ja-JP" sz="1600" dirty="0"/>
          </a:p>
          <a:p>
            <a:pPr marL="0" indent="0">
              <a:buNone/>
            </a:pPr>
            <a:r>
              <a:rPr kumimoji="1" lang="en-US" altLang="ja-JP" sz="1400" dirty="0">
                <a:hlinkClick r:id="rId2"/>
              </a:rPr>
              <a:t>https://ja.wikipedia.org/wiki/%E9%A6%96%E9%83%BD%E5%9C%8F_(%E6%97%A5%E6%9C%AC)</a:t>
            </a:r>
            <a:endParaRPr kumimoji="1" lang="en-US" altLang="ja-JP" sz="1400" dirty="0"/>
          </a:p>
          <a:p>
            <a:pPr marL="0" indent="0">
              <a:buNone/>
            </a:pPr>
            <a:endParaRPr lang="en-US" altLang="ja-JP" sz="1400" dirty="0"/>
          </a:p>
          <a:p>
            <a:pPr marL="0" indent="0">
              <a:buNone/>
            </a:pPr>
            <a:r>
              <a:rPr kumimoji="1" lang="da-DK" altLang="ja-JP" sz="1600" dirty="0"/>
              <a:t>RESAS API</a:t>
            </a:r>
            <a:r>
              <a:rPr kumimoji="1" lang="ja-JP" altLang="en-US" sz="1600" dirty="0"/>
              <a:t>の情報と、ＡＰＩ</a:t>
            </a:r>
            <a:r>
              <a:rPr kumimoji="1" lang="ja-JP" altLang="da-DK" sz="1600" dirty="0"/>
              <a:t>確認ツール</a:t>
            </a:r>
          </a:p>
          <a:p>
            <a:pPr marL="0" indent="0">
              <a:buNone/>
            </a:pPr>
            <a:r>
              <a:rPr kumimoji="1" lang="da-DK" altLang="ja-JP" sz="1400" dirty="0">
                <a:hlinkClick r:id="rId3"/>
              </a:rPr>
              <a:t>https://opendata.resas-portal.go.jp/</a:t>
            </a:r>
            <a:endParaRPr kumimoji="1" lang="da-DK" altLang="ja-JP" sz="1400" dirty="0"/>
          </a:p>
          <a:p>
            <a:pPr marL="0" indent="0">
              <a:buNone/>
            </a:pPr>
            <a:r>
              <a:rPr kumimoji="1" lang="da-DK" altLang="ja-JP" sz="1400" dirty="0">
                <a:hlinkClick r:id="rId4"/>
              </a:rPr>
              <a:t>https://opendata.resas-portal.go.jp/docs/api/v1/population/composition/perYear.html</a:t>
            </a:r>
            <a:r>
              <a:rPr kumimoji="1" lang="ja-JP" altLang="en-US" sz="1400" dirty="0"/>
              <a:t>　（データ取得ＵＲＬ）</a:t>
            </a:r>
            <a:endParaRPr kumimoji="1" lang="en-US" altLang="ja-JP" sz="1400" dirty="0"/>
          </a:p>
          <a:p>
            <a:pPr marL="0" indent="0">
              <a:buNone/>
            </a:pPr>
            <a:r>
              <a:rPr kumimoji="1" lang="da-DK" altLang="ja-JP" sz="1400" dirty="0">
                <a:hlinkClick r:id="rId5"/>
              </a:rPr>
              <a:t>https://opendata.resas-portal.go.jp/docs/api/v1/prefectures.html</a:t>
            </a:r>
            <a:endParaRPr kumimoji="1" lang="da-DK" altLang="ja-JP" sz="1400" dirty="0"/>
          </a:p>
          <a:p>
            <a:pPr marL="0" indent="0">
              <a:buNone/>
            </a:pPr>
            <a:r>
              <a:rPr lang="da-DK" altLang="ja-JP" sz="1400" dirty="0">
                <a:hlinkClick r:id="rId6"/>
              </a:rPr>
              <a:t>https://chrome.google.com/webstore/detail/talend-api-tester-free-ed/aejoelaoggembcahagimdiliamlcdmfm</a:t>
            </a:r>
            <a:r>
              <a:rPr kumimoji="1" lang="ja-JP" altLang="en-US" sz="1400" dirty="0"/>
              <a:t>（チェック</a:t>
            </a:r>
            <a:r>
              <a:rPr kumimoji="1" lang="en-US" altLang="ja-JP" sz="1400" dirty="0"/>
              <a:t>API</a:t>
            </a:r>
            <a:r>
              <a:rPr kumimoji="1" lang="ja-JP" altLang="en-US" sz="1400" dirty="0"/>
              <a:t>ツール</a:t>
            </a:r>
            <a:r>
              <a:rPr kumimoji="1" lang="en-US" altLang="ja-JP" sz="1400" dirty="0"/>
              <a:t> </a:t>
            </a:r>
            <a:r>
              <a:rPr kumimoji="1" lang="ja-JP" altLang="en-US" sz="1400" dirty="0"/>
              <a:t>）</a:t>
            </a:r>
            <a:endParaRPr kumimoji="1" lang="da-DK" altLang="ja-JP" sz="1400" dirty="0"/>
          </a:p>
          <a:p>
            <a:pPr marL="0" indent="0">
              <a:buNone/>
            </a:pPr>
            <a:endParaRPr kumimoji="1" lang="da-DK" altLang="ja-JP" sz="1400" dirty="0"/>
          </a:p>
          <a:p>
            <a:pPr marL="0" indent="0">
              <a:buNone/>
            </a:pPr>
            <a:r>
              <a:rPr kumimoji="1" lang="da-DK" altLang="ja-JP" sz="1600" dirty="0"/>
              <a:t>Chart.js</a:t>
            </a:r>
            <a:r>
              <a:rPr kumimoji="1" lang="ja-JP" altLang="da-DK" sz="1600" dirty="0"/>
              <a:t>の</a:t>
            </a:r>
            <a:r>
              <a:rPr kumimoji="1" lang="ja-JP" altLang="en-US" sz="1600" dirty="0"/>
              <a:t>使用方法</a:t>
            </a:r>
            <a:endParaRPr kumimoji="1" lang="ja-JP" altLang="da-DK" sz="1600" dirty="0"/>
          </a:p>
          <a:p>
            <a:pPr marL="0" indent="0">
              <a:buNone/>
            </a:pPr>
            <a:r>
              <a:rPr kumimoji="1" lang="da-DK" altLang="ja-JP" sz="1400" dirty="0">
                <a:hlinkClick r:id="rId7"/>
              </a:rPr>
              <a:t>https://blog.logrocket.com/using-chart-js-react/</a:t>
            </a:r>
            <a:endParaRPr kumimoji="1" lang="da-DK" altLang="ja-JP" sz="1400" dirty="0"/>
          </a:p>
          <a:p>
            <a:pPr marL="0" indent="0">
              <a:buNone/>
            </a:pPr>
            <a:r>
              <a:rPr kumimoji="1" lang="ja-JP" altLang="en-US" sz="1400" dirty="0"/>
              <a:t>上記のＵＲＬより</a:t>
            </a:r>
            <a:r>
              <a:rPr kumimoji="1" lang="en-US" altLang="ja-JP" sz="1400" dirty="0"/>
              <a:t>Chart.js</a:t>
            </a:r>
            <a:r>
              <a:rPr kumimoji="1" lang="ja-JP" altLang="en-US" sz="1400" dirty="0"/>
              <a:t>ライブラリを使用し、さらに</a:t>
            </a:r>
            <a:r>
              <a:rPr kumimoji="1" lang="en-US" altLang="ja-JP" sz="1400" dirty="0" err="1"/>
              <a:t>chatGPT</a:t>
            </a:r>
            <a:r>
              <a:rPr kumimoji="1" lang="ja-JP" altLang="en-US" sz="1400" dirty="0"/>
              <a:t>を活用して、チャート（表）を書</a:t>
            </a:r>
            <a:r>
              <a:rPr lang="ja-JP" altLang="en-US" sz="1400" dirty="0"/>
              <a:t>く</a:t>
            </a:r>
            <a:r>
              <a:rPr kumimoji="1" lang="ja-JP" altLang="en-US" sz="1400" dirty="0"/>
              <a:t>課題の解決を解決していました。</a:t>
            </a:r>
            <a:endParaRPr kumimoji="1" lang="da-DK" altLang="ja-JP" sz="1400" dirty="0"/>
          </a:p>
        </p:txBody>
      </p:sp>
    </p:spTree>
    <p:extLst>
      <p:ext uri="{BB962C8B-B14F-4D97-AF65-F5344CB8AC3E}">
        <p14:creationId xmlns:p14="http://schemas.microsoft.com/office/powerpoint/2010/main" val="4197198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F3C056-27F2-BEFC-6C1F-4DF308CA0B7E}"/>
              </a:ext>
            </a:extLst>
          </p:cNvPr>
          <p:cNvSpPr>
            <a:spLocks noGrp="1"/>
          </p:cNvSpPr>
          <p:nvPr>
            <p:ph type="title"/>
          </p:nvPr>
        </p:nvSpPr>
        <p:spPr/>
        <p:txBody>
          <a:bodyPr/>
          <a:lstStyle/>
          <a:p>
            <a:r>
              <a:rPr kumimoji="1" lang="ja-JP" altLang="en-US" dirty="0"/>
              <a:t>実装結果（仕掛中イメージ）</a:t>
            </a:r>
          </a:p>
        </p:txBody>
      </p:sp>
      <p:pic>
        <p:nvPicPr>
          <p:cNvPr id="5" name="コンテンツ プレースホルダー 4" descr="グラフ, 折れ線グラフ&#10;&#10;自動的に生成された説明">
            <a:extLst>
              <a:ext uri="{FF2B5EF4-FFF2-40B4-BE49-F238E27FC236}">
                <a16:creationId xmlns:a16="http://schemas.microsoft.com/office/drawing/2014/main" id="{6F19D436-90AF-B0C0-F886-B85F985C81BD}"/>
              </a:ext>
            </a:extLst>
          </p:cNvPr>
          <p:cNvPicPr>
            <a:picLocks noGrp="1" noChangeAspect="1"/>
          </p:cNvPicPr>
          <p:nvPr>
            <p:ph idx="1"/>
          </p:nvPr>
        </p:nvPicPr>
        <p:blipFill>
          <a:blip r:embed="rId2"/>
          <a:stretch>
            <a:fillRect/>
          </a:stretch>
        </p:blipFill>
        <p:spPr>
          <a:xfrm>
            <a:off x="934064" y="1980515"/>
            <a:ext cx="10170210" cy="4597266"/>
          </a:xfrm>
        </p:spPr>
      </p:pic>
    </p:spTree>
    <p:extLst>
      <p:ext uri="{BB962C8B-B14F-4D97-AF65-F5344CB8AC3E}">
        <p14:creationId xmlns:p14="http://schemas.microsoft.com/office/powerpoint/2010/main" val="3975920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549719-ED84-06C3-4669-ABEECBD9B6AF}"/>
              </a:ext>
            </a:extLst>
          </p:cNvPr>
          <p:cNvSpPr>
            <a:spLocks noGrp="1"/>
          </p:cNvSpPr>
          <p:nvPr>
            <p:ph type="title"/>
          </p:nvPr>
        </p:nvSpPr>
        <p:spPr/>
        <p:txBody>
          <a:bodyPr/>
          <a:lstStyle/>
          <a:p>
            <a:r>
              <a:rPr kumimoji="1" lang="ja-JP" altLang="en-US" dirty="0"/>
              <a:t>テストケース・テスト</a:t>
            </a:r>
          </a:p>
        </p:txBody>
      </p:sp>
      <p:sp>
        <p:nvSpPr>
          <p:cNvPr id="3" name="コンテンツ プレースホルダー 2">
            <a:extLst>
              <a:ext uri="{FF2B5EF4-FFF2-40B4-BE49-F238E27FC236}">
                <a16:creationId xmlns:a16="http://schemas.microsoft.com/office/drawing/2014/main" id="{F30091B7-34B6-ABE4-97BC-CCCD436B8700}"/>
              </a:ext>
            </a:extLst>
          </p:cNvPr>
          <p:cNvSpPr>
            <a:spLocks noGrp="1"/>
          </p:cNvSpPr>
          <p:nvPr>
            <p:ph idx="1"/>
          </p:nvPr>
        </p:nvSpPr>
        <p:spPr>
          <a:xfrm>
            <a:off x="685800" y="2194560"/>
            <a:ext cx="10820400" cy="4334059"/>
          </a:xfrm>
        </p:spPr>
        <p:txBody>
          <a:bodyPr/>
          <a:lstStyle/>
          <a:p>
            <a:pPr marL="0" indent="0">
              <a:buNone/>
            </a:pPr>
            <a:r>
              <a:rPr lang="ja-JP" altLang="en-US" dirty="0"/>
              <a:t>１）画面表示：当道府県コードや総人口等を正しく設定したことの確認</a:t>
            </a:r>
            <a:endParaRPr lang="en-US" altLang="ja-JP" dirty="0"/>
          </a:p>
          <a:p>
            <a:pPr marL="0" indent="0">
              <a:buNone/>
            </a:pPr>
            <a:r>
              <a:rPr kumimoji="1" lang="ja-JP" altLang="en-US" dirty="0"/>
              <a:t>・ グラフ名</a:t>
            </a:r>
            <a:endParaRPr kumimoji="1" lang="en-US" altLang="ja-JP" dirty="0"/>
          </a:p>
          <a:p>
            <a:pPr marL="0" indent="0">
              <a:buNone/>
            </a:pPr>
            <a:r>
              <a:rPr lang="ja-JP" altLang="en-US" dirty="0"/>
              <a:t>・ 横・縦軸名</a:t>
            </a:r>
            <a:endParaRPr lang="en-US" altLang="ja-JP" dirty="0"/>
          </a:p>
          <a:p>
            <a:pPr marL="0" indent="0">
              <a:buNone/>
            </a:pPr>
            <a:r>
              <a:rPr kumimoji="1" lang="ja-JP" altLang="en-US" dirty="0"/>
              <a:t>・各当道府県のグラフ（</a:t>
            </a:r>
            <a:r>
              <a:rPr kumimoji="1" lang="en-US" altLang="ja-JP" dirty="0"/>
              <a:t>Line</a:t>
            </a:r>
            <a:r>
              <a:rPr kumimoji="1" lang="ja-JP" altLang="en-US" dirty="0"/>
              <a:t>）</a:t>
            </a:r>
            <a:endParaRPr kumimoji="1" lang="en-US" altLang="ja-JP" dirty="0"/>
          </a:p>
          <a:p>
            <a:pPr marL="0" indent="0">
              <a:buNone/>
            </a:pPr>
            <a:endParaRPr kumimoji="1" lang="en-US" altLang="ja-JP" dirty="0"/>
          </a:p>
          <a:p>
            <a:pPr marL="0" indent="0">
              <a:buNone/>
            </a:pPr>
            <a:r>
              <a:rPr kumimoji="1" lang="ja-JP" altLang="en-US" dirty="0"/>
              <a:t>２）取得データの確認</a:t>
            </a:r>
            <a:endParaRPr kumimoji="1" lang="en-US" altLang="ja-JP" dirty="0"/>
          </a:p>
          <a:p>
            <a:pPr marL="0" indent="0">
              <a:buNone/>
            </a:pPr>
            <a:r>
              <a:rPr lang="ja-JP" altLang="en-US" dirty="0"/>
              <a:t>・</a:t>
            </a:r>
            <a:r>
              <a:rPr lang="en-US" altLang="ja-JP" dirty="0"/>
              <a:t>Talent API tester</a:t>
            </a:r>
            <a:r>
              <a:rPr lang="ja-JP" altLang="en-US" dirty="0"/>
              <a:t>を使用して、境界値テストを実施</a:t>
            </a:r>
            <a:endParaRPr lang="en-US" altLang="ja-JP" dirty="0"/>
          </a:p>
          <a:p>
            <a:pPr marL="0" indent="0">
              <a:buNone/>
            </a:pPr>
            <a:r>
              <a:rPr kumimoji="1" lang="ja-JP" altLang="en-US" dirty="0"/>
              <a:t>例：東京の総人口は</a:t>
            </a:r>
            <a:endParaRPr kumimoji="1" lang="en-US" altLang="ja-JP" dirty="0"/>
          </a:p>
          <a:p>
            <a:pPr marL="0" indent="0">
              <a:buNone/>
            </a:pPr>
            <a:r>
              <a:rPr kumimoji="1" lang="en-US" altLang="ja-JP" dirty="0"/>
              <a:t>1960</a:t>
            </a:r>
            <a:r>
              <a:rPr kumimoji="1" lang="ja-JP" altLang="en-US" dirty="0"/>
              <a:t>年：</a:t>
            </a:r>
            <a:r>
              <a:rPr lang="ja-JP" altLang="en-US" b="0" i="0" dirty="0">
                <a:solidFill>
                  <a:srgbClr val="880000"/>
                </a:solidFill>
                <a:effectLst/>
                <a:latin typeface="Consolas" panose="020B0609020204030204" pitchFamily="49" charset="0"/>
              </a:rPr>
              <a:t> </a:t>
            </a:r>
            <a:r>
              <a:rPr lang="en-US" altLang="ja-JP" b="0" i="0" dirty="0">
                <a:effectLst/>
                <a:latin typeface="Consolas" panose="020B0609020204030204" pitchFamily="49" charset="0"/>
              </a:rPr>
              <a:t>9,683,802</a:t>
            </a:r>
            <a:r>
              <a:rPr lang="ja-JP" altLang="en-US" b="0" i="0" dirty="0">
                <a:effectLst/>
                <a:latin typeface="Consolas" panose="020B0609020204030204" pitchFamily="49" charset="0"/>
              </a:rPr>
              <a:t>人</a:t>
            </a:r>
            <a:endParaRPr lang="en-US" altLang="ja-JP" b="0" i="0" dirty="0">
              <a:effectLst/>
              <a:latin typeface="Consolas" panose="020B0609020204030204" pitchFamily="49" charset="0"/>
            </a:endParaRPr>
          </a:p>
          <a:p>
            <a:pPr marL="0" indent="0">
              <a:buNone/>
            </a:pPr>
            <a:r>
              <a:rPr lang="en-US" altLang="ja-JP" dirty="0"/>
              <a:t>2045</a:t>
            </a:r>
            <a:r>
              <a:rPr lang="ja-JP" altLang="en-US" dirty="0"/>
              <a:t>年： </a:t>
            </a:r>
            <a:r>
              <a:rPr lang="en-US" altLang="ja-JP" dirty="0"/>
              <a:t>13,606,683</a:t>
            </a:r>
            <a:r>
              <a:rPr lang="ja-JP" altLang="en-US" dirty="0"/>
              <a:t>人</a:t>
            </a:r>
            <a:endParaRPr kumimoji="1" lang="en-US" altLang="ja-JP" dirty="0"/>
          </a:p>
        </p:txBody>
      </p:sp>
    </p:spTree>
    <p:extLst>
      <p:ext uri="{BB962C8B-B14F-4D97-AF65-F5344CB8AC3E}">
        <p14:creationId xmlns:p14="http://schemas.microsoft.com/office/powerpoint/2010/main" val="1883898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12F9D8-4DB2-A035-F22C-7D55E2A23FBC}"/>
              </a:ext>
            </a:extLst>
          </p:cNvPr>
          <p:cNvSpPr>
            <a:spLocks noGrp="1"/>
          </p:cNvSpPr>
          <p:nvPr>
            <p:ph type="title"/>
          </p:nvPr>
        </p:nvSpPr>
        <p:spPr/>
        <p:txBody>
          <a:bodyPr/>
          <a:lstStyle/>
          <a:p>
            <a:r>
              <a:rPr kumimoji="1" lang="ja-JP" altLang="en-US" dirty="0"/>
              <a:t>学んだこと</a:t>
            </a:r>
          </a:p>
        </p:txBody>
      </p:sp>
      <p:sp>
        <p:nvSpPr>
          <p:cNvPr id="3" name="コンテンツ プレースホルダー 2">
            <a:extLst>
              <a:ext uri="{FF2B5EF4-FFF2-40B4-BE49-F238E27FC236}">
                <a16:creationId xmlns:a16="http://schemas.microsoft.com/office/drawing/2014/main" id="{D5A5740D-3584-1F3F-04F8-0903E041A76C}"/>
              </a:ext>
            </a:extLst>
          </p:cNvPr>
          <p:cNvSpPr>
            <a:spLocks noGrp="1"/>
          </p:cNvSpPr>
          <p:nvPr>
            <p:ph idx="1"/>
          </p:nvPr>
        </p:nvSpPr>
        <p:spPr/>
        <p:txBody>
          <a:bodyPr/>
          <a:lstStyle/>
          <a:p>
            <a:pPr marL="457200" indent="-457200">
              <a:buFont typeface="+mj-lt"/>
              <a:buAutoNum type="arabicPeriod"/>
            </a:pPr>
            <a:r>
              <a:rPr kumimoji="1" lang="en-US" altLang="ja-JP" dirty="0"/>
              <a:t>ReactJS</a:t>
            </a:r>
            <a:r>
              <a:rPr kumimoji="1" lang="ja-JP" altLang="en-US" dirty="0"/>
              <a:t>で</a:t>
            </a:r>
            <a:r>
              <a:rPr kumimoji="1" lang="en-US" altLang="ja-JP" dirty="0"/>
              <a:t>RESAS API</a:t>
            </a:r>
            <a:r>
              <a:rPr kumimoji="1" lang="ja-JP" altLang="en-US" dirty="0"/>
              <a:t>を取得する方法</a:t>
            </a:r>
          </a:p>
          <a:p>
            <a:pPr marL="457200" indent="-457200">
              <a:buFont typeface="+mj-lt"/>
              <a:buAutoNum type="arabicPeriod"/>
            </a:pPr>
            <a:r>
              <a:rPr kumimoji="1" lang="en-US" altLang="ja-JP" dirty="0"/>
              <a:t>Chart.js</a:t>
            </a:r>
            <a:r>
              <a:rPr kumimoji="1" lang="ja-JP" altLang="en-US" dirty="0"/>
              <a:t>を使用して、グラフを作成する方法</a:t>
            </a:r>
          </a:p>
          <a:p>
            <a:pPr marL="457200" indent="-457200">
              <a:buFont typeface="+mj-lt"/>
              <a:buAutoNum type="arabicPeriod"/>
            </a:pPr>
            <a:r>
              <a:rPr kumimoji="1" lang="en-US" altLang="ja-JP" dirty="0"/>
              <a:t>ReactJS</a:t>
            </a:r>
            <a:r>
              <a:rPr kumimoji="1" lang="ja-JP" altLang="en-US" dirty="0"/>
              <a:t>でコンポーネントを構築する方法</a:t>
            </a:r>
          </a:p>
          <a:p>
            <a:pPr marL="457200" indent="-457200">
              <a:buFont typeface="+mj-lt"/>
              <a:buAutoNum type="arabicPeriod"/>
            </a:pPr>
            <a:r>
              <a:rPr kumimoji="1" lang="en-US" altLang="ja-JP" dirty="0"/>
              <a:t>ReactJS</a:t>
            </a:r>
            <a:r>
              <a:rPr kumimoji="1" lang="ja-JP" altLang="en-US" dirty="0"/>
              <a:t>の特徴</a:t>
            </a:r>
          </a:p>
          <a:p>
            <a:pPr marL="457200" indent="-457200">
              <a:buFont typeface="+mj-lt"/>
              <a:buAutoNum type="arabicPeriod"/>
            </a:pPr>
            <a:r>
              <a:rPr kumimoji="1" lang="en-US" altLang="ja-JP" dirty="0"/>
              <a:t>ReactJS</a:t>
            </a:r>
            <a:r>
              <a:rPr kumimoji="1" lang="ja-JP" altLang="en-US" dirty="0"/>
              <a:t>の調査をきっかけに</a:t>
            </a:r>
            <a:r>
              <a:rPr kumimoji="1" lang="en-US" altLang="ja-JP" dirty="0"/>
              <a:t>Typescript</a:t>
            </a:r>
            <a:r>
              <a:rPr kumimoji="1" lang="ja-JP" altLang="en-US" dirty="0"/>
              <a:t>言語、</a:t>
            </a:r>
            <a:r>
              <a:rPr kumimoji="1" lang="en-US" altLang="ja-JP" dirty="0"/>
              <a:t>Vue.js</a:t>
            </a:r>
            <a:r>
              <a:rPr kumimoji="1" lang="ja-JP" altLang="en-US" dirty="0"/>
              <a:t>フレームワークも学習中</a:t>
            </a:r>
          </a:p>
        </p:txBody>
      </p:sp>
    </p:spTree>
    <p:extLst>
      <p:ext uri="{BB962C8B-B14F-4D97-AF65-F5344CB8AC3E}">
        <p14:creationId xmlns:p14="http://schemas.microsoft.com/office/powerpoint/2010/main" val="1821972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7B36563-894F-90E1-86C8-B5FAC1DEF747}"/>
              </a:ext>
            </a:extLst>
          </p:cNvPr>
          <p:cNvSpPr>
            <a:spLocks noGrp="1"/>
          </p:cNvSpPr>
          <p:nvPr>
            <p:ph idx="1"/>
          </p:nvPr>
        </p:nvSpPr>
        <p:spPr/>
        <p:txBody>
          <a:bodyPr>
            <a:normAutofit/>
          </a:bodyPr>
          <a:lstStyle/>
          <a:p>
            <a:pPr marL="0" indent="0" algn="ctr">
              <a:buNone/>
            </a:pPr>
            <a:r>
              <a:rPr kumimoji="1" lang="ja-JP" altLang="en-US" sz="6000" dirty="0"/>
              <a:t>ご清聴ありがとうございました！</a:t>
            </a:r>
          </a:p>
        </p:txBody>
      </p:sp>
    </p:spTree>
    <p:extLst>
      <p:ext uri="{BB962C8B-B14F-4D97-AF65-F5344CB8AC3E}">
        <p14:creationId xmlns:p14="http://schemas.microsoft.com/office/powerpoint/2010/main" val="2907627393"/>
      </p:ext>
    </p:extLst>
  </p:cSld>
  <p:clrMapOvr>
    <a:masterClrMapping/>
  </p:clrMapOvr>
</p:sld>
</file>

<file path=ppt/theme/theme1.xml><?xml version="1.0" encoding="utf-8"?>
<a:theme xmlns:a="http://schemas.openxmlformats.org/drawingml/2006/main" name="飛行機雲">
  <a:themeElements>
    <a:clrScheme name="飛行機雲">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飛行機雲">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飛行機雲">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飛行機雲</Template>
  <TotalTime>327</TotalTime>
  <Words>560</Words>
  <Application>Microsoft Office PowerPoint</Application>
  <PresentationFormat>ワイド画面</PresentationFormat>
  <Paragraphs>56</Paragraphs>
  <Slides>7</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7</vt:i4>
      </vt:variant>
    </vt:vector>
  </HeadingPairs>
  <TitlesOfParts>
    <vt:vector size="14" baseType="lpstr">
      <vt:lpstr>Meiryo UI</vt:lpstr>
      <vt:lpstr>Söhne</vt:lpstr>
      <vt:lpstr>游明朝</vt:lpstr>
      <vt:lpstr>Arial</vt:lpstr>
      <vt:lpstr>Century Gothic</vt:lpstr>
      <vt:lpstr>Consolas</vt:lpstr>
      <vt:lpstr>飛行機雲</vt:lpstr>
      <vt:lpstr>㈱ベンジャミンの技術課題対応・学び</vt:lpstr>
      <vt:lpstr>課題内容・進捗 </vt:lpstr>
      <vt:lpstr>課題理解・実装</vt:lpstr>
      <vt:lpstr>実装結果（仕掛中イメージ）</vt:lpstr>
      <vt:lpstr>テストケース・テスト</vt:lpstr>
      <vt:lpstr>学んだこと</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技術課題の実装・研修</dc:title>
  <dc:creator>ファン・ゴック・ビン ロン</dc:creator>
  <cp:lastModifiedBy>ファン・ゴック・ビン ロン</cp:lastModifiedBy>
  <cp:revision>15</cp:revision>
  <dcterms:created xsi:type="dcterms:W3CDTF">2023-11-16T14:00:48Z</dcterms:created>
  <dcterms:modified xsi:type="dcterms:W3CDTF">2023-11-17T04:23:21Z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