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61" r:id="rId2"/>
    <p:sldId id="272" r:id="rId3"/>
    <p:sldId id="262" r:id="rId4"/>
    <p:sldId id="263" r:id="rId5"/>
    <p:sldId id="273" r:id="rId6"/>
    <p:sldId id="265" r:id="rId7"/>
    <p:sldId id="264" r:id="rId8"/>
    <p:sldId id="274" r:id="rId9"/>
    <p:sldId id="270" r:id="rId10"/>
    <p:sldId id="276" r:id="rId11"/>
    <p:sldId id="275" r:id="rId12"/>
    <p:sldId id="269" r:id="rId13"/>
    <p:sldId id="267" r:id="rId14"/>
    <p:sldId id="268"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10" autoAdjust="0"/>
    <p:restoredTop sz="94746" autoAdjust="0"/>
  </p:normalViewPr>
  <p:slideViewPr>
    <p:cSldViewPr snapToGrid="0">
      <p:cViewPr varScale="1">
        <p:scale>
          <a:sx n="61" d="100"/>
          <a:sy n="61" d="100"/>
        </p:scale>
        <p:origin x="72" y="111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5" tIns="45718" rIns="91435" bIns="45718"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35" tIns="45718" rIns="91435" bIns="45718" rtlCol="0"/>
          <a:lstStyle>
            <a:lvl1pPr algn="r">
              <a:defRPr sz="1200"/>
            </a:lvl1pPr>
          </a:lstStyle>
          <a:p>
            <a:fld id="{59041DB8-B66F-4DC8-A96E-33677E0F90FF}" type="datetimeFigureOut">
              <a:rPr lang="en-US" smtClean="0"/>
              <a:t>2/19/2019</a:t>
            </a:fld>
            <a:endParaRPr lang="en-US"/>
          </a:p>
        </p:txBody>
      </p:sp>
      <p:sp>
        <p:nvSpPr>
          <p:cNvPr id="4" name="Footer Placeholder 3"/>
          <p:cNvSpPr>
            <a:spLocks noGrp="1"/>
          </p:cNvSpPr>
          <p:nvPr>
            <p:ph type="ftr" sz="quarter" idx="2"/>
          </p:nvPr>
        </p:nvSpPr>
        <p:spPr>
          <a:xfrm>
            <a:off x="0" y="8685214"/>
            <a:ext cx="2971800" cy="458787"/>
          </a:xfrm>
          <a:prstGeom prst="rect">
            <a:avLst/>
          </a:prstGeom>
        </p:spPr>
        <p:txBody>
          <a:bodyPr vert="horz" lIns="91435" tIns="45718" rIns="91435" bIns="45718"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4"/>
            <a:ext cx="2971800" cy="458787"/>
          </a:xfrm>
          <a:prstGeom prst="rect">
            <a:avLst/>
          </a:prstGeom>
        </p:spPr>
        <p:txBody>
          <a:bodyPr vert="horz" lIns="91435" tIns="45718" rIns="91435" bIns="45718"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5" tIns="45718" rIns="91435" bIns="45718"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35" tIns="45718" rIns="91435" bIns="45718" rtlCol="0"/>
          <a:lstStyle>
            <a:lvl1pPr algn="r">
              <a:defRPr sz="1200"/>
            </a:lvl1pPr>
          </a:lstStyle>
          <a:p>
            <a:fld id="{DEB49C4A-65AC-492D-9701-81B46C3AD0E4}" type="datetimeFigureOut">
              <a:rPr lang="en-US" smtClean="0"/>
              <a:t>2/19/2019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35" tIns="45718" rIns="91435" bIns="45718" rtlCol="0" anchor="ctr"/>
          <a:lstStyle/>
          <a:p>
            <a:endParaRPr lang="en-US"/>
          </a:p>
        </p:txBody>
      </p:sp>
      <p:sp>
        <p:nvSpPr>
          <p:cNvPr id="5" name="Notes Placeholder 4"/>
          <p:cNvSpPr>
            <a:spLocks noGrp="1"/>
          </p:cNvSpPr>
          <p:nvPr>
            <p:ph type="body" sz="quarter" idx="3"/>
          </p:nvPr>
        </p:nvSpPr>
        <p:spPr>
          <a:xfrm>
            <a:off x="685800" y="4400551"/>
            <a:ext cx="5486400" cy="3086100"/>
          </a:xfrm>
          <a:prstGeom prst="rect">
            <a:avLst/>
          </a:prstGeom>
        </p:spPr>
        <p:txBody>
          <a:bodyPr vert="horz" lIns="91435" tIns="45718" rIns="91435" bIns="45718"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4"/>
            <a:ext cx="2971800" cy="458787"/>
          </a:xfrm>
          <a:prstGeom prst="rect">
            <a:avLst/>
          </a:prstGeom>
        </p:spPr>
        <p:txBody>
          <a:bodyPr vert="horz" lIns="91435" tIns="45718" rIns="91435" bIns="45718"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5" tIns="45718" rIns="91435" bIns="45718"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-Kai</a:t>
            </a:r>
          </a:p>
          <a:p>
            <a:r>
              <a:rPr lang="en-US" dirty="0"/>
              <a:t>-Risk Aversion: Willingness to take risk, the higher the number the less risk you want to take on. </a:t>
            </a:r>
          </a:p>
        </p:txBody>
      </p:sp>
      <p:sp>
        <p:nvSpPr>
          <p:cNvPr id="4" name="Slide Number Placeholder 3"/>
          <p:cNvSpPr>
            <a:spLocks noGrp="1"/>
          </p:cNvSpPr>
          <p:nvPr>
            <p:ph type="sldNum" sz="quarter" idx="5"/>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705559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-Jenna</a:t>
            </a:r>
          </a:p>
          <a:p>
            <a:r>
              <a:rPr lang="en-US" dirty="0"/>
              <a:t>-Explain what an MV-DCC GARCH model is</a:t>
            </a:r>
          </a:p>
          <a:p>
            <a:endParaRPr lang="en-US" dirty="0"/>
          </a:p>
          <a:p>
            <a:r>
              <a:rPr lang="en-US" dirty="0"/>
              <a:t>Finding volatility or return spillover effects.</a:t>
            </a:r>
          </a:p>
        </p:txBody>
      </p:sp>
      <p:sp>
        <p:nvSpPr>
          <p:cNvPr id="4" name="Slide Number Placeholder 3"/>
          <p:cNvSpPr>
            <a:spLocks noGrp="1"/>
          </p:cNvSpPr>
          <p:nvPr>
            <p:ph type="sldNum" sz="quarter" idx="5"/>
          </p:nvPr>
        </p:nvSpPr>
        <p:spPr/>
        <p:txBody>
          <a:bodyPr/>
          <a:lstStyle/>
          <a:p>
            <a:fld id="{82869989-EB00-4EE7-BCB5-25BDC5BB29F8}" type="slidenum">
              <a:rPr lang="en-US" smtClean="0"/>
              <a:t>12</a:t>
            </a:fld>
            <a:endParaRPr lang="en-US"/>
          </a:p>
        </p:txBody>
      </p:sp>
    </p:spTree>
    <p:extLst>
      <p:ext uri="{BB962C8B-B14F-4D97-AF65-F5344CB8AC3E}">
        <p14:creationId xmlns:p14="http://schemas.microsoft.com/office/powerpoint/2010/main" val="3523138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-Kai</a:t>
            </a:r>
          </a:p>
          <a:p>
            <a:r>
              <a:rPr lang="en-US" dirty="0"/>
              <a:t>-Explain why bitcoin is a useful portfolio diversifier (currency or asset)</a:t>
            </a:r>
          </a:p>
        </p:txBody>
      </p:sp>
      <p:sp>
        <p:nvSpPr>
          <p:cNvPr id="4" name="Slide Number Placeholder 3"/>
          <p:cNvSpPr>
            <a:spLocks noGrp="1"/>
          </p:cNvSpPr>
          <p:nvPr>
            <p:ph type="sldNum" sz="quarter" idx="5"/>
          </p:nvPr>
        </p:nvSpPr>
        <p:spPr/>
        <p:txBody>
          <a:bodyPr/>
          <a:lstStyle/>
          <a:p>
            <a:fld id="{82869989-EB00-4EE7-BCB5-25BDC5BB29F8}" type="slidenum">
              <a:rPr lang="en-US" smtClean="0"/>
              <a:t>13</a:t>
            </a:fld>
            <a:endParaRPr lang="en-US"/>
          </a:p>
        </p:txBody>
      </p:sp>
    </p:spTree>
    <p:extLst>
      <p:ext uri="{BB962C8B-B14F-4D97-AF65-F5344CB8AC3E}">
        <p14:creationId xmlns:p14="http://schemas.microsoft.com/office/powerpoint/2010/main" val="316977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869989-EB00-4EE7-BCB5-25BDC5BB29F8}" type="slidenum">
              <a:rPr lang="en-US" smtClean="0"/>
              <a:t>14</a:t>
            </a:fld>
            <a:endParaRPr lang="en-US"/>
          </a:p>
        </p:txBody>
      </p:sp>
    </p:spTree>
    <p:extLst>
      <p:ext uri="{BB962C8B-B14F-4D97-AF65-F5344CB8AC3E}">
        <p14:creationId xmlns:p14="http://schemas.microsoft.com/office/powerpoint/2010/main" val="3511918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-Kai</a:t>
            </a:r>
          </a:p>
        </p:txBody>
      </p:sp>
      <p:sp>
        <p:nvSpPr>
          <p:cNvPr id="4" name="Slide Number Placeholder 3"/>
          <p:cNvSpPr>
            <a:spLocks noGrp="1"/>
          </p:cNvSpPr>
          <p:nvPr>
            <p:ph type="sldNum" sz="quarter" idx="5"/>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3517540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-Kai</a:t>
            </a:r>
          </a:p>
        </p:txBody>
      </p:sp>
      <p:sp>
        <p:nvSpPr>
          <p:cNvPr id="4" name="Slide Number Placeholder 3"/>
          <p:cNvSpPr>
            <a:spLocks noGrp="1"/>
          </p:cNvSpPr>
          <p:nvPr>
            <p:ph type="sldNum" sz="quarter" idx="5"/>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3630648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-Kai</a:t>
            </a:r>
          </a:p>
        </p:txBody>
      </p:sp>
      <p:sp>
        <p:nvSpPr>
          <p:cNvPr id="4" name="Slide Number Placeholder 3"/>
          <p:cNvSpPr>
            <a:spLocks noGrp="1"/>
          </p:cNvSpPr>
          <p:nvPr>
            <p:ph type="sldNum" sz="quarter" idx="5"/>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1362503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50">
              <a:defRPr/>
            </a:pPr>
            <a:r>
              <a:rPr lang="en-US" dirty="0"/>
              <a:t>-Give Fruit Tree Analogy(Kai)</a:t>
            </a:r>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2564837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-Jenna</a:t>
            </a:r>
          </a:p>
        </p:txBody>
      </p:sp>
      <p:sp>
        <p:nvSpPr>
          <p:cNvPr id="4" name="Slide Number Placeholder 3"/>
          <p:cNvSpPr>
            <a:spLocks noGrp="1"/>
          </p:cNvSpPr>
          <p:nvPr>
            <p:ph type="sldNum" sz="quarter" idx="5"/>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4232211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-Jenna</a:t>
            </a:r>
          </a:p>
          <a:p>
            <a:r>
              <a:rPr lang="en-US" dirty="0"/>
              <a:t>-Why are equity returns so much higher than risk-free rates.</a:t>
            </a:r>
          </a:p>
        </p:txBody>
      </p:sp>
      <p:sp>
        <p:nvSpPr>
          <p:cNvPr id="4" name="Slide Number Placeholder 3"/>
          <p:cNvSpPr>
            <a:spLocks noGrp="1"/>
          </p:cNvSpPr>
          <p:nvPr>
            <p:ph type="sldNum" sz="quarter" idx="5"/>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4203290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-Jenna</a:t>
            </a:r>
          </a:p>
        </p:txBody>
      </p:sp>
      <p:sp>
        <p:nvSpPr>
          <p:cNvPr id="4" name="Slide Number Placeholder 3"/>
          <p:cNvSpPr>
            <a:spLocks noGrp="1"/>
          </p:cNvSpPr>
          <p:nvPr>
            <p:ph type="sldNum" sz="quarter" idx="5"/>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388378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-Jenna</a:t>
            </a:r>
          </a:p>
          <a:p>
            <a:r>
              <a:rPr lang="en-US" dirty="0"/>
              <a:t>-We should regulate but we cant do that if we don’t know what it is</a:t>
            </a:r>
          </a:p>
        </p:txBody>
      </p:sp>
      <p:sp>
        <p:nvSpPr>
          <p:cNvPr id="4" name="Slide Number Placeholder 3"/>
          <p:cNvSpPr>
            <a:spLocks noGrp="1"/>
          </p:cNvSpPr>
          <p:nvPr>
            <p:ph type="sldNum" sz="quarter" idx="5"/>
          </p:nvPr>
        </p:nvSpPr>
        <p:spPr/>
        <p:txBody>
          <a:bodyPr/>
          <a:lstStyle/>
          <a:p>
            <a:fld id="{82869989-EB00-4EE7-BCB5-25BDC5BB29F8}" type="slidenum">
              <a:rPr lang="en-US" smtClean="0"/>
              <a:t>11</a:t>
            </a:fld>
            <a:endParaRPr lang="en-US"/>
          </a:p>
        </p:txBody>
      </p:sp>
    </p:spTree>
    <p:extLst>
      <p:ext uri="{BB962C8B-B14F-4D97-AF65-F5344CB8AC3E}">
        <p14:creationId xmlns:p14="http://schemas.microsoft.com/office/powerpoint/2010/main" val="2161136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2/19/2019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2/19/2019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2/19/2019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2/19/2019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2/19/2019</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2/19/2019</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2/19/2019</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2/19/2019</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2/19/2019</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hbdchick.wordpress.com/2012/09/18/and-now-for-something-else-completely-different-2/"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An Analysis of the Premia Associated with Bitcoin</a:t>
            </a:r>
          </a:p>
        </p:txBody>
      </p:sp>
      <p:sp>
        <p:nvSpPr>
          <p:cNvPr id="3" name="Subtitle 2"/>
          <p:cNvSpPr>
            <a:spLocks noGrp="1"/>
          </p:cNvSpPr>
          <p:nvPr>
            <p:ph type="subTitle" idx="1"/>
          </p:nvPr>
        </p:nvSpPr>
        <p:spPr>
          <a:xfrm>
            <a:off x="1293845" y="5432563"/>
            <a:ext cx="9604310" cy="898963"/>
          </a:xfrm>
        </p:spPr>
        <p:txBody>
          <a:bodyPr>
            <a:normAutofit/>
          </a:bodyPr>
          <a:lstStyle/>
          <a:p>
            <a:r>
              <a:rPr lang="en-US" dirty="0"/>
              <a:t>Jenna Christensen and Kai Jensen</a:t>
            </a:r>
          </a:p>
          <a:p>
            <a:r>
              <a:rPr lang="en-US" dirty="0"/>
              <a:t>ECON 4008-01: Macro Modeling </a:t>
            </a:r>
          </a:p>
          <a:p>
            <a:endParaRPr lang="en-US" dirty="0"/>
          </a:p>
        </p:txBody>
      </p:sp>
      <p:pic>
        <p:nvPicPr>
          <p:cNvPr id="8" name="Picture 7">
            <a:extLst>
              <a:ext uri="{FF2B5EF4-FFF2-40B4-BE49-F238E27FC236}">
                <a16:creationId xmlns:a16="http://schemas.microsoft.com/office/drawing/2014/main" id="{07A3A508-89AC-0043-B004-0C7BA8E15944}"/>
              </a:ext>
            </a:extLst>
          </p:cNvPr>
          <p:cNvPicPr>
            <a:picLocks noChangeAspect="1"/>
          </p:cNvPicPr>
          <p:nvPr/>
        </p:nvPicPr>
        <p:blipFill>
          <a:blip r:embed="rId2"/>
          <a:stretch>
            <a:fillRect/>
          </a:stretch>
        </p:blipFill>
        <p:spPr>
          <a:xfrm>
            <a:off x="10386262" y="419831"/>
            <a:ext cx="1191237" cy="1172177"/>
          </a:xfrm>
          <a:prstGeom prst="rect">
            <a:avLst/>
          </a:prstGeom>
        </p:spPr>
      </p:pic>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EB4DF-DB10-CA41-BDA8-83B61B1E4DA3}"/>
              </a:ext>
            </a:extLst>
          </p:cNvPr>
          <p:cNvSpPr>
            <a:spLocks noGrp="1"/>
          </p:cNvSpPr>
          <p:nvPr>
            <p:ph type="title"/>
          </p:nvPr>
        </p:nvSpPr>
        <p:spPr/>
        <p:txBody>
          <a:bodyPr/>
          <a:lstStyle/>
          <a:p>
            <a:r>
              <a:rPr lang="en-US" dirty="0"/>
              <a:t>Extant Literature: Equity Premium Puzzle</a:t>
            </a:r>
          </a:p>
        </p:txBody>
      </p:sp>
      <p:sp>
        <p:nvSpPr>
          <p:cNvPr id="3" name="Content Placeholder 2">
            <a:extLst>
              <a:ext uri="{FF2B5EF4-FFF2-40B4-BE49-F238E27FC236}">
                <a16:creationId xmlns:a16="http://schemas.microsoft.com/office/drawing/2014/main" id="{48A787ED-53FA-CC45-B75F-79292D3C8F6A}"/>
              </a:ext>
            </a:extLst>
          </p:cNvPr>
          <p:cNvSpPr>
            <a:spLocks noGrp="1"/>
          </p:cNvSpPr>
          <p:nvPr>
            <p:ph idx="1"/>
          </p:nvPr>
        </p:nvSpPr>
        <p:spPr/>
        <p:txBody>
          <a:bodyPr/>
          <a:lstStyle/>
          <a:p>
            <a:pPr>
              <a:lnSpc>
                <a:spcPct val="150000"/>
              </a:lnSpc>
            </a:pPr>
            <a:r>
              <a:rPr lang="en-US" dirty="0"/>
              <a:t>Mehra and Prescott’s equity premium puzzle ignited an extensive research effort within the fields of macroeconomics and finance. </a:t>
            </a:r>
          </a:p>
          <a:p>
            <a:pPr>
              <a:lnSpc>
                <a:spcPct val="150000"/>
              </a:lnSpc>
            </a:pPr>
            <a:r>
              <a:rPr lang="en-US" dirty="0"/>
              <a:t>A plethora of theoretical speculations and plausible explanations for this anomaly have been presented, but no single solution has been widely accepted by economists. </a:t>
            </a:r>
          </a:p>
          <a:p>
            <a:pPr marL="0" indent="0">
              <a:buNone/>
            </a:pPr>
            <a:endParaRPr lang="en-US" dirty="0"/>
          </a:p>
        </p:txBody>
      </p:sp>
    </p:spTree>
    <p:extLst>
      <p:ext uri="{BB962C8B-B14F-4D97-AF65-F5344CB8AC3E}">
        <p14:creationId xmlns:p14="http://schemas.microsoft.com/office/powerpoint/2010/main" val="26376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72477-A049-B747-86E7-0FE7958363FE}"/>
              </a:ext>
            </a:extLst>
          </p:cNvPr>
          <p:cNvSpPr>
            <a:spLocks noGrp="1"/>
          </p:cNvSpPr>
          <p:nvPr>
            <p:ph type="title"/>
          </p:nvPr>
        </p:nvSpPr>
        <p:spPr/>
        <p:txBody>
          <a:bodyPr/>
          <a:lstStyle/>
          <a:p>
            <a:r>
              <a:rPr lang="en-US" dirty="0"/>
              <a:t>Extant Literature: Behavior of Bitcoin</a:t>
            </a:r>
          </a:p>
        </p:txBody>
      </p:sp>
      <p:sp>
        <p:nvSpPr>
          <p:cNvPr id="3" name="Content Placeholder 2">
            <a:extLst>
              <a:ext uri="{FF2B5EF4-FFF2-40B4-BE49-F238E27FC236}">
                <a16:creationId xmlns:a16="http://schemas.microsoft.com/office/drawing/2014/main" id="{66F9B6CB-8D73-644C-90C3-9EBF4CBEF99E}"/>
              </a:ext>
            </a:extLst>
          </p:cNvPr>
          <p:cNvSpPr>
            <a:spLocks noGrp="1"/>
          </p:cNvSpPr>
          <p:nvPr>
            <p:ph idx="1"/>
          </p:nvPr>
        </p:nvSpPr>
        <p:spPr/>
        <p:txBody>
          <a:bodyPr>
            <a:normAutofit/>
          </a:bodyPr>
          <a:lstStyle/>
          <a:p>
            <a:pPr>
              <a:lnSpc>
                <a:spcPct val="150000"/>
              </a:lnSpc>
            </a:pPr>
            <a:r>
              <a:rPr lang="en-US" dirty="0"/>
              <a:t>Are cryptocurrencies currencies, or are they simply assets to invest in?</a:t>
            </a:r>
          </a:p>
          <a:p>
            <a:pPr>
              <a:lnSpc>
                <a:spcPct val="150000"/>
              </a:lnSpc>
            </a:pPr>
            <a:r>
              <a:rPr lang="en-US" dirty="0"/>
              <a:t>How do we regulate virtual currencies if we can’t define them? </a:t>
            </a:r>
          </a:p>
          <a:p>
            <a:pPr>
              <a:lnSpc>
                <a:spcPct val="150000"/>
              </a:lnSpc>
            </a:pPr>
            <a:r>
              <a:rPr lang="en-US" dirty="0"/>
              <a:t>Vandezande (2017)  examines the extent to which virtual currencies are regulated in the European Union but does not perform original empirical work. </a:t>
            </a:r>
          </a:p>
          <a:p>
            <a:pPr>
              <a:lnSpc>
                <a:spcPct val="150000"/>
              </a:lnSpc>
            </a:pPr>
            <a:r>
              <a:rPr lang="en-US" dirty="0"/>
              <a:t>He argues that the absence of regulatory bodies leads to misinformed investing and calls for protection mechanisms. </a:t>
            </a:r>
          </a:p>
        </p:txBody>
      </p:sp>
    </p:spTree>
    <p:extLst>
      <p:ext uri="{BB962C8B-B14F-4D97-AF65-F5344CB8AC3E}">
        <p14:creationId xmlns:p14="http://schemas.microsoft.com/office/powerpoint/2010/main" val="106445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CD20-1AFB-0844-8EF9-5578AC09698A}"/>
              </a:ext>
            </a:extLst>
          </p:cNvPr>
          <p:cNvSpPr>
            <a:spLocks noGrp="1"/>
          </p:cNvSpPr>
          <p:nvPr>
            <p:ph type="title"/>
          </p:nvPr>
        </p:nvSpPr>
        <p:spPr/>
        <p:txBody>
          <a:bodyPr/>
          <a:lstStyle/>
          <a:p>
            <a:r>
              <a:rPr lang="en-US" dirty="0"/>
              <a:t>Extant Literature: Behavior of Bitcoin</a:t>
            </a:r>
          </a:p>
        </p:txBody>
      </p:sp>
      <p:sp>
        <p:nvSpPr>
          <p:cNvPr id="3" name="Content Placeholder 2">
            <a:extLst>
              <a:ext uri="{FF2B5EF4-FFF2-40B4-BE49-F238E27FC236}">
                <a16:creationId xmlns:a16="http://schemas.microsoft.com/office/drawing/2014/main" id="{0D51F28A-640A-E249-8001-C7678EA9D62A}"/>
              </a:ext>
            </a:extLst>
          </p:cNvPr>
          <p:cNvSpPr>
            <a:spLocks noGrp="1"/>
          </p:cNvSpPr>
          <p:nvPr>
            <p:ph idx="1"/>
          </p:nvPr>
        </p:nvSpPr>
        <p:spPr/>
        <p:txBody>
          <a:bodyPr>
            <a:normAutofit fontScale="92500"/>
          </a:bodyPr>
          <a:lstStyle/>
          <a:p>
            <a:pPr>
              <a:lnSpc>
                <a:spcPct val="150000"/>
              </a:lnSpc>
            </a:pPr>
            <a:r>
              <a:rPr lang="en-US" sz="2400" dirty="0"/>
              <a:t>Corbet, Meegan, et al. (2018)  study the return and volatility transmission among Bitcoin, Ripple, Litecoin, gold, bond, equities, and the global volatility index (VIX) with a Multivariate DCC-GARCH model. </a:t>
            </a:r>
            <a:endParaRPr lang="en-US" sz="2200" dirty="0"/>
          </a:p>
          <a:p>
            <a:pPr>
              <a:lnSpc>
                <a:spcPct val="150000"/>
              </a:lnSpc>
            </a:pPr>
            <a:r>
              <a:rPr lang="en-US" sz="2400" dirty="0"/>
              <a:t>Cryptocurrency returns are isolated from market shocks and decoupled from popular financial assets, but they are correlated to the performance of other cryptocurrencies. </a:t>
            </a:r>
          </a:p>
          <a:p>
            <a:endParaRPr lang="en-US" dirty="0"/>
          </a:p>
        </p:txBody>
      </p:sp>
    </p:spTree>
    <p:extLst>
      <p:ext uri="{BB962C8B-B14F-4D97-AF65-F5344CB8AC3E}">
        <p14:creationId xmlns:p14="http://schemas.microsoft.com/office/powerpoint/2010/main" val="124592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9152-8E61-0B47-B9D7-979D7AEC1F47}"/>
              </a:ext>
            </a:extLst>
          </p:cNvPr>
          <p:cNvSpPr>
            <a:spLocks noGrp="1"/>
          </p:cNvSpPr>
          <p:nvPr>
            <p:ph type="title"/>
          </p:nvPr>
        </p:nvSpPr>
        <p:spPr/>
        <p:txBody>
          <a:bodyPr/>
          <a:lstStyle/>
          <a:p>
            <a:r>
              <a:rPr lang="en-US" dirty="0"/>
              <a:t>Extant Literature: Behavior of Bitcoin</a:t>
            </a:r>
          </a:p>
        </p:txBody>
      </p:sp>
      <p:sp>
        <p:nvSpPr>
          <p:cNvPr id="3" name="Content Placeholder 2">
            <a:extLst>
              <a:ext uri="{FF2B5EF4-FFF2-40B4-BE49-F238E27FC236}">
                <a16:creationId xmlns:a16="http://schemas.microsoft.com/office/drawing/2014/main" id="{10B0D582-219A-0948-9589-259364FF439B}"/>
              </a:ext>
            </a:extLst>
          </p:cNvPr>
          <p:cNvSpPr>
            <a:spLocks noGrp="1"/>
          </p:cNvSpPr>
          <p:nvPr>
            <p:ph idx="1"/>
          </p:nvPr>
        </p:nvSpPr>
        <p:spPr/>
        <p:txBody>
          <a:bodyPr>
            <a:normAutofit/>
          </a:bodyPr>
          <a:lstStyle/>
          <a:p>
            <a:pPr>
              <a:lnSpc>
                <a:spcPct val="150000"/>
              </a:lnSpc>
            </a:pPr>
            <a:r>
              <a:rPr lang="en-US" sz="2400" dirty="0"/>
              <a:t>Liu and Tsyvinski (2018) conclude that cryptocurrencies are useful portfolio diversifiers that can be assessed using simple financial tools after examining the exposure of cryptocurrencies on to major currencies and metals. </a:t>
            </a:r>
          </a:p>
          <a:p>
            <a:pPr>
              <a:lnSpc>
                <a:spcPct val="150000"/>
              </a:lnSpc>
            </a:pPr>
            <a:r>
              <a:rPr lang="en-US" sz="2400" dirty="0"/>
              <a:t>However, only cryptocurrency market-specific factors (momentum and investor attention) consistently explain market returns. </a:t>
            </a:r>
          </a:p>
        </p:txBody>
      </p:sp>
    </p:spTree>
    <p:extLst>
      <p:ext uri="{BB962C8B-B14F-4D97-AF65-F5344CB8AC3E}">
        <p14:creationId xmlns:p14="http://schemas.microsoft.com/office/powerpoint/2010/main" val="918036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92881-EFB2-564B-A7CB-3D88DB7AFE3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CFB5C48-3927-B040-8846-987622B5852D}"/>
              </a:ext>
            </a:extLst>
          </p:cNvPr>
          <p:cNvSpPr>
            <a:spLocks noGrp="1"/>
          </p:cNvSpPr>
          <p:nvPr>
            <p:ph idx="1"/>
          </p:nvPr>
        </p:nvSpPr>
        <p:spPr/>
        <p:txBody>
          <a:bodyPr>
            <a:normAutofit/>
          </a:bodyPr>
          <a:lstStyle/>
          <a:p>
            <a:pPr>
              <a:lnSpc>
                <a:spcPct val="150000"/>
              </a:lnSpc>
            </a:pPr>
            <a:r>
              <a:rPr lang="en-US" sz="2400" dirty="0"/>
              <a:t>Investing in Bitcoin </a:t>
            </a:r>
            <a:r>
              <a:rPr lang="el-GR" sz="2400" dirty="0"/>
              <a:t>(β=1.00) </a:t>
            </a:r>
            <a:r>
              <a:rPr lang="en-US" sz="2400" dirty="0"/>
              <a:t>is significantly riskier than investing in  traditional investments, but it can be extremely profitable. </a:t>
            </a:r>
          </a:p>
          <a:p>
            <a:pPr>
              <a:lnSpc>
                <a:spcPct val="150000"/>
              </a:lnSpc>
            </a:pPr>
            <a:r>
              <a:rPr lang="en-US" sz="2400" dirty="0"/>
              <a:t>No premium puzzle studies have included cryptocurrencies. </a:t>
            </a:r>
          </a:p>
          <a:p>
            <a:pPr>
              <a:lnSpc>
                <a:spcPct val="150000"/>
              </a:lnSpc>
            </a:pPr>
            <a:r>
              <a:rPr lang="en-US" sz="2400" dirty="0"/>
              <a:t>We expect the premium of Bitcoin to far exceed the premia of equity. </a:t>
            </a:r>
          </a:p>
          <a:p>
            <a:pPr marL="0" indent="0">
              <a:buNone/>
            </a:pPr>
            <a:endParaRPr lang="en-US" dirty="0"/>
          </a:p>
        </p:txBody>
      </p:sp>
    </p:spTree>
    <p:extLst>
      <p:ext uri="{BB962C8B-B14F-4D97-AF65-F5344CB8AC3E}">
        <p14:creationId xmlns:p14="http://schemas.microsoft.com/office/powerpoint/2010/main" val="298519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AB538-4182-BB45-A242-490C6AFAC53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381C81E-F776-5C42-99E7-D566915FC515}"/>
              </a:ext>
            </a:extLst>
          </p:cNvPr>
          <p:cNvSpPr>
            <a:spLocks noGrp="1"/>
          </p:cNvSpPr>
          <p:nvPr>
            <p:ph idx="1"/>
          </p:nvPr>
        </p:nvSpPr>
        <p:spPr/>
        <p:txBody>
          <a:bodyPr>
            <a:normAutofit fontScale="92500" lnSpcReduction="10000"/>
          </a:bodyPr>
          <a:lstStyle/>
          <a:p>
            <a:r>
              <a:rPr lang="en-US" dirty="0"/>
              <a:t>Corbet, </a:t>
            </a:r>
            <a:r>
              <a:rPr lang="en-US" dirty="0" err="1"/>
              <a:t>Shaen</a:t>
            </a:r>
            <a:r>
              <a:rPr lang="en-US" dirty="0"/>
              <a:t>, Andrew Meegan, Charles Larkin, Brian Lucey, and Larisa </a:t>
            </a:r>
            <a:r>
              <a:rPr lang="en-US" dirty="0" err="1"/>
              <a:t>Yarovaya</a:t>
            </a:r>
            <a:r>
              <a:rPr lang="en-US" dirty="0"/>
              <a:t>. 2018. "Exploring the Dynamic Relationships between Cryptocurrencies and Other financial Assets." </a:t>
            </a:r>
            <a:r>
              <a:rPr lang="en-US" i="1" dirty="0"/>
              <a:t>Economics Letters.</a:t>
            </a:r>
            <a:r>
              <a:rPr lang="en-US" dirty="0"/>
              <a:t> </a:t>
            </a:r>
          </a:p>
          <a:p>
            <a:r>
              <a:rPr lang="en-US" dirty="0"/>
              <a:t>Liu, </a:t>
            </a:r>
            <a:r>
              <a:rPr lang="en-US" dirty="0" err="1"/>
              <a:t>Yukun</a:t>
            </a:r>
            <a:r>
              <a:rPr lang="en-US" dirty="0"/>
              <a:t>, and </a:t>
            </a:r>
            <a:r>
              <a:rPr lang="en-US" dirty="0" err="1"/>
              <a:t>Aleh</a:t>
            </a:r>
            <a:r>
              <a:rPr lang="en-US" dirty="0"/>
              <a:t> Tsyvinski. 2018. "Risks and Returns of Cryptocurrency." </a:t>
            </a:r>
            <a:r>
              <a:rPr lang="en-US" i="1" dirty="0"/>
              <a:t>NBER Working Paper Series.</a:t>
            </a:r>
            <a:r>
              <a:rPr lang="en-US" dirty="0"/>
              <a:t> National Bureau of Economic Research, August.</a:t>
            </a:r>
          </a:p>
          <a:p>
            <a:r>
              <a:rPr lang="en-US" dirty="0"/>
              <a:t>Lucas, Robert E. 1978. "Asset Prices in an Exchange Economy." </a:t>
            </a:r>
            <a:r>
              <a:rPr lang="en-US" i="1" dirty="0" err="1"/>
              <a:t>Econometrica</a:t>
            </a:r>
            <a:r>
              <a:rPr lang="en-US" dirty="0"/>
              <a:t> 1429-1445.</a:t>
            </a:r>
          </a:p>
          <a:p>
            <a:r>
              <a:rPr lang="en-US" dirty="0"/>
              <a:t>Prescott, Edward, and Rajnish Mehra. 1985. "The equity premium: A puzzle." </a:t>
            </a:r>
            <a:r>
              <a:rPr lang="en-US" i="1" dirty="0"/>
              <a:t>Journal of Monetary Economics </a:t>
            </a:r>
            <a:r>
              <a:rPr lang="en-US" dirty="0"/>
              <a:t>145-161.</a:t>
            </a:r>
          </a:p>
          <a:p>
            <a:r>
              <a:rPr lang="en-US" dirty="0"/>
              <a:t>Vandezande, Niels. 2017. "Virtual currencies under EU anti-money laundering law." </a:t>
            </a:r>
            <a:r>
              <a:rPr lang="en-US" i="1" dirty="0"/>
              <a:t>Computer Law &amp; Security Review </a:t>
            </a:r>
            <a:r>
              <a:rPr lang="en-US" dirty="0"/>
              <a:t>341-353. </a:t>
            </a:r>
          </a:p>
          <a:p>
            <a:endParaRPr lang="en-US" dirty="0"/>
          </a:p>
          <a:p>
            <a:endParaRPr lang="en-US" dirty="0"/>
          </a:p>
        </p:txBody>
      </p:sp>
    </p:spTree>
    <p:extLst>
      <p:ext uri="{BB962C8B-B14F-4D97-AF65-F5344CB8AC3E}">
        <p14:creationId xmlns:p14="http://schemas.microsoft.com/office/powerpoint/2010/main" val="361881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2C570-70C3-8842-B276-66B309135287}"/>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71EFC589-0BF1-004F-8AED-B0403E164611}"/>
              </a:ext>
            </a:extLst>
          </p:cNvPr>
          <p:cNvSpPr>
            <a:spLocks noGrp="1"/>
          </p:cNvSpPr>
          <p:nvPr>
            <p:ph idx="1"/>
          </p:nvPr>
        </p:nvSpPr>
        <p:spPr/>
        <p:txBody>
          <a:bodyPr/>
          <a:lstStyle/>
          <a:p>
            <a:pPr>
              <a:lnSpc>
                <a:spcPct val="150000"/>
              </a:lnSpc>
            </a:pPr>
            <a:r>
              <a:rPr lang="en-US" dirty="0"/>
              <a:t>Research Question </a:t>
            </a:r>
          </a:p>
          <a:p>
            <a:pPr>
              <a:lnSpc>
                <a:spcPct val="150000"/>
              </a:lnSpc>
            </a:pPr>
            <a:r>
              <a:rPr lang="en-US" dirty="0"/>
              <a:t>Motivation </a:t>
            </a:r>
          </a:p>
          <a:p>
            <a:pPr>
              <a:lnSpc>
                <a:spcPct val="150000"/>
              </a:lnSpc>
            </a:pPr>
            <a:r>
              <a:rPr lang="en-US" dirty="0"/>
              <a:t>Literature Review </a:t>
            </a:r>
          </a:p>
          <a:p>
            <a:pPr>
              <a:lnSpc>
                <a:spcPct val="150000"/>
              </a:lnSpc>
            </a:pPr>
            <a:r>
              <a:rPr lang="en-US" dirty="0"/>
              <a:t>Conclusion</a:t>
            </a:r>
          </a:p>
        </p:txBody>
      </p:sp>
    </p:spTree>
    <p:extLst>
      <p:ext uri="{BB962C8B-B14F-4D97-AF65-F5344CB8AC3E}">
        <p14:creationId xmlns:p14="http://schemas.microsoft.com/office/powerpoint/2010/main" val="6179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01976-E1EF-1E42-A4ED-48388AB08468}"/>
              </a:ext>
            </a:extLst>
          </p:cNvPr>
          <p:cNvSpPr>
            <a:spLocks noGrp="1"/>
          </p:cNvSpPr>
          <p:nvPr>
            <p:ph type="title"/>
          </p:nvPr>
        </p:nvSpPr>
        <p:spPr/>
        <p:txBody>
          <a:bodyPr/>
          <a:lstStyle/>
          <a:p>
            <a:r>
              <a:rPr lang="en-US" dirty="0"/>
              <a:t>Research Question(s) </a:t>
            </a:r>
          </a:p>
        </p:txBody>
      </p:sp>
      <p:sp>
        <p:nvSpPr>
          <p:cNvPr id="3" name="Content Placeholder 2">
            <a:extLst>
              <a:ext uri="{FF2B5EF4-FFF2-40B4-BE49-F238E27FC236}">
                <a16:creationId xmlns:a16="http://schemas.microsoft.com/office/drawing/2014/main" id="{E9461EA2-F809-4E40-AD27-E5063B6ABB6D}"/>
              </a:ext>
            </a:extLst>
          </p:cNvPr>
          <p:cNvSpPr>
            <a:spLocks noGrp="1"/>
          </p:cNvSpPr>
          <p:nvPr>
            <p:ph idx="1"/>
          </p:nvPr>
        </p:nvSpPr>
        <p:spPr/>
        <p:txBody>
          <a:bodyPr/>
          <a:lstStyle/>
          <a:p>
            <a:pPr>
              <a:lnSpc>
                <a:spcPct val="150000"/>
              </a:lnSpc>
            </a:pPr>
            <a:r>
              <a:rPr lang="en-US" sz="2400" dirty="0"/>
              <a:t>What is the shock process of Bitcoin and the shock process of a relatively risk-free U.S. Treasury Bill? </a:t>
            </a:r>
          </a:p>
          <a:p>
            <a:pPr>
              <a:lnSpc>
                <a:spcPct val="150000"/>
              </a:lnSpc>
            </a:pPr>
            <a:r>
              <a:rPr lang="en-US" sz="2400" dirty="0"/>
              <a:t>Furthermore, what is the risk aversion parameter necessary to generate the level of equity return observed in historical price data of Bitcoin and U.S. Treasury Bills? </a:t>
            </a:r>
          </a:p>
          <a:p>
            <a:endParaRPr lang="en-US" dirty="0"/>
          </a:p>
        </p:txBody>
      </p:sp>
    </p:spTree>
    <p:extLst>
      <p:ext uri="{BB962C8B-B14F-4D97-AF65-F5344CB8AC3E}">
        <p14:creationId xmlns:p14="http://schemas.microsoft.com/office/powerpoint/2010/main" val="342629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4E824-0926-0848-A044-23D577561F26}"/>
              </a:ext>
            </a:extLst>
          </p:cNvPr>
          <p:cNvSpPr>
            <a:spLocks noGrp="1"/>
          </p:cNvSpPr>
          <p:nvPr>
            <p:ph type="title"/>
          </p:nvPr>
        </p:nvSpPr>
        <p:spPr/>
        <p:txBody>
          <a:bodyPr/>
          <a:lstStyle/>
          <a:p>
            <a:r>
              <a:rPr lang="en-US" dirty="0"/>
              <a:t>Motivation </a:t>
            </a:r>
          </a:p>
        </p:txBody>
      </p:sp>
      <p:sp>
        <p:nvSpPr>
          <p:cNvPr id="3" name="Content Placeholder 2">
            <a:extLst>
              <a:ext uri="{FF2B5EF4-FFF2-40B4-BE49-F238E27FC236}">
                <a16:creationId xmlns:a16="http://schemas.microsoft.com/office/drawing/2014/main" id="{A1BE5E49-2AA6-774F-A3C8-002C27CF8D0C}"/>
              </a:ext>
            </a:extLst>
          </p:cNvPr>
          <p:cNvSpPr>
            <a:spLocks noGrp="1"/>
          </p:cNvSpPr>
          <p:nvPr>
            <p:ph idx="1"/>
          </p:nvPr>
        </p:nvSpPr>
        <p:spPr/>
        <p:txBody>
          <a:bodyPr>
            <a:normAutofit/>
          </a:bodyPr>
          <a:lstStyle/>
          <a:p>
            <a:pPr>
              <a:lnSpc>
                <a:spcPct val="150000"/>
              </a:lnSpc>
            </a:pPr>
            <a:r>
              <a:rPr lang="en-US" sz="2400" dirty="0"/>
              <a:t>Bitcoin has an exceptionally volatile behavior which makes it an extremely risky yet profitable investment.</a:t>
            </a:r>
          </a:p>
          <a:p>
            <a:pPr lvl="1">
              <a:lnSpc>
                <a:spcPct val="150000"/>
              </a:lnSpc>
            </a:pPr>
            <a:r>
              <a:rPr lang="en-US" sz="2200" dirty="0"/>
              <a:t>It’s widely debated whether Bitcoin is a currency or an investment vehicle. </a:t>
            </a:r>
          </a:p>
          <a:p>
            <a:pPr marL="0" indent="0">
              <a:buNone/>
            </a:pPr>
            <a:endParaRPr lang="en-US" dirty="0"/>
          </a:p>
        </p:txBody>
      </p:sp>
    </p:spTree>
    <p:extLst>
      <p:ext uri="{BB962C8B-B14F-4D97-AF65-F5344CB8AC3E}">
        <p14:creationId xmlns:p14="http://schemas.microsoft.com/office/powerpoint/2010/main" val="423896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9266B-342E-C047-8ABE-56A91F9157DF}"/>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DD3924A6-1BFA-C34B-918D-45D83AE64299}"/>
              </a:ext>
            </a:extLst>
          </p:cNvPr>
          <p:cNvSpPr>
            <a:spLocks noGrp="1"/>
          </p:cNvSpPr>
          <p:nvPr>
            <p:ph idx="1"/>
          </p:nvPr>
        </p:nvSpPr>
        <p:spPr>
          <a:xfrm>
            <a:off x="1295400" y="1884219"/>
            <a:ext cx="9601200" cy="3809999"/>
          </a:xfrm>
        </p:spPr>
        <p:txBody>
          <a:bodyPr/>
          <a:lstStyle/>
          <a:p>
            <a:pPr>
              <a:lnSpc>
                <a:spcPct val="150000"/>
              </a:lnSpc>
            </a:pPr>
            <a:r>
              <a:rPr lang="en-US" dirty="0"/>
              <a:t>Bitcoin’s market performance includes steep increases and precipitous declines in value which suggest that the market is driven by the expectations of investors and spectators. </a:t>
            </a:r>
          </a:p>
          <a:p>
            <a:endParaRPr lang="en-US" dirty="0"/>
          </a:p>
        </p:txBody>
      </p:sp>
      <p:pic>
        <p:nvPicPr>
          <p:cNvPr id="5" name="Picture 4">
            <a:extLst>
              <a:ext uri="{FF2B5EF4-FFF2-40B4-BE49-F238E27FC236}">
                <a16:creationId xmlns:a16="http://schemas.microsoft.com/office/drawing/2014/main" id="{E149D9BC-60D7-F44E-A9E4-7449C01C5DEA}"/>
              </a:ext>
            </a:extLst>
          </p:cNvPr>
          <p:cNvPicPr>
            <a:picLocks noChangeAspect="1"/>
          </p:cNvPicPr>
          <p:nvPr/>
        </p:nvPicPr>
        <p:blipFill>
          <a:blip r:embed="rId3"/>
          <a:stretch>
            <a:fillRect/>
          </a:stretch>
        </p:blipFill>
        <p:spPr>
          <a:xfrm>
            <a:off x="3491344" y="3257366"/>
            <a:ext cx="6648536" cy="2625726"/>
          </a:xfrm>
          <a:prstGeom prst="rect">
            <a:avLst/>
          </a:prstGeom>
        </p:spPr>
      </p:pic>
      <p:sp>
        <p:nvSpPr>
          <p:cNvPr id="7" name="Rectangle 1">
            <a:extLst>
              <a:ext uri="{FF2B5EF4-FFF2-40B4-BE49-F238E27FC236}">
                <a16:creationId xmlns:a16="http://schemas.microsoft.com/office/drawing/2014/main" id="{63F4CAB9-1184-3A49-819F-749DAD14A911}"/>
              </a:ext>
            </a:extLst>
          </p:cNvPr>
          <p:cNvSpPr>
            <a:spLocks noChangeArrowheads="1"/>
          </p:cNvSpPr>
          <p:nvPr/>
        </p:nvSpPr>
        <p:spPr bwMode="auto">
          <a:xfrm>
            <a:off x="3491344" y="58830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n.d. </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Bitcoin Core.</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Saint Bitts LLC. Accessed February 2019. https://</a:t>
            </a:r>
            <a:r>
              <a:rPr kumimoji="0" lang="en-US"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markets.bitcoin.com</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/crypto/BTC.</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3294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07392-BEF3-6148-8BC1-D40327998462}"/>
              </a:ext>
            </a:extLst>
          </p:cNvPr>
          <p:cNvSpPr>
            <a:spLocks noGrp="1"/>
          </p:cNvSpPr>
          <p:nvPr>
            <p:ph type="title"/>
          </p:nvPr>
        </p:nvSpPr>
        <p:spPr/>
        <p:txBody>
          <a:bodyPr/>
          <a:lstStyle/>
          <a:p>
            <a:r>
              <a:rPr lang="en-US" dirty="0"/>
              <a:t>Contribution to Economics</a:t>
            </a:r>
          </a:p>
        </p:txBody>
      </p:sp>
      <p:sp>
        <p:nvSpPr>
          <p:cNvPr id="3" name="Content Placeholder 2">
            <a:extLst>
              <a:ext uri="{FF2B5EF4-FFF2-40B4-BE49-F238E27FC236}">
                <a16:creationId xmlns:a16="http://schemas.microsoft.com/office/drawing/2014/main" id="{49637BDC-604B-3F4D-8F7C-612E90AE0CA5}"/>
              </a:ext>
            </a:extLst>
          </p:cNvPr>
          <p:cNvSpPr>
            <a:spLocks noGrp="1"/>
          </p:cNvSpPr>
          <p:nvPr>
            <p:ph idx="1"/>
          </p:nvPr>
        </p:nvSpPr>
        <p:spPr/>
        <p:txBody>
          <a:bodyPr>
            <a:normAutofit lnSpcReduction="10000"/>
          </a:bodyPr>
          <a:lstStyle/>
          <a:p>
            <a:pPr>
              <a:lnSpc>
                <a:spcPct val="150000"/>
              </a:lnSpc>
            </a:pPr>
            <a:r>
              <a:rPr lang="en-US" sz="2400" dirty="0"/>
              <a:t>Traditionally, studies examine the excess returns of a risky security or index, relative to the returns of risk-free assets or treasury bonds. </a:t>
            </a:r>
          </a:p>
          <a:p>
            <a:pPr>
              <a:lnSpc>
                <a:spcPct val="150000"/>
              </a:lnSpc>
            </a:pPr>
            <a:r>
              <a:rPr lang="en-US" sz="2400" dirty="0"/>
              <a:t>It is not surprising that cryptocurrencies are volatile and associated with large returns and losses. </a:t>
            </a:r>
          </a:p>
          <a:p>
            <a:pPr>
              <a:lnSpc>
                <a:spcPct val="150000"/>
              </a:lnSpc>
            </a:pPr>
            <a:r>
              <a:rPr lang="en-US" sz="2400" i="1" dirty="0"/>
              <a:t>However</a:t>
            </a:r>
            <a:r>
              <a:rPr lang="en-US" sz="2400" dirty="0"/>
              <a:t>, the risk aversion parameters necessary to hold cryptocurrencies are scantly studied. </a:t>
            </a:r>
          </a:p>
          <a:p>
            <a:pPr marL="0" indent="0">
              <a:buNone/>
            </a:pPr>
            <a:endParaRPr lang="en-US" dirty="0"/>
          </a:p>
          <a:p>
            <a:endParaRPr lang="en-US" dirty="0"/>
          </a:p>
        </p:txBody>
      </p:sp>
    </p:spTree>
    <p:extLst>
      <p:ext uri="{BB962C8B-B14F-4D97-AF65-F5344CB8AC3E}">
        <p14:creationId xmlns:p14="http://schemas.microsoft.com/office/powerpoint/2010/main" val="244988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8A83-B423-A74F-A2AA-060C34B11E71}"/>
              </a:ext>
            </a:extLst>
          </p:cNvPr>
          <p:cNvSpPr>
            <a:spLocks noGrp="1"/>
          </p:cNvSpPr>
          <p:nvPr>
            <p:ph type="title"/>
          </p:nvPr>
        </p:nvSpPr>
        <p:spPr/>
        <p:txBody>
          <a:bodyPr/>
          <a:lstStyle/>
          <a:p>
            <a:r>
              <a:rPr lang="en-US" dirty="0"/>
              <a:t>Extant Literature: Lucas Asset Pricing Model</a:t>
            </a:r>
          </a:p>
        </p:txBody>
      </p:sp>
      <p:sp>
        <p:nvSpPr>
          <p:cNvPr id="3" name="Content Placeholder 2">
            <a:extLst>
              <a:ext uri="{FF2B5EF4-FFF2-40B4-BE49-F238E27FC236}">
                <a16:creationId xmlns:a16="http://schemas.microsoft.com/office/drawing/2014/main" id="{0A2BA5EA-FE09-AD42-B93B-BC76F9ED7F98}"/>
              </a:ext>
            </a:extLst>
          </p:cNvPr>
          <p:cNvSpPr>
            <a:spLocks noGrp="1"/>
          </p:cNvSpPr>
          <p:nvPr>
            <p:ph idx="1"/>
          </p:nvPr>
        </p:nvSpPr>
        <p:spPr/>
        <p:txBody>
          <a:bodyPr>
            <a:normAutofit/>
          </a:bodyPr>
          <a:lstStyle/>
          <a:p>
            <a:pPr>
              <a:lnSpc>
                <a:spcPct val="150000"/>
              </a:lnSpc>
            </a:pPr>
            <a:r>
              <a:rPr lang="en-US" dirty="0"/>
              <a:t>Robert Lucas (1978) lays the foundation of modeling asset ownership decisions and determining the risk premium and price of an asset. </a:t>
            </a:r>
          </a:p>
          <a:p>
            <a:pPr>
              <a:lnSpc>
                <a:spcPct val="150000"/>
              </a:lnSpc>
            </a:pPr>
            <a:r>
              <a:rPr lang="en-US" dirty="0"/>
              <a:t>His paper first examines the behavior of asset prices in a one-good pure exchange economy with identical consumers and introduces a method of constructing equilibrium prices. </a:t>
            </a:r>
          </a:p>
        </p:txBody>
      </p:sp>
    </p:spTree>
    <p:extLst>
      <p:ext uri="{BB962C8B-B14F-4D97-AF65-F5344CB8AC3E}">
        <p14:creationId xmlns:p14="http://schemas.microsoft.com/office/powerpoint/2010/main" val="153581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77793-05D4-C242-99EC-A8AE8FDDA96C}"/>
              </a:ext>
            </a:extLst>
          </p:cNvPr>
          <p:cNvSpPr>
            <a:spLocks noGrp="1"/>
          </p:cNvSpPr>
          <p:nvPr>
            <p:ph type="title"/>
          </p:nvPr>
        </p:nvSpPr>
        <p:spPr/>
        <p:txBody>
          <a:bodyPr/>
          <a:lstStyle/>
          <a:p>
            <a:r>
              <a:rPr lang="en-US" dirty="0"/>
              <a:t>Extant Literature: Lucas Asset Pricing Model</a:t>
            </a:r>
          </a:p>
        </p:txBody>
      </p:sp>
      <p:sp>
        <p:nvSpPr>
          <p:cNvPr id="3" name="Content Placeholder 2">
            <a:extLst>
              <a:ext uri="{FF2B5EF4-FFF2-40B4-BE49-F238E27FC236}">
                <a16:creationId xmlns:a16="http://schemas.microsoft.com/office/drawing/2014/main" id="{D3F7C449-EFDB-164D-A5C2-5E4A7C2DAB22}"/>
              </a:ext>
            </a:extLst>
          </p:cNvPr>
          <p:cNvSpPr>
            <a:spLocks noGrp="1"/>
          </p:cNvSpPr>
          <p:nvPr>
            <p:ph idx="1"/>
          </p:nvPr>
        </p:nvSpPr>
        <p:spPr/>
        <p:txBody>
          <a:bodyPr>
            <a:normAutofit/>
          </a:bodyPr>
          <a:lstStyle/>
          <a:p>
            <a:pPr>
              <a:lnSpc>
                <a:spcPct val="150000"/>
              </a:lnSpc>
            </a:pPr>
            <a:r>
              <a:rPr lang="en-US" dirty="0"/>
              <a:t>Lucas (1978) defines equilibrium as a pair of functions: a price function and optimum value function. </a:t>
            </a:r>
          </a:p>
          <a:p>
            <a:pPr>
              <a:lnSpc>
                <a:spcPct val="150000"/>
              </a:lnSpc>
            </a:pPr>
            <a:r>
              <a:rPr lang="en-US" dirty="0"/>
              <a:t>There is only one way to reach a competitive equilibrium: all output must be consumed, all asset shares must be held, and all asset prices solve the dynamic program. </a:t>
            </a:r>
          </a:p>
          <a:p>
            <a:endParaRPr lang="en-US" dirty="0"/>
          </a:p>
        </p:txBody>
      </p:sp>
      <p:pic>
        <p:nvPicPr>
          <p:cNvPr id="5" name="Picture 4" descr="and now for something else completely different… | hbd chick">
            <a:extLst>
              <a:ext uri="{FF2B5EF4-FFF2-40B4-BE49-F238E27FC236}">
                <a16:creationId xmlns:a16="http://schemas.microsoft.com/office/drawing/2014/main" id="{F81136FA-1B26-7E49-B98B-FE86AAF83EE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049486" y="-44372804"/>
            <a:ext cx="5479144" cy="4109358"/>
          </a:xfrm>
          <a:prstGeom prst="rect">
            <a:avLst/>
          </a:prstGeom>
        </p:spPr>
      </p:pic>
      <p:sp>
        <p:nvSpPr>
          <p:cNvPr id="6" name="TextBox 5">
            <a:extLst>
              <a:ext uri="{FF2B5EF4-FFF2-40B4-BE49-F238E27FC236}">
                <a16:creationId xmlns:a16="http://schemas.microsoft.com/office/drawing/2014/main" id="{4811CE5B-9C78-E94D-8133-AEA80731DC09}"/>
              </a:ext>
            </a:extLst>
          </p:cNvPr>
          <p:cNvSpPr txBox="1"/>
          <p:nvPr/>
        </p:nvSpPr>
        <p:spPr>
          <a:xfrm>
            <a:off x="57872276" y="43672439"/>
            <a:ext cx="104337" cy="6047809"/>
          </a:xfrm>
          <a:prstGeom prst="rect">
            <a:avLst/>
          </a:prstGeom>
          <a:noFill/>
        </p:spPr>
        <p:txBody>
          <a:bodyPr wrap="square" rtlCol="0">
            <a:spAutoFit/>
          </a:bodyPr>
          <a:lstStyle/>
          <a:p>
            <a:r>
              <a:rPr lang="en-US" sz="900">
                <a:hlinkClick r:id="rId4" tooltip="https://hbdchick.wordpress.com/2012/09/18/and-now-for-something-else-completely-different-2/"/>
              </a:rPr>
              <a:t>This Photo</a:t>
            </a:r>
            <a:r>
              <a:rPr lang="en-US" sz="900"/>
              <a:t> by Unknown Author is licensed under </a:t>
            </a:r>
            <a:r>
              <a:rPr lang="en-US" sz="900">
                <a:hlinkClick r:id="rId5" tooltip="https://creativecommons.org/licenses/by/3.0/"/>
              </a:rPr>
              <a:t>CC BY</a:t>
            </a:r>
            <a:endParaRPr lang="en-US" sz="900"/>
          </a:p>
        </p:txBody>
      </p:sp>
    </p:spTree>
    <p:extLst>
      <p:ext uri="{BB962C8B-B14F-4D97-AF65-F5344CB8AC3E}">
        <p14:creationId xmlns:p14="http://schemas.microsoft.com/office/powerpoint/2010/main" val="1243773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5228-1D32-AA4B-9B8F-87A1E85D250C}"/>
              </a:ext>
            </a:extLst>
          </p:cNvPr>
          <p:cNvSpPr>
            <a:spLocks noGrp="1"/>
          </p:cNvSpPr>
          <p:nvPr>
            <p:ph type="title"/>
          </p:nvPr>
        </p:nvSpPr>
        <p:spPr/>
        <p:txBody>
          <a:bodyPr/>
          <a:lstStyle/>
          <a:p>
            <a:r>
              <a:rPr lang="en-US" dirty="0"/>
              <a:t>Extant Literature: Equity Premium Puzzle</a:t>
            </a:r>
          </a:p>
        </p:txBody>
      </p:sp>
      <p:sp>
        <p:nvSpPr>
          <p:cNvPr id="3" name="Content Placeholder 2">
            <a:extLst>
              <a:ext uri="{FF2B5EF4-FFF2-40B4-BE49-F238E27FC236}">
                <a16:creationId xmlns:a16="http://schemas.microsoft.com/office/drawing/2014/main" id="{A05E7292-A7BB-5646-837C-68C39FCC3892}"/>
              </a:ext>
            </a:extLst>
          </p:cNvPr>
          <p:cNvSpPr>
            <a:spLocks noGrp="1"/>
          </p:cNvSpPr>
          <p:nvPr>
            <p:ph idx="1"/>
          </p:nvPr>
        </p:nvSpPr>
        <p:spPr/>
        <p:txBody>
          <a:bodyPr>
            <a:normAutofit lnSpcReduction="10000"/>
          </a:bodyPr>
          <a:lstStyle/>
          <a:p>
            <a:pPr>
              <a:lnSpc>
                <a:spcPct val="150000"/>
              </a:lnSpc>
            </a:pPr>
            <a:r>
              <a:rPr lang="en-US" dirty="0"/>
              <a:t>Prescott and Mehra (1985) employ a version of Lucas’ model and find that returns of equity exceed the returns of T-Bills </a:t>
            </a:r>
          </a:p>
          <a:p>
            <a:pPr>
              <a:lnSpc>
                <a:spcPct val="150000"/>
              </a:lnSpc>
            </a:pPr>
            <a:r>
              <a:rPr lang="en-US" dirty="0"/>
              <a:t>They find that the observed returns of equity have an average premium of 6.18%, but the largest premium obtainable in the model was .35% (based on reasonable amounts of risk aversion).</a:t>
            </a:r>
          </a:p>
          <a:p>
            <a:pPr>
              <a:lnSpc>
                <a:spcPct val="150000"/>
              </a:lnSpc>
            </a:pPr>
            <a:r>
              <a:rPr lang="en-US" dirty="0"/>
              <a:t>Why are the returns to equity so high? </a:t>
            </a:r>
          </a:p>
          <a:p>
            <a:pPr marL="0" indent="0">
              <a:lnSpc>
                <a:spcPct val="150000"/>
              </a:lnSpc>
              <a:buNone/>
            </a:pPr>
            <a:r>
              <a:rPr lang="en-US" dirty="0"/>
              <a:t> </a:t>
            </a:r>
          </a:p>
          <a:p>
            <a:pPr marL="0" indent="0">
              <a:buNone/>
            </a:pPr>
            <a:endParaRPr lang="en-US" dirty="0"/>
          </a:p>
        </p:txBody>
      </p:sp>
    </p:spTree>
    <p:extLst>
      <p:ext uri="{BB962C8B-B14F-4D97-AF65-F5344CB8AC3E}">
        <p14:creationId xmlns:p14="http://schemas.microsoft.com/office/powerpoint/2010/main" val="3075041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Diamond Grid 16x9</Template>
  <TotalTime>700</TotalTime>
  <Words>980</Words>
  <Application>Microsoft Office PowerPoint</Application>
  <PresentationFormat>Widescreen</PresentationFormat>
  <Paragraphs>87</Paragraphs>
  <Slides>15</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Diamond Grid 16x9</vt:lpstr>
      <vt:lpstr>An Analysis of the Premia Associated with Bitcoin</vt:lpstr>
      <vt:lpstr>Contents</vt:lpstr>
      <vt:lpstr>Research Question(s) </vt:lpstr>
      <vt:lpstr>Motivation </vt:lpstr>
      <vt:lpstr>Motivation</vt:lpstr>
      <vt:lpstr>Contribution to Economics</vt:lpstr>
      <vt:lpstr>Extant Literature: Lucas Asset Pricing Model</vt:lpstr>
      <vt:lpstr>Extant Literature: Lucas Asset Pricing Model</vt:lpstr>
      <vt:lpstr>Extant Literature: Equity Premium Puzzle</vt:lpstr>
      <vt:lpstr>Extant Literature: Equity Premium Puzzle</vt:lpstr>
      <vt:lpstr>Extant Literature: Behavior of Bitcoin</vt:lpstr>
      <vt:lpstr>Extant Literature: Behavior of Bitcoin</vt:lpstr>
      <vt:lpstr>Extant Literature: Behavior of Bitcoin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the Risk Premia Associated with Bitcoin</dc:title>
  <dc:creator>Jenna Christensen</dc:creator>
  <cp:lastModifiedBy>Kai Jensen</cp:lastModifiedBy>
  <cp:revision>66</cp:revision>
  <cp:lastPrinted>2019-02-19T14:53:06Z</cp:lastPrinted>
  <dcterms:created xsi:type="dcterms:W3CDTF">2019-02-16T18:43:35Z</dcterms:created>
  <dcterms:modified xsi:type="dcterms:W3CDTF">2019-02-19T15:56:11Z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