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2" r:id="rId3"/>
    <p:sldId id="262" r:id="rId4"/>
    <p:sldId id="263" r:id="rId5"/>
    <p:sldId id="273" r:id="rId6"/>
    <p:sldId id="265" r:id="rId7"/>
    <p:sldId id="264" r:id="rId8"/>
    <p:sldId id="274" r:id="rId9"/>
    <p:sldId id="270" r:id="rId10"/>
    <p:sldId id="276" r:id="rId11"/>
    <p:sldId id="275" r:id="rId12"/>
    <p:sldId id="269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0" autoAdjust="0"/>
    <p:restoredTop sz="94746" autoAdjust="0"/>
  </p:normalViewPr>
  <p:slideViewPr>
    <p:cSldViewPr snapToGrid="0">
      <p:cViewPr varScale="1">
        <p:scale>
          <a:sx n="93" d="100"/>
          <a:sy n="93" d="100"/>
        </p:scale>
        <p:origin x="240" y="3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2/18/19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2/18/19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bdchick.wordpress.com/2012/09/18/and-now-for-something-else-completely-different-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Analysis of the Premia Associated with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98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Jenna Christensen and Kai Jensen</a:t>
            </a:r>
          </a:p>
          <a:p>
            <a:r>
              <a:rPr lang="en-US" dirty="0"/>
              <a:t>ECON 4008-01: Macro Modeling </a:t>
            </a:r>
          </a:p>
          <a:p>
            <a:r>
              <a:rPr lang="en-US" dirty="0"/>
              <a:t>February 21, 2019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3A508-89AC-0043-B004-0C7BA8E1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536" y="389949"/>
            <a:ext cx="1191237" cy="11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B4DF-DB10-CA41-BDA8-83B61B1E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Extant Literature: Equity Premium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87ED-53FA-CC45-B75F-79292D3C8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Mehra</a:t>
            </a:r>
            <a:r>
              <a:rPr lang="en-US" dirty="0"/>
              <a:t> and Prescott’s equity premium puzzle ignited an extensive research effort within the fields of macroeconomics and finance. </a:t>
            </a:r>
          </a:p>
          <a:p>
            <a:pPr>
              <a:lnSpc>
                <a:spcPct val="150000"/>
              </a:lnSpc>
            </a:pPr>
            <a:r>
              <a:rPr lang="en-US" dirty="0"/>
              <a:t>A plethora of theoretical speculations and plausible explanations for this anomaly have been presented, but no single solution has been widely accepted by economists.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2477-A049-B747-86E7-0FE79583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Extant Literature: Behavior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B6CB-8D73-644C-90C3-9EBF4CBE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Are cryptocurrencies actually currencies, or are they simply assets to invest in?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regulate virtual currencies if we can’t define them?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Vandezande</a:t>
            </a:r>
            <a:r>
              <a:rPr lang="en-US" dirty="0"/>
              <a:t> (2017)  examines the extent to which virtual currencies are regulated in the European Union but does not perform original empirical work. </a:t>
            </a:r>
          </a:p>
          <a:p>
            <a:pPr>
              <a:lnSpc>
                <a:spcPct val="150000"/>
              </a:lnSpc>
            </a:pPr>
            <a:r>
              <a:rPr lang="en-US" dirty="0"/>
              <a:t>He argues that the absence of regulatory bodies leads to misinformed investing and calls for protection mechanisms. </a:t>
            </a:r>
          </a:p>
        </p:txBody>
      </p:sp>
    </p:spTree>
    <p:extLst>
      <p:ext uri="{BB962C8B-B14F-4D97-AF65-F5344CB8AC3E}">
        <p14:creationId xmlns:p14="http://schemas.microsoft.com/office/powerpoint/2010/main" val="10644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CD20-1AFB-0844-8EF9-5578AC0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Extant Literature: Behavior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F28A-640A-E249-8001-C7678EA9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Corbet, Meegan, et al. (2018)  study the return and volatility transmission among Bitcoin, Ripple, Litecoin, gold, bond, equities, and the global volatility index (VIX) with an MV-DCC GARCH model. 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dirty="0"/>
              <a:t>Cryptocurrency returns are isolated from market shocks and decoupled from popular financial assets, but they are correlated to the performance of other cryptocurrencies.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9152-8E61-0B47-B9D7-979D7AEC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Extant Literature: Behavior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D582-219A-0948-9589-259364FF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Liu and </a:t>
            </a:r>
            <a:r>
              <a:rPr lang="en-US" sz="2400" dirty="0" err="1"/>
              <a:t>Tsyvinski</a:t>
            </a:r>
            <a:r>
              <a:rPr lang="en-US" sz="2400" dirty="0"/>
              <a:t> (2018) conclude that cryptocurrencies are useful portfolio diversifiers that can be assessed using simple financial tools after examining the exposure of cryptocurrencies on to major currencies and metals.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However, only cryptocurrency market specific factors including momentum and investor attention consistently explain market returns. </a:t>
            </a:r>
          </a:p>
        </p:txBody>
      </p:sp>
    </p:spTree>
    <p:extLst>
      <p:ext uri="{BB962C8B-B14F-4D97-AF65-F5344CB8AC3E}">
        <p14:creationId xmlns:p14="http://schemas.microsoft.com/office/powerpoint/2010/main" val="9180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881-EFB2-564B-A7CB-3D88DB7A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5C48-3927-B040-8846-987622B5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Investing in Bitcoin is significantly riskier than investing in  traditional investments, but it can be extremely profitable.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premium puzzle studies have included cryptocurrencies.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expect the premium of Bitcoin to far exceed the premia of equity.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538-4182-BB45-A242-490C6AFA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C81E-F776-5C42-99E7-D566915F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Corbet, </a:t>
            </a:r>
            <a:r>
              <a:rPr lang="en-US" dirty="0" err="1"/>
              <a:t>Shaen</a:t>
            </a:r>
            <a:r>
              <a:rPr lang="en-US" dirty="0"/>
              <a:t>, Andrew Meegan, Charles Larkin, Brian Lucey, and Larisa </a:t>
            </a:r>
            <a:r>
              <a:rPr lang="en-US" dirty="0" err="1"/>
              <a:t>Yarovaya</a:t>
            </a:r>
            <a:r>
              <a:rPr lang="en-US" dirty="0"/>
              <a:t>. 2018. "Exploring the Dynamic Relationships between Cryptocurrencies and Other financial Assets." </a:t>
            </a:r>
            <a:r>
              <a:rPr lang="en-US" i="1" dirty="0"/>
              <a:t>Economics Letters.</a:t>
            </a:r>
            <a:r>
              <a:rPr lang="en-US" dirty="0"/>
              <a:t> </a:t>
            </a:r>
          </a:p>
          <a:p>
            <a:r>
              <a:rPr lang="en-US" dirty="0"/>
              <a:t>Liu, </a:t>
            </a:r>
            <a:r>
              <a:rPr lang="en-US" dirty="0" err="1"/>
              <a:t>Yukun</a:t>
            </a:r>
            <a:r>
              <a:rPr lang="en-US" dirty="0"/>
              <a:t>, and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Tsyvinski</a:t>
            </a:r>
            <a:r>
              <a:rPr lang="en-US" dirty="0"/>
              <a:t>. 2018. "Risks and Returns of Cryptocurrency." </a:t>
            </a:r>
            <a:r>
              <a:rPr lang="en-US" i="1" dirty="0"/>
              <a:t>NBER Working Paper Series.</a:t>
            </a:r>
            <a:r>
              <a:rPr lang="en-US" dirty="0"/>
              <a:t> National Bureau of Economic Research, August.</a:t>
            </a:r>
          </a:p>
          <a:p>
            <a:r>
              <a:rPr lang="en-US" dirty="0"/>
              <a:t>Lucas, Robert E. 1978. "Asset Prices in an Exchange Economy." </a:t>
            </a:r>
            <a:r>
              <a:rPr lang="en-US" i="1" dirty="0" err="1"/>
              <a:t>Econometrica</a:t>
            </a:r>
            <a:r>
              <a:rPr lang="en-US" dirty="0"/>
              <a:t> 1429-1445.</a:t>
            </a:r>
          </a:p>
          <a:p>
            <a:r>
              <a:rPr lang="en-US" dirty="0"/>
              <a:t>Prescott, Edward, and Rajnish </a:t>
            </a:r>
            <a:r>
              <a:rPr lang="en-US" dirty="0" err="1"/>
              <a:t>Mehra</a:t>
            </a:r>
            <a:r>
              <a:rPr lang="en-US" dirty="0"/>
              <a:t>. 1985. "The equity premium: A puzzle." </a:t>
            </a:r>
            <a:r>
              <a:rPr lang="en-US" i="1" dirty="0"/>
              <a:t>Journal of Monetary Economics </a:t>
            </a:r>
            <a:r>
              <a:rPr lang="en-US" dirty="0"/>
              <a:t>145-161.</a:t>
            </a:r>
          </a:p>
          <a:p>
            <a:r>
              <a:rPr lang="en-US" dirty="0" err="1"/>
              <a:t>Vandezande</a:t>
            </a:r>
            <a:r>
              <a:rPr lang="en-US" dirty="0"/>
              <a:t>, Niels. 2017. "Virtual currencies under EU anti-money laundering law." </a:t>
            </a:r>
            <a:r>
              <a:rPr lang="en-US" i="1" dirty="0"/>
              <a:t>Computer Law &amp; Security Review </a:t>
            </a:r>
            <a:r>
              <a:rPr lang="en-US" dirty="0"/>
              <a:t>341-353.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C570-70C3-8842-B276-66B30913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C589-0BF1-004F-8AED-B0403E16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Research Question </a:t>
            </a:r>
          </a:p>
          <a:p>
            <a:pPr>
              <a:lnSpc>
                <a:spcPct val="150000"/>
              </a:lnSpc>
            </a:pPr>
            <a:r>
              <a:rPr lang="en-US" dirty="0"/>
              <a:t>Motivation </a:t>
            </a:r>
          </a:p>
          <a:p>
            <a:pPr>
              <a:lnSpc>
                <a:spcPct val="150000"/>
              </a:lnSpc>
            </a:pPr>
            <a:r>
              <a:rPr lang="en-US" dirty="0"/>
              <a:t>Literature Review 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1976-E1EF-1E42-A4ED-48388AB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1EA2-F809-4E40-AD27-E5063B6A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What is the shock process of Bitcoin and the shock process of a relatively risk free U.S. Treasury Bill?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Furthermore, what is the risk aversion parameter necessary to generate the level of equity return observed in historical price data of Bitcoin and U.S. Treasury Bills?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E824-0926-0848-A044-23D5775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5E49-2AA6-774F-A3C8-002C27CF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Bitcoin has an exceptionally volatile behavior which makes it an extremely risky yet profitable investment.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It’s widely debated whether Bitcoin is a currency or an investment vehicle.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266B-342E-C047-8ABE-56A91F91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24A6-1BFA-C34B-918D-45D83AE6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4219"/>
            <a:ext cx="9601200" cy="3809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Its market performance includes steep increases and precipitous declines in value further suggesting the market is driven by the expectations of investors and spectators.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9D9BC-60D7-F44E-A9E4-7449C01C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63" y="3175323"/>
            <a:ext cx="6388381" cy="251889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3F4CAB9-1184-3A49-819F-749DAD14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44" y="58830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Bitcoin Core.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Saint Bitts LLC. Accessed February 2019. https://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markets.bitcoin.com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/crypto/BTC.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7392-BEF3-6148-8BC1-D4032799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to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7BDC-604B-3F4D-8F7C-612E90AE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Traditionally, studies examine the excess returns of a risky security or index relative to those of risk free assets or treasury bonds.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unsurprising that cryptocurrencies are volatile and associated with large returns and losses. 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However</a:t>
            </a:r>
            <a:r>
              <a:rPr lang="en-US" sz="2400" dirty="0"/>
              <a:t>, the risk aversion parameters necessary to hold cryptocurrencies are scantly studied.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3-B423-A74F-A2AA-060C34B1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Extant Literature: Lucas Asset Pricing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A5EA-FE09-AD42-B93B-BC76F9ED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Robert Lucas (1978) lays the foundation of modeling asset ownership decisions and determining the risk premium and price of an asset. </a:t>
            </a:r>
          </a:p>
          <a:p>
            <a:pPr>
              <a:lnSpc>
                <a:spcPct val="150000"/>
              </a:lnSpc>
            </a:pPr>
            <a:r>
              <a:rPr lang="en-US" dirty="0"/>
              <a:t>His paper first examines the behavior of asset prices in a one-good pure exchange economy with identical consumers and introduces a method of constructing equilibrium prices. </a:t>
            </a:r>
          </a:p>
          <a:p>
            <a:pPr>
              <a:lnSpc>
                <a:spcPct val="150000"/>
              </a:lnSpc>
            </a:pPr>
            <a:r>
              <a:rPr lang="en-US" dirty="0"/>
              <a:t>Fruit Tree Analogy</a:t>
            </a:r>
          </a:p>
        </p:txBody>
      </p:sp>
    </p:spTree>
    <p:extLst>
      <p:ext uri="{BB962C8B-B14F-4D97-AF65-F5344CB8AC3E}">
        <p14:creationId xmlns:p14="http://schemas.microsoft.com/office/powerpoint/2010/main" val="1535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7793-05D4-C242-99EC-A8AE8F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Extant Literature: Lucas Asset Pricing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C449-EFDB-164D-A5C2-5E4A7C2D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Lucas (1978) defines equilibrium as a pair of functions: a price function and optimum value function.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only one way to reach a competitive equilibrium: all output must be consumed, all asset shares must be held, and all asset prices solve the dynamic program. </a:t>
            </a:r>
          </a:p>
          <a:p>
            <a:endParaRPr lang="en-US" dirty="0"/>
          </a:p>
        </p:txBody>
      </p:sp>
      <p:pic>
        <p:nvPicPr>
          <p:cNvPr id="5" name="Picture 4" descr="and now for something else completely different… | hbd chick">
            <a:extLst>
              <a:ext uri="{FF2B5EF4-FFF2-40B4-BE49-F238E27FC236}">
                <a16:creationId xmlns:a16="http://schemas.microsoft.com/office/drawing/2014/main" id="{F81136FA-1B26-7E49-B98B-FE86AAF8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9486" y="-44372804"/>
            <a:ext cx="5479144" cy="4109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1CE5B-9C78-E94D-8133-AEA80731DC09}"/>
              </a:ext>
            </a:extLst>
          </p:cNvPr>
          <p:cNvSpPr txBox="1"/>
          <p:nvPr/>
        </p:nvSpPr>
        <p:spPr>
          <a:xfrm>
            <a:off x="57872276" y="43672439"/>
            <a:ext cx="10433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hbdchick.wordpress.com/2012/09/18/and-now-for-something-else-completely-different-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37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5228-1D32-AA4B-9B8F-87A1E85D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Extant Literature: Equity Premium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7292-A7BB-5646-837C-68C39FCC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Prescott and </a:t>
            </a:r>
            <a:r>
              <a:rPr lang="en-US" dirty="0" err="1"/>
              <a:t>Mehra</a:t>
            </a:r>
            <a:r>
              <a:rPr lang="en-US" dirty="0"/>
              <a:t> (1985) employ a version of Lucas’ model and find that returns of equity exceed the returns of T-Bills </a:t>
            </a:r>
          </a:p>
          <a:p>
            <a:pPr>
              <a:lnSpc>
                <a:spcPct val="150000"/>
              </a:lnSpc>
            </a:pPr>
            <a:r>
              <a:rPr lang="en-US" dirty="0"/>
              <a:t>They find that the observed returns of equity have an average premium of 6.18%, but the largest premium obtainable in the model was .35% (based on reasonable amounts of risk aversion).</a:t>
            </a:r>
          </a:p>
          <a:p>
            <a:pPr>
              <a:lnSpc>
                <a:spcPct val="150000"/>
              </a:lnSpc>
            </a:pPr>
            <a:r>
              <a:rPr lang="en-US" dirty="0"/>
              <a:t>Why are the returns to equity so high?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Diamond Grid 16x9</Template>
  <TotalTime>589</TotalTime>
  <Words>862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Diamond Grid 16x9</vt:lpstr>
      <vt:lpstr>An Analysis of the Premia Associated with Bitcoin</vt:lpstr>
      <vt:lpstr>Contents</vt:lpstr>
      <vt:lpstr>Research Question(s) </vt:lpstr>
      <vt:lpstr>Motivation </vt:lpstr>
      <vt:lpstr>Motivation</vt:lpstr>
      <vt:lpstr>Contribution to Economics</vt:lpstr>
      <vt:lpstr>Extant Literature: Lucas Asset Pricing Model</vt:lpstr>
      <vt:lpstr>Extant Literature: Lucas Asset Pricing Model</vt:lpstr>
      <vt:lpstr>Extant Literature: Equity Premium Puzzle</vt:lpstr>
      <vt:lpstr>Extant Literature: Equity Premium Puzzle</vt:lpstr>
      <vt:lpstr>Extant Literature: Behavior of Bitcoin</vt:lpstr>
      <vt:lpstr>Extant Literature: Behavior of Bitcoin</vt:lpstr>
      <vt:lpstr>Extant Literature: Behavior of Bitcoin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Risk Premia Associated with Bitcoin</dc:title>
  <dc:creator>Jenna Christensen</dc:creator>
  <cp:lastModifiedBy>Jenna Christensen</cp:lastModifiedBy>
  <cp:revision>30</cp:revision>
  <dcterms:created xsi:type="dcterms:W3CDTF">2019-02-16T18:43:35Z</dcterms:created>
  <dcterms:modified xsi:type="dcterms:W3CDTF">2019-02-18T21:42:05Z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