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7" r:id="rId1"/>
  </p:sldMasterIdLst>
  <p:notesMasterIdLst>
    <p:notesMasterId r:id="rId13"/>
  </p:notesMasterIdLst>
  <p:sldIdLst>
    <p:sldId id="256" r:id="rId2"/>
    <p:sldId id="267" r:id="rId3"/>
    <p:sldId id="260" r:id="rId4"/>
    <p:sldId id="257" r:id="rId5"/>
    <p:sldId id="259" r:id="rId6"/>
    <p:sldId id="258" r:id="rId7"/>
    <p:sldId id="261" r:id="rId8"/>
    <p:sldId id="262" r:id="rId9"/>
    <p:sldId id="263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/>
    <p:restoredTop sz="79956"/>
  </p:normalViewPr>
  <p:slideViewPr>
    <p:cSldViewPr snapToGrid="0" snapToObjects="1">
      <p:cViewPr varScale="1">
        <p:scale>
          <a:sx n="88" d="100"/>
          <a:sy n="8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E97B6-3386-7842-A02C-969FB6A69C4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68412-2E33-AB4A-862B-24AEA86E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morning,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informatics</a:t>
            </a:r>
            <a:r>
              <a:rPr lang="zh-CN" altLang="en-US" dirty="0"/>
              <a:t> </a:t>
            </a:r>
            <a:r>
              <a:rPr lang="en-US" altLang="zh-CN" dirty="0"/>
              <a:t>specialist</a:t>
            </a:r>
            <a:r>
              <a:rPr lang="zh-CN" altLang="en-US" dirty="0"/>
              <a:t> </a:t>
            </a:r>
            <a:r>
              <a:rPr lang="en-US" altLang="zh-CN" dirty="0"/>
              <a:t>intern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Zhifu</a:t>
            </a:r>
            <a:r>
              <a:rPr lang="zh-CN" altLang="en-US" dirty="0"/>
              <a:t> </a:t>
            </a:r>
            <a:r>
              <a:rPr lang="en-US" altLang="zh-CN" dirty="0"/>
              <a:t>Sun.</a:t>
            </a:r>
          </a:p>
          <a:p>
            <a:r>
              <a:rPr lang="en-US" altLang="zh-CN" dirty="0"/>
              <a:t>Today,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internship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pan-cancer</a:t>
            </a:r>
            <a:r>
              <a:rPr lang="zh-CN" altLang="en-US" dirty="0"/>
              <a:t> </a:t>
            </a:r>
            <a:r>
              <a:rPr lang="en-US" altLang="zh-CN" dirty="0"/>
              <a:t>methylome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8412-2E33-AB4A-862B-24AEA86E0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rationale,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8412-2E33-AB4A-862B-24AEA86E0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mutations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genome,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discovered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cancer.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exploring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contribute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detection,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progression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facilitate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biomarker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drug</a:t>
            </a:r>
            <a:r>
              <a:rPr lang="zh-CN" altLang="en-US" dirty="0"/>
              <a:t> </a:t>
            </a:r>
            <a:r>
              <a:rPr lang="en-US" altLang="zh-CN" dirty="0"/>
              <a:t>discovery.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large,</a:t>
            </a:r>
            <a:r>
              <a:rPr lang="zh-CN" altLang="en-US" dirty="0"/>
              <a:t> </a:t>
            </a:r>
            <a:r>
              <a:rPr lang="en-US" altLang="zh-CN" dirty="0"/>
              <a:t>consisting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hundred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thousand.</a:t>
            </a: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r>
              <a:rPr lang="zh-CN" altLang="en-US" dirty="0"/>
              <a:t> </a:t>
            </a:r>
            <a:r>
              <a:rPr lang="en-US" altLang="zh-CN" dirty="0"/>
              <a:t>hosting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atlas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TCGA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with,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thousand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450k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sites.</a:t>
            </a:r>
          </a:p>
          <a:p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researchers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labs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power,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labs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equipment,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scale.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imaging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GB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8412-2E33-AB4A-862B-24AEA86E0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genes,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/>
              <a:t>region.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queried,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 err="1"/>
              <a:t>CpGs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displayed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r>
              <a:rPr lang="en-US" altLang="zh-CN" dirty="0"/>
              <a:t>Performing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helpful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</a:p>
          <a:p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least,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sub-dataset,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downloading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8412-2E33-AB4A-862B-24AEA86E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8412-2E33-AB4A-862B-24AEA86E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D26-3B34-9948-96B8-A34CF56B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0FD1-84F3-CA4F-BC8C-9166D96D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20CA-C1F0-A943-AAAD-70B7F92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509E-836C-764E-ACEC-A2D270D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225C-95D4-4340-99BE-D6BC6D9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1A16-7EDA-C64A-BB85-02D937CD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15F34-62B2-4E40-A8D4-2236F24D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C932-9D28-CF48-84A1-757070E3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EF10-FA42-BB4D-98E7-620807D8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88E8-17D5-6B46-9BC7-098E915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2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460EA-3E00-4B4E-94FC-8EFD3AE0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9E6E6-DED3-6649-9C81-D2994631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540A-A43D-3546-B3A9-5702E84B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0A9C-4629-D04A-9984-3E447C27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EFCB-12C3-734E-AA38-2ECCCDD0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170-D8F2-2D4E-AAEC-55F3E47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7BDD-727A-9044-BE71-CBC90B1E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5C34-E476-0A4A-9348-5B1FB988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17B0-E0FF-6C4C-87C8-EF521C93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C69F-822E-3748-8E06-0150D091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081-3854-FD46-A907-C0D8AFE3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61DF-BAB0-FF45-ACC4-3BFD1283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D7CB-72AF-C84A-878C-90A6B4D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3A12-590E-E74C-A1B2-E70B3017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B387-6E7C-564D-85F9-B537F9D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A99-AAAC-5C42-9C29-B78CB381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2CB6-1529-5F47-88C0-542307DBC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0808-082A-714D-97EA-E3ECF788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091F-4C00-5343-8474-94891975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D44-A487-C644-9D9B-B66EAA1F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B3E9-9AE3-9D41-8C26-72FB75D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A81B-57D5-DF42-AFC8-C6353B6C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C334-ED29-E545-BADB-FE994394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0B6EC-A00F-A846-ABEF-DF2A3D45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D0A43-B860-E44E-949E-538E89BE2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8CEB9-CBAD-5345-89D8-379E481D3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96226-489B-9143-AB24-36B6F627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920FE-E491-C745-A682-E710808E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4F2F6-638F-E04A-A3F2-73018C9E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8199-212A-184A-AB64-4868A374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2CE6-4139-0D46-9E59-663C1E5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13261-E9FE-404B-8EDA-2E456D7D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BCAA0-E43E-A246-8FEE-A696B90F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0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13056-EC57-1348-A5F9-20FFA5CB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861F-7669-8040-9F89-03109EB8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A240-D3BD-A643-B5BC-0F0E3AB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3466-0A0B-814F-A2A1-44C6A732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48E7-4399-5D41-BD84-3881F227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6757-4640-6246-B130-C5F54568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1521-8F75-F146-BBB8-0D684D6C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64F8-F9B7-464C-9F74-BF18020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19F3A-0777-AE4B-8E34-A282C48B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502-9952-8C42-A397-1DDA06FE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64332-920E-3E47-8D43-C8E6DA77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0396-D2F4-7447-BCF4-45AE43035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B00D8-A4EF-7F47-BB73-9198AE88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347B-B4CC-2D47-9B15-1CFFB744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154B-EE84-EB46-8B66-DB9EF645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D8634-5BE4-634D-9E9F-0F5AE15E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EC7A-2E26-F54A-8E1C-511AB839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D91B-5468-264D-BF20-0C279A906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C8E4-9521-5249-8412-C1BB4CC2A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7A6E-D6BD-594F-86A7-409E24DB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thyldb.centralus.cloudapp.azure.com/MethylDB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63D4-004E-E844-BAE2-B936A56C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portal to visualize and retrieve pan-cancer methylome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4FCE5-26BD-A848-9D0C-88F43C711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Internship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Tian</a:t>
            </a:r>
          </a:p>
          <a:p>
            <a:r>
              <a:rPr lang="en-US" altLang="zh-CN" dirty="0"/>
              <a:t>Supervisor: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Zhifu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</a:p>
          <a:p>
            <a:r>
              <a:rPr lang="en-US" altLang="zh-CN" dirty="0"/>
              <a:t>08/07/2018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4F68-A5B7-A84D-88AD-FCA1EB1C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C0C9-94F9-D141-BE98-C7651C94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available to connect to different dataset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Further analytical functions</a:t>
            </a:r>
          </a:p>
          <a:p>
            <a:pPr lvl="1"/>
            <a:r>
              <a:rPr lang="en-US" dirty="0"/>
              <a:t>Associate </a:t>
            </a:r>
            <a:r>
              <a:rPr lang="en-US" dirty="0" err="1"/>
              <a:t>CpGs</a:t>
            </a:r>
            <a:r>
              <a:rPr lang="en-US" dirty="0"/>
              <a:t> with clinical results, e.g. survival analysis</a:t>
            </a:r>
          </a:p>
          <a:p>
            <a:pPr lvl="1"/>
            <a:r>
              <a:rPr lang="en-US" dirty="0"/>
              <a:t>Discover most differentially expressed markers in tumor types</a:t>
            </a:r>
          </a:p>
          <a:p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421700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97F5-E91C-F542-967C-AC9F470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Quesitions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9A38-604B-1B49-9C58-B274301D5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7286-BADD-E341-A573-760E8133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18B2-1F47-044C-A7AE-56D3D2A6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Zhifu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</a:p>
          <a:p>
            <a:r>
              <a:rPr lang="en-US" altLang="zh-CN" dirty="0"/>
              <a:t>Mayo</a:t>
            </a:r>
            <a:r>
              <a:rPr lang="zh-CN" altLang="en-US" dirty="0"/>
              <a:t> </a:t>
            </a:r>
            <a:r>
              <a:rPr lang="en-US" altLang="zh-CN" dirty="0"/>
              <a:t>Clinic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1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090-F130-C241-BA3A-F0F36DE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2692-BE13-9449-97FB-CA8E1221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Rationale</a:t>
            </a:r>
          </a:p>
          <a:p>
            <a:r>
              <a:rPr lang="en-US" altLang="zh-CN" dirty="0"/>
              <a:t>Objectives</a:t>
            </a:r>
          </a:p>
          <a:p>
            <a:r>
              <a:rPr lang="en-US" altLang="zh-CN" dirty="0"/>
              <a:t>Methods</a:t>
            </a:r>
          </a:p>
          <a:p>
            <a:r>
              <a:rPr lang="en-US" altLang="zh-CN" dirty="0"/>
              <a:t>Results</a:t>
            </a:r>
          </a:p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3817-2380-7440-AB23-9F1D6069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Rationale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099E-A7B0-F04F-A2DE-296A5F08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Exploring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contributes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detection,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progression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drug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</a:p>
          <a:p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 err="1"/>
              <a:t>CpGs</a:t>
            </a:r>
            <a:endParaRPr lang="en-US" altLang="zh-CN" dirty="0"/>
          </a:p>
          <a:p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cohort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hundred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thousand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Atlas</a:t>
            </a:r>
            <a:r>
              <a:rPr lang="zh-CN" altLang="en-US" dirty="0"/>
              <a:t> </a:t>
            </a:r>
            <a:r>
              <a:rPr lang="en-US" altLang="zh-CN" dirty="0"/>
              <a:t>(TCGA)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hosts</a:t>
            </a:r>
            <a:r>
              <a:rPr lang="zh-CN" altLang="en-US" dirty="0"/>
              <a:t> </a:t>
            </a:r>
            <a:r>
              <a:rPr lang="en-US" altLang="zh-CN" dirty="0"/>
              <a:t>methylome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~10k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450k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45889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424D-4E59-3A47-A252-3BC2E0C0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BC53-C4CC-4A40-8B03-64D14DF0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ID,</a:t>
            </a:r>
            <a:r>
              <a:rPr lang="zh-CN" altLang="en-US" dirty="0"/>
              <a:t> </a:t>
            </a:r>
            <a:r>
              <a:rPr lang="en-US" altLang="zh-CN" dirty="0"/>
              <a:t>gene,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 err="1"/>
              <a:t>CpGs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(normal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samples)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</a:p>
          <a:p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sub-dataset</a:t>
            </a:r>
          </a:p>
        </p:txBody>
      </p:sp>
    </p:spTree>
    <p:extLst>
      <p:ext uri="{BB962C8B-B14F-4D97-AF65-F5344CB8AC3E}">
        <p14:creationId xmlns:p14="http://schemas.microsoft.com/office/powerpoint/2010/main" val="347616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8AEA-E4BE-F249-B088-BA3CC9E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6BE2-096A-A64E-BE26-E656D477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pPr lvl="1"/>
            <a:r>
              <a:rPr lang="en-US" dirty="0"/>
              <a:t>Micro</a:t>
            </a:r>
            <a:r>
              <a:rPr lang="en-US" altLang="zh-CN" dirty="0"/>
              <a:t>soft</a:t>
            </a:r>
            <a:r>
              <a:rPr lang="zh-CN" altLang="en-US" dirty="0"/>
              <a:t> </a:t>
            </a:r>
            <a:r>
              <a:rPr lang="en-US" altLang="zh-CN" dirty="0"/>
              <a:t>Azure Virtual Machine</a:t>
            </a:r>
          </a:p>
          <a:p>
            <a:pPr lvl="1"/>
            <a:r>
              <a:rPr lang="en-US" altLang="zh-CN" dirty="0"/>
              <a:t>LAMP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2"/>
            <a:r>
              <a:rPr lang="en-US" b="1" dirty="0"/>
              <a:t>L</a:t>
            </a:r>
            <a:r>
              <a:rPr lang="en-US" dirty="0"/>
              <a:t>inux (Ubuntu 17.04) + </a:t>
            </a:r>
            <a:r>
              <a:rPr lang="en-US" b="1" dirty="0"/>
              <a:t>A</a:t>
            </a:r>
            <a:r>
              <a:rPr lang="en-US" dirty="0"/>
              <a:t>pache2 + </a:t>
            </a:r>
            <a:r>
              <a:rPr lang="en-US" b="1" dirty="0"/>
              <a:t>M</a:t>
            </a:r>
            <a:r>
              <a:rPr lang="en-US" dirty="0"/>
              <a:t>ySQL + </a:t>
            </a:r>
            <a:r>
              <a:rPr lang="en-US" b="1" dirty="0"/>
              <a:t>P</a:t>
            </a:r>
            <a:r>
              <a:rPr lang="en-US" dirty="0"/>
              <a:t>HP</a:t>
            </a:r>
          </a:p>
          <a:p>
            <a:pPr lvl="1"/>
            <a:r>
              <a:rPr lang="en-US" altLang="zh-CN" dirty="0"/>
              <a:t>Database</a:t>
            </a:r>
          </a:p>
          <a:p>
            <a:pPr lvl="2"/>
            <a:r>
              <a:rPr lang="en-US" altLang="zh-CN" dirty="0"/>
              <a:t>MySQL</a:t>
            </a:r>
          </a:p>
          <a:p>
            <a:pPr lvl="3"/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(patients):</a:t>
            </a:r>
            <a:r>
              <a:rPr lang="zh-CN" altLang="en-US" dirty="0"/>
              <a:t> </a:t>
            </a:r>
            <a:r>
              <a:rPr lang="en-US" altLang="zh-CN" dirty="0"/>
              <a:t>tumor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status,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3"/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sites:</a:t>
            </a:r>
            <a:r>
              <a:rPr lang="zh-CN" altLang="en-US" dirty="0"/>
              <a:t> </a:t>
            </a:r>
            <a:r>
              <a:rPr lang="en-US" altLang="zh-CN" dirty="0"/>
              <a:t>genomic</a:t>
            </a:r>
            <a:r>
              <a:rPr lang="zh-CN" altLang="en-US" dirty="0"/>
              <a:t> </a:t>
            </a:r>
            <a:r>
              <a:rPr lang="en-US" altLang="zh-CN" dirty="0"/>
              <a:t>location,</a:t>
            </a:r>
            <a:r>
              <a:rPr lang="zh-CN" altLang="en-US" dirty="0"/>
              <a:t> </a:t>
            </a:r>
            <a:r>
              <a:rPr lang="en-US" altLang="zh-CN" dirty="0"/>
              <a:t>gene,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2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3"/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9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EF28-3FE2-734E-86C8-79530EA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BFC1-9CA1-A342-850D-3050F0AC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3BC40-741B-0D47-A395-6BCB5AC4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312901"/>
            <a:ext cx="10756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2BB-258B-C449-8F7F-840E614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7E3F-9524-AE4A-8D68-3B8C89A9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igv.js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genome</a:t>
            </a:r>
            <a:r>
              <a:rPr lang="zh-CN" altLang="en-US" dirty="0"/>
              <a:t> </a:t>
            </a:r>
            <a:r>
              <a:rPr lang="en-US" altLang="zh-CN" dirty="0"/>
              <a:t>viewer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customized</a:t>
            </a:r>
            <a:r>
              <a:rPr lang="zh-CN" altLang="en-US" dirty="0"/>
              <a:t> </a:t>
            </a:r>
            <a:r>
              <a:rPr lang="en-US" altLang="zh-CN" dirty="0"/>
              <a:t>CpG</a:t>
            </a:r>
            <a:r>
              <a:rPr lang="zh-CN" altLang="en-US" dirty="0"/>
              <a:t> </a:t>
            </a:r>
            <a:r>
              <a:rPr lang="en-US" altLang="zh-CN" dirty="0"/>
              <a:t>site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“listen”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(mouse</a:t>
            </a:r>
            <a:r>
              <a:rPr lang="zh-CN" altLang="en-US" dirty="0"/>
              <a:t> </a:t>
            </a:r>
            <a:r>
              <a:rPr lang="en-US" altLang="zh-CN" dirty="0"/>
              <a:t>clicking)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plotly.js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D3.js-based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charting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DNA</a:t>
            </a:r>
            <a:r>
              <a:rPr lang="zh-CN" altLang="en-US" dirty="0"/>
              <a:t> </a:t>
            </a:r>
            <a:r>
              <a:rPr lang="en-US" altLang="zh-CN" dirty="0"/>
              <a:t>methylation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dirty="0"/>
              <a:t>Statistical analysis of DNA methylation data</a:t>
            </a:r>
          </a:p>
          <a:p>
            <a:pPr lvl="1"/>
            <a:r>
              <a:rPr lang="en-US" dirty="0"/>
              <a:t>T-test on each tumor type</a:t>
            </a:r>
          </a:p>
          <a:p>
            <a:pPr lvl="1"/>
            <a:r>
              <a:rPr lang="en-US" dirty="0"/>
              <a:t>Save results into tables and read upon CpG selection</a:t>
            </a:r>
          </a:p>
        </p:txBody>
      </p:sp>
    </p:spTree>
    <p:extLst>
      <p:ext uri="{BB962C8B-B14F-4D97-AF65-F5344CB8AC3E}">
        <p14:creationId xmlns:p14="http://schemas.microsoft.com/office/powerpoint/2010/main" val="292489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30B-1552-1049-B466-C6B80798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32D9B364-EB02-374B-A1F5-1132B8BC8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04" b="6012"/>
          <a:stretch/>
        </p:blipFill>
        <p:spPr>
          <a:xfrm>
            <a:off x="838200" y="1508569"/>
            <a:ext cx="10515600" cy="5302773"/>
          </a:xfrm>
        </p:spPr>
      </p:pic>
    </p:spTree>
    <p:extLst>
      <p:ext uri="{BB962C8B-B14F-4D97-AF65-F5344CB8AC3E}">
        <p14:creationId xmlns:p14="http://schemas.microsoft.com/office/powerpoint/2010/main" val="373096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759</Words>
  <Application>Microsoft Macintosh PowerPoint</Application>
  <PresentationFormat>Widescreen</PresentationFormat>
  <Paragraphs>73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Web portal to visualize and retrieve pan-cancer methylome data</vt:lpstr>
      <vt:lpstr>Acknowledgement</vt:lpstr>
      <vt:lpstr>Outline</vt:lpstr>
      <vt:lpstr>Introduction &amp; Rationale</vt:lpstr>
      <vt:lpstr>Objectives</vt:lpstr>
      <vt:lpstr>Methods</vt:lpstr>
      <vt:lpstr>Method (Cont’d)</vt:lpstr>
      <vt:lpstr>Method (Cont’d)</vt:lpstr>
      <vt:lpstr>Results</vt:lpstr>
      <vt:lpstr>Future plans</vt:lpstr>
      <vt:lpstr>Quesitions?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Web interface for Dna methylation data visualization</dc:title>
  <dc:creator>Long Tian</dc:creator>
  <cp:lastModifiedBy>Long Tian</cp:lastModifiedBy>
  <cp:revision>108</cp:revision>
  <dcterms:created xsi:type="dcterms:W3CDTF">2018-08-01T20:16:18Z</dcterms:created>
  <dcterms:modified xsi:type="dcterms:W3CDTF">2018-08-07T04:04:14Z</dcterms:modified>
</cp:coreProperties>
</file>