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5" r:id="rId4"/>
    <p:sldId id="262" r:id="rId5"/>
    <p:sldId id="266" r:id="rId6"/>
    <p:sldId id="263" r:id="rId7"/>
    <p:sldId id="264" r:id="rId8"/>
    <p:sldId id="267" r:id="rId9"/>
    <p:sldId id="268" r:id="rId10"/>
    <p:sldId id="271" r:id="rId11"/>
    <p:sldId id="269" r:id="rId12"/>
    <p:sldId id="270" r:id="rId13"/>
    <p:sldId id="273" r:id="rId14"/>
    <p:sldId id="276" r:id="rId15"/>
    <p:sldId id="274" r:id="rId16"/>
    <p:sldId id="275" r:id="rId17"/>
    <p:sldId id="277" r:id="rId18"/>
    <p:sldId id="279" r:id="rId19"/>
    <p:sldId id="280" r:id="rId20"/>
    <p:sldId id="278" r:id="rId21"/>
    <p:sldId id="283" r:id="rId22"/>
    <p:sldId id="284" r:id="rId23"/>
    <p:sldId id="285" r:id="rId24"/>
    <p:sldId id="286" r:id="rId25"/>
    <p:sldId id="287" r:id="rId26"/>
    <p:sldId id="281" r:id="rId27"/>
    <p:sldId id="282" r:id="rId28"/>
    <p:sldId id="290" r:id="rId29"/>
    <p:sldId id="294" r:id="rId30"/>
    <p:sldId id="288" r:id="rId31"/>
    <p:sldId id="291" r:id="rId32"/>
    <p:sldId id="299" r:id="rId33"/>
    <p:sldId id="300" r:id="rId34"/>
    <p:sldId id="301" r:id="rId35"/>
    <p:sldId id="302" r:id="rId36"/>
    <p:sldId id="289" r:id="rId37"/>
    <p:sldId id="292" r:id="rId38"/>
    <p:sldId id="295" r:id="rId39"/>
    <p:sldId id="296" r:id="rId40"/>
    <p:sldId id="303" r:id="rId41"/>
    <p:sldId id="304" r:id="rId42"/>
    <p:sldId id="293" r:id="rId43"/>
    <p:sldId id="305" r:id="rId44"/>
    <p:sldId id="259" r:id="rId45"/>
    <p:sldId id="27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8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676400"/>
            <a:ext cx="617380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838200" y="609600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all" spc="2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791496" y="6096001"/>
            <a:ext cx="7772400" cy="4572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3200" b="1" cap="all" spc="200" baseline="0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858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49530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>
                <a:solidFill>
                  <a:srgbClr val="FFFF0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FF000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B0F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FFC000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More Advanced Steganography with Malware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4808-9C1B-4687-A01C-6F7FBACE4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ego@satx.r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HEXADECIMAL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Instructor: john ortiz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Lecturer III utsa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stego@satx.rr.com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and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bits in a single hexadecimal digit?</a:t>
            </a:r>
          </a:p>
          <a:p>
            <a:pPr lvl="1"/>
            <a:r>
              <a:rPr lang="en-US" dirty="0" smtClean="0"/>
              <a:t>Exactly 4 --- 2</a:t>
            </a:r>
            <a:r>
              <a:rPr lang="en-US" baseline="30000" dirty="0" smtClean="0"/>
              <a:t>4</a:t>
            </a:r>
            <a:r>
              <a:rPr lang="en-US" dirty="0" smtClean="0"/>
              <a:t> = 16, 16 digits</a:t>
            </a:r>
          </a:p>
          <a:p>
            <a:r>
              <a:rPr lang="en-US" dirty="0" smtClean="0"/>
              <a:t>How many bits in a single octal digit?</a:t>
            </a:r>
          </a:p>
          <a:p>
            <a:pPr lvl="1"/>
            <a:r>
              <a:rPr lang="en-US" dirty="0" smtClean="0"/>
              <a:t>Exactly 3 --- 2</a:t>
            </a:r>
            <a:r>
              <a:rPr lang="en-US" baseline="30000" dirty="0" smtClean="0"/>
              <a:t>3</a:t>
            </a:r>
            <a:r>
              <a:rPr lang="en-US" dirty="0" smtClean="0"/>
              <a:t> = 8, 8 digits</a:t>
            </a:r>
          </a:p>
          <a:p>
            <a:r>
              <a:rPr lang="en-US" dirty="0" smtClean="0"/>
              <a:t>How many bits in a single binary digit?</a:t>
            </a:r>
          </a:p>
          <a:p>
            <a:pPr lvl="1"/>
            <a:r>
              <a:rPr lang="en-US" dirty="0" smtClean="0"/>
              <a:t>Exactly 1 --- 2</a:t>
            </a:r>
            <a:r>
              <a:rPr lang="en-US" baseline="30000" dirty="0" smtClean="0"/>
              <a:t>1</a:t>
            </a:r>
            <a:r>
              <a:rPr lang="en-US" dirty="0" smtClean="0"/>
              <a:t> = 2, 2 digits</a:t>
            </a:r>
          </a:p>
          <a:p>
            <a:pPr lvl="1"/>
            <a:r>
              <a:rPr lang="en-US" dirty="0" smtClean="0"/>
              <a:t>Trick question??? No, it’s just EASY – sometimes I ask them</a:t>
            </a:r>
          </a:p>
          <a:p>
            <a:r>
              <a:rPr lang="en-US" dirty="0" smtClean="0"/>
              <a:t>How many bits in a single decimal digit?</a:t>
            </a:r>
          </a:p>
          <a:p>
            <a:pPr lvl="1"/>
            <a:r>
              <a:rPr lang="en-US" dirty="0" smtClean="0"/>
              <a:t>This one is a little tougher</a:t>
            </a:r>
          </a:p>
          <a:p>
            <a:pPr lvl="1"/>
            <a:r>
              <a:rPr lang="en-US" dirty="0" smtClean="0"/>
              <a:t>3 is not enough, 4 is too many … no exact number!</a:t>
            </a:r>
          </a:p>
          <a:p>
            <a:pPr lvl="1"/>
            <a:r>
              <a:rPr lang="en-US" dirty="0" smtClean="0"/>
              <a:t>Requires 4 bits, with some wasted values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Logs and </a:t>
            </a:r>
            <a:r>
              <a:rPr lang="en-US" dirty="0" err="1" smtClean="0"/>
              <a:t>Antilogs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10 elements (i.e. decimal digits) we can calculate the number of bits required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(10) = log</a:t>
            </a:r>
            <a:r>
              <a:rPr lang="en-US" baseline="-25000" dirty="0" smtClean="0"/>
              <a:t>10</a:t>
            </a:r>
            <a:r>
              <a:rPr lang="en-US" dirty="0" smtClean="0"/>
              <a:t>(10)/log</a:t>
            </a:r>
            <a:r>
              <a:rPr lang="en-US" baseline="-25000" dirty="0" smtClean="0"/>
              <a:t>10</a:t>
            </a:r>
            <a:r>
              <a:rPr lang="en-US" dirty="0" smtClean="0"/>
              <a:t>(2)  = 3.32 bits</a:t>
            </a:r>
          </a:p>
          <a:p>
            <a:endParaRPr lang="en-US" dirty="0" smtClean="0"/>
          </a:p>
          <a:p>
            <a:r>
              <a:rPr lang="en-US" dirty="0" smtClean="0"/>
              <a:t>Important Formula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n</a:t>
            </a:r>
            <a:r>
              <a:rPr lang="en-US" dirty="0" smtClean="0"/>
              <a:t>(X) = Log</a:t>
            </a:r>
            <a:r>
              <a:rPr lang="en-US" baseline="-25000" dirty="0" smtClean="0"/>
              <a:t>10</a:t>
            </a:r>
            <a:r>
              <a:rPr lang="en-US" dirty="0" smtClean="0"/>
              <a:t>(X) / Log</a:t>
            </a:r>
            <a:r>
              <a:rPr lang="en-US" baseline="-25000" dirty="0" smtClean="0"/>
              <a:t>10</a:t>
            </a:r>
            <a:r>
              <a:rPr lang="en-US" dirty="0" smtClean="0"/>
              <a:t>(n)</a:t>
            </a:r>
          </a:p>
          <a:p>
            <a:endParaRPr lang="en-US" dirty="0" smtClean="0"/>
          </a:p>
          <a:p>
            <a:r>
              <a:rPr lang="en-US" dirty="0" smtClean="0"/>
              <a:t>Given n bits, how do we calculate the number of elements?</a:t>
            </a:r>
          </a:p>
          <a:p>
            <a:pPr lvl="1"/>
            <a:r>
              <a:rPr lang="en-US" dirty="0" smtClean="0"/>
              <a:t>Antilog</a:t>
            </a:r>
          </a:p>
          <a:p>
            <a:pPr lvl="1"/>
            <a:r>
              <a:rPr lang="en-US" dirty="0" smtClean="0"/>
              <a:t>X=Log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-1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This is EASY!  X =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We’ve already been doing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“0x” to denote hexadecimal</a:t>
            </a:r>
          </a:p>
          <a:p>
            <a:pPr lvl="1"/>
            <a:r>
              <a:rPr lang="en-US" dirty="0" smtClean="0"/>
              <a:t>0x4A  --- what is this in decimal???</a:t>
            </a:r>
          </a:p>
          <a:p>
            <a:pPr lvl="1"/>
            <a:r>
              <a:rPr lang="en-US" dirty="0" smtClean="0"/>
              <a:t>Can use XXX</a:t>
            </a:r>
            <a:r>
              <a:rPr lang="en-US" baseline="-25000" dirty="0" smtClean="0"/>
              <a:t>16</a:t>
            </a:r>
            <a:r>
              <a:rPr lang="en-US" dirty="0" smtClean="0"/>
              <a:t>, but don’t see that often</a:t>
            </a:r>
          </a:p>
          <a:p>
            <a:pPr lvl="1"/>
            <a:r>
              <a:rPr lang="en-US" dirty="0" smtClean="0"/>
              <a:t>Intel may use this notation:  4Ah </a:t>
            </a:r>
          </a:p>
          <a:p>
            <a:pPr lvl="2"/>
            <a:r>
              <a:rPr lang="en-US" dirty="0" smtClean="0"/>
              <a:t>number with a lowercase 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+ 2 = 4</a:t>
            </a:r>
          </a:p>
          <a:p>
            <a:pPr lvl="1"/>
            <a:r>
              <a:rPr lang="en-US" dirty="0" smtClean="0"/>
              <a:t>Even in Hex!</a:t>
            </a:r>
          </a:p>
          <a:p>
            <a:r>
              <a:rPr lang="en-US" dirty="0" smtClean="0"/>
              <a:t>9 + 1 = A</a:t>
            </a:r>
          </a:p>
          <a:p>
            <a:r>
              <a:rPr lang="en-US" dirty="0" smtClean="0"/>
              <a:t>A + 1 = B</a:t>
            </a:r>
          </a:p>
          <a:p>
            <a:r>
              <a:rPr lang="en-US" dirty="0" smtClean="0"/>
              <a:t>A + 6 = 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+ 2 = 4</a:t>
            </a:r>
          </a:p>
          <a:p>
            <a:pPr lvl="1"/>
            <a:r>
              <a:rPr lang="en-US" dirty="0" smtClean="0"/>
              <a:t>Even in Hex!</a:t>
            </a:r>
          </a:p>
          <a:p>
            <a:r>
              <a:rPr lang="en-US" dirty="0" smtClean="0"/>
              <a:t>9 + 1 = A</a:t>
            </a:r>
          </a:p>
          <a:p>
            <a:r>
              <a:rPr lang="en-US" dirty="0" smtClean="0"/>
              <a:t>A + 1 = B</a:t>
            </a:r>
          </a:p>
          <a:p>
            <a:r>
              <a:rPr lang="en-US" dirty="0" smtClean="0"/>
              <a:t>A + 6 = 10  or better stated for clarity, 0x10</a:t>
            </a:r>
          </a:p>
          <a:p>
            <a:r>
              <a:rPr lang="en-US" dirty="0" smtClean="0"/>
              <a:t>10 + F = 0x1F</a:t>
            </a:r>
          </a:p>
          <a:p>
            <a:r>
              <a:rPr lang="en-US" dirty="0" smtClean="0"/>
              <a:t>Check this out:</a:t>
            </a:r>
          </a:p>
          <a:p>
            <a:pPr lvl="1"/>
            <a:r>
              <a:rPr lang="en-US" dirty="0" smtClean="0"/>
              <a:t>0x10 x 0x10 = 0x100</a:t>
            </a:r>
          </a:p>
          <a:p>
            <a:pPr lvl="1"/>
            <a:r>
              <a:rPr lang="en-US" dirty="0" smtClean="0"/>
              <a:t>0x100 = 256, so 16 * 16 = 256 !</a:t>
            </a:r>
          </a:p>
          <a:p>
            <a:r>
              <a:rPr lang="en-US" dirty="0" smtClean="0"/>
              <a:t>Fortunately, don’t have to do division very often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 to binary</a:t>
            </a:r>
          </a:p>
          <a:p>
            <a:pPr lvl="1"/>
            <a:r>
              <a:rPr lang="en-US" dirty="0" smtClean="0"/>
              <a:t>EASY!!!</a:t>
            </a:r>
          </a:p>
          <a:p>
            <a:pPr lvl="1"/>
            <a:r>
              <a:rPr lang="en-US" dirty="0" smtClean="0"/>
              <a:t>0x00 == 0000 0000</a:t>
            </a:r>
          </a:p>
          <a:p>
            <a:pPr lvl="1"/>
            <a:r>
              <a:rPr lang="en-US" dirty="0" smtClean="0"/>
              <a:t>0x01 == 0000 0001</a:t>
            </a:r>
          </a:p>
          <a:p>
            <a:pPr lvl="1"/>
            <a:r>
              <a:rPr lang="en-US" dirty="0" smtClean="0"/>
              <a:t>0x02 == 0000 0010</a:t>
            </a:r>
          </a:p>
          <a:p>
            <a:pPr lvl="1"/>
            <a:r>
              <a:rPr lang="en-US" dirty="0" smtClean="0"/>
              <a:t>. . . </a:t>
            </a:r>
          </a:p>
          <a:p>
            <a:pPr lvl="1"/>
            <a:r>
              <a:rPr lang="en-US" dirty="0" smtClean="0"/>
              <a:t>0x0F == 0000 1111</a:t>
            </a:r>
          </a:p>
          <a:p>
            <a:r>
              <a:rPr lang="en-US" dirty="0" smtClean="0"/>
              <a:t>Every 4 bits is a digit</a:t>
            </a:r>
          </a:p>
          <a:p>
            <a:r>
              <a:rPr lang="en-US" dirty="0" smtClean="0"/>
              <a:t>0xA39F == 1010 0011 1001 1111</a:t>
            </a:r>
          </a:p>
          <a:p>
            <a:r>
              <a:rPr lang="en-US" dirty="0" smtClean="0"/>
              <a:t>1010100111011 to hex?</a:t>
            </a:r>
          </a:p>
          <a:p>
            <a:r>
              <a:rPr lang="en-US" dirty="0" smtClean="0"/>
              <a:t>Start on right, group by 4 bits</a:t>
            </a:r>
          </a:p>
          <a:p>
            <a:pPr lvl="1"/>
            <a:r>
              <a:rPr lang="en-US" dirty="0" smtClean="0"/>
              <a:t>1 0101 0011 1011 == 0x153B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 to Octal?</a:t>
            </a:r>
          </a:p>
          <a:p>
            <a:pPr lvl="1"/>
            <a:r>
              <a:rPr lang="en-US" dirty="0" smtClean="0"/>
              <a:t>0xF721C</a:t>
            </a:r>
          </a:p>
          <a:p>
            <a:r>
              <a:rPr lang="en-US" dirty="0" smtClean="0"/>
              <a:t>Convert to binary first</a:t>
            </a:r>
          </a:p>
          <a:p>
            <a:pPr lvl="1"/>
            <a:r>
              <a:rPr lang="en-US" dirty="0" smtClean="0"/>
              <a:t>1111 0111 0010 0001 1100</a:t>
            </a:r>
          </a:p>
          <a:p>
            <a:r>
              <a:rPr lang="en-US" dirty="0" smtClean="0"/>
              <a:t>Then regroup by 3’s</a:t>
            </a:r>
          </a:p>
          <a:p>
            <a:pPr lvl="1"/>
            <a:r>
              <a:rPr lang="en-US" dirty="0" smtClean="0"/>
              <a:t>11 110 111 001 000 011 100</a:t>
            </a:r>
          </a:p>
          <a:p>
            <a:pPr lvl="1"/>
            <a:r>
              <a:rPr lang="en-US" dirty="0" smtClean="0"/>
              <a:t>3671034</a:t>
            </a:r>
            <a:r>
              <a:rPr lang="en-US" baseline="-25000" dirty="0" smtClean="0"/>
              <a:t>8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given an octal number like 457</a:t>
            </a:r>
            <a:r>
              <a:rPr lang="en-US" baseline="-25000" dirty="0" smtClean="0"/>
              <a:t>8</a:t>
            </a:r>
          </a:p>
          <a:p>
            <a:pPr lvl="1"/>
            <a:r>
              <a:rPr lang="en-US" dirty="0" smtClean="0"/>
              <a:t>100 101 111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 to Decimal</a:t>
            </a:r>
          </a:p>
          <a:p>
            <a:pPr lvl="1"/>
            <a:r>
              <a:rPr lang="en-US" dirty="0" smtClean="0"/>
              <a:t>Still easy … :/</a:t>
            </a:r>
          </a:p>
          <a:p>
            <a:r>
              <a:rPr lang="en-US" dirty="0" smtClean="0"/>
              <a:t>0xF3B</a:t>
            </a:r>
          </a:p>
          <a:p>
            <a:pPr lvl="1"/>
            <a:r>
              <a:rPr lang="en-US" dirty="0" smtClean="0"/>
              <a:t>Can guess it’s near 4K</a:t>
            </a:r>
          </a:p>
          <a:p>
            <a:pPr lvl="1"/>
            <a:r>
              <a:rPr lang="en-US" dirty="0" smtClean="0"/>
              <a:t>0x1000 is 4 K = 4096</a:t>
            </a:r>
          </a:p>
          <a:p>
            <a:r>
              <a:rPr lang="en-US" dirty="0" smtClean="0"/>
              <a:t>F is in the 256 place, 3 in the 16’s place, and B in the 1’s place</a:t>
            </a:r>
          </a:p>
          <a:p>
            <a:pPr lvl="1"/>
            <a:r>
              <a:rPr lang="en-US" dirty="0" smtClean="0"/>
              <a:t>15 * 256 + 3 * 16 + 11 = 3899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to Hex a little harder</a:t>
            </a:r>
          </a:p>
          <a:p>
            <a:pPr lvl="1"/>
            <a:r>
              <a:rPr lang="en-US" dirty="0" smtClean="0"/>
              <a:t>658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Find highest power of 16 that will fit, 4096 too big, so 256</a:t>
            </a:r>
          </a:p>
          <a:p>
            <a:pPr lvl="2"/>
            <a:r>
              <a:rPr lang="en-US" dirty="0" smtClean="0"/>
              <a:t>658 / 256 = 2, 2 * 256 = 512, 658 – 512 = 146</a:t>
            </a:r>
          </a:p>
          <a:p>
            <a:pPr lvl="1"/>
            <a:r>
              <a:rPr lang="en-US" dirty="0" smtClean="0"/>
              <a:t>Next lowest power of 16 is 16</a:t>
            </a:r>
          </a:p>
          <a:p>
            <a:pPr lvl="2"/>
            <a:r>
              <a:rPr lang="en-US" dirty="0" smtClean="0"/>
              <a:t>146 / 16 = 9, 9 * 16 = 144, 146 – 144 = 2</a:t>
            </a:r>
          </a:p>
          <a:p>
            <a:pPr lvl="2"/>
            <a:r>
              <a:rPr lang="en-US" dirty="0" smtClean="0"/>
              <a:t>Answer: 292h or 0x292</a:t>
            </a:r>
          </a:p>
          <a:p>
            <a:pPr lvl="1"/>
            <a:r>
              <a:rPr lang="en-US" dirty="0" smtClean="0"/>
              <a:t>257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257 / 256 = 1, 257 – 1 * 256 = 1, 1 / 16 = 0, 1 – 0 = 1, 1</a:t>
            </a:r>
          </a:p>
          <a:p>
            <a:pPr lvl="2"/>
            <a:r>
              <a:rPr lang="en-US" dirty="0" smtClean="0"/>
              <a:t>Answer: 101h or 0x101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convert to binary</a:t>
            </a:r>
          </a:p>
          <a:p>
            <a:pPr lvl="1"/>
            <a:r>
              <a:rPr lang="en-US" dirty="0" smtClean="0"/>
              <a:t>658</a:t>
            </a:r>
            <a:r>
              <a:rPr lang="en-US" baseline="-25000" dirty="0" smtClean="0"/>
              <a:t>10</a:t>
            </a:r>
            <a:r>
              <a:rPr lang="en-US" dirty="0" smtClean="0"/>
              <a:t>, find highest power of 2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9</a:t>
            </a:r>
            <a:r>
              <a:rPr lang="en-US" dirty="0" smtClean="0"/>
              <a:t>=512, so 1, 658 – 512 = 146</a:t>
            </a:r>
          </a:p>
          <a:p>
            <a:pPr lvl="1"/>
            <a:r>
              <a:rPr lang="en-US" dirty="0" smtClean="0"/>
              <a:t>Use next power of 2!!!</a:t>
            </a:r>
          </a:p>
          <a:p>
            <a:pPr lvl="2"/>
            <a:r>
              <a:rPr lang="en-US" dirty="0" smtClean="0"/>
              <a:t>will 256 fit? No. 0</a:t>
            </a:r>
          </a:p>
          <a:p>
            <a:pPr lvl="2"/>
            <a:r>
              <a:rPr lang="en-US" dirty="0" smtClean="0"/>
              <a:t>128? Yes. 1, 146 – 128 = 18</a:t>
            </a:r>
          </a:p>
          <a:p>
            <a:pPr lvl="2"/>
            <a:r>
              <a:rPr lang="en-US" dirty="0" smtClean="0"/>
              <a:t>64? No. 0</a:t>
            </a:r>
          </a:p>
          <a:p>
            <a:pPr lvl="2"/>
            <a:r>
              <a:rPr lang="en-US" dirty="0" smtClean="0"/>
              <a:t>32? No. 0</a:t>
            </a:r>
          </a:p>
          <a:p>
            <a:pPr lvl="2"/>
            <a:r>
              <a:rPr lang="en-US" dirty="0" smtClean="0"/>
              <a:t>16? Yes. 1, 18 – 16 = 2</a:t>
            </a:r>
          </a:p>
          <a:p>
            <a:pPr lvl="2"/>
            <a:r>
              <a:rPr lang="en-US" dirty="0" smtClean="0"/>
              <a:t>8? No. 0</a:t>
            </a:r>
          </a:p>
          <a:p>
            <a:pPr lvl="2"/>
            <a:r>
              <a:rPr lang="en-US" dirty="0" smtClean="0"/>
              <a:t>4? No. 0</a:t>
            </a:r>
          </a:p>
          <a:p>
            <a:pPr lvl="2"/>
            <a:r>
              <a:rPr lang="en-US" dirty="0" smtClean="0"/>
              <a:t>2? Yes. 1, 2 – 2 = 0</a:t>
            </a:r>
          </a:p>
          <a:p>
            <a:pPr lvl="2"/>
            <a:r>
              <a:rPr lang="en-US" dirty="0" smtClean="0"/>
              <a:t>1? No. 0</a:t>
            </a:r>
          </a:p>
          <a:p>
            <a:pPr lvl="2"/>
            <a:r>
              <a:rPr lang="en-US" dirty="0" smtClean="0"/>
              <a:t>10 1001 0010 == 0x292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Hexadecimal?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know what hexadecimal is and why we need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representation for signed and unsigned integers</a:t>
            </a:r>
          </a:p>
          <a:p>
            <a:pPr lvl="1"/>
            <a:r>
              <a:rPr lang="en-US" dirty="0" smtClean="0"/>
              <a:t>The actual value depends on OUR interpretation!</a:t>
            </a:r>
          </a:p>
          <a:p>
            <a:pPr lvl="1"/>
            <a:r>
              <a:rPr lang="en-US" dirty="0" smtClean="0"/>
              <a:t>What is the value of this?</a:t>
            </a:r>
          </a:p>
          <a:p>
            <a:pPr lvl="2"/>
            <a:r>
              <a:rPr lang="en-US" dirty="0" smtClean="0"/>
              <a:t>101011???</a:t>
            </a:r>
          </a:p>
          <a:p>
            <a:pPr lvl="2"/>
            <a:r>
              <a:rPr lang="en-US" dirty="0" smtClean="0"/>
              <a:t>Is it Hex? Decimal? Binary? Signed? Unsigned?</a:t>
            </a:r>
          </a:p>
          <a:p>
            <a:r>
              <a:rPr lang="en-US" dirty="0" smtClean="0"/>
              <a:t>For signed values, the Most Significant Bit (MSB) is the sign bit</a:t>
            </a:r>
          </a:p>
          <a:p>
            <a:r>
              <a:rPr lang="en-US" dirty="0" smtClean="0"/>
              <a:t>A “1” in this position represents a negative number</a:t>
            </a:r>
          </a:p>
          <a:p>
            <a:r>
              <a:rPr lang="en-US" dirty="0" smtClean="0"/>
              <a:t>But again, it’s how we choose to interpret it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1111 1111</a:t>
            </a:r>
            <a:r>
              <a:rPr lang="en-US" baseline="-25000" dirty="0" smtClean="0"/>
              <a:t>2</a:t>
            </a:r>
            <a:r>
              <a:rPr lang="en-US" dirty="0" smtClean="0"/>
              <a:t> --- is this positive or negative?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1111 1111</a:t>
            </a:r>
            <a:r>
              <a:rPr lang="en-US" baseline="-25000" dirty="0" smtClean="0"/>
              <a:t>2</a:t>
            </a:r>
            <a:r>
              <a:rPr lang="en-US" dirty="0" smtClean="0"/>
              <a:t> --- is this positive or negative?</a:t>
            </a:r>
          </a:p>
          <a:p>
            <a:pPr lvl="1"/>
            <a:r>
              <a:rPr lang="en-US" dirty="0" smtClean="0"/>
              <a:t>1. NOT if it is unsigned – we can’t tell from the numbers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1111 1111</a:t>
            </a:r>
            <a:r>
              <a:rPr lang="en-US" baseline="-25000" dirty="0" smtClean="0"/>
              <a:t>2</a:t>
            </a:r>
            <a:r>
              <a:rPr lang="en-US" dirty="0" smtClean="0"/>
              <a:t> --- is this positive or negative?</a:t>
            </a:r>
          </a:p>
          <a:p>
            <a:pPr lvl="1"/>
            <a:r>
              <a:rPr lang="en-US" dirty="0" smtClean="0"/>
              <a:t>1. NOT if it is unsigned – we can’t tell from the numbers</a:t>
            </a:r>
          </a:p>
          <a:p>
            <a:pPr lvl="1"/>
            <a:r>
              <a:rPr lang="en-US" dirty="0" smtClean="0"/>
              <a:t>2. NOT if it is a 16-bit or 32-bit number</a:t>
            </a:r>
          </a:p>
          <a:p>
            <a:r>
              <a:rPr lang="en-US" dirty="0" smtClean="0"/>
              <a:t>If it is a signed number and it is 8 bits, then yes, it is negative</a:t>
            </a:r>
          </a:p>
          <a:p>
            <a:r>
              <a:rPr lang="en-US" dirty="0" smtClean="0"/>
              <a:t>Anyone know the the value?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1111 1111</a:t>
            </a:r>
            <a:r>
              <a:rPr lang="en-US" baseline="-25000" dirty="0" smtClean="0"/>
              <a:t>2</a:t>
            </a:r>
            <a:r>
              <a:rPr lang="en-US" dirty="0" smtClean="0"/>
              <a:t> --- is this positive or negative?</a:t>
            </a:r>
          </a:p>
          <a:p>
            <a:pPr lvl="1"/>
            <a:r>
              <a:rPr lang="en-US" dirty="0" smtClean="0"/>
              <a:t>1. NOT if it is unsigned – we can’t tell from the numbers</a:t>
            </a:r>
          </a:p>
          <a:p>
            <a:pPr lvl="1"/>
            <a:r>
              <a:rPr lang="en-US" dirty="0" smtClean="0"/>
              <a:t>2. NOT if it is a 16-bit or 32-bit number</a:t>
            </a:r>
          </a:p>
          <a:p>
            <a:r>
              <a:rPr lang="en-US" dirty="0" smtClean="0"/>
              <a:t>If it is a signed number and it is 8 bits, then yes, it is negative</a:t>
            </a:r>
          </a:p>
          <a:p>
            <a:r>
              <a:rPr lang="en-US" dirty="0" smtClean="0"/>
              <a:t>Anyone know the the value?</a:t>
            </a:r>
          </a:p>
          <a:p>
            <a:pPr lvl="1"/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-1 + 1 = 0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number of bits</a:t>
            </a:r>
          </a:p>
          <a:p>
            <a:pPr lvl="1"/>
            <a:r>
              <a:rPr lang="en-US" dirty="0" smtClean="0"/>
              <a:t>1. number of possible values:	 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2. unsigned range of values:	0 to 2</a:t>
            </a:r>
            <a:r>
              <a:rPr lang="en-US" baseline="30000" dirty="0" smtClean="0"/>
              <a:t>n</a:t>
            </a:r>
            <a:r>
              <a:rPr lang="en-US" dirty="0" smtClean="0"/>
              <a:t> – 1</a:t>
            </a:r>
          </a:p>
          <a:p>
            <a:pPr lvl="1"/>
            <a:r>
              <a:rPr lang="en-US" dirty="0" smtClean="0"/>
              <a:t>3. signed range of values:	-2</a:t>
            </a:r>
            <a:r>
              <a:rPr lang="en-US" baseline="30000" dirty="0" smtClean="0"/>
              <a:t>n-1</a:t>
            </a:r>
            <a:r>
              <a:rPr lang="en-US" dirty="0" smtClean="0"/>
              <a:t> to 2</a:t>
            </a:r>
            <a:r>
              <a:rPr lang="en-US" baseline="30000" dirty="0" smtClean="0"/>
              <a:t>n-1</a:t>
            </a:r>
            <a:r>
              <a:rPr lang="en-US" dirty="0" smtClean="0"/>
              <a:t> - 1</a:t>
            </a:r>
          </a:p>
          <a:p>
            <a:endParaRPr lang="en-US" dirty="0" smtClean="0"/>
          </a:p>
          <a:p>
            <a:r>
              <a:rPr lang="en-US" dirty="0" smtClean="0"/>
              <a:t>For 5 bits:</a:t>
            </a:r>
          </a:p>
          <a:p>
            <a:pPr lvl="1"/>
            <a:r>
              <a:rPr lang="en-US" dirty="0" smtClean="0"/>
              <a:t>32 possible values</a:t>
            </a:r>
          </a:p>
          <a:p>
            <a:pPr lvl="1"/>
            <a:r>
              <a:rPr lang="en-US" dirty="0" smtClean="0"/>
              <a:t>0 to 31 is the unsigned range</a:t>
            </a:r>
          </a:p>
          <a:p>
            <a:pPr lvl="1"/>
            <a:r>
              <a:rPr lang="en-US" dirty="0" smtClean="0"/>
              <a:t>-16 to +15 is the signed range</a:t>
            </a:r>
          </a:p>
          <a:p>
            <a:r>
              <a:rPr lang="en-US" dirty="0" smtClean="0"/>
              <a:t>For 8 bits: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two’s complement in binary</a:t>
            </a:r>
          </a:p>
          <a:p>
            <a:r>
              <a:rPr lang="en-US" dirty="0" smtClean="0"/>
              <a:t>Invert all the bits, add 1</a:t>
            </a:r>
          </a:p>
          <a:p>
            <a:r>
              <a:rPr lang="en-US" dirty="0" smtClean="0"/>
              <a:t>For an 8-bit number</a:t>
            </a:r>
          </a:p>
          <a:p>
            <a:pPr lvl="1"/>
            <a:r>
              <a:rPr lang="en-US" dirty="0" smtClean="0"/>
              <a:t>0001 1111 is 31</a:t>
            </a:r>
          </a:p>
          <a:p>
            <a:pPr lvl="1"/>
            <a:r>
              <a:rPr lang="en-US" dirty="0" smtClean="0"/>
              <a:t>1110 0000 is the one’s complement (NOT operation)</a:t>
            </a:r>
          </a:p>
          <a:p>
            <a:pPr lvl="1"/>
            <a:r>
              <a:rPr lang="en-US" dirty="0" smtClean="0"/>
              <a:t>1110 0001 is the two’s complement = -31</a:t>
            </a:r>
          </a:p>
          <a:p>
            <a:pPr lvl="1"/>
            <a:r>
              <a:rPr lang="en-US" dirty="0" smtClean="0"/>
              <a:t>0000 0001 --- &gt; 1111 1110 --- &gt; 1111 1111 = -1</a:t>
            </a:r>
          </a:p>
          <a:p>
            <a:r>
              <a:rPr lang="en-US" dirty="0" smtClean="0"/>
              <a:t>Or, subtract from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256 – 31 = 225, convert to binary --- &gt; 1110 0001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0xF4</a:t>
            </a:r>
          </a:p>
          <a:p>
            <a:r>
              <a:rPr lang="en-US" dirty="0" smtClean="0"/>
              <a:t>Positive or negative?</a:t>
            </a:r>
          </a:p>
          <a:p>
            <a:r>
              <a:rPr lang="en-US" dirty="0" smtClean="0"/>
              <a:t>1111 0100 is the binary representation</a:t>
            </a:r>
          </a:p>
          <a:p>
            <a:r>
              <a:rPr lang="en-US" dirty="0" smtClean="0"/>
              <a:t>So IF it is a signed number and IF it is an 8-bit number, then negative</a:t>
            </a:r>
          </a:p>
          <a:p>
            <a:r>
              <a:rPr lang="en-US" dirty="0" smtClean="0"/>
              <a:t>But in practice, how do you know?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0xF4</a:t>
            </a:r>
          </a:p>
          <a:p>
            <a:r>
              <a:rPr lang="en-US" dirty="0" smtClean="0"/>
              <a:t>Positive or negative?</a:t>
            </a:r>
          </a:p>
          <a:p>
            <a:r>
              <a:rPr lang="en-US" dirty="0" smtClean="0"/>
              <a:t>1111 0100 is the binary representation</a:t>
            </a:r>
          </a:p>
          <a:p>
            <a:r>
              <a:rPr lang="en-US" dirty="0" smtClean="0"/>
              <a:t>So IF it is a signed number and IF it is an 8-bit number, then negative</a:t>
            </a:r>
          </a:p>
          <a:p>
            <a:r>
              <a:rPr lang="en-US" dirty="0" smtClean="0"/>
              <a:t>But in practice, how do you know?</a:t>
            </a:r>
          </a:p>
          <a:p>
            <a:pPr lvl="1"/>
            <a:r>
              <a:rPr lang="en-US" dirty="0" smtClean="0"/>
              <a:t>You don’t!!!</a:t>
            </a:r>
          </a:p>
          <a:p>
            <a:pPr lvl="1"/>
            <a:r>
              <a:rPr lang="en-US" dirty="0" smtClean="0"/>
              <a:t>You have to figure it out based upon how the program is using it</a:t>
            </a:r>
          </a:p>
          <a:p>
            <a:r>
              <a:rPr lang="en-US" dirty="0" smtClean="0"/>
              <a:t>0x100– 0xF4 = 0x0C, so -12 if signed and 8-bit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doesn’t KNOW if signed or unsigned</a:t>
            </a:r>
          </a:p>
          <a:p>
            <a:pPr lvl="1"/>
            <a:r>
              <a:rPr lang="en-US" dirty="0" smtClean="0"/>
              <a:t>There are assembly commands that deal with byte and word quantities, so it knows what size it’s working with</a:t>
            </a:r>
          </a:p>
          <a:p>
            <a:pPr lvl="1"/>
            <a:r>
              <a:rPr lang="en-US" dirty="0" smtClean="0"/>
              <a:t>Of course, a byte can be stored in an “</a:t>
            </a:r>
            <a:r>
              <a:rPr lang="en-US" dirty="0" err="1" smtClean="0"/>
              <a:t>int</a:t>
            </a:r>
            <a:r>
              <a:rPr lang="en-US" dirty="0" smtClean="0"/>
              <a:t>” too</a:t>
            </a:r>
          </a:p>
          <a:p>
            <a:r>
              <a:rPr lang="en-US" dirty="0" smtClean="0"/>
              <a:t>0xF4 == 1111 0100 == 244 or -12</a:t>
            </a:r>
          </a:p>
          <a:p>
            <a:r>
              <a:rPr lang="en-US" dirty="0" smtClean="0"/>
              <a:t>-12 + 5 = -7</a:t>
            </a:r>
          </a:p>
          <a:p>
            <a:pPr lvl="1"/>
            <a:r>
              <a:rPr lang="en-US" dirty="0" smtClean="0"/>
              <a:t>1111  0100 + </a:t>
            </a:r>
          </a:p>
          <a:p>
            <a:pPr lvl="1"/>
            <a:r>
              <a:rPr lang="en-US" dirty="0" smtClean="0"/>
              <a:t>0000 0101 = </a:t>
            </a:r>
          </a:p>
          <a:p>
            <a:pPr lvl="1"/>
            <a:r>
              <a:rPr lang="en-US" dirty="0" smtClean="0"/>
              <a:t>1111 1001 = 0xF9 = -7</a:t>
            </a:r>
          </a:p>
          <a:p>
            <a:r>
              <a:rPr lang="en-US" dirty="0" smtClean="0"/>
              <a:t>244 + 5 = 249</a:t>
            </a:r>
          </a:p>
          <a:p>
            <a:pPr lvl="1"/>
            <a:r>
              <a:rPr lang="en-US" dirty="0" smtClean="0"/>
              <a:t>1111  0100 + </a:t>
            </a:r>
          </a:p>
          <a:p>
            <a:pPr lvl="1"/>
            <a:r>
              <a:rPr lang="en-US" dirty="0" smtClean="0"/>
              <a:t>0000 0101 = </a:t>
            </a:r>
          </a:p>
          <a:p>
            <a:pPr lvl="1"/>
            <a:r>
              <a:rPr lang="en-US" dirty="0" smtClean="0"/>
              <a:t>1111 1001 = 0xF9 = 249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Hexadecimal?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know what hexadecimal is and why we need it?</a:t>
            </a:r>
          </a:p>
          <a:p>
            <a:r>
              <a:rPr lang="en-US" dirty="0" smtClean="0"/>
              <a:t>It’s a base 16 numbering system</a:t>
            </a:r>
          </a:p>
          <a:p>
            <a:pPr lvl="1"/>
            <a:r>
              <a:rPr lang="en-US" dirty="0" smtClean="0"/>
              <a:t>Hmmm what is a numbering system?</a:t>
            </a:r>
          </a:p>
          <a:p>
            <a:pPr lvl="1"/>
            <a:r>
              <a:rPr lang="en-US" dirty="0" smtClean="0"/>
              <a:t>What is the base of the system we humans use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We use it because it is a LOT easier than binary</a:t>
            </a:r>
          </a:p>
          <a:p>
            <a:pPr lvl="1"/>
            <a:r>
              <a:rPr lang="en-US" dirty="0" smtClean="0"/>
              <a:t>If humans could effectively process the 32 bits below, maybe we wouldn’t need hexadecimal (affectionately known as “hex”)</a:t>
            </a:r>
          </a:p>
          <a:p>
            <a:pPr lvl="1"/>
            <a:r>
              <a:rPr lang="en-US" dirty="0" smtClean="0"/>
              <a:t>11010101000010101000101000101010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13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 language </a:t>
            </a:r>
          </a:p>
          <a:p>
            <a:r>
              <a:rPr lang="en-US" dirty="0" smtClean="0"/>
              <a:t>char X;</a:t>
            </a:r>
          </a:p>
          <a:p>
            <a:r>
              <a:rPr lang="en-US" dirty="0" smtClean="0"/>
              <a:t>Is X signed or unsigned?</a:t>
            </a:r>
          </a:p>
          <a:p>
            <a:r>
              <a:rPr lang="en-US" dirty="0" smtClean="0"/>
              <a:t>How many bits?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 language </a:t>
            </a:r>
          </a:p>
          <a:p>
            <a:r>
              <a:rPr lang="en-US" dirty="0" smtClean="0"/>
              <a:t>char X;</a:t>
            </a:r>
          </a:p>
          <a:p>
            <a:r>
              <a:rPr lang="en-US" dirty="0" smtClean="0"/>
              <a:t>Is X signed or unsigned?</a:t>
            </a:r>
          </a:p>
          <a:p>
            <a:r>
              <a:rPr lang="en-US" dirty="0" smtClean="0"/>
              <a:t>How many bits?</a:t>
            </a:r>
          </a:p>
          <a:p>
            <a:pPr lvl="1"/>
            <a:r>
              <a:rPr lang="en-US" dirty="0" smtClean="0"/>
              <a:t>Signed!</a:t>
            </a:r>
          </a:p>
          <a:p>
            <a:pPr lvl="1"/>
            <a:r>
              <a:rPr lang="en-US" dirty="0" smtClean="0"/>
              <a:t>8 bits</a:t>
            </a:r>
          </a:p>
          <a:p>
            <a:r>
              <a:rPr lang="en-US" dirty="0" smtClean="0"/>
              <a:t>X = -12  --- &gt; show in two’s complement</a:t>
            </a:r>
          </a:p>
          <a:p>
            <a:r>
              <a:rPr lang="en-US" dirty="0" smtClean="0"/>
              <a:t>256 – 12 = 244 = 1111 0100</a:t>
            </a:r>
          </a:p>
          <a:p>
            <a:r>
              <a:rPr lang="en-US" dirty="0" smtClean="0"/>
              <a:t>0000 1100 --- &gt; 1111 0011 + 1 --- &gt; </a:t>
            </a:r>
            <a:r>
              <a:rPr lang="en-US" smtClean="0"/>
              <a:t>1111 0100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char, short, </a:t>
            </a:r>
            <a:r>
              <a:rPr lang="en-US" dirty="0" err="1" smtClean="0"/>
              <a:t>int</a:t>
            </a:r>
            <a:r>
              <a:rPr lang="en-US" dirty="0" smtClean="0"/>
              <a:t> --- signed, 8, 16, 32 bits</a:t>
            </a:r>
          </a:p>
          <a:p>
            <a:r>
              <a:rPr lang="en-US" dirty="0" smtClean="0"/>
              <a:t>BYTE, WORD, DWORD --- unsigned, 8, 16, 32 bits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&amp;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163693" cy="4953000"/>
          </a:xfrm>
        </p:spPr>
        <p:txBody>
          <a:bodyPr/>
          <a:lstStyle/>
          <a:p>
            <a:r>
              <a:rPr lang="en-US" dirty="0" smtClean="0"/>
              <a:t> char x = 255;</a:t>
            </a:r>
          </a:p>
          <a:p>
            <a:r>
              <a:rPr lang="en-US" dirty="0" smtClean="0"/>
              <a:t> unsigned char y = 5;</a:t>
            </a:r>
          </a:p>
          <a:p>
            <a:r>
              <a:rPr lang="en-US" dirty="0" smtClean="0"/>
              <a:t> short z = 255;</a:t>
            </a:r>
          </a:p>
          <a:p>
            <a:r>
              <a:rPr lang="en-US" dirty="0" smtClean="0"/>
              <a:t> while ( x &gt;= 0 ) x--; 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&amp;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163693" cy="4953000"/>
          </a:xfrm>
        </p:spPr>
        <p:txBody>
          <a:bodyPr/>
          <a:lstStyle/>
          <a:p>
            <a:r>
              <a:rPr lang="en-US" dirty="0" smtClean="0"/>
              <a:t> char x = 255;</a:t>
            </a:r>
          </a:p>
          <a:p>
            <a:r>
              <a:rPr lang="en-US" dirty="0" smtClean="0"/>
              <a:t> unsigned char y = 5;</a:t>
            </a:r>
          </a:p>
          <a:p>
            <a:r>
              <a:rPr lang="en-US" dirty="0" smtClean="0"/>
              <a:t> short z = 255;</a:t>
            </a:r>
          </a:p>
          <a:p>
            <a:r>
              <a:rPr lang="en-US" dirty="0" smtClean="0"/>
              <a:t> while ( x &gt;= 0 ) x--; 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  <a:p>
            <a:pPr lvl="1"/>
            <a:r>
              <a:rPr lang="en-US" dirty="0" smtClean="0"/>
              <a:t>ZERO!!!  x = -1, less than zero from the start</a:t>
            </a:r>
          </a:p>
          <a:p>
            <a:r>
              <a:rPr lang="en-US" dirty="0" smtClean="0"/>
              <a:t> while ( y &gt;= 0 ) y--;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&amp;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163693" cy="4953000"/>
          </a:xfrm>
        </p:spPr>
        <p:txBody>
          <a:bodyPr/>
          <a:lstStyle/>
          <a:p>
            <a:r>
              <a:rPr lang="en-US" dirty="0" smtClean="0"/>
              <a:t> char x = 255;</a:t>
            </a:r>
          </a:p>
          <a:p>
            <a:r>
              <a:rPr lang="en-US" dirty="0" smtClean="0"/>
              <a:t> unsigned char y = 5;</a:t>
            </a:r>
          </a:p>
          <a:p>
            <a:r>
              <a:rPr lang="en-US" dirty="0" smtClean="0"/>
              <a:t> short z = 255;</a:t>
            </a:r>
          </a:p>
          <a:p>
            <a:r>
              <a:rPr lang="en-US" dirty="0" smtClean="0"/>
              <a:t> while ( x &gt;= 0 ) x--; 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  <a:p>
            <a:pPr lvl="1"/>
            <a:r>
              <a:rPr lang="en-US" dirty="0" smtClean="0"/>
              <a:t>ZERO!!!  x = -1, less than zero from the start</a:t>
            </a:r>
          </a:p>
          <a:p>
            <a:r>
              <a:rPr lang="en-US" dirty="0" smtClean="0"/>
              <a:t> while ( y &gt;= 0 ) y--;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  <a:p>
            <a:pPr lvl="1"/>
            <a:r>
              <a:rPr lang="en-US" dirty="0" smtClean="0"/>
              <a:t>Infinite!!!  y is ALWAYS &gt;= 0, it’s unsigned</a:t>
            </a:r>
          </a:p>
          <a:p>
            <a:r>
              <a:rPr lang="en-US" dirty="0" smtClean="0"/>
              <a:t> while ( z &gt;= 0 ) z--;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Signed &amp; 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219200"/>
            <a:ext cx="7163693" cy="4953000"/>
          </a:xfrm>
        </p:spPr>
        <p:txBody>
          <a:bodyPr/>
          <a:lstStyle/>
          <a:p>
            <a:r>
              <a:rPr lang="en-US" dirty="0" smtClean="0"/>
              <a:t> char x = 255;</a:t>
            </a:r>
          </a:p>
          <a:p>
            <a:r>
              <a:rPr lang="en-US" dirty="0" smtClean="0"/>
              <a:t> unsigned char y = 5;</a:t>
            </a:r>
          </a:p>
          <a:p>
            <a:r>
              <a:rPr lang="en-US" dirty="0" smtClean="0"/>
              <a:t> short z = 255;</a:t>
            </a:r>
          </a:p>
          <a:p>
            <a:r>
              <a:rPr lang="en-US" dirty="0" smtClean="0"/>
              <a:t> while ( x &gt;= 0 ) x--; 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  <a:p>
            <a:pPr lvl="1"/>
            <a:r>
              <a:rPr lang="en-US" dirty="0" smtClean="0"/>
              <a:t>ZERO!!!  x = -1, less than zero from the start</a:t>
            </a:r>
          </a:p>
          <a:p>
            <a:r>
              <a:rPr lang="en-US" dirty="0" smtClean="0"/>
              <a:t> while ( y &gt;= 0 ) y--;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</a:p>
          <a:p>
            <a:pPr lvl="1"/>
            <a:r>
              <a:rPr lang="en-US" dirty="0" smtClean="0"/>
              <a:t>Infinite!!!  y is ALWAYS &gt;= 0, it’s unsigned</a:t>
            </a:r>
          </a:p>
          <a:p>
            <a:r>
              <a:rPr lang="en-US" dirty="0" smtClean="0"/>
              <a:t> while ( z &gt;= 0 ) z--; </a:t>
            </a:r>
            <a:r>
              <a:rPr lang="en-US" dirty="0" smtClean="0">
                <a:solidFill>
                  <a:srgbClr val="00B050"/>
                </a:solidFill>
              </a:rPr>
              <a:t>// How many times will this loop?</a:t>
            </a:r>
            <a:endParaRPr lang="en-US" dirty="0" smtClean="0"/>
          </a:p>
          <a:p>
            <a:pPr lvl="1"/>
            <a:r>
              <a:rPr lang="en-US" dirty="0" smtClean="0"/>
              <a:t>256 times, z is signed and two bytes, so 255 is a positive number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1111 0100</a:t>
            </a:r>
            <a:r>
              <a:rPr lang="en-US" baseline="-25000" dirty="0" smtClean="0"/>
              <a:t>2</a:t>
            </a:r>
            <a:r>
              <a:rPr lang="en-US" dirty="0" smtClean="0"/>
              <a:t> &gt;&gt; 1</a:t>
            </a:r>
          </a:p>
          <a:p>
            <a:r>
              <a:rPr lang="en-US" dirty="0" smtClean="0"/>
              <a:t>So it is either -12 OR 244</a:t>
            </a:r>
          </a:p>
          <a:p>
            <a:r>
              <a:rPr lang="en-US" dirty="0" smtClean="0"/>
              <a:t>The </a:t>
            </a:r>
            <a:r>
              <a:rPr lang="en-US" b="1" u="sng" dirty="0" smtClean="0"/>
              <a:t>complier</a:t>
            </a:r>
            <a:r>
              <a:rPr lang="en-US" dirty="0" smtClean="0"/>
              <a:t> changes the assembly based upon whether it is signed or unsigned!</a:t>
            </a:r>
          </a:p>
          <a:p>
            <a:r>
              <a:rPr lang="en-US" dirty="0" smtClean="0"/>
              <a:t>-12 / 2 = -6 --- the compiler will choose an ARITHMETIC shift right, NOT logical shift right</a:t>
            </a:r>
          </a:p>
          <a:p>
            <a:pPr lvl="1"/>
            <a:r>
              <a:rPr lang="en-US" dirty="0" smtClean="0"/>
              <a:t>Arithmetic shift right preserves the MSB</a:t>
            </a:r>
          </a:p>
          <a:p>
            <a:pPr lvl="2"/>
            <a:r>
              <a:rPr lang="en-US" dirty="0" smtClean="0"/>
              <a:t>And for a “char” the MSB is bit #7 – if this were a “short” then 0000 0000 1111 0100 would have the arithmetic shift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1</a:t>
            </a:r>
            <a:r>
              <a:rPr lang="en-US" dirty="0" smtClean="0"/>
              <a:t> 111 1010 – is -6</a:t>
            </a:r>
          </a:p>
          <a:p>
            <a:pPr lvl="1"/>
            <a:r>
              <a:rPr lang="en-US" dirty="0" smtClean="0"/>
              <a:t>But if declared “unsigned char” compiler would do a logical shift right</a:t>
            </a:r>
          </a:p>
          <a:p>
            <a:pPr lvl="2"/>
            <a:r>
              <a:rPr lang="en-US" dirty="0" smtClean="0"/>
              <a:t>244 / 2 = 122 = </a:t>
            </a:r>
            <a:r>
              <a:rPr lang="en-US" dirty="0" smtClean="0">
                <a:solidFill>
                  <a:srgbClr val="FFFF00"/>
                </a:solidFill>
              </a:rPr>
              <a:t>0</a:t>
            </a:r>
            <a:r>
              <a:rPr lang="en-US" dirty="0" smtClean="0"/>
              <a:t> 111 1010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993995">
            <a:off x="6421239" y="2093055"/>
            <a:ext cx="30973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The compiler knows …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1111 0100</a:t>
            </a:r>
            <a:r>
              <a:rPr lang="en-US" baseline="-25000" dirty="0" smtClean="0"/>
              <a:t>2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Is 5 &gt; 1111 0100???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1111 0100</a:t>
            </a:r>
            <a:r>
              <a:rPr lang="en-US" baseline="-25000" dirty="0" smtClean="0"/>
              <a:t>2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Is 5 &gt; 1111 0100???</a:t>
            </a:r>
          </a:p>
          <a:p>
            <a:pPr lvl="1"/>
            <a:r>
              <a:rPr lang="en-US" dirty="0" smtClean="0"/>
              <a:t>If unsigned, then NO</a:t>
            </a:r>
          </a:p>
          <a:p>
            <a:pPr lvl="1"/>
            <a:r>
              <a:rPr lang="en-US" dirty="0" smtClean="0"/>
              <a:t>5 is NOT &gt; 244</a:t>
            </a:r>
          </a:p>
          <a:p>
            <a:pPr lvl="1"/>
            <a:r>
              <a:rPr lang="en-US" dirty="0" smtClean="0"/>
              <a:t>If signed, then YES</a:t>
            </a:r>
          </a:p>
          <a:p>
            <a:pPr lvl="1"/>
            <a:r>
              <a:rPr lang="en-US" dirty="0" smtClean="0"/>
              <a:t>5 is &gt; -12</a:t>
            </a:r>
          </a:p>
          <a:p>
            <a:r>
              <a:rPr lang="en-US" dirty="0" smtClean="0"/>
              <a:t>So how does the CPU know what to do?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1111 0100</a:t>
            </a:r>
            <a:r>
              <a:rPr lang="en-US" baseline="-25000" dirty="0" smtClean="0"/>
              <a:t>2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Is 5 &gt; 1111 0100???</a:t>
            </a:r>
          </a:p>
          <a:p>
            <a:pPr lvl="1"/>
            <a:r>
              <a:rPr lang="en-US" dirty="0" smtClean="0"/>
              <a:t>If unsigned, then NO</a:t>
            </a:r>
          </a:p>
          <a:p>
            <a:pPr lvl="1"/>
            <a:r>
              <a:rPr lang="en-US" dirty="0" smtClean="0"/>
              <a:t>5 is NOT &gt; 244</a:t>
            </a:r>
          </a:p>
          <a:p>
            <a:pPr lvl="1"/>
            <a:r>
              <a:rPr lang="en-US" dirty="0" smtClean="0"/>
              <a:t>If signed, then YES</a:t>
            </a:r>
          </a:p>
          <a:p>
            <a:pPr lvl="1"/>
            <a:r>
              <a:rPr lang="en-US" dirty="0" smtClean="0"/>
              <a:t>5 is &gt; -12</a:t>
            </a:r>
          </a:p>
          <a:p>
            <a:r>
              <a:rPr lang="en-US" dirty="0" smtClean="0"/>
              <a:t>So how does the CPU know what to do?</a:t>
            </a:r>
          </a:p>
          <a:p>
            <a:r>
              <a:rPr lang="en-US" dirty="0" smtClean="0"/>
              <a:t>Flags are set (regardless of whether the value is signed or unsigned)</a:t>
            </a:r>
          </a:p>
          <a:p>
            <a:pPr lvl="1"/>
            <a:r>
              <a:rPr lang="en-US" dirty="0" smtClean="0"/>
              <a:t>There are signed branches and unsigned branches</a:t>
            </a:r>
          </a:p>
          <a:p>
            <a:pPr lvl="1"/>
            <a:r>
              <a:rPr lang="en-US" dirty="0" smtClean="0"/>
              <a:t>They check different flags</a:t>
            </a:r>
          </a:p>
          <a:p>
            <a:pPr lvl="1"/>
            <a:r>
              <a:rPr lang="en-US" dirty="0" smtClean="0"/>
              <a:t>We’ll discuss more when we get there …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decimal numbering system</a:t>
            </a:r>
          </a:p>
          <a:p>
            <a:r>
              <a:rPr lang="en-US" dirty="0" smtClean="0"/>
              <a:t>Base 10</a:t>
            </a:r>
          </a:p>
          <a:p>
            <a:r>
              <a:rPr lang="en-US" dirty="0" smtClean="0"/>
              <a:t>There are ten digits, starting with zero  ( 0 – 9 )</a:t>
            </a:r>
          </a:p>
          <a:p>
            <a:r>
              <a:rPr lang="en-US" dirty="0" smtClean="0"/>
              <a:t>Binary numbers have two digits starting with zero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r>
              <a:rPr lang="en-US" dirty="0" smtClean="0"/>
              <a:t>Anyone know what a binary digit is affectionately known as???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Invert all the bits</a:t>
            </a:r>
          </a:p>
          <a:p>
            <a:pPr lvl="1"/>
            <a:r>
              <a:rPr lang="en-US" dirty="0" smtClean="0"/>
              <a:t>One’s complement</a:t>
            </a:r>
          </a:p>
          <a:p>
            <a:r>
              <a:rPr lang="en-US" dirty="0" smtClean="0"/>
              <a:t>(N) AND</a:t>
            </a:r>
          </a:p>
          <a:p>
            <a:pPr lvl="1"/>
            <a:r>
              <a:rPr lang="en-US" dirty="0" smtClean="0"/>
              <a:t>All inputs must be 1 for result to be one</a:t>
            </a:r>
          </a:p>
          <a:p>
            <a:pPr lvl="1"/>
            <a:r>
              <a:rPr lang="en-US" dirty="0" smtClean="0"/>
              <a:t>Think multiplication: 1 * 1 * 1 * 1 * … if any one of the inputs is a zero, the result is zero</a:t>
            </a:r>
          </a:p>
          <a:p>
            <a:pPr lvl="1"/>
            <a:r>
              <a:rPr lang="en-US" dirty="0" smtClean="0"/>
              <a:t>For NAND, same thing except result is inverted</a:t>
            </a:r>
          </a:p>
          <a:p>
            <a:pPr lvl="2"/>
            <a:r>
              <a:rPr lang="en-US" dirty="0" smtClean="0"/>
              <a:t>If any one of the inputs is a zero, the result is a </a:t>
            </a:r>
            <a:r>
              <a:rPr lang="en-US" u="sng" dirty="0" smtClean="0"/>
              <a:t>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(N) OR</a:t>
            </a:r>
          </a:p>
          <a:p>
            <a:pPr lvl="1"/>
            <a:r>
              <a:rPr lang="en-US" dirty="0" smtClean="0"/>
              <a:t>If any input is a one, the result is a one</a:t>
            </a:r>
          </a:p>
          <a:p>
            <a:pPr lvl="1"/>
            <a:r>
              <a:rPr lang="en-US" dirty="0" smtClean="0"/>
              <a:t>Think addition, but the result is either zero or not zero</a:t>
            </a:r>
          </a:p>
          <a:p>
            <a:pPr lvl="2"/>
            <a:r>
              <a:rPr lang="en-US" dirty="0" smtClean="0"/>
              <a:t>In order for the final result to be zero, all inputs must be zero</a:t>
            </a:r>
          </a:p>
          <a:p>
            <a:pPr lvl="1"/>
            <a:r>
              <a:rPr lang="en-US" dirty="0" smtClean="0"/>
              <a:t>For NOR, same thing except result is inverted</a:t>
            </a:r>
          </a:p>
          <a:p>
            <a:pPr lvl="2"/>
            <a:r>
              <a:rPr lang="en-US" dirty="0" smtClean="0"/>
              <a:t>In order for the final result to be </a:t>
            </a:r>
            <a:r>
              <a:rPr lang="en-US" u="sng" dirty="0" smtClean="0"/>
              <a:t>one</a:t>
            </a:r>
            <a:r>
              <a:rPr lang="en-US" dirty="0" smtClean="0"/>
              <a:t>, all inputs must be zero</a:t>
            </a:r>
          </a:p>
          <a:p>
            <a:r>
              <a:rPr lang="en-US" dirty="0" smtClean="0"/>
              <a:t>(XOR / XNOR)</a:t>
            </a:r>
          </a:p>
          <a:p>
            <a:pPr lvl="1"/>
            <a:r>
              <a:rPr lang="en-US" dirty="0" smtClean="0"/>
              <a:t>If both inputs are the same, the result is zero</a:t>
            </a:r>
          </a:p>
          <a:p>
            <a:pPr lvl="1"/>
            <a:r>
              <a:rPr lang="en-US" dirty="0" smtClean="0"/>
              <a:t>Think even vs. odd – even number of ones, result is zero</a:t>
            </a:r>
          </a:p>
          <a:p>
            <a:pPr lvl="1"/>
            <a:r>
              <a:rPr lang="en-US" dirty="0" smtClean="0"/>
              <a:t>XNOR is also called “equivalence” because if the inputs are the same , the result is a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Comprehend binary, hexadecimal, decimal, octal</a:t>
            </a:r>
          </a:p>
          <a:p>
            <a:pPr lvl="1"/>
            <a:r>
              <a:rPr lang="en-US" dirty="0" smtClean="0"/>
              <a:t>And any other numbering system</a:t>
            </a:r>
          </a:p>
          <a:p>
            <a:r>
              <a:rPr lang="en-US" dirty="0" smtClean="0"/>
              <a:t>Be able to add / subtract, by hand, in any numbering system listed above</a:t>
            </a:r>
          </a:p>
          <a:p>
            <a:r>
              <a:rPr lang="en-US" dirty="0" smtClean="0"/>
              <a:t>Be able to convert between each of the numbering systems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For unsigned values</a:t>
            </a:r>
          </a:p>
          <a:p>
            <a:pPr lvl="1"/>
            <a:r>
              <a:rPr lang="en-US" dirty="0" smtClean="0"/>
              <a:t>For signed values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two’s complement </a:t>
            </a:r>
            <a:r>
              <a:rPr lang="en-US" dirty="0" smtClean="0"/>
              <a:t>math</a:t>
            </a:r>
          </a:p>
          <a:p>
            <a:r>
              <a:rPr lang="en-US" dirty="0" smtClean="0"/>
              <a:t>For a given number of bits, know how to determine the total number of values, the signed and unsigned </a:t>
            </a:r>
            <a:r>
              <a:rPr lang="en-US" dirty="0" smtClean="0"/>
              <a:t>ranges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3412041">
            <a:off x="7050518" y="1775057"/>
            <a:ext cx="25142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i.e. What IS on the test!!!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553200" y="762001"/>
            <a:ext cx="1067331" cy="14498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 smtClean="0"/>
              <a:t>Know the first 12 powers of 2. (12 instead of 10 because a page size is 2</a:t>
            </a:r>
            <a:r>
              <a:rPr lang="en-US" baseline="30000" dirty="0" smtClean="0"/>
              <a:t>12</a:t>
            </a:r>
            <a:r>
              <a:rPr lang="en-US" dirty="0" smtClean="0"/>
              <a:t> = 4096 = 4K)</a:t>
            </a:r>
          </a:p>
          <a:p>
            <a:pPr lvl="1"/>
            <a:r>
              <a:rPr lang="en-US" dirty="0" smtClean="0"/>
              <a:t>Helpful to know 2</a:t>
            </a:r>
            <a:r>
              <a:rPr lang="en-US" baseline="30000" dirty="0" smtClean="0"/>
              <a:t>13</a:t>
            </a:r>
            <a:r>
              <a:rPr lang="en-US" dirty="0" smtClean="0"/>
              <a:t> to 2</a:t>
            </a:r>
            <a:r>
              <a:rPr lang="en-US" baseline="30000" dirty="0" smtClean="0"/>
              <a:t>16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Difference between arithmetic shift right and logical shift </a:t>
            </a:r>
            <a:r>
              <a:rPr lang="en-US" dirty="0" smtClean="0"/>
              <a:t>right</a:t>
            </a:r>
            <a:endParaRPr lang="en-US" dirty="0" smtClean="0"/>
          </a:p>
          <a:p>
            <a:r>
              <a:rPr lang="en-US" dirty="0" smtClean="0"/>
              <a:t>Know </a:t>
            </a:r>
            <a:r>
              <a:rPr lang="en-US" dirty="0" smtClean="0"/>
              <a:t>how the compiler adjusts the assembly language based on the sign</a:t>
            </a:r>
          </a:p>
          <a:p>
            <a:r>
              <a:rPr lang="en-US" dirty="0" smtClean="0"/>
              <a:t>Bitwise Logical Operations (NOT, OR, AND, XOR, etc.)</a:t>
            </a:r>
          </a:p>
          <a:p>
            <a:r>
              <a:rPr lang="en-US" dirty="0" smtClean="0"/>
              <a:t>The 4 flag results:  carry, overflow, sign, zero</a:t>
            </a:r>
            <a:endParaRPr lang="en-US" dirty="0" smtClean="0"/>
          </a:p>
          <a:p>
            <a:r>
              <a:rPr lang="en-US" dirty="0" smtClean="0"/>
              <a:t>Anything else in the slides …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3412041">
            <a:off x="7050518" y="1775057"/>
            <a:ext cx="251427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i.e. What IS on the test!!!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553200" y="762001"/>
            <a:ext cx="1067331" cy="14498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brain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decimal numbering system</a:t>
            </a:r>
          </a:p>
          <a:p>
            <a:r>
              <a:rPr lang="en-US" dirty="0" smtClean="0"/>
              <a:t>Base 10</a:t>
            </a:r>
          </a:p>
          <a:p>
            <a:r>
              <a:rPr lang="en-US" dirty="0" smtClean="0"/>
              <a:t>There are ten digits, starting with zero  ( 0 – 9 )</a:t>
            </a:r>
          </a:p>
          <a:p>
            <a:r>
              <a:rPr lang="en-US" dirty="0" smtClean="0"/>
              <a:t>Binary numbers have two digits starting with zero</a:t>
            </a:r>
          </a:p>
          <a:p>
            <a:pPr lvl="1"/>
            <a:r>
              <a:rPr lang="en-US" dirty="0" smtClean="0"/>
              <a:t>0, 1</a:t>
            </a:r>
          </a:p>
          <a:p>
            <a:pPr lvl="1"/>
            <a:r>
              <a:rPr lang="en-US" dirty="0" smtClean="0"/>
              <a:t>Anyone know what a binary digit is affectionately known as???</a:t>
            </a:r>
          </a:p>
          <a:p>
            <a:pPr lvl="1"/>
            <a:r>
              <a:rPr lang="en-US" dirty="0" smtClean="0"/>
              <a:t>Bit</a:t>
            </a:r>
          </a:p>
          <a:p>
            <a:r>
              <a:rPr lang="en-US" dirty="0" smtClean="0"/>
              <a:t>There exists a quad numbering system (outdated)</a:t>
            </a:r>
          </a:p>
          <a:p>
            <a:r>
              <a:rPr lang="en-US" dirty="0" smtClean="0"/>
              <a:t>Octal, base 8, digits 0 – 7</a:t>
            </a:r>
          </a:p>
          <a:p>
            <a:pPr lvl="1"/>
            <a:r>
              <a:rPr lang="en-US" dirty="0" smtClean="0"/>
              <a:t>For you Linux lovers, those are used with </a:t>
            </a:r>
            <a:r>
              <a:rPr lang="en-US" dirty="0" err="1" smtClean="0"/>
              <a:t>chmod</a:t>
            </a:r>
            <a:endParaRPr lang="en-US" dirty="0" smtClean="0"/>
          </a:p>
          <a:p>
            <a:pPr lvl="1"/>
            <a:r>
              <a:rPr lang="en-US" dirty="0" smtClean="0"/>
              <a:t>777 sets all the bits because a 7 in binary is 111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84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219200"/>
            <a:ext cx="6852578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Decimal:</a:t>
            </a:r>
          </a:p>
          <a:p>
            <a:pPr lvl="1"/>
            <a:r>
              <a:rPr lang="en-US" dirty="0" smtClean="0"/>
              <a:t>1 + 1 = 2, 2 + 1 = 3, … 9 + 1 = … ONE, ZERO i.e. 10</a:t>
            </a:r>
          </a:p>
          <a:p>
            <a:pPr lvl="1"/>
            <a:r>
              <a:rPr lang="en-US" dirty="0" smtClean="0"/>
              <a:t>There are only ten digits, zero through nine</a:t>
            </a:r>
          </a:p>
          <a:p>
            <a:pPr lvl="1"/>
            <a:r>
              <a:rPr lang="en-US" dirty="0" smtClean="0"/>
              <a:t>There is no single digit to represent ten</a:t>
            </a:r>
          </a:p>
          <a:p>
            <a:r>
              <a:rPr lang="en-US" dirty="0" smtClean="0"/>
              <a:t>So we have places for digits</a:t>
            </a:r>
          </a:p>
          <a:p>
            <a:pPr lvl="1"/>
            <a:r>
              <a:rPr lang="en-US" dirty="0" smtClean="0"/>
              <a:t>5432</a:t>
            </a:r>
          </a:p>
          <a:p>
            <a:pPr lvl="2"/>
            <a:r>
              <a:rPr lang="en-US" dirty="0" smtClean="0"/>
              <a:t>the five is in the thousand’s place ( 10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The four is in the hundred’s place ( 10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The three is in the ten’s place ( 10</a:t>
            </a:r>
            <a:r>
              <a:rPr lang="en-US" baseline="30000" dirty="0" smtClean="0"/>
              <a:t>1</a:t>
            </a:r>
            <a:r>
              <a:rPr lang="en-US" dirty="0" smtClean="0"/>
              <a:t> )</a:t>
            </a:r>
          </a:p>
          <a:p>
            <a:pPr lvl="2"/>
            <a:r>
              <a:rPr lang="en-US" dirty="0" smtClean="0"/>
              <a:t>And the 2 is in the one’s place ( 10</a:t>
            </a:r>
            <a:r>
              <a:rPr lang="en-US" baseline="30000" dirty="0" smtClean="0"/>
              <a:t>0</a:t>
            </a:r>
            <a:r>
              <a:rPr lang="en-US" dirty="0" smtClean="0"/>
              <a:t> )</a:t>
            </a:r>
          </a:p>
          <a:p>
            <a:r>
              <a:rPr lang="en-US" dirty="0" smtClean="0"/>
              <a:t>Octal:</a:t>
            </a:r>
          </a:p>
          <a:p>
            <a:pPr lvl="1"/>
            <a:r>
              <a:rPr lang="en-US" dirty="0" smtClean="0"/>
              <a:t>1 + 1 = 2, 2 + 1 = 3, … 7 + 1 = 10 ( one, zero )</a:t>
            </a:r>
          </a:p>
          <a:p>
            <a:pPr lvl="1"/>
            <a:r>
              <a:rPr lang="en-US" dirty="0" smtClean="0"/>
              <a:t>10</a:t>
            </a:r>
            <a:r>
              <a:rPr lang="en-US" baseline="-25000" dirty="0" smtClean="0"/>
              <a:t>8</a:t>
            </a:r>
            <a:r>
              <a:rPr lang="en-US" dirty="0" smtClean="0"/>
              <a:t> == 8 because there is a one in the eight’s place</a:t>
            </a:r>
          </a:p>
          <a:p>
            <a:pPr lvl="1"/>
            <a:r>
              <a:rPr lang="en-US" dirty="0" smtClean="0"/>
              <a:t>53</a:t>
            </a:r>
            <a:r>
              <a:rPr lang="en-US" baseline="-25000" dirty="0" smtClean="0"/>
              <a:t>8</a:t>
            </a:r>
            <a:r>
              <a:rPr lang="en-US" dirty="0" smtClean="0"/>
              <a:t> == forty-three since 5 * 8  + 3  = 43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16 has 16 digits</a:t>
            </a:r>
          </a:p>
          <a:p>
            <a:r>
              <a:rPr lang="en-US" dirty="0" smtClean="0"/>
              <a:t>0 – 9 as in decimal</a:t>
            </a:r>
          </a:p>
          <a:p>
            <a:r>
              <a:rPr lang="en-US" dirty="0" smtClean="0"/>
              <a:t>The letters A – F</a:t>
            </a:r>
          </a:p>
          <a:p>
            <a:pPr lvl="1"/>
            <a:r>
              <a:rPr lang="en-US" dirty="0" smtClean="0"/>
              <a:t>A = 10, B = 11, C = 12, D = 13, E = 14, F = 15</a:t>
            </a:r>
          </a:p>
          <a:p>
            <a:r>
              <a:rPr lang="en-US" dirty="0" smtClean="0"/>
              <a:t>It has places too</a:t>
            </a:r>
          </a:p>
          <a:p>
            <a:r>
              <a:rPr lang="en-US" dirty="0" smtClean="0"/>
              <a:t>For 32 bits there are the following: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256 M		16</a:t>
            </a:r>
            <a:r>
              <a:rPr lang="en-US" baseline="30000" dirty="0" smtClean="0"/>
              <a:t>7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16 M		16</a:t>
            </a:r>
            <a:r>
              <a:rPr lang="en-US" baseline="30000" dirty="0" smtClean="0"/>
              <a:t>6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 M			16</a:t>
            </a:r>
            <a:r>
              <a:rPr lang="en-US" baseline="30000" dirty="0" smtClean="0"/>
              <a:t>5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64 K		16</a:t>
            </a:r>
            <a:r>
              <a:rPr lang="en-US" baseline="30000" dirty="0" smtClean="0"/>
              <a:t>4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4 K			16</a:t>
            </a:r>
            <a:r>
              <a:rPr lang="en-US" baseline="30000" dirty="0" smtClean="0"/>
              <a:t>3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256 ( ¼ K )		16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16    ( 1 / 64 K )	16</a:t>
            </a:r>
            <a:r>
              <a:rPr lang="en-US" baseline="30000" dirty="0" smtClean="0"/>
              <a:t>1</a:t>
            </a:r>
            <a:r>
              <a:rPr lang="en-US" dirty="0" smtClean="0"/>
              <a:t>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1       ( 1 / 1024 K )	16</a:t>
            </a:r>
            <a:r>
              <a:rPr lang="en-US" baseline="30000" dirty="0" smtClean="0"/>
              <a:t>0</a:t>
            </a:r>
            <a:r>
              <a:rPr lang="en-US" dirty="0" smtClean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MEMORIZE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=1		2</a:t>
            </a:r>
            <a:r>
              <a:rPr lang="en-US" baseline="30000" dirty="0" smtClean="0"/>
              <a:t>9</a:t>
            </a:r>
            <a:r>
              <a:rPr lang="en-US" dirty="0" smtClean="0"/>
              <a:t>=512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=2		2</a:t>
            </a:r>
            <a:r>
              <a:rPr lang="en-US" baseline="30000" dirty="0" smtClean="0"/>
              <a:t>10</a:t>
            </a:r>
            <a:r>
              <a:rPr lang="en-US" dirty="0" smtClean="0"/>
              <a:t>=1024 (1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=4		2</a:t>
            </a:r>
            <a:r>
              <a:rPr lang="en-US" baseline="30000" dirty="0" smtClean="0"/>
              <a:t>11</a:t>
            </a:r>
            <a:r>
              <a:rPr lang="en-US" dirty="0" smtClean="0"/>
              <a:t>=2048 (2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=8		2</a:t>
            </a:r>
            <a:r>
              <a:rPr lang="en-US" baseline="30000" dirty="0" smtClean="0"/>
              <a:t>12</a:t>
            </a:r>
            <a:r>
              <a:rPr lang="en-US" dirty="0" smtClean="0"/>
              <a:t>=4096 (4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=16	2</a:t>
            </a:r>
            <a:r>
              <a:rPr lang="en-US" baseline="30000" dirty="0" smtClean="0"/>
              <a:t>13</a:t>
            </a:r>
            <a:r>
              <a:rPr lang="en-US" dirty="0" smtClean="0"/>
              <a:t>=8192 (8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=32	2</a:t>
            </a:r>
            <a:r>
              <a:rPr lang="en-US" baseline="30000" dirty="0" smtClean="0"/>
              <a:t>14</a:t>
            </a:r>
            <a:r>
              <a:rPr lang="en-US" dirty="0" smtClean="0"/>
              <a:t>=16384 (16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=64	2</a:t>
            </a:r>
            <a:r>
              <a:rPr lang="en-US" baseline="30000" dirty="0" smtClean="0"/>
              <a:t>15</a:t>
            </a:r>
            <a:r>
              <a:rPr lang="en-US" dirty="0" smtClean="0"/>
              <a:t>=32768 (32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=128	2</a:t>
            </a:r>
            <a:r>
              <a:rPr lang="en-US" baseline="30000" dirty="0" smtClean="0"/>
              <a:t>16</a:t>
            </a:r>
            <a:r>
              <a:rPr lang="en-US" dirty="0" smtClean="0"/>
              <a:t>=65536 (64 K)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=256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and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bits in a single hexadecimal digit?</a:t>
            </a:r>
          </a:p>
          <a:p>
            <a:pPr lvl="1"/>
            <a:r>
              <a:rPr lang="en-US" dirty="0" smtClean="0"/>
              <a:t>???</a:t>
            </a:r>
          </a:p>
          <a:p>
            <a:r>
              <a:rPr lang="en-US" dirty="0" smtClean="0"/>
              <a:t>How many bits in a single octal digit?</a:t>
            </a:r>
          </a:p>
          <a:p>
            <a:pPr lvl="1"/>
            <a:r>
              <a:rPr lang="en-US" dirty="0" smtClean="0"/>
              <a:t>???</a:t>
            </a:r>
          </a:p>
          <a:p>
            <a:r>
              <a:rPr lang="en-US" dirty="0" smtClean="0"/>
              <a:t>How many bits in a single binary digit?</a:t>
            </a:r>
          </a:p>
          <a:p>
            <a:pPr lvl="1"/>
            <a:r>
              <a:rPr lang="en-US" dirty="0" smtClean="0"/>
              <a:t>???</a:t>
            </a:r>
          </a:p>
          <a:p>
            <a:r>
              <a:rPr lang="en-US" dirty="0" smtClean="0"/>
              <a:t>How many bits in a single decimal digit?</a:t>
            </a:r>
          </a:p>
          <a:p>
            <a:pPr lvl="1"/>
            <a:r>
              <a:rPr lang="en-US" dirty="0" smtClean="0"/>
              <a:t>???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1424" y="6400800"/>
            <a:ext cx="1087325" cy="276228"/>
          </a:xfrm>
        </p:spPr>
        <p:txBody>
          <a:bodyPr/>
          <a:lstStyle/>
          <a:p>
            <a:fld id="{B2B62C1C-769C-4D12-87F2-EEF0643D4CAD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107" y="6400800"/>
            <a:ext cx="4916180" cy="276228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78" y="6400800"/>
            <a:ext cx="628815" cy="276228"/>
          </a:xfrm>
        </p:spPr>
        <p:txBody>
          <a:bodyPr/>
          <a:lstStyle/>
          <a:p>
            <a:fld id="{53F44808-9C1B-4687-A01C-6F7FBACE4B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37708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4569</TotalTime>
  <Words>2956</Words>
  <Application>Microsoft Office PowerPoint</Application>
  <PresentationFormat>On-screen Show (4:3)</PresentationFormat>
  <Paragraphs>536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Digital Blue Tunnel 16x9</vt:lpstr>
      <vt:lpstr>FUN WITH HEXADECIMAL MATH</vt:lpstr>
      <vt:lpstr>What is Hexadecimal?</vt:lpstr>
      <vt:lpstr>What is Hexadecimal?</vt:lpstr>
      <vt:lpstr>Numbering Systems</vt:lpstr>
      <vt:lpstr>Numbering Systems</vt:lpstr>
      <vt:lpstr>Numbering Systems</vt:lpstr>
      <vt:lpstr>Hexadecimal</vt:lpstr>
      <vt:lpstr>MEMORIZE THESE</vt:lpstr>
      <vt:lpstr>Numbers and Bits</vt:lpstr>
      <vt:lpstr>Numbers and Bits</vt:lpstr>
      <vt:lpstr>Logs and Antilogs</vt:lpstr>
      <vt:lpstr>Hexadecimal Notation</vt:lpstr>
      <vt:lpstr>Hexadecimal Math</vt:lpstr>
      <vt:lpstr>Hexadecimal Math</vt:lpstr>
      <vt:lpstr>Hexadecimal Conversions</vt:lpstr>
      <vt:lpstr>Hexadecimal Conversions</vt:lpstr>
      <vt:lpstr>Hexadecimal Conversions</vt:lpstr>
      <vt:lpstr>Hexadecimal Conversions</vt:lpstr>
      <vt:lpstr>Hexadecimal Conversions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Signed &amp; Unsigned</vt:lpstr>
      <vt:lpstr>Signed &amp; Unsigned</vt:lpstr>
      <vt:lpstr>Signed &amp; Unsigned</vt:lpstr>
      <vt:lpstr>Signed &amp; Unsigned</vt:lpstr>
      <vt:lpstr>Two’s Complement</vt:lpstr>
      <vt:lpstr>Two’s Complement</vt:lpstr>
      <vt:lpstr>Two’s Complement</vt:lpstr>
      <vt:lpstr>Two’s Complement</vt:lpstr>
      <vt:lpstr>Logical Operations</vt:lpstr>
      <vt:lpstr>Logical Operations</vt:lpstr>
      <vt:lpstr>Summary of Skills</vt:lpstr>
      <vt:lpstr>Summary of Skills</vt:lpstr>
      <vt:lpstr>Questions &amp; Comments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stego</cp:lastModifiedBy>
  <cp:revision>159</cp:revision>
  <dcterms:created xsi:type="dcterms:W3CDTF">2014-02-13T05:00:54Z</dcterms:created>
  <dcterms:modified xsi:type="dcterms:W3CDTF">2018-01-09T00:15:04Z</dcterms:modified>
</cp:coreProperties>
</file>