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60" r:id="rId2"/>
    <p:sldId id="263" r:id="rId3"/>
    <p:sldId id="277" r:id="rId4"/>
    <p:sldId id="289" r:id="rId5"/>
    <p:sldId id="279" r:id="rId6"/>
    <p:sldId id="280" r:id="rId7"/>
    <p:sldId id="272" r:id="rId8"/>
    <p:sldId id="294" r:id="rId9"/>
    <p:sldId id="281" r:id="rId10"/>
    <p:sldId id="282" r:id="rId11"/>
    <p:sldId id="283" r:id="rId12"/>
    <p:sldId id="284" r:id="rId13"/>
    <p:sldId id="285" r:id="rId14"/>
    <p:sldId id="286" r:id="rId15"/>
    <p:sldId id="290" r:id="rId16"/>
    <p:sldId id="328" r:id="rId17"/>
    <p:sldId id="329" r:id="rId18"/>
    <p:sldId id="330" r:id="rId19"/>
    <p:sldId id="287" r:id="rId20"/>
    <p:sldId id="293" r:id="rId21"/>
    <p:sldId id="275" r:id="rId22"/>
    <p:sldId id="291" r:id="rId23"/>
    <p:sldId id="292" r:id="rId24"/>
    <p:sldId id="295" r:id="rId25"/>
    <p:sldId id="269" r:id="rId26"/>
    <p:sldId id="296" r:id="rId27"/>
    <p:sldId id="297" r:id="rId28"/>
    <p:sldId id="276" r:id="rId29"/>
    <p:sldId id="265" r:id="rId30"/>
    <p:sldId id="266" r:id="rId31"/>
    <p:sldId id="298" r:id="rId32"/>
    <p:sldId id="267" r:id="rId33"/>
    <p:sldId id="327" r:id="rId34"/>
    <p:sldId id="299" r:id="rId35"/>
    <p:sldId id="300" r:id="rId36"/>
    <p:sldId id="321" r:id="rId37"/>
    <p:sldId id="305" r:id="rId38"/>
    <p:sldId id="306" r:id="rId39"/>
    <p:sldId id="307" r:id="rId40"/>
    <p:sldId id="308" r:id="rId41"/>
    <p:sldId id="320" r:id="rId42"/>
    <p:sldId id="322" r:id="rId43"/>
    <p:sldId id="259" r:id="rId44"/>
    <p:sldId id="26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9800D-70C2-466C-B6F2-4CB7CA840E98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8042-A628-4381-AB45-FFBFD47505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676400"/>
            <a:ext cx="617380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838200" y="6096000"/>
            <a:ext cx="7772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spcBef>
                <a:spcPts val="0"/>
              </a:spcBef>
              <a:buNone/>
              <a:defRPr sz="18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791496" y="6096001"/>
            <a:ext cx="7772400" cy="4572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3200" b="1" cap="all" spc="200" baseline="0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49530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>
                <a:solidFill>
                  <a:srgbClr val="FFFF00"/>
                </a:solidFill>
              </a:defRPr>
            </a:lvl2pPr>
            <a:lvl3pPr>
              <a:spcBef>
                <a:spcPts val="600"/>
              </a:spcBef>
              <a:defRPr>
                <a:solidFill>
                  <a:srgbClr val="FF0000"/>
                </a:solidFill>
              </a:defRPr>
            </a:lvl3pPr>
            <a:lvl4pPr>
              <a:spcBef>
                <a:spcPts val="600"/>
              </a:spcBef>
              <a:defRPr>
                <a:solidFill>
                  <a:srgbClr val="00B0F0"/>
                </a:solidFill>
              </a:defRPr>
            </a:lvl4pPr>
            <a:lvl5pPr>
              <a:spcBef>
                <a:spcPts val="600"/>
              </a:spcBef>
              <a:defRPr>
                <a:solidFill>
                  <a:srgbClr val="FFC000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FFFF00"/>
                </a:solidFill>
              </a:defRPr>
            </a:lvl1pPr>
          </a:lstStyle>
          <a:p>
            <a:r>
              <a:rPr lang="en-US"/>
              <a:t>More Advanced Steganography with Malware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3F44808-9C1B-4687-A01C-6F7FBACE4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4808-9C1B-4687-A01C-6F7FBACE4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ego@satx.r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86_memory_segmentation" TargetMode="External"/><Relationship Id="rId2" Type="http://schemas.openxmlformats.org/officeDocument/2006/relationships/hyperlink" Target="https://msdn.microsoft.com/en-us/library/windows/desktop/aa365574(v=vs.85)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x86 Intel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Instructor: john ortiz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Lecturer III utsa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hlinkClick r:id="rId2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stego@satx.rr.com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CS 3843 computer organization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Paging and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2250" lvl="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Suppose I have 32K (yes, kilo) bytes of physical memory</a:t>
            </a:r>
          </a:p>
          <a:p>
            <a:pPr marL="222250" lvl="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How many 4K pages are available?</a:t>
            </a:r>
          </a:p>
          <a:p>
            <a:pPr marL="22225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endParaRPr lang="en-US" dirty="0">
              <a:sym typeface="Cantarel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Paging and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2250" lvl="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Suppose I have 32K (yes, kilo) bytes of physical memory</a:t>
            </a:r>
          </a:p>
          <a:p>
            <a:pPr marL="222250" lvl="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How many 4K pages are available?</a:t>
            </a:r>
          </a:p>
          <a:p>
            <a:pPr marL="461962" lvl="1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8 --- &gt; 8 * 4K = 32K</a:t>
            </a:r>
          </a:p>
          <a:p>
            <a:pPr marL="22225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Suppose I have 16 address lines</a:t>
            </a:r>
          </a:p>
          <a:p>
            <a:pPr marL="22225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How many possible addresses can I access?</a:t>
            </a:r>
          </a:p>
          <a:p>
            <a:pPr marL="22225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endParaRPr lang="en-US" dirty="0">
              <a:sym typeface="Cantarell"/>
            </a:endParaRPr>
          </a:p>
          <a:p>
            <a:pPr marL="22225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endParaRPr lang="en-US" dirty="0">
              <a:sym typeface="Cantarel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Paging and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2250" lvl="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Suppose I have 32K (yes, kilo) bytes of physical memory</a:t>
            </a:r>
          </a:p>
          <a:p>
            <a:pPr marL="222250" lvl="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How many 4K pages are available?</a:t>
            </a:r>
          </a:p>
          <a:p>
            <a:pPr marL="461962" lvl="1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8 --- &gt; 8 * 4K = 32K</a:t>
            </a:r>
          </a:p>
          <a:p>
            <a:pPr marL="22225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Suppose I have 16 address lines</a:t>
            </a:r>
          </a:p>
          <a:p>
            <a:pPr marL="22225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How many possible addresses can I access?</a:t>
            </a:r>
          </a:p>
          <a:p>
            <a:pPr marL="461962" lvl="1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65536 == 64K == log</a:t>
            </a:r>
            <a:r>
              <a:rPr lang="en-US" baseline="-25000" dirty="0">
                <a:sym typeface="Cantarell"/>
              </a:rPr>
              <a:t>2</a:t>
            </a:r>
            <a:r>
              <a:rPr lang="en-US" baseline="30000" dirty="0">
                <a:sym typeface="Cantarell"/>
              </a:rPr>
              <a:t>-1</a:t>
            </a:r>
            <a:r>
              <a:rPr lang="en-US" dirty="0">
                <a:sym typeface="Cantarell"/>
              </a:rPr>
              <a:t>(16) == 2</a:t>
            </a:r>
            <a:r>
              <a:rPr lang="en-US" baseline="30000" dirty="0">
                <a:sym typeface="Cantarell"/>
              </a:rPr>
              <a:t>16</a:t>
            </a:r>
            <a:r>
              <a:rPr lang="en-US" dirty="0">
                <a:sym typeface="Cantarell"/>
              </a:rPr>
              <a:t> </a:t>
            </a:r>
          </a:p>
          <a:p>
            <a:pPr marL="22225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endParaRPr lang="en-US" dirty="0">
              <a:sym typeface="Cantarel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Paging and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486400"/>
          </a:xfrm>
        </p:spPr>
        <p:txBody>
          <a:bodyPr>
            <a:normAutofit/>
          </a:bodyPr>
          <a:lstStyle/>
          <a:p>
            <a:pPr marL="22225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One processes needs 20K, so it will have 5 pages mapped directly to physical memory</a:t>
            </a:r>
          </a:p>
          <a:p>
            <a:pPr marL="461962" lvl="1" indent="-222250"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Not necessarily contiguously</a:t>
            </a:r>
          </a:p>
          <a:p>
            <a:pPr marL="22225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It “thinks” it has a full 64K available</a:t>
            </a:r>
          </a:p>
          <a:p>
            <a:pPr marL="461962" lvl="1" indent="-222250"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For our fictitious 16-bit address line</a:t>
            </a:r>
          </a:p>
          <a:p>
            <a:pPr marL="461962" lvl="1" indent="-222250"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0x0 to 0xFFFF</a:t>
            </a:r>
          </a:p>
          <a:p>
            <a:pPr marL="22225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So maybe one address used may be 0x0000</a:t>
            </a:r>
          </a:p>
          <a:p>
            <a:pPr marL="461962" lvl="1" indent="-222250"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Does NOT have to be mapped to physical address 0x0000!!</a:t>
            </a:r>
          </a:p>
          <a:p>
            <a:pPr marL="22225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Another address may be 0xc000</a:t>
            </a:r>
          </a:p>
          <a:p>
            <a:pPr marL="461962" lvl="1" indent="-222250"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0xc000 &gt; 32K (0x7FFFF), but can be mapped to any unused physical address within the 32K range</a:t>
            </a:r>
          </a:p>
          <a:p>
            <a:pPr marL="22225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Mapping is fast, done by hardware &amp; software</a:t>
            </a:r>
          </a:p>
          <a:p>
            <a:pPr marL="461962" lvl="1" indent="-222250"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Level 1 and level 2 caches help</a:t>
            </a:r>
          </a:p>
          <a:p>
            <a:pPr marL="22225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endParaRPr lang="en-US" dirty="0">
              <a:sym typeface="Cantarel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Paging and Virtual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0" y="1905000"/>
            <a:ext cx="914400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2286000"/>
            <a:ext cx="914400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0x1000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2667000"/>
            <a:ext cx="914400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0x2000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3048000"/>
            <a:ext cx="914400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0x3000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3429000"/>
            <a:ext cx="914400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3810000"/>
            <a:ext cx="914400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0x5000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4191000"/>
            <a:ext cx="914400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0x6000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4572000"/>
            <a:ext cx="914400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0x7000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1905000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 #1: 0x0000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2286000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 #1: 0x1000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800" y="2667000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 #1: 0x7000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66800" y="3048000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 #1: 0xc000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6800" y="3429000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 #1: 0xf000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00" y="4114800"/>
            <a:ext cx="20574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 #2: 0x3000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6800" y="4495800"/>
            <a:ext cx="20574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 #2: 0x4000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4876800"/>
            <a:ext cx="20574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 #2: 0xf000</a:t>
            </a:r>
          </a:p>
        </p:txBody>
      </p:sp>
      <p:cxnSp>
        <p:nvCxnSpPr>
          <p:cNvPr id="25" name="Straight Arrow Connector 24"/>
          <p:cNvCxnSpPr>
            <a:stCxn id="16" idx="3"/>
            <a:endCxn id="11" idx="1"/>
          </p:cNvCxnSpPr>
          <p:nvPr/>
        </p:nvCxnSpPr>
        <p:spPr>
          <a:xfrm>
            <a:off x="3124200" y="2089666"/>
            <a:ext cx="3733800" cy="1524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12" idx="1"/>
          </p:cNvCxnSpPr>
          <p:nvPr/>
        </p:nvCxnSpPr>
        <p:spPr>
          <a:xfrm>
            <a:off x="3124200" y="2470666"/>
            <a:ext cx="3733800" cy="1524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  <a:endCxn id="7" idx="1"/>
          </p:cNvCxnSpPr>
          <p:nvPr/>
        </p:nvCxnSpPr>
        <p:spPr>
          <a:xfrm flipV="1">
            <a:off x="3124200" y="2089666"/>
            <a:ext cx="3733800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9" idx="1"/>
          </p:cNvCxnSpPr>
          <p:nvPr/>
        </p:nvCxnSpPr>
        <p:spPr>
          <a:xfrm flipV="1">
            <a:off x="3124200" y="2851666"/>
            <a:ext cx="37338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  <a:endCxn id="14" idx="1"/>
          </p:cNvCxnSpPr>
          <p:nvPr/>
        </p:nvCxnSpPr>
        <p:spPr>
          <a:xfrm>
            <a:off x="3124200" y="3613666"/>
            <a:ext cx="3733800" cy="1143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66800" y="1219200"/>
            <a:ext cx="2260555" cy="461665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Virtual Memory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19800" y="1219200"/>
            <a:ext cx="2452916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Physical Memory</a:t>
            </a:r>
          </a:p>
        </p:txBody>
      </p:sp>
      <p:cxnSp>
        <p:nvCxnSpPr>
          <p:cNvPr id="42" name="Straight Arrow Connector 41"/>
          <p:cNvCxnSpPr>
            <a:stCxn id="21" idx="3"/>
            <a:endCxn id="10" idx="1"/>
          </p:cNvCxnSpPr>
          <p:nvPr/>
        </p:nvCxnSpPr>
        <p:spPr>
          <a:xfrm flipV="1">
            <a:off x="3124200" y="3232666"/>
            <a:ext cx="3733800" cy="10668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3" idx="1"/>
          </p:cNvCxnSpPr>
          <p:nvPr/>
        </p:nvCxnSpPr>
        <p:spPr>
          <a:xfrm flipV="1">
            <a:off x="3124200" y="4375666"/>
            <a:ext cx="3733800" cy="3048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3"/>
            <a:endCxn id="8" idx="1"/>
          </p:cNvCxnSpPr>
          <p:nvPr/>
        </p:nvCxnSpPr>
        <p:spPr>
          <a:xfrm flipV="1">
            <a:off x="3124200" y="2470666"/>
            <a:ext cx="3733800" cy="25908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38200" y="5562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third process needs some memory, then a page (or more) will be saved to disk, (in the paging file) and that process will get the physical RAM for its time slot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Paging and Virtual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4953000"/>
          </a:xfrm>
        </p:spPr>
        <p:txBody>
          <a:bodyPr/>
          <a:lstStyle/>
          <a:p>
            <a:r>
              <a:rPr lang="en-US" dirty="0"/>
              <a:t>For the programmer, every 32-bit process “thinks” it has a full 4 GB of address space</a:t>
            </a:r>
          </a:p>
          <a:p>
            <a:pPr lvl="1"/>
            <a:r>
              <a:rPr lang="en-US" dirty="0"/>
              <a:t>Regardless of physical RAM availability</a:t>
            </a:r>
          </a:p>
          <a:p>
            <a:pPr lvl="1"/>
            <a:r>
              <a:rPr lang="en-US" dirty="0"/>
              <a:t>Regardless of physical RAM address</a:t>
            </a:r>
          </a:p>
          <a:p>
            <a:r>
              <a:rPr lang="en-US" dirty="0"/>
              <a:t>One process cannot simply access the memory of another process</a:t>
            </a:r>
          </a:p>
          <a:p>
            <a:pPr lvl="1"/>
            <a:r>
              <a:rPr lang="en-US" dirty="0"/>
              <a:t>0x10000 on one process is mapped to different physical RAM than 0x10000 in another process</a:t>
            </a:r>
          </a:p>
          <a:p>
            <a:r>
              <a:rPr lang="en-US" dirty="0"/>
              <a:t>Must use Interprocess communication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Paging and Virtual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4953000"/>
          </a:xfrm>
        </p:spPr>
        <p:txBody>
          <a:bodyPr/>
          <a:lstStyle/>
          <a:p>
            <a:r>
              <a:rPr lang="en-US" dirty="0"/>
              <a:t>How many 4k pages in 32 bits?</a:t>
            </a:r>
          </a:p>
          <a:p>
            <a:pPr lvl="1"/>
            <a:r>
              <a:rPr lang="en-US" dirty="0"/>
              <a:t>You should be able to do this quickly on paper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Paging and Virtual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4953000"/>
          </a:xfrm>
        </p:spPr>
        <p:txBody>
          <a:bodyPr/>
          <a:lstStyle/>
          <a:p>
            <a:r>
              <a:rPr lang="en-US" dirty="0"/>
              <a:t>How many 4k pages in 32 bits?</a:t>
            </a:r>
          </a:p>
          <a:p>
            <a:pPr lvl="1"/>
            <a:r>
              <a:rPr lang="en-US" dirty="0"/>
              <a:t>You should be able to do this quickly on paper</a:t>
            </a:r>
          </a:p>
          <a:p>
            <a:pPr lvl="1"/>
            <a:r>
              <a:rPr lang="en-US" dirty="0"/>
              <a:t>4K = 2</a:t>
            </a:r>
            <a:r>
              <a:rPr lang="en-US" baseline="30000" dirty="0"/>
              <a:t>12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/ 2</a:t>
            </a:r>
            <a:r>
              <a:rPr lang="en-US" baseline="30000" dirty="0"/>
              <a:t>12</a:t>
            </a:r>
            <a:r>
              <a:rPr lang="en-US" dirty="0"/>
              <a:t> = 2</a:t>
            </a:r>
            <a:r>
              <a:rPr lang="en-US" baseline="30000" dirty="0"/>
              <a:t>20</a:t>
            </a:r>
            <a:r>
              <a:rPr lang="en-US" dirty="0"/>
              <a:t> = 1 M = 0x 100000 = 1048576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Classifications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4953000"/>
          </a:xfrm>
        </p:spPr>
        <p:txBody>
          <a:bodyPr/>
          <a:lstStyle/>
          <a:p>
            <a:r>
              <a:rPr lang="en-US" dirty="0"/>
              <a:t>Applies to both Windows and Linux though actual addresses will be different</a:t>
            </a:r>
          </a:p>
          <a:p>
            <a:r>
              <a:rPr lang="en-US" dirty="0"/>
              <a:t>Kernel Memory</a:t>
            </a:r>
          </a:p>
          <a:p>
            <a:pPr lvl="1"/>
            <a:r>
              <a:rPr lang="en-US" dirty="0"/>
              <a:t>Reserved for kernel usage</a:t>
            </a:r>
          </a:p>
          <a:p>
            <a:r>
              <a:rPr lang="en-US" dirty="0"/>
              <a:t>Program Memory</a:t>
            </a:r>
          </a:p>
          <a:p>
            <a:pPr lvl="1"/>
            <a:r>
              <a:rPr lang="en-US" dirty="0"/>
              <a:t>Includes code and data</a:t>
            </a:r>
          </a:p>
          <a:p>
            <a:pPr lvl="2"/>
            <a:r>
              <a:rPr lang="en-US" dirty="0"/>
              <a:t>Constant values such as strings</a:t>
            </a:r>
          </a:p>
          <a:p>
            <a:pPr lvl="2"/>
            <a:r>
              <a:rPr lang="en-US" dirty="0"/>
              <a:t>Multimedia</a:t>
            </a:r>
          </a:p>
          <a:p>
            <a:pPr lvl="2"/>
            <a:r>
              <a:rPr lang="en-US" dirty="0"/>
              <a:t>Debugging tables</a:t>
            </a:r>
          </a:p>
          <a:p>
            <a:pPr lvl="2"/>
            <a:r>
              <a:rPr lang="en-US" dirty="0"/>
              <a:t>Global/static variables</a:t>
            </a:r>
          </a:p>
          <a:p>
            <a:r>
              <a:rPr lang="en-US" dirty="0"/>
              <a:t>Heap Memory</a:t>
            </a:r>
          </a:p>
          <a:p>
            <a:r>
              <a:rPr lang="en-US" dirty="0"/>
              <a:t>Stack Memory</a:t>
            </a:r>
          </a:p>
          <a:p>
            <a:r>
              <a:rPr lang="en-US" dirty="0"/>
              <a:t>Unassigned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Eight general purpose registers ( 32 bits 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ebx</a:t>
            </a:r>
            <a:r>
              <a:rPr lang="en-US" dirty="0"/>
              <a:t>, </a:t>
            </a:r>
            <a:r>
              <a:rPr lang="en-US" dirty="0" err="1"/>
              <a:t>ecx</a:t>
            </a:r>
            <a:r>
              <a:rPr lang="en-US" dirty="0"/>
              <a:t>, </a:t>
            </a:r>
            <a:r>
              <a:rPr lang="en-US" dirty="0" err="1"/>
              <a:t>edx</a:t>
            </a:r>
            <a:r>
              <a:rPr lang="en-US" dirty="0"/>
              <a:t>, </a:t>
            </a:r>
            <a:r>
              <a:rPr lang="en-US" dirty="0" err="1"/>
              <a:t>esi</a:t>
            </a:r>
            <a:r>
              <a:rPr lang="en-US" dirty="0"/>
              <a:t>, </a:t>
            </a:r>
            <a:r>
              <a:rPr lang="en-US" dirty="0" err="1"/>
              <a:t>edi</a:t>
            </a:r>
            <a:r>
              <a:rPr lang="en-US" dirty="0"/>
              <a:t>,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endParaRPr lang="en-US" dirty="0"/>
          </a:p>
          <a:p>
            <a:r>
              <a:rPr lang="en-US" dirty="0"/>
              <a:t>Six segment registers  ( 16 bits 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cs</a:t>
            </a:r>
            <a:r>
              <a:rPr lang="en-US" dirty="0"/>
              <a:t>, </a:t>
            </a:r>
            <a:r>
              <a:rPr lang="en-US" dirty="0" err="1"/>
              <a:t>ds</a:t>
            </a:r>
            <a:r>
              <a:rPr lang="en-US" dirty="0"/>
              <a:t>, </a:t>
            </a:r>
            <a:r>
              <a:rPr lang="en-US" dirty="0" err="1"/>
              <a:t>ss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, </a:t>
            </a:r>
            <a:r>
              <a:rPr lang="en-US" dirty="0" err="1"/>
              <a:t>fs</a:t>
            </a:r>
            <a:r>
              <a:rPr lang="en-US" dirty="0"/>
              <a:t>, </a:t>
            </a:r>
            <a:r>
              <a:rPr lang="en-US" dirty="0" err="1"/>
              <a:t>gs</a:t>
            </a:r>
            <a:endParaRPr lang="en-US" dirty="0"/>
          </a:p>
          <a:p>
            <a:r>
              <a:rPr lang="en-US" dirty="0"/>
              <a:t>One flags register</a:t>
            </a:r>
          </a:p>
          <a:p>
            <a:pPr lvl="1"/>
            <a:r>
              <a:rPr lang="en-US" dirty="0" err="1"/>
              <a:t>eflags</a:t>
            </a:r>
            <a:endParaRPr lang="en-US" dirty="0"/>
          </a:p>
          <a:p>
            <a:pPr lvl="1"/>
            <a:r>
              <a:rPr lang="en-US" dirty="0"/>
              <a:t>Reports the status of the program being executed and allowed limited control of the processor</a:t>
            </a:r>
          </a:p>
          <a:p>
            <a:r>
              <a:rPr lang="en-US" dirty="0"/>
              <a:t>One Instruction Pointer</a:t>
            </a:r>
          </a:p>
          <a:p>
            <a:pPr lvl="1"/>
            <a:r>
              <a:rPr lang="en-US" dirty="0" err="1"/>
              <a:t>eip</a:t>
            </a:r>
            <a:endParaRPr lang="en-US" dirty="0"/>
          </a:p>
          <a:p>
            <a:pPr lvl="1"/>
            <a:r>
              <a:rPr lang="en-US" dirty="0"/>
              <a:t>Points to next instruction to be executed</a:t>
            </a:r>
          </a:p>
          <a:p>
            <a:r>
              <a:rPr lang="en-US" dirty="0"/>
              <a:t>*Note: “e” stands for extended (i.e. 32 bits)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eax</a:t>
            </a:r>
            <a:r>
              <a:rPr lang="en-US" dirty="0"/>
              <a:t>” is extended ax register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Execution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processor executes instructions and manipulates data</a:t>
            </a:r>
          </a:p>
          <a:p>
            <a:r>
              <a:rPr lang="en-US" dirty="0"/>
              <a:t>Memory Model</a:t>
            </a:r>
          </a:p>
          <a:p>
            <a:r>
              <a:rPr lang="en-US" dirty="0"/>
              <a:t>Address Space</a:t>
            </a:r>
          </a:p>
          <a:p>
            <a:r>
              <a:rPr lang="en-US" dirty="0"/>
              <a:t>General Purpose Data Registers</a:t>
            </a:r>
          </a:p>
          <a:p>
            <a:r>
              <a:rPr lang="en-US" dirty="0"/>
              <a:t>Segment Registers</a:t>
            </a:r>
          </a:p>
          <a:p>
            <a:r>
              <a:rPr lang="en-US" dirty="0"/>
              <a:t>Flags Register</a:t>
            </a:r>
          </a:p>
          <a:p>
            <a:r>
              <a:rPr lang="en-US" dirty="0"/>
              <a:t>Instruction Pointer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Shape 104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3810000" y="1143000"/>
            <a:ext cx="4808537" cy="282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0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57200" y="1143000"/>
            <a:ext cx="3211511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 rot="18943059">
            <a:off x="5323008" y="5031399"/>
            <a:ext cx="2133600" cy="4001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No 8-bit versions</a:t>
            </a: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7153538" y="2971800"/>
            <a:ext cx="923662" cy="15148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7153538" y="3276600"/>
            <a:ext cx="923662" cy="12100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7153538" y="3581400"/>
            <a:ext cx="923662" cy="9052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</p:cNvCxnSpPr>
          <p:nvPr/>
        </p:nvCxnSpPr>
        <p:spPr>
          <a:xfrm flipV="1">
            <a:off x="7153538" y="3810000"/>
            <a:ext cx="923662" cy="6766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Purpose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EAX	- Extended Accumulator</a:t>
            </a:r>
          </a:p>
          <a:p>
            <a:pPr lvl="1"/>
            <a:r>
              <a:rPr lang="en-US" dirty="0"/>
              <a:t>Accumulator for operands and results data</a:t>
            </a:r>
          </a:p>
          <a:p>
            <a:r>
              <a:rPr lang="en-US" dirty="0"/>
              <a:t>EBX	- Extended Base register</a:t>
            </a:r>
          </a:p>
          <a:p>
            <a:pPr lvl="1"/>
            <a:r>
              <a:rPr lang="en-US" dirty="0"/>
              <a:t>Pointer to data in the DS segment</a:t>
            </a:r>
          </a:p>
          <a:p>
            <a:r>
              <a:rPr lang="en-US" dirty="0"/>
              <a:t>ECX	- Extended Count register</a:t>
            </a:r>
          </a:p>
          <a:p>
            <a:pPr lvl="1"/>
            <a:r>
              <a:rPr lang="en-US" dirty="0"/>
              <a:t>Counter for string and loop operations</a:t>
            </a:r>
          </a:p>
          <a:p>
            <a:r>
              <a:rPr lang="en-US" dirty="0"/>
              <a:t>EDX	- Extended Data register</a:t>
            </a:r>
          </a:p>
          <a:p>
            <a:pPr lvl="1"/>
            <a:r>
              <a:rPr lang="en-US" dirty="0"/>
              <a:t>I/O Pointer, general data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Purpose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ESI	- Extended Source Index</a:t>
            </a:r>
          </a:p>
          <a:p>
            <a:pPr lvl="1"/>
            <a:r>
              <a:rPr lang="en-US" dirty="0"/>
              <a:t>Pointer to data in the DS segment</a:t>
            </a:r>
          </a:p>
          <a:p>
            <a:pPr lvl="1"/>
            <a:r>
              <a:rPr lang="en-US" dirty="0"/>
              <a:t>Source pointer for string operations</a:t>
            </a:r>
          </a:p>
          <a:p>
            <a:r>
              <a:rPr lang="en-US" dirty="0"/>
              <a:t>EDI	- Extended Destination Index</a:t>
            </a:r>
          </a:p>
          <a:p>
            <a:pPr lvl="1"/>
            <a:r>
              <a:rPr lang="en-US" dirty="0"/>
              <a:t>Pointer to data in the DS segment</a:t>
            </a:r>
          </a:p>
          <a:p>
            <a:pPr lvl="1"/>
            <a:r>
              <a:rPr lang="en-US" dirty="0"/>
              <a:t>Destination pointer for string operations</a:t>
            </a:r>
          </a:p>
          <a:p>
            <a:r>
              <a:rPr lang="en-US" dirty="0"/>
              <a:t>ESP	- Extended Stack Pointer</a:t>
            </a:r>
          </a:p>
          <a:p>
            <a:pPr lvl="1"/>
            <a:r>
              <a:rPr lang="en-US" dirty="0"/>
              <a:t>Stack pointer (in the stack segment)</a:t>
            </a:r>
          </a:p>
          <a:p>
            <a:r>
              <a:rPr lang="en-US" dirty="0"/>
              <a:t>EBP	- Extended Base Pointer</a:t>
            </a:r>
          </a:p>
          <a:p>
            <a:pPr lvl="1"/>
            <a:r>
              <a:rPr lang="en-US" dirty="0"/>
              <a:t>Pointer to data on the stack (in the stack segment)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Segment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	- Code Segment</a:t>
            </a:r>
          </a:p>
          <a:p>
            <a:pPr lvl="1"/>
            <a:r>
              <a:rPr lang="en-US" dirty="0"/>
              <a:t>Pointer to executable code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eip</a:t>
            </a:r>
            <a:r>
              <a:rPr lang="en-US" dirty="0"/>
              <a:t> is the offset into the code segment</a:t>
            </a:r>
          </a:p>
          <a:p>
            <a:r>
              <a:rPr lang="en-US" dirty="0"/>
              <a:t>SS	- Stack Segment</a:t>
            </a:r>
          </a:p>
          <a:p>
            <a:pPr lvl="1"/>
            <a:r>
              <a:rPr lang="en-US" dirty="0"/>
              <a:t>Pointer to the stack</a:t>
            </a:r>
          </a:p>
          <a:p>
            <a:pPr lvl="1"/>
            <a:r>
              <a:rPr lang="en-US" dirty="0"/>
              <a:t> stack pointer is the offset in the stack segment</a:t>
            </a:r>
          </a:p>
          <a:p>
            <a:r>
              <a:rPr lang="en-US" dirty="0"/>
              <a:t>DS	- Data Segment</a:t>
            </a:r>
          </a:p>
          <a:p>
            <a:pPr lvl="1"/>
            <a:r>
              <a:rPr lang="en-US" dirty="0"/>
              <a:t>Pointer to data in the DS segment</a:t>
            </a:r>
          </a:p>
          <a:p>
            <a:r>
              <a:rPr lang="en-US" dirty="0"/>
              <a:t>ES	- Extra Segments for data</a:t>
            </a:r>
          </a:p>
          <a:p>
            <a:r>
              <a:rPr lang="en-US" dirty="0"/>
              <a:t>FS	- Extra Segment for data (386 and above)</a:t>
            </a:r>
          </a:p>
          <a:p>
            <a:r>
              <a:rPr lang="en-US" dirty="0"/>
              <a:t>GS	- Extra Segment for data (386 and above)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Segment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Windows, </a:t>
            </a:r>
            <a:r>
              <a:rPr lang="en-US" u="sng" dirty="0"/>
              <a:t>except for FS</a:t>
            </a:r>
            <a:r>
              <a:rPr lang="en-US" dirty="0"/>
              <a:t>, all segment registers point to the same place in memory</a:t>
            </a:r>
          </a:p>
          <a:p>
            <a:pPr lvl="1"/>
            <a:r>
              <a:rPr lang="en-US" dirty="0"/>
              <a:t>Linux also uses a flat memory model and paging</a:t>
            </a:r>
          </a:p>
          <a:p>
            <a:r>
              <a:rPr lang="en-US" dirty="0"/>
              <a:t>Also, it is possible to do a segment override on a per instruction basis</a:t>
            </a:r>
          </a:p>
          <a:p>
            <a:pPr lvl="1"/>
            <a:r>
              <a:rPr lang="en-US" dirty="0"/>
              <a:t>Tell a particular instruction to use a different segment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181600"/>
          </a:xfrm>
        </p:spPr>
        <p:txBody>
          <a:bodyPr/>
          <a:lstStyle/>
          <a:p>
            <a:r>
              <a:rPr lang="en-US" dirty="0"/>
              <a:t>EIP points to the next machine code instruction to be executed</a:t>
            </a:r>
          </a:p>
          <a:p>
            <a:r>
              <a:rPr lang="en-US" dirty="0"/>
              <a:t>x86 is a CISC architecture</a:t>
            </a:r>
          </a:p>
          <a:p>
            <a:pPr lvl="1"/>
            <a:r>
              <a:rPr lang="en-US" dirty="0"/>
              <a:t>Complex instruction set</a:t>
            </a:r>
          </a:p>
          <a:p>
            <a:pPr lvl="2"/>
            <a:r>
              <a:rPr lang="en-US" dirty="0"/>
              <a:t>Many instructions, different sizes</a:t>
            </a:r>
          </a:p>
          <a:p>
            <a:pPr lvl="1"/>
            <a:r>
              <a:rPr lang="en-US" dirty="0"/>
              <a:t>RISC is Reduced Instruction Set</a:t>
            </a:r>
          </a:p>
          <a:p>
            <a:r>
              <a:rPr lang="en-US" dirty="0"/>
              <a:t>Automatically incremented when each instruction is executed</a:t>
            </a:r>
          </a:p>
          <a:p>
            <a:pPr lvl="1"/>
            <a:r>
              <a:rPr lang="en-US" dirty="0"/>
              <a:t>The amount incremented depends on the instruction and its arguments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181600"/>
          </a:xfrm>
        </p:spPr>
        <p:txBody>
          <a:bodyPr/>
          <a:lstStyle/>
          <a:p>
            <a:r>
              <a:rPr lang="en-US" dirty="0"/>
              <a:t>Cannot be accessed directly by software</a:t>
            </a:r>
          </a:p>
          <a:p>
            <a:pPr lvl="1"/>
            <a:r>
              <a:rPr lang="en-US" dirty="0"/>
              <a:t>There is no “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eip</a:t>
            </a:r>
            <a:r>
              <a:rPr lang="en-US" dirty="0"/>
              <a:t>, </a:t>
            </a:r>
            <a:r>
              <a:rPr lang="en-US" dirty="0" err="1"/>
              <a:t>eax</a:t>
            </a:r>
            <a:r>
              <a:rPr lang="en-US" dirty="0"/>
              <a:t>” type of instruction</a:t>
            </a:r>
          </a:p>
          <a:p>
            <a:pPr lvl="1"/>
            <a:r>
              <a:rPr lang="en-US" dirty="0"/>
              <a:t>Can be “loaded” by jump, call, and branch instructions</a:t>
            </a:r>
          </a:p>
          <a:p>
            <a:pPr lvl="1"/>
            <a:r>
              <a:rPr lang="en-US" dirty="0"/>
              <a:t>Could load </a:t>
            </a:r>
            <a:r>
              <a:rPr lang="en-US" dirty="0" err="1"/>
              <a:t>eip</a:t>
            </a:r>
            <a:r>
              <a:rPr lang="en-US" dirty="0"/>
              <a:t> as follows:</a:t>
            </a:r>
          </a:p>
          <a:p>
            <a:pPr lvl="2"/>
            <a:r>
              <a:rPr lang="en-US" dirty="0"/>
              <a:t> push </a:t>
            </a:r>
            <a:r>
              <a:rPr lang="en-US" dirty="0" err="1"/>
              <a:t>eax</a:t>
            </a:r>
            <a:endParaRPr lang="en-US" dirty="0"/>
          </a:p>
          <a:p>
            <a:pPr lvl="2"/>
            <a:r>
              <a:rPr lang="en-US" dirty="0"/>
              <a:t> return</a:t>
            </a:r>
          </a:p>
          <a:p>
            <a:pPr lvl="1"/>
            <a:r>
              <a:rPr lang="en-US" dirty="0"/>
              <a:t>But can also call </a:t>
            </a:r>
            <a:r>
              <a:rPr lang="en-US" dirty="0" err="1"/>
              <a:t>eax</a:t>
            </a:r>
            <a:r>
              <a:rPr lang="en-US" dirty="0"/>
              <a:t> – so why do the above???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181600"/>
          </a:xfrm>
        </p:spPr>
        <p:txBody>
          <a:bodyPr/>
          <a:lstStyle/>
          <a:p>
            <a:r>
              <a:rPr lang="en-US" dirty="0"/>
              <a:t>Cannot be accessed directly by software</a:t>
            </a:r>
          </a:p>
          <a:p>
            <a:pPr lvl="1"/>
            <a:r>
              <a:rPr lang="en-US" dirty="0"/>
              <a:t>There is no “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eip</a:t>
            </a:r>
            <a:r>
              <a:rPr lang="en-US" dirty="0"/>
              <a:t>, </a:t>
            </a:r>
            <a:r>
              <a:rPr lang="en-US" dirty="0" err="1"/>
              <a:t>eax</a:t>
            </a:r>
            <a:r>
              <a:rPr lang="en-US" dirty="0"/>
              <a:t>” type of instruction</a:t>
            </a:r>
          </a:p>
          <a:p>
            <a:pPr lvl="1"/>
            <a:r>
              <a:rPr lang="en-US" dirty="0"/>
              <a:t>Can be “loaded” by jump, call, and branch instructions</a:t>
            </a:r>
          </a:p>
          <a:p>
            <a:pPr lvl="1"/>
            <a:r>
              <a:rPr lang="en-US" dirty="0"/>
              <a:t>Could load </a:t>
            </a:r>
            <a:r>
              <a:rPr lang="en-US" dirty="0" err="1"/>
              <a:t>eip</a:t>
            </a:r>
            <a:r>
              <a:rPr lang="en-US" dirty="0"/>
              <a:t> as follows:</a:t>
            </a:r>
          </a:p>
          <a:p>
            <a:pPr lvl="2"/>
            <a:r>
              <a:rPr lang="en-US" dirty="0"/>
              <a:t> push </a:t>
            </a:r>
            <a:r>
              <a:rPr lang="en-US" dirty="0" err="1"/>
              <a:t>eax</a:t>
            </a:r>
            <a:endParaRPr lang="en-US" dirty="0"/>
          </a:p>
          <a:p>
            <a:pPr lvl="2"/>
            <a:r>
              <a:rPr lang="en-US" dirty="0"/>
              <a:t> return</a:t>
            </a:r>
          </a:p>
          <a:p>
            <a:pPr lvl="1"/>
            <a:r>
              <a:rPr lang="en-US" dirty="0"/>
              <a:t>But can also call </a:t>
            </a:r>
            <a:r>
              <a:rPr lang="en-US" dirty="0" err="1"/>
              <a:t>eax</a:t>
            </a:r>
            <a:r>
              <a:rPr lang="en-US" dirty="0"/>
              <a:t> – so why do the above???</a:t>
            </a:r>
          </a:p>
          <a:p>
            <a:pPr lvl="2"/>
            <a:r>
              <a:rPr lang="en-US" dirty="0"/>
              <a:t>Malware takes advantage of that!</a:t>
            </a:r>
          </a:p>
          <a:p>
            <a:pPr lvl="1"/>
            <a:r>
              <a:rPr lang="en-US" dirty="0"/>
              <a:t>Can be read as follows:	</a:t>
            </a:r>
          </a:p>
          <a:p>
            <a:pPr lvl="2"/>
            <a:r>
              <a:rPr lang="en-US" dirty="0"/>
              <a:t> call label</a:t>
            </a:r>
          </a:p>
          <a:p>
            <a:pPr lvl="2"/>
            <a:r>
              <a:rPr lang="en-US" dirty="0"/>
              <a:t> label: pop </a:t>
            </a:r>
            <a:r>
              <a:rPr lang="en-US" dirty="0" err="1"/>
              <a:t>eax</a:t>
            </a:r>
            <a:endParaRPr lang="en-US" dirty="0"/>
          </a:p>
          <a:p>
            <a:pPr lvl="2"/>
            <a:r>
              <a:rPr lang="en-US" dirty="0"/>
              <a:t>; </a:t>
            </a:r>
            <a:r>
              <a:rPr lang="en-US" dirty="0" err="1"/>
              <a:t>eax</a:t>
            </a:r>
            <a:r>
              <a:rPr lang="en-US" dirty="0"/>
              <a:t> now has the address of label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eip</a:t>
            </a:r>
            <a:r>
              <a:rPr lang="en-US" dirty="0"/>
              <a:t> is incremented immediately after reading the instruction</a:t>
            </a:r>
          </a:p>
          <a:p>
            <a:pPr lvl="2"/>
            <a:r>
              <a:rPr lang="en-US" dirty="0"/>
              <a:t>We’ll see why that is important later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Flags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EFLAGS keeps status flags, control flags, and system flags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50" name="Picture 2" descr="D:\__Data\Vault\_Schoolwork\2016 01 CS 4593 Reverse Engineering\Slides&amp;Notes\Images\EFlag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057400"/>
            <a:ext cx="5457825" cy="425767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858000" y="2362200"/>
            <a:ext cx="152400" cy="4572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6400" y="2362200"/>
            <a:ext cx="762000" cy="4572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Flags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163693" cy="5410200"/>
          </a:xfrm>
        </p:spPr>
        <p:txBody>
          <a:bodyPr/>
          <a:lstStyle/>
          <a:p>
            <a:r>
              <a:rPr lang="en-US" dirty="0"/>
              <a:t>NOTE: for ALL Flag Register examples, using 8 bits</a:t>
            </a:r>
          </a:p>
          <a:p>
            <a:r>
              <a:rPr lang="en-US" dirty="0"/>
              <a:t>CF – Carry Flag</a:t>
            </a:r>
          </a:p>
          <a:p>
            <a:pPr lvl="1"/>
            <a:r>
              <a:rPr lang="en-US" dirty="0"/>
              <a:t>Set if arithmetic operation generates a carry or borrow out of the MSB, cleared otherwise</a:t>
            </a:r>
          </a:p>
          <a:p>
            <a:pPr lvl="2"/>
            <a:r>
              <a:rPr lang="en-US" dirty="0"/>
              <a:t>MSB might be bit 7, bit 15, bit 31 depending on operation size</a:t>
            </a:r>
          </a:p>
          <a:p>
            <a:pPr lvl="1"/>
            <a:r>
              <a:rPr lang="en-US" dirty="0"/>
              <a:t>It is overflow for unsigned arithmetic</a:t>
            </a:r>
          </a:p>
          <a:p>
            <a:pPr lvl="2"/>
            <a:r>
              <a:rPr lang="en-US" dirty="0"/>
              <a:t>0xFF + 1 = 0x100 --- sets carry</a:t>
            </a:r>
          </a:p>
          <a:p>
            <a:pPr lvl="2"/>
            <a:r>
              <a:rPr lang="en-US" dirty="0"/>
              <a:t>0x05 – 0x06 = 0xFF --- also sets carry (i.e. generates borrow)</a:t>
            </a:r>
          </a:p>
          <a:p>
            <a:pPr lvl="3"/>
            <a:r>
              <a:rPr lang="en-US" dirty="0"/>
              <a:t>0 0000 0101 + 1 1111 1010 = 1 1111 1111</a:t>
            </a:r>
          </a:p>
          <a:p>
            <a:pPr lvl="2"/>
            <a:r>
              <a:rPr lang="en-US" dirty="0"/>
              <a:t>0x05 – 0x04 = 0x01 does NOT set carry</a:t>
            </a:r>
          </a:p>
          <a:p>
            <a:pPr lvl="3"/>
            <a:r>
              <a:rPr lang="en-US" dirty="0"/>
              <a:t>0 0000 0101 + 1 1111 1100 = 0 0000 0001</a:t>
            </a:r>
          </a:p>
          <a:p>
            <a:pPr lvl="1"/>
            <a:r>
              <a:rPr lang="en-US" dirty="0"/>
              <a:t>All logical operations clear the carry flag</a:t>
            </a:r>
          </a:p>
          <a:p>
            <a:r>
              <a:rPr lang="en-US" dirty="0"/>
              <a:t>ZF – Zero Flag</a:t>
            </a:r>
          </a:p>
          <a:p>
            <a:pPr lvl="1"/>
            <a:r>
              <a:rPr lang="en-US" dirty="0"/>
              <a:t>Set if result of operation is zero, cleared otherwise</a:t>
            </a:r>
          </a:p>
          <a:p>
            <a:pPr lvl="1"/>
            <a:r>
              <a:rPr lang="en-US" dirty="0"/>
              <a:t>Set by add/sub and logical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Execution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0" lvl="0" indent="-222250"/>
            <a:r>
              <a:rPr lang="en-US" dirty="0">
                <a:sym typeface="Cantarell"/>
              </a:rPr>
              <a:t>3 Modes of Operation for IA-32 Architecture </a:t>
            </a:r>
          </a:p>
          <a:p>
            <a:pPr marL="461962" lvl="1" indent="-233362"/>
            <a:r>
              <a:rPr lang="en-US" dirty="0">
                <a:sym typeface="Cantarell"/>
              </a:rPr>
              <a:t>Protected Mode</a:t>
            </a:r>
          </a:p>
          <a:p>
            <a:pPr marL="461962" lvl="1" indent="-233362"/>
            <a:r>
              <a:rPr lang="en-US" dirty="0">
                <a:sym typeface="Cantarell"/>
              </a:rPr>
              <a:t>Real-Address Mode</a:t>
            </a:r>
          </a:p>
          <a:p>
            <a:pPr marL="461962" lvl="1" indent="-233362"/>
            <a:r>
              <a:rPr lang="en-US" dirty="0">
                <a:sym typeface="Cantarell"/>
              </a:rPr>
              <a:t>System Management Mode</a:t>
            </a:r>
          </a:p>
          <a:p>
            <a:pPr marL="222250" lvl="0" indent="-222250">
              <a:spcAft>
                <a:spcPts val="1400"/>
              </a:spcAft>
            </a:pPr>
            <a:endParaRPr lang="en-US" dirty="0">
              <a:sym typeface="Cantarell"/>
            </a:endParaRPr>
          </a:p>
          <a:p>
            <a:pPr marL="222250" lvl="0" indent="-222250">
              <a:spcAft>
                <a:spcPts val="1400"/>
              </a:spcAft>
            </a:pPr>
            <a:r>
              <a:rPr lang="en-US" dirty="0">
                <a:sym typeface="Cantarell"/>
              </a:rPr>
              <a:t>Each Operating Mode determines which instructions and architectural features are accessible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Flags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257800"/>
          </a:xfrm>
        </p:spPr>
        <p:txBody>
          <a:bodyPr/>
          <a:lstStyle/>
          <a:p>
            <a:r>
              <a:rPr lang="en-US" dirty="0"/>
              <a:t>SF – Sign Flag</a:t>
            </a:r>
          </a:p>
          <a:p>
            <a:pPr lvl="1"/>
            <a:r>
              <a:rPr lang="en-US" dirty="0"/>
              <a:t>Set equal to the MSB of the result</a:t>
            </a:r>
          </a:p>
          <a:p>
            <a:pPr lvl="2"/>
            <a:r>
              <a:rPr lang="en-US" dirty="0"/>
              <a:t>MSB may be at bit 7, 15, or 31 depending on size of operation</a:t>
            </a:r>
          </a:p>
          <a:p>
            <a:pPr lvl="1"/>
            <a:r>
              <a:rPr lang="en-US" dirty="0"/>
              <a:t>1 indicates a negative result</a:t>
            </a:r>
          </a:p>
          <a:p>
            <a:pPr lvl="1"/>
            <a:r>
              <a:rPr lang="en-US" dirty="0"/>
              <a:t>0111 1111 + 1 = 1000 0000 --- &gt; sign flag is set</a:t>
            </a:r>
          </a:p>
          <a:p>
            <a:pPr lvl="1"/>
            <a:r>
              <a:rPr lang="en-US" dirty="0"/>
              <a:t>If result is 128 to 255, sign flag set (8 bits ONLY)</a:t>
            </a:r>
          </a:p>
          <a:p>
            <a:r>
              <a:rPr lang="en-US" dirty="0"/>
              <a:t>OF – Overflow Flag</a:t>
            </a:r>
          </a:p>
          <a:p>
            <a:pPr lvl="1"/>
            <a:r>
              <a:rPr lang="en-US" dirty="0"/>
              <a:t>Set if the result overflows into the sign bit</a:t>
            </a:r>
          </a:p>
          <a:p>
            <a:pPr lvl="2"/>
            <a:r>
              <a:rPr lang="en-US" dirty="0"/>
              <a:t>Too large of a positive number</a:t>
            </a:r>
          </a:p>
          <a:p>
            <a:pPr lvl="2"/>
            <a:r>
              <a:rPr lang="en-US" dirty="0"/>
              <a:t>Too small of a negative number</a:t>
            </a:r>
          </a:p>
          <a:p>
            <a:pPr lvl="2"/>
            <a:r>
              <a:rPr lang="en-US" dirty="0"/>
              <a:t>Overflow for signed arithmetic</a:t>
            </a:r>
          </a:p>
          <a:p>
            <a:pPr lvl="1"/>
            <a:r>
              <a:rPr lang="en-US" dirty="0"/>
              <a:t>Set when</a:t>
            </a:r>
          </a:p>
          <a:p>
            <a:pPr lvl="2"/>
            <a:r>
              <a:rPr lang="en-US" dirty="0"/>
              <a:t>Two positive operands generate a negative sum</a:t>
            </a:r>
          </a:p>
          <a:p>
            <a:pPr lvl="2"/>
            <a:r>
              <a:rPr lang="en-US" dirty="0"/>
              <a:t>Two negative operands generate a positive sum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Flags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257800"/>
          </a:xfrm>
        </p:spPr>
        <p:txBody>
          <a:bodyPr/>
          <a:lstStyle/>
          <a:p>
            <a:r>
              <a:rPr lang="en-US" dirty="0"/>
              <a:t>char x = 0x7f; (x = 127)</a:t>
            </a:r>
          </a:p>
          <a:p>
            <a:pPr lvl="1"/>
            <a:r>
              <a:rPr lang="en-US" dirty="0"/>
              <a:t>Largest possible positive number for 8 bits</a:t>
            </a:r>
          </a:p>
          <a:p>
            <a:r>
              <a:rPr lang="en-US" dirty="0"/>
              <a:t> x = x + 1;  now x == 0x80 (128) </a:t>
            </a:r>
          </a:p>
          <a:p>
            <a:pPr lvl="1"/>
            <a:r>
              <a:rPr lang="en-US" dirty="0"/>
              <a:t>0x80 is -128 in signed arithmetic: 127 + 1 = -128???</a:t>
            </a:r>
          </a:p>
          <a:p>
            <a:pPr lvl="1"/>
            <a:r>
              <a:rPr lang="en-US" dirty="0"/>
              <a:t>OF flag is set to indicate the overflow</a:t>
            </a:r>
          </a:p>
          <a:p>
            <a:pPr lvl="1"/>
            <a:r>
              <a:rPr lang="en-US" dirty="0"/>
              <a:t>127 + 1   OR   -128 – 1  [-128 + -1]  set overflow</a:t>
            </a:r>
          </a:p>
          <a:p>
            <a:r>
              <a:rPr lang="en-US" dirty="0"/>
              <a:t>Overflow always cleared if two addends have different signs</a:t>
            </a:r>
          </a:p>
          <a:p>
            <a:r>
              <a:rPr lang="en-US" dirty="0"/>
              <a:t>Compiler will set the assembly code to act on it if it’s a signed value</a:t>
            </a:r>
          </a:p>
          <a:p>
            <a:pPr lvl="1"/>
            <a:r>
              <a:rPr lang="en-US" dirty="0"/>
              <a:t>Unsigned branch instructions do NOT act on it</a:t>
            </a:r>
          </a:p>
          <a:p>
            <a:pPr lvl="1"/>
            <a:r>
              <a:rPr lang="en-US" dirty="0"/>
              <a:t>Signed branch instructions take its value into account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Flags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PF – Parity Flag</a:t>
            </a:r>
          </a:p>
          <a:p>
            <a:pPr lvl="1"/>
            <a:r>
              <a:rPr lang="en-US" dirty="0"/>
              <a:t>Set if least significant </a:t>
            </a:r>
            <a:r>
              <a:rPr lang="en-US" u="sng" dirty="0"/>
              <a:t>byte</a:t>
            </a:r>
            <a:r>
              <a:rPr lang="en-US" dirty="0"/>
              <a:t> of the result has an even number of bits, cleared otherwise</a:t>
            </a:r>
          </a:p>
          <a:p>
            <a:r>
              <a:rPr lang="en-US" dirty="0"/>
              <a:t>AF – Auxiliary Carry Flag</a:t>
            </a:r>
          </a:p>
          <a:p>
            <a:pPr lvl="1"/>
            <a:r>
              <a:rPr lang="en-US" dirty="0"/>
              <a:t>Set if operation generates a carry out of bit 3, cleared otherwise</a:t>
            </a:r>
          </a:p>
          <a:p>
            <a:pPr lvl="1"/>
            <a:r>
              <a:rPr lang="en-US" dirty="0"/>
              <a:t>Used for Binary Coded Decimal (BCD) arithmetic</a:t>
            </a:r>
          </a:p>
          <a:p>
            <a:pPr lvl="2"/>
            <a:r>
              <a:rPr lang="en-US" dirty="0"/>
              <a:t>In BCD, 9 + 1 = 0, carry the 1</a:t>
            </a:r>
          </a:p>
          <a:p>
            <a:pPr lvl="2"/>
            <a:r>
              <a:rPr lang="en-US" dirty="0"/>
              <a:t>Each nibble has one decimal digit, 0 to 9</a:t>
            </a:r>
          </a:p>
          <a:p>
            <a:pPr lvl="2"/>
            <a:r>
              <a:rPr lang="en-US" dirty="0"/>
              <a:t>So 38 + 1 = 39 --- &gt; 0011 1000 + 1 = 0011 1001</a:t>
            </a:r>
          </a:p>
          <a:p>
            <a:pPr lvl="2"/>
            <a:r>
              <a:rPr lang="en-US" dirty="0"/>
              <a:t>39 + 1 = 40 --- &gt;  0011 1001 + 1 = 0100 0000, NOT 0011 1010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Flags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 – Direction Flag</a:t>
            </a:r>
          </a:p>
          <a:p>
            <a:pPr lvl="1"/>
            <a:r>
              <a:rPr lang="en-US" dirty="0"/>
              <a:t>Applies to string instructions only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movs</a:t>
            </a:r>
            <a:r>
              <a:rPr lang="en-US" dirty="0"/>
              <a:t>, </a:t>
            </a:r>
            <a:r>
              <a:rPr lang="en-US" dirty="0" err="1"/>
              <a:t>cmps</a:t>
            </a:r>
            <a:r>
              <a:rPr lang="en-US" dirty="0"/>
              <a:t>, </a:t>
            </a:r>
            <a:r>
              <a:rPr lang="en-US" dirty="0" err="1"/>
              <a:t>scas</a:t>
            </a:r>
            <a:r>
              <a:rPr lang="en-US" dirty="0"/>
              <a:t>, </a:t>
            </a:r>
            <a:r>
              <a:rPr lang="en-US" dirty="0" err="1"/>
              <a:t>lods</a:t>
            </a:r>
            <a:r>
              <a:rPr lang="en-US" dirty="0"/>
              <a:t>, </a:t>
            </a:r>
            <a:r>
              <a:rPr lang="en-US" dirty="0" err="1"/>
              <a:t>stos</a:t>
            </a:r>
            <a:endParaRPr lang="en-US" dirty="0"/>
          </a:p>
          <a:p>
            <a:pPr lvl="1"/>
            <a:r>
              <a:rPr lang="en-US" dirty="0"/>
              <a:t>Determines if </a:t>
            </a:r>
            <a:r>
              <a:rPr lang="en-US" dirty="0" err="1"/>
              <a:t>esi</a:t>
            </a:r>
            <a:r>
              <a:rPr lang="en-US" dirty="0"/>
              <a:t>/</a:t>
            </a:r>
            <a:r>
              <a:rPr lang="en-US" dirty="0" err="1"/>
              <a:t>edi</a:t>
            </a:r>
            <a:r>
              <a:rPr lang="en-US" dirty="0"/>
              <a:t> are incremented or decremented</a:t>
            </a:r>
          </a:p>
          <a:p>
            <a:pPr lvl="2"/>
            <a:r>
              <a:rPr lang="en-US" dirty="0"/>
              <a:t>Size of operation determines amount: 1, 2, or 4</a:t>
            </a:r>
          </a:p>
          <a:p>
            <a:r>
              <a:rPr lang="en-US" dirty="0"/>
              <a:t>TF – Trap Flag</a:t>
            </a:r>
          </a:p>
          <a:p>
            <a:pPr lvl="1"/>
            <a:r>
              <a:rPr lang="en-US" dirty="0"/>
              <a:t>Used for single-stepping the processor</a:t>
            </a:r>
          </a:p>
          <a:p>
            <a:pPr lvl="1"/>
            <a:r>
              <a:rPr lang="en-US" dirty="0" err="1"/>
              <a:t>Windbg</a:t>
            </a:r>
            <a:r>
              <a:rPr lang="en-US" dirty="0"/>
              <a:t> makes use of this flag</a:t>
            </a:r>
          </a:p>
          <a:p>
            <a:r>
              <a:rPr lang="en-US" dirty="0"/>
              <a:t>IF – Interrupt Enable Flag</a:t>
            </a:r>
          </a:p>
          <a:p>
            <a:pPr lvl="1"/>
            <a:r>
              <a:rPr lang="en-US" dirty="0"/>
              <a:t>Enables/disables interrupts</a:t>
            </a:r>
          </a:p>
          <a:p>
            <a:r>
              <a:rPr lang="en-US" dirty="0"/>
              <a:t>IOPL – I/O Privilege Level</a:t>
            </a:r>
          </a:p>
          <a:p>
            <a:pPr lvl="1"/>
            <a:r>
              <a:rPr lang="en-US" dirty="0"/>
              <a:t>Prevents users from executing privileged instructions</a:t>
            </a:r>
          </a:p>
          <a:p>
            <a:r>
              <a:rPr lang="en-US" dirty="0"/>
              <a:t>Rest of the flags, you can read about on your own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Endian</a:t>
            </a:r>
          </a:p>
          <a:p>
            <a:pPr lvl="1"/>
            <a:r>
              <a:rPr lang="en-US" dirty="0"/>
              <a:t>Motorola based products use Big Endian</a:t>
            </a:r>
          </a:p>
          <a:p>
            <a:pPr lvl="1"/>
            <a:r>
              <a:rPr lang="en-US" dirty="0"/>
              <a:t>MSB (most significant byte) is in lowest memory address</a:t>
            </a:r>
          </a:p>
          <a:p>
            <a:pPr lvl="1"/>
            <a:r>
              <a:rPr lang="en-US" dirty="0"/>
              <a:t>Easy to read when looking at memory</a:t>
            </a:r>
          </a:p>
          <a:p>
            <a:pPr lvl="1"/>
            <a:r>
              <a:rPr lang="en-US" dirty="0"/>
              <a:t>0x400000:  01 23 45 67</a:t>
            </a:r>
          </a:p>
          <a:p>
            <a:pPr lvl="2"/>
            <a:r>
              <a:rPr lang="en-US" dirty="0"/>
              <a:t>Value = 0x1234567</a:t>
            </a:r>
          </a:p>
          <a:p>
            <a:r>
              <a:rPr lang="en-US" dirty="0"/>
              <a:t>Little Endian</a:t>
            </a:r>
          </a:p>
          <a:p>
            <a:pPr lvl="1"/>
            <a:r>
              <a:rPr lang="en-US" dirty="0"/>
              <a:t>Intel products use little endian</a:t>
            </a:r>
          </a:p>
          <a:p>
            <a:pPr lvl="1"/>
            <a:r>
              <a:rPr lang="en-US" dirty="0"/>
              <a:t>MSB is in highest address</a:t>
            </a:r>
          </a:p>
          <a:p>
            <a:pPr lvl="1"/>
            <a:r>
              <a:rPr lang="en-US" dirty="0"/>
              <a:t>0x400000: 01 23 45 67</a:t>
            </a:r>
          </a:p>
          <a:p>
            <a:pPr lvl="2"/>
            <a:r>
              <a:rPr lang="en-US" dirty="0"/>
              <a:t>Value is 0x67452301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data is aligned to its inherent size</a:t>
            </a:r>
          </a:p>
          <a:p>
            <a:r>
              <a:rPr lang="en-US" dirty="0"/>
              <a:t>DWORD (32 bits, 4 bytes) is aligned to a 4-byte boundary</a:t>
            </a:r>
          </a:p>
          <a:p>
            <a:pPr lvl="1"/>
            <a:r>
              <a:rPr lang="en-US" dirty="0"/>
              <a:t>0x0000, 0x0004, 0x0008, etc</a:t>
            </a:r>
          </a:p>
          <a:p>
            <a:r>
              <a:rPr lang="en-US" dirty="0"/>
              <a:t>WORD (16 bits, 2 bytes) is aligned to a 2-byte boundary</a:t>
            </a:r>
          </a:p>
          <a:p>
            <a:pPr lvl="1"/>
            <a:r>
              <a:rPr lang="en-US" dirty="0"/>
              <a:t>0x0000, 0x0002, 0x0004, etc</a:t>
            </a:r>
          </a:p>
          <a:p>
            <a:r>
              <a:rPr lang="en-US" dirty="0"/>
              <a:t>In binary, a 2-byte boundary will always end in 10</a:t>
            </a:r>
            <a:r>
              <a:rPr lang="en-US" baseline="-25000" dirty="0"/>
              <a:t>2</a:t>
            </a:r>
            <a:r>
              <a:rPr lang="en-US" dirty="0"/>
              <a:t>, i.e. least significant bit is zero</a:t>
            </a:r>
          </a:p>
          <a:p>
            <a:r>
              <a:rPr lang="en-US" dirty="0"/>
              <a:t>A 4-byte boundary in 100</a:t>
            </a:r>
            <a:r>
              <a:rPr lang="en-US" baseline="-25000" dirty="0"/>
              <a:t>2</a:t>
            </a:r>
            <a:r>
              <a:rPr lang="en-US" dirty="0"/>
              <a:t>, i.e. least significant 2 bits are zero</a:t>
            </a:r>
          </a:p>
          <a:p>
            <a:r>
              <a:rPr lang="en-US" dirty="0"/>
              <a:t>Misaligned data is less efficient, but 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is memory set aside to be used as temporary storage during function calls</a:t>
            </a:r>
          </a:p>
          <a:p>
            <a:r>
              <a:rPr lang="en-US" dirty="0"/>
              <a:t>Typically, it’s used for … </a:t>
            </a:r>
          </a:p>
          <a:p>
            <a:pPr lvl="1"/>
            <a:r>
              <a:rPr lang="en-US" dirty="0"/>
              <a:t>1. ???</a:t>
            </a:r>
          </a:p>
          <a:p>
            <a:pPr lvl="1"/>
            <a:r>
              <a:rPr lang="en-US" dirty="0"/>
              <a:t>2. ???</a:t>
            </a:r>
          </a:p>
          <a:p>
            <a:pPr lvl="1"/>
            <a:r>
              <a:rPr lang="en-US" dirty="0"/>
              <a:t>3. ???</a:t>
            </a:r>
          </a:p>
          <a:p>
            <a:pPr lvl="1"/>
            <a:r>
              <a:rPr lang="en-US" dirty="0"/>
              <a:t>4. ???</a:t>
            </a:r>
          </a:p>
          <a:p>
            <a:pPr lvl="1"/>
            <a:r>
              <a:rPr lang="en-US" dirty="0"/>
              <a:t>5. 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is memory set aside to be used as temporary storage during function calls</a:t>
            </a:r>
          </a:p>
          <a:p>
            <a:r>
              <a:rPr lang="en-US" dirty="0"/>
              <a:t>Typically, it’s used for … </a:t>
            </a:r>
          </a:p>
          <a:p>
            <a:pPr lvl="1"/>
            <a:r>
              <a:rPr lang="en-US" dirty="0"/>
              <a:t>1. Local Variables</a:t>
            </a:r>
          </a:p>
          <a:p>
            <a:pPr lvl="2"/>
            <a:r>
              <a:rPr lang="en-US" dirty="0"/>
              <a:t>char x; </a:t>
            </a:r>
            <a:r>
              <a:rPr lang="en-US" dirty="0" err="1"/>
              <a:t>int</a:t>
            </a:r>
            <a:r>
              <a:rPr lang="en-US" dirty="0"/>
              <a:t> y; etc.</a:t>
            </a:r>
          </a:p>
          <a:p>
            <a:pPr lvl="1"/>
            <a:r>
              <a:rPr lang="en-US" dirty="0"/>
              <a:t>2. ???</a:t>
            </a:r>
          </a:p>
          <a:p>
            <a:pPr lvl="1"/>
            <a:r>
              <a:rPr lang="en-US" dirty="0"/>
              <a:t>3. ???</a:t>
            </a:r>
          </a:p>
          <a:p>
            <a:pPr lvl="1"/>
            <a:r>
              <a:rPr lang="en-US" dirty="0"/>
              <a:t>4. ???</a:t>
            </a:r>
          </a:p>
          <a:p>
            <a:pPr lvl="1"/>
            <a:r>
              <a:rPr lang="en-US" dirty="0"/>
              <a:t>5. 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is memory set aside to be used as temporary storage during function calls</a:t>
            </a:r>
          </a:p>
          <a:p>
            <a:r>
              <a:rPr lang="en-US" dirty="0"/>
              <a:t>Typically, it’s used for … </a:t>
            </a:r>
          </a:p>
          <a:p>
            <a:pPr lvl="1"/>
            <a:r>
              <a:rPr lang="en-US" dirty="0"/>
              <a:t>1. Local Variables</a:t>
            </a:r>
          </a:p>
          <a:p>
            <a:pPr lvl="2"/>
            <a:r>
              <a:rPr lang="en-US" dirty="0"/>
              <a:t>char x; </a:t>
            </a:r>
            <a:r>
              <a:rPr lang="en-US" dirty="0" err="1"/>
              <a:t>int</a:t>
            </a:r>
            <a:r>
              <a:rPr lang="en-US" dirty="0"/>
              <a:t> y; etc.</a:t>
            </a:r>
          </a:p>
          <a:p>
            <a:pPr lvl="1"/>
            <a:r>
              <a:rPr lang="en-US" dirty="0"/>
              <a:t>2. Function parameters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param</a:t>
            </a:r>
            <a:r>
              <a:rPr lang="en-US" dirty="0"/>
              <a:t> 1, </a:t>
            </a:r>
            <a:r>
              <a:rPr lang="en-US" dirty="0" err="1"/>
              <a:t>param</a:t>
            </a:r>
            <a:r>
              <a:rPr lang="en-US" dirty="0"/>
              <a:t> 2, </a:t>
            </a:r>
            <a:r>
              <a:rPr lang="en-US" dirty="0" err="1"/>
              <a:t>param</a:t>
            </a:r>
            <a:r>
              <a:rPr lang="en-US" dirty="0"/>
              <a:t> 3 … )</a:t>
            </a:r>
          </a:p>
          <a:p>
            <a:pPr lvl="2"/>
            <a:r>
              <a:rPr lang="en-US" dirty="0"/>
              <a:t>The parameters are pushed onto the stack in reverse order</a:t>
            </a:r>
          </a:p>
          <a:p>
            <a:pPr lvl="3"/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 #3, </a:t>
            </a:r>
            <a:r>
              <a:rPr lang="en-US" dirty="0" err="1"/>
              <a:t>param</a:t>
            </a:r>
            <a:r>
              <a:rPr lang="en-US" dirty="0"/>
              <a:t> #2, </a:t>
            </a:r>
            <a:r>
              <a:rPr lang="en-US" dirty="0" err="1"/>
              <a:t>param</a:t>
            </a:r>
            <a:r>
              <a:rPr lang="en-US" dirty="0"/>
              <a:t> #1</a:t>
            </a:r>
          </a:p>
          <a:p>
            <a:pPr lvl="1"/>
            <a:r>
              <a:rPr lang="en-US" dirty="0"/>
              <a:t>3. ???</a:t>
            </a:r>
          </a:p>
          <a:p>
            <a:pPr lvl="1"/>
            <a:r>
              <a:rPr lang="en-US" dirty="0"/>
              <a:t>4. ???</a:t>
            </a:r>
          </a:p>
          <a:p>
            <a:pPr lvl="1"/>
            <a:r>
              <a:rPr lang="en-US" dirty="0"/>
              <a:t>5. 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is memory set aside to be used as temporary storage during function calls</a:t>
            </a:r>
          </a:p>
          <a:p>
            <a:r>
              <a:rPr lang="en-US" dirty="0"/>
              <a:t>Typically, it’s used for … </a:t>
            </a:r>
          </a:p>
          <a:p>
            <a:pPr lvl="1"/>
            <a:r>
              <a:rPr lang="en-US" dirty="0"/>
              <a:t>1. Local Variables</a:t>
            </a:r>
          </a:p>
          <a:p>
            <a:pPr lvl="2"/>
            <a:r>
              <a:rPr lang="en-US" dirty="0"/>
              <a:t>char x; </a:t>
            </a:r>
            <a:r>
              <a:rPr lang="en-US" dirty="0" err="1"/>
              <a:t>int</a:t>
            </a:r>
            <a:r>
              <a:rPr lang="en-US" dirty="0"/>
              <a:t> y; etc.</a:t>
            </a:r>
          </a:p>
          <a:p>
            <a:pPr lvl="1"/>
            <a:r>
              <a:rPr lang="en-US" dirty="0"/>
              <a:t>2. Function parameters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param</a:t>
            </a:r>
            <a:r>
              <a:rPr lang="en-US" dirty="0"/>
              <a:t> 1, </a:t>
            </a:r>
            <a:r>
              <a:rPr lang="en-US" dirty="0" err="1"/>
              <a:t>param</a:t>
            </a:r>
            <a:r>
              <a:rPr lang="en-US" dirty="0"/>
              <a:t> 2, </a:t>
            </a:r>
            <a:r>
              <a:rPr lang="en-US" dirty="0" err="1"/>
              <a:t>param</a:t>
            </a:r>
            <a:r>
              <a:rPr lang="en-US" dirty="0"/>
              <a:t> 3 … )</a:t>
            </a:r>
          </a:p>
          <a:p>
            <a:pPr lvl="2"/>
            <a:r>
              <a:rPr lang="en-US" dirty="0"/>
              <a:t>The parameters are pushed onto the stack in reverse order</a:t>
            </a:r>
          </a:p>
          <a:p>
            <a:pPr lvl="3"/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 #3, </a:t>
            </a:r>
            <a:r>
              <a:rPr lang="en-US" dirty="0" err="1"/>
              <a:t>param</a:t>
            </a:r>
            <a:r>
              <a:rPr lang="en-US" dirty="0"/>
              <a:t> #2, </a:t>
            </a:r>
            <a:r>
              <a:rPr lang="en-US" dirty="0" err="1"/>
              <a:t>param</a:t>
            </a:r>
            <a:r>
              <a:rPr lang="en-US" dirty="0"/>
              <a:t> #1</a:t>
            </a:r>
          </a:p>
          <a:p>
            <a:pPr lvl="1"/>
            <a:r>
              <a:rPr lang="en-US" dirty="0"/>
              <a:t>3. Return Address</a:t>
            </a:r>
          </a:p>
          <a:p>
            <a:pPr lvl="2"/>
            <a:r>
              <a:rPr lang="en-US" dirty="0"/>
              <a:t>When a function is called, the address of the next instruction is pushed onto the stack after the parameters</a:t>
            </a:r>
          </a:p>
          <a:p>
            <a:pPr lvl="1"/>
            <a:r>
              <a:rPr lang="en-US" dirty="0"/>
              <a:t>4. ???</a:t>
            </a:r>
          </a:p>
          <a:p>
            <a:pPr lvl="1"/>
            <a:r>
              <a:rPr lang="en-US" dirty="0"/>
              <a:t>5. 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52400"/>
            <a:ext cx="6859787" cy="685800"/>
          </a:xfrm>
        </p:spPr>
        <p:txBody>
          <a:bodyPr>
            <a:normAutofit/>
          </a:bodyPr>
          <a:lstStyle/>
          <a:p>
            <a:r>
              <a:rPr lang="en-US" dirty="0"/>
              <a:t>Basic Execution Environment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Shape 59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2590800" y="914400"/>
            <a:ext cx="4403724" cy="5462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257800"/>
          </a:xfrm>
        </p:spPr>
        <p:txBody>
          <a:bodyPr/>
          <a:lstStyle/>
          <a:p>
            <a:r>
              <a:rPr lang="en-US" dirty="0"/>
              <a:t>The stack is memory set aside to be used as temporary storage during function calls</a:t>
            </a:r>
          </a:p>
          <a:p>
            <a:r>
              <a:rPr lang="en-US" dirty="0"/>
              <a:t>Typically, it’s used for … </a:t>
            </a:r>
          </a:p>
          <a:p>
            <a:pPr lvl="1"/>
            <a:r>
              <a:rPr lang="en-US" dirty="0"/>
              <a:t>1. Local Variables</a:t>
            </a:r>
          </a:p>
          <a:p>
            <a:pPr lvl="2"/>
            <a:r>
              <a:rPr lang="en-US" dirty="0"/>
              <a:t>char x; </a:t>
            </a:r>
            <a:r>
              <a:rPr lang="en-US" dirty="0" err="1"/>
              <a:t>int</a:t>
            </a:r>
            <a:r>
              <a:rPr lang="en-US" dirty="0"/>
              <a:t> y; etc.</a:t>
            </a:r>
          </a:p>
          <a:p>
            <a:pPr lvl="1"/>
            <a:r>
              <a:rPr lang="en-US" dirty="0"/>
              <a:t>2. Function parameters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param</a:t>
            </a:r>
            <a:r>
              <a:rPr lang="en-US" dirty="0"/>
              <a:t> 1, </a:t>
            </a:r>
            <a:r>
              <a:rPr lang="en-US" dirty="0" err="1"/>
              <a:t>param</a:t>
            </a:r>
            <a:r>
              <a:rPr lang="en-US" dirty="0"/>
              <a:t> 2, </a:t>
            </a:r>
            <a:r>
              <a:rPr lang="en-US" dirty="0" err="1"/>
              <a:t>param</a:t>
            </a:r>
            <a:r>
              <a:rPr lang="en-US" dirty="0"/>
              <a:t> 3 … )</a:t>
            </a:r>
          </a:p>
          <a:p>
            <a:pPr lvl="2"/>
            <a:r>
              <a:rPr lang="en-US" dirty="0"/>
              <a:t>The parameters are pushed onto the stack in reverse order</a:t>
            </a:r>
          </a:p>
          <a:p>
            <a:pPr lvl="3"/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 #3, </a:t>
            </a:r>
            <a:r>
              <a:rPr lang="en-US" dirty="0" err="1"/>
              <a:t>param</a:t>
            </a:r>
            <a:r>
              <a:rPr lang="en-US" dirty="0"/>
              <a:t> #2, </a:t>
            </a:r>
            <a:r>
              <a:rPr lang="en-US" dirty="0" err="1"/>
              <a:t>param</a:t>
            </a:r>
            <a:r>
              <a:rPr lang="en-US" dirty="0"/>
              <a:t> #1</a:t>
            </a:r>
          </a:p>
          <a:p>
            <a:pPr lvl="1"/>
            <a:r>
              <a:rPr lang="en-US" dirty="0"/>
              <a:t>3. Return Address</a:t>
            </a:r>
          </a:p>
          <a:p>
            <a:pPr lvl="2"/>
            <a:r>
              <a:rPr lang="en-US" dirty="0"/>
              <a:t>When a function is called, the address of the next instruction is pushed onto the stack after the parameters</a:t>
            </a:r>
          </a:p>
          <a:p>
            <a:pPr lvl="1"/>
            <a:r>
              <a:rPr lang="en-US" dirty="0"/>
              <a:t>4. EBP – this is often pushed onto the stack during a function call to set up the stack frame</a:t>
            </a:r>
          </a:p>
          <a:p>
            <a:pPr lvl="1"/>
            <a:r>
              <a:rPr lang="en-US" dirty="0"/>
              <a:t>5. 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257800"/>
          </a:xfrm>
        </p:spPr>
        <p:txBody>
          <a:bodyPr/>
          <a:lstStyle/>
          <a:p>
            <a:r>
              <a:rPr lang="en-US" dirty="0"/>
              <a:t>The stack is memory set aside to be used as temporary storage during function calls</a:t>
            </a:r>
          </a:p>
          <a:p>
            <a:r>
              <a:rPr lang="en-US" dirty="0"/>
              <a:t>Typically, it’s used for … </a:t>
            </a:r>
          </a:p>
          <a:p>
            <a:pPr lvl="1"/>
            <a:r>
              <a:rPr lang="en-US" dirty="0"/>
              <a:t>1. Local Variables</a:t>
            </a:r>
          </a:p>
          <a:p>
            <a:pPr lvl="2"/>
            <a:r>
              <a:rPr lang="en-US" dirty="0"/>
              <a:t>char x; </a:t>
            </a:r>
            <a:r>
              <a:rPr lang="en-US" dirty="0" err="1"/>
              <a:t>int</a:t>
            </a:r>
            <a:r>
              <a:rPr lang="en-US" dirty="0"/>
              <a:t> y; etc.</a:t>
            </a:r>
          </a:p>
          <a:p>
            <a:pPr lvl="1"/>
            <a:r>
              <a:rPr lang="en-US" dirty="0"/>
              <a:t>2. Function parameters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param</a:t>
            </a:r>
            <a:r>
              <a:rPr lang="en-US" dirty="0"/>
              <a:t> 1, </a:t>
            </a:r>
            <a:r>
              <a:rPr lang="en-US" dirty="0" err="1"/>
              <a:t>param</a:t>
            </a:r>
            <a:r>
              <a:rPr lang="en-US" dirty="0"/>
              <a:t> 2, </a:t>
            </a:r>
            <a:r>
              <a:rPr lang="en-US" dirty="0" err="1"/>
              <a:t>param</a:t>
            </a:r>
            <a:r>
              <a:rPr lang="en-US" dirty="0"/>
              <a:t> 3 … )</a:t>
            </a:r>
          </a:p>
          <a:p>
            <a:pPr lvl="2"/>
            <a:r>
              <a:rPr lang="en-US" dirty="0"/>
              <a:t>The parameters are pushed onto the stack in reverse order</a:t>
            </a:r>
          </a:p>
          <a:p>
            <a:pPr lvl="3"/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 #3, </a:t>
            </a:r>
            <a:r>
              <a:rPr lang="en-US" dirty="0" err="1"/>
              <a:t>param</a:t>
            </a:r>
            <a:r>
              <a:rPr lang="en-US" dirty="0"/>
              <a:t> #2, </a:t>
            </a:r>
            <a:r>
              <a:rPr lang="en-US" dirty="0" err="1"/>
              <a:t>param</a:t>
            </a:r>
            <a:r>
              <a:rPr lang="en-US" dirty="0"/>
              <a:t> #1</a:t>
            </a:r>
          </a:p>
          <a:p>
            <a:pPr lvl="1"/>
            <a:r>
              <a:rPr lang="en-US" dirty="0"/>
              <a:t>3. Return Address</a:t>
            </a:r>
          </a:p>
          <a:p>
            <a:pPr lvl="2"/>
            <a:r>
              <a:rPr lang="en-US" dirty="0"/>
              <a:t>When a function is called, the address of the next instruction is pushed onto the stack after the parameters</a:t>
            </a:r>
          </a:p>
          <a:p>
            <a:pPr lvl="1"/>
            <a:r>
              <a:rPr lang="en-US" dirty="0"/>
              <a:t>4. EBP – this is often pushed onto the stack during a function call to set up the stack frame</a:t>
            </a:r>
          </a:p>
          <a:p>
            <a:pPr lvl="1"/>
            <a:r>
              <a:rPr lang="en-US" dirty="0"/>
              <a:t>5. Temp storage for registers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instructions are used in conjunction with stack operations</a:t>
            </a:r>
          </a:p>
          <a:p>
            <a:pPr lvl="1"/>
            <a:r>
              <a:rPr lang="en-US" dirty="0"/>
              <a:t> push register</a:t>
            </a:r>
          </a:p>
          <a:p>
            <a:pPr lvl="1"/>
            <a:r>
              <a:rPr lang="en-US" dirty="0"/>
              <a:t> pop register</a:t>
            </a:r>
          </a:p>
          <a:p>
            <a:pPr lvl="1"/>
            <a:r>
              <a:rPr lang="en-US" dirty="0"/>
              <a:t> call function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retn</a:t>
            </a:r>
            <a:endParaRPr lang="en-US" dirty="0"/>
          </a:p>
          <a:p>
            <a:r>
              <a:rPr lang="en-US" dirty="0"/>
              <a:t>Anyone want to explain any of these</a:t>
            </a:r>
          </a:p>
          <a:p>
            <a:pPr lvl="1"/>
            <a:r>
              <a:rPr lang="en-US" dirty="0"/>
              <a:t>BEFORE looking to the next slide :/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Comments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https://msdn.microsoft.com/en-us/library/windows/desktop/aa365574(v=vs.85).aspx</a:t>
            </a:r>
            <a:endParaRPr lang="en-US" dirty="0"/>
          </a:p>
          <a:p>
            <a:r>
              <a:rPr lang="en-US" dirty="0"/>
              <a:t>Intel Reference Manuals</a:t>
            </a:r>
          </a:p>
          <a:p>
            <a:r>
              <a:rPr lang="en-US" dirty="0">
                <a:hlinkClick r:id="rId3"/>
              </a:rPr>
              <a:t>https://en.wikipedia.org/wiki/X86_memory_segmentation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</a:t>
            </a:r>
          </a:p>
          <a:p>
            <a:pPr lvl="1"/>
            <a:r>
              <a:rPr lang="en-US" dirty="0"/>
              <a:t>Linear Address up to 4 GB</a:t>
            </a:r>
          </a:p>
          <a:p>
            <a:pPr lvl="1"/>
            <a:r>
              <a:rPr lang="en-US" dirty="0"/>
              <a:t>Physical Address Space up to 64 GB</a:t>
            </a:r>
          </a:p>
          <a:p>
            <a:r>
              <a:rPr lang="en-US" dirty="0"/>
              <a:t>Real Address Mode Memory Model</a:t>
            </a:r>
          </a:p>
          <a:p>
            <a:pPr lvl="1"/>
            <a:r>
              <a:rPr lang="en-US" dirty="0"/>
              <a:t>Memory model for the Intel 8086</a:t>
            </a:r>
          </a:p>
          <a:p>
            <a:pPr lvl="1"/>
            <a:r>
              <a:rPr lang="en-US" dirty="0"/>
              <a:t>Uses specific implementation of segmented memory</a:t>
            </a:r>
          </a:p>
          <a:p>
            <a:pPr lvl="2"/>
            <a:r>
              <a:rPr lang="en-US" dirty="0"/>
              <a:t>Array of segments up to 64 Kbytes each</a:t>
            </a:r>
          </a:p>
          <a:p>
            <a:pPr lvl="2"/>
            <a:r>
              <a:rPr lang="en-US" dirty="0"/>
              <a:t>Linear address space is 1 MB ( 2</a:t>
            </a:r>
            <a:r>
              <a:rPr lang="en-US" baseline="30000" dirty="0"/>
              <a:t>20</a:t>
            </a:r>
            <a:r>
              <a:rPr lang="en-US" dirty="0"/>
              <a:t> ) </a:t>
            </a:r>
          </a:p>
          <a:p>
            <a:r>
              <a:rPr lang="en-US" dirty="0"/>
              <a:t>Flat Memory Model</a:t>
            </a:r>
          </a:p>
          <a:p>
            <a:pPr lvl="1"/>
            <a:r>
              <a:rPr lang="en-US" dirty="0"/>
              <a:t>Memory is a single contiguous address space</a:t>
            </a:r>
          </a:p>
          <a:p>
            <a:pPr lvl="1"/>
            <a:r>
              <a:rPr lang="en-US" dirty="0"/>
              <a:t>Linear Address Range 0 to 2</a:t>
            </a:r>
            <a:r>
              <a:rPr lang="en-US" baseline="30000" dirty="0"/>
              <a:t>32</a:t>
            </a:r>
            <a:r>
              <a:rPr lang="en-US" dirty="0"/>
              <a:t> – 1  (0x0 - 0xFFFFFFFF)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3963293" cy="4953000"/>
          </a:xfrm>
        </p:spPr>
        <p:txBody>
          <a:bodyPr>
            <a:normAutofit/>
          </a:bodyPr>
          <a:lstStyle/>
          <a:p>
            <a:r>
              <a:rPr lang="en-US" dirty="0"/>
              <a:t>Segmented Memory Model</a:t>
            </a:r>
          </a:p>
          <a:p>
            <a:pPr lvl="1"/>
            <a:r>
              <a:rPr lang="en-US" dirty="0"/>
              <a:t>Memory is a group of independent address spaces</a:t>
            </a:r>
          </a:p>
          <a:p>
            <a:pPr lvl="1"/>
            <a:r>
              <a:rPr lang="en-US" dirty="0"/>
              <a:t>Code, data, stacks are generally in different segments</a:t>
            </a:r>
          </a:p>
          <a:p>
            <a:pPr lvl="1"/>
            <a:r>
              <a:rPr lang="en-US" dirty="0"/>
              <a:t>Segment selector identifies the segment and an offset identifies the byte within the segment</a:t>
            </a:r>
          </a:p>
          <a:p>
            <a:pPr lvl="1"/>
            <a:r>
              <a:rPr lang="en-US" dirty="0"/>
              <a:t>16383 segments</a:t>
            </a:r>
          </a:p>
          <a:p>
            <a:pPr lvl="2"/>
            <a:r>
              <a:rPr lang="en-US" dirty="0"/>
              <a:t>Each up to 2</a:t>
            </a:r>
            <a:r>
              <a:rPr lang="en-US" baseline="30000" dirty="0"/>
              <a:t>32</a:t>
            </a:r>
            <a:r>
              <a:rPr lang="en-US" dirty="0"/>
              <a:t> bytes</a:t>
            </a:r>
          </a:p>
          <a:p>
            <a:r>
              <a:rPr lang="en-US" dirty="0"/>
              <a:t>Using segments can prevent the stack from growing into code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Shape 7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105400" y="1524000"/>
            <a:ext cx="3714750" cy="430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Segmented Memory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2250" lvl="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Each segment can point to overlapping (or not) virtual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7" name="Picture 3" descr="D:\__Data\Vault\_Schoolwork\2016 01 CS 4593 Reverse Engineering\Slides&amp;Notes\Images\Segment for Segmented Memo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6539345" cy="3657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143000"/>
            <a:ext cx="6852578" cy="5029200"/>
          </a:xfrm>
        </p:spPr>
        <p:txBody>
          <a:bodyPr>
            <a:normAutofit/>
          </a:bodyPr>
          <a:lstStyle/>
          <a:p>
            <a:pPr marL="222250" lvl="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Implementation on Windows sets most segments to point to the same linear address space</a:t>
            </a:r>
          </a:p>
          <a:p>
            <a:pPr marL="222250" lvl="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Effectively a flat memory model with a linear address space of 4GB</a:t>
            </a:r>
          </a:p>
          <a:p>
            <a:pPr marL="461962" lvl="1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ONE EXCEPTION: FS is used to point to different memory for the Process Environment Block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D:\__Data\Vault\_Schoolwork\2016 01 CS 4593 Reverse Engineering\Slides&amp;Notes\Images\Segmented Flat Memo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514725"/>
            <a:ext cx="5648325" cy="28098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Paging and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2250" lvl="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Physical memory is the hardware, the memory you buy and put into the machine</a:t>
            </a:r>
          </a:p>
          <a:p>
            <a:pPr marL="222250" lvl="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Virtual memory allows every 32-bit process to seemingly have 4 GB of memory</a:t>
            </a:r>
          </a:p>
          <a:p>
            <a:pPr marL="461962" lvl="1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Virtual addresses are mapped to physical memory in 4K pages (on a 32-bit system)</a:t>
            </a:r>
          </a:p>
          <a:p>
            <a:pPr marL="461962" lvl="1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Only physical memory required by a process is actually used</a:t>
            </a:r>
          </a:p>
          <a:p>
            <a:pPr marL="461962" lvl="1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r>
              <a:rPr lang="en-US" dirty="0">
                <a:sym typeface="Cantarell"/>
              </a:rPr>
              <a:t>When more memory is needed than physical memory available, the physical memory can be swapped to disk</a:t>
            </a:r>
          </a:p>
          <a:p>
            <a:pPr marL="222250" indent="-222250">
              <a:spcBef>
                <a:spcPts val="1100"/>
              </a:spcBef>
              <a:buClr>
                <a:srgbClr val="56C5FF"/>
              </a:buClr>
              <a:buFont typeface="Arial"/>
              <a:buChar char="•"/>
            </a:pPr>
            <a:endParaRPr lang="en-US" dirty="0">
              <a:sym typeface="Cantarel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CS 3843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TS102895261</Template>
  <TotalTime>6646</TotalTime>
  <Words>2740</Words>
  <Application>Microsoft Office PowerPoint</Application>
  <PresentationFormat>On-screen Show (4:3)</PresentationFormat>
  <Paragraphs>512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Cantarell</vt:lpstr>
      <vt:lpstr>Arial</vt:lpstr>
      <vt:lpstr>Calibri</vt:lpstr>
      <vt:lpstr>Corbel</vt:lpstr>
      <vt:lpstr>Digital Blue Tunnel 16x9</vt:lpstr>
      <vt:lpstr>x86 Intel Architecture</vt:lpstr>
      <vt:lpstr>Basic Execution Environment</vt:lpstr>
      <vt:lpstr>Basic Execution Environment</vt:lpstr>
      <vt:lpstr>Basic Execution Environment</vt:lpstr>
      <vt:lpstr>Memory Models</vt:lpstr>
      <vt:lpstr>Memory Models</vt:lpstr>
      <vt:lpstr>Segmented Memory Model</vt:lpstr>
      <vt:lpstr>Memory Models</vt:lpstr>
      <vt:lpstr>Paging and Virtual Memory</vt:lpstr>
      <vt:lpstr>Paging and Virtual Memory</vt:lpstr>
      <vt:lpstr>Paging and Virtual Memory</vt:lpstr>
      <vt:lpstr>Paging and Virtual Memory</vt:lpstr>
      <vt:lpstr>Paging and Virtual Memory</vt:lpstr>
      <vt:lpstr>Paging and Virtual Memory</vt:lpstr>
      <vt:lpstr>Paging and Virtual Memory</vt:lpstr>
      <vt:lpstr>Paging and Virtual Memory</vt:lpstr>
      <vt:lpstr>Paging and Virtual Memory</vt:lpstr>
      <vt:lpstr>Memory Classifications</vt:lpstr>
      <vt:lpstr>Registers</vt:lpstr>
      <vt:lpstr>Registers</vt:lpstr>
      <vt:lpstr>General Purpose Registers</vt:lpstr>
      <vt:lpstr>General Purpose Registers</vt:lpstr>
      <vt:lpstr>Segment Registers</vt:lpstr>
      <vt:lpstr>Segment Registers</vt:lpstr>
      <vt:lpstr>Instruction Pointer</vt:lpstr>
      <vt:lpstr>Instruction Pointer</vt:lpstr>
      <vt:lpstr>Instruction Pointer</vt:lpstr>
      <vt:lpstr>Flags Register</vt:lpstr>
      <vt:lpstr>Flags Register</vt:lpstr>
      <vt:lpstr>Flags Register</vt:lpstr>
      <vt:lpstr>Flags Register</vt:lpstr>
      <vt:lpstr>Flags Register</vt:lpstr>
      <vt:lpstr>Flags Register</vt:lpstr>
      <vt:lpstr>Endian</vt:lpstr>
      <vt:lpstr>Alignment</vt:lpstr>
      <vt:lpstr>The Stack</vt:lpstr>
      <vt:lpstr>The Stack</vt:lpstr>
      <vt:lpstr>The Stack</vt:lpstr>
      <vt:lpstr>The Stack</vt:lpstr>
      <vt:lpstr>The Stack</vt:lpstr>
      <vt:lpstr>The Stack</vt:lpstr>
      <vt:lpstr>Stack Operations</vt:lpstr>
      <vt:lpstr>Questions &amp; Comments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Long Trac</cp:lastModifiedBy>
  <cp:revision>273</cp:revision>
  <dcterms:created xsi:type="dcterms:W3CDTF">2014-02-13T05:00:54Z</dcterms:created>
  <dcterms:modified xsi:type="dcterms:W3CDTF">2018-01-28T02:18:25Z</dcterms:modified>
</cp:coreProperties>
</file>