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65" r:id="rId4"/>
    <p:sldId id="267" r:id="rId5"/>
    <p:sldId id="268" r:id="rId6"/>
    <p:sldId id="270" r:id="rId7"/>
    <p:sldId id="269" r:id="rId8"/>
    <p:sldId id="274" r:id="rId9"/>
    <p:sldId id="278" r:id="rId10"/>
    <p:sldId id="277" r:id="rId11"/>
    <p:sldId id="320" r:id="rId12"/>
    <p:sldId id="276" r:id="rId13"/>
    <p:sldId id="279" r:id="rId14"/>
    <p:sldId id="275" r:id="rId15"/>
    <p:sldId id="272" r:id="rId16"/>
    <p:sldId id="271" r:id="rId17"/>
    <p:sldId id="281" r:id="rId18"/>
    <p:sldId id="282" r:id="rId19"/>
    <p:sldId id="286" r:id="rId20"/>
    <p:sldId id="287" r:id="rId21"/>
    <p:sldId id="258" r:id="rId22"/>
    <p:sldId id="305" r:id="rId23"/>
    <p:sldId id="306" r:id="rId24"/>
    <p:sldId id="307" r:id="rId25"/>
    <p:sldId id="263" r:id="rId26"/>
    <p:sldId id="300" r:id="rId27"/>
    <p:sldId id="301" r:id="rId28"/>
    <p:sldId id="302" r:id="rId29"/>
    <p:sldId id="303" r:id="rId30"/>
    <p:sldId id="266" r:id="rId31"/>
    <p:sldId id="304" r:id="rId32"/>
    <p:sldId id="315" r:id="rId33"/>
    <p:sldId id="284" r:id="rId34"/>
    <p:sldId id="322" r:id="rId35"/>
    <p:sldId id="323" r:id="rId36"/>
    <p:sldId id="285" r:id="rId37"/>
    <p:sldId id="324" r:id="rId38"/>
    <p:sldId id="325" r:id="rId39"/>
    <p:sldId id="326" r:id="rId40"/>
    <p:sldId id="327" r:id="rId41"/>
    <p:sldId id="328" r:id="rId42"/>
    <p:sldId id="288" r:id="rId43"/>
    <p:sldId id="314" r:id="rId44"/>
    <p:sldId id="289" r:id="rId45"/>
    <p:sldId id="312" r:id="rId46"/>
    <p:sldId id="313" r:id="rId47"/>
    <p:sldId id="290" r:id="rId48"/>
    <p:sldId id="309" r:id="rId49"/>
    <p:sldId id="308" r:id="rId50"/>
    <p:sldId id="310" r:id="rId51"/>
    <p:sldId id="311" r:id="rId52"/>
    <p:sldId id="291" r:id="rId53"/>
    <p:sldId id="321" r:id="rId54"/>
    <p:sldId id="292" r:id="rId55"/>
    <p:sldId id="293" r:id="rId56"/>
    <p:sldId id="316" r:id="rId57"/>
    <p:sldId id="294" r:id="rId58"/>
    <p:sldId id="295" r:id="rId59"/>
    <p:sldId id="296" r:id="rId60"/>
    <p:sldId id="297" r:id="rId61"/>
    <p:sldId id="298" r:id="rId62"/>
    <p:sldId id="299" r:id="rId63"/>
    <p:sldId id="318" r:id="rId64"/>
    <p:sldId id="319" r:id="rId65"/>
    <p:sldId id="259" r:id="rId66"/>
    <p:sldId id="262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676400"/>
            <a:ext cx="617380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838200" y="6096000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791496" y="6096001"/>
            <a:ext cx="7772400" cy="4572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200" b="1" cap="all" spc="200" baseline="0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>
                <a:solidFill>
                  <a:srgbClr val="FFFF00"/>
                </a:solidFill>
              </a:defRPr>
            </a:lvl2pPr>
            <a:lvl3pPr>
              <a:spcBef>
                <a:spcPts val="600"/>
              </a:spcBef>
              <a:defRPr>
                <a:solidFill>
                  <a:srgbClr val="FF0000"/>
                </a:solidFill>
              </a:defRPr>
            </a:lvl3pPr>
            <a:lvl4pPr>
              <a:spcBef>
                <a:spcPts val="600"/>
              </a:spcBef>
              <a:defRPr>
                <a:solidFill>
                  <a:srgbClr val="00B0F0"/>
                </a:solidFill>
              </a:defRPr>
            </a:lvl4pPr>
            <a:lvl5pPr>
              <a:spcBef>
                <a:spcPts val="600"/>
              </a:spcBef>
              <a:defRPr>
                <a:solidFill>
                  <a:srgbClr val="FFC000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More Advanced Steganography with Malware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go@satx.r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x86 Assembly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Instructor: john ortiz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Lecturer III utsa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stego@satx.rr.com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CS 3843 Computer Organization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143000"/>
            <a:ext cx="685257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Addressing Mode formats :</a:t>
            </a:r>
          </a:p>
          <a:p>
            <a:pPr lvl="1"/>
            <a:r>
              <a:rPr lang="en-US" dirty="0" smtClean="0"/>
              <a:t>Base + Displacement</a:t>
            </a:r>
          </a:p>
          <a:p>
            <a:pPr lvl="2"/>
            <a:r>
              <a:rPr lang="en-US" dirty="0" smtClean="0"/>
              <a:t>Arrays with element sizes </a:t>
            </a:r>
            <a:r>
              <a:rPr lang="en-US" i="1" u="sng" dirty="0" smtClean="0"/>
              <a:t>other than </a:t>
            </a:r>
            <a:r>
              <a:rPr lang="en-US" dirty="0" smtClean="0"/>
              <a:t>2, 4, 8</a:t>
            </a:r>
          </a:p>
          <a:p>
            <a:pPr lvl="2"/>
            <a:r>
              <a:rPr lang="en-US" dirty="0" smtClean="0"/>
              <a:t>Used as an index into an array - displacement is static offset of the array and base registers holds the array element</a:t>
            </a:r>
          </a:p>
          <a:p>
            <a:pPr lvl="2"/>
            <a:r>
              <a:rPr lang="en-US" dirty="0" smtClean="0"/>
              <a:t>Access a field of a record – base register holds the address of the record and the displacement is the static offset into a field</a:t>
            </a:r>
          </a:p>
          <a:p>
            <a:pPr lvl="2"/>
            <a:r>
              <a:rPr lang="it-IT" dirty="0" smtClean="0">
                <a:latin typeface="Courier New" pitchFamily="49" charset="0"/>
                <a:cs typeface="Courier New" pitchFamily="49" charset="0"/>
              </a:rPr>
              <a:t>mov edi,[ebp+0x8] ; 8b 7d </a:t>
            </a:r>
            <a:r>
              <a:rPr lang="it-IT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08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cs typeface="Courier New" pitchFamily="49" charset="0"/>
              </a:rPr>
              <a:t>Value of </a:t>
            </a:r>
            <a:r>
              <a:rPr lang="en-US" dirty="0" err="1" smtClean="0">
                <a:cs typeface="Courier New" pitchFamily="49" charset="0"/>
              </a:rPr>
              <a:t>ebp</a:t>
            </a:r>
            <a:r>
              <a:rPr lang="en-US" dirty="0" smtClean="0">
                <a:cs typeface="Courier New" pitchFamily="49" charset="0"/>
              </a:rPr>
              <a:t> + 8 is the address, get contents and put in </a:t>
            </a:r>
            <a:r>
              <a:rPr lang="en-US" dirty="0" err="1" smtClean="0">
                <a:cs typeface="Courier New" pitchFamily="49" charset="0"/>
              </a:rPr>
              <a:t>edi</a:t>
            </a:r>
            <a:endParaRPr lang="en-US" dirty="0" smtClean="0">
              <a:cs typeface="Courier New" pitchFamily="49" charset="0"/>
            </a:endParaRPr>
          </a:p>
          <a:p>
            <a:pPr lvl="3"/>
            <a:r>
              <a:rPr lang="en-US" dirty="0" smtClean="0">
                <a:cs typeface="Courier New" pitchFamily="49" charset="0"/>
              </a:rPr>
              <a:t>Assume </a:t>
            </a:r>
            <a:r>
              <a:rPr lang="en-US" dirty="0" err="1" smtClean="0">
                <a:cs typeface="Courier New" pitchFamily="49" charset="0"/>
              </a:rPr>
              <a:t>ebp</a:t>
            </a:r>
            <a:r>
              <a:rPr lang="en-US" dirty="0" smtClean="0">
                <a:cs typeface="Courier New" pitchFamily="49" charset="0"/>
              </a:rPr>
              <a:t> = 0x000200f0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Assume 0x000200f0    67 45 23 01   98 87 76 65   54 43 32 21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After the instruction, </a:t>
            </a:r>
            <a:r>
              <a:rPr lang="en-US" dirty="0" err="1" smtClean="0">
                <a:cs typeface="Courier New" pitchFamily="49" charset="0"/>
              </a:rPr>
              <a:t>edi</a:t>
            </a:r>
            <a:r>
              <a:rPr lang="en-US" dirty="0" smtClean="0">
                <a:cs typeface="Courier New" pitchFamily="49" charset="0"/>
              </a:rPr>
              <a:t> = 0x21324354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143000"/>
            <a:ext cx="685257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Addressing Mode formats :</a:t>
            </a:r>
          </a:p>
          <a:p>
            <a:pPr lvl="1"/>
            <a:r>
              <a:rPr lang="en-US" dirty="0" smtClean="0"/>
              <a:t>Base + Displacement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In this case the displacement is only 1 byte, but can be negative 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,[ebp-0x8]  ; 8b 45 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,[ebp-0x238] ; 8b 85 c8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ff ff 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 ebp:0012b8f4, ebp-0x238=0012b6bc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 Assume 0012b6bc: 30392600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=0x00263930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239894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Addressing Mode formats :</a:t>
            </a:r>
          </a:p>
          <a:p>
            <a:pPr lvl="1"/>
            <a:r>
              <a:rPr lang="en-US" dirty="0" smtClean="0"/>
              <a:t>(Index * Scale) + Displacement</a:t>
            </a:r>
          </a:p>
          <a:p>
            <a:pPr lvl="2"/>
            <a:r>
              <a:rPr lang="en-US" dirty="0" smtClean="0"/>
              <a:t>Access arrays with 2, 4, 8 byte element sizes</a:t>
            </a:r>
          </a:p>
          <a:p>
            <a:pPr lvl="2"/>
            <a:r>
              <a:rPr lang="en-US" dirty="0" smtClean="0"/>
              <a:t>Displacement is beginning of array, the index holds the subscript, and the scale factor gets it to the right address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*4+0x340c6f54]  ; ff 24 95 54 6f 0c 34 </a:t>
            </a:r>
          </a:p>
          <a:p>
            <a:pPr lvl="3"/>
            <a:r>
              <a:rPr lang="en-US" dirty="0" smtClean="0"/>
              <a:t>Assume </a:t>
            </a:r>
            <a:r>
              <a:rPr lang="en-US" dirty="0" err="1" smtClean="0"/>
              <a:t>edx</a:t>
            </a:r>
            <a:r>
              <a:rPr lang="en-US" dirty="0" smtClean="0"/>
              <a:t> = 0x00000003, then 3 * 4 = 0x0c</a:t>
            </a:r>
          </a:p>
          <a:p>
            <a:pPr lvl="3"/>
            <a:r>
              <a:rPr lang="en-US" dirty="0" smtClean="0"/>
              <a:t>0x340c6f54 + 0x0c = 0x340c6f60</a:t>
            </a:r>
          </a:p>
          <a:p>
            <a:pPr lvl="3"/>
            <a:r>
              <a:rPr lang="en-US" dirty="0" smtClean="0"/>
              <a:t>Do we jump to 0x340c6f60?  NO!  Jump to contents of 0x340c6f60</a:t>
            </a:r>
          </a:p>
          <a:p>
            <a:pPr lvl="3"/>
            <a:r>
              <a:rPr lang="en-US" dirty="0" smtClean="0"/>
              <a:t>Assume: 0x340c6f60  22 28 40 00 THEN </a:t>
            </a:r>
            <a:r>
              <a:rPr lang="en-US" dirty="0" err="1" smtClean="0"/>
              <a:t>eip</a:t>
            </a:r>
            <a:r>
              <a:rPr lang="en-US" dirty="0" smtClean="0"/>
              <a:t> = 0x00402822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ax,[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esi+eax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*2]  ;  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66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8b 04 46 </a:t>
            </a:r>
          </a:p>
          <a:p>
            <a:pPr lvl="3"/>
            <a:r>
              <a:rPr lang="en-US" dirty="0" smtClean="0"/>
              <a:t>Size is 16 bits, </a:t>
            </a:r>
            <a:r>
              <a:rPr lang="en-US" dirty="0" err="1" smtClean="0"/>
              <a:t>esi</a:t>
            </a:r>
            <a:r>
              <a:rPr lang="en-US" dirty="0" smtClean="0"/>
              <a:t> is base, </a:t>
            </a:r>
            <a:r>
              <a:rPr lang="en-US" dirty="0" err="1" smtClean="0"/>
              <a:t>eax</a:t>
            </a:r>
            <a:r>
              <a:rPr lang="en-US" dirty="0" smtClean="0"/>
              <a:t> is index</a:t>
            </a:r>
          </a:p>
          <a:p>
            <a:pPr lvl="3"/>
            <a:r>
              <a:rPr lang="en-US" dirty="0" smtClean="0"/>
              <a:t>66 is a size override, indicating it is WORD, not DWORD</a:t>
            </a:r>
          </a:p>
          <a:p>
            <a:pPr lvl="3"/>
            <a:r>
              <a:rPr lang="en-US" dirty="0" smtClean="0"/>
              <a:t>Assume: </a:t>
            </a:r>
            <a:r>
              <a:rPr lang="en-US" dirty="0" err="1" smtClean="0"/>
              <a:t>esi</a:t>
            </a:r>
            <a:r>
              <a:rPr lang="en-US" dirty="0" smtClean="0"/>
              <a:t>= 0x7FF0FB34, </a:t>
            </a:r>
            <a:r>
              <a:rPr lang="en-US" dirty="0" err="1" smtClean="0"/>
              <a:t>eax</a:t>
            </a:r>
            <a:r>
              <a:rPr lang="en-US" dirty="0" smtClean="0"/>
              <a:t>=0x10, what is the Effective Address (EA)?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239894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Addressing Mode formats :</a:t>
            </a:r>
          </a:p>
          <a:p>
            <a:pPr lvl="1"/>
            <a:r>
              <a:rPr lang="en-US" dirty="0" smtClean="0"/>
              <a:t>(Index * Scale) + Displacement</a:t>
            </a:r>
          </a:p>
          <a:p>
            <a:pPr lvl="2"/>
            <a:r>
              <a:rPr lang="en-US" dirty="0" smtClean="0"/>
              <a:t>Access arrays with 2, 4, 8 byte element sizes</a:t>
            </a:r>
          </a:p>
          <a:p>
            <a:pPr lvl="2"/>
            <a:r>
              <a:rPr lang="en-US" dirty="0" smtClean="0"/>
              <a:t>Displacement is beginning of array, the index holds the subscript, and the scale factor gets it to the right address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*4+0x340c6f54]  ; ff 24 95 54 6f 0c 34 </a:t>
            </a:r>
          </a:p>
          <a:p>
            <a:pPr lvl="3"/>
            <a:r>
              <a:rPr lang="en-US" dirty="0" smtClean="0"/>
              <a:t>Assume </a:t>
            </a:r>
            <a:r>
              <a:rPr lang="en-US" dirty="0" err="1" smtClean="0"/>
              <a:t>edx</a:t>
            </a:r>
            <a:r>
              <a:rPr lang="en-US" dirty="0" smtClean="0"/>
              <a:t> = 0x00000003, then 3 * 4 = 0x0c</a:t>
            </a:r>
          </a:p>
          <a:p>
            <a:pPr lvl="3"/>
            <a:r>
              <a:rPr lang="en-US" dirty="0" smtClean="0"/>
              <a:t>0x340c6f54 + 0x0c = 0x340c6f60</a:t>
            </a:r>
          </a:p>
          <a:p>
            <a:pPr lvl="3"/>
            <a:r>
              <a:rPr lang="en-US" dirty="0" smtClean="0"/>
              <a:t>Do we jump to 0x340c6f60?  NO!  Jump to contents of 0x340c6f60</a:t>
            </a:r>
          </a:p>
          <a:p>
            <a:pPr lvl="3"/>
            <a:r>
              <a:rPr lang="en-US" dirty="0" smtClean="0"/>
              <a:t>Assume: 0x340c6f60  22 28 40 00 THEN </a:t>
            </a:r>
            <a:r>
              <a:rPr lang="en-US" dirty="0" err="1" smtClean="0"/>
              <a:t>eip</a:t>
            </a:r>
            <a:r>
              <a:rPr lang="en-US" dirty="0" smtClean="0"/>
              <a:t> = 0x00402822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ax,[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esi+eax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*2]  ;  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66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8b 04 46 </a:t>
            </a:r>
          </a:p>
          <a:p>
            <a:pPr lvl="3"/>
            <a:r>
              <a:rPr lang="en-US" dirty="0" smtClean="0"/>
              <a:t>Size is 16 bits, </a:t>
            </a:r>
            <a:r>
              <a:rPr lang="en-US" dirty="0" err="1" smtClean="0"/>
              <a:t>esi</a:t>
            </a:r>
            <a:r>
              <a:rPr lang="en-US" dirty="0" smtClean="0"/>
              <a:t> is base, </a:t>
            </a:r>
            <a:r>
              <a:rPr lang="en-US" dirty="0" err="1" smtClean="0"/>
              <a:t>eax</a:t>
            </a:r>
            <a:r>
              <a:rPr lang="en-US" dirty="0" smtClean="0"/>
              <a:t> is index</a:t>
            </a:r>
          </a:p>
          <a:p>
            <a:pPr lvl="3"/>
            <a:r>
              <a:rPr lang="en-US" dirty="0" smtClean="0"/>
              <a:t>66 is a size override, indicating it is WORD, not DWORD</a:t>
            </a:r>
          </a:p>
          <a:p>
            <a:pPr lvl="3"/>
            <a:r>
              <a:rPr lang="en-US" dirty="0" smtClean="0"/>
              <a:t>Assume: </a:t>
            </a:r>
            <a:r>
              <a:rPr lang="en-US" dirty="0" err="1" smtClean="0"/>
              <a:t>esi</a:t>
            </a:r>
            <a:r>
              <a:rPr lang="en-US" dirty="0" smtClean="0"/>
              <a:t>= 0x7FF0FB34, </a:t>
            </a:r>
            <a:r>
              <a:rPr lang="en-US" dirty="0" err="1" smtClean="0"/>
              <a:t>eax</a:t>
            </a:r>
            <a:r>
              <a:rPr lang="en-US" dirty="0" smtClean="0"/>
              <a:t>=0x10, what is the Effective Address (EA)?</a:t>
            </a:r>
          </a:p>
          <a:p>
            <a:pPr lvl="3"/>
            <a:r>
              <a:rPr lang="en-US" dirty="0" smtClean="0"/>
              <a:t>0x7FF0FB34 +0x20= 0x7FF0FB54</a:t>
            </a:r>
          </a:p>
          <a:p>
            <a:pPr lvl="3"/>
            <a:r>
              <a:rPr lang="en-US" dirty="0" smtClean="0"/>
              <a:t>Assume: 0x7FF0FB54:   00 11 22 33  --- ax=0x1100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544693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Addressing Mode formats :</a:t>
            </a:r>
          </a:p>
          <a:p>
            <a:pPr lvl="1"/>
            <a:r>
              <a:rPr lang="en-US" dirty="0" smtClean="0"/>
              <a:t>Base + Index + Displacement</a:t>
            </a:r>
          </a:p>
          <a:p>
            <a:pPr lvl="2"/>
            <a:r>
              <a:rPr lang="en-US" dirty="0" smtClean="0"/>
              <a:t>Supports a 2-dimensional array</a:t>
            </a:r>
          </a:p>
          <a:p>
            <a:pPr lvl="2"/>
            <a:r>
              <a:rPr lang="it-IT" dirty="0" smtClean="0">
                <a:latin typeface="Courier New" pitchFamily="49" charset="0"/>
                <a:cs typeface="Courier New" pitchFamily="49" charset="0"/>
              </a:rPr>
              <a:t>lea ecx,[ecx+eax+0xc] ; 8d 4c 01 0c </a:t>
            </a:r>
          </a:p>
          <a:p>
            <a:pPr lvl="3"/>
            <a:r>
              <a:rPr lang="it-IT" dirty="0" smtClean="0"/>
              <a:t>Assume: ecx=0x00224488, eax=0x100</a:t>
            </a:r>
          </a:p>
          <a:p>
            <a:pPr lvl="3"/>
            <a:r>
              <a:rPr lang="it-IT" dirty="0" smtClean="0"/>
              <a:t>EA = 0x00224594</a:t>
            </a:r>
          </a:p>
          <a:p>
            <a:pPr lvl="3"/>
            <a:r>
              <a:rPr lang="it-IT" dirty="0" smtClean="0"/>
              <a:t>The “lea” instruction is Load Effective Address --- ecx=0x00224594</a:t>
            </a:r>
            <a:endParaRPr lang="en-US" dirty="0" smtClean="0"/>
          </a:p>
          <a:p>
            <a:pPr lvl="1"/>
            <a:r>
              <a:rPr lang="en-US" dirty="0" smtClean="0"/>
              <a:t>Base + (Index * Scale) 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eax+ecx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*4] ; 8b 0c 88 </a:t>
            </a:r>
          </a:p>
          <a:p>
            <a:pPr lvl="3"/>
            <a:r>
              <a:rPr lang="en-US" dirty="0" err="1" smtClean="0"/>
              <a:t>ecx</a:t>
            </a:r>
            <a:r>
              <a:rPr lang="en-US" dirty="0" smtClean="0"/>
              <a:t> = contents of </a:t>
            </a:r>
            <a:r>
              <a:rPr lang="en-US" dirty="0" err="1" smtClean="0"/>
              <a:t>eax+ecx</a:t>
            </a:r>
            <a:r>
              <a:rPr lang="en-US" dirty="0" smtClean="0"/>
              <a:t>*4</a:t>
            </a:r>
          </a:p>
          <a:p>
            <a:pPr lvl="1"/>
            <a:r>
              <a:rPr lang="en-US" dirty="0" smtClean="0"/>
              <a:t>Base + (Index * Scale) + Displacement</a:t>
            </a:r>
          </a:p>
          <a:p>
            <a:pPr lvl="2"/>
            <a:r>
              <a:rPr lang="en-US" dirty="0" smtClean="0"/>
              <a:t>Supports a 2-dimensional array with element sizes of 2, 4, 8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mov eax,[eax+ecx*4+0xe10] ; 8b 84 88 </a:t>
            </a:r>
            <a:r>
              <a:rPr lang="pt-BR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10 0e 00 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err="1" smtClean="0"/>
              <a:t>eax</a:t>
            </a:r>
            <a:r>
              <a:rPr lang="en-US" dirty="0" smtClean="0"/>
              <a:t> = contents of  </a:t>
            </a:r>
            <a:r>
              <a:rPr lang="en-US" dirty="0" err="1" smtClean="0"/>
              <a:t>eax+ecx</a:t>
            </a:r>
            <a:r>
              <a:rPr lang="en-US" dirty="0" smtClean="0"/>
              <a:t>*4+0x00000E10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NONE of the addressing modes are in any way restricted to the examples given</a:t>
            </a:r>
          </a:p>
          <a:p>
            <a:r>
              <a:rPr lang="en-US" dirty="0" smtClean="0"/>
              <a:t>The examples are merely ways the compiler can efficiently translate a high-level data structure into assembly language</a:t>
            </a:r>
          </a:p>
          <a:p>
            <a:r>
              <a:rPr lang="en-US" dirty="0" smtClean="0"/>
              <a:t>Just because it is Base + Displacement does NOT mean it MUST be indexing a high-level array</a:t>
            </a:r>
          </a:p>
          <a:p>
            <a:pPr lvl="1"/>
            <a:r>
              <a:rPr lang="en-US" dirty="0" smtClean="0"/>
              <a:t>The compiler can choose that for any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066800"/>
            <a:ext cx="6852578" cy="5105400"/>
          </a:xfrm>
        </p:spPr>
        <p:txBody>
          <a:bodyPr/>
          <a:lstStyle/>
          <a:p>
            <a:pPr lvl="1"/>
            <a:r>
              <a:rPr lang="en-US" dirty="0" smtClean="0"/>
              <a:t>Integer ( 1, 2, 4, 8, 16 bytes )</a:t>
            </a:r>
          </a:p>
          <a:p>
            <a:pPr lvl="1"/>
            <a:r>
              <a:rPr lang="en-US" dirty="0" smtClean="0"/>
              <a:t>Floating Point</a:t>
            </a:r>
          </a:p>
          <a:p>
            <a:pPr lvl="1"/>
            <a:r>
              <a:rPr lang="en-US" dirty="0" smtClean="0"/>
              <a:t>A few others – we may see here and there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 descr="D:\__Data\Vault\_Schoolwork\2016 01 CS 4593 Reverse Engineering\Slides&amp;Notes\Images\DataTyp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924800" cy="41970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code format not important to us … </a:t>
            </a:r>
          </a:p>
          <a:p>
            <a:pPr lvl="1"/>
            <a:r>
              <a:rPr lang="en-US" dirty="0" smtClean="0"/>
              <a:t>OTHER THAN to be able to READ it and look it up</a:t>
            </a:r>
          </a:p>
          <a:p>
            <a:pPr lvl="1"/>
            <a:r>
              <a:rPr lang="en-US" dirty="0" smtClean="0"/>
              <a:t>That skill IS NEEDED sometimes to understand the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 descr="D:\__Data\Vault\_Schoolwork\2016 01 CS 4593 Reverse Engineering\Slides&amp;Notes\Images\InstructionForm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399"/>
            <a:ext cx="7620000" cy="271308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1 – Lock and Repeat</a:t>
            </a:r>
          </a:p>
          <a:p>
            <a:pPr lvl="1"/>
            <a:r>
              <a:rPr lang="en-US" dirty="0" smtClean="0"/>
              <a:t>LOCK</a:t>
            </a:r>
          </a:p>
          <a:p>
            <a:pPr lvl="2"/>
            <a:r>
              <a:rPr lang="en-US" dirty="0" smtClean="0"/>
              <a:t>0xF0</a:t>
            </a:r>
          </a:p>
          <a:p>
            <a:pPr lvl="1"/>
            <a:r>
              <a:rPr lang="en-US" dirty="0" smtClean="0"/>
              <a:t>REPNE/REPNZ – Repeat Not Equal OR repeat Not Zero</a:t>
            </a:r>
          </a:p>
          <a:p>
            <a:pPr lvl="2"/>
            <a:r>
              <a:rPr lang="en-US" dirty="0" smtClean="0"/>
              <a:t>They mean the same thing, two names, one meaning</a:t>
            </a:r>
          </a:p>
          <a:p>
            <a:pPr lvl="2"/>
            <a:r>
              <a:rPr lang="en-US" dirty="0" smtClean="0"/>
              <a:t>Applies to string and I/O operations</a:t>
            </a:r>
          </a:p>
          <a:p>
            <a:pPr lvl="3"/>
            <a:r>
              <a:rPr lang="en-US" dirty="0" smtClean="0"/>
              <a:t>MOVS, CMPS, SCAS, LODS, STOS, INS, and OUTS</a:t>
            </a:r>
          </a:p>
          <a:p>
            <a:pPr lvl="2"/>
            <a:r>
              <a:rPr lang="en-US" dirty="0" smtClean="0"/>
              <a:t>oxF2</a:t>
            </a:r>
          </a:p>
          <a:p>
            <a:pPr lvl="1"/>
            <a:r>
              <a:rPr lang="en-US" dirty="0" smtClean="0"/>
              <a:t>REP/REPE/REPZ – Repeat Equal OR Repeat Zero</a:t>
            </a:r>
          </a:p>
          <a:p>
            <a:pPr lvl="2"/>
            <a:r>
              <a:rPr lang="en-US" dirty="0" smtClean="0"/>
              <a:t>Same meaning</a:t>
            </a:r>
          </a:p>
          <a:p>
            <a:pPr lvl="2"/>
            <a:r>
              <a:rPr lang="en-US" dirty="0" smtClean="0"/>
              <a:t>Applies to string and I/O operations</a:t>
            </a:r>
          </a:p>
          <a:p>
            <a:pPr lvl="3"/>
            <a:r>
              <a:rPr lang="en-US" dirty="0" smtClean="0"/>
              <a:t>MOVS, CMPS, SCAS, LODS, STOS, INS, and OUTS</a:t>
            </a:r>
          </a:p>
          <a:p>
            <a:pPr lvl="2"/>
            <a:r>
              <a:rPr lang="en-US" dirty="0" smtClean="0"/>
              <a:t>0xF3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2 – Segment Override</a:t>
            </a:r>
          </a:p>
          <a:p>
            <a:pPr lvl="1"/>
            <a:r>
              <a:rPr lang="en-US" dirty="0" smtClean="0"/>
              <a:t>CS Segment Override</a:t>
            </a:r>
          </a:p>
          <a:p>
            <a:pPr lvl="2"/>
            <a:r>
              <a:rPr lang="en-US" dirty="0" smtClean="0"/>
              <a:t>0x2E</a:t>
            </a:r>
          </a:p>
          <a:p>
            <a:pPr lvl="1"/>
            <a:r>
              <a:rPr lang="en-US" dirty="0" smtClean="0"/>
              <a:t>SS Segment Override</a:t>
            </a:r>
          </a:p>
          <a:p>
            <a:pPr lvl="2"/>
            <a:r>
              <a:rPr lang="en-US" dirty="0" smtClean="0"/>
              <a:t>0x36</a:t>
            </a:r>
          </a:p>
          <a:p>
            <a:pPr lvl="1"/>
            <a:r>
              <a:rPr lang="en-US" dirty="0" smtClean="0"/>
              <a:t>DS Segment Override</a:t>
            </a:r>
          </a:p>
          <a:p>
            <a:pPr lvl="2"/>
            <a:r>
              <a:rPr lang="en-US" dirty="0" smtClean="0"/>
              <a:t>0x3E</a:t>
            </a:r>
          </a:p>
          <a:p>
            <a:pPr lvl="1"/>
            <a:r>
              <a:rPr lang="en-US" dirty="0" smtClean="0"/>
              <a:t>ES Segment Override</a:t>
            </a:r>
          </a:p>
          <a:p>
            <a:pPr lvl="2"/>
            <a:r>
              <a:rPr lang="en-US" dirty="0" smtClean="0"/>
              <a:t>0x26</a:t>
            </a:r>
          </a:p>
          <a:p>
            <a:pPr lvl="1"/>
            <a:r>
              <a:rPr lang="en-US" dirty="0" smtClean="0"/>
              <a:t>FS Segment Override</a:t>
            </a:r>
          </a:p>
          <a:p>
            <a:pPr lvl="2"/>
            <a:r>
              <a:rPr lang="en-US" dirty="0" smtClean="0"/>
              <a:t>0x64</a:t>
            </a:r>
          </a:p>
          <a:p>
            <a:pPr lvl="1"/>
            <a:r>
              <a:rPr lang="en-US" dirty="0" smtClean="0"/>
              <a:t>GS Segment Override</a:t>
            </a:r>
          </a:p>
          <a:p>
            <a:pPr lvl="2"/>
            <a:r>
              <a:rPr lang="en-US" dirty="0" smtClean="0"/>
              <a:t>0x65</a:t>
            </a:r>
          </a:p>
          <a:p>
            <a:pPr lvl="1"/>
            <a:r>
              <a:rPr lang="en-US" dirty="0" smtClean="0"/>
              <a:t>Branch Hints – compiler hints to CPU for optimization</a:t>
            </a:r>
          </a:p>
          <a:p>
            <a:pPr lvl="2"/>
            <a:r>
              <a:rPr lang="en-US" dirty="0" smtClean="0"/>
              <a:t>0x2E – branch not taken</a:t>
            </a:r>
          </a:p>
          <a:p>
            <a:pPr lvl="2"/>
            <a:r>
              <a:rPr lang="en-US" dirty="0" smtClean="0"/>
              <a:t>0x3E – branch taken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Addressing Mode is the way data is accessed</a:t>
            </a:r>
          </a:p>
          <a:p>
            <a:pPr lvl="1"/>
            <a:r>
              <a:rPr lang="en-US" dirty="0" smtClean="0"/>
              <a:t>Explicit – specified directly in instruction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ebx</a:t>
            </a:r>
            <a:r>
              <a:rPr lang="en-US" dirty="0" smtClean="0"/>
              <a:t>   ; registers are explicitly listed</a:t>
            </a:r>
          </a:p>
          <a:p>
            <a:pPr lvl="1"/>
            <a:r>
              <a:rPr lang="en-US" dirty="0" smtClean="0"/>
              <a:t>Implicit – understood by virtue of instruction</a:t>
            </a:r>
          </a:p>
          <a:p>
            <a:pPr lvl="2"/>
            <a:r>
              <a:rPr lang="en-US" dirty="0" smtClean="0"/>
              <a:t> pop </a:t>
            </a:r>
            <a:r>
              <a:rPr lang="en-US" dirty="0" err="1" smtClean="0"/>
              <a:t>eax</a:t>
            </a:r>
            <a:r>
              <a:rPr lang="en-US" dirty="0" smtClean="0"/>
              <a:t>             ; we’re using </a:t>
            </a:r>
            <a:r>
              <a:rPr lang="en-US" dirty="0" err="1" smtClean="0"/>
              <a:t>esp</a:t>
            </a:r>
            <a:r>
              <a:rPr lang="en-US" dirty="0" smtClean="0"/>
              <a:t> but it’s not specified by “pop”</a:t>
            </a:r>
          </a:p>
          <a:p>
            <a:endParaRPr lang="en-US" dirty="0" smtClean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Intel format is:   </a:t>
            </a:r>
            <a:r>
              <a:rPr lang="en-US" dirty="0" smtClean="0">
                <a:solidFill>
                  <a:srgbClr val="00B0F0"/>
                </a:solidFill>
              </a:rPr>
              <a:t>&lt; --- we will use this one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opcode</a:t>
            </a:r>
            <a:r>
              <a:rPr lang="en-US" dirty="0" smtClean="0"/>
              <a:t> 	</a:t>
            </a:r>
            <a:r>
              <a:rPr lang="en-US" dirty="0" err="1" smtClean="0"/>
              <a:t>dst</a:t>
            </a:r>
            <a:r>
              <a:rPr lang="en-US" dirty="0" smtClean="0"/>
              <a:t> operand, </a:t>
            </a:r>
            <a:r>
              <a:rPr lang="en-US" dirty="0" err="1" smtClean="0"/>
              <a:t>src</a:t>
            </a:r>
            <a:r>
              <a:rPr lang="en-US" dirty="0" smtClean="0"/>
              <a:t> operand</a:t>
            </a:r>
          </a:p>
          <a:p>
            <a:pPr lvl="1"/>
            <a:r>
              <a:rPr lang="en-US" dirty="0" smtClean="0"/>
              <a:t>AT&amp;T format is: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opcode</a:t>
            </a:r>
            <a:r>
              <a:rPr lang="en-US" dirty="0" smtClean="0"/>
              <a:t> 	</a:t>
            </a:r>
            <a:r>
              <a:rPr lang="en-US" dirty="0" err="1" smtClean="0"/>
              <a:t>src</a:t>
            </a:r>
            <a:r>
              <a:rPr lang="en-US" dirty="0" smtClean="0"/>
              <a:t> operand, </a:t>
            </a:r>
            <a:r>
              <a:rPr lang="en-US" dirty="0" err="1" smtClean="0"/>
              <a:t>dst</a:t>
            </a:r>
            <a:r>
              <a:rPr lang="en-US" dirty="0" smtClean="0"/>
              <a:t> operand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448813">
            <a:off x="6705600" y="3352800"/>
            <a:ext cx="1871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 see “</a:t>
            </a:r>
            <a:r>
              <a:rPr lang="en-US" dirty="0" err="1" smtClean="0"/>
              <a:t>esp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anywhere in the </a:t>
            </a:r>
          </a:p>
          <a:p>
            <a:r>
              <a:rPr lang="en-US" dirty="0" smtClean="0"/>
              <a:t>Instruction???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2895600" y="2895600"/>
            <a:ext cx="3817964" cy="79703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3 – Operand Size Override</a:t>
            </a:r>
          </a:p>
          <a:p>
            <a:pPr lvl="1"/>
            <a:r>
              <a:rPr lang="en-US" dirty="0" smtClean="0"/>
              <a:t>Switch between 16-bit and 32-bit operand sizes</a:t>
            </a:r>
          </a:p>
          <a:p>
            <a:pPr lvl="1"/>
            <a:r>
              <a:rPr lang="en-US" dirty="0" smtClean="0"/>
              <a:t>0x66</a:t>
            </a:r>
          </a:p>
          <a:p>
            <a:r>
              <a:rPr lang="en-US" dirty="0" smtClean="0"/>
              <a:t>Group 4 – Address Size Override</a:t>
            </a:r>
          </a:p>
          <a:p>
            <a:pPr lvl="1"/>
            <a:r>
              <a:rPr lang="en-US" dirty="0" smtClean="0"/>
              <a:t>Switch between 16-bit and 32-bit addressing</a:t>
            </a:r>
          </a:p>
          <a:p>
            <a:pPr lvl="1"/>
            <a:r>
              <a:rPr lang="en-US" dirty="0" smtClean="0"/>
              <a:t>0x67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Categories of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transfer</a:t>
            </a:r>
          </a:p>
          <a:p>
            <a:r>
              <a:rPr lang="en-US" dirty="0" smtClean="0"/>
              <a:t>Binary arithmetic</a:t>
            </a:r>
          </a:p>
          <a:p>
            <a:r>
              <a:rPr lang="en-US" dirty="0" smtClean="0"/>
              <a:t>Decimal arithmetic</a:t>
            </a:r>
          </a:p>
          <a:p>
            <a:r>
              <a:rPr lang="en-US" dirty="0" smtClean="0"/>
              <a:t>Logical</a:t>
            </a:r>
          </a:p>
          <a:p>
            <a:r>
              <a:rPr lang="en-US" dirty="0" smtClean="0"/>
              <a:t>Shift and rotate</a:t>
            </a:r>
          </a:p>
          <a:p>
            <a:r>
              <a:rPr lang="en-US" dirty="0" smtClean="0"/>
              <a:t>Bit and byte</a:t>
            </a:r>
          </a:p>
          <a:p>
            <a:r>
              <a:rPr lang="en-US" dirty="0" smtClean="0"/>
              <a:t>Control transfer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I/O</a:t>
            </a:r>
          </a:p>
          <a:p>
            <a:r>
              <a:rPr lang="en-US" dirty="0" smtClean="0"/>
              <a:t>Enter and Leave</a:t>
            </a:r>
          </a:p>
          <a:p>
            <a:r>
              <a:rPr lang="en-US" dirty="0" smtClean="0"/>
              <a:t>Flag control</a:t>
            </a:r>
          </a:p>
          <a:p>
            <a:r>
              <a:rPr lang="en-US" dirty="0" smtClean="0"/>
              <a:t>Segment register</a:t>
            </a:r>
          </a:p>
          <a:p>
            <a:r>
              <a:rPr lang="en-US" dirty="0" smtClean="0"/>
              <a:t>Miscellaneous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NOT cover ALL instructions</a:t>
            </a:r>
          </a:p>
          <a:p>
            <a:pPr lvl="1"/>
            <a:r>
              <a:rPr lang="en-US" dirty="0" smtClean="0"/>
              <a:t>The important skill is to be able to look up what you need</a:t>
            </a:r>
          </a:p>
          <a:p>
            <a:pPr lvl="1"/>
            <a:r>
              <a:rPr lang="en-US" dirty="0" smtClean="0"/>
              <a:t>You would never be able to simply learn all these instructions by reading about them on the slides</a:t>
            </a:r>
          </a:p>
          <a:p>
            <a:pPr lvl="2"/>
            <a:r>
              <a:rPr lang="en-US" dirty="0" smtClean="0"/>
              <a:t>( I wouldn’t be able to either, so waste of time to cover all )</a:t>
            </a:r>
          </a:p>
          <a:p>
            <a:r>
              <a:rPr lang="en-US" dirty="0" smtClean="0"/>
              <a:t>Many of the instructions affect the flags</a:t>
            </a:r>
          </a:p>
          <a:p>
            <a:pPr lvl="1"/>
            <a:r>
              <a:rPr lang="en-US" dirty="0" smtClean="0"/>
              <a:t>I am not going to attempt to point out every instruction and every flag set --- be able to look it up!</a:t>
            </a:r>
          </a:p>
          <a:p>
            <a:pPr lvl="1"/>
            <a:r>
              <a:rPr lang="en-US" dirty="0" smtClean="0"/>
              <a:t>As you get familiar by tracing through code, you will get a sense of which instructions affect what flags</a:t>
            </a:r>
          </a:p>
          <a:p>
            <a:pPr lvl="1"/>
            <a:r>
              <a:rPr lang="en-US" dirty="0" smtClean="0"/>
              <a:t>Still, look it up!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test time you WILL be expected to understand how some of the instructions work w/o the book</a:t>
            </a:r>
          </a:p>
          <a:p>
            <a:pPr lvl="1"/>
            <a:r>
              <a:rPr lang="en-US" dirty="0" smtClean="0"/>
              <a:t>These would be the very common instructions</a:t>
            </a:r>
          </a:p>
          <a:p>
            <a:pPr lvl="1"/>
            <a:r>
              <a:rPr lang="en-US" dirty="0" smtClean="0"/>
              <a:t>Example:  </a:t>
            </a:r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ebx</a:t>
            </a:r>
            <a:endParaRPr lang="en-US" dirty="0" smtClean="0"/>
          </a:p>
          <a:p>
            <a:pPr lvl="2"/>
            <a:r>
              <a:rPr lang="en-US" dirty="0" smtClean="0"/>
              <a:t>You should not need to look that up in the book!</a:t>
            </a:r>
          </a:p>
          <a:p>
            <a:r>
              <a:rPr lang="en-US" dirty="0" smtClean="0"/>
              <a:t>I cannot </a:t>
            </a:r>
            <a:r>
              <a:rPr lang="en-US" b="1" i="1" u="sng" dirty="0" smtClean="0"/>
              <a:t>EMPHASIZE</a:t>
            </a:r>
            <a:r>
              <a:rPr lang="en-US" dirty="0" smtClean="0"/>
              <a:t> this enough:</a:t>
            </a:r>
          </a:p>
          <a:p>
            <a:endParaRPr lang="en-US" dirty="0" smtClean="0"/>
          </a:p>
          <a:p>
            <a:r>
              <a:rPr lang="en-US" sz="4800" dirty="0" smtClean="0"/>
              <a:t>You CANNOT learn this material without doing the homework / labs yourself!!!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Having said that, you CAN learn working in groups, helping each other, taking turns looking stuff up</a:t>
            </a:r>
          </a:p>
          <a:p>
            <a:pPr lvl="1"/>
            <a:r>
              <a:rPr lang="en-US" dirty="0" smtClean="0"/>
              <a:t>Watching your lab partner the entire time won’t help, you need to do it sometimes and let him/her watch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You CAN SHARE what you turn in</a:t>
            </a:r>
          </a:p>
          <a:p>
            <a:pPr lvl="1"/>
            <a:r>
              <a:rPr lang="en-US" dirty="0" smtClean="0"/>
              <a:t>Work in a group and turn in one assignment vetted by the group</a:t>
            </a:r>
          </a:p>
          <a:p>
            <a:r>
              <a:rPr lang="en-US" dirty="0" smtClean="0"/>
              <a:t>On the exam, YOU WILL have to do it yourself</a:t>
            </a:r>
          </a:p>
          <a:p>
            <a:endParaRPr lang="en-US" dirty="0" smtClean="0"/>
          </a:p>
          <a:p>
            <a:r>
              <a:rPr lang="en-US" dirty="0" smtClean="0"/>
              <a:t>These slides are intended to </a:t>
            </a:r>
          </a:p>
          <a:p>
            <a:pPr lvl="1"/>
            <a:r>
              <a:rPr lang="en-US" dirty="0" smtClean="0"/>
              <a:t>Give you a little overview</a:t>
            </a:r>
          </a:p>
          <a:p>
            <a:pPr lvl="1"/>
            <a:r>
              <a:rPr lang="en-US" dirty="0" smtClean="0"/>
              <a:t>Provide a quick reference</a:t>
            </a:r>
          </a:p>
          <a:p>
            <a:pPr lvl="1"/>
            <a:r>
              <a:rPr lang="en-US" dirty="0" smtClean="0"/>
              <a:t>Give you a chance to ask me questions</a:t>
            </a:r>
          </a:p>
          <a:p>
            <a:r>
              <a:rPr lang="en-US" dirty="0" smtClean="0"/>
              <a:t>They will not replace your work and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Transfer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bytes, words, double words, and quad words between registers and/or to/from memory</a:t>
            </a:r>
          </a:p>
          <a:p>
            <a:r>
              <a:rPr lang="en-US" dirty="0" smtClean="0"/>
              <a:t>Sub-Groups</a:t>
            </a:r>
          </a:p>
          <a:p>
            <a:pPr lvl="1"/>
            <a:r>
              <a:rPr lang="en-US" dirty="0" smtClean="0"/>
              <a:t>General data movement</a:t>
            </a:r>
          </a:p>
          <a:p>
            <a:pPr lvl="1"/>
            <a:r>
              <a:rPr lang="en-US" dirty="0" smtClean="0"/>
              <a:t>Exchange</a:t>
            </a:r>
          </a:p>
          <a:p>
            <a:pPr lvl="1"/>
            <a:r>
              <a:rPr lang="en-US" dirty="0" smtClean="0"/>
              <a:t>Stack based instructions</a:t>
            </a:r>
          </a:p>
          <a:p>
            <a:pPr lvl="1"/>
            <a:r>
              <a:rPr lang="en-US" dirty="0" smtClean="0"/>
              <a:t>Type conversions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Transfer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MOV instructions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[address],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[address]</a:t>
            </a:r>
          </a:p>
          <a:p>
            <a:r>
              <a:rPr lang="en-US" dirty="0" smtClean="0"/>
              <a:t>Conditional MOV</a:t>
            </a:r>
          </a:p>
          <a:p>
            <a:pPr lvl="1"/>
            <a:r>
              <a:rPr lang="en-US" dirty="0" smtClean="0"/>
              <a:t>Check status of flags and </a:t>
            </a:r>
            <a:r>
              <a:rPr lang="en-US" dirty="0" err="1" smtClean="0"/>
              <a:t>mov</a:t>
            </a:r>
            <a:r>
              <a:rPr lang="en-US" dirty="0" smtClean="0"/>
              <a:t> if condition is met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cmovc</a:t>
            </a:r>
            <a:r>
              <a:rPr lang="en-US" dirty="0" smtClean="0"/>
              <a:t>  </a:t>
            </a:r>
            <a:r>
              <a:rPr lang="en-US" dirty="0" err="1" smtClean="0"/>
              <a:t>eax,ebx</a:t>
            </a:r>
            <a:r>
              <a:rPr lang="en-US" dirty="0" smtClean="0"/>
              <a:t>    &lt; --- only one example, there are many</a:t>
            </a:r>
          </a:p>
          <a:p>
            <a:pPr lvl="2"/>
            <a:r>
              <a:rPr lang="en-US" dirty="0" smtClean="0"/>
              <a:t>Move if carry flag = 1</a:t>
            </a:r>
          </a:p>
          <a:p>
            <a:pPr lvl="2"/>
            <a:r>
              <a:rPr lang="en-US" dirty="0" smtClean="0"/>
              <a:t>Not very common – I have rarely seen them</a:t>
            </a:r>
          </a:p>
          <a:p>
            <a:r>
              <a:rPr lang="en-US" dirty="0" smtClean="0"/>
              <a:t>MOVSX</a:t>
            </a:r>
          </a:p>
          <a:p>
            <a:pPr lvl="1"/>
            <a:r>
              <a:rPr lang="en-US" dirty="0" smtClean="0"/>
              <a:t>Move with sign extend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ebx,al</a:t>
            </a:r>
            <a:r>
              <a:rPr lang="en-US" dirty="0" smtClean="0"/>
              <a:t>  (assume al = 0xFE, i.e. -2)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ebx</a:t>
            </a:r>
            <a:r>
              <a:rPr lang="en-US" dirty="0" smtClean="0"/>
              <a:t> = 0xFFFFFFFE</a:t>
            </a:r>
          </a:p>
          <a:p>
            <a:r>
              <a:rPr lang="en-US" dirty="0" smtClean="0"/>
              <a:t>MOVZX</a:t>
            </a:r>
          </a:p>
          <a:p>
            <a:pPr lvl="1"/>
            <a:r>
              <a:rPr lang="en-US" dirty="0" smtClean="0"/>
              <a:t>Move with zero extend – clears upper bits of a register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Transfer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Exchange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xchg</a:t>
            </a:r>
            <a:r>
              <a:rPr lang="en-US" dirty="0" smtClean="0"/>
              <a:t>  </a:t>
            </a:r>
            <a:r>
              <a:rPr lang="en-US" dirty="0" err="1" smtClean="0"/>
              <a:t>eax,ebx</a:t>
            </a:r>
            <a:endParaRPr lang="en-US" dirty="0" smtClean="0"/>
          </a:p>
          <a:p>
            <a:pPr lvl="2"/>
            <a:r>
              <a:rPr lang="en-US" dirty="0" smtClean="0"/>
              <a:t>Swaps the contents of these two registers</a:t>
            </a:r>
          </a:p>
          <a:p>
            <a:pPr lvl="2"/>
            <a:r>
              <a:rPr lang="en-US" dirty="0" smtClean="0"/>
              <a:t>How is that different than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ebx</a:t>
            </a:r>
            <a:r>
              <a:rPr lang="en-US" dirty="0" smtClean="0"/>
              <a:t> ????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xadd</a:t>
            </a:r>
            <a:r>
              <a:rPr lang="en-US" dirty="0" smtClean="0"/>
              <a:t> [</a:t>
            </a:r>
            <a:r>
              <a:rPr lang="en-US" dirty="0" err="1" smtClean="0"/>
              <a:t>ecx</a:t>
            </a:r>
            <a:r>
              <a:rPr lang="en-US" dirty="0" smtClean="0"/>
              <a:t>],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 = [</a:t>
            </a:r>
            <a:r>
              <a:rPr lang="en-US" dirty="0" err="1" smtClean="0"/>
              <a:t>ecx</a:t>
            </a:r>
            <a:r>
              <a:rPr lang="en-US" dirty="0" smtClean="0"/>
              <a:t>], [</a:t>
            </a:r>
            <a:r>
              <a:rPr lang="en-US" dirty="0" err="1" smtClean="0"/>
              <a:t>ecx</a:t>
            </a:r>
            <a:r>
              <a:rPr lang="en-US" dirty="0" smtClean="0"/>
              <a:t>]=[</a:t>
            </a:r>
            <a:r>
              <a:rPr lang="en-US" dirty="0" err="1" smtClean="0"/>
              <a:t>ecx</a:t>
            </a:r>
            <a:r>
              <a:rPr lang="en-US" dirty="0" smtClean="0"/>
              <a:t>]+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=341a2ff4: 1d 00 00 00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=00000001</a:t>
            </a:r>
          </a:p>
          <a:p>
            <a:pPr lvl="3"/>
            <a:r>
              <a:rPr lang="en-US" dirty="0" smtClean="0"/>
              <a:t> 341a2ff4: 1e 00 00 00, </a:t>
            </a:r>
            <a:r>
              <a:rPr lang="en-US" dirty="0" err="1" smtClean="0"/>
              <a:t>eax</a:t>
            </a:r>
            <a:r>
              <a:rPr lang="en-US" dirty="0" smtClean="0"/>
              <a:t>=0000001d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Transfer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Stack Manipulation</a:t>
            </a:r>
          </a:p>
          <a:p>
            <a:pPr lvl="1"/>
            <a:r>
              <a:rPr lang="en-US" dirty="0" smtClean="0"/>
              <a:t> push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- 4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esp</a:t>
            </a:r>
            <a:r>
              <a:rPr lang="en-US" dirty="0" smtClean="0"/>
              <a:t>],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smtClean="0"/>
              <a:t> pop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</a:t>
            </a:r>
            <a:r>
              <a:rPr lang="en-US" dirty="0" err="1" smtClean="0"/>
              <a:t>esp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 = </a:t>
            </a:r>
            <a:r>
              <a:rPr lang="en-US" dirty="0" err="1" smtClean="0"/>
              <a:t>esp</a:t>
            </a:r>
            <a:r>
              <a:rPr lang="en-US" dirty="0" smtClean="0"/>
              <a:t> + 4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pusha</a:t>
            </a:r>
            <a:r>
              <a:rPr lang="en-US" dirty="0" smtClean="0"/>
              <a:t> / </a:t>
            </a:r>
            <a:r>
              <a:rPr lang="en-US" dirty="0" err="1" smtClean="0"/>
              <a:t>popa</a:t>
            </a:r>
            <a:endParaRPr lang="en-US" dirty="0" smtClean="0"/>
          </a:p>
          <a:p>
            <a:pPr lvl="2"/>
            <a:r>
              <a:rPr lang="en-US" dirty="0" smtClean="0"/>
              <a:t>Push all registers</a:t>
            </a:r>
          </a:p>
          <a:p>
            <a:pPr lvl="2"/>
            <a:r>
              <a:rPr lang="en-US" dirty="0" smtClean="0"/>
              <a:t>Pop all registers</a:t>
            </a:r>
          </a:p>
          <a:p>
            <a:r>
              <a:rPr lang="en-US" dirty="0" smtClean="0"/>
              <a:t>NOTE: Careful about viewing stack graphs in manual</a:t>
            </a:r>
          </a:p>
          <a:p>
            <a:pPr lvl="1"/>
            <a:r>
              <a:rPr lang="en-US" dirty="0" smtClean="0"/>
              <a:t>I draw lowest address at the top – Intel Manual tends to show lowest address at bottom!!!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Transfer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Type Conversion</a:t>
            </a:r>
          </a:p>
          <a:p>
            <a:pPr lvl="1"/>
            <a:r>
              <a:rPr lang="en-US" dirty="0" smtClean="0"/>
              <a:t>CBW – Convert Byte to Word</a:t>
            </a:r>
          </a:p>
          <a:p>
            <a:pPr lvl="1"/>
            <a:r>
              <a:rPr lang="en-US" dirty="0" smtClean="0"/>
              <a:t>CWD – Convert Word to Double</a:t>
            </a:r>
          </a:p>
          <a:p>
            <a:pPr lvl="2"/>
            <a:r>
              <a:rPr lang="en-US" dirty="0" smtClean="0"/>
              <a:t>0x66 0x99 – size override prefix since </a:t>
            </a:r>
            <a:r>
              <a:rPr lang="en-US" dirty="0" err="1" smtClean="0"/>
              <a:t>opcode</a:t>
            </a:r>
            <a:r>
              <a:rPr lang="en-US" dirty="0" smtClean="0"/>
              <a:t> is 0x99 for </a:t>
            </a:r>
            <a:r>
              <a:rPr lang="en-US" dirty="0" err="1" smtClean="0"/>
              <a:t>cdq</a:t>
            </a:r>
            <a:endParaRPr lang="en-US" dirty="0" smtClean="0"/>
          </a:p>
          <a:p>
            <a:pPr lvl="1"/>
            <a:r>
              <a:rPr lang="en-US" dirty="0" smtClean="0"/>
              <a:t>CDQ – Convert Double to </a:t>
            </a:r>
            <a:r>
              <a:rPr lang="en-US" dirty="0" err="1" smtClean="0"/>
              <a:t>Quadword</a:t>
            </a:r>
            <a:endParaRPr lang="en-US" dirty="0" smtClean="0"/>
          </a:p>
          <a:p>
            <a:pPr lvl="2"/>
            <a:r>
              <a:rPr lang="en-US" dirty="0" smtClean="0"/>
              <a:t>0x99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 – data in the instruction itself</a:t>
            </a:r>
          </a:p>
          <a:p>
            <a:pPr lvl="1"/>
            <a:r>
              <a:rPr lang="en-US" dirty="0" smtClean="0"/>
              <a:t>The data is actually in the code space with the instruction</a:t>
            </a:r>
          </a:p>
          <a:p>
            <a:pPr lvl="1"/>
            <a:r>
              <a:rPr lang="en-US" dirty="0" smtClean="0"/>
              <a:t>Puts the value 0xCC into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ecx,0CCh  ;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B9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00 00 00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0xCC is a 4-byte number in little endian format</a:t>
            </a:r>
          </a:p>
          <a:p>
            <a:r>
              <a:rPr lang="en-US" dirty="0" smtClean="0"/>
              <a:t>Register – data is in the register</a:t>
            </a:r>
          </a:p>
          <a:p>
            <a:pPr lvl="1"/>
            <a:r>
              <a:rPr lang="en-US" dirty="0" smtClean="0"/>
              <a:t>copies the contents of </a:t>
            </a:r>
            <a:r>
              <a:rPr lang="en-US" dirty="0" err="1" smtClean="0"/>
              <a:t>esp</a:t>
            </a:r>
            <a:r>
              <a:rPr lang="en-US" dirty="0" smtClean="0"/>
              <a:t> into </a:t>
            </a:r>
            <a:r>
              <a:rPr lang="en-US" dirty="0" err="1" smtClean="0"/>
              <a:t>ebp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; 8B EC</a:t>
            </a:r>
            <a:endParaRPr lang="en-US" dirty="0" smtClean="0"/>
          </a:p>
          <a:p>
            <a:pPr lvl="1"/>
            <a:r>
              <a:rPr lang="en-US" dirty="0" smtClean="0"/>
              <a:t> memory is not accessed, so it’s </a:t>
            </a:r>
            <a:r>
              <a:rPr lang="en-US" i="1" dirty="0" smtClean="0"/>
              <a:t>very</a:t>
            </a:r>
            <a:r>
              <a:rPr lang="en-US" dirty="0" smtClean="0"/>
              <a:t> fast!</a:t>
            </a:r>
          </a:p>
          <a:p>
            <a:pPr lvl="1"/>
            <a:r>
              <a:rPr lang="en-US" dirty="0" smtClean="0"/>
              <a:t>Some instructions use some registers implicitly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div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; F7 F1</a:t>
            </a:r>
          </a:p>
          <a:p>
            <a:pPr lvl="1"/>
            <a:r>
              <a:rPr lang="en-US" dirty="0" smtClean="0"/>
              <a:t>Divides the 64-bit value in </a:t>
            </a:r>
            <a:r>
              <a:rPr lang="en-US" dirty="0" err="1" smtClean="0">
                <a:solidFill>
                  <a:srgbClr val="00B0F0"/>
                </a:solidFill>
              </a:rPr>
              <a:t>edx:eax</a:t>
            </a:r>
            <a:r>
              <a:rPr lang="en-US" dirty="0" smtClean="0"/>
              <a:t> by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 has quotient, </a:t>
            </a:r>
            <a:r>
              <a:rPr lang="en-US" dirty="0" err="1" smtClean="0"/>
              <a:t>edx</a:t>
            </a:r>
            <a:r>
              <a:rPr lang="en-US" dirty="0" smtClean="0"/>
              <a:t> has remainder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r>
              <a:rPr lang="en-US" dirty="0" smtClean="0"/>
              <a:t> are the implicit registers!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These all affect the main flags (CF, SF, OF, ZF)</a:t>
            </a:r>
          </a:p>
          <a:p>
            <a:r>
              <a:rPr lang="en-US" dirty="0" smtClean="0"/>
              <a:t>ADD/ SUB</a:t>
            </a:r>
          </a:p>
          <a:p>
            <a:pPr lvl="1"/>
            <a:r>
              <a:rPr lang="en-US" dirty="0" smtClean="0"/>
              <a:t>Adds the source operand to the destination operand and stores the result into the destination operand</a:t>
            </a:r>
          </a:p>
          <a:p>
            <a:pPr lvl="1"/>
            <a:r>
              <a:rPr lang="en-US" dirty="0" smtClean="0"/>
              <a:t> add </a:t>
            </a:r>
            <a:r>
              <a:rPr lang="en-US" dirty="0" err="1" smtClean="0"/>
              <a:t>edx,eax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 = </a:t>
            </a:r>
            <a:r>
              <a:rPr lang="en-US" dirty="0" err="1" smtClean="0"/>
              <a:t>edx</a:t>
            </a:r>
            <a:r>
              <a:rPr lang="en-US" dirty="0" smtClean="0"/>
              <a:t> +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INC/ DEC</a:t>
            </a:r>
          </a:p>
          <a:p>
            <a:pPr lvl="1"/>
            <a:r>
              <a:rPr lang="en-US" dirty="0" smtClean="0"/>
              <a:t>Increments or decrements the destination operand by one</a:t>
            </a:r>
          </a:p>
          <a:p>
            <a:pPr lvl="1"/>
            <a:r>
              <a:rPr lang="en-US" dirty="0" smtClean="0"/>
              <a:t> inc </a:t>
            </a:r>
            <a:r>
              <a:rPr lang="en-US" dirty="0" err="1" smtClean="0"/>
              <a:t>edx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 = </a:t>
            </a:r>
            <a:r>
              <a:rPr lang="en-US" dirty="0" err="1" smtClean="0"/>
              <a:t>edx</a:t>
            </a:r>
            <a:r>
              <a:rPr lang="en-US" dirty="0" smtClean="0"/>
              <a:t>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CMP</a:t>
            </a:r>
          </a:p>
          <a:p>
            <a:pPr lvl="1"/>
            <a:r>
              <a:rPr lang="en-US" dirty="0" smtClean="0"/>
              <a:t>Compares the two operands by performing a subtraction and setting the flags according to the result 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</a:t>
            </a:r>
            <a:r>
              <a:rPr lang="en-US" dirty="0" err="1" smtClean="0"/>
              <a:t>eax,ebx</a:t>
            </a:r>
            <a:endParaRPr lang="en-US" dirty="0" smtClean="0"/>
          </a:p>
          <a:p>
            <a:pPr lvl="2"/>
            <a:r>
              <a:rPr lang="en-US" dirty="0" smtClean="0"/>
              <a:t>performs subtraction </a:t>
            </a:r>
            <a:r>
              <a:rPr lang="en-US" dirty="0" err="1" smtClean="0"/>
              <a:t>eax</a:t>
            </a:r>
            <a:r>
              <a:rPr lang="en-US" dirty="0" smtClean="0"/>
              <a:t> – </a:t>
            </a:r>
            <a:r>
              <a:rPr lang="en-US" dirty="0" err="1" smtClean="0"/>
              <a:t>ebx</a:t>
            </a:r>
            <a:r>
              <a:rPr lang="en-US" dirty="0" smtClean="0"/>
              <a:t>, result not stored</a:t>
            </a:r>
          </a:p>
          <a:p>
            <a:pPr lvl="2"/>
            <a:r>
              <a:rPr lang="en-US" dirty="0" smtClean="0"/>
              <a:t>Sets appropriate flags</a:t>
            </a:r>
          </a:p>
          <a:p>
            <a:pPr lvl="3"/>
            <a:r>
              <a:rPr lang="en-US" dirty="0" smtClean="0"/>
              <a:t>ZF =1 if result is zero, cleared otherwise</a:t>
            </a:r>
          </a:p>
          <a:p>
            <a:pPr lvl="3"/>
            <a:r>
              <a:rPr lang="en-US" dirty="0" smtClean="0"/>
              <a:t>OF=1 if result exceeds signed range</a:t>
            </a:r>
          </a:p>
          <a:p>
            <a:pPr lvl="4"/>
            <a:r>
              <a:rPr lang="en-US" dirty="0" smtClean="0"/>
              <a:t>Example for a single byte</a:t>
            </a:r>
          </a:p>
          <a:p>
            <a:pPr lvl="4"/>
            <a:r>
              <a:rPr lang="en-US" dirty="0" smtClean="0"/>
              <a:t>al=0x80, </a:t>
            </a:r>
            <a:r>
              <a:rPr lang="en-US" dirty="0" err="1" smtClean="0"/>
              <a:t>bl</a:t>
            </a:r>
            <a:r>
              <a:rPr lang="en-US" dirty="0" smtClean="0"/>
              <a:t>=0x01 , 0x80 – 0x01 = 0x7f  … -128 – 1 != 127</a:t>
            </a:r>
          </a:p>
          <a:p>
            <a:pPr lvl="3"/>
            <a:r>
              <a:rPr lang="en-US" dirty="0" smtClean="0"/>
              <a:t>SF=1 if result is negative (i.e. </a:t>
            </a:r>
            <a:r>
              <a:rPr lang="en-US" dirty="0" err="1" smtClean="0"/>
              <a:t>msb</a:t>
            </a:r>
            <a:r>
              <a:rPr lang="en-US" dirty="0" smtClean="0"/>
              <a:t> = 1)</a:t>
            </a:r>
          </a:p>
          <a:p>
            <a:pPr lvl="3"/>
            <a:r>
              <a:rPr lang="en-US" dirty="0" smtClean="0"/>
              <a:t>CF=1 if borrow is required (i.e. </a:t>
            </a:r>
            <a:r>
              <a:rPr lang="en-US" dirty="0" err="1" smtClean="0"/>
              <a:t>ebx</a:t>
            </a:r>
            <a:r>
              <a:rPr lang="en-US" dirty="0" smtClean="0"/>
              <a:t> &gt; </a:t>
            </a:r>
            <a:r>
              <a:rPr lang="en-US" dirty="0" err="1" smtClean="0"/>
              <a:t>eax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AF / PF set/cleared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NEG</a:t>
            </a:r>
          </a:p>
          <a:p>
            <a:pPr lvl="1"/>
            <a:r>
              <a:rPr lang="en-US" dirty="0" smtClean="0"/>
              <a:t>Gets the two’s complement of the operand</a:t>
            </a:r>
          </a:p>
          <a:p>
            <a:pPr lvl="2"/>
            <a:r>
              <a:rPr lang="en-US" dirty="0" smtClean="0"/>
              <a:t>Operand is both source and destination</a:t>
            </a:r>
          </a:p>
          <a:p>
            <a:pPr lvl="1"/>
            <a:r>
              <a:rPr lang="en-US" dirty="0" smtClean="0"/>
              <a:t>Note: “NOT” gets the one’s complement </a:t>
            </a:r>
          </a:p>
          <a:p>
            <a:pPr lvl="1"/>
            <a:r>
              <a:rPr lang="en-US" dirty="0" smtClean="0"/>
              <a:t>Performs a “NOT” operation and adds 1</a:t>
            </a:r>
          </a:p>
          <a:p>
            <a:pPr lvl="1"/>
            <a:r>
              <a:rPr lang="en-US" dirty="0" err="1" smtClean="0"/>
              <a:t>neg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Gets the two’s complement of </a:t>
            </a:r>
            <a:r>
              <a:rPr lang="en-US" dirty="0" err="1" smtClean="0"/>
              <a:t>eax</a:t>
            </a:r>
            <a:r>
              <a:rPr lang="en-US" dirty="0" smtClean="0"/>
              <a:t> and stores it in </a:t>
            </a:r>
            <a:r>
              <a:rPr lang="en-US" dirty="0" err="1" smtClean="0"/>
              <a:t>eax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Decimal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/ Sub on Binary Code Decimal</a:t>
            </a:r>
          </a:p>
          <a:p>
            <a:pPr lvl="1"/>
            <a:r>
              <a:rPr lang="en-US" dirty="0" smtClean="0"/>
              <a:t>We’ll examine if needed</a:t>
            </a:r>
          </a:p>
          <a:p>
            <a:pPr lvl="1"/>
            <a:r>
              <a:rPr lang="en-US" dirty="0" smtClean="0"/>
              <a:t>Not very common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Invert all the bits</a:t>
            </a:r>
          </a:p>
          <a:p>
            <a:pPr lvl="1"/>
            <a:r>
              <a:rPr lang="en-US" dirty="0" smtClean="0"/>
              <a:t>One’s complement</a:t>
            </a:r>
          </a:p>
          <a:p>
            <a:r>
              <a:rPr lang="en-US" dirty="0" smtClean="0"/>
              <a:t>(</a:t>
            </a:r>
            <a:r>
              <a:rPr lang="en-US" dirty="0" smtClean="0"/>
              <a:t>N)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All inputs must be 1 for result to be one</a:t>
            </a:r>
          </a:p>
          <a:p>
            <a:pPr lvl="1"/>
            <a:r>
              <a:rPr lang="en-US" dirty="0" smtClean="0"/>
              <a:t>Think multiplication: 1 * 1 * 1 * 1 * … if any one of the inputs is a zero, the result is zero</a:t>
            </a:r>
          </a:p>
          <a:p>
            <a:pPr lvl="1"/>
            <a:r>
              <a:rPr lang="en-US" dirty="0" smtClean="0"/>
              <a:t>For NAND, same thing except result is inverted</a:t>
            </a:r>
          </a:p>
          <a:p>
            <a:pPr lvl="2"/>
            <a:r>
              <a:rPr lang="en-US" dirty="0" smtClean="0"/>
              <a:t>If any one of the inputs is a zero, the result is a </a:t>
            </a:r>
            <a:r>
              <a:rPr lang="en-US" u="sng" dirty="0" smtClean="0"/>
              <a:t>one</a:t>
            </a:r>
            <a:endParaRPr lang="en-US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(N) OR</a:t>
            </a:r>
          </a:p>
          <a:p>
            <a:pPr lvl="1"/>
            <a:r>
              <a:rPr lang="en-US" dirty="0" smtClean="0"/>
              <a:t>If any input is a one, the result is a one</a:t>
            </a:r>
          </a:p>
          <a:p>
            <a:pPr lvl="1"/>
            <a:r>
              <a:rPr lang="en-US" dirty="0" smtClean="0"/>
              <a:t>Think addition, but the result is either zero or not zero</a:t>
            </a:r>
          </a:p>
          <a:p>
            <a:pPr lvl="2"/>
            <a:r>
              <a:rPr lang="en-US" dirty="0" smtClean="0"/>
              <a:t>In order for the final result to be zero, all inputs must be zero</a:t>
            </a:r>
          </a:p>
          <a:p>
            <a:pPr lvl="1"/>
            <a:r>
              <a:rPr lang="en-US" dirty="0" smtClean="0"/>
              <a:t>For NOR, same thing except result is inverted</a:t>
            </a:r>
          </a:p>
          <a:p>
            <a:pPr lvl="2"/>
            <a:r>
              <a:rPr lang="en-US" dirty="0" smtClean="0"/>
              <a:t>In order for the final result to be </a:t>
            </a:r>
            <a:r>
              <a:rPr lang="en-US" u="sng" dirty="0" smtClean="0"/>
              <a:t>one</a:t>
            </a:r>
            <a:r>
              <a:rPr lang="en-US" dirty="0" smtClean="0"/>
              <a:t>, all inputs must be zero</a:t>
            </a:r>
            <a:endParaRPr lang="en-US" dirty="0" smtClean="0"/>
          </a:p>
          <a:p>
            <a:r>
              <a:rPr lang="en-US" dirty="0" smtClean="0"/>
              <a:t>(XOR / XNOR)</a:t>
            </a:r>
          </a:p>
          <a:p>
            <a:pPr lvl="1"/>
            <a:r>
              <a:rPr lang="en-US" dirty="0" smtClean="0"/>
              <a:t>If both inputs are the same, the result is zero</a:t>
            </a:r>
          </a:p>
          <a:p>
            <a:pPr lvl="1"/>
            <a:r>
              <a:rPr lang="en-US" dirty="0" smtClean="0"/>
              <a:t>Think even vs. odd – even number of ones, result is zero</a:t>
            </a:r>
          </a:p>
          <a:p>
            <a:pPr lvl="1"/>
            <a:r>
              <a:rPr lang="en-US" dirty="0" smtClean="0"/>
              <a:t>XNOR is also called “equivalence” because if the inputs are the same , the result is a one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Bitwise logical operations</a:t>
            </a:r>
          </a:p>
          <a:p>
            <a:pPr lvl="1"/>
            <a:r>
              <a:rPr lang="en-US" dirty="0" smtClean="0"/>
              <a:t>Operates on each bit as specified below</a:t>
            </a:r>
          </a:p>
          <a:p>
            <a:r>
              <a:rPr lang="en-US" dirty="0" smtClean="0"/>
              <a:t>NOT( not </a:t>
            </a:r>
            <a:r>
              <a:rPr lang="en-US" dirty="0" err="1" smtClean="0"/>
              <a:t>eax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! 0 = 1</a:t>
            </a:r>
          </a:p>
          <a:p>
            <a:pPr lvl="1"/>
            <a:r>
              <a:rPr lang="en-US" dirty="0" smtClean="0"/>
              <a:t>! 1 = 0</a:t>
            </a:r>
          </a:p>
          <a:p>
            <a:r>
              <a:rPr lang="en-US" dirty="0" smtClean="0"/>
              <a:t>AND	( and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ebx</a:t>
            </a:r>
            <a:r>
              <a:rPr lang="en-US" dirty="0" smtClean="0"/>
              <a:t> )	OR( or </a:t>
            </a:r>
            <a:r>
              <a:rPr lang="en-US" dirty="0" err="1" smtClean="0"/>
              <a:t>ebx</a:t>
            </a:r>
            <a:r>
              <a:rPr lang="en-US" dirty="0" smtClean="0"/>
              <a:t>, </a:t>
            </a:r>
            <a:r>
              <a:rPr lang="en-US" dirty="0" err="1" smtClean="0"/>
              <a:t>ecx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0 &amp; 0 = 0			0 &amp; 0 = 0</a:t>
            </a:r>
          </a:p>
          <a:p>
            <a:pPr lvl="1"/>
            <a:r>
              <a:rPr lang="en-US" dirty="0" smtClean="0"/>
              <a:t>0 &amp; 1 = 0			0 &amp; 1 = 1</a:t>
            </a:r>
          </a:p>
          <a:p>
            <a:pPr lvl="1"/>
            <a:r>
              <a:rPr lang="en-US" dirty="0" smtClean="0"/>
              <a:t>1 &amp; 0 = 0			1 &amp; 0 = 1</a:t>
            </a:r>
          </a:p>
          <a:p>
            <a:pPr lvl="1"/>
            <a:r>
              <a:rPr lang="en-US" dirty="0" smtClean="0"/>
              <a:t>1 &amp; 1 = 1			1 &amp; 1 = 1</a:t>
            </a:r>
          </a:p>
          <a:p>
            <a:r>
              <a:rPr lang="en-US" dirty="0" smtClean="0"/>
              <a:t>XOR  ( xor  </a:t>
            </a: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0 &amp; 0 = 0</a:t>
            </a:r>
          </a:p>
          <a:p>
            <a:pPr lvl="1"/>
            <a:r>
              <a:rPr lang="en-US" dirty="0" smtClean="0"/>
              <a:t>0 &amp; 1 = 1</a:t>
            </a:r>
          </a:p>
          <a:p>
            <a:pPr lvl="1"/>
            <a:r>
              <a:rPr lang="en-US" dirty="0" smtClean="0"/>
              <a:t>1 &amp; 0 = 1</a:t>
            </a:r>
          </a:p>
          <a:p>
            <a:pPr lvl="1"/>
            <a:r>
              <a:rPr lang="en-US" dirty="0" smtClean="0"/>
              <a:t>1 &amp; 1 = 0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276873">
            <a:off x="4767870" y="5166561"/>
            <a:ext cx="292580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WHY would you do that!!!???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810000" y="4572000"/>
            <a:ext cx="1057625" cy="2482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__Data\Vault\_Schoolwork\2017 01 CS 3853 Computer Architecture\Slides\Images\not-gate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057400"/>
            <a:ext cx="942975" cy="5096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Shape 61" descr="D:\__Data\Vault\_Schoolwork\2017 01 CS 3853 Computer Architecture\Slides\100px-AND_ANSI_svg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2895600" y="3276600"/>
            <a:ext cx="12192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1" name="Shape 67" descr="D:\__Data\Vault\_Schoolwork\2017 01 CS 3853 Computer Architecture\Slides\120px-OR_ANSI_Labelled_svg.png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6164700" y="3276600"/>
            <a:ext cx="1302900" cy="5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2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2895600" y="4953000"/>
            <a:ext cx="12192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- Digression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brief look at the hardware that makes a computer work is based on the logical 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NOT</a:t>
            </a:r>
          </a:p>
          <a:p>
            <a:pPr lvl="2"/>
            <a:r>
              <a:rPr lang="en-US" dirty="0" smtClean="0"/>
              <a:t>inverter</a:t>
            </a:r>
          </a:p>
          <a:p>
            <a:pPr lvl="1"/>
            <a:r>
              <a:rPr lang="en-US" dirty="0" smtClean="0"/>
              <a:t>(N) AND</a:t>
            </a:r>
          </a:p>
          <a:p>
            <a:pPr lvl="2"/>
            <a:r>
              <a:rPr lang="en-US" dirty="0" smtClean="0"/>
              <a:t>Enable / disable - </a:t>
            </a:r>
            <a:r>
              <a:rPr lang="en-US" dirty="0" smtClean="0"/>
              <a:t>(a </a:t>
            </a:r>
            <a:r>
              <a:rPr lang="en-US" dirty="0" smtClean="0"/>
              <a:t>one on </a:t>
            </a:r>
            <a:r>
              <a:rPr lang="en-US" dirty="0" smtClean="0"/>
              <a:t>one input </a:t>
            </a:r>
            <a:r>
              <a:rPr lang="en-US" dirty="0" smtClean="0"/>
              <a:t>enables the other)</a:t>
            </a:r>
          </a:p>
          <a:p>
            <a:pPr lvl="2"/>
            <a:r>
              <a:rPr lang="en-US" dirty="0" smtClean="0"/>
              <a:t>Mask bits: AND eax with 0x0000000F and all bits except bottom 4 are zero – i.e. masked off</a:t>
            </a:r>
          </a:p>
          <a:p>
            <a:pPr lvl="1"/>
            <a:r>
              <a:rPr lang="en-US" dirty="0" smtClean="0"/>
              <a:t>(N) OR</a:t>
            </a:r>
          </a:p>
          <a:p>
            <a:pPr lvl="2"/>
            <a:r>
              <a:rPr lang="en-US" dirty="0" smtClean="0"/>
              <a:t>Enable / disable - (a zero on one input enables the other)</a:t>
            </a:r>
          </a:p>
          <a:p>
            <a:pPr lvl="1"/>
            <a:r>
              <a:rPr lang="en-US" dirty="0" smtClean="0"/>
              <a:t>Exclusive-OR (XOR) / Exclusive-NOR (XNOR)</a:t>
            </a:r>
          </a:p>
          <a:p>
            <a:pPr lvl="2"/>
            <a:r>
              <a:rPr lang="en-US" dirty="0" smtClean="0"/>
              <a:t>Controllable inverter – (a one on one input inverts the other, a zero on one input does not)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- Digression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binary arithmetic, XOR is an adder</a:t>
            </a:r>
          </a:p>
          <a:p>
            <a:pPr lvl="1"/>
            <a:r>
              <a:rPr lang="en-US" dirty="0" smtClean="0"/>
              <a:t>0 + 0 = 0;  0 xor 0 = 0</a:t>
            </a:r>
          </a:p>
          <a:p>
            <a:pPr lvl="1"/>
            <a:r>
              <a:rPr lang="en-US" dirty="0" smtClean="0"/>
              <a:t>0 + 1 = 1;  0 xor 1 = 1</a:t>
            </a:r>
          </a:p>
          <a:p>
            <a:pPr lvl="1"/>
            <a:r>
              <a:rPr lang="en-US" dirty="0" smtClean="0"/>
              <a:t>1 + 0 = 1;  1 xor 0 = 1</a:t>
            </a:r>
          </a:p>
          <a:p>
            <a:pPr lvl="1"/>
            <a:r>
              <a:rPr lang="en-US" dirty="0" smtClean="0"/>
              <a:t>1 + 1 = 2;  1 xor 1 = 0</a:t>
            </a:r>
          </a:p>
          <a:p>
            <a:pPr lvl="2"/>
            <a:r>
              <a:rPr lang="en-US" dirty="0" smtClean="0"/>
              <a:t>Wait!  2 is not equal to zero!</a:t>
            </a:r>
          </a:p>
          <a:p>
            <a:pPr lvl="2"/>
            <a:r>
              <a:rPr lang="en-US" dirty="0" smtClean="0"/>
              <a:t>But there is no “2” in binary, so it is expressed as 10</a:t>
            </a:r>
          </a:p>
          <a:p>
            <a:pPr lvl="2"/>
            <a:r>
              <a:rPr lang="en-US" dirty="0" err="1" smtClean="0"/>
              <a:t>Soooooo</a:t>
            </a:r>
            <a:r>
              <a:rPr lang="en-US" dirty="0" smtClean="0"/>
              <a:t>, the last digit is a ZERO as in the 1 xor 1</a:t>
            </a:r>
          </a:p>
          <a:p>
            <a:pPr lvl="2"/>
            <a:r>
              <a:rPr lang="en-US" dirty="0" smtClean="0"/>
              <a:t>The 1 in the 2’s place is the carry out of adding 1 + 1</a:t>
            </a:r>
          </a:p>
          <a:p>
            <a:pPr lvl="3"/>
            <a:r>
              <a:rPr lang="en-US" dirty="0" smtClean="0"/>
              <a:t>1 + 1 = zero, carry the one </a:t>
            </a:r>
            <a:r>
              <a:rPr lang="en-US" dirty="0" smtClean="0">
                <a:sym typeface="Wingdings" pitchFamily="2" charset="2"/>
              </a:rPr>
              <a:t> 10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Just like in decimal arithmetic:  1 + 9 = ten == 0 carry the 1  10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We can generate a carry in hardware by </a:t>
            </a:r>
            <a:r>
              <a:rPr lang="en-US" dirty="0" err="1" smtClean="0">
                <a:sym typeface="Wingdings" pitchFamily="2" charset="2"/>
              </a:rPr>
              <a:t>AND’ing</a:t>
            </a:r>
            <a:r>
              <a:rPr lang="en-US" dirty="0" smtClean="0">
                <a:sym typeface="Wingdings" pitchFamily="2" charset="2"/>
              </a:rPr>
              <a:t> the two inputs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When they are both one, the result is a 1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1 and 1 = 1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Shape 87" descr="Half_Adder.svg.png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6096000" y="1828800"/>
            <a:ext cx="23622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- Digression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prior circuit was a one-bit half adder because it did not allow for a carry in</a:t>
            </a:r>
          </a:p>
          <a:p>
            <a:r>
              <a:rPr lang="en-US" dirty="0" smtClean="0"/>
              <a:t>Adding a carry in and a little extra circuitry, we construct a one-bit full adder as shown below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048000"/>
            <a:ext cx="4691455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DWORD ECX1=5, EDX1=1, EAX1=1;</a:t>
            </a:r>
          </a:p>
          <a:p>
            <a:endParaRPr lang="en-US" sz="1800" dirty="0" smtClean="0"/>
          </a:p>
          <a:p>
            <a:r>
              <a:rPr lang="en-US" sz="1800" dirty="0" smtClean="0"/>
              <a:t>__</a:t>
            </a:r>
            <a:r>
              <a:rPr lang="en-US" sz="1800" dirty="0" err="1" smtClean="0"/>
              <a:t>asm</a:t>
            </a:r>
            <a:r>
              <a:rPr lang="en-US" sz="1800" dirty="0" smtClean="0"/>
              <a:t> </a:t>
            </a:r>
            <a:r>
              <a:rPr lang="en-US" sz="1800" dirty="0" err="1" smtClean="0"/>
              <a:t>mov</a:t>
            </a:r>
            <a:r>
              <a:rPr lang="en-US" sz="1800" dirty="0" smtClean="0"/>
              <a:t> </a:t>
            </a:r>
            <a:r>
              <a:rPr lang="en-US" sz="1800" dirty="0" err="1" smtClean="0"/>
              <a:t>ecx</a:t>
            </a:r>
            <a:r>
              <a:rPr lang="en-US" sz="1800" dirty="0" smtClean="0"/>
              <a:t>, 100;	// immediate</a:t>
            </a:r>
          </a:p>
          <a:p>
            <a:r>
              <a:rPr lang="en-US" sz="1800" dirty="0" smtClean="0"/>
              <a:t>__</a:t>
            </a:r>
            <a:r>
              <a:rPr lang="en-US" sz="1800" dirty="0" err="1" smtClean="0"/>
              <a:t>asm</a:t>
            </a:r>
            <a:r>
              <a:rPr lang="en-US" sz="1800" dirty="0" smtClean="0"/>
              <a:t> </a:t>
            </a:r>
            <a:r>
              <a:rPr lang="en-US" sz="1800" dirty="0" err="1" smtClean="0"/>
              <a:t>mov</a:t>
            </a:r>
            <a:r>
              <a:rPr lang="en-US" sz="1800" dirty="0" smtClean="0"/>
              <a:t> </a:t>
            </a:r>
            <a:r>
              <a:rPr lang="en-US" sz="1800" dirty="0" err="1" smtClean="0"/>
              <a:t>eax</a:t>
            </a:r>
            <a:r>
              <a:rPr lang="en-US" sz="1800" dirty="0" smtClean="0"/>
              <a:t>, 25972;</a:t>
            </a:r>
          </a:p>
          <a:p>
            <a:r>
              <a:rPr lang="en-US" sz="1800" dirty="0" smtClean="0"/>
              <a:t>__</a:t>
            </a:r>
            <a:r>
              <a:rPr lang="en-US" sz="1800" dirty="0" err="1" smtClean="0"/>
              <a:t>asm</a:t>
            </a:r>
            <a:r>
              <a:rPr lang="en-US" sz="1800" dirty="0" smtClean="0"/>
              <a:t> </a:t>
            </a:r>
            <a:r>
              <a:rPr lang="en-US" sz="1800" dirty="0" err="1" smtClean="0"/>
              <a:t>mov</a:t>
            </a:r>
            <a:r>
              <a:rPr lang="en-US" sz="1800" dirty="0" smtClean="0"/>
              <a:t> </a:t>
            </a:r>
            <a:r>
              <a:rPr lang="en-US" sz="1800" dirty="0" err="1" smtClean="0"/>
              <a:t>edx</a:t>
            </a:r>
            <a:r>
              <a:rPr lang="en-US" sz="1800" dirty="0" smtClean="0"/>
              <a:t>, 0;</a:t>
            </a:r>
          </a:p>
          <a:p>
            <a:r>
              <a:rPr lang="en-US" sz="1800" dirty="0" smtClean="0"/>
              <a:t>__</a:t>
            </a:r>
            <a:r>
              <a:rPr lang="en-US" sz="1800" dirty="0" err="1" smtClean="0"/>
              <a:t>asm</a:t>
            </a:r>
            <a:r>
              <a:rPr lang="en-US" sz="1800" dirty="0" smtClean="0"/>
              <a:t> div </a:t>
            </a:r>
            <a:r>
              <a:rPr lang="en-US" sz="1800" dirty="0" err="1" smtClean="0"/>
              <a:t>ecx</a:t>
            </a:r>
            <a:r>
              <a:rPr lang="en-US" sz="1800" dirty="0" smtClean="0"/>
              <a:t>;		// implicit </a:t>
            </a:r>
            <a:r>
              <a:rPr lang="en-US" sz="1800" dirty="0" err="1" smtClean="0"/>
              <a:t>edx</a:t>
            </a:r>
            <a:r>
              <a:rPr lang="en-US" sz="1800" dirty="0" smtClean="0"/>
              <a:t> and </a:t>
            </a:r>
            <a:r>
              <a:rPr lang="en-US" sz="1800" dirty="0" err="1" smtClean="0"/>
              <a:t>eax</a:t>
            </a:r>
            <a:endParaRPr lang="en-US" sz="1800" dirty="0" smtClean="0"/>
          </a:p>
          <a:p>
            <a:r>
              <a:rPr lang="en-US" sz="1800" dirty="0" smtClean="0"/>
              <a:t>__</a:t>
            </a:r>
            <a:r>
              <a:rPr lang="en-US" sz="1800" dirty="0" err="1" smtClean="0"/>
              <a:t>asm</a:t>
            </a:r>
            <a:r>
              <a:rPr lang="en-US" sz="1800" dirty="0" smtClean="0"/>
              <a:t> </a:t>
            </a:r>
            <a:r>
              <a:rPr lang="en-US" sz="1800" dirty="0" err="1" smtClean="0"/>
              <a:t>mov</a:t>
            </a:r>
            <a:r>
              <a:rPr lang="en-US" sz="1800" dirty="0" smtClean="0"/>
              <a:t> ECX1,ecx;	// register to register</a:t>
            </a:r>
          </a:p>
          <a:p>
            <a:r>
              <a:rPr lang="en-US" sz="1800" dirty="0" smtClean="0"/>
              <a:t>__</a:t>
            </a:r>
            <a:r>
              <a:rPr lang="en-US" sz="1800" dirty="0" err="1" smtClean="0"/>
              <a:t>asm</a:t>
            </a:r>
            <a:r>
              <a:rPr lang="en-US" sz="1800" dirty="0" smtClean="0"/>
              <a:t> </a:t>
            </a:r>
            <a:r>
              <a:rPr lang="en-US" sz="1800" dirty="0" err="1" smtClean="0"/>
              <a:t>mov</a:t>
            </a:r>
            <a:r>
              <a:rPr lang="en-US" sz="1800" dirty="0" smtClean="0"/>
              <a:t> EDX1,edx;</a:t>
            </a:r>
          </a:p>
          <a:p>
            <a:r>
              <a:rPr lang="en-US" sz="1800" dirty="0" smtClean="0"/>
              <a:t>__</a:t>
            </a:r>
            <a:r>
              <a:rPr lang="en-US" sz="1800" dirty="0" err="1" smtClean="0"/>
              <a:t>asm</a:t>
            </a:r>
            <a:r>
              <a:rPr lang="en-US" sz="1800" dirty="0" smtClean="0"/>
              <a:t> </a:t>
            </a:r>
            <a:r>
              <a:rPr lang="en-US" sz="1800" dirty="0" err="1" smtClean="0"/>
              <a:t>mov</a:t>
            </a:r>
            <a:r>
              <a:rPr lang="en-US" sz="1800" dirty="0" smtClean="0"/>
              <a:t> EAX1,eax;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printf</a:t>
            </a:r>
            <a:r>
              <a:rPr lang="en-US" sz="1800" dirty="0" smtClean="0"/>
              <a:t>("</a:t>
            </a:r>
            <a:r>
              <a:rPr lang="en-US" sz="1800" dirty="0" err="1" smtClean="0"/>
              <a:t>ecx</a:t>
            </a:r>
            <a:r>
              <a:rPr lang="en-US" sz="1800" dirty="0" smtClean="0"/>
              <a:t>=%d, </a:t>
            </a:r>
            <a:r>
              <a:rPr lang="en-US" sz="1800" dirty="0" err="1" smtClean="0"/>
              <a:t>eax</a:t>
            </a:r>
            <a:r>
              <a:rPr lang="en-US" sz="1800" dirty="0" smtClean="0"/>
              <a:t>=%d, </a:t>
            </a:r>
            <a:r>
              <a:rPr lang="en-US" sz="1800" dirty="0" err="1" smtClean="0"/>
              <a:t>edx</a:t>
            </a:r>
            <a:r>
              <a:rPr lang="en-US" sz="1800" dirty="0" smtClean="0"/>
              <a:t>=%d\n\n", ECX1, EAX1, EDX1);</a:t>
            </a:r>
          </a:p>
          <a:p>
            <a:endParaRPr lang="en-US" sz="1800" dirty="0" smtClean="0"/>
          </a:p>
          <a:p>
            <a:pPr marL="223838" lvl="2" indent="-223838"/>
            <a:r>
              <a:rPr lang="en-US" dirty="0" err="1" smtClean="0"/>
              <a:t>ecx</a:t>
            </a:r>
            <a:r>
              <a:rPr lang="en-US" dirty="0" smtClean="0"/>
              <a:t>=100, </a:t>
            </a:r>
            <a:r>
              <a:rPr lang="en-US" dirty="0" err="1" smtClean="0"/>
              <a:t>eax</a:t>
            </a:r>
            <a:r>
              <a:rPr lang="en-US" dirty="0" smtClean="0"/>
              <a:t>=259, </a:t>
            </a:r>
            <a:r>
              <a:rPr lang="en-US" dirty="0" err="1" smtClean="0"/>
              <a:t>edx</a:t>
            </a:r>
            <a:r>
              <a:rPr lang="en-US" dirty="0" smtClean="0"/>
              <a:t>=72</a:t>
            </a:r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- Digression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For multiple bits, cascade them together in parallel</a:t>
            </a:r>
          </a:p>
          <a:p>
            <a:r>
              <a:rPr lang="en-US" dirty="0" smtClean="0"/>
              <a:t>Shown is a 4-bit full adder</a:t>
            </a:r>
          </a:p>
          <a:p>
            <a:endParaRPr lang="en-US" dirty="0" smtClean="0"/>
          </a:p>
          <a:p>
            <a:r>
              <a:rPr lang="en-US" dirty="0" smtClean="0"/>
              <a:t>But what about subtraction?</a:t>
            </a:r>
          </a:p>
          <a:p>
            <a:r>
              <a:rPr lang="en-US" dirty="0" smtClean="0"/>
              <a:t>Of course we can build a subtractor</a:t>
            </a:r>
          </a:p>
          <a:p>
            <a:r>
              <a:rPr lang="en-US" dirty="0" smtClean="0"/>
              <a:t>But better is to invert the sign of the</a:t>
            </a:r>
          </a:p>
          <a:p>
            <a:pPr>
              <a:buNone/>
            </a:pPr>
            <a:r>
              <a:rPr lang="en-US" dirty="0" smtClean="0"/>
              <a:t>	B input (i.e. </a:t>
            </a:r>
            <a:r>
              <a:rPr lang="en-US" dirty="0" err="1" smtClean="0"/>
              <a:t>neg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Taking two’s complement requires</a:t>
            </a:r>
          </a:p>
          <a:p>
            <a:pPr>
              <a:buNone/>
            </a:pPr>
            <a:r>
              <a:rPr lang="en-US" dirty="0" smtClean="0"/>
              <a:t>	inverting all the bits and adding one</a:t>
            </a:r>
          </a:p>
          <a:p>
            <a:r>
              <a:rPr lang="en-US" dirty="0" smtClean="0"/>
              <a:t>XOR is a controllable inverter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1828800"/>
            <a:ext cx="1371600" cy="779728"/>
          </a:xfrm>
          <a:prstGeom prst="rect">
            <a:avLst/>
          </a:prstGeom>
          <a:noFill/>
        </p:spPr>
      </p:pic>
      <p:pic>
        <p:nvPicPr>
          <p:cNvPr id="8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2954072"/>
            <a:ext cx="1371600" cy="779728"/>
          </a:xfrm>
          <a:prstGeom prst="rect">
            <a:avLst/>
          </a:prstGeom>
          <a:noFill/>
        </p:spPr>
      </p:pic>
      <p:pic>
        <p:nvPicPr>
          <p:cNvPr id="9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4097072"/>
            <a:ext cx="1371600" cy="779728"/>
          </a:xfrm>
          <a:prstGeom prst="rect">
            <a:avLst/>
          </a:prstGeom>
          <a:noFill/>
        </p:spPr>
      </p:pic>
      <p:pic>
        <p:nvPicPr>
          <p:cNvPr id="10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5240072"/>
            <a:ext cx="1371600" cy="779728"/>
          </a:xfrm>
          <a:prstGeom prst="rect">
            <a:avLst/>
          </a:prstGeom>
          <a:noFill/>
        </p:spPr>
      </p:pic>
      <p:sp>
        <p:nvSpPr>
          <p:cNvPr id="15" name="Freeform 14"/>
          <p:cNvSpPr/>
          <p:nvPr/>
        </p:nvSpPr>
        <p:spPr>
          <a:xfrm>
            <a:off x="6084498" y="2372264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064370" y="3505200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064370" y="4648200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- Digression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316093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But what about subtraction?</a:t>
            </a:r>
          </a:p>
          <a:p>
            <a:endParaRPr lang="en-US" dirty="0" smtClean="0"/>
          </a:p>
          <a:p>
            <a:r>
              <a:rPr lang="en-US" dirty="0" smtClean="0"/>
              <a:t>Tie the first carry in to an </a:t>
            </a:r>
          </a:p>
          <a:p>
            <a:pPr>
              <a:buNone/>
            </a:pPr>
            <a:r>
              <a:rPr lang="en-US" dirty="0" smtClean="0"/>
              <a:t>	“Add/Sub” signal</a:t>
            </a:r>
          </a:p>
          <a:p>
            <a:r>
              <a:rPr lang="en-US" dirty="0" smtClean="0"/>
              <a:t>If that is a ONE, all the bits</a:t>
            </a:r>
          </a:p>
          <a:p>
            <a:pPr>
              <a:buNone/>
            </a:pPr>
            <a:r>
              <a:rPr lang="en-US" dirty="0" smtClean="0"/>
              <a:t>	will be inverted and </a:t>
            </a:r>
          </a:p>
          <a:p>
            <a:pPr>
              <a:buNone/>
            </a:pPr>
            <a:r>
              <a:rPr lang="en-US" dirty="0" smtClean="0"/>
              <a:t>	we will add the negative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6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1828800"/>
            <a:ext cx="1371600" cy="779728"/>
          </a:xfrm>
          <a:prstGeom prst="rect">
            <a:avLst/>
          </a:prstGeom>
          <a:noFill/>
        </p:spPr>
      </p:pic>
      <p:pic>
        <p:nvPicPr>
          <p:cNvPr id="8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2954072"/>
            <a:ext cx="1371600" cy="779728"/>
          </a:xfrm>
          <a:prstGeom prst="rect">
            <a:avLst/>
          </a:prstGeom>
          <a:noFill/>
        </p:spPr>
      </p:pic>
      <p:pic>
        <p:nvPicPr>
          <p:cNvPr id="9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4097072"/>
            <a:ext cx="1371600" cy="779728"/>
          </a:xfrm>
          <a:prstGeom prst="rect">
            <a:avLst/>
          </a:prstGeom>
          <a:noFill/>
        </p:spPr>
      </p:pic>
      <p:pic>
        <p:nvPicPr>
          <p:cNvPr id="10" name="Picture 2" descr="D:\__Data\Vault\_Schoolwork\2017 06 CS 3843 Computer Organization\Slides\1-Bit Full Ad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9170" y="5240072"/>
            <a:ext cx="1371600" cy="779728"/>
          </a:xfrm>
          <a:prstGeom prst="rect">
            <a:avLst/>
          </a:prstGeom>
          <a:noFill/>
        </p:spPr>
      </p:pic>
      <p:sp>
        <p:nvSpPr>
          <p:cNvPr id="15" name="Freeform 14"/>
          <p:cNvSpPr/>
          <p:nvPr/>
        </p:nvSpPr>
        <p:spPr>
          <a:xfrm>
            <a:off x="6084498" y="2372264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064370" y="3505200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064370" y="4648200"/>
            <a:ext cx="1992702" cy="854015"/>
          </a:xfrm>
          <a:custGeom>
            <a:avLst/>
            <a:gdLst>
              <a:gd name="connsiteX0" fmla="*/ 1656272 w 1992702"/>
              <a:gd name="connsiteY0" fmla="*/ 0 h 854015"/>
              <a:gd name="connsiteX1" fmla="*/ 1992702 w 1992702"/>
              <a:gd name="connsiteY1" fmla="*/ 0 h 854015"/>
              <a:gd name="connsiteX2" fmla="*/ 1992702 w 1992702"/>
              <a:gd name="connsiteY2" fmla="*/ 414068 h 854015"/>
              <a:gd name="connsiteX3" fmla="*/ 0 w 1992702"/>
              <a:gd name="connsiteY3" fmla="*/ 414068 h 854015"/>
              <a:gd name="connsiteX4" fmla="*/ 0 w 1992702"/>
              <a:gd name="connsiteY4" fmla="*/ 854015 h 854015"/>
              <a:gd name="connsiteX5" fmla="*/ 310551 w 1992702"/>
              <a:gd name="connsiteY5" fmla="*/ 854015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54015">
                <a:moveTo>
                  <a:pt x="1656272" y="0"/>
                </a:moveTo>
                <a:lnTo>
                  <a:pt x="1992702" y="0"/>
                </a:lnTo>
                <a:lnTo>
                  <a:pt x="1992702" y="414068"/>
                </a:lnTo>
                <a:lnTo>
                  <a:pt x="0" y="414068"/>
                </a:lnTo>
                <a:lnTo>
                  <a:pt x="0" y="854015"/>
                </a:lnTo>
                <a:lnTo>
                  <a:pt x="310551" y="85401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181600" y="1828800"/>
            <a:ext cx="6096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8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181600" y="2971800"/>
            <a:ext cx="6096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9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181600" y="4114800"/>
            <a:ext cx="6096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" name="Shape 75" descr="D:\__Data\Vault\_Schoolwork\2017 01 CS 3853 Computer Architecture\Slides\100px-XOR_ANSI_svg.pn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181600" y="5257800"/>
            <a:ext cx="6096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23" name="Straight Connector 22"/>
          <p:cNvCxnSpPr>
            <a:stCxn id="14" idx="3"/>
          </p:cNvCxnSpPr>
          <p:nvPr/>
        </p:nvCxnSpPr>
        <p:spPr>
          <a:xfrm>
            <a:off x="5791200" y="1981200"/>
            <a:ext cx="685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91200" y="3124200"/>
            <a:ext cx="685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91200" y="4267200"/>
            <a:ext cx="685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91200" y="5410200"/>
            <a:ext cx="6858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14285" y="1119831"/>
            <a:ext cx="315982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Initial carry in is the Add One</a:t>
            </a:r>
            <a:endParaRPr lang="en-US" b="1" dirty="0" smtClean="0">
              <a:solidFill>
                <a:srgbClr val="00B0F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58000" y="1482304"/>
            <a:ext cx="2286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76800" y="1905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76800" y="3048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76800" y="4191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76800" y="5334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76800" y="19050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76800" y="22098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96000" y="20574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096000" y="20574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 and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SAL/ SAR</a:t>
            </a:r>
          </a:p>
          <a:p>
            <a:pPr lvl="1"/>
            <a:r>
              <a:rPr lang="en-US" dirty="0" smtClean="0"/>
              <a:t>Shift Arithmetic Left / Right</a:t>
            </a:r>
          </a:p>
          <a:p>
            <a:pPr lvl="1"/>
            <a:r>
              <a:rPr lang="en-US" dirty="0" smtClean="0"/>
              <a:t>For </a:t>
            </a:r>
            <a:r>
              <a:rPr lang="en-US" i="1" u="sng" dirty="0" smtClean="0"/>
              <a:t>signed</a:t>
            </a:r>
            <a:r>
              <a:rPr lang="en-US" dirty="0" smtClean="0"/>
              <a:t> numbers – it preserves the sign</a:t>
            </a:r>
          </a:p>
          <a:p>
            <a:pPr lvl="1"/>
            <a:r>
              <a:rPr lang="en-US" dirty="0" smtClean="0"/>
              <a:t>-7 = 11111001 SAR </a:t>
            </a:r>
            <a:r>
              <a:rPr lang="en-US" dirty="0" smtClean="0">
                <a:sym typeface="Wingdings" pitchFamily="2" charset="2"/>
              </a:rPr>
              <a:t>-- &gt; -4 = 11111100 CF=1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11111100 SAR -- &gt; 11111110 CF=0</a:t>
            </a:r>
            <a:endParaRPr lang="en-US" dirty="0" smtClean="0"/>
          </a:p>
          <a:p>
            <a:r>
              <a:rPr lang="en-US" dirty="0" smtClean="0"/>
              <a:t>SHL/ SHR</a:t>
            </a:r>
          </a:p>
          <a:p>
            <a:pPr lvl="1"/>
            <a:r>
              <a:rPr lang="en-US" dirty="0" smtClean="0"/>
              <a:t>Shift Logical Left / Right</a:t>
            </a:r>
          </a:p>
          <a:p>
            <a:pPr lvl="1"/>
            <a:r>
              <a:rPr lang="en-US" dirty="0" smtClean="0"/>
              <a:t>01011101 SHL </a:t>
            </a:r>
            <a:r>
              <a:rPr lang="en-US" dirty="0" smtClean="0">
                <a:sym typeface="Wingdings" pitchFamily="2" charset="2"/>
              </a:rPr>
              <a:t>-- &gt; 10111010 CF=0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10111010 SHL -- &gt; 01110100 CF=1</a:t>
            </a:r>
            <a:endParaRPr lang="en-US" dirty="0" smtClean="0"/>
          </a:p>
          <a:p>
            <a:r>
              <a:rPr lang="en-US" u="sng" dirty="0" smtClean="0"/>
              <a:t>SAL </a:t>
            </a:r>
            <a:r>
              <a:rPr lang="en-US" dirty="0" smtClean="0"/>
              <a:t>and </a:t>
            </a:r>
            <a:r>
              <a:rPr lang="en-US" u="sng" dirty="0" smtClean="0"/>
              <a:t>SHL </a:t>
            </a:r>
            <a:r>
              <a:rPr lang="en-US" dirty="0" smtClean="0"/>
              <a:t>perform exact same operation!</a:t>
            </a:r>
          </a:p>
          <a:p>
            <a:r>
              <a:rPr lang="en-US" dirty="0" smtClean="0"/>
              <a:t>In both cases, CF gets last bit shifted out</a:t>
            </a:r>
          </a:p>
          <a:p>
            <a:r>
              <a:rPr lang="en-US" dirty="0" smtClean="0"/>
              <a:t>Count restricted to range of 0 to 31</a:t>
            </a:r>
          </a:p>
          <a:p>
            <a:pPr lvl="1"/>
            <a:r>
              <a:rPr lang="en-US" dirty="0" smtClean="0"/>
              <a:t>Why would you shift by a huge number anyway?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 and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468494" cy="4953000"/>
          </a:xfrm>
        </p:spPr>
        <p:txBody>
          <a:bodyPr/>
          <a:lstStyle/>
          <a:p>
            <a:r>
              <a:rPr lang="en-US" dirty="0" smtClean="0"/>
              <a:t>ROR/ ROL</a:t>
            </a:r>
          </a:p>
          <a:p>
            <a:pPr lvl="1"/>
            <a:r>
              <a:rPr lang="en-US" dirty="0" smtClean="0"/>
              <a:t>Rotate Right / Left</a:t>
            </a:r>
          </a:p>
          <a:p>
            <a:pPr lvl="1"/>
            <a:r>
              <a:rPr lang="en-US" dirty="0" smtClean="0"/>
              <a:t>Same as shift except that the bit shifted out is shifted in</a:t>
            </a:r>
          </a:p>
          <a:p>
            <a:pPr lvl="1"/>
            <a:r>
              <a:rPr lang="en-US" dirty="0" smtClean="0"/>
              <a:t>10100110 ROR </a:t>
            </a:r>
            <a:r>
              <a:rPr lang="en-US" dirty="0" smtClean="0">
                <a:sym typeface="Wingdings" pitchFamily="2" charset="2"/>
              </a:rPr>
              <a:t>-- &gt; 01010011 CF=0, ROR -- &gt; 10101001 CF=1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10100110 ROL -- &gt; 01001101 CF=1, ROL -- &gt; 10011010 CF=0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RCR/ RCL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Rotate Right / Left </a:t>
            </a:r>
            <a:r>
              <a:rPr lang="en-US" u="sng" dirty="0" smtClean="0">
                <a:sym typeface="Wingdings" pitchFamily="2" charset="2"/>
              </a:rPr>
              <a:t>through</a:t>
            </a:r>
            <a:r>
              <a:rPr lang="en-US" dirty="0" smtClean="0">
                <a:sym typeface="Wingdings" pitchFamily="2" charset="2"/>
              </a:rPr>
              <a:t> carry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10100110 CF=1 RCR -- &gt; 1 1010011 CF=0, RCR -- &gt; 0 1101001 CF=1</a:t>
            </a:r>
          </a:p>
          <a:p>
            <a:r>
              <a:rPr lang="en-US" dirty="0" smtClean="0">
                <a:sym typeface="Wingdings" pitchFamily="2" charset="2"/>
              </a:rPr>
              <a:t>There is no arithmetic rotate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and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BT</a:t>
            </a:r>
          </a:p>
          <a:p>
            <a:pPr lvl="1"/>
            <a:r>
              <a:rPr lang="en-US" dirty="0" smtClean="0"/>
              <a:t>Bit Test</a:t>
            </a:r>
          </a:p>
          <a:p>
            <a:r>
              <a:rPr lang="en-US" dirty="0" smtClean="0"/>
              <a:t>BTS</a:t>
            </a:r>
          </a:p>
          <a:p>
            <a:pPr lvl="1"/>
            <a:r>
              <a:rPr lang="en-US" dirty="0" smtClean="0"/>
              <a:t>Bit Test and Set</a:t>
            </a:r>
          </a:p>
          <a:p>
            <a:r>
              <a:rPr lang="en-US" dirty="0" smtClean="0"/>
              <a:t>BTR</a:t>
            </a:r>
          </a:p>
          <a:p>
            <a:pPr lvl="1"/>
            <a:r>
              <a:rPr lang="en-US" dirty="0" smtClean="0"/>
              <a:t>Bit Test and Reset  (set to zero)</a:t>
            </a:r>
          </a:p>
          <a:p>
            <a:r>
              <a:rPr lang="en-US" dirty="0" smtClean="0"/>
              <a:t>BTC</a:t>
            </a:r>
          </a:p>
          <a:p>
            <a:pPr lvl="1"/>
            <a:r>
              <a:rPr lang="en-US" dirty="0" smtClean="0"/>
              <a:t>Bit Test and Complement</a:t>
            </a:r>
          </a:p>
          <a:p>
            <a:r>
              <a:rPr lang="en-US" dirty="0" smtClean="0"/>
              <a:t>BSF / BSR</a:t>
            </a:r>
          </a:p>
          <a:p>
            <a:pPr lvl="1"/>
            <a:r>
              <a:rPr lang="en-US" dirty="0" smtClean="0"/>
              <a:t>Bit Scan Forward / Reverse</a:t>
            </a:r>
          </a:p>
          <a:p>
            <a:r>
              <a:rPr lang="en-US" dirty="0" smtClean="0"/>
              <a:t>SETCC</a:t>
            </a:r>
          </a:p>
          <a:p>
            <a:pPr lvl="1"/>
            <a:r>
              <a:rPr lang="en-US" dirty="0" smtClean="0"/>
              <a:t>Set byte on condition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Ands two operands and sets flags SF,ZF, PF accordingly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and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BT</a:t>
            </a:r>
          </a:p>
          <a:p>
            <a:pPr lvl="1"/>
            <a:r>
              <a:rPr lang="en-US" dirty="0" smtClean="0"/>
              <a:t>Bit Test</a:t>
            </a:r>
          </a:p>
          <a:p>
            <a:r>
              <a:rPr lang="en-US" dirty="0" smtClean="0"/>
              <a:t>BTS</a:t>
            </a:r>
          </a:p>
          <a:p>
            <a:pPr lvl="1"/>
            <a:r>
              <a:rPr lang="en-US" dirty="0" smtClean="0"/>
              <a:t>Bit Test and Set</a:t>
            </a:r>
          </a:p>
          <a:p>
            <a:r>
              <a:rPr lang="en-US" dirty="0" smtClean="0"/>
              <a:t>BTR</a:t>
            </a:r>
          </a:p>
          <a:p>
            <a:pPr lvl="1"/>
            <a:r>
              <a:rPr lang="en-US" dirty="0" smtClean="0"/>
              <a:t>Bit Test and Reset  (set to zero)</a:t>
            </a:r>
          </a:p>
          <a:p>
            <a:r>
              <a:rPr lang="en-US" dirty="0" smtClean="0"/>
              <a:t>BTC</a:t>
            </a:r>
          </a:p>
          <a:p>
            <a:pPr lvl="1"/>
            <a:r>
              <a:rPr lang="en-US" dirty="0" smtClean="0"/>
              <a:t>Bit Test and Complement</a:t>
            </a:r>
          </a:p>
          <a:p>
            <a:r>
              <a:rPr lang="en-US" dirty="0" smtClean="0"/>
              <a:t>BSF / BSR</a:t>
            </a:r>
          </a:p>
          <a:p>
            <a:pPr lvl="1"/>
            <a:r>
              <a:rPr lang="en-US" dirty="0" smtClean="0"/>
              <a:t>Bit Scan Forward / Reverse</a:t>
            </a:r>
          </a:p>
          <a:p>
            <a:r>
              <a:rPr lang="en-US" dirty="0" smtClean="0"/>
              <a:t>SETCC</a:t>
            </a:r>
          </a:p>
          <a:p>
            <a:pPr lvl="1"/>
            <a:r>
              <a:rPr lang="en-US" dirty="0" smtClean="0"/>
              <a:t>Set byte on condition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Ands two operands and sets flags SF,ZF, PF accordingly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301898">
            <a:off x="5109123" y="1843601"/>
            <a:ext cx="3511417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NOT  “Compl</a:t>
            </a:r>
            <a:r>
              <a:rPr lang="en-US" b="1" dirty="0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ment”!!!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The CPU doesn’t test the bit and then say, “Hey, you look great today!” or “You do NOT look fat in those jeans!”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503745" y="3670457"/>
            <a:ext cx="983280" cy="733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and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BT</a:t>
            </a:r>
          </a:p>
          <a:p>
            <a:pPr lvl="1"/>
            <a:r>
              <a:rPr lang="en-US" dirty="0" smtClean="0"/>
              <a:t>Bit Test</a:t>
            </a:r>
          </a:p>
          <a:p>
            <a:r>
              <a:rPr lang="en-US" dirty="0" smtClean="0"/>
              <a:t>BTS</a:t>
            </a:r>
          </a:p>
          <a:p>
            <a:pPr lvl="1"/>
            <a:r>
              <a:rPr lang="en-US" dirty="0" smtClean="0"/>
              <a:t>Bit Test and Set</a:t>
            </a:r>
          </a:p>
          <a:p>
            <a:r>
              <a:rPr lang="en-US" dirty="0" smtClean="0"/>
              <a:t>BTR</a:t>
            </a:r>
          </a:p>
          <a:p>
            <a:pPr lvl="1"/>
            <a:r>
              <a:rPr lang="en-US" dirty="0" smtClean="0"/>
              <a:t>Bit Test and Reset  (set to zero)</a:t>
            </a:r>
          </a:p>
          <a:p>
            <a:r>
              <a:rPr lang="en-US" dirty="0" smtClean="0"/>
              <a:t>BTC</a:t>
            </a:r>
          </a:p>
          <a:p>
            <a:pPr lvl="1"/>
            <a:r>
              <a:rPr lang="en-US" dirty="0" smtClean="0"/>
              <a:t>Bit Test and Complement</a:t>
            </a:r>
          </a:p>
          <a:p>
            <a:r>
              <a:rPr lang="en-US" dirty="0" smtClean="0"/>
              <a:t>BSF / BSR</a:t>
            </a:r>
          </a:p>
          <a:p>
            <a:pPr lvl="1"/>
            <a:r>
              <a:rPr lang="en-US" dirty="0" smtClean="0"/>
              <a:t>Bit Scan Forward / Reverse</a:t>
            </a:r>
          </a:p>
          <a:p>
            <a:r>
              <a:rPr lang="en-US" dirty="0" smtClean="0"/>
              <a:t>SETCC</a:t>
            </a:r>
          </a:p>
          <a:p>
            <a:pPr lvl="1"/>
            <a:r>
              <a:rPr lang="en-US" dirty="0" smtClean="0"/>
              <a:t>Set byte on condition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Ands two operands and sets flags SF,ZF, PF accordingly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301898">
            <a:off x="5194966" y="1813790"/>
            <a:ext cx="351141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NOT  “Compl</a:t>
            </a:r>
            <a:r>
              <a:rPr lang="en-US" b="1" dirty="0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ment”!!!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The CPU doesn’t test the bit and then say, “Hey, you look great today!” “You do NOT look fat in those jeans!”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Sorry, just a little </a:t>
            </a:r>
            <a:r>
              <a:rPr lang="en-US" b="1" dirty="0" smtClean="0">
                <a:solidFill>
                  <a:srgbClr val="FFFF00"/>
                </a:solidFill>
              </a:rPr>
              <a:t>bit</a:t>
            </a:r>
            <a:r>
              <a:rPr lang="en-US" b="1" dirty="0" smtClean="0">
                <a:solidFill>
                  <a:srgbClr val="00B0F0"/>
                </a:solidFill>
              </a:rPr>
              <a:t> of humor.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495800" y="3779145"/>
            <a:ext cx="1077068" cy="308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Unconditional Transfer</a:t>
            </a:r>
          </a:p>
          <a:p>
            <a:pPr lvl="1"/>
            <a:r>
              <a:rPr lang="en-US" dirty="0" smtClean="0"/>
              <a:t>JMP</a:t>
            </a:r>
          </a:p>
          <a:p>
            <a:pPr lvl="2"/>
            <a:r>
              <a:rPr lang="en-US" dirty="0" smtClean="0"/>
              <a:t>Loads EIP with the address and begins execution</a:t>
            </a:r>
          </a:p>
          <a:p>
            <a:pPr lvl="1"/>
            <a:r>
              <a:rPr lang="en-US" dirty="0" smtClean="0"/>
              <a:t>CALL/ RETN</a:t>
            </a:r>
          </a:p>
          <a:p>
            <a:pPr lvl="2"/>
            <a:r>
              <a:rPr lang="en-US" dirty="0" smtClean="0"/>
              <a:t>Call pushes address of next instruction onto the stack</a:t>
            </a:r>
          </a:p>
          <a:p>
            <a:pPr lvl="2"/>
            <a:r>
              <a:rPr lang="en-US" dirty="0" smtClean="0"/>
              <a:t>Loads EIP with the address and begins execution</a:t>
            </a:r>
          </a:p>
          <a:p>
            <a:pPr lvl="2"/>
            <a:r>
              <a:rPr lang="en-US" dirty="0" smtClean="0"/>
              <a:t>Return loads EIP with the contents of the top of the stack</a:t>
            </a:r>
          </a:p>
          <a:p>
            <a:pPr lvl="1"/>
            <a:r>
              <a:rPr lang="en-US" dirty="0" smtClean="0"/>
              <a:t>INT/ IRET</a:t>
            </a:r>
          </a:p>
          <a:p>
            <a:pPr lvl="2"/>
            <a:r>
              <a:rPr lang="en-US" dirty="0" smtClean="0"/>
              <a:t>Software Interrupt instructions</a:t>
            </a:r>
          </a:p>
          <a:p>
            <a:pPr lvl="2"/>
            <a:r>
              <a:rPr lang="en-US" dirty="0" smtClean="0"/>
              <a:t>More on these later …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990600"/>
            <a:ext cx="6852578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CALL/ RETN in detail</a:t>
            </a:r>
          </a:p>
          <a:p>
            <a:pPr lvl="1"/>
            <a:r>
              <a:rPr lang="en-US" dirty="0" smtClean="0"/>
              <a:t> DWORD result;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256;</a:t>
            </a:r>
          </a:p>
          <a:p>
            <a:pPr lvl="1"/>
            <a:r>
              <a:rPr lang="en-US" dirty="0" smtClean="0"/>
              <a:t> result = </a:t>
            </a:r>
            <a:r>
              <a:rPr lang="en-US" dirty="0" err="1" smtClean="0"/>
              <a:t>func</a:t>
            </a:r>
            <a:r>
              <a:rPr lang="en-US" dirty="0" smtClean="0"/>
              <a:t> ( 10, </a:t>
            </a:r>
            <a:r>
              <a:rPr lang="en-US" dirty="0" err="1" smtClean="0"/>
              <a:t>var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---------  What Happens ---------</a:t>
            </a:r>
          </a:p>
          <a:p>
            <a:pPr lvl="1"/>
            <a:r>
              <a:rPr lang="en-US" dirty="0" smtClean="0"/>
              <a:t> push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 push 10 </a:t>
            </a:r>
          </a:p>
          <a:p>
            <a:pPr lvl="1"/>
            <a:r>
              <a:rPr lang="en-US" dirty="0" smtClean="0"/>
              <a:t> call </a:t>
            </a:r>
            <a:r>
              <a:rPr lang="en-US" dirty="0" err="1" smtClean="0"/>
              <a:t>func</a:t>
            </a:r>
            <a:endParaRPr lang="en-US" dirty="0" smtClean="0"/>
          </a:p>
          <a:p>
            <a:pPr lvl="2"/>
            <a:r>
              <a:rPr lang="en-US" dirty="0" smtClean="0"/>
              <a:t> pushes address of the </a:t>
            </a:r>
            <a:r>
              <a:rPr lang="en-US" dirty="0" err="1" smtClean="0"/>
              <a:t>mov</a:t>
            </a:r>
            <a:r>
              <a:rPr lang="en-US" dirty="0" smtClean="0"/>
              <a:t> below onto the stack</a:t>
            </a:r>
          </a:p>
          <a:p>
            <a:pPr lvl="2"/>
            <a:r>
              <a:rPr lang="en-US" dirty="0" smtClean="0"/>
              <a:t> jumps to address of </a:t>
            </a:r>
            <a:r>
              <a:rPr lang="en-US" dirty="0" err="1" smtClean="0"/>
              <a:t>func</a:t>
            </a:r>
            <a:endParaRPr lang="en-US" dirty="0" smtClean="0"/>
          </a:p>
          <a:p>
            <a:pPr lvl="2"/>
            <a:r>
              <a:rPr lang="en-US" dirty="0" smtClean="0"/>
              <a:t> performs function, return value in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retn</a:t>
            </a:r>
            <a:endParaRPr lang="en-US" dirty="0" smtClean="0"/>
          </a:p>
          <a:p>
            <a:pPr lvl="2"/>
            <a:r>
              <a:rPr lang="en-US" dirty="0" smtClean="0"/>
              <a:t> pops address of move from the stack</a:t>
            </a:r>
          </a:p>
          <a:p>
            <a:pPr lvl="2"/>
            <a:r>
              <a:rPr lang="en-US" dirty="0" smtClean="0"/>
              <a:t>jumps to that address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result, </a:t>
            </a:r>
            <a:r>
              <a:rPr lang="en-US" dirty="0" err="1" smtClean="0"/>
              <a:t>eax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697093" cy="4953000"/>
          </a:xfrm>
        </p:spPr>
        <p:txBody>
          <a:bodyPr/>
          <a:lstStyle/>
          <a:p>
            <a:r>
              <a:rPr lang="en-US" dirty="0" smtClean="0"/>
              <a:t>Conditional Transfer</a:t>
            </a:r>
          </a:p>
          <a:p>
            <a:pPr lvl="1"/>
            <a:r>
              <a:rPr lang="en-US" dirty="0" err="1" smtClean="0"/>
              <a:t>jCC</a:t>
            </a:r>
            <a:r>
              <a:rPr lang="en-US" dirty="0" smtClean="0"/>
              <a:t> – </a:t>
            </a:r>
            <a:r>
              <a:rPr lang="en-US" dirty="0" err="1" smtClean="0"/>
              <a:t>jmp</a:t>
            </a:r>
            <a:r>
              <a:rPr lang="en-US" dirty="0" smtClean="0"/>
              <a:t> on condition</a:t>
            </a:r>
          </a:p>
          <a:p>
            <a:pPr lvl="1"/>
            <a:r>
              <a:rPr lang="en-US" dirty="0" smtClean="0"/>
              <a:t>Often called branch instructions</a:t>
            </a:r>
          </a:p>
          <a:p>
            <a:pPr lvl="1"/>
            <a:r>
              <a:rPr lang="en-US" dirty="0" smtClean="0"/>
              <a:t>Uses relative addressing</a:t>
            </a:r>
          </a:p>
          <a:p>
            <a:pPr lvl="2"/>
            <a:r>
              <a:rPr lang="en-US" dirty="0" smtClean="0"/>
              <a:t>Most unconditional jumps do too</a:t>
            </a:r>
          </a:p>
          <a:p>
            <a:pPr lvl="2"/>
            <a:r>
              <a:rPr lang="en-US" dirty="0" smtClean="0"/>
              <a:t>It is relative to the NEXT instruction!!!</a:t>
            </a:r>
          </a:p>
          <a:p>
            <a:pPr lvl="2"/>
            <a:r>
              <a:rPr lang="en-US" dirty="0" smtClean="0"/>
              <a:t>0x1000 </a:t>
            </a:r>
            <a:r>
              <a:rPr lang="en-US" dirty="0" err="1" smtClean="0"/>
              <a:t>jne</a:t>
            </a:r>
            <a:r>
              <a:rPr lang="en-US" dirty="0" smtClean="0"/>
              <a:t> label;</a:t>
            </a:r>
          </a:p>
          <a:p>
            <a:pPr lvl="3"/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06823170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75 f4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short_6823166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target address ---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06823166 31 c0  xor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eax,eax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/>
              <a:t>0x166-0x170 = 0xf6, BUT OPERAND “f4” == -12</a:t>
            </a:r>
          </a:p>
          <a:p>
            <a:pPr lvl="3"/>
            <a:r>
              <a:rPr lang="en-US" dirty="0" smtClean="0"/>
              <a:t>CPU  calculates </a:t>
            </a:r>
            <a:r>
              <a:rPr lang="en-US" i="1" u="sng" dirty="0" smtClean="0"/>
              <a:t>relative</a:t>
            </a:r>
            <a:r>
              <a:rPr lang="en-US" dirty="0" smtClean="0"/>
              <a:t> offset from 06823172,  since EIP already incremented</a:t>
            </a:r>
          </a:p>
          <a:p>
            <a:pPr lvl="3"/>
            <a:r>
              <a:rPr lang="en-US" dirty="0" smtClean="0"/>
              <a:t>This jump instruction is 2 bytes long (some are 5)</a:t>
            </a:r>
          </a:p>
          <a:p>
            <a:pPr lvl="1"/>
            <a:r>
              <a:rPr lang="en-US" dirty="0" smtClean="0"/>
              <a:t>NOTE: the “signed” conditional jumps take into account the overflow flag!!!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49</a:t>
            </a:fld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6400800" y="3200400"/>
            <a:ext cx="533400" cy="533400"/>
          </a:xfrm>
          <a:prstGeom prst="bentConnector3">
            <a:avLst>
              <a:gd name="adj1" fmla="val 184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000" y="266700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Jumping Back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operands specified with a segment selector and an offset</a:t>
            </a:r>
          </a:p>
          <a:p>
            <a:pPr lvl="1"/>
            <a:r>
              <a:rPr lang="en-US" dirty="0" smtClean="0"/>
              <a:t>90+% of the time, the segment selector is implied!!!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:[</a:t>
            </a:r>
            <a:r>
              <a:rPr lang="en-US" dirty="0" err="1" smtClean="0"/>
              <a:t>ebx</a:t>
            </a:r>
            <a:r>
              <a:rPr lang="en-US" dirty="0" smtClean="0"/>
              <a:t>], </a:t>
            </a:r>
            <a:r>
              <a:rPr lang="en-US" dirty="0" err="1" smtClean="0"/>
              <a:t>eax</a:t>
            </a:r>
            <a:r>
              <a:rPr lang="en-US" dirty="0" smtClean="0"/>
              <a:t>	; </a:t>
            </a:r>
          </a:p>
          <a:p>
            <a:pPr lvl="1"/>
            <a:r>
              <a:rPr lang="en-US" dirty="0" smtClean="0"/>
              <a:t>puts contents in </a:t>
            </a:r>
            <a:r>
              <a:rPr lang="en-US" dirty="0" err="1" smtClean="0"/>
              <a:t>eax</a:t>
            </a:r>
            <a:r>
              <a:rPr lang="en-US" dirty="0" smtClean="0"/>
              <a:t> into memory pointed to by </a:t>
            </a:r>
            <a:r>
              <a:rPr lang="en-US" dirty="0" err="1" smtClean="0"/>
              <a:t>es</a:t>
            </a:r>
            <a:r>
              <a:rPr lang="en-US" dirty="0" smtClean="0"/>
              <a:t>:[</a:t>
            </a:r>
            <a:r>
              <a:rPr lang="en-US" dirty="0" err="1" smtClean="0"/>
              <a:t>ebx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ebx</a:t>
            </a:r>
            <a:r>
              <a:rPr lang="en-US" dirty="0" smtClean="0"/>
              <a:t> is the offset, most often don’t even see the </a:t>
            </a:r>
            <a:r>
              <a:rPr lang="en-US" dirty="0" err="1" smtClean="0"/>
              <a:t>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ebx</a:t>
            </a:r>
            <a:r>
              <a:rPr lang="en-US" dirty="0" smtClean="0"/>
              <a:t>], </a:t>
            </a:r>
            <a:r>
              <a:rPr lang="en-US" dirty="0" err="1" smtClean="0"/>
              <a:t>eax</a:t>
            </a:r>
            <a:r>
              <a:rPr lang="en-US" dirty="0" smtClean="0"/>
              <a:t> ;  &lt; --- typical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D:\__Data\Vault\_Schoolwork\2016 01 CS 4593 Reverse Engineering\Slides&amp;Notes\Images\Segment Select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638" y="2362200"/>
            <a:ext cx="7523162" cy="18859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Transfer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6146" name="Picture 2" descr="D:\__Data\Vault\_Schoolwork\2016 01 CS 4593 Reverse Engineering\Slides&amp;Notes\Images\Conditional Jum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994" y="1143000"/>
            <a:ext cx="7699944" cy="52292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1"/>
            <a:r>
              <a:rPr lang="en-US" dirty="0" smtClean="0"/>
              <a:t> tests condition, if </a:t>
            </a:r>
            <a:r>
              <a:rPr lang="en-US" dirty="0" err="1" smtClean="0"/>
              <a:t>ecx</a:t>
            </a:r>
            <a:r>
              <a:rPr lang="en-US" dirty="0" smtClean="0"/>
              <a:t> != 0, loop to address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ecx</a:t>
            </a:r>
            <a:r>
              <a:rPr lang="en-US" dirty="0" smtClean="0"/>
              <a:t> == 0, terminate loop</a:t>
            </a:r>
          </a:p>
          <a:p>
            <a:pPr lvl="1"/>
            <a:r>
              <a:rPr lang="en-US" dirty="0" smtClean="0"/>
              <a:t>If you set </a:t>
            </a:r>
            <a:r>
              <a:rPr lang="en-US" dirty="0" err="1" smtClean="0"/>
              <a:t>ecx</a:t>
            </a:r>
            <a:r>
              <a:rPr lang="en-US" dirty="0" smtClean="0"/>
              <a:t> to zero it will loop 4+ BILLION times!  (2^32)</a:t>
            </a:r>
          </a:p>
          <a:p>
            <a:pPr lvl="2"/>
            <a:r>
              <a:rPr lang="en-US" dirty="0" smtClean="0"/>
              <a:t> xor </a:t>
            </a:r>
            <a:r>
              <a:rPr lang="en-US" dirty="0" err="1" smtClean="0"/>
              <a:t>ecx</a:t>
            </a:r>
            <a:r>
              <a:rPr lang="en-US" dirty="0" smtClean="0"/>
              <a:t>, </a:t>
            </a:r>
            <a:r>
              <a:rPr lang="en-US" dirty="0" err="1" smtClean="0"/>
              <a:t>ecx</a:t>
            </a:r>
            <a:endParaRPr lang="en-US" dirty="0" smtClean="0"/>
          </a:p>
          <a:p>
            <a:pPr lvl="2"/>
            <a:r>
              <a:rPr lang="en-US" dirty="0" smtClean="0"/>
              <a:t> loop --- will </a:t>
            </a:r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 to 0xFFFFFFFF before testing condition</a:t>
            </a:r>
          </a:p>
          <a:p>
            <a:r>
              <a:rPr lang="en-US" dirty="0" smtClean="0"/>
              <a:t>LOOPE / LOOPZ   ( loop if Z flag set )</a:t>
            </a:r>
          </a:p>
          <a:p>
            <a:pPr lvl="1"/>
            <a:r>
              <a:rPr lang="en-US" dirty="0" smtClean="0"/>
              <a:t>Same as loop except they also test ZF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ecx</a:t>
            </a:r>
            <a:r>
              <a:rPr lang="en-US" dirty="0" smtClean="0"/>
              <a:t> != 0 but ZF = 0, terminate loop</a:t>
            </a:r>
          </a:p>
          <a:p>
            <a:r>
              <a:rPr lang="en-US" dirty="0" smtClean="0"/>
              <a:t>LOOPNE / LOOPNZ  ( loop if Z flag reset, i.e. ZF=0 )</a:t>
            </a:r>
          </a:p>
          <a:p>
            <a:pPr lvl="1"/>
            <a:r>
              <a:rPr lang="en-US" dirty="0" smtClean="0"/>
              <a:t>Terminate loop if ZF=1 (or </a:t>
            </a:r>
            <a:r>
              <a:rPr lang="en-US" dirty="0" err="1" smtClean="0"/>
              <a:t>ecx</a:t>
            </a:r>
            <a:r>
              <a:rPr lang="en-US" dirty="0" smtClean="0"/>
              <a:t> == 0)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MOVS- Move string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ES:[</a:t>
            </a:r>
            <a:r>
              <a:rPr lang="en-US" dirty="0" err="1" smtClean="0"/>
              <a:t>edi</a:t>
            </a:r>
            <a:r>
              <a:rPr lang="en-US" dirty="0" smtClean="0"/>
              <a:t>],DS:[</a:t>
            </a:r>
            <a:r>
              <a:rPr lang="en-US" dirty="0" err="1" smtClean="0"/>
              <a:t>esi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DS can use a segment override</a:t>
            </a:r>
          </a:p>
          <a:p>
            <a:r>
              <a:rPr lang="en-US" dirty="0" smtClean="0"/>
              <a:t>CMPS– Compare string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cmp</a:t>
            </a:r>
            <a:r>
              <a:rPr lang="en-US" dirty="0" smtClean="0"/>
              <a:t> ES:[</a:t>
            </a:r>
            <a:r>
              <a:rPr lang="en-US" dirty="0" err="1" smtClean="0"/>
              <a:t>edi</a:t>
            </a:r>
            <a:r>
              <a:rPr lang="en-US" dirty="0" smtClean="0"/>
              <a:t>], DS:[</a:t>
            </a:r>
            <a:r>
              <a:rPr lang="en-US" dirty="0" err="1" smtClean="0"/>
              <a:t>esi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Sets flags accordingly</a:t>
            </a:r>
          </a:p>
          <a:p>
            <a:r>
              <a:rPr lang="en-US" dirty="0" smtClean="0"/>
              <a:t>SCAS– Scan string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cmp</a:t>
            </a:r>
            <a:r>
              <a:rPr lang="en-US" dirty="0" smtClean="0"/>
              <a:t> ES:[</a:t>
            </a:r>
            <a:r>
              <a:rPr lang="en-US" dirty="0" err="1" smtClean="0"/>
              <a:t>edi</a:t>
            </a:r>
            <a:r>
              <a:rPr lang="en-US" dirty="0" smtClean="0"/>
              <a:t>], 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smtClean="0"/>
              <a:t>Set flags accordingly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LODS– Load string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eax,DS</a:t>
            </a:r>
            <a:r>
              <a:rPr lang="en-US" dirty="0" smtClean="0"/>
              <a:t>:[</a:t>
            </a:r>
            <a:r>
              <a:rPr lang="en-US" dirty="0" err="1" smtClean="0"/>
              <a:t>esi</a:t>
            </a:r>
            <a:r>
              <a:rPr lang="en-US" dirty="0" smtClean="0"/>
              <a:t>]</a:t>
            </a:r>
          </a:p>
          <a:p>
            <a:r>
              <a:rPr lang="en-US" dirty="0" smtClean="0"/>
              <a:t>STOS– Store string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mov</a:t>
            </a:r>
            <a:r>
              <a:rPr lang="en-US" dirty="0" smtClean="0"/>
              <a:t> ES:[</a:t>
            </a:r>
            <a:r>
              <a:rPr lang="en-US" dirty="0" err="1" smtClean="0"/>
              <a:t>edi</a:t>
            </a:r>
            <a:r>
              <a:rPr lang="en-US" dirty="0" smtClean="0"/>
              <a:t>], </a:t>
            </a:r>
            <a:r>
              <a:rPr lang="en-US" dirty="0" err="1" smtClean="0"/>
              <a:t>eax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cases, both </a:t>
            </a:r>
            <a:r>
              <a:rPr lang="en-US" dirty="0" err="1" smtClean="0"/>
              <a:t>edi</a:t>
            </a:r>
            <a:r>
              <a:rPr lang="en-US" dirty="0" smtClean="0"/>
              <a:t> and </a:t>
            </a:r>
            <a:r>
              <a:rPr lang="en-US" dirty="0" err="1" smtClean="0"/>
              <a:t>esi</a:t>
            </a:r>
            <a:r>
              <a:rPr lang="en-US" dirty="0" smtClean="0"/>
              <a:t> are incremented or decremented by the element size</a:t>
            </a:r>
          </a:p>
          <a:p>
            <a:pPr lvl="1"/>
            <a:r>
              <a:rPr lang="en-US" dirty="0" smtClean="0"/>
              <a:t>Size can be 1, 2, 4, or 8 bytes</a:t>
            </a:r>
          </a:p>
          <a:p>
            <a:pPr lvl="1"/>
            <a:r>
              <a:rPr lang="en-US" dirty="0" smtClean="0"/>
              <a:t>Increment or decrement depends on direction flag</a:t>
            </a:r>
          </a:p>
          <a:p>
            <a:pPr lvl="2"/>
            <a:r>
              <a:rPr lang="en-US" dirty="0" smtClean="0"/>
              <a:t>DF=0  --- Increment</a:t>
            </a:r>
          </a:p>
          <a:p>
            <a:pPr lvl="2"/>
            <a:r>
              <a:rPr lang="en-US" dirty="0" smtClean="0"/>
              <a:t>DF=1  --- Decrement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Input from port</a:t>
            </a:r>
          </a:p>
          <a:p>
            <a:r>
              <a:rPr lang="en-US" dirty="0" smtClean="0"/>
              <a:t>OUT</a:t>
            </a:r>
          </a:p>
          <a:p>
            <a:pPr lvl="1"/>
            <a:r>
              <a:rPr lang="en-US" dirty="0" smtClean="0"/>
              <a:t>Output to port</a:t>
            </a:r>
          </a:p>
          <a:p>
            <a:r>
              <a:rPr lang="en-US" dirty="0" smtClean="0"/>
              <a:t>INS</a:t>
            </a:r>
          </a:p>
          <a:p>
            <a:pPr lvl="1"/>
            <a:r>
              <a:rPr lang="en-US" dirty="0" smtClean="0"/>
              <a:t>Input string from port</a:t>
            </a:r>
          </a:p>
          <a:p>
            <a:r>
              <a:rPr lang="en-US" dirty="0" smtClean="0"/>
              <a:t>OUTS</a:t>
            </a:r>
          </a:p>
          <a:p>
            <a:pPr lvl="1"/>
            <a:r>
              <a:rPr lang="en-US" dirty="0" smtClean="0"/>
              <a:t>Output string to port</a:t>
            </a:r>
          </a:p>
          <a:p>
            <a:endParaRPr lang="en-US" dirty="0" smtClean="0"/>
          </a:p>
          <a:p>
            <a:r>
              <a:rPr lang="en-US" dirty="0" smtClean="0"/>
              <a:t>Unless you’re kernel debugging, you will not see these in user land</a:t>
            </a:r>
          </a:p>
          <a:p>
            <a:pPr lvl="1"/>
            <a:r>
              <a:rPr lang="en-US" dirty="0" smtClean="0"/>
              <a:t>They are restricted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 and 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ENTER/ LEAVE</a:t>
            </a:r>
          </a:p>
          <a:p>
            <a:pPr lvl="1"/>
            <a:r>
              <a:rPr lang="en-US" dirty="0" smtClean="0"/>
              <a:t>Set up / tear down a stack frame for function calls</a:t>
            </a:r>
          </a:p>
          <a:p>
            <a:pPr lvl="1"/>
            <a:r>
              <a:rPr lang="en-US" dirty="0" smtClean="0"/>
              <a:t>Don’t see Enter used much</a:t>
            </a:r>
          </a:p>
          <a:p>
            <a:pPr lvl="1"/>
            <a:r>
              <a:rPr lang="en-US" dirty="0" smtClean="0"/>
              <a:t>We’ll look at specific steps taken later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STC</a:t>
            </a:r>
          </a:p>
          <a:p>
            <a:pPr lvl="1"/>
            <a:r>
              <a:rPr lang="en-US" dirty="0" smtClean="0"/>
              <a:t>Set Carry Flag</a:t>
            </a:r>
          </a:p>
          <a:p>
            <a:r>
              <a:rPr lang="en-US" dirty="0" smtClean="0"/>
              <a:t>CLC</a:t>
            </a:r>
          </a:p>
          <a:p>
            <a:pPr lvl="1"/>
            <a:r>
              <a:rPr lang="en-US" dirty="0" smtClean="0"/>
              <a:t>Clear the Carry Flag</a:t>
            </a:r>
          </a:p>
          <a:p>
            <a:r>
              <a:rPr lang="en-US" dirty="0" smtClean="0"/>
              <a:t>CMC</a:t>
            </a:r>
          </a:p>
          <a:p>
            <a:pPr lvl="1"/>
            <a:r>
              <a:rPr lang="en-US" dirty="0" smtClean="0"/>
              <a:t>Complement the Carry Flag</a:t>
            </a:r>
          </a:p>
          <a:p>
            <a:r>
              <a:rPr lang="en-US" dirty="0" smtClean="0"/>
              <a:t>Want to guess at what those instructions do?</a:t>
            </a:r>
          </a:p>
          <a:p>
            <a:r>
              <a:rPr lang="en-US" dirty="0" smtClean="0"/>
              <a:t>CLD/ STD</a:t>
            </a:r>
          </a:p>
          <a:p>
            <a:pPr lvl="1"/>
            <a:r>
              <a:rPr lang="en-US" dirty="0" smtClean="0"/>
              <a:t>Clear / Set Direction Flag – you choose direction!</a:t>
            </a:r>
          </a:p>
          <a:p>
            <a:r>
              <a:rPr lang="en-US" dirty="0" smtClean="0"/>
              <a:t>CLI/STI</a:t>
            </a:r>
          </a:p>
          <a:p>
            <a:pPr lvl="1"/>
            <a:r>
              <a:rPr lang="en-US" dirty="0" smtClean="0"/>
              <a:t>Clear / Set Interrupt Flag</a:t>
            </a:r>
          </a:p>
          <a:p>
            <a:r>
              <a:rPr lang="en-US" dirty="0" smtClean="0"/>
              <a:t>LAHF / SAHF</a:t>
            </a:r>
          </a:p>
          <a:p>
            <a:pPr lvl="1"/>
            <a:r>
              <a:rPr lang="en-US" dirty="0" smtClean="0"/>
              <a:t>Load flags into AH, Set flags with AH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PUSHF / PUSHFD</a:t>
            </a:r>
          </a:p>
          <a:p>
            <a:pPr lvl="1"/>
            <a:r>
              <a:rPr lang="en-US" dirty="0" smtClean="0"/>
              <a:t>Push (E)FLAGS onto the stack</a:t>
            </a:r>
          </a:p>
          <a:p>
            <a:pPr lvl="1"/>
            <a:r>
              <a:rPr lang="en-US" dirty="0" smtClean="0"/>
              <a:t>PUSHF is 16 bits (FLAGS register) and PUSHFD is 32 bits (EFLAGS register)</a:t>
            </a:r>
          </a:p>
          <a:p>
            <a:r>
              <a:rPr lang="en-US" dirty="0" smtClean="0"/>
              <a:t>POPF/POPFD</a:t>
            </a:r>
          </a:p>
          <a:p>
            <a:pPr lvl="1"/>
            <a:r>
              <a:rPr lang="en-US" dirty="0" smtClean="0"/>
              <a:t>Pop (E)FLAGS from the stack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LDS/LES/LFS/LGS</a:t>
            </a:r>
          </a:p>
          <a:p>
            <a:pPr lvl="1"/>
            <a:r>
              <a:rPr lang="en-US" dirty="0" smtClean="0"/>
              <a:t>load far pointer using DS/ES/FS/GS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LEA</a:t>
            </a:r>
          </a:p>
          <a:p>
            <a:pPr lvl="1"/>
            <a:r>
              <a:rPr lang="en-US" dirty="0" smtClean="0"/>
              <a:t>Load Effective Address</a:t>
            </a:r>
          </a:p>
          <a:p>
            <a:pPr lvl="1"/>
            <a:r>
              <a:rPr lang="en-US" dirty="0" smtClean="0"/>
              <a:t>We’ve discussed this one, any questions?</a:t>
            </a:r>
          </a:p>
          <a:p>
            <a:pPr lvl="1"/>
            <a:r>
              <a:rPr lang="en-US" dirty="0" smtClean="0"/>
              <a:t>This one is VERY COMMON – might as well learn it now</a:t>
            </a:r>
          </a:p>
          <a:p>
            <a:r>
              <a:rPr lang="en-US" dirty="0" smtClean="0"/>
              <a:t>NOP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OPeration</a:t>
            </a:r>
            <a:r>
              <a:rPr lang="en-US" dirty="0" smtClean="0"/>
              <a:t> – does nothing but waste clock cycles</a:t>
            </a:r>
          </a:p>
          <a:p>
            <a:pPr lvl="1"/>
            <a:r>
              <a:rPr lang="en-US" dirty="0" smtClean="0"/>
              <a:t>0x90 is the hex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/>
            <a:r>
              <a:rPr lang="en-US" dirty="0" smtClean="0"/>
              <a:t>Learn it NOW! Memorize it, don’t forget. </a:t>
            </a:r>
          </a:p>
          <a:p>
            <a:pPr lvl="1"/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ask you 20 years from now what the hex code for NOP is and you should STILL know it!</a:t>
            </a:r>
          </a:p>
          <a:p>
            <a:pPr lvl="1"/>
            <a:r>
              <a:rPr lang="en-US" dirty="0" smtClean="0"/>
              <a:t>It is a great space filler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Instructions accessed from code segment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 cannot be an index register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 and </a:t>
            </a:r>
            <a:r>
              <a:rPr lang="en-US" dirty="0" err="1" smtClean="0"/>
              <a:t>ebp</a:t>
            </a:r>
            <a:r>
              <a:rPr lang="en-US" dirty="0" smtClean="0"/>
              <a:t> will use the stack segment</a:t>
            </a:r>
          </a:p>
          <a:p>
            <a:r>
              <a:rPr lang="en-US" dirty="0" smtClean="0"/>
              <a:t>The rest will use the data segment by default</a:t>
            </a:r>
          </a:p>
          <a:p>
            <a:r>
              <a:rPr lang="en-US" dirty="0" smtClean="0"/>
              <a:t>It is possible to do a segment override</a:t>
            </a:r>
          </a:p>
          <a:p>
            <a:r>
              <a:rPr lang="en-US" dirty="0" smtClean="0"/>
              <a:t>Absolute Address:</a:t>
            </a:r>
          </a:p>
          <a:p>
            <a:pPr lvl="1"/>
            <a:r>
              <a:rPr lang="en-US" dirty="0" smtClean="0"/>
              <a:t>Offset from zero</a:t>
            </a:r>
          </a:p>
          <a:p>
            <a:r>
              <a:rPr lang="en-US" dirty="0" smtClean="0"/>
              <a:t>Relative Address:</a:t>
            </a:r>
          </a:p>
          <a:p>
            <a:pPr lvl="1"/>
            <a:r>
              <a:rPr lang="en-US" dirty="0" smtClean="0"/>
              <a:t>Offset from current EIP</a:t>
            </a:r>
          </a:p>
          <a:p>
            <a:endParaRPr lang="en-US" dirty="0" smtClean="0"/>
          </a:p>
          <a:p>
            <a:r>
              <a:rPr lang="en-US" dirty="0" smtClean="0"/>
              <a:t>Since we are not WRITING code, we will see the “rules” in action rather than having to remember them all at once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Number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RDRAND</a:t>
            </a:r>
          </a:p>
          <a:p>
            <a:pPr lvl="1"/>
            <a:r>
              <a:rPr lang="en-US" dirty="0" smtClean="0"/>
              <a:t>Gets random number from the hardware</a:t>
            </a:r>
          </a:p>
          <a:p>
            <a:pPr lvl="1"/>
            <a:r>
              <a:rPr lang="en-US" dirty="0" smtClean="0"/>
              <a:t>CF flag set if successful, other flags cleared</a:t>
            </a:r>
          </a:p>
          <a:p>
            <a:pPr lvl="2"/>
            <a:r>
              <a:rPr lang="en-US" dirty="0" smtClean="0"/>
              <a:t>OF, SF, ZF, AF, PF</a:t>
            </a:r>
          </a:p>
          <a:p>
            <a:r>
              <a:rPr lang="en-US" dirty="0" smtClean="0"/>
              <a:t>RDSEED</a:t>
            </a:r>
          </a:p>
          <a:p>
            <a:pPr lvl="1"/>
            <a:r>
              <a:rPr lang="en-US" dirty="0" smtClean="0"/>
              <a:t>Also gets a random number from the hardware</a:t>
            </a:r>
          </a:p>
          <a:p>
            <a:pPr lvl="1"/>
            <a:r>
              <a:rPr lang="en-US" dirty="0" smtClean="0"/>
              <a:t>Uses non-deterministic Random Bit Generator</a:t>
            </a:r>
          </a:p>
          <a:p>
            <a:pPr lvl="1"/>
            <a:r>
              <a:rPr lang="en-US" dirty="0" smtClean="0"/>
              <a:t>CF = 1 flags success, other flags cleared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more instructions</a:t>
            </a:r>
          </a:p>
          <a:p>
            <a:r>
              <a:rPr lang="en-US" dirty="0" smtClean="0"/>
              <a:t>Need to get used to addressing modes</a:t>
            </a:r>
          </a:p>
          <a:p>
            <a:r>
              <a:rPr lang="en-US" dirty="0" smtClean="0"/>
              <a:t>We’ll do one here, then progress to in-class lab exercises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IDA Pro Example –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4953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void 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 *</a:t>
            </a:r>
            <a:r>
              <a:rPr lang="en-US" sz="2000" dirty="0" err="1" smtClean="0"/>
              <a:t>argv</a:t>
            </a:r>
            <a:r>
              <a:rPr lang="en-US" sz="2000" dirty="0" smtClean="0"/>
              <a:t>[])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static DWORD </a:t>
            </a:r>
            <a:r>
              <a:rPr lang="en-US" sz="1600" dirty="0" err="1" smtClean="0"/>
              <a:t>findMeInFile</a:t>
            </a:r>
            <a:r>
              <a:rPr lang="en-US" sz="1600" dirty="0" smtClean="0"/>
              <a:t> = 0x1234FEDC;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static DWORD *</a:t>
            </a:r>
            <a:r>
              <a:rPr lang="en-US" sz="1600" dirty="0" err="1" smtClean="0"/>
              <a:t>ptrSecretData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char *</a:t>
            </a:r>
            <a:r>
              <a:rPr lang="en-US" sz="1600" dirty="0" err="1" smtClean="0"/>
              <a:t>ptrC</a:t>
            </a:r>
            <a:r>
              <a:rPr lang="en-US" sz="16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DWORD </a:t>
            </a:r>
            <a:r>
              <a:rPr lang="en-US" sz="1600" dirty="0" err="1" smtClean="0"/>
              <a:t>mainResultD</a:t>
            </a:r>
            <a:r>
              <a:rPr lang="en-US" sz="1600" dirty="0" smtClean="0"/>
              <a:t> = 0, </a:t>
            </a:r>
            <a:r>
              <a:rPr lang="en-US" sz="1600" dirty="0" err="1" smtClean="0"/>
              <a:t>curEsp</a:t>
            </a:r>
            <a:r>
              <a:rPr lang="en-US" sz="1600" dirty="0" smtClean="0"/>
              <a:t>, </a:t>
            </a:r>
            <a:r>
              <a:rPr lang="en-US" sz="1600" dirty="0" err="1" smtClean="0"/>
              <a:t>curEip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__</a:t>
            </a:r>
            <a:r>
              <a:rPr lang="en-US" sz="1600" dirty="0" err="1" smtClean="0"/>
              <a:t>asm</a:t>
            </a:r>
            <a:r>
              <a:rPr lang="en-US" sz="1600" dirty="0" smtClean="0"/>
              <a:t> call </a:t>
            </a:r>
            <a:r>
              <a:rPr lang="en-US" sz="1600" dirty="0" err="1" smtClean="0"/>
              <a:t>NextInstr</a:t>
            </a:r>
            <a:r>
              <a:rPr lang="en-US" sz="16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__</a:t>
            </a:r>
            <a:r>
              <a:rPr lang="en-US" sz="1600" dirty="0" err="1" smtClean="0"/>
              <a:t>asm</a:t>
            </a:r>
            <a:r>
              <a:rPr lang="en-US" sz="1600" dirty="0" smtClean="0"/>
              <a:t> </a:t>
            </a:r>
            <a:r>
              <a:rPr lang="en-US" sz="1600" dirty="0" err="1" smtClean="0"/>
              <a:t>NextInstr</a:t>
            </a:r>
            <a:r>
              <a:rPr lang="en-US" sz="1600" dirty="0" smtClean="0"/>
              <a:t>: pop </a:t>
            </a:r>
            <a:r>
              <a:rPr lang="en-US" sz="1600" dirty="0" err="1" smtClean="0"/>
              <a:t>eax</a:t>
            </a:r>
            <a:r>
              <a:rPr lang="en-US" sz="16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__</a:t>
            </a:r>
            <a:r>
              <a:rPr lang="en-US" sz="1600" dirty="0" err="1" smtClean="0"/>
              <a:t>asm</a:t>
            </a:r>
            <a:r>
              <a:rPr lang="en-US" sz="1600" dirty="0" smtClean="0"/>
              <a:t> 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 smtClean="0"/>
              <a:t>curEip</a:t>
            </a:r>
            <a:r>
              <a:rPr lang="en-US" sz="1600" dirty="0" smtClean="0"/>
              <a:t>, </a:t>
            </a:r>
            <a:r>
              <a:rPr lang="en-US" sz="1600" dirty="0" err="1" smtClean="0"/>
              <a:t>eax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("\n\n MAIN: </a:t>
            </a:r>
            <a:r>
              <a:rPr lang="en-US" sz="1600" dirty="0" err="1" smtClean="0"/>
              <a:t>Eip</a:t>
            </a:r>
            <a:r>
              <a:rPr lang="en-US" sz="1600" dirty="0" smtClean="0"/>
              <a:t>=%08x, &amp;</a:t>
            </a:r>
            <a:r>
              <a:rPr lang="en-US" sz="1600" dirty="0" err="1" smtClean="0"/>
              <a:t>mainResultD</a:t>
            </a:r>
            <a:r>
              <a:rPr lang="en-US" sz="1600" dirty="0" smtClean="0"/>
              <a:t> = %p, &amp;func1=%p, &amp;</a:t>
            </a:r>
            <a:r>
              <a:rPr lang="en-US" sz="1600" dirty="0" err="1" smtClean="0"/>
              <a:t>findMeInFile</a:t>
            </a:r>
            <a:r>
              <a:rPr lang="en-US" sz="1600" dirty="0" smtClean="0"/>
              <a:t>=%p\n\n",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curEip</a:t>
            </a:r>
            <a:r>
              <a:rPr lang="en-US" sz="1600" dirty="0" smtClean="0"/>
              <a:t>, &amp;</a:t>
            </a:r>
            <a:r>
              <a:rPr lang="en-US" sz="1600" dirty="0" err="1" smtClean="0"/>
              <a:t>mainResultD</a:t>
            </a:r>
            <a:r>
              <a:rPr lang="en-US" sz="1600" dirty="0" smtClean="0"/>
              <a:t>, func1, &amp;</a:t>
            </a:r>
            <a:r>
              <a:rPr lang="en-US" sz="1600" dirty="0" err="1" smtClean="0"/>
              <a:t>findMeInFile</a:t>
            </a:r>
            <a:r>
              <a:rPr lang="en-US" sz="1600" dirty="0" smtClean="0"/>
              <a:t>);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// call the first function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mainResultD</a:t>
            </a:r>
            <a:r>
              <a:rPr lang="en-US" sz="1600" dirty="0" smtClean="0"/>
              <a:t> = func1();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IDA Pro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027" name="Picture 3" descr="D:\__Data\Vault\_Schoolwork\2016 01 CS 4593 Reverse Engineering\Slides&amp;Notes\Images\Stackercise IDA P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456613" cy="4886325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5029200" y="2895600"/>
            <a:ext cx="243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352800"/>
            <a:ext cx="243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9200" y="3962400"/>
            <a:ext cx="243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29200" y="4114800"/>
            <a:ext cx="243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29200" y="4572000"/>
            <a:ext cx="243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5943600"/>
            <a:ext cx="2438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0400" y="2514600"/>
            <a:ext cx="189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Set up Stack Frame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6219" y="2971800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Save Registers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7600" y="3352800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Stack Guard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( INT slide! 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0195" y="3852446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Set local </a:t>
            </a:r>
            <a:r>
              <a:rPr lang="en-US" sz="1600" b="1" dirty="0" err="1" smtClean="0">
                <a:solidFill>
                  <a:srgbClr val="FF0000"/>
                </a:solidFill>
              </a:rPr>
              <a:t>var</a:t>
            </a:r>
            <a:r>
              <a:rPr lang="en-US" sz="1600" b="1" dirty="0" smtClean="0">
                <a:solidFill>
                  <a:srgbClr val="FF0000"/>
                </a:solidFill>
              </a:rPr>
              <a:t>=0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78380" y="4157246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Get EIP into local </a:t>
            </a:r>
            <a:r>
              <a:rPr lang="en-US" sz="1600" b="1" dirty="0" err="1" smtClean="0">
                <a:solidFill>
                  <a:srgbClr val="FF0000"/>
                </a:solidFill>
              </a:rPr>
              <a:t>var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8762" y="4953000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Set up and call </a:t>
            </a:r>
            <a:r>
              <a:rPr lang="en-US" sz="1600" b="1" dirty="0" err="1" smtClean="0">
                <a:solidFill>
                  <a:srgbClr val="FF0000"/>
                </a:solidFill>
              </a:rPr>
              <a:t>printf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7814" y="571500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Call func1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IDA Pro 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 real IDA Pro please stand up!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Intel Manuals</a:t>
            </a:r>
          </a:p>
          <a:p>
            <a:pPr lvl="1"/>
            <a:r>
              <a:rPr lang="en-US" dirty="0" smtClean="0"/>
              <a:t>http://www.google.com/url?sa=t&amp;rct=j&amp;q=&amp;esrc=s&amp;source=web&amp;cd=2&amp;ved=0ahUKEwjx4aCTvbbKAhWFnIMKHQPeCJEQFggiMAE&amp;url=http%3A%2F%2Fwww.intel.com%2Fcontent%2Fdam%2Fwww%2Fpublic%2Fus%2Fen%2Fdocuments%2Fmanuals%2F64-ia-32-architectures-software-developer-instruction-set-reference-manual-325383.pdf&amp;usg=AFQjCNHypw9o8DOotEaFLpOIpkWm0xKU8w&amp;sig2=_tXqGdILtMhKeUQU4Q7v3g&amp;bvm=bv.112064104,d.amc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ways to specify an offset</a:t>
            </a:r>
          </a:p>
          <a:p>
            <a:r>
              <a:rPr lang="en-US" dirty="0" smtClean="0"/>
              <a:t>Made up of the following components:</a:t>
            </a:r>
          </a:p>
          <a:p>
            <a:pPr lvl="1"/>
            <a:r>
              <a:rPr lang="en-US" dirty="0" smtClean="0"/>
              <a:t>Displacement – 8, 16, or 32 bit value</a:t>
            </a:r>
          </a:p>
          <a:p>
            <a:pPr lvl="1"/>
            <a:r>
              <a:rPr lang="en-US" dirty="0" smtClean="0"/>
              <a:t>Base – value in the register</a:t>
            </a:r>
          </a:p>
          <a:p>
            <a:pPr lvl="1"/>
            <a:r>
              <a:rPr lang="en-US" dirty="0" smtClean="0"/>
              <a:t>Index – value in a register</a:t>
            </a:r>
          </a:p>
          <a:p>
            <a:pPr lvl="1"/>
            <a:r>
              <a:rPr lang="en-US" dirty="0" smtClean="0"/>
              <a:t>Scale Factor – 2, 4, or 8 which is a multiplication factor for the index</a:t>
            </a:r>
          </a:p>
          <a:p>
            <a:r>
              <a:rPr lang="en-US" dirty="0" smtClean="0"/>
              <a:t>When you do the calculation, the result is called the “Effective Address”  </a:t>
            </a:r>
            <a:r>
              <a:rPr lang="en-US" dirty="0" smtClean="0">
                <a:solidFill>
                  <a:srgbClr val="00B0F0"/>
                </a:solidFill>
              </a:rPr>
              <a:t>&lt; --- important term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D:\__Data\Vault\_Schoolwork\2016 01 CS 4593 Reverse Engineering\Slides&amp;Notes\Images\Offset Calcul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495800"/>
            <a:ext cx="5591175" cy="18859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 formats :</a:t>
            </a:r>
          </a:p>
          <a:p>
            <a:pPr lvl="1"/>
            <a:r>
              <a:rPr lang="en-US" dirty="0" smtClean="0"/>
              <a:t>Displacement only – called absolute addressing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jmp 0x70605040  ; EA 40 50 60 70 34 12</a:t>
            </a:r>
          </a:p>
          <a:p>
            <a:pPr lvl="3"/>
            <a:r>
              <a:rPr lang="pt-BR" dirty="0" smtClean="0">
                <a:cs typeface="Courier New" pitchFamily="49" charset="0"/>
              </a:rPr>
              <a:t>Jump to the far address specified:  jmp 1234:70605040</a:t>
            </a:r>
          </a:p>
          <a:p>
            <a:pPr lvl="3"/>
            <a:r>
              <a:rPr lang="pt-BR" dirty="0" smtClean="0">
                <a:cs typeface="Courier New" pitchFamily="49" charset="0"/>
              </a:rPr>
              <a:t>Could be called a “Load eip”</a:t>
            </a:r>
          </a:p>
          <a:p>
            <a:pPr lvl="3"/>
            <a:r>
              <a:rPr lang="pt-BR" dirty="0" smtClean="0">
                <a:cs typeface="Courier New" pitchFamily="49" charset="0"/>
              </a:rPr>
              <a:t>This specific form is rarely used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jmp [0x70605040]  ; ff 25 40 50 60 70</a:t>
            </a:r>
          </a:p>
          <a:p>
            <a:pPr lvl="3"/>
            <a:r>
              <a:rPr lang="pt-BR" dirty="0" smtClean="0">
                <a:cs typeface="Courier New" pitchFamily="49" charset="0"/>
              </a:rPr>
              <a:t>Get the contents of 0x70605040 and jmp to that address</a:t>
            </a:r>
          </a:p>
          <a:p>
            <a:pPr lvl="3"/>
            <a:r>
              <a:rPr lang="pt-BR" dirty="0" smtClean="0">
                <a:cs typeface="Courier New" pitchFamily="49" charset="0"/>
              </a:rPr>
              <a:t>Assume: 0x70605040:    </a:t>
            </a:r>
            <a:r>
              <a:rPr lang="en-US" dirty="0" smtClean="0"/>
              <a:t>22 28 40 00 THEN </a:t>
            </a:r>
            <a:r>
              <a:rPr lang="en-US" dirty="0" err="1" smtClean="0"/>
              <a:t>eip</a:t>
            </a:r>
            <a:r>
              <a:rPr lang="en-US" dirty="0" smtClean="0"/>
              <a:t> = 0x00402822 and program execution continues at that address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This is used for jump tables, like for a switch statement</a:t>
            </a:r>
            <a:endParaRPr lang="pt-BR" dirty="0" smtClean="0"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,[0x3456ABCD] ; a1 CD AB 56 34 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Contents of memory location specified place in </a:t>
            </a:r>
            <a:r>
              <a:rPr lang="en-US" dirty="0" err="1" smtClean="0">
                <a:cs typeface="Courier New" pitchFamily="49" charset="0"/>
              </a:rPr>
              <a:t>eax</a:t>
            </a:r>
            <a:r>
              <a:rPr lang="en-US" dirty="0" smtClean="0">
                <a:cs typeface="Courier New" pitchFamily="49" charset="0"/>
              </a:rPr>
              <a:t>, 4 bytes at a time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0x3456ABCD:     12 34 56 78 --- </a:t>
            </a:r>
            <a:r>
              <a:rPr lang="en-US" dirty="0" err="1" smtClean="0">
                <a:cs typeface="Courier New" pitchFamily="49" charset="0"/>
              </a:rPr>
              <a:t>eax</a:t>
            </a:r>
            <a:r>
              <a:rPr lang="en-US" dirty="0" smtClean="0">
                <a:cs typeface="Courier New" pitchFamily="49" charset="0"/>
              </a:rPr>
              <a:t> = 0x78563412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Modes -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Mode formats :</a:t>
            </a:r>
          </a:p>
          <a:p>
            <a:pPr lvl="1"/>
            <a:r>
              <a:rPr lang="en-US" dirty="0" smtClean="0"/>
              <a:t>Base – indirect offset to memory with a register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; 89 28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Put value of </a:t>
            </a:r>
            <a:r>
              <a:rPr lang="en-US" dirty="0" err="1" smtClean="0">
                <a:cs typeface="Courier New" pitchFamily="49" charset="0"/>
              </a:rPr>
              <a:t>ebp</a:t>
            </a:r>
            <a:r>
              <a:rPr lang="en-US" dirty="0" smtClean="0">
                <a:cs typeface="Courier New" pitchFamily="49" charset="0"/>
              </a:rPr>
              <a:t> into the memory address pointed to by </a:t>
            </a:r>
            <a:r>
              <a:rPr lang="en-US" dirty="0" err="1" smtClean="0">
                <a:cs typeface="Courier New" pitchFamily="49" charset="0"/>
              </a:rPr>
              <a:t>eax</a:t>
            </a:r>
            <a:endParaRPr lang="en-US" dirty="0" smtClean="0">
              <a:cs typeface="Courier New" pitchFamily="49" charset="0"/>
            </a:endParaRPr>
          </a:p>
          <a:p>
            <a:pPr lvl="3"/>
            <a:r>
              <a:rPr lang="en-US" dirty="0" smtClean="0">
                <a:cs typeface="Courier New" pitchFamily="49" charset="0"/>
              </a:rPr>
              <a:t> Assume </a:t>
            </a:r>
            <a:r>
              <a:rPr lang="en-US" dirty="0" err="1" smtClean="0">
                <a:cs typeface="Courier New" pitchFamily="49" charset="0"/>
              </a:rPr>
              <a:t>eax</a:t>
            </a:r>
            <a:r>
              <a:rPr lang="en-US" dirty="0" smtClean="0">
                <a:cs typeface="Courier New" pitchFamily="49" charset="0"/>
              </a:rPr>
              <a:t> = 0x200f0, </a:t>
            </a:r>
            <a:r>
              <a:rPr lang="en-US" dirty="0" err="1" smtClean="0">
                <a:cs typeface="Courier New" pitchFamily="49" charset="0"/>
              </a:rPr>
              <a:t>ebp</a:t>
            </a:r>
            <a:r>
              <a:rPr lang="en-US" dirty="0" smtClean="0">
                <a:cs typeface="Courier New" pitchFamily="49" charset="0"/>
              </a:rPr>
              <a:t> = 0x01234567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After the instruction, memory will look like this: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0x000200f0:    67 45 23 01</a:t>
            </a:r>
          </a:p>
          <a:p>
            <a:pPr lvl="2"/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TS102895261</Template>
  <TotalTime>11840</TotalTime>
  <Words>4492</Words>
  <Application>Microsoft Office PowerPoint</Application>
  <PresentationFormat>On-screen Show (4:3)</PresentationFormat>
  <Paragraphs>882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Digital Blue Tunnel 16x9</vt:lpstr>
      <vt:lpstr>Introduction to x86 Assembly Language</vt:lpstr>
      <vt:lpstr>Addressing Modes</vt:lpstr>
      <vt:lpstr>Addressing Modes</vt:lpstr>
      <vt:lpstr>Addressing Modes</vt:lpstr>
      <vt:lpstr>Addressing Modes - Memory</vt:lpstr>
      <vt:lpstr>Addressing Modes - Memory</vt:lpstr>
      <vt:lpstr>Addressing Modes - Memory</vt:lpstr>
      <vt:lpstr>Addressing Modes - Memory</vt:lpstr>
      <vt:lpstr>Addressing Modes - Memory</vt:lpstr>
      <vt:lpstr>Addressing Modes - Memory</vt:lpstr>
      <vt:lpstr>Addressing Modes - Memory</vt:lpstr>
      <vt:lpstr>Addressing Modes - Memory</vt:lpstr>
      <vt:lpstr>Addressing Modes - Memory</vt:lpstr>
      <vt:lpstr>Addressing Modes - Memory</vt:lpstr>
      <vt:lpstr>Addressing Modes - Memory</vt:lpstr>
      <vt:lpstr>Data Types</vt:lpstr>
      <vt:lpstr>Instruction Format</vt:lpstr>
      <vt:lpstr>Instruction Prefixes</vt:lpstr>
      <vt:lpstr>Instruction Prefixes</vt:lpstr>
      <vt:lpstr>Instruction Prefixes</vt:lpstr>
      <vt:lpstr>Categories of Instructions</vt:lpstr>
      <vt:lpstr>Instruction Notes</vt:lpstr>
      <vt:lpstr>Instruction Notes</vt:lpstr>
      <vt:lpstr>Instruction Notes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Binary Arithmetic</vt:lpstr>
      <vt:lpstr>Binary Arithmetic</vt:lpstr>
      <vt:lpstr>Binary Arithmetic</vt:lpstr>
      <vt:lpstr>Decimal Arithmetic</vt:lpstr>
      <vt:lpstr>Logical Operations</vt:lpstr>
      <vt:lpstr>Logical Operations</vt:lpstr>
      <vt:lpstr>Logical</vt:lpstr>
      <vt:lpstr>Logical - Digression</vt:lpstr>
      <vt:lpstr>Logical - Digression</vt:lpstr>
      <vt:lpstr>Logical - Digression</vt:lpstr>
      <vt:lpstr>Logical - Digression</vt:lpstr>
      <vt:lpstr>Logical - Digression</vt:lpstr>
      <vt:lpstr>Shift and Rotate</vt:lpstr>
      <vt:lpstr>Shift and Rotate</vt:lpstr>
      <vt:lpstr>Bit and Byte</vt:lpstr>
      <vt:lpstr>Bit and Byte</vt:lpstr>
      <vt:lpstr>Bit and Byte</vt:lpstr>
      <vt:lpstr>Control Transfer</vt:lpstr>
      <vt:lpstr>Control Transfer</vt:lpstr>
      <vt:lpstr>Control Transfer</vt:lpstr>
      <vt:lpstr>Control Transfer</vt:lpstr>
      <vt:lpstr>Control Transfer</vt:lpstr>
      <vt:lpstr>String</vt:lpstr>
      <vt:lpstr>String</vt:lpstr>
      <vt:lpstr>I/O</vt:lpstr>
      <vt:lpstr>Enter and Leave</vt:lpstr>
      <vt:lpstr>Flag Control</vt:lpstr>
      <vt:lpstr>Flag Control</vt:lpstr>
      <vt:lpstr>Segment Registers</vt:lpstr>
      <vt:lpstr>Miscellaneous</vt:lpstr>
      <vt:lpstr>Random Number Generator</vt:lpstr>
      <vt:lpstr>Instruction Set</vt:lpstr>
      <vt:lpstr>IDA Pro Example – Source Code</vt:lpstr>
      <vt:lpstr>IDA Pro Example</vt:lpstr>
      <vt:lpstr>IDA Pro Demo Time</vt:lpstr>
      <vt:lpstr>Questions &amp; Comments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stego</cp:lastModifiedBy>
  <cp:revision>434</cp:revision>
  <dcterms:created xsi:type="dcterms:W3CDTF">2014-02-13T05:00:54Z</dcterms:created>
  <dcterms:modified xsi:type="dcterms:W3CDTF">2017-05-29T07:18:54Z</dcterms:modified>
</cp:coreProperties>
</file>