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60" r:id="rId2"/>
    <p:sldId id="330" r:id="rId3"/>
    <p:sldId id="299" r:id="rId4"/>
    <p:sldId id="321" r:id="rId5"/>
    <p:sldId id="305" r:id="rId6"/>
    <p:sldId id="306" r:id="rId7"/>
    <p:sldId id="307" r:id="rId8"/>
    <p:sldId id="308" r:id="rId9"/>
    <p:sldId id="320" r:id="rId10"/>
    <p:sldId id="322" r:id="rId11"/>
    <p:sldId id="323" r:id="rId12"/>
    <p:sldId id="324" r:id="rId13"/>
    <p:sldId id="325" r:id="rId14"/>
    <p:sldId id="326" r:id="rId15"/>
    <p:sldId id="314" r:id="rId16"/>
    <p:sldId id="302" r:id="rId17"/>
    <p:sldId id="303" r:id="rId18"/>
    <p:sldId id="309" r:id="rId19"/>
    <p:sldId id="310" r:id="rId20"/>
    <p:sldId id="311" r:id="rId21"/>
    <p:sldId id="312" r:id="rId22"/>
    <p:sldId id="313" r:id="rId23"/>
    <p:sldId id="315" r:id="rId24"/>
    <p:sldId id="316" r:id="rId25"/>
    <p:sldId id="317" r:id="rId26"/>
    <p:sldId id="259" r:id="rId27"/>
    <p:sldId id="26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58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9800D-70C2-466C-B6F2-4CB7CA840E98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58042-A628-4381-AB45-FFBFD47505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1676400"/>
            <a:ext cx="6173808" cy="3048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4800600"/>
            <a:ext cx="6173808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838200" y="6096000"/>
            <a:ext cx="7772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>
              <a:spcBef>
                <a:spcPts val="0"/>
              </a:spcBef>
              <a:buNone/>
              <a:defRPr sz="18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all" spc="20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0"/>
          </p:nvPr>
        </p:nvSpPr>
        <p:spPr>
          <a:xfrm>
            <a:off x="791496" y="6096001"/>
            <a:ext cx="7772400" cy="4572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3200" b="1" cap="all" spc="200" baseline="0">
                <a:solidFill>
                  <a:srgbClr val="FFFF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68580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7" y="1219200"/>
            <a:ext cx="6852578" cy="4953000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>
                <a:solidFill>
                  <a:srgbClr val="FFFF00"/>
                </a:solidFill>
              </a:defRPr>
            </a:lvl2pPr>
            <a:lvl3pPr>
              <a:spcBef>
                <a:spcPts val="600"/>
              </a:spcBef>
              <a:defRPr>
                <a:solidFill>
                  <a:srgbClr val="FF0000"/>
                </a:solidFill>
              </a:defRPr>
            </a:lvl3pPr>
            <a:lvl4pPr>
              <a:spcBef>
                <a:spcPts val="600"/>
              </a:spcBef>
              <a:defRPr>
                <a:solidFill>
                  <a:srgbClr val="00B0F0"/>
                </a:solidFill>
              </a:defRPr>
            </a:lvl4pPr>
            <a:lvl5pPr>
              <a:spcBef>
                <a:spcPts val="600"/>
              </a:spcBef>
              <a:defRPr>
                <a:solidFill>
                  <a:srgbClr val="FFC000"/>
                </a:solidFill>
              </a:defRPr>
            </a:lvl5pPr>
            <a:lvl6pPr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="1">
                <a:solidFill>
                  <a:srgbClr val="FFFF00"/>
                </a:solidFill>
              </a:defRPr>
            </a:lvl1pPr>
          </a:lstStyle>
          <a:p>
            <a:r>
              <a:rPr lang="en-US" smtClean="0"/>
              <a:t>More Advanced Steganography with Malware Applications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53F44808-9C1B-4687-A01C-6F7FBACE4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1904999"/>
            <a:ext cx="6852578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1424" y="6400800"/>
            <a:ext cx="108732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107" y="6400800"/>
            <a:ext cx="491618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3078" y="6400800"/>
            <a:ext cx="62881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44808-9C1B-4687-A01C-6F7FBACE4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tego@satx.rr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X86_memory_segmentation" TargetMode="External"/><Relationship Id="rId2" Type="http://schemas.openxmlformats.org/officeDocument/2006/relationships/hyperlink" Target="https://msdn.microsoft.com/en-us/library/windows/desktop/aa365574(v=vs.85)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x86 Intel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Instructor: john ortiz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Lecturer III utsa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  <a:hlinkClick r:id="rId2"/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stego@satx.rr.com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 smtClean="0"/>
              <a:t>CS 3843 computer organization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Stack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instructions are used in conjunction with stack operations</a:t>
            </a:r>
          </a:p>
          <a:p>
            <a:pPr lvl="1"/>
            <a:r>
              <a:rPr lang="en-US" dirty="0" smtClean="0"/>
              <a:t> push register</a:t>
            </a:r>
          </a:p>
          <a:p>
            <a:pPr lvl="1"/>
            <a:r>
              <a:rPr lang="en-US" dirty="0" smtClean="0"/>
              <a:t> pop register</a:t>
            </a:r>
          </a:p>
          <a:p>
            <a:pPr lvl="1"/>
            <a:r>
              <a:rPr lang="en-US" dirty="0" smtClean="0"/>
              <a:t> call function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retn</a:t>
            </a:r>
            <a:endParaRPr lang="en-US" dirty="0" smtClean="0"/>
          </a:p>
          <a:p>
            <a:r>
              <a:rPr lang="en-US" dirty="0" smtClean="0"/>
              <a:t>Anyone want to explain any of these</a:t>
            </a:r>
          </a:p>
          <a:p>
            <a:pPr lvl="1"/>
            <a:r>
              <a:rPr lang="en-US" dirty="0" smtClean="0"/>
              <a:t>BEFORE looking to the next slide :/ 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Stack Operations - 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6" y="1219200"/>
            <a:ext cx="7239893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 push </a:t>
            </a:r>
            <a:r>
              <a:rPr lang="en-US" dirty="0" err="1" smtClean="0"/>
              <a:t>eax</a:t>
            </a:r>
            <a:endParaRPr lang="en-US" dirty="0" smtClean="0"/>
          </a:p>
          <a:p>
            <a:pPr lvl="1"/>
            <a:r>
              <a:rPr lang="en-US" dirty="0" smtClean="0"/>
              <a:t>Puts the contents of </a:t>
            </a:r>
            <a:r>
              <a:rPr lang="en-US" dirty="0" err="1" smtClean="0"/>
              <a:t>eax</a:t>
            </a:r>
            <a:r>
              <a:rPr lang="en-US" dirty="0" smtClean="0"/>
              <a:t> on the stack</a:t>
            </a:r>
          </a:p>
          <a:p>
            <a:pPr lvl="1"/>
            <a:r>
              <a:rPr lang="en-US" dirty="0" smtClean="0"/>
              <a:t>Since </a:t>
            </a:r>
            <a:r>
              <a:rPr lang="en-US" dirty="0" err="1" smtClean="0"/>
              <a:t>esp</a:t>
            </a:r>
            <a:r>
              <a:rPr lang="en-US" dirty="0" smtClean="0"/>
              <a:t> points to last valid stack value, first it is decremented</a:t>
            </a:r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esp</a:t>
            </a:r>
            <a:r>
              <a:rPr lang="en-US" dirty="0" smtClean="0"/>
              <a:t> = </a:t>
            </a:r>
            <a:r>
              <a:rPr lang="en-US" dirty="0" err="1" smtClean="0"/>
              <a:t>esp</a:t>
            </a:r>
            <a:r>
              <a:rPr lang="en-US" dirty="0" smtClean="0"/>
              <a:t> -4	; always on 4-byte boundary</a:t>
            </a:r>
          </a:p>
          <a:p>
            <a:pPr lvl="1"/>
            <a:r>
              <a:rPr lang="en-US" dirty="0" smtClean="0"/>
              <a:t>Then the value in </a:t>
            </a:r>
            <a:r>
              <a:rPr lang="en-US" dirty="0" err="1" smtClean="0"/>
              <a:t>eax</a:t>
            </a:r>
            <a:r>
              <a:rPr lang="en-US" dirty="0" smtClean="0"/>
              <a:t> is copied to the new location</a:t>
            </a:r>
          </a:p>
          <a:p>
            <a:r>
              <a:rPr lang="en-US" dirty="0" smtClean="0"/>
              <a:t>Example: </a:t>
            </a:r>
            <a:r>
              <a:rPr lang="en-US" dirty="0" err="1" smtClean="0"/>
              <a:t>eax</a:t>
            </a:r>
            <a:r>
              <a:rPr lang="en-US" dirty="0" smtClean="0"/>
              <a:t> = 0x1234ABCD, </a:t>
            </a:r>
            <a:r>
              <a:rPr lang="en-US" dirty="0" err="1" smtClean="0"/>
              <a:t>esp</a:t>
            </a:r>
            <a:r>
              <a:rPr lang="en-US" dirty="0" smtClean="0"/>
              <a:t> = 0x12894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esp</a:t>
            </a:r>
            <a:r>
              <a:rPr lang="en-US" dirty="0" smtClean="0"/>
              <a:t> = </a:t>
            </a:r>
            <a:r>
              <a:rPr lang="en-US" dirty="0" err="1" smtClean="0"/>
              <a:t>esp</a:t>
            </a:r>
            <a:r>
              <a:rPr lang="en-US" dirty="0" smtClean="0"/>
              <a:t> – 4 = 0x12890</a:t>
            </a:r>
          </a:p>
          <a:p>
            <a:pPr lvl="1"/>
            <a:r>
              <a:rPr lang="en-US" dirty="0" smtClean="0"/>
              <a:t> memory location 0x12890 gets a new value, 0x1234ABCD</a:t>
            </a:r>
          </a:p>
          <a:p>
            <a:pPr lvl="1"/>
            <a:r>
              <a:rPr lang="en-US" dirty="0" smtClean="0"/>
              <a:t>Stored in little endian format: CD AB 34 12</a:t>
            </a:r>
          </a:p>
          <a:p>
            <a:pPr lvl="2"/>
            <a:r>
              <a:rPr lang="en-US" dirty="0" smtClean="0"/>
              <a:t>0x12890 = 0xCD</a:t>
            </a:r>
          </a:p>
          <a:p>
            <a:pPr lvl="2"/>
            <a:r>
              <a:rPr lang="en-US" dirty="0" smtClean="0"/>
              <a:t>0x12891 = 0xAB</a:t>
            </a:r>
          </a:p>
          <a:p>
            <a:pPr lvl="2"/>
            <a:r>
              <a:rPr lang="en-US" dirty="0" smtClean="0"/>
              <a:t>0x12892 = 0x34</a:t>
            </a:r>
          </a:p>
          <a:p>
            <a:pPr lvl="2"/>
            <a:r>
              <a:rPr lang="en-US" dirty="0" smtClean="0"/>
              <a:t>0x12893 = 0x12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eip</a:t>
            </a:r>
            <a:r>
              <a:rPr lang="en-US" dirty="0" smtClean="0"/>
              <a:t> is incremented after reading the push instruction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Stack Operations - POP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6" y="1219200"/>
            <a:ext cx="7011293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  pop </a:t>
            </a:r>
            <a:r>
              <a:rPr lang="en-US" dirty="0" err="1" smtClean="0"/>
              <a:t>eax</a:t>
            </a:r>
            <a:endParaRPr lang="en-US" dirty="0" smtClean="0"/>
          </a:p>
          <a:p>
            <a:pPr lvl="1"/>
            <a:r>
              <a:rPr lang="en-US" dirty="0" smtClean="0"/>
              <a:t>Puts the contents of the stack into </a:t>
            </a:r>
            <a:r>
              <a:rPr lang="en-US" dirty="0" err="1" smtClean="0"/>
              <a:t>eax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Since </a:t>
            </a:r>
            <a:r>
              <a:rPr lang="en-US" dirty="0" err="1" smtClean="0"/>
              <a:t>esp</a:t>
            </a:r>
            <a:r>
              <a:rPr lang="en-US" dirty="0" smtClean="0"/>
              <a:t> points to last valid stack value, first that value is copied to </a:t>
            </a:r>
            <a:r>
              <a:rPr lang="en-US" dirty="0" err="1" smtClean="0"/>
              <a:t>eax</a:t>
            </a:r>
            <a:endParaRPr lang="en-US" dirty="0" smtClean="0"/>
          </a:p>
          <a:p>
            <a:pPr lvl="1"/>
            <a:r>
              <a:rPr lang="en-US" dirty="0" smtClean="0"/>
              <a:t>Then </a:t>
            </a:r>
            <a:r>
              <a:rPr lang="en-US" dirty="0" err="1" smtClean="0"/>
              <a:t>esp</a:t>
            </a:r>
            <a:r>
              <a:rPr lang="en-US" dirty="0" smtClean="0"/>
              <a:t> is incremented</a:t>
            </a:r>
          </a:p>
          <a:p>
            <a:pPr lvl="1"/>
            <a:r>
              <a:rPr lang="en-US" dirty="0" smtClean="0"/>
              <a:t> 	</a:t>
            </a:r>
            <a:r>
              <a:rPr lang="en-US" dirty="0" err="1" smtClean="0"/>
              <a:t>esp</a:t>
            </a:r>
            <a:r>
              <a:rPr lang="en-US" dirty="0" smtClean="0"/>
              <a:t> = </a:t>
            </a:r>
            <a:r>
              <a:rPr lang="en-US" dirty="0" err="1" smtClean="0"/>
              <a:t>esp</a:t>
            </a:r>
            <a:r>
              <a:rPr lang="en-US" dirty="0" smtClean="0"/>
              <a:t> + 4	; always on 4-byte boundary</a:t>
            </a:r>
          </a:p>
          <a:p>
            <a:r>
              <a:rPr lang="en-US" dirty="0" smtClean="0"/>
              <a:t>Example: [</a:t>
            </a:r>
            <a:r>
              <a:rPr lang="en-US" dirty="0" err="1" smtClean="0"/>
              <a:t>esp</a:t>
            </a:r>
            <a:r>
              <a:rPr lang="en-US" dirty="0" smtClean="0"/>
              <a:t>]= 0x1234ABCD, </a:t>
            </a:r>
            <a:r>
              <a:rPr lang="en-US" dirty="0" err="1" smtClean="0"/>
              <a:t>esp</a:t>
            </a:r>
            <a:r>
              <a:rPr lang="en-US" dirty="0" smtClean="0"/>
              <a:t> = 0x12890</a:t>
            </a:r>
          </a:p>
          <a:p>
            <a:pPr lvl="1"/>
            <a:r>
              <a:rPr lang="en-US" dirty="0" smtClean="0"/>
              <a:t> get value from memory location 0x12890</a:t>
            </a:r>
          </a:p>
          <a:p>
            <a:pPr lvl="2"/>
            <a:r>
              <a:rPr lang="en-US" dirty="0" smtClean="0"/>
              <a:t>[0x12890] = 0xCDAB3412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eax</a:t>
            </a:r>
            <a:r>
              <a:rPr lang="en-US" dirty="0" smtClean="0"/>
              <a:t> = 0x1234ABCD</a:t>
            </a:r>
          </a:p>
          <a:p>
            <a:pPr lvl="1"/>
            <a:r>
              <a:rPr lang="en-US" dirty="0" err="1" smtClean="0"/>
              <a:t>esp</a:t>
            </a:r>
            <a:r>
              <a:rPr lang="en-US" dirty="0" smtClean="0"/>
              <a:t> = </a:t>
            </a:r>
            <a:r>
              <a:rPr lang="en-US" dirty="0" err="1" smtClean="0"/>
              <a:t>esp</a:t>
            </a:r>
            <a:r>
              <a:rPr lang="en-US" dirty="0" smtClean="0"/>
              <a:t> + 4 = 0x12894</a:t>
            </a:r>
          </a:p>
          <a:p>
            <a:r>
              <a:rPr lang="en-US" dirty="0" err="1" smtClean="0"/>
              <a:t>eip</a:t>
            </a:r>
            <a:r>
              <a:rPr lang="en-US" dirty="0" smtClean="0"/>
              <a:t> is incremented after reading the pop instruction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Stack Operations -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6" y="1219200"/>
            <a:ext cx="7773293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  call &lt;function&gt;</a:t>
            </a:r>
          </a:p>
          <a:p>
            <a:r>
              <a:rPr lang="en-US" dirty="0" smtClean="0"/>
              <a:t>Begins execution of &lt;function&gt; and saves return address</a:t>
            </a:r>
          </a:p>
          <a:p>
            <a:pPr lvl="1"/>
            <a:r>
              <a:rPr lang="en-US" dirty="0" smtClean="0"/>
              <a:t>Loads the address of &lt;function&gt; into </a:t>
            </a:r>
            <a:r>
              <a:rPr lang="en-US" dirty="0" err="1" smtClean="0"/>
              <a:t>eip</a:t>
            </a:r>
            <a:endParaRPr lang="en-US" dirty="0" smtClean="0"/>
          </a:p>
          <a:p>
            <a:pPr lvl="1"/>
            <a:r>
              <a:rPr lang="en-US" dirty="0" smtClean="0"/>
              <a:t>Pushes the return address onto the stack</a:t>
            </a:r>
          </a:p>
          <a:p>
            <a:pPr lvl="1"/>
            <a:r>
              <a:rPr lang="en-US" dirty="0" smtClean="0"/>
              <a:t>In this example the address of the function is stored in </a:t>
            </a:r>
            <a:r>
              <a:rPr lang="en-US" dirty="0" err="1" smtClean="0"/>
              <a:t>eax</a:t>
            </a:r>
            <a:endParaRPr lang="en-US" dirty="0" smtClean="0"/>
          </a:p>
          <a:p>
            <a:r>
              <a:rPr lang="en-US" dirty="0" smtClean="0"/>
              <a:t>Example: call </a:t>
            </a:r>
            <a:r>
              <a:rPr lang="en-US" dirty="0" err="1" smtClean="0"/>
              <a:t>eax</a:t>
            </a:r>
            <a:r>
              <a:rPr lang="en-US" dirty="0" smtClean="0"/>
              <a:t>, </a:t>
            </a:r>
            <a:r>
              <a:rPr lang="en-US" dirty="0" err="1" smtClean="0"/>
              <a:t>esp</a:t>
            </a:r>
            <a:r>
              <a:rPr lang="en-US" dirty="0" smtClean="0"/>
              <a:t> = 0x12890, </a:t>
            </a:r>
            <a:r>
              <a:rPr lang="en-US" dirty="0" err="1" smtClean="0"/>
              <a:t>eax</a:t>
            </a:r>
            <a:r>
              <a:rPr lang="en-US" dirty="0" smtClean="0"/>
              <a:t>=0x400100</a:t>
            </a:r>
          </a:p>
          <a:p>
            <a:pPr lvl="1"/>
            <a:r>
              <a:rPr lang="en-US" dirty="0" smtClean="0"/>
              <a:t> assume this call instruction is 2 bytes long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eip</a:t>
            </a:r>
            <a:r>
              <a:rPr lang="en-US" dirty="0" smtClean="0"/>
              <a:t> is incremented by 2</a:t>
            </a:r>
          </a:p>
          <a:p>
            <a:pPr lvl="1"/>
            <a:r>
              <a:rPr lang="en-US" dirty="0" smtClean="0"/>
              <a:t> now </a:t>
            </a:r>
            <a:r>
              <a:rPr lang="en-US" dirty="0" err="1" smtClean="0"/>
              <a:t>eip</a:t>
            </a:r>
            <a:r>
              <a:rPr lang="en-US" dirty="0" smtClean="0"/>
              <a:t> IS the return address </a:t>
            </a:r>
          </a:p>
          <a:p>
            <a:pPr lvl="1"/>
            <a:r>
              <a:rPr lang="en-US" dirty="0" smtClean="0"/>
              <a:t> push </a:t>
            </a:r>
            <a:r>
              <a:rPr lang="en-US" dirty="0" err="1" smtClean="0"/>
              <a:t>eip</a:t>
            </a:r>
            <a:r>
              <a:rPr lang="en-US" dirty="0" smtClean="0"/>
              <a:t> to the stack</a:t>
            </a:r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esp</a:t>
            </a:r>
            <a:r>
              <a:rPr lang="en-US" dirty="0" smtClean="0"/>
              <a:t> = </a:t>
            </a:r>
            <a:r>
              <a:rPr lang="en-US" dirty="0" err="1" smtClean="0"/>
              <a:t>esp</a:t>
            </a:r>
            <a:r>
              <a:rPr lang="en-US" dirty="0" smtClean="0"/>
              <a:t> – 4</a:t>
            </a:r>
          </a:p>
          <a:p>
            <a:pPr lvl="2"/>
            <a:r>
              <a:rPr lang="en-US" dirty="0" smtClean="0"/>
              <a:t> [</a:t>
            </a:r>
            <a:r>
              <a:rPr lang="en-US" dirty="0" err="1" smtClean="0"/>
              <a:t>esp</a:t>
            </a:r>
            <a:r>
              <a:rPr lang="en-US" dirty="0" smtClean="0"/>
              <a:t>] = </a:t>
            </a:r>
            <a:r>
              <a:rPr lang="en-US" dirty="0" err="1" smtClean="0"/>
              <a:t>eip</a:t>
            </a:r>
            <a:endParaRPr lang="en-US" dirty="0" smtClean="0"/>
          </a:p>
          <a:p>
            <a:pPr lvl="1"/>
            <a:r>
              <a:rPr lang="en-US" dirty="0" smtClean="0"/>
              <a:t>Set </a:t>
            </a:r>
            <a:r>
              <a:rPr lang="en-US" dirty="0" err="1" smtClean="0"/>
              <a:t>eip</a:t>
            </a:r>
            <a:r>
              <a:rPr lang="en-US" dirty="0" smtClean="0"/>
              <a:t> to the function address</a:t>
            </a:r>
          </a:p>
          <a:p>
            <a:pPr lvl="1"/>
            <a:r>
              <a:rPr lang="en-US" dirty="0" err="1" smtClean="0"/>
              <a:t>eip</a:t>
            </a:r>
            <a:r>
              <a:rPr lang="en-US" dirty="0" smtClean="0"/>
              <a:t> = </a:t>
            </a:r>
            <a:r>
              <a:rPr lang="en-US" dirty="0" err="1" smtClean="0"/>
              <a:t>eax</a:t>
            </a:r>
            <a:r>
              <a:rPr lang="en-US" dirty="0" smtClean="0"/>
              <a:t> = 0x400100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Stack Operations - RETN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6" y="1219200"/>
            <a:ext cx="7392293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  </a:t>
            </a:r>
            <a:r>
              <a:rPr lang="en-US" dirty="0" err="1" smtClean="0"/>
              <a:t>retn</a:t>
            </a:r>
            <a:endParaRPr lang="en-US" dirty="0" smtClean="0"/>
          </a:p>
          <a:p>
            <a:r>
              <a:rPr lang="en-US" dirty="0" smtClean="0"/>
              <a:t>Returns from a function call using the saved address</a:t>
            </a:r>
          </a:p>
          <a:p>
            <a:pPr lvl="1"/>
            <a:r>
              <a:rPr lang="en-US" dirty="0" smtClean="0"/>
              <a:t>Pops the address on the stack into </a:t>
            </a:r>
            <a:r>
              <a:rPr lang="en-US" dirty="0" err="1" smtClean="0"/>
              <a:t>eip</a:t>
            </a:r>
            <a:endParaRPr lang="en-US" dirty="0" smtClean="0"/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eip</a:t>
            </a:r>
            <a:r>
              <a:rPr lang="en-US" dirty="0" smtClean="0"/>
              <a:t>,[</a:t>
            </a:r>
            <a:r>
              <a:rPr lang="en-US" dirty="0" err="1" smtClean="0"/>
              <a:t>esp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esp</a:t>
            </a:r>
            <a:r>
              <a:rPr lang="en-US" dirty="0" smtClean="0"/>
              <a:t> = </a:t>
            </a:r>
            <a:r>
              <a:rPr lang="en-US" dirty="0" err="1" smtClean="0"/>
              <a:t>esp</a:t>
            </a:r>
            <a:r>
              <a:rPr lang="en-US" dirty="0" smtClean="0"/>
              <a:t> + 4</a:t>
            </a:r>
          </a:p>
          <a:p>
            <a:pPr lvl="1"/>
            <a:r>
              <a:rPr lang="en-US" dirty="0" smtClean="0"/>
              <a:t>Begins execution at this address</a:t>
            </a:r>
          </a:p>
          <a:p>
            <a:r>
              <a:rPr lang="en-US" dirty="0" smtClean="0"/>
              <a:t>Example: </a:t>
            </a:r>
            <a:r>
              <a:rPr lang="en-US" dirty="0" err="1" smtClean="0"/>
              <a:t>retn</a:t>
            </a:r>
            <a:r>
              <a:rPr lang="en-US" dirty="0" smtClean="0"/>
              <a:t>, </a:t>
            </a:r>
            <a:r>
              <a:rPr lang="en-US" dirty="0" err="1" smtClean="0"/>
              <a:t>esp</a:t>
            </a:r>
            <a:r>
              <a:rPr lang="en-US" dirty="0" smtClean="0"/>
              <a:t> = 0x12890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eip</a:t>
            </a:r>
            <a:r>
              <a:rPr lang="en-US" dirty="0" smtClean="0"/>
              <a:t> = [0x12890]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esp</a:t>
            </a:r>
            <a:r>
              <a:rPr lang="en-US" dirty="0" smtClean="0"/>
              <a:t> = </a:t>
            </a:r>
            <a:r>
              <a:rPr lang="en-US" dirty="0" err="1" smtClean="0"/>
              <a:t>esp</a:t>
            </a:r>
            <a:r>
              <a:rPr lang="en-US" dirty="0" smtClean="0"/>
              <a:t> + 4</a:t>
            </a:r>
          </a:p>
          <a:p>
            <a:r>
              <a:rPr lang="en-US" dirty="0" smtClean="0"/>
              <a:t>Note: </a:t>
            </a:r>
            <a:r>
              <a:rPr lang="en-US" dirty="0" err="1" smtClean="0"/>
              <a:t>eip</a:t>
            </a:r>
            <a:r>
              <a:rPr lang="en-US" dirty="0" smtClean="0"/>
              <a:t> is still incremented after the return instruction, but it’s value is replaced before it begins execution at the next instruction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Stack – Function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6" y="1219200"/>
            <a:ext cx="7697093" cy="4953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Calling the function “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calcNewAge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int,int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)”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var_240, 0Ah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var_240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push  </a:t>
            </a:r>
            <a:r>
              <a:rPr lang="en-US" sz="20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  ;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diff = 0x0A, constant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var_228	;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age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push  </a:t>
            </a:r>
            <a:r>
              <a:rPr lang="en-US" sz="20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  ;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var_228 is stack location for age</a:t>
            </a:r>
          </a:p>
          <a:p>
            <a:pPr lvl="1"/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For this example, let’s just assume fifty (age = 50 == 0x32)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call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j_?calcNewAge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@@YAHHH@Z ;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mangled name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add   </a:t>
            </a:r>
            <a:r>
              <a:rPr lang="en-US" sz="20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esp</a:t>
            </a:r>
            <a:r>
              <a:rPr lang="en-US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, 8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reset stack pointer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Stack – Function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6" y="1219200"/>
            <a:ext cx="7849494" cy="49530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cdecl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calcNewAge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age,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diff)</a:t>
            </a:r>
          </a:p>
          <a:p>
            <a:pPr lvl="1">
              <a:spcBef>
                <a:spcPts val="0"/>
              </a:spcBef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var_CC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=  byte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-0CCh ;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IDA Pro labels</a:t>
            </a:r>
          </a:p>
          <a:p>
            <a:pPr lvl="1">
              <a:spcBef>
                <a:spcPts val="0"/>
              </a:spcBef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newAge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-8    ;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constants</a:t>
            </a:r>
          </a:p>
          <a:p>
            <a:pPr lvl="1">
              <a:spcBef>
                <a:spcPts val="0"/>
              </a:spcBef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age		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8    ;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user-entered value</a:t>
            </a:r>
          </a:p>
          <a:p>
            <a:pPr lvl="1">
              <a:spcBef>
                <a:spcPts val="0"/>
              </a:spcBef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diff	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0Ch</a:t>
            </a:r>
          </a:p>
          <a:p>
            <a:pPr>
              <a:spcBef>
                <a:spcPts val="0"/>
              </a:spcBef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push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ebp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ebp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esp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sub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esp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0CCh	; </a:t>
            </a: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reserve space on stack</a:t>
            </a:r>
          </a:p>
          <a:p>
            <a:pPr>
              <a:spcBef>
                <a:spcPts val="0"/>
              </a:spcBef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push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ebx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push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esi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push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edi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 </a:t>
            </a:r>
          </a:p>
          <a:p>
            <a:pPr>
              <a:spcBef>
                <a:spcPts val="0"/>
              </a:spcBef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ebp+age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 ; </a:t>
            </a:r>
            <a:r>
              <a:rPr lang="en-US" sz="2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of age is ebp+8</a:t>
            </a:r>
          </a:p>
          <a:p>
            <a:pPr lvl="1">
              <a:spcBef>
                <a:spcPts val="0"/>
              </a:spcBef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 </a:t>
            </a:r>
          </a:p>
          <a:p>
            <a:pPr>
              <a:spcBef>
                <a:spcPts val="0"/>
              </a:spcBef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pop    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edi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pop    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esi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pop    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ebx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esp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ebp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pop    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ebp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retn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114800" y="3886200"/>
            <a:ext cx="685800" cy="381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57070" y="1853244"/>
            <a:ext cx="685800" cy="381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8579281">
            <a:off x="373178" y="200493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Labels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6800" y="1371600"/>
            <a:ext cx="4154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{</a:t>
            </a:r>
            <a:endParaRPr lang="en-US" sz="6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33400" y="3124200"/>
            <a:ext cx="5562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33400" y="3886200"/>
            <a:ext cx="55626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33400" y="4495800"/>
            <a:ext cx="55626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33400" y="5257800"/>
            <a:ext cx="5562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1219200"/>
            <a:ext cx="3276600" cy="4953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Prior to function call</a:t>
            </a:r>
          </a:p>
          <a:p>
            <a:r>
              <a:rPr lang="en-US" sz="2000" dirty="0" smtClean="0"/>
              <a:t> in C</a:t>
            </a:r>
          </a:p>
          <a:p>
            <a:r>
              <a:rPr lang="en-US" sz="1800" dirty="0" err="1" smtClean="0">
                <a:solidFill>
                  <a:srgbClr val="FFFF00"/>
                </a:solidFill>
              </a:rPr>
              <a:t>calcNewAge</a:t>
            </a:r>
            <a:r>
              <a:rPr lang="en-US" sz="1800" dirty="0" smtClean="0">
                <a:solidFill>
                  <a:srgbClr val="FFFF00"/>
                </a:solidFill>
              </a:rPr>
              <a:t>(age, diff)</a:t>
            </a:r>
          </a:p>
          <a:p>
            <a:endParaRPr lang="en-US" sz="1800" dirty="0" smtClean="0">
              <a:solidFill>
                <a:srgbClr val="FFFF00"/>
              </a:solidFill>
            </a:endParaRPr>
          </a:p>
          <a:p>
            <a:r>
              <a:rPr lang="en-US" sz="1800" dirty="0" smtClean="0">
                <a:solidFill>
                  <a:srgbClr val="FFFF00"/>
                </a:solidFill>
              </a:rPr>
              <a:t> push ==</a:t>
            </a:r>
          </a:p>
          <a:p>
            <a:pPr lvl="1"/>
            <a:r>
              <a:rPr lang="en-US" sz="1400" dirty="0" smtClean="0">
                <a:solidFill>
                  <a:srgbClr val="FFFF00"/>
                </a:solidFill>
              </a:rPr>
              <a:t>decrement ESP</a:t>
            </a:r>
          </a:p>
          <a:p>
            <a:pPr lvl="1"/>
            <a:r>
              <a:rPr lang="en-US" sz="1400" dirty="0" smtClean="0"/>
              <a:t> store value</a:t>
            </a:r>
            <a:endParaRPr lang="en-US" sz="1400" dirty="0" smtClean="0">
              <a:solidFill>
                <a:srgbClr val="FFFF00"/>
              </a:solidFill>
            </a:endParaRPr>
          </a:p>
          <a:p>
            <a:r>
              <a:rPr lang="en-US" sz="1800" dirty="0" smtClean="0">
                <a:solidFill>
                  <a:srgbClr val="FFFF00"/>
                </a:solidFill>
              </a:rPr>
              <a:t> </a:t>
            </a:r>
          </a:p>
          <a:p>
            <a:r>
              <a:rPr lang="en-US" sz="1800" dirty="0" smtClean="0">
                <a:solidFill>
                  <a:srgbClr val="FFFF00"/>
                </a:solidFill>
              </a:rPr>
              <a:t> pop ==</a:t>
            </a:r>
          </a:p>
          <a:p>
            <a:pPr lvl="1"/>
            <a:r>
              <a:rPr lang="en-US" sz="1400" dirty="0" smtClean="0"/>
              <a:t> load value</a:t>
            </a:r>
          </a:p>
          <a:p>
            <a:pPr lvl="1"/>
            <a:r>
              <a:rPr lang="en-US" sz="1400" dirty="0" smtClean="0">
                <a:solidFill>
                  <a:srgbClr val="FFFF00"/>
                </a:solidFill>
              </a:rPr>
              <a:t> increment </a:t>
            </a:r>
            <a:r>
              <a:rPr lang="en-US" sz="1400" dirty="0" err="1" smtClean="0">
                <a:solidFill>
                  <a:srgbClr val="FFFF00"/>
                </a:solidFill>
              </a:rPr>
              <a:t>esp</a:t>
            </a:r>
            <a:endParaRPr lang="en-US" sz="1400" dirty="0" smtClean="0">
              <a:solidFill>
                <a:srgbClr val="FFFF00"/>
              </a:solidFill>
            </a:endParaRPr>
          </a:p>
          <a:p>
            <a:endParaRPr lang="en-US" sz="1800" dirty="0" smtClean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57600" y="1066800"/>
          <a:ext cx="53340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371600"/>
                <a:gridCol w="289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0x1FFD0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0x1FFD4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0x1FFD8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0x1FFDC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0x1FFE0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0x1FFE4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0x1FFE8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0x1FFF4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0x1FFF8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0x1FFFC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4953000"/>
            <a:ext cx="2004844" cy="36933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ESP – Top of Stack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5791200"/>
            <a:ext cx="1886863" cy="36933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EBP=0x12345678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>
            <a:stCxn id="8" idx="3"/>
          </p:cNvCxnSpPr>
          <p:nvPr/>
        </p:nvCxnSpPr>
        <p:spPr>
          <a:xfrm>
            <a:off x="2843044" y="5137666"/>
            <a:ext cx="738356" cy="958334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1219200"/>
            <a:ext cx="3276600" cy="49530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x=</a:t>
            </a:r>
            <a:r>
              <a:rPr lang="en-US" sz="1800" dirty="0" err="1" smtClean="0"/>
              <a:t>calcNewAge</a:t>
            </a:r>
            <a:r>
              <a:rPr lang="en-US" sz="1800" dirty="0" smtClean="0"/>
              <a:t>(age, diff)</a:t>
            </a:r>
          </a:p>
          <a:p>
            <a:r>
              <a:rPr lang="en-US" sz="1800" dirty="0" smtClean="0"/>
              <a:t>In Assembly Language</a:t>
            </a:r>
          </a:p>
          <a:p>
            <a:r>
              <a:rPr lang="en-US" sz="1800" dirty="0" smtClean="0">
                <a:solidFill>
                  <a:srgbClr val="FFFF00"/>
                </a:solidFill>
              </a:rPr>
              <a:t>0x401000 push diff</a:t>
            </a:r>
          </a:p>
          <a:p>
            <a:r>
              <a:rPr lang="en-US" sz="1800" dirty="0" smtClean="0">
                <a:solidFill>
                  <a:srgbClr val="FFFF00"/>
                </a:solidFill>
              </a:rPr>
              <a:t>0x401001 push age</a:t>
            </a:r>
          </a:p>
          <a:p>
            <a:r>
              <a:rPr lang="en-US" sz="1800" dirty="0" smtClean="0">
                <a:solidFill>
                  <a:srgbClr val="FFFF00"/>
                </a:solidFill>
              </a:rPr>
              <a:t>0x401002 call </a:t>
            </a:r>
            <a:r>
              <a:rPr lang="en-US" sz="1800" dirty="0" err="1" smtClean="0">
                <a:solidFill>
                  <a:srgbClr val="FFFF00"/>
                </a:solidFill>
              </a:rPr>
              <a:t>calcNewAge</a:t>
            </a:r>
            <a:endParaRPr lang="en-US" sz="1800" dirty="0" smtClean="0">
              <a:solidFill>
                <a:srgbClr val="FFFF00"/>
              </a:solidFill>
            </a:endParaRPr>
          </a:p>
          <a:p>
            <a:r>
              <a:rPr lang="en-US" sz="1800" dirty="0" smtClean="0">
                <a:solidFill>
                  <a:srgbClr val="FFFF00"/>
                </a:solidFill>
              </a:rPr>
              <a:t>0x401007 … next instruction …</a:t>
            </a:r>
          </a:p>
          <a:p>
            <a:endParaRPr lang="en-US" sz="1800" dirty="0" smtClean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57600" y="1066800"/>
          <a:ext cx="53340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371600"/>
                <a:gridCol w="289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0x1FFD0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0x1FFD4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0x1FFD8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0x1FFDC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0x1FFE0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0x1FFE4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0x1FFE8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07</a:t>
                      </a:r>
                      <a:r>
                        <a:rPr lang="en-US" baseline="0" dirty="0" smtClean="0"/>
                        <a:t> 10 40 00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call </a:t>
                      </a:r>
                      <a:r>
                        <a:rPr lang="en-US" dirty="0" err="1" smtClean="0"/>
                        <a:t>calcNewAge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0x1FFF4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32 00 00 00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push 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0x1FFF8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0A 00 00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/>
                        <a:t> push diff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0x1FFFC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4953000"/>
            <a:ext cx="587020" cy="36933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ESP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5791200"/>
            <a:ext cx="1886863" cy="36933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EBP=0x12345678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>
            <a:stCxn id="8" idx="3"/>
          </p:cNvCxnSpPr>
          <p:nvPr/>
        </p:nvCxnSpPr>
        <p:spPr>
          <a:xfrm flipV="1">
            <a:off x="1425220" y="4953000"/>
            <a:ext cx="2079980" cy="184666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8600" y="3581400"/>
            <a:ext cx="518091" cy="36933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EIP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16" name="Shape 15"/>
          <p:cNvCxnSpPr>
            <a:stCxn id="14" idx="3"/>
          </p:cNvCxnSpPr>
          <p:nvPr/>
        </p:nvCxnSpPr>
        <p:spPr>
          <a:xfrm flipV="1">
            <a:off x="746691" y="3200400"/>
            <a:ext cx="396309" cy="565666"/>
          </a:xfrm>
          <a:prstGeom prst="bentConnector2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1219200"/>
            <a:ext cx="3276600" cy="4953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Inside function</a:t>
            </a:r>
          </a:p>
          <a:p>
            <a:r>
              <a:rPr lang="en-US" sz="1800" dirty="0" smtClean="0">
                <a:solidFill>
                  <a:srgbClr val="FFFF00"/>
                </a:solidFill>
              </a:rPr>
              <a:t> push </a:t>
            </a:r>
            <a:r>
              <a:rPr lang="en-US" sz="1800" dirty="0" err="1" smtClean="0">
                <a:solidFill>
                  <a:srgbClr val="FFFF00"/>
                </a:solidFill>
              </a:rPr>
              <a:t>ebp</a:t>
            </a:r>
            <a:endParaRPr lang="en-US" sz="1800" dirty="0" smtClean="0">
              <a:solidFill>
                <a:srgbClr val="FFFF00"/>
              </a:solidFill>
            </a:endParaRPr>
          </a:p>
          <a:p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mov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ebp</a:t>
            </a:r>
            <a:r>
              <a:rPr lang="en-US" sz="1800" dirty="0" smtClean="0">
                <a:solidFill>
                  <a:srgbClr val="FFFF00"/>
                </a:solidFill>
              </a:rPr>
              <a:t>, </a:t>
            </a:r>
            <a:r>
              <a:rPr lang="en-US" sz="1800" dirty="0" err="1" smtClean="0">
                <a:solidFill>
                  <a:srgbClr val="FFFF00"/>
                </a:solidFill>
              </a:rPr>
              <a:t>esp</a:t>
            </a:r>
            <a:endParaRPr lang="en-US" sz="1800" dirty="0" smtClean="0">
              <a:solidFill>
                <a:srgbClr val="FFFF00"/>
              </a:solidFill>
            </a:endParaRPr>
          </a:p>
          <a:p>
            <a:r>
              <a:rPr lang="en-US" sz="1800" dirty="0" smtClean="0">
                <a:solidFill>
                  <a:srgbClr val="FFFF00"/>
                </a:solidFill>
              </a:rPr>
              <a:t> sub </a:t>
            </a:r>
            <a:r>
              <a:rPr lang="en-US" sz="1800" dirty="0" err="1" smtClean="0">
                <a:solidFill>
                  <a:srgbClr val="FFFF00"/>
                </a:solidFill>
              </a:rPr>
              <a:t>esp</a:t>
            </a:r>
            <a:r>
              <a:rPr lang="en-US" sz="1800" dirty="0" smtClean="0">
                <a:solidFill>
                  <a:srgbClr val="FFFF00"/>
                </a:solidFill>
              </a:rPr>
              <a:t>, 0CCh</a:t>
            </a:r>
          </a:p>
          <a:p>
            <a:endParaRPr lang="en-US" sz="1800" dirty="0" smtClean="0">
              <a:solidFill>
                <a:srgbClr val="FFFF00"/>
              </a:solidFill>
            </a:endParaRPr>
          </a:p>
          <a:p>
            <a:endParaRPr lang="en-US" sz="1800" dirty="0" smtClean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57600" y="1066800"/>
          <a:ext cx="53340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371600"/>
                <a:gridCol w="289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0x1FFD0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0x1FFD4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0x1FFD8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0x1FFDC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0x1FFE0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sub </a:t>
                      </a:r>
                      <a:r>
                        <a:rPr lang="en-US" dirty="0" err="1" smtClean="0"/>
                        <a:t>esp</a:t>
                      </a:r>
                      <a:r>
                        <a:rPr lang="en-US" dirty="0" smtClean="0"/>
                        <a:t>, 0xcc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---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78 56 34 12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push </a:t>
                      </a:r>
                      <a:r>
                        <a:rPr lang="en-US" dirty="0" err="1" smtClean="0"/>
                        <a:t>ebp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07</a:t>
                      </a:r>
                      <a:r>
                        <a:rPr lang="en-US" baseline="0" dirty="0" smtClean="0"/>
                        <a:t> 10 40 00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call </a:t>
                      </a:r>
                      <a:r>
                        <a:rPr lang="en-US" dirty="0" err="1" smtClean="0"/>
                        <a:t>calcNewAge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0x1FFF4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32 00 00 00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push 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0x1FFF8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0A 00 00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/>
                        <a:t> push diff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0x1FFFC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4953000"/>
            <a:ext cx="587020" cy="36933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ESP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5791200"/>
            <a:ext cx="1935145" cy="36933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EBP=0x0001FFEC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>
            <a:stCxn id="8" idx="3"/>
          </p:cNvCxnSpPr>
          <p:nvPr/>
        </p:nvCxnSpPr>
        <p:spPr>
          <a:xfrm flipV="1">
            <a:off x="1425220" y="3886200"/>
            <a:ext cx="2156180" cy="1251466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</p:cNvCxnSpPr>
          <p:nvPr/>
        </p:nvCxnSpPr>
        <p:spPr>
          <a:xfrm flipV="1">
            <a:off x="1805773" y="4572000"/>
            <a:ext cx="1775627" cy="1219200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Classifications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1142107" y="1219200"/>
            <a:ext cx="6852578" cy="4953000"/>
          </a:xfrm>
        </p:spPr>
        <p:txBody>
          <a:bodyPr/>
          <a:lstStyle/>
          <a:p>
            <a:r>
              <a:rPr lang="en-US" dirty="0" smtClean="0"/>
              <a:t>Applies to both Windows and Linux though actual addresses will be different</a:t>
            </a:r>
          </a:p>
          <a:p>
            <a:r>
              <a:rPr lang="en-US" dirty="0" smtClean="0"/>
              <a:t>Kernel Memory</a:t>
            </a:r>
          </a:p>
          <a:p>
            <a:pPr lvl="1"/>
            <a:r>
              <a:rPr lang="en-US" dirty="0" smtClean="0"/>
              <a:t>Reserved for kernel usage</a:t>
            </a:r>
          </a:p>
          <a:p>
            <a:r>
              <a:rPr lang="en-US" dirty="0" smtClean="0"/>
              <a:t>Program Memory</a:t>
            </a:r>
          </a:p>
          <a:p>
            <a:pPr lvl="1"/>
            <a:r>
              <a:rPr lang="en-US" dirty="0" smtClean="0"/>
              <a:t>Includes code and data</a:t>
            </a:r>
          </a:p>
          <a:p>
            <a:pPr lvl="2"/>
            <a:r>
              <a:rPr lang="en-US" dirty="0" smtClean="0"/>
              <a:t>Constant values such as strings</a:t>
            </a:r>
          </a:p>
          <a:p>
            <a:pPr lvl="2"/>
            <a:r>
              <a:rPr lang="en-US" dirty="0" smtClean="0"/>
              <a:t>Multimedia</a:t>
            </a:r>
          </a:p>
          <a:p>
            <a:pPr lvl="2"/>
            <a:r>
              <a:rPr lang="en-US" dirty="0" smtClean="0"/>
              <a:t>Debugging tables</a:t>
            </a:r>
          </a:p>
          <a:p>
            <a:pPr lvl="2"/>
            <a:r>
              <a:rPr lang="en-US" dirty="0" smtClean="0"/>
              <a:t>Global/static variables</a:t>
            </a:r>
          </a:p>
          <a:p>
            <a:r>
              <a:rPr lang="en-US" dirty="0" smtClean="0"/>
              <a:t>Heap Memory</a:t>
            </a:r>
          </a:p>
          <a:p>
            <a:r>
              <a:rPr lang="en-US" dirty="0" smtClean="0"/>
              <a:t>Stack Memory</a:t>
            </a:r>
          </a:p>
          <a:p>
            <a:r>
              <a:rPr lang="en-US" dirty="0" smtClean="0"/>
              <a:t>Unassigned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1219200"/>
            <a:ext cx="3276600" cy="4953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Assume:</a:t>
            </a:r>
          </a:p>
          <a:p>
            <a:pPr lvl="1"/>
            <a:r>
              <a:rPr lang="en-US" sz="1600" dirty="0" smtClean="0"/>
              <a:t> </a:t>
            </a:r>
            <a:r>
              <a:rPr lang="en-US" sz="1600" dirty="0" err="1" smtClean="0"/>
              <a:t>ebx</a:t>
            </a:r>
            <a:r>
              <a:rPr lang="en-US" sz="1600" dirty="0" smtClean="0"/>
              <a:t>=0x00</a:t>
            </a:r>
          </a:p>
          <a:p>
            <a:pPr lvl="1"/>
            <a:r>
              <a:rPr lang="en-US" sz="1600" dirty="0" smtClean="0"/>
              <a:t> </a:t>
            </a:r>
            <a:r>
              <a:rPr lang="en-US" sz="1600" dirty="0" err="1" smtClean="0"/>
              <a:t>esi</a:t>
            </a:r>
            <a:r>
              <a:rPr lang="en-US" sz="1600" dirty="0" smtClean="0"/>
              <a:t>=0x203040</a:t>
            </a:r>
          </a:p>
          <a:p>
            <a:pPr lvl="1"/>
            <a:r>
              <a:rPr lang="en-US" sz="1600" dirty="0" smtClean="0"/>
              <a:t> </a:t>
            </a:r>
            <a:r>
              <a:rPr lang="en-US" sz="1600" dirty="0" err="1" smtClean="0"/>
              <a:t>edi</a:t>
            </a:r>
            <a:r>
              <a:rPr lang="en-US" sz="1600" dirty="0" smtClean="0"/>
              <a:t>=0x21F0C0</a:t>
            </a:r>
          </a:p>
          <a:p>
            <a:r>
              <a:rPr lang="en-US" sz="2000" dirty="0" smtClean="0"/>
              <a:t>Inside function</a:t>
            </a:r>
          </a:p>
          <a:p>
            <a:r>
              <a:rPr lang="en-US" sz="1800" dirty="0" smtClean="0">
                <a:solidFill>
                  <a:srgbClr val="FFFF00"/>
                </a:solidFill>
              </a:rPr>
              <a:t> push </a:t>
            </a:r>
            <a:r>
              <a:rPr lang="en-US" sz="1800" dirty="0" err="1" smtClean="0">
                <a:solidFill>
                  <a:srgbClr val="FFFF00"/>
                </a:solidFill>
              </a:rPr>
              <a:t>ebx</a:t>
            </a:r>
            <a:endParaRPr lang="en-US" sz="1800" dirty="0" smtClean="0">
              <a:solidFill>
                <a:srgbClr val="FFFF00"/>
              </a:solidFill>
            </a:endParaRPr>
          </a:p>
          <a:p>
            <a:r>
              <a:rPr lang="en-US" sz="1800" dirty="0" smtClean="0">
                <a:solidFill>
                  <a:srgbClr val="FFFF00"/>
                </a:solidFill>
              </a:rPr>
              <a:t> push </a:t>
            </a:r>
            <a:r>
              <a:rPr lang="en-US" sz="1800" dirty="0" err="1" smtClean="0">
                <a:solidFill>
                  <a:srgbClr val="FFFF00"/>
                </a:solidFill>
              </a:rPr>
              <a:t>esi</a:t>
            </a:r>
            <a:endParaRPr lang="en-US" sz="1800" dirty="0" smtClean="0">
              <a:solidFill>
                <a:srgbClr val="FFFF00"/>
              </a:solidFill>
            </a:endParaRPr>
          </a:p>
          <a:p>
            <a:r>
              <a:rPr lang="en-US" sz="1800" dirty="0" smtClean="0">
                <a:solidFill>
                  <a:srgbClr val="FFFF00"/>
                </a:solidFill>
              </a:rPr>
              <a:t> push </a:t>
            </a:r>
            <a:r>
              <a:rPr lang="en-US" sz="1800" dirty="0" err="1" smtClean="0">
                <a:solidFill>
                  <a:srgbClr val="FFFF00"/>
                </a:solidFill>
              </a:rPr>
              <a:t>edi</a:t>
            </a:r>
            <a:endParaRPr lang="en-US" sz="1800" dirty="0" smtClean="0">
              <a:solidFill>
                <a:srgbClr val="FFFF00"/>
              </a:solidFill>
            </a:endParaRPr>
          </a:p>
          <a:p>
            <a:endParaRPr lang="en-US" sz="1800" dirty="0" smtClean="0">
              <a:solidFill>
                <a:srgbClr val="FFFF00"/>
              </a:solidFill>
            </a:endParaRPr>
          </a:p>
          <a:p>
            <a:endParaRPr lang="en-US" sz="1800" dirty="0" smtClean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57600" y="1066800"/>
          <a:ext cx="53340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371600"/>
                <a:gridCol w="289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0x1FFD0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0x1FFD4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0x1FFD8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 f0 21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push </a:t>
                      </a:r>
                      <a:r>
                        <a:rPr lang="en-US" dirty="0" err="1" smtClean="0"/>
                        <a:t>edi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0x1FFDC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40 30 20 00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push </a:t>
                      </a:r>
                      <a:r>
                        <a:rPr lang="en-US" dirty="0" err="1" smtClean="0"/>
                        <a:t>esi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0x1FFE0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00 00 00 00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push </a:t>
                      </a:r>
                      <a:r>
                        <a:rPr lang="en-US" dirty="0" err="1" smtClean="0"/>
                        <a:t>ebx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sub </a:t>
                      </a:r>
                      <a:r>
                        <a:rPr lang="en-US" dirty="0" err="1" smtClean="0"/>
                        <a:t>esp</a:t>
                      </a:r>
                      <a:r>
                        <a:rPr lang="en-US" dirty="0" smtClean="0"/>
                        <a:t>, 0xcc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---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78 56 34 12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push </a:t>
                      </a:r>
                      <a:r>
                        <a:rPr lang="en-US" dirty="0" err="1" smtClean="0"/>
                        <a:t>ebp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07</a:t>
                      </a:r>
                      <a:r>
                        <a:rPr lang="en-US" baseline="0" dirty="0" smtClean="0"/>
                        <a:t> 10 40 00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call </a:t>
                      </a:r>
                      <a:r>
                        <a:rPr lang="en-US" dirty="0" err="1" smtClean="0"/>
                        <a:t>calcNewAge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0x1FFF4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32 00 00 00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push 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0x1FFF8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0A 00 00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/>
                        <a:t> push diff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0x1FFFC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4953000"/>
            <a:ext cx="587020" cy="36933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ESP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5791200"/>
            <a:ext cx="1935145" cy="36933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EBP=0x0001FFEC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>
            <a:stCxn id="8" idx="3"/>
          </p:cNvCxnSpPr>
          <p:nvPr/>
        </p:nvCxnSpPr>
        <p:spPr>
          <a:xfrm flipV="1">
            <a:off x="1425220" y="2743200"/>
            <a:ext cx="2156180" cy="2394466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</p:cNvCxnSpPr>
          <p:nvPr/>
        </p:nvCxnSpPr>
        <p:spPr>
          <a:xfrm flipV="1">
            <a:off x="1805773" y="4572000"/>
            <a:ext cx="1775627" cy="1219200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Stack – Accessing </a:t>
            </a:r>
            <a:r>
              <a:rPr lang="en-US" dirty="0" err="1" smtClean="0"/>
              <a:t>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1219200"/>
            <a:ext cx="3276600" cy="4953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To access the parameters or local variables by referencing the stack pointer, the program would have to account for every “stack-based” instruction</a:t>
            </a:r>
          </a:p>
          <a:p>
            <a:endParaRPr lang="en-US" sz="1800" dirty="0" smtClean="0">
              <a:solidFill>
                <a:srgbClr val="FFFF00"/>
              </a:solidFill>
            </a:endParaRPr>
          </a:p>
          <a:p>
            <a:endParaRPr lang="en-US" sz="1800" dirty="0" smtClean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57600" y="1066800"/>
          <a:ext cx="53340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371600"/>
                <a:gridCol w="289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0x1FFD0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0x1FFD4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0x1FFD8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 f0 21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push </a:t>
                      </a:r>
                      <a:r>
                        <a:rPr lang="en-US" dirty="0" err="1" smtClean="0"/>
                        <a:t>edi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0x1FFDC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40 30 20 00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push </a:t>
                      </a:r>
                      <a:r>
                        <a:rPr lang="en-US" dirty="0" err="1" smtClean="0"/>
                        <a:t>esi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0x1FFE0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00 00 00 00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push </a:t>
                      </a:r>
                      <a:r>
                        <a:rPr lang="en-US" dirty="0" err="1" smtClean="0"/>
                        <a:t>ebx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sub </a:t>
                      </a:r>
                      <a:r>
                        <a:rPr lang="en-US" dirty="0" err="1" smtClean="0"/>
                        <a:t>esp</a:t>
                      </a:r>
                      <a:r>
                        <a:rPr lang="en-US" dirty="0" smtClean="0"/>
                        <a:t>, 0xcc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---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78 56 34 12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push </a:t>
                      </a:r>
                      <a:r>
                        <a:rPr lang="en-US" dirty="0" err="1" smtClean="0"/>
                        <a:t>ebp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07</a:t>
                      </a:r>
                      <a:r>
                        <a:rPr lang="en-US" baseline="0" dirty="0" smtClean="0"/>
                        <a:t> 10 40 00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call </a:t>
                      </a:r>
                      <a:r>
                        <a:rPr lang="en-US" dirty="0" err="1" smtClean="0"/>
                        <a:t>calcNewAge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0x1FFF4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32 00 00 00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push 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0x1FFF8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0A 00 00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/>
                        <a:t> push diff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0x1FFFC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4953000"/>
            <a:ext cx="587020" cy="36933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ESP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5791200"/>
            <a:ext cx="1935145" cy="36933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EBP=0x0001FFEC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>
            <a:stCxn id="8" idx="3"/>
          </p:cNvCxnSpPr>
          <p:nvPr/>
        </p:nvCxnSpPr>
        <p:spPr>
          <a:xfrm flipV="1">
            <a:off x="1425220" y="2743200"/>
            <a:ext cx="2156180" cy="2394466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</p:cNvCxnSpPr>
          <p:nvPr/>
        </p:nvCxnSpPr>
        <p:spPr>
          <a:xfrm flipV="1">
            <a:off x="1805773" y="4572000"/>
            <a:ext cx="1775627" cy="1219200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Stack – Accessing </a:t>
            </a:r>
            <a:r>
              <a:rPr lang="en-US" dirty="0" err="1" smtClean="0"/>
              <a:t>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1219200"/>
            <a:ext cx="3124199" cy="4953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This is WHY </a:t>
            </a:r>
            <a:r>
              <a:rPr lang="en-US" sz="2000" dirty="0" err="1" smtClean="0"/>
              <a:t>ebp</a:t>
            </a:r>
            <a:r>
              <a:rPr lang="en-US" sz="2000" dirty="0" smtClean="0"/>
              <a:t> is set to </a:t>
            </a:r>
            <a:r>
              <a:rPr lang="en-US" sz="2000" dirty="0" err="1" smtClean="0"/>
              <a:t>esp</a:t>
            </a:r>
            <a:r>
              <a:rPr lang="en-US" sz="2000" dirty="0" smtClean="0"/>
              <a:t> and used to reference local variables and function call parameters</a:t>
            </a:r>
          </a:p>
          <a:p>
            <a:endParaRPr lang="en-US" sz="900" dirty="0" smtClean="0"/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mov</a:t>
            </a:r>
            <a:r>
              <a:rPr lang="en-US" sz="2000" dirty="0" smtClean="0"/>
              <a:t> </a:t>
            </a:r>
            <a:r>
              <a:rPr lang="en-US" sz="2000" dirty="0" err="1" smtClean="0"/>
              <a:t>eax</a:t>
            </a:r>
            <a:r>
              <a:rPr lang="en-US" sz="2000" dirty="0" smtClean="0"/>
              <a:t>, [</a:t>
            </a:r>
            <a:r>
              <a:rPr lang="en-US" sz="2000" dirty="0" err="1" smtClean="0"/>
              <a:t>ebp+age</a:t>
            </a:r>
            <a:r>
              <a:rPr lang="en-US" sz="2000" dirty="0" smtClean="0"/>
              <a:t>];</a:t>
            </a:r>
          </a:p>
          <a:p>
            <a:pPr lvl="1"/>
            <a:r>
              <a:rPr lang="en-US" sz="1600" dirty="0" smtClean="0"/>
              <a:t> age is label == 8</a:t>
            </a:r>
          </a:p>
          <a:p>
            <a:pPr lvl="1"/>
            <a:r>
              <a:rPr lang="en-US" sz="1600" dirty="0" smtClean="0"/>
              <a:t> </a:t>
            </a:r>
            <a:r>
              <a:rPr lang="en-US" sz="1600" dirty="0" err="1" smtClean="0"/>
              <a:t>ebp</a:t>
            </a:r>
            <a:r>
              <a:rPr lang="en-US" sz="1600" dirty="0" smtClean="0"/>
              <a:t> + 8 == 0x1FFF4</a:t>
            </a:r>
          </a:p>
          <a:p>
            <a:pPr lvl="1"/>
            <a:r>
              <a:rPr lang="en-US" sz="1600" dirty="0" smtClean="0"/>
              <a:t> </a:t>
            </a:r>
            <a:r>
              <a:rPr lang="en-US" sz="1600" dirty="0" err="1" smtClean="0"/>
              <a:t>eax</a:t>
            </a:r>
            <a:r>
              <a:rPr lang="en-US" sz="1600" dirty="0" smtClean="0"/>
              <a:t>=0x00000032</a:t>
            </a:r>
          </a:p>
          <a:p>
            <a:endParaRPr lang="en-US" sz="1800" dirty="0" smtClean="0">
              <a:solidFill>
                <a:srgbClr val="FFFF00"/>
              </a:solidFill>
            </a:endParaRPr>
          </a:p>
          <a:p>
            <a:endParaRPr lang="en-US" sz="1800" dirty="0" smtClean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57600" y="1066800"/>
          <a:ext cx="53340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371600"/>
                <a:gridCol w="289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0x1FFD0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0x1FFD4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0x1FFD8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 f0 21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push </a:t>
                      </a:r>
                      <a:r>
                        <a:rPr lang="en-US" dirty="0" err="1" smtClean="0"/>
                        <a:t>edi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0x1FFDC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40 30 20 00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push </a:t>
                      </a:r>
                      <a:r>
                        <a:rPr lang="en-US" dirty="0" err="1" smtClean="0"/>
                        <a:t>esi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0x1FFE0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00 00 00 00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push </a:t>
                      </a:r>
                      <a:r>
                        <a:rPr lang="en-US" dirty="0" err="1" smtClean="0"/>
                        <a:t>ebx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sub </a:t>
                      </a:r>
                      <a:r>
                        <a:rPr lang="en-US" dirty="0" err="1" smtClean="0"/>
                        <a:t>esp</a:t>
                      </a:r>
                      <a:r>
                        <a:rPr lang="en-US" dirty="0" smtClean="0"/>
                        <a:t>, 0xcc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---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78 56 34 12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push </a:t>
                      </a:r>
                      <a:r>
                        <a:rPr lang="en-US" dirty="0" err="1" smtClean="0"/>
                        <a:t>ebp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07</a:t>
                      </a:r>
                      <a:r>
                        <a:rPr lang="en-US" baseline="0" dirty="0" smtClean="0"/>
                        <a:t> 10 40 00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call </a:t>
                      </a:r>
                      <a:r>
                        <a:rPr lang="en-US" dirty="0" err="1" smtClean="0"/>
                        <a:t>calcNewAge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0x1FFF4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32 00 00 00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push 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0x1FFF8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0A 00 00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/>
                        <a:t> push diff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0x1FFFC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4953000"/>
            <a:ext cx="587020" cy="36933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ESP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5791200"/>
            <a:ext cx="1935145" cy="36933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EBP=0x0001FFEC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>
            <a:stCxn id="8" idx="3"/>
          </p:cNvCxnSpPr>
          <p:nvPr/>
        </p:nvCxnSpPr>
        <p:spPr>
          <a:xfrm flipV="1">
            <a:off x="1425220" y="2743200"/>
            <a:ext cx="2156180" cy="2394466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</p:cNvCxnSpPr>
          <p:nvPr/>
        </p:nvCxnSpPr>
        <p:spPr>
          <a:xfrm flipV="1">
            <a:off x="1805773" y="4572000"/>
            <a:ext cx="1775627" cy="1219200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Stack – Accessing </a:t>
            </a:r>
            <a:r>
              <a:rPr lang="en-US" dirty="0" err="1" smtClean="0"/>
              <a:t>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1219200"/>
            <a:ext cx="3200399" cy="4953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Before function exits, must reset the saved registers</a:t>
            </a:r>
          </a:p>
          <a:p>
            <a:r>
              <a:rPr lang="en-US" sz="2000" dirty="0" smtClean="0"/>
              <a:t>Inside function:</a:t>
            </a:r>
          </a:p>
          <a:p>
            <a:pPr lvl="1"/>
            <a:r>
              <a:rPr lang="en-US" sz="1800" dirty="0" smtClean="0"/>
              <a:t> pop </a:t>
            </a:r>
            <a:r>
              <a:rPr lang="en-US" sz="1800" dirty="0" err="1" smtClean="0"/>
              <a:t>edi</a:t>
            </a:r>
            <a:endParaRPr lang="en-US" sz="1800" dirty="0" smtClean="0"/>
          </a:p>
          <a:p>
            <a:pPr lvl="2"/>
            <a:r>
              <a:rPr lang="en-US" sz="1600" dirty="0" smtClean="0"/>
              <a:t> </a:t>
            </a:r>
            <a:r>
              <a:rPr lang="en-US" sz="1600" dirty="0" err="1" smtClean="0"/>
              <a:t>edi</a:t>
            </a:r>
            <a:r>
              <a:rPr lang="en-US" sz="1600" dirty="0" smtClean="0"/>
              <a:t> = 0x0021f0c0</a:t>
            </a:r>
          </a:p>
          <a:p>
            <a:pPr lvl="1"/>
            <a:r>
              <a:rPr lang="en-US" sz="1800" dirty="0" smtClean="0"/>
              <a:t> pop </a:t>
            </a:r>
            <a:r>
              <a:rPr lang="en-US" sz="1800" dirty="0" err="1" smtClean="0"/>
              <a:t>esi</a:t>
            </a:r>
            <a:endParaRPr lang="en-US" sz="1800" dirty="0" smtClean="0"/>
          </a:p>
          <a:p>
            <a:pPr lvl="2"/>
            <a:r>
              <a:rPr lang="en-US" sz="1600" dirty="0" smtClean="0"/>
              <a:t> </a:t>
            </a:r>
            <a:r>
              <a:rPr lang="en-US" sz="1600" dirty="0" err="1" smtClean="0"/>
              <a:t>esi</a:t>
            </a:r>
            <a:r>
              <a:rPr lang="en-US" sz="1600" dirty="0" smtClean="0"/>
              <a:t> = 0x00203040</a:t>
            </a:r>
          </a:p>
          <a:p>
            <a:pPr lvl="1"/>
            <a:r>
              <a:rPr lang="en-US" sz="1800" dirty="0" smtClean="0"/>
              <a:t> pop </a:t>
            </a:r>
            <a:r>
              <a:rPr lang="en-US" sz="1800" dirty="0" err="1" smtClean="0"/>
              <a:t>ebx</a:t>
            </a:r>
            <a:endParaRPr lang="en-US" sz="1800" dirty="0" smtClean="0"/>
          </a:p>
          <a:p>
            <a:pPr lvl="2"/>
            <a:r>
              <a:rPr lang="en-US" sz="1600" dirty="0" smtClean="0"/>
              <a:t> </a:t>
            </a:r>
            <a:r>
              <a:rPr lang="en-US" sz="1600" dirty="0" err="1" smtClean="0"/>
              <a:t>ebx</a:t>
            </a:r>
            <a:r>
              <a:rPr lang="en-US" sz="1600" dirty="0" smtClean="0"/>
              <a:t> = 0x00000000</a:t>
            </a:r>
          </a:p>
          <a:p>
            <a:endParaRPr lang="en-US" sz="1800" dirty="0" smtClean="0">
              <a:solidFill>
                <a:srgbClr val="FFFF00"/>
              </a:solidFill>
            </a:endParaRPr>
          </a:p>
          <a:p>
            <a:endParaRPr lang="en-US" sz="1800" dirty="0" smtClean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57600" y="1066800"/>
          <a:ext cx="53340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371600"/>
                <a:gridCol w="289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0x1FFD0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0x1FFD4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0x1FFD8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 f0 21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pop </a:t>
                      </a:r>
                      <a:r>
                        <a:rPr lang="en-US" dirty="0" err="1" smtClean="0"/>
                        <a:t>edi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0x1FFDC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40 30 20 00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pop </a:t>
                      </a:r>
                      <a:r>
                        <a:rPr lang="en-US" dirty="0" err="1" smtClean="0"/>
                        <a:t>esi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0x1FFE0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00 00 00 00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pop </a:t>
                      </a:r>
                      <a:r>
                        <a:rPr lang="en-US" dirty="0" err="1" smtClean="0"/>
                        <a:t>ebx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sub </a:t>
                      </a:r>
                      <a:r>
                        <a:rPr lang="en-US" dirty="0" err="1" smtClean="0"/>
                        <a:t>esp</a:t>
                      </a:r>
                      <a:r>
                        <a:rPr lang="en-US" dirty="0" smtClean="0"/>
                        <a:t>, 0xcc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---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78 56 34 12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push </a:t>
                      </a:r>
                      <a:r>
                        <a:rPr lang="en-US" dirty="0" err="1" smtClean="0"/>
                        <a:t>ebp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07</a:t>
                      </a:r>
                      <a:r>
                        <a:rPr lang="en-US" baseline="0" dirty="0" smtClean="0"/>
                        <a:t> 10 40 00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call </a:t>
                      </a:r>
                      <a:r>
                        <a:rPr lang="en-US" dirty="0" err="1" smtClean="0"/>
                        <a:t>calcNewAge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0x1FFF4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32 00 00 00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push 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0x1FFF8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0A 00 00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/>
                        <a:t> push diff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0x1FFFC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4953000"/>
            <a:ext cx="587020" cy="36933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ESP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5791200"/>
            <a:ext cx="1935145" cy="36933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EBP=0x0001FFEC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>
            <a:stCxn id="8" idx="3"/>
          </p:cNvCxnSpPr>
          <p:nvPr/>
        </p:nvCxnSpPr>
        <p:spPr>
          <a:xfrm flipV="1">
            <a:off x="1425220" y="3886200"/>
            <a:ext cx="2156180" cy="1251466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</p:cNvCxnSpPr>
          <p:nvPr/>
        </p:nvCxnSpPr>
        <p:spPr>
          <a:xfrm flipV="1">
            <a:off x="1805773" y="4648200"/>
            <a:ext cx="1775627" cy="1143000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674078" y="2490156"/>
            <a:ext cx="1447800" cy="12954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9282804">
            <a:off x="5518430" y="1492171"/>
            <a:ext cx="2512065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Note: after “pop” these values remain in stack memory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Stack – Accessing </a:t>
            </a:r>
            <a:r>
              <a:rPr lang="en-US" dirty="0" err="1" smtClean="0"/>
              <a:t>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1219200"/>
            <a:ext cx="3200399" cy="4953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Also, must reset the stack pointer and </a:t>
            </a:r>
            <a:r>
              <a:rPr lang="en-US" sz="2000" dirty="0" err="1" smtClean="0"/>
              <a:t>ebp</a:t>
            </a:r>
            <a:endParaRPr lang="en-US" sz="2000" dirty="0" smtClean="0"/>
          </a:p>
          <a:p>
            <a:r>
              <a:rPr lang="en-US" sz="2000" dirty="0" smtClean="0"/>
              <a:t>Inside function: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 err="1" smtClean="0"/>
              <a:t>mov</a:t>
            </a:r>
            <a:r>
              <a:rPr lang="en-US" sz="1800" dirty="0" smtClean="0"/>
              <a:t> </a:t>
            </a:r>
            <a:r>
              <a:rPr lang="en-US" sz="1800" dirty="0" err="1" smtClean="0"/>
              <a:t>esp</a:t>
            </a:r>
            <a:r>
              <a:rPr lang="en-US" sz="1800" dirty="0" smtClean="0"/>
              <a:t>, </a:t>
            </a:r>
            <a:r>
              <a:rPr lang="en-US" sz="1800" dirty="0" err="1" smtClean="0"/>
              <a:t>ebp</a:t>
            </a:r>
            <a:endParaRPr lang="en-US" sz="1800" dirty="0" smtClean="0"/>
          </a:p>
          <a:p>
            <a:pPr lvl="2"/>
            <a:r>
              <a:rPr lang="en-US" sz="1600" dirty="0" smtClean="0"/>
              <a:t> </a:t>
            </a:r>
            <a:r>
              <a:rPr lang="en-US" sz="1600" dirty="0" err="1" smtClean="0"/>
              <a:t>esp</a:t>
            </a:r>
            <a:r>
              <a:rPr lang="en-US" sz="1600" dirty="0" smtClean="0"/>
              <a:t> = 0x0001FFEC</a:t>
            </a:r>
          </a:p>
          <a:p>
            <a:pPr lvl="1"/>
            <a:r>
              <a:rPr lang="en-US" sz="1800" dirty="0" smtClean="0"/>
              <a:t> pop </a:t>
            </a:r>
            <a:r>
              <a:rPr lang="en-US" sz="1800" dirty="0" err="1" smtClean="0"/>
              <a:t>ebp</a:t>
            </a:r>
            <a:endParaRPr lang="en-US" sz="1800" dirty="0" smtClean="0"/>
          </a:p>
          <a:p>
            <a:pPr lvl="2"/>
            <a:r>
              <a:rPr lang="en-US" sz="1600" dirty="0" smtClean="0"/>
              <a:t> </a:t>
            </a:r>
            <a:r>
              <a:rPr lang="en-US" sz="1600" dirty="0" err="1" smtClean="0"/>
              <a:t>ebp</a:t>
            </a:r>
            <a:r>
              <a:rPr lang="en-US" sz="1600" dirty="0" smtClean="0"/>
              <a:t> = 0x12345678</a:t>
            </a:r>
          </a:p>
          <a:p>
            <a:pPr lvl="2"/>
            <a:r>
              <a:rPr lang="en-US" sz="1600" dirty="0" smtClean="0"/>
              <a:t> </a:t>
            </a:r>
            <a:r>
              <a:rPr lang="en-US" sz="1600" dirty="0" err="1" smtClean="0"/>
              <a:t>esp</a:t>
            </a:r>
            <a:r>
              <a:rPr lang="en-US" sz="1600" dirty="0" smtClean="0"/>
              <a:t> = 0x0001FFF0</a:t>
            </a:r>
          </a:p>
          <a:p>
            <a:endParaRPr lang="en-US" sz="1800" dirty="0" smtClean="0">
              <a:solidFill>
                <a:srgbClr val="FFFF00"/>
              </a:solidFill>
            </a:endParaRPr>
          </a:p>
          <a:p>
            <a:endParaRPr lang="en-US" sz="1800" dirty="0" smtClean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57600" y="1066800"/>
          <a:ext cx="53340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371600"/>
                <a:gridCol w="289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0x1FFD0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0x1FFD4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0x1FFD8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 f0 21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pop </a:t>
                      </a:r>
                      <a:r>
                        <a:rPr lang="en-US" dirty="0" err="1" smtClean="0"/>
                        <a:t>edi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0x1FFDC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40 30 20 00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pop </a:t>
                      </a:r>
                      <a:r>
                        <a:rPr lang="en-US" dirty="0" err="1" smtClean="0"/>
                        <a:t>esi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0x1FFE0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00 00 00 00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pop </a:t>
                      </a:r>
                      <a:r>
                        <a:rPr lang="en-US" dirty="0" err="1" smtClean="0"/>
                        <a:t>ebx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</a:t>
                      </a:r>
                      <a:r>
                        <a:rPr lang="en-US" strike="sngStrike" baseline="0" dirty="0" smtClean="0"/>
                        <a:t>sub </a:t>
                      </a:r>
                      <a:r>
                        <a:rPr lang="en-US" strike="sngStrike" baseline="0" dirty="0" err="1" smtClean="0"/>
                        <a:t>esp</a:t>
                      </a:r>
                      <a:r>
                        <a:rPr lang="en-US" strike="sngStrike" baseline="0" dirty="0" smtClean="0"/>
                        <a:t>, 0xcc</a:t>
                      </a:r>
                      <a:endParaRPr lang="en-US" strike="sngStrike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---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78 56 34 12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mov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esp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ebp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07</a:t>
                      </a:r>
                      <a:r>
                        <a:rPr lang="en-US" baseline="0" dirty="0" smtClean="0"/>
                        <a:t> 10 40 00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 pop </a:t>
                      </a:r>
                      <a:r>
                        <a:rPr lang="en-US" baseline="0" dirty="0" err="1" smtClean="0"/>
                        <a:t>ebp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0x1FFF4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32 00 00 00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push 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0x1FFF8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0A 00 00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/>
                        <a:t> push diff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0x1FFFC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4953000"/>
            <a:ext cx="587020" cy="36933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ESP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5791200"/>
            <a:ext cx="1886863" cy="36933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EBP=0x12345678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>
            <a:stCxn id="8" idx="3"/>
          </p:cNvCxnSpPr>
          <p:nvPr/>
        </p:nvCxnSpPr>
        <p:spPr>
          <a:xfrm flipV="1">
            <a:off x="1425220" y="4953000"/>
            <a:ext cx="2156180" cy="184666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495800" y="2490156"/>
            <a:ext cx="1752600" cy="238664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9282804">
            <a:off x="5518430" y="1492171"/>
            <a:ext cx="2512065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Note: after “pop” these values remain in stack memory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8" idx="3"/>
          </p:cNvCxnSpPr>
          <p:nvPr/>
        </p:nvCxnSpPr>
        <p:spPr>
          <a:xfrm flipV="1">
            <a:off x="1425220" y="4648200"/>
            <a:ext cx="2156180" cy="489466"/>
          </a:xfrm>
          <a:prstGeom prst="straightConnector1">
            <a:avLst/>
          </a:prstGeom>
          <a:ln w="28575">
            <a:solidFill>
              <a:srgbClr val="FFFF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Stack – Accessing </a:t>
            </a:r>
            <a:r>
              <a:rPr lang="en-US" dirty="0" err="1" smtClean="0"/>
              <a:t>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1219200"/>
            <a:ext cx="3200399" cy="49530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 </a:t>
            </a:r>
            <a:r>
              <a:rPr lang="en-US" sz="1800" dirty="0" err="1" smtClean="0"/>
              <a:t>retn</a:t>
            </a:r>
            <a:endParaRPr lang="en-US" sz="1800" dirty="0" smtClean="0"/>
          </a:p>
          <a:p>
            <a:pPr lvl="2"/>
            <a:r>
              <a:rPr lang="en-US" sz="1600" dirty="0" smtClean="0"/>
              <a:t> </a:t>
            </a:r>
            <a:r>
              <a:rPr lang="en-US" sz="1600" dirty="0" err="1" smtClean="0"/>
              <a:t>esp</a:t>
            </a:r>
            <a:r>
              <a:rPr lang="en-US" sz="1600" dirty="0" smtClean="0"/>
              <a:t>=0x0001FFF4</a:t>
            </a:r>
          </a:p>
          <a:p>
            <a:pPr lvl="2"/>
            <a:r>
              <a:rPr lang="en-US" sz="1600" dirty="0" smtClean="0"/>
              <a:t> </a:t>
            </a:r>
            <a:r>
              <a:rPr lang="en-US" sz="1600" dirty="0" err="1" smtClean="0"/>
              <a:t>eip</a:t>
            </a:r>
            <a:r>
              <a:rPr lang="en-US" sz="1600" dirty="0" smtClean="0"/>
              <a:t> = 0x00401007</a:t>
            </a:r>
          </a:p>
          <a:p>
            <a:r>
              <a:rPr lang="en-US" sz="1800" dirty="0" smtClean="0"/>
              <a:t>External to the function, where it was called … </a:t>
            </a:r>
          </a:p>
          <a:p>
            <a:pPr lvl="1"/>
            <a:r>
              <a:rPr lang="en-US" sz="1800" dirty="0" smtClean="0"/>
              <a:t> add   </a:t>
            </a:r>
            <a:r>
              <a:rPr lang="en-US" sz="1800" dirty="0" err="1" smtClean="0"/>
              <a:t>esp</a:t>
            </a:r>
            <a:r>
              <a:rPr lang="en-US" sz="1800" dirty="0" smtClean="0"/>
              <a:t>, 8</a:t>
            </a:r>
          </a:p>
          <a:p>
            <a:endParaRPr lang="en-US" sz="1800" dirty="0" smtClean="0"/>
          </a:p>
          <a:p>
            <a:endParaRPr lang="en-US" sz="1800" dirty="0" smtClean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57600" y="1066800"/>
          <a:ext cx="53340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371600"/>
                <a:gridCol w="289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0x1FFD0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0x1FFD4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0x1FFD8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 f0 21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pop </a:t>
                      </a:r>
                      <a:r>
                        <a:rPr lang="en-US" dirty="0" err="1" smtClean="0"/>
                        <a:t>edi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0x1FFDC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40 30 20 00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pop </a:t>
                      </a:r>
                      <a:r>
                        <a:rPr lang="en-US" dirty="0" err="1" smtClean="0"/>
                        <a:t>esi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0x1FFE0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00 00 00 00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pop </a:t>
                      </a:r>
                      <a:r>
                        <a:rPr lang="en-US" dirty="0" err="1" smtClean="0"/>
                        <a:t>ebx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</a:t>
                      </a:r>
                      <a:r>
                        <a:rPr lang="en-US" strike="sngStrike" baseline="0" dirty="0" smtClean="0"/>
                        <a:t>sub </a:t>
                      </a:r>
                      <a:r>
                        <a:rPr lang="en-US" strike="sngStrike" baseline="0" dirty="0" err="1" smtClean="0"/>
                        <a:t>esp</a:t>
                      </a:r>
                      <a:r>
                        <a:rPr lang="en-US" strike="sngStrike" baseline="0" dirty="0" smtClean="0"/>
                        <a:t>, 0xcc</a:t>
                      </a:r>
                      <a:endParaRPr lang="en-US" strike="sngStrike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---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78 56 34 12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mov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esp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ebp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07</a:t>
                      </a:r>
                      <a:r>
                        <a:rPr lang="en-US" baseline="0" dirty="0" smtClean="0"/>
                        <a:t> 10 40 00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pop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ebp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0x1FFF4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32 00 00 00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retn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0x1FFF8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0A 00 00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/>
                        <a:t> </a:t>
                      </a:r>
                      <a:r>
                        <a:rPr lang="en-US" strike="sngStrike" baseline="0" dirty="0" smtClean="0"/>
                        <a:t>push diff</a:t>
                      </a:r>
                      <a:endParaRPr lang="en-US" strike="sngStrike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0x1FFFC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add </a:t>
                      </a:r>
                      <a:r>
                        <a:rPr lang="en-US" dirty="0" err="1" smtClean="0"/>
                        <a:t>esp</a:t>
                      </a:r>
                      <a:r>
                        <a:rPr lang="en-US" dirty="0" smtClean="0"/>
                        <a:t>, 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4953000"/>
            <a:ext cx="587020" cy="36933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ESP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5791200"/>
            <a:ext cx="1886863" cy="36933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EBP=0x12345678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>
            <a:stCxn id="8" idx="3"/>
          </p:cNvCxnSpPr>
          <p:nvPr/>
        </p:nvCxnSpPr>
        <p:spPr>
          <a:xfrm>
            <a:off x="1425220" y="5137666"/>
            <a:ext cx="2156180" cy="882134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674078" y="2490156"/>
            <a:ext cx="1447800" cy="352964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9282804">
            <a:off x="5506719" y="1458749"/>
            <a:ext cx="2619161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Note: after “</a:t>
            </a:r>
            <a:r>
              <a:rPr lang="en-US" sz="1400" b="1" dirty="0" err="1" smtClean="0">
                <a:solidFill>
                  <a:schemeClr val="bg1"/>
                </a:solidFill>
              </a:rPr>
              <a:t>retn</a:t>
            </a:r>
            <a:r>
              <a:rPr lang="en-US" sz="1400" b="1" dirty="0" smtClean="0">
                <a:solidFill>
                  <a:schemeClr val="bg1"/>
                </a:solidFill>
              </a:rPr>
              <a:t>” these values remain in stack memory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425220" y="5137666"/>
            <a:ext cx="2156180" cy="196334"/>
          </a:xfrm>
          <a:prstGeom prst="straightConnector1">
            <a:avLst/>
          </a:prstGeom>
          <a:ln w="28575">
            <a:solidFill>
              <a:srgbClr val="FFFF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Comments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https://msdn.microsoft.com/en-us/library/windows/desktop/aa365574(v=vs.85).aspx</a:t>
            </a:r>
            <a:endParaRPr lang="en-US" dirty="0" smtClean="0"/>
          </a:p>
          <a:p>
            <a:r>
              <a:rPr lang="en-US" dirty="0" smtClean="0"/>
              <a:t>Intel Reference Manuals</a:t>
            </a:r>
          </a:p>
          <a:p>
            <a:r>
              <a:rPr lang="en-US" dirty="0" smtClean="0">
                <a:hlinkClick r:id="rId3"/>
              </a:rPr>
              <a:t>https://en.wikipedia.org/wiki/X86_memory_segmentation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Endian</a:t>
            </a:r>
          </a:p>
          <a:p>
            <a:pPr lvl="1"/>
            <a:r>
              <a:rPr lang="en-US" dirty="0" smtClean="0"/>
              <a:t>Motorola based products use Big Endian</a:t>
            </a:r>
          </a:p>
          <a:p>
            <a:pPr lvl="1"/>
            <a:r>
              <a:rPr lang="en-US" dirty="0" smtClean="0"/>
              <a:t>MSB (most significant byte) is in lowest memory address</a:t>
            </a:r>
          </a:p>
          <a:p>
            <a:pPr lvl="1"/>
            <a:r>
              <a:rPr lang="en-US" dirty="0" smtClean="0"/>
              <a:t>Easy to read when looking at memory</a:t>
            </a:r>
          </a:p>
          <a:p>
            <a:pPr lvl="1"/>
            <a:r>
              <a:rPr lang="en-US" dirty="0" smtClean="0"/>
              <a:t>0x400000:  01 23 45 67</a:t>
            </a:r>
          </a:p>
          <a:p>
            <a:pPr lvl="2"/>
            <a:r>
              <a:rPr lang="en-US" dirty="0" smtClean="0"/>
              <a:t>Value = 0x1234567</a:t>
            </a:r>
          </a:p>
          <a:p>
            <a:r>
              <a:rPr lang="en-US" dirty="0" smtClean="0"/>
              <a:t>Little Endian</a:t>
            </a:r>
          </a:p>
          <a:p>
            <a:pPr lvl="1"/>
            <a:r>
              <a:rPr lang="en-US" dirty="0" smtClean="0"/>
              <a:t>Intel products use little endian</a:t>
            </a:r>
          </a:p>
          <a:p>
            <a:pPr lvl="1"/>
            <a:r>
              <a:rPr lang="en-US" dirty="0" smtClean="0"/>
              <a:t>MSB is in highest address</a:t>
            </a:r>
          </a:p>
          <a:p>
            <a:pPr lvl="1"/>
            <a:r>
              <a:rPr lang="en-US" dirty="0" smtClean="0"/>
              <a:t>0x400000: 01 23 45 67</a:t>
            </a:r>
          </a:p>
          <a:p>
            <a:pPr lvl="2"/>
            <a:r>
              <a:rPr lang="en-US" dirty="0" smtClean="0"/>
              <a:t>Value is 0x67452301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stack is memory set aside to be used as temporary storage during function calls</a:t>
            </a:r>
          </a:p>
          <a:p>
            <a:r>
              <a:rPr lang="en-US" dirty="0" smtClean="0"/>
              <a:t>Typically, it’s used for … </a:t>
            </a:r>
          </a:p>
          <a:p>
            <a:pPr lvl="1"/>
            <a:r>
              <a:rPr lang="en-US" dirty="0" smtClean="0"/>
              <a:t>1. ???</a:t>
            </a:r>
          </a:p>
          <a:p>
            <a:pPr lvl="1"/>
            <a:r>
              <a:rPr lang="en-US" dirty="0" smtClean="0"/>
              <a:t>2. ???</a:t>
            </a:r>
          </a:p>
          <a:p>
            <a:pPr lvl="1"/>
            <a:r>
              <a:rPr lang="en-US" dirty="0" smtClean="0"/>
              <a:t>3. ???</a:t>
            </a:r>
          </a:p>
          <a:p>
            <a:pPr lvl="1"/>
            <a:r>
              <a:rPr lang="en-US" dirty="0" smtClean="0"/>
              <a:t>4. ???</a:t>
            </a:r>
          </a:p>
          <a:p>
            <a:pPr lvl="1"/>
            <a:r>
              <a:rPr lang="en-US" dirty="0" smtClean="0"/>
              <a:t>5. ???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stack is memory set aside to be used as temporary storage during function calls</a:t>
            </a:r>
          </a:p>
          <a:p>
            <a:r>
              <a:rPr lang="en-US" dirty="0" smtClean="0"/>
              <a:t>Typically, it’s used for … </a:t>
            </a:r>
          </a:p>
          <a:p>
            <a:pPr lvl="1"/>
            <a:r>
              <a:rPr lang="en-US" dirty="0" smtClean="0"/>
              <a:t>1. Local Variables</a:t>
            </a:r>
          </a:p>
          <a:p>
            <a:pPr lvl="2"/>
            <a:r>
              <a:rPr lang="en-US" dirty="0" smtClean="0"/>
              <a:t>char x; </a:t>
            </a:r>
            <a:r>
              <a:rPr lang="en-US" dirty="0" err="1" smtClean="0"/>
              <a:t>int</a:t>
            </a:r>
            <a:r>
              <a:rPr lang="en-US" dirty="0" smtClean="0"/>
              <a:t> y; etc.</a:t>
            </a:r>
          </a:p>
          <a:p>
            <a:pPr lvl="1"/>
            <a:r>
              <a:rPr lang="en-US" dirty="0" smtClean="0"/>
              <a:t>2. ???</a:t>
            </a:r>
          </a:p>
          <a:p>
            <a:pPr lvl="1"/>
            <a:r>
              <a:rPr lang="en-US" dirty="0" smtClean="0"/>
              <a:t>3. ???</a:t>
            </a:r>
          </a:p>
          <a:p>
            <a:pPr lvl="1"/>
            <a:r>
              <a:rPr lang="en-US" dirty="0" smtClean="0"/>
              <a:t>4. ???</a:t>
            </a:r>
          </a:p>
          <a:p>
            <a:pPr lvl="1"/>
            <a:r>
              <a:rPr lang="en-US" dirty="0" smtClean="0"/>
              <a:t>5. ???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stack is memory set aside to be used as temporary storage during function calls</a:t>
            </a:r>
          </a:p>
          <a:p>
            <a:r>
              <a:rPr lang="en-US" dirty="0" smtClean="0"/>
              <a:t>Typically, it’s used for … </a:t>
            </a:r>
          </a:p>
          <a:p>
            <a:pPr lvl="1"/>
            <a:r>
              <a:rPr lang="en-US" dirty="0" smtClean="0"/>
              <a:t>1. Local Variables</a:t>
            </a:r>
          </a:p>
          <a:p>
            <a:pPr lvl="2"/>
            <a:r>
              <a:rPr lang="en-US" dirty="0" smtClean="0"/>
              <a:t>char x; </a:t>
            </a:r>
            <a:r>
              <a:rPr lang="en-US" dirty="0" err="1" smtClean="0"/>
              <a:t>int</a:t>
            </a:r>
            <a:r>
              <a:rPr lang="en-US" dirty="0" smtClean="0"/>
              <a:t> y; etc.</a:t>
            </a:r>
          </a:p>
          <a:p>
            <a:pPr lvl="1"/>
            <a:r>
              <a:rPr lang="en-US" dirty="0" smtClean="0"/>
              <a:t>2. Function parameters</a:t>
            </a:r>
          </a:p>
          <a:p>
            <a:pPr lvl="2"/>
            <a:r>
              <a:rPr lang="en-US" dirty="0" err="1" smtClean="0"/>
              <a:t>Func</a:t>
            </a:r>
            <a:r>
              <a:rPr lang="en-US" dirty="0" smtClean="0"/>
              <a:t> (</a:t>
            </a:r>
            <a:r>
              <a:rPr lang="en-US" dirty="0" err="1" smtClean="0"/>
              <a:t>param</a:t>
            </a:r>
            <a:r>
              <a:rPr lang="en-US" dirty="0" smtClean="0"/>
              <a:t> 1, </a:t>
            </a:r>
            <a:r>
              <a:rPr lang="en-US" dirty="0" err="1" smtClean="0"/>
              <a:t>param</a:t>
            </a:r>
            <a:r>
              <a:rPr lang="en-US" dirty="0" smtClean="0"/>
              <a:t> 2, </a:t>
            </a:r>
            <a:r>
              <a:rPr lang="en-US" dirty="0" err="1" smtClean="0"/>
              <a:t>param</a:t>
            </a:r>
            <a:r>
              <a:rPr lang="en-US" dirty="0" smtClean="0"/>
              <a:t> 3 … )</a:t>
            </a:r>
          </a:p>
          <a:p>
            <a:pPr lvl="2"/>
            <a:r>
              <a:rPr lang="en-US" dirty="0" smtClean="0"/>
              <a:t>The parameters are pushed onto the stack in reverse order</a:t>
            </a:r>
          </a:p>
          <a:p>
            <a:pPr lvl="3"/>
            <a:r>
              <a:rPr lang="en-US" dirty="0" smtClean="0"/>
              <a:t> </a:t>
            </a:r>
            <a:r>
              <a:rPr lang="en-US" dirty="0" err="1" smtClean="0"/>
              <a:t>param</a:t>
            </a:r>
            <a:r>
              <a:rPr lang="en-US" dirty="0" smtClean="0"/>
              <a:t> #3, </a:t>
            </a:r>
            <a:r>
              <a:rPr lang="en-US" dirty="0" err="1" smtClean="0"/>
              <a:t>param</a:t>
            </a:r>
            <a:r>
              <a:rPr lang="en-US" dirty="0" smtClean="0"/>
              <a:t> #2, </a:t>
            </a:r>
            <a:r>
              <a:rPr lang="en-US" dirty="0" err="1" smtClean="0"/>
              <a:t>param</a:t>
            </a:r>
            <a:r>
              <a:rPr lang="en-US" dirty="0" smtClean="0"/>
              <a:t> #1</a:t>
            </a:r>
          </a:p>
          <a:p>
            <a:pPr lvl="1"/>
            <a:r>
              <a:rPr lang="en-US" dirty="0" smtClean="0"/>
              <a:t>3. ???</a:t>
            </a:r>
          </a:p>
          <a:p>
            <a:pPr lvl="1"/>
            <a:r>
              <a:rPr lang="en-US" dirty="0" smtClean="0"/>
              <a:t>4. ???</a:t>
            </a:r>
          </a:p>
          <a:p>
            <a:pPr lvl="1"/>
            <a:r>
              <a:rPr lang="en-US" dirty="0" smtClean="0"/>
              <a:t>5. ???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stack is memory set aside to be used as temporary storage during function calls</a:t>
            </a:r>
          </a:p>
          <a:p>
            <a:r>
              <a:rPr lang="en-US" dirty="0" smtClean="0"/>
              <a:t>Typically, it’s used for … </a:t>
            </a:r>
          </a:p>
          <a:p>
            <a:pPr lvl="1"/>
            <a:r>
              <a:rPr lang="en-US" dirty="0" smtClean="0"/>
              <a:t>1. Local Variables</a:t>
            </a:r>
          </a:p>
          <a:p>
            <a:pPr lvl="2"/>
            <a:r>
              <a:rPr lang="en-US" dirty="0" smtClean="0"/>
              <a:t>char x; </a:t>
            </a:r>
            <a:r>
              <a:rPr lang="en-US" dirty="0" err="1" smtClean="0"/>
              <a:t>int</a:t>
            </a:r>
            <a:r>
              <a:rPr lang="en-US" dirty="0" smtClean="0"/>
              <a:t> y; etc.</a:t>
            </a:r>
          </a:p>
          <a:p>
            <a:pPr lvl="1"/>
            <a:r>
              <a:rPr lang="en-US" dirty="0" smtClean="0"/>
              <a:t>2. Function parameters</a:t>
            </a:r>
          </a:p>
          <a:p>
            <a:pPr lvl="2"/>
            <a:r>
              <a:rPr lang="en-US" dirty="0" err="1" smtClean="0"/>
              <a:t>Func</a:t>
            </a:r>
            <a:r>
              <a:rPr lang="en-US" dirty="0" smtClean="0"/>
              <a:t> (</a:t>
            </a:r>
            <a:r>
              <a:rPr lang="en-US" dirty="0" err="1" smtClean="0"/>
              <a:t>param</a:t>
            </a:r>
            <a:r>
              <a:rPr lang="en-US" dirty="0" smtClean="0"/>
              <a:t> 1, </a:t>
            </a:r>
            <a:r>
              <a:rPr lang="en-US" dirty="0" err="1" smtClean="0"/>
              <a:t>param</a:t>
            </a:r>
            <a:r>
              <a:rPr lang="en-US" dirty="0" smtClean="0"/>
              <a:t> 2, </a:t>
            </a:r>
            <a:r>
              <a:rPr lang="en-US" dirty="0" err="1" smtClean="0"/>
              <a:t>param</a:t>
            </a:r>
            <a:r>
              <a:rPr lang="en-US" dirty="0" smtClean="0"/>
              <a:t> 3 … )</a:t>
            </a:r>
          </a:p>
          <a:p>
            <a:pPr lvl="2"/>
            <a:r>
              <a:rPr lang="en-US" dirty="0" smtClean="0"/>
              <a:t>The parameters are pushed onto the stack in reverse order</a:t>
            </a:r>
          </a:p>
          <a:p>
            <a:pPr lvl="3"/>
            <a:r>
              <a:rPr lang="en-US" dirty="0" smtClean="0"/>
              <a:t> </a:t>
            </a:r>
            <a:r>
              <a:rPr lang="en-US" dirty="0" err="1" smtClean="0"/>
              <a:t>param</a:t>
            </a:r>
            <a:r>
              <a:rPr lang="en-US" dirty="0" smtClean="0"/>
              <a:t> #3, </a:t>
            </a:r>
            <a:r>
              <a:rPr lang="en-US" dirty="0" err="1" smtClean="0"/>
              <a:t>param</a:t>
            </a:r>
            <a:r>
              <a:rPr lang="en-US" dirty="0" smtClean="0"/>
              <a:t> #2, </a:t>
            </a:r>
            <a:r>
              <a:rPr lang="en-US" dirty="0" err="1" smtClean="0"/>
              <a:t>param</a:t>
            </a:r>
            <a:r>
              <a:rPr lang="en-US" dirty="0" smtClean="0"/>
              <a:t> #1</a:t>
            </a:r>
          </a:p>
          <a:p>
            <a:pPr lvl="1"/>
            <a:r>
              <a:rPr lang="en-US" dirty="0" smtClean="0"/>
              <a:t>3. Return Address</a:t>
            </a:r>
          </a:p>
          <a:p>
            <a:pPr lvl="2"/>
            <a:r>
              <a:rPr lang="en-US" dirty="0" smtClean="0"/>
              <a:t>When a function is called, the address of the next instruction is pushed onto the stack after the parameters</a:t>
            </a:r>
          </a:p>
          <a:p>
            <a:pPr lvl="1"/>
            <a:r>
              <a:rPr lang="en-US" dirty="0" smtClean="0"/>
              <a:t>4. ???</a:t>
            </a:r>
          </a:p>
          <a:p>
            <a:pPr lvl="1"/>
            <a:r>
              <a:rPr lang="en-US" dirty="0" smtClean="0"/>
              <a:t>5. ???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7" y="1219200"/>
            <a:ext cx="6852578" cy="5257800"/>
          </a:xfrm>
        </p:spPr>
        <p:txBody>
          <a:bodyPr/>
          <a:lstStyle/>
          <a:p>
            <a:r>
              <a:rPr lang="en-US" dirty="0" smtClean="0"/>
              <a:t>The stack is memory set aside to be used as temporary storage during function calls</a:t>
            </a:r>
          </a:p>
          <a:p>
            <a:r>
              <a:rPr lang="en-US" dirty="0" smtClean="0"/>
              <a:t>Typically, it’s used for … </a:t>
            </a:r>
          </a:p>
          <a:p>
            <a:pPr lvl="1"/>
            <a:r>
              <a:rPr lang="en-US" dirty="0" smtClean="0"/>
              <a:t>1. Local Variables</a:t>
            </a:r>
          </a:p>
          <a:p>
            <a:pPr lvl="2"/>
            <a:r>
              <a:rPr lang="en-US" dirty="0" smtClean="0"/>
              <a:t>char x; </a:t>
            </a:r>
            <a:r>
              <a:rPr lang="en-US" dirty="0" err="1" smtClean="0"/>
              <a:t>int</a:t>
            </a:r>
            <a:r>
              <a:rPr lang="en-US" dirty="0" smtClean="0"/>
              <a:t> y; etc.</a:t>
            </a:r>
          </a:p>
          <a:p>
            <a:pPr lvl="1"/>
            <a:r>
              <a:rPr lang="en-US" dirty="0" smtClean="0"/>
              <a:t>2. Function parameters</a:t>
            </a:r>
          </a:p>
          <a:p>
            <a:pPr lvl="2"/>
            <a:r>
              <a:rPr lang="en-US" dirty="0" err="1" smtClean="0"/>
              <a:t>Func</a:t>
            </a:r>
            <a:r>
              <a:rPr lang="en-US" dirty="0" smtClean="0"/>
              <a:t> (</a:t>
            </a:r>
            <a:r>
              <a:rPr lang="en-US" dirty="0" err="1" smtClean="0"/>
              <a:t>param</a:t>
            </a:r>
            <a:r>
              <a:rPr lang="en-US" dirty="0" smtClean="0"/>
              <a:t> 1, </a:t>
            </a:r>
            <a:r>
              <a:rPr lang="en-US" dirty="0" err="1" smtClean="0"/>
              <a:t>param</a:t>
            </a:r>
            <a:r>
              <a:rPr lang="en-US" dirty="0" smtClean="0"/>
              <a:t> 2, </a:t>
            </a:r>
            <a:r>
              <a:rPr lang="en-US" dirty="0" err="1" smtClean="0"/>
              <a:t>param</a:t>
            </a:r>
            <a:r>
              <a:rPr lang="en-US" dirty="0" smtClean="0"/>
              <a:t> 3 … )</a:t>
            </a:r>
          </a:p>
          <a:p>
            <a:pPr lvl="2"/>
            <a:r>
              <a:rPr lang="en-US" dirty="0" smtClean="0"/>
              <a:t>The parameters are pushed onto the stack in reverse order</a:t>
            </a:r>
          </a:p>
          <a:p>
            <a:pPr lvl="3"/>
            <a:r>
              <a:rPr lang="en-US" dirty="0" smtClean="0"/>
              <a:t> </a:t>
            </a:r>
            <a:r>
              <a:rPr lang="en-US" dirty="0" err="1" smtClean="0"/>
              <a:t>param</a:t>
            </a:r>
            <a:r>
              <a:rPr lang="en-US" dirty="0" smtClean="0"/>
              <a:t> #3, </a:t>
            </a:r>
            <a:r>
              <a:rPr lang="en-US" dirty="0" err="1" smtClean="0"/>
              <a:t>param</a:t>
            </a:r>
            <a:r>
              <a:rPr lang="en-US" dirty="0" smtClean="0"/>
              <a:t> #2, </a:t>
            </a:r>
            <a:r>
              <a:rPr lang="en-US" dirty="0" err="1" smtClean="0"/>
              <a:t>param</a:t>
            </a:r>
            <a:r>
              <a:rPr lang="en-US" dirty="0" smtClean="0"/>
              <a:t> #1</a:t>
            </a:r>
          </a:p>
          <a:p>
            <a:pPr lvl="1"/>
            <a:r>
              <a:rPr lang="en-US" dirty="0" smtClean="0"/>
              <a:t>3. Return Address</a:t>
            </a:r>
          </a:p>
          <a:p>
            <a:pPr lvl="2"/>
            <a:r>
              <a:rPr lang="en-US" dirty="0" smtClean="0"/>
              <a:t>When a function is called, the address of the next instruction is pushed onto the stack after the parameters</a:t>
            </a:r>
          </a:p>
          <a:p>
            <a:pPr lvl="1"/>
            <a:r>
              <a:rPr lang="en-US" dirty="0" smtClean="0"/>
              <a:t>4. EBP – this is often pushed onto the stack during a function call to set up the stack frame</a:t>
            </a:r>
          </a:p>
          <a:p>
            <a:pPr lvl="1"/>
            <a:r>
              <a:rPr lang="en-US" dirty="0" smtClean="0"/>
              <a:t>5. ???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7" y="1219200"/>
            <a:ext cx="6852578" cy="5257800"/>
          </a:xfrm>
        </p:spPr>
        <p:txBody>
          <a:bodyPr/>
          <a:lstStyle/>
          <a:p>
            <a:r>
              <a:rPr lang="en-US" dirty="0" smtClean="0"/>
              <a:t>The stack is memory set aside to be used as temporary storage during function calls</a:t>
            </a:r>
          </a:p>
          <a:p>
            <a:r>
              <a:rPr lang="en-US" dirty="0" smtClean="0"/>
              <a:t>Typically, it’s used for … </a:t>
            </a:r>
          </a:p>
          <a:p>
            <a:pPr lvl="1"/>
            <a:r>
              <a:rPr lang="en-US" dirty="0" smtClean="0"/>
              <a:t>1. Local Variables</a:t>
            </a:r>
          </a:p>
          <a:p>
            <a:pPr lvl="2"/>
            <a:r>
              <a:rPr lang="en-US" dirty="0" smtClean="0"/>
              <a:t>char x; </a:t>
            </a:r>
            <a:r>
              <a:rPr lang="en-US" dirty="0" err="1" smtClean="0"/>
              <a:t>int</a:t>
            </a:r>
            <a:r>
              <a:rPr lang="en-US" dirty="0" smtClean="0"/>
              <a:t> y; etc.</a:t>
            </a:r>
          </a:p>
          <a:p>
            <a:pPr lvl="1"/>
            <a:r>
              <a:rPr lang="en-US" dirty="0" smtClean="0"/>
              <a:t>2. Function parameters</a:t>
            </a:r>
          </a:p>
          <a:p>
            <a:pPr lvl="2"/>
            <a:r>
              <a:rPr lang="en-US" dirty="0" err="1" smtClean="0"/>
              <a:t>Func</a:t>
            </a:r>
            <a:r>
              <a:rPr lang="en-US" dirty="0" smtClean="0"/>
              <a:t> (</a:t>
            </a:r>
            <a:r>
              <a:rPr lang="en-US" dirty="0" err="1" smtClean="0"/>
              <a:t>param</a:t>
            </a:r>
            <a:r>
              <a:rPr lang="en-US" dirty="0" smtClean="0"/>
              <a:t> 1, </a:t>
            </a:r>
            <a:r>
              <a:rPr lang="en-US" dirty="0" err="1" smtClean="0"/>
              <a:t>param</a:t>
            </a:r>
            <a:r>
              <a:rPr lang="en-US" dirty="0" smtClean="0"/>
              <a:t> 2, </a:t>
            </a:r>
            <a:r>
              <a:rPr lang="en-US" dirty="0" err="1" smtClean="0"/>
              <a:t>param</a:t>
            </a:r>
            <a:r>
              <a:rPr lang="en-US" dirty="0" smtClean="0"/>
              <a:t> 3 … )</a:t>
            </a:r>
          </a:p>
          <a:p>
            <a:pPr lvl="2"/>
            <a:r>
              <a:rPr lang="en-US" dirty="0" smtClean="0"/>
              <a:t>The parameters are pushed onto the stack in reverse order</a:t>
            </a:r>
          </a:p>
          <a:p>
            <a:pPr lvl="3"/>
            <a:r>
              <a:rPr lang="en-US" dirty="0" smtClean="0"/>
              <a:t> </a:t>
            </a:r>
            <a:r>
              <a:rPr lang="en-US" dirty="0" err="1" smtClean="0"/>
              <a:t>param</a:t>
            </a:r>
            <a:r>
              <a:rPr lang="en-US" dirty="0" smtClean="0"/>
              <a:t> #3, </a:t>
            </a:r>
            <a:r>
              <a:rPr lang="en-US" dirty="0" err="1" smtClean="0"/>
              <a:t>param</a:t>
            </a:r>
            <a:r>
              <a:rPr lang="en-US" dirty="0" smtClean="0"/>
              <a:t> #2, </a:t>
            </a:r>
            <a:r>
              <a:rPr lang="en-US" dirty="0" err="1" smtClean="0"/>
              <a:t>param</a:t>
            </a:r>
            <a:r>
              <a:rPr lang="en-US" dirty="0" smtClean="0"/>
              <a:t> #1</a:t>
            </a:r>
          </a:p>
          <a:p>
            <a:pPr lvl="1"/>
            <a:r>
              <a:rPr lang="en-US" dirty="0" smtClean="0"/>
              <a:t>3. Return Address</a:t>
            </a:r>
          </a:p>
          <a:p>
            <a:pPr lvl="2"/>
            <a:r>
              <a:rPr lang="en-US" dirty="0" smtClean="0"/>
              <a:t>When a function is called, the address of the next instruction is pushed onto the stack after the parameters</a:t>
            </a:r>
          </a:p>
          <a:p>
            <a:pPr lvl="1"/>
            <a:r>
              <a:rPr lang="en-US" dirty="0" smtClean="0"/>
              <a:t>4. EBP – this is often pushed onto the stack during a function call to set up the stack frame</a:t>
            </a:r>
          </a:p>
          <a:p>
            <a:pPr lvl="1"/>
            <a:r>
              <a:rPr lang="en-US" dirty="0" smtClean="0"/>
              <a:t>5. Temp storage for registers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TS102895261</Template>
  <TotalTime>6647</TotalTime>
  <Words>2012</Words>
  <Application>Microsoft Office PowerPoint</Application>
  <PresentationFormat>On-screen Show (4:3)</PresentationFormat>
  <Paragraphs>630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Digital Blue Tunnel 16x9</vt:lpstr>
      <vt:lpstr>x86 Intel Architecture</vt:lpstr>
      <vt:lpstr>Memory Classifications</vt:lpstr>
      <vt:lpstr>Endian</vt:lpstr>
      <vt:lpstr>The Stack</vt:lpstr>
      <vt:lpstr>The Stack</vt:lpstr>
      <vt:lpstr>The Stack</vt:lpstr>
      <vt:lpstr>The Stack</vt:lpstr>
      <vt:lpstr>The Stack</vt:lpstr>
      <vt:lpstr>The Stack</vt:lpstr>
      <vt:lpstr>Stack Operations</vt:lpstr>
      <vt:lpstr>Stack Operations - PUSH</vt:lpstr>
      <vt:lpstr>Stack Operations - POP</vt:lpstr>
      <vt:lpstr>Stack Operations - CALL</vt:lpstr>
      <vt:lpstr>Stack Operations - RETN</vt:lpstr>
      <vt:lpstr>The Stack – Function Call</vt:lpstr>
      <vt:lpstr>The Stack – Function Call</vt:lpstr>
      <vt:lpstr>The Stack</vt:lpstr>
      <vt:lpstr>The Stack</vt:lpstr>
      <vt:lpstr>The Stack</vt:lpstr>
      <vt:lpstr>The Stack</vt:lpstr>
      <vt:lpstr>The Stack – Accessing Args</vt:lpstr>
      <vt:lpstr>The Stack – Accessing Args</vt:lpstr>
      <vt:lpstr>The Stack – Accessing Args</vt:lpstr>
      <vt:lpstr>The Stack – Accessing Args</vt:lpstr>
      <vt:lpstr>The Stack – Accessing Args</vt:lpstr>
      <vt:lpstr>Questions &amp; Comments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stego</cp:lastModifiedBy>
  <cp:revision>273</cp:revision>
  <dcterms:created xsi:type="dcterms:W3CDTF">2014-02-13T05:00:54Z</dcterms:created>
  <dcterms:modified xsi:type="dcterms:W3CDTF">2017-05-29T06:28:11Z</dcterms:modified>
</cp:coreProperties>
</file>