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4" r:id="rId3"/>
    <p:sldId id="275" r:id="rId4"/>
    <p:sldId id="276" r:id="rId5"/>
    <p:sldId id="295" r:id="rId6"/>
    <p:sldId id="296" r:id="rId7"/>
    <p:sldId id="297" r:id="rId8"/>
    <p:sldId id="277" r:id="rId9"/>
    <p:sldId id="291" r:id="rId10"/>
    <p:sldId id="298" r:id="rId11"/>
    <p:sldId id="299" r:id="rId12"/>
    <p:sldId id="300" r:id="rId13"/>
    <p:sldId id="301" r:id="rId14"/>
    <p:sldId id="302" r:id="rId15"/>
    <p:sldId id="292" r:id="rId16"/>
    <p:sldId id="303" r:id="rId17"/>
    <p:sldId id="304" r:id="rId18"/>
    <p:sldId id="305" r:id="rId19"/>
    <p:sldId id="306" r:id="rId20"/>
    <p:sldId id="307" r:id="rId21"/>
    <p:sldId id="308" r:id="rId22"/>
    <p:sldId id="278" r:id="rId23"/>
    <p:sldId id="279" r:id="rId24"/>
    <p:sldId id="286" r:id="rId25"/>
    <p:sldId id="281" r:id="rId26"/>
    <p:sldId id="282" r:id="rId27"/>
    <p:sldId id="280" r:id="rId28"/>
    <p:sldId id="283" r:id="rId29"/>
    <p:sldId id="284" r:id="rId30"/>
    <p:sldId id="287" r:id="rId31"/>
    <p:sldId id="288" r:id="rId32"/>
    <p:sldId id="290" r:id="rId33"/>
    <p:sldId id="309" r:id="rId34"/>
    <p:sldId id="310" r:id="rId35"/>
    <p:sldId id="311" r:id="rId36"/>
    <p:sldId id="319" r:id="rId37"/>
    <p:sldId id="318" r:id="rId38"/>
    <p:sldId id="315" r:id="rId39"/>
    <p:sldId id="316" r:id="rId40"/>
    <p:sldId id="317" r:id="rId41"/>
    <p:sldId id="320" r:id="rId42"/>
    <p:sldId id="321" r:id="rId43"/>
    <p:sldId id="325" r:id="rId44"/>
    <p:sldId id="322" r:id="rId45"/>
    <p:sldId id="324" r:id="rId46"/>
    <p:sldId id="323" r:id="rId47"/>
    <p:sldId id="326" r:id="rId48"/>
    <p:sldId id="327" r:id="rId49"/>
    <p:sldId id="328" r:id="rId50"/>
    <p:sldId id="330" r:id="rId51"/>
    <p:sldId id="329" r:id="rId52"/>
    <p:sldId id="259" r:id="rId53"/>
    <p:sldId id="27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0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004010E7  03 45 0C  add     eax, [ebp+0xC]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2404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18"/>
          <p:cNvGrpSpPr/>
          <p:nvPr/>
        </p:nvGrpSpPr>
        <p:grpSpPr>
          <a:xfrm>
            <a:off x="199003" y="4495800"/>
            <a:ext cx="1182122" cy="369332"/>
            <a:chOff x="199003" y="4114800"/>
            <a:chExt cx="11821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9003" y="4114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786023" y="4267200"/>
              <a:ext cx="595102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12112" y="1916668"/>
            <a:ext cx="169790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EBP=?? ?? ?? 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1905000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004010E7  03 45 0C  add     eax, [ebp+0xC]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2404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18"/>
          <p:cNvGrpSpPr/>
          <p:nvPr/>
        </p:nvGrpSpPr>
        <p:grpSpPr>
          <a:xfrm>
            <a:off x="199003" y="4497943"/>
            <a:ext cx="1182122" cy="369332"/>
            <a:chOff x="199003" y="4114800"/>
            <a:chExt cx="11821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9003" y="4114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786023" y="4267200"/>
              <a:ext cx="595102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200" y="2209800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004010E7  03 45 0C  add     eax, [ebp+0xC]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2404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Previous ecx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18"/>
          <p:cNvGrpSpPr/>
          <p:nvPr/>
        </p:nvGrpSpPr>
        <p:grpSpPr>
          <a:xfrm>
            <a:off x="199003" y="4114800"/>
            <a:ext cx="1182122" cy="369332"/>
            <a:chOff x="199003" y="4114800"/>
            <a:chExt cx="11821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9003" y="4114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786023" y="4267200"/>
              <a:ext cx="595102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26024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004010E7  03 45 0C  add     eax, [ebp+0xC]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2404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Previous ecx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18"/>
          <p:cNvGrpSpPr/>
          <p:nvPr/>
        </p:nvGrpSpPr>
        <p:grpSpPr>
          <a:xfrm>
            <a:off x="199003" y="4114800"/>
            <a:ext cx="1182122" cy="369332"/>
            <a:chOff x="199003" y="4114800"/>
            <a:chExt cx="11821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9003" y="4114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786023" y="4267200"/>
              <a:ext cx="595102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29072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2590800"/>
            <a:ext cx="1938351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EAX=0xFFFFFFFF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5181600"/>
            <a:ext cx="118333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5562600"/>
            <a:ext cx="118974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+ 0xC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004010E7  03 45 0C  add     eax, [ebp+0xC]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2404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Previous ecx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18"/>
          <p:cNvGrpSpPr/>
          <p:nvPr/>
        </p:nvGrpSpPr>
        <p:grpSpPr>
          <a:xfrm>
            <a:off x="199003" y="4114800"/>
            <a:ext cx="1182122" cy="369332"/>
            <a:chOff x="199003" y="4114800"/>
            <a:chExt cx="11821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9003" y="4114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786023" y="4267200"/>
              <a:ext cx="595102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3288268"/>
            <a:ext cx="84029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 = 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2590800"/>
            <a:ext cx="1976823" cy="14773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0xFFFFFFFF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+ 0x00000032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----------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0x00000031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5181600"/>
            <a:ext cx="118333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5562600"/>
            <a:ext cx="118974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+ 0xC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004010EA  89 45 FC  mov     [ebp-4], eax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004010ED  8B 45 FC  mov     eax, [ebp-4]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004010F0  8B E5     mov     esp,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004010F2  5D        pop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004010F3  C3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003" y="4114800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786023" y="4267200"/>
            <a:ext cx="590443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9166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6400" y="5181600"/>
            <a:ext cx="118333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5562600"/>
            <a:ext cx="118974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4114800"/>
            <a:ext cx="11320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- 0x4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004010EA  89 45 FC  mov     [ebp-4], eax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004010ED  8B 45 FC  mov     eax, [ebp-4]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004010F0  8B E5     mov     esp,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004010F2  5D        pop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004010F3  C3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003" y="4114800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786023" y="4267200"/>
            <a:ext cx="590443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22214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6400" y="5181600"/>
            <a:ext cx="118333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5562600"/>
            <a:ext cx="118974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4114800"/>
            <a:ext cx="11320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- 0x4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004010EA  89 45 FC  mov     [ebp-4], eax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004010ED  8B 45 FC  mov     eax, [ebp-4]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004010F0  8B E5     mov     esp,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004010F2  5D        pop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004010F3  C3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003" y="4507468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786023" y="4659868"/>
            <a:ext cx="590443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26024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2112" y="1916668"/>
            <a:ext cx="1906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EBP=0x00012798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5029200"/>
            <a:ext cx="5982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26841" y="4648200"/>
            <a:ext cx="544759" cy="56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6400" y="5181600"/>
            <a:ext cx="118333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5562600"/>
            <a:ext cx="118974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+ 0xC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4114800"/>
            <a:ext cx="113204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 - 0x4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004010EA  89 45 FC  mov     [ebp-4], eax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004010ED  8B 45 FC  mov     eax, [ebp-4]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004010F0  8B E5     mov     esp,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004010F2  5D        pop    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004010F3  C3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003" y="4888468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786023" y="5040868"/>
            <a:ext cx="590443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29072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2112" y="1916668"/>
            <a:ext cx="178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EBP=0x????????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004010EA  89 45 FC  mov     [ebp-4], eax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004010ED  8B 45 FC  mov     eax, [ebp-4]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004010F0  8B E5     mov     esp,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004010F2  5D        pop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004010F3  C3       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retn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003" y="5269468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786023" y="5421868"/>
            <a:ext cx="590443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64468"/>
            <a:ext cx="19127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 = 0x004015F1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2112" y="1916668"/>
            <a:ext cx="178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EBP=0x????????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The following slides depict a few function calls taken from an actual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dirty="0" smtClean="0"/>
              <a:t>Return To: Assembly for C Function Call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004015E8  6A 32            push    32h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004015EA  6A FF            push    0FFFFFFFFh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004015EC  E8 EF FA FF FF   call    addTwoNumbers32Bit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004015F1  83 C4 08         add     esp, 8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004015F4  89 85 D0 FE FF FF   mov  [ebp-130h], eax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955268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815620" y="6107668"/>
            <a:ext cx="555980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12112" y="1066800"/>
            <a:ext cx="178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EBP=0x????????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29072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dirty="0" smtClean="0"/>
              <a:t>Return To: Assembly for C Function Call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004015E8  6A 32            push    32h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004015EA  6A FF            push    0FFFFFFFFh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004015EC  E8 EF FA FF FF   call    addTwoNumbers32Bit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004015F1  83 C4 08         add     esp, 8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004015F4  89 85 D0 FE FF FF   mov  [ebp-130h], eax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955268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815620" y="6107668"/>
            <a:ext cx="555980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0847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ecx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local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var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</a:t>
                      </a:r>
                      <a:r>
                        <a:rPr lang="en-US" dirty="0" err="1" smtClean="0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12112" y="1066800"/>
            <a:ext cx="195919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EBP=0x000128D8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2590800"/>
            <a:ext cx="1909818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EAX=0x00000031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3288268"/>
            <a:ext cx="74411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EIP=?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463819">
            <a:off x="6149066" y="4776465"/>
            <a:ext cx="2307811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Since this is ebp-130, 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ebp</a:t>
            </a:r>
            <a:r>
              <a:rPr lang="en-US" b="1" dirty="0" smtClean="0">
                <a:solidFill>
                  <a:schemeClr val="bg1"/>
                </a:solidFill>
              </a:rPr>
              <a:t> = 0x127A8 + 130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= 0x000128D8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791200" y="5909894"/>
            <a:ext cx="573565" cy="1861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5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 Function Calls</a:t>
            </a:r>
          </a:p>
          <a:p>
            <a:pPr lvl="1"/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Q1, Q2;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resultb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Q1 = 80;	// 0x00 00 00 50</a:t>
            </a:r>
          </a:p>
          <a:p>
            <a:pPr lvl="1"/>
            <a:r>
              <a:rPr lang="en-US" dirty="0" smtClean="0"/>
              <a:t>Q2 = -1;	// 0xFF FF 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FF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resultb</a:t>
            </a:r>
            <a:r>
              <a:rPr lang="en-US" dirty="0" smtClean="0"/>
              <a:t> = </a:t>
            </a:r>
            <a:r>
              <a:rPr lang="en-US" dirty="0" err="1" smtClean="0"/>
              <a:t>isXgtY_UnsignedInt</a:t>
            </a:r>
            <a:r>
              <a:rPr lang="en-US" dirty="0" smtClean="0"/>
              <a:t>(Q1, Q2);</a:t>
            </a:r>
          </a:p>
          <a:p>
            <a:pPr lvl="1"/>
            <a:r>
              <a:rPr lang="en-US" dirty="0" smtClean="0"/>
              <a:t>printf("Q1 = %d, Q2 = %d, result of unsigned comparison: %d\n", </a:t>
            </a:r>
          </a:p>
          <a:p>
            <a:pPr lvl="2"/>
            <a:r>
              <a:rPr lang="en-US" dirty="0" smtClean="0"/>
              <a:t>Q1, Q2, </a:t>
            </a:r>
            <a:r>
              <a:rPr lang="en-US" dirty="0" err="1" smtClean="0"/>
              <a:t>resultb</a:t>
            </a:r>
            <a:r>
              <a:rPr lang="en-US" dirty="0" smtClean="0"/>
              <a:t>);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/>
              <a:t>resultb</a:t>
            </a:r>
            <a:r>
              <a:rPr lang="en-US" dirty="0"/>
              <a:t> = </a:t>
            </a:r>
            <a:r>
              <a:rPr lang="en-US" dirty="0" err="1"/>
              <a:t>isXgtY_SignedInt</a:t>
            </a:r>
            <a:r>
              <a:rPr lang="en-US" dirty="0"/>
              <a:t>( (</a:t>
            </a:r>
            <a:r>
              <a:rPr lang="en-US" dirty="0" err="1"/>
              <a:t>int</a:t>
            </a:r>
            <a:r>
              <a:rPr lang="en-US" dirty="0"/>
              <a:t>) Q1, (</a:t>
            </a:r>
            <a:r>
              <a:rPr lang="en-US" dirty="0" err="1"/>
              <a:t>int</a:t>
            </a:r>
            <a:r>
              <a:rPr lang="en-US" dirty="0"/>
              <a:t>) Q2);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("Q1 = %d, Q2 = %d, result of signed comparison: %d\n",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Q1, (</a:t>
            </a:r>
            <a:r>
              <a:rPr lang="en-US" dirty="0" err="1"/>
              <a:t>int</a:t>
            </a:r>
            <a:r>
              <a:rPr lang="en-US" dirty="0"/>
              <a:t>) Q2, </a:t>
            </a:r>
            <a:r>
              <a:rPr lang="en-US" dirty="0" err="1"/>
              <a:t>resultb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 Function Call to Unsigned Compare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004016EA  8B 55 EC               mov     edx, [ebp-14h]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004016ED  52                     push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; push Q2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004016EE  8B 85 F0 FF FF FF      mov     eax, [ebp-10h]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004016F4  50                     push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; push Q1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004016F5  E8 86 F9 FF FF         call    isXgtY_UnsignedInt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004016FA  83 C4 08               add     esp, 8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004016FD  88 85 E9 FF FF FF      mov     [ebp-17h], al</a:t>
            </a:r>
          </a:p>
          <a:p>
            <a:pPr lvl="1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00401703  0F B6 8D E9 FF FF FF   movzx   ecx, [ebp-17h]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0040170A  51                     push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; push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resultb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0040170B  8B 55 EC               mov     edx, [ebp-14h]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0040170E  52                     push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; push Q2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0040170F  8B 85 F0 FF FF FF      mov     eax, [ebp-10h]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00401715  50                     push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; push Q1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00401716  68 30 D5 40 00         push    offset aQ1DQ2DResult_0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0040171B  E8 2E 02 00 00         call    printf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00401720  83 C4 10               add     esp, 10h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 Compare Functions ( with a little extra shift )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isXgtY_UnsignedInt( unsigned </a:t>
            </a:r>
            <a:r>
              <a:rPr lang="en-US" dirty="0" err="1" smtClean="0"/>
              <a:t>int</a:t>
            </a:r>
            <a:r>
              <a:rPr lang="en-US" dirty="0" smtClean="0"/>
              <a:t> X, unsigned </a:t>
            </a:r>
            <a:r>
              <a:rPr lang="en-US" dirty="0" err="1" smtClean="0"/>
              <a:t>int</a:t>
            </a:r>
            <a:r>
              <a:rPr lang="en-US" dirty="0" smtClean="0"/>
              <a:t> Y ) {</a:t>
            </a:r>
          </a:p>
          <a:p>
            <a:pPr lvl="1"/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</a:p>
          <a:p>
            <a:pPr lvl="1"/>
            <a:r>
              <a:rPr lang="en-US" dirty="0" smtClean="0"/>
              <a:t>	Z = Y &gt;&gt; 1;</a:t>
            </a:r>
          </a:p>
          <a:p>
            <a:pPr lvl="1"/>
            <a:r>
              <a:rPr lang="en-US" dirty="0" smtClean="0"/>
              <a:t>	if( X &gt; Y ) return true;</a:t>
            </a:r>
          </a:p>
          <a:p>
            <a:pPr lvl="1"/>
            <a:r>
              <a:rPr lang="en-US" dirty="0" smtClean="0"/>
              <a:t>	return false; </a:t>
            </a:r>
          </a:p>
          <a:p>
            <a:pPr lvl="1"/>
            <a:r>
              <a:rPr lang="en-US" dirty="0" smtClean="0"/>
              <a:t>} 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isXgtY_SignedInt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 ) 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</a:p>
          <a:p>
            <a:pPr lvl="1"/>
            <a:r>
              <a:rPr lang="en-US" dirty="0" smtClean="0"/>
              <a:t>	Z = Y &gt;&gt; 1;</a:t>
            </a:r>
          </a:p>
          <a:p>
            <a:pPr lvl="1"/>
            <a:r>
              <a:rPr lang="en-US" dirty="0" smtClean="0"/>
              <a:t>	if( X &gt; Y ) return true;</a:t>
            </a:r>
          </a:p>
          <a:p>
            <a:pPr lvl="1"/>
            <a:r>
              <a:rPr lang="en-US" dirty="0" smtClean="0"/>
              <a:t>	return false;</a:t>
            </a:r>
          </a:p>
          <a:p>
            <a:pPr lvl="1"/>
            <a:r>
              <a:rPr lang="en-US" dirty="0" smtClean="0"/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 Function – Unsigned Compare - isXgtY_UnsignedInt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00401080 55               push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00401081 8B EC            mov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00401083 51               push    ecx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00401084 8B 45 0C         mov     eax, [ebp+0Ch]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00401087 D1 E8           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shr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eax,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00401089 89 45 FC         mov     [ebp-4], eax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0040108C 8B 4D 08         mov     ecx, [ebp+8]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0040108F 3B 4D 0C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ecx, [ebp+0Ch]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00401092 76 04           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jbe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short loc_401098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00401094 B0 01            mov     al, 1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true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00401096 EB 02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short loc_40109A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00401098  loc_401098: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00401098 32 C0            xor     al, al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false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0040109A  loc_40109A: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0040109A 8B E5            mov     esp,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0040109C 5D               pop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0040109D C3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 Function – Signed Compare - </a:t>
            </a:r>
            <a:r>
              <a:rPr lang="en-US" dirty="0" err="1" smtClean="0"/>
              <a:t>isXgtY_SignedInt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00401060 55               push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00401061 8B EC            mov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00401063 51               push    ecx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00401064 8B 45 0C         mov     eax, [ebp+0Ch]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00401067 D1 F8           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sar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eax,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00401069 89 45 FC         mov     [ebp-4], eax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0040106C 8B 4D 08         mov     ecx, [ebp+8]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0040106F 3B 4D 0C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ecx, [ebp+0Ch]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00401072 7E 04           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jle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short loc_401078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00401074 B0 01            mov     al,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00401076 EB 02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short loc_40107A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00401078  loc_401078: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00401078 32 C0            xor     al, al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0040107A  loc_40107A: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0040107A 8B E5            mov     esp,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0040107C 5D               pop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0040107D C3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The prior compares were integer (32 bit) compare functions</a:t>
            </a:r>
          </a:p>
          <a:p>
            <a:r>
              <a:rPr lang="en-US" dirty="0" smtClean="0"/>
              <a:t>The following examples are for byte compare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19999" cy="4953000"/>
          </a:xfrm>
        </p:spPr>
        <p:txBody>
          <a:bodyPr/>
          <a:lstStyle/>
          <a:p>
            <a:r>
              <a:rPr lang="en-US" dirty="0" smtClean="0"/>
              <a:t>C Functions Calls to the Byte Compare Functions</a:t>
            </a:r>
          </a:p>
          <a:p>
            <a:pPr lvl="1"/>
            <a:r>
              <a:rPr lang="en-US" dirty="0" smtClean="0"/>
              <a:t>char R1, R2;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resultb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R1 = 12;</a:t>
            </a:r>
          </a:p>
          <a:p>
            <a:pPr lvl="1"/>
            <a:r>
              <a:rPr lang="en-US" dirty="0" smtClean="0"/>
              <a:t>R2 = 255;</a:t>
            </a:r>
          </a:p>
          <a:p>
            <a:pPr lvl="1"/>
            <a:r>
              <a:rPr lang="en-US" dirty="0" err="1" smtClean="0"/>
              <a:t>resultb</a:t>
            </a:r>
            <a:r>
              <a:rPr lang="en-US" dirty="0" smtClean="0"/>
              <a:t> = </a:t>
            </a:r>
            <a:r>
              <a:rPr lang="en-US" dirty="0" err="1" smtClean="0"/>
              <a:t>isXgtY_Signed</a:t>
            </a:r>
            <a:r>
              <a:rPr lang="en-US" dirty="0" smtClean="0"/>
              <a:t>(R1, R2);</a:t>
            </a:r>
          </a:p>
          <a:p>
            <a:pPr lvl="1"/>
            <a:r>
              <a:rPr lang="pt-BR" dirty="0" smtClean="0"/>
              <a:t>printf("R1 = %d, R2 = %d, result of signed comparison: %d\n", </a:t>
            </a:r>
          </a:p>
          <a:p>
            <a:pPr lvl="2"/>
            <a:r>
              <a:rPr lang="pt-BR" dirty="0" smtClean="0"/>
              <a:t>R1, R2, resultb);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resultb</a:t>
            </a:r>
            <a:r>
              <a:rPr lang="en-US" dirty="0" smtClean="0"/>
              <a:t> = </a:t>
            </a:r>
            <a:r>
              <a:rPr lang="en-US" dirty="0" err="1" smtClean="0"/>
              <a:t>isXgtY_Unsigned</a:t>
            </a:r>
            <a:r>
              <a:rPr lang="en-US" dirty="0" smtClean="0"/>
              <a:t>(R1, R2);</a:t>
            </a:r>
          </a:p>
          <a:p>
            <a:pPr lvl="1"/>
            <a:r>
              <a:rPr lang="en-US" dirty="0" smtClean="0"/>
              <a:t>printf("R1 = %d, R2 = %d, result of unsigned comparison: %d\n", </a:t>
            </a:r>
          </a:p>
          <a:p>
            <a:pPr lvl="2"/>
            <a:r>
              <a:rPr lang="en-US" dirty="0" smtClean="0"/>
              <a:t>(unsigned char) R1, (unsigned char) R2, </a:t>
            </a:r>
            <a:r>
              <a:rPr lang="en-US" dirty="0" err="1" smtClean="0"/>
              <a:t>resultb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61075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Call to Signed Function  (printf not included)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0040161B  C6 45 F7 0C           mov [ebp-9], 0Ch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0040161F  C6 85 B7 FD FF FF FF  mov [ebp-249h], 0FFh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00401626  0F B6 95 B7 FD FF FF  movzx  edx, [ebp-249h]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0040162D  52                    push    edx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0040162E  0F B6 45 F7           movzx   eax, [ebp-9]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00401632  50                    push    eax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00401633  E8 C8 F9 FF FF        call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isXgtY_Signed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00401638  83 C4 08              add     esp, 8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C Function Call and Function</a:t>
            </a:r>
          </a:p>
          <a:p>
            <a:pPr lvl="1"/>
            <a:r>
              <a:rPr lang="en-US" dirty="0" smtClean="0"/>
              <a:t>SS = addTwoNumbers32Bit( -1, 50 );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addTwoNumbers32Bit( </a:t>
            </a:r>
            <a:r>
              <a:rPr lang="en-US" dirty="0" err="1" smtClean="0"/>
              <a:t>int</a:t>
            </a:r>
            <a:r>
              <a:rPr lang="en-US" dirty="0" smtClean="0"/>
              <a:t> Q, </a:t>
            </a:r>
            <a:r>
              <a:rPr lang="en-US" dirty="0" err="1" smtClean="0"/>
              <a:t>int</a:t>
            </a:r>
            <a:r>
              <a:rPr lang="en-US" dirty="0" smtClean="0"/>
              <a:t> R ) 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S = Q + R;</a:t>
            </a:r>
          </a:p>
          <a:p>
            <a:pPr lvl="1"/>
            <a:r>
              <a:rPr lang="en-US" dirty="0" smtClean="0"/>
              <a:t>	return S;</a:t>
            </a:r>
          </a:p>
          <a:p>
            <a:pPr lvl="1"/>
            <a:r>
              <a:rPr lang="en-US" dirty="0" smtClean="0"/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BYTE Sized Compares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isXgtY_Signed</a:t>
            </a:r>
            <a:r>
              <a:rPr lang="en-US" dirty="0" smtClean="0"/>
              <a:t>( char X, char Y )  {</a:t>
            </a:r>
          </a:p>
          <a:p>
            <a:pPr lvl="1"/>
            <a:r>
              <a:rPr lang="en-US" dirty="0" smtClean="0"/>
              <a:t>	char Z;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Z = Y &gt;&gt; 1;</a:t>
            </a:r>
          </a:p>
          <a:p>
            <a:pPr lvl="1"/>
            <a:r>
              <a:rPr lang="en-US" dirty="0" smtClean="0"/>
              <a:t>	if( X &gt; Y ) return true;</a:t>
            </a:r>
          </a:p>
          <a:p>
            <a:pPr lvl="1"/>
            <a:r>
              <a:rPr lang="en-US" dirty="0" smtClean="0"/>
              <a:t>	return false;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isXgtY_Unsigned</a:t>
            </a:r>
            <a:r>
              <a:rPr lang="en-US" dirty="0" smtClean="0"/>
              <a:t>( unsigned char X, unsigned char Y )  {</a:t>
            </a:r>
          </a:p>
          <a:p>
            <a:pPr lvl="1"/>
            <a:r>
              <a:rPr lang="en-US" dirty="0" smtClean="0"/>
              <a:t>	unsigned char Z;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Z = Y &gt;&gt; 1;</a:t>
            </a:r>
          </a:p>
          <a:p>
            <a:pPr lvl="1"/>
            <a:r>
              <a:rPr lang="en-US" dirty="0" smtClean="0"/>
              <a:t>	if( X &gt; Y ) return true;</a:t>
            </a:r>
          </a:p>
          <a:p>
            <a:pPr lvl="1"/>
            <a:r>
              <a:rPr lang="en-US" dirty="0" smtClean="0"/>
              <a:t>	return false;</a:t>
            </a:r>
          </a:p>
          <a:p>
            <a:pPr lvl="1"/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Signed Byte Compare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00401000  55             push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00401001  8B EC          mov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00401003  51             push    ecx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00401004  0F BE 45 0C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eax, [ebp+0Ch]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00401008  D1 F8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eax,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0040100A  88 45 FF       mov     [ebp-1], al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0040100D  0F BE 4D 08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ecx, [ebp+8]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00401011  0F BE 55 0C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edx, [ebp+0Ch]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00401015  3B CA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ecx, edx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00401017  7E 04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short loc_40101D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00401019  B0 01          mov     al,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0040101B  EB 02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short loc_40101F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0040101D  32 C0          xor     al, al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0040101F  8B E5          mov     esp,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00401021  5D             pop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00401022  C3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Unsigned Byte Compare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00401000  55             push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00401001  8B EC          mov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00401003  51             push    ecx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00401004  0F B6 45 0C    movzx   eax, [ebp+0Ch]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00401008  D1 F8         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eax,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0040100A  88 45 FF       mov     [ebp-1], al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0040100D  0F B6 4D 08    movzx   ecx, [ebp+8]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00401011  0F B6 55 0C    movzx   edx, [ebp+0Ch]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00401015  3B CA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ecx, edx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00401017  7E 04         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short loc_40101D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00401019  B0 01          mov     al, 1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0040101B  EB 02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short loc_40101F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0040101D  32 C0          xor     al, al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0040101F  8B E5          mov     esp,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00401021  5D             pop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00401022  C3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404537">
            <a:off x="6304936" y="1140463"/>
            <a:ext cx="27414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00B0F0"/>
                </a:solidFill>
              </a:rPr>
              <a:t>sar</a:t>
            </a:r>
            <a:r>
              <a:rPr lang="en-US" sz="1600" b="1" dirty="0" smtClean="0">
                <a:solidFill>
                  <a:srgbClr val="00B0F0"/>
                </a:solidFill>
              </a:rPr>
              <a:t> /</a:t>
            </a:r>
            <a:r>
              <a:rPr lang="en-US" sz="1600" b="1" dirty="0" err="1" smtClean="0">
                <a:solidFill>
                  <a:srgbClr val="00B0F0"/>
                </a:solidFill>
              </a:rPr>
              <a:t>jle</a:t>
            </a:r>
            <a:r>
              <a:rPr lang="en-US" sz="1600" b="1" dirty="0" smtClean="0">
                <a:solidFill>
                  <a:srgbClr val="00B0F0"/>
                </a:solidFill>
              </a:rPr>
              <a:t> are there on purpose,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OK because of zero extend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Call to function: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fullNameLength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getStringLength</a:t>
            </a:r>
            <a:r>
              <a:rPr lang="en-US" dirty="0" smtClean="0">
                <a:solidFill>
                  <a:srgbClr val="FFFF00"/>
                </a:solidFill>
              </a:rPr>
              <a:t> (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);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Function definition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getStringLength</a:t>
            </a:r>
            <a:r>
              <a:rPr lang="en-US" dirty="0" smtClean="0">
                <a:solidFill>
                  <a:srgbClr val="FFFF00"/>
                </a:solidFill>
              </a:rPr>
              <a:t>( char *string )  {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length = 0;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while( *(string + length) != 0 &amp;&amp; length &lt; 0x10000 )  {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length++;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}</a:t>
            </a:r>
          </a:p>
          <a:p>
            <a:pPr lvl="1"/>
            <a:endParaRPr lang="en-US" sz="200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if ( length == 65536 ) return -1;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return length;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CALL to </a:t>
            </a:r>
            <a:r>
              <a:rPr lang="en-US" dirty="0" err="1" smtClean="0"/>
              <a:t>getStringLength</a:t>
            </a:r>
            <a:r>
              <a:rPr lang="en-US" dirty="0" smtClean="0"/>
              <a:t>: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0040156C 8B 55 F0              mov     edx, [ebp-10h]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0040156F 52                    push    edx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00401570 E8 8B FB FF FF        call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getStringLength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00401575 83 C4 04              add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4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00401578 89 85 C0 FD FF FF     mov     [ebp-0Ch], eax</a:t>
            </a: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How do you determine the address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getStringLength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What is the address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getStringLength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</a:t>
            </a:r>
            <a:r>
              <a:rPr lang="en-US" dirty="0" err="1" smtClean="0"/>
              <a:t>getStringLength</a:t>
            </a:r>
            <a:r>
              <a:rPr lang="en-US" dirty="0" smtClean="0"/>
              <a:t> function:  SETUP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00401100 55                          push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00401101 8B EC                       mov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00401103 51                          push    ecx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00401104 C7 45 FC 00 00 00 00        mov     [ebp-4], 0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</a:t>
            </a:r>
            <a:r>
              <a:rPr lang="en-US" dirty="0" err="1" smtClean="0"/>
              <a:t>getStringLength</a:t>
            </a:r>
            <a:r>
              <a:rPr lang="en-US" dirty="0" smtClean="0"/>
              <a:t> function:  WHILE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0040110B 8B 45 08                    mov     eax,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0040110E 03 45 FC                    add     eax, [ebp-4]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00401111 0F BE 08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ecx, byte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[eax]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00401114 85 C9                       test    ecx, ecx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00401116 74 14                       jz      short loc_40112C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00401118 81 7D FC 00 00 01 00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[ebp-4], 10000h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0040111F 7D 0B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short loc_40112C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00401121 8B 55 FC                    mov     edx, [ebp-4]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00401124 83 C2 01                    add     edx, 1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00401127 89 55 FC                    mov     [ebp-4], edx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0040112A EB DF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short loc_40110B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0040112C --- Exit While Loop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</a:t>
            </a:r>
            <a:r>
              <a:rPr lang="en-US" dirty="0" err="1" smtClean="0"/>
              <a:t>getStringLength</a:t>
            </a:r>
            <a:r>
              <a:rPr lang="en-US" dirty="0" smtClean="0"/>
              <a:t> function:  IF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0040112C 81 7D FC 00 00 01 00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[ebp-4], 10000h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00401133 75 05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short loc_40113A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00401135 83 C8 FF                    or      eax, 0FFFFFFFFh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00401138 EB 03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short loc_40113D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0040113A 8B 45 FC                    mov     eax, [ebp-4]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0040113D 8B E5                       mov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0040113F 5D                          pop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00401140 C3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Call to function </a:t>
            </a:r>
            <a:r>
              <a:rPr lang="en-US" dirty="0" err="1" smtClean="0"/>
              <a:t>changeCase</a:t>
            </a:r>
            <a:endParaRPr lang="en-US" dirty="0" smtClean="0"/>
          </a:p>
          <a:p>
            <a:pPr lvl="1"/>
            <a:r>
              <a:rPr lang="en-US" sz="2100" dirty="0" err="1" smtClean="0"/>
              <a:t>resulti</a:t>
            </a:r>
            <a:r>
              <a:rPr lang="en-US" sz="2100" dirty="0" smtClean="0"/>
              <a:t> = </a:t>
            </a:r>
            <a:r>
              <a:rPr lang="en-US" sz="2100" dirty="0" err="1" smtClean="0"/>
              <a:t>changeCase</a:t>
            </a:r>
            <a:r>
              <a:rPr lang="en-US" sz="2100" dirty="0" smtClean="0"/>
              <a:t>( </a:t>
            </a:r>
            <a:r>
              <a:rPr lang="en-US" sz="2100" dirty="0" err="1" smtClean="0"/>
              <a:t>fullName</a:t>
            </a:r>
            <a:r>
              <a:rPr lang="en-US" sz="2100" dirty="0" smtClean="0"/>
              <a:t>, </a:t>
            </a:r>
            <a:r>
              <a:rPr lang="en-US" sz="2100" dirty="0" err="1" smtClean="0"/>
              <a:t>fullNameLength</a:t>
            </a:r>
            <a:r>
              <a:rPr lang="en-US" sz="2100" dirty="0" smtClean="0"/>
              <a:t> );</a:t>
            </a:r>
          </a:p>
          <a:p>
            <a:endParaRPr lang="en-US" sz="700" dirty="0" smtClean="0"/>
          </a:p>
          <a:p>
            <a:r>
              <a:rPr lang="en-US" dirty="0" smtClean="0"/>
              <a:t>Function Definition:</a:t>
            </a:r>
          </a:p>
          <a:p>
            <a:pPr lvl="1"/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changeCase</a:t>
            </a:r>
            <a:r>
              <a:rPr lang="en-US" sz="2100" dirty="0" smtClean="0"/>
              <a:t>( char *name, </a:t>
            </a:r>
            <a:r>
              <a:rPr lang="en-US" sz="2100" dirty="0" err="1" smtClean="0"/>
              <a:t>int</a:t>
            </a:r>
            <a:r>
              <a:rPr lang="en-US" sz="2100" dirty="0" smtClean="0"/>
              <a:t> length )  {</a:t>
            </a:r>
          </a:p>
          <a:p>
            <a:pPr lvl="1"/>
            <a:r>
              <a:rPr lang="en-US" sz="2100" dirty="0" smtClean="0"/>
              <a:t>	</a:t>
            </a:r>
            <a:r>
              <a:rPr lang="en-US" sz="2100" dirty="0" err="1" smtClean="0"/>
              <a:t>int</a:t>
            </a:r>
            <a:r>
              <a:rPr lang="en-US" sz="2100" dirty="0" smtClean="0"/>
              <a:t> index, count;</a:t>
            </a:r>
          </a:p>
          <a:p>
            <a:pPr lvl="1"/>
            <a:endParaRPr lang="en-US" sz="2100" dirty="0" smtClean="0"/>
          </a:p>
          <a:p>
            <a:pPr lvl="1"/>
            <a:r>
              <a:rPr lang="en-US" sz="2100" dirty="0" smtClean="0"/>
              <a:t>	for( index = 0,  count = 0;  index &lt; length;  index++ )  {</a:t>
            </a:r>
          </a:p>
          <a:p>
            <a:pPr lvl="1"/>
            <a:r>
              <a:rPr lang="en-US" sz="2100" dirty="0" smtClean="0"/>
              <a:t>		if( name[index] &gt;= 'A' &amp;&amp; name[index] &lt;= 'Z' )  {</a:t>
            </a:r>
          </a:p>
          <a:p>
            <a:pPr lvl="1"/>
            <a:r>
              <a:rPr lang="en-US" sz="2100" dirty="0" smtClean="0"/>
              <a:t>			name[index] = name[index] ^ 0x20;</a:t>
            </a:r>
          </a:p>
          <a:p>
            <a:pPr lvl="1"/>
            <a:r>
              <a:rPr lang="en-US" sz="2100" dirty="0" smtClean="0"/>
              <a:t>			count++;</a:t>
            </a:r>
          </a:p>
          <a:p>
            <a:pPr lvl="1"/>
            <a:r>
              <a:rPr lang="en-US" sz="2100" dirty="0" smtClean="0"/>
              <a:t> 		}</a:t>
            </a:r>
          </a:p>
          <a:p>
            <a:pPr lvl="1"/>
            <a:r>
              <a:rPr lang="en-US" sz="2100" dirty="0" smtClean="0"/>
              <a:t>		else if( name[index] &gt;= '</a:t>
            </a:r>
            <a:r>
              <a:rPr lang="en-US" sz="2100" dirty="0" err="1" smtClean="0"/>
              <a:t>a'</a:t>
            </a:r>
            <a:r>
              <a:rPr lang="en-US" sz="2100" dirty="0" smtClean="0"/>
              <a:t> &amp;&amp; name[index] &lt;= 'z' )</a:t>
            </a:r>
          </a:p>
          <a:p>
            <a:pPr lvl="1"/>
            <a:r>
              <a:rPr lang="en-US" sz="2100" dirty="0" smtClean="0"/>
              <a:t>		{</a:t>
            </a:r>
          </a:p>
          <a:p>
            <a:pPr lvl="1"/>
            <a:r>
              <a:rPr lang="en-US" sz="2100" dirty="0" smtClean="0"/>
              <a:t>			name[index] = name[index] ^ 0x20;</a:t>
            </a:r>
          </a:p>
          <a:p>
            <a:pPr lvl="1"/>
            <a:r>
              <a:rPr lang="en-US" sz="2100" dirty="0" smtClean="0"/>
              <a:t>			count = count + 1;</a:t>
            </a:r>
          </a:p>
          <a:p>
            <a:pPr lvl="1"/>
            <a:r>
              <a:rPr lang="en-US" sz="2100" dirty="0" smtClean="0"/>
              <a:t> 		}</a:t>
            </a:r>
          </a:p>
          <a:p>
            <a:pPr lvl="1"/>
            <a:r>
              <a:rPr lang="en-US" sz="2100" dirty="0" smtClean="0"/>
              <a:t>	}</a:t>
            </a:r>
          </a:p>
          <a:p>
            <a:pPr lvl="1"/>
            <a:r>
              <a:rPr lang="en-US" sz="2100" dirty="0" smtClean="0"/>
              <a:t>	return count;</a:t>
            </a:r>
          </a:p>
          <a:p>
            <a:pPr lvl="1"/>
            <a:r>
              <a:rPr lang="en-US" sz="21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770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Call to </a:t>
            </a:r>
            <a:r>
              <a:rPr lang="en-US" dirty="0" err="1" smtClean="0"/>
              <a:t>changeCase</a:t>
            </a:r>
            <a:r>
              <a:rPr lang="en-US" dirty="0" smtClean="0"/>
              <a:t>: 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00401592  8B 8D C0 FD FF FF    mov     ecx, [ebp-0Ch]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fullNameLen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00401598  51                   push    ecx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00401599  8B 55 F0             mov     edx, [ebp-10h]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0040159C  52                   push    edx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0040159D  E8 AE FB FF FF       call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changeCase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004015A2  83 C4 08             add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004015A5  89 85 B8 FD FF FF    mov     [ebp-18h], eax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resulti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dirty="0" smtClean="0"/>
              <a:t>Assembly for C Function Call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004015E8  6A 32            push    32h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004015EA  6A FF            push    0FFFFFFFFh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004015EC  E8 EF FA FF FF   call    addTwoNumbers32Bit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004015F1  83 C4 08         add     esp, 8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004015F4  89 85 D0 FE FF FF   mov  [ebp-130h], eax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65875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2789" y="5955268"/>
            <a:ext cx="1143000" cy="369332"/>
            <a:chOff x="172789" y="4876800"/>
            <a:chExt cx="11430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72789" y="4876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759809" y="5029200"/>
              <a:ext cx="555980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509" y="1600200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changeCase</a:t>
            </a:r>
            <a:r>
              <a:rPr lang="en-US" dirty="0" smtClean="0"/>
              <a:t> – Setup / Loop Initialize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00401150  55                   push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00401151  8B EC                mov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00401153  83 EC 08             sub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00401156  C7 45 F8 00 00 00 00   mov     [ebp-8], 0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0040115D  C7 45 FC 00 00 00 00   mov     [ebp-4], 0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00401164  EB 09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short loc_40116F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changeCase</a:t>
            </a:r>
            <a:r>
              <a:rPr lang="en-US" dirty="0" smtClean="0"/>
              <a:t> –  Loop Setup/Test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00401166  8B 45 F8             mov     eax,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00401169  83 C0 01             add     eax, 1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0040116C  89 45 F8             mov    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ebp-8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--- Jumped Here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0040116F  8B 4D F8             mov     ecx,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00401172  3B 4D 0C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ecx, [ebp+0Ch]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00401175  7D 79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short loc_4011F0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definition of </a:t>
            </a:r>
            <a:r>
              <a:rPr lang="en-US" dirty="0" err="1" smtClean="0"/>
              <a:t>changeCase</a:t>
            </a:r>
            <a:r>
              <a:rPr lang="en-US" dirty="0" smtClean="0"/>
              <a:t> – Body #1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00401177  8B 55 08             mov     edx,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0040117A  03 55 F8             add     edx,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0040117D  0F BE 02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eax, byte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[edx]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00401180  83 F8 41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eax, 41h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00401183  7C 2D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short loc_4011B2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00401185  8B 4D 08             mov     ecx,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00401188  03 4D F8             add     ecx,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0040118B  0F BE 11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edx, byte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[ecx]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0040118E  83 FA 5A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edx, 5Ah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00401191  7F 1F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short loc_4011B2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Assembly Language for definition of </a:t>
            </a:r>
            <a:r>
              <a:rPr lang="en-US" sz="9600" dirty="0" err="1" smtClean="0"/>
              <a:t>changeCase</a:t>
            </a:r>
            <a:r>
              <a:rPr lang="en-US" sz="9600" dirty="0" smtClean="0"/>
              <a:t> – Body #2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00401193  8B 45 08             mov     eax, [ebp+8]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00401196  03 45 F8             add     eax, [ebp-8]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00401199  0F BE 08            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  ecx, byte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[eax]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0040119C  83 F1 20             xor     ecx, 20h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0040119F  8B 55 08             mov     edx, [ebp+8]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004011A2  03 55 F8             add     edx, [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ebp-8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004011A5  88 0A                mov     [edx],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6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004011A7  8B 45 FC             mov     eax, [ebp-4]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004011AA  83 C0 01             add     eax, 1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004011AD  89 45 FC             mov     [ebp-4], eax</a:t>
            </a:r>
          </a:p>
          <a:p>
            <a:pPr lvl="1">
              <a:lnSpc>
                <a:spcPct val="110000"/>
              </a:lnSpc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004011B0  EB 39               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</a:rPr>
              <a:t>     short loc_4011EB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definition of </a:t>
            </a:r>
            <a:r>
              <a:rPr lang="en-US" dirty="0" err="1" smtClean="0"/>
              <a:t>changeCase</a:t>
            </a:r>
            <a:r>
              <a:rPr lang="en-US" dirty="0" smtClean="0"/>
              <a:t> – Body #3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004011B2  8B 4D 08             mov     ecx,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004011B5  03 4D F8             add     ecx,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004011B8  0F BE 11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edx, byte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[ecx]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004011BB  83 FA 61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edx, 61h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004011BE  7C 2B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short loc_4011EB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004011C0  8B 45 08             mov     eax,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004011C3  03 45 F8             add     eax,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004011C6  0F BE 08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ecx, byte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[eax]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004011C9  83 F9 7A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ecx, 7Ah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004011CC  7F 1D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short loc_4011EB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definition of </a:t>
            </a:r>
            <a:r>
              <a:rPr lang="en-US" dirty="0" err="1" smtClean="0"/>
              <a:t>changeCase</a:t>
            </a:r>
            <a:r>
              <a:rPr lang="en-US" dirty="0" smtClean="0"/>
              <a:t> – Body #4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004011CE  8B 55 08             mov     edx,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004011D1  03 55 F8             add     edx,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004011D4  0F BE 02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eax, byte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[edx]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004011D7  83 F0 20             xor     eax, 20h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004011DA  8B 4D 08             mov     ecx, [ebp+8]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004011DD  03 4D F8             add     ecx,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004011E0  88 01                mov     [ecx], al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004011E2  8B 55 FC             mov     edx, [ebp-4]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004011E5  83 C2 01             add     edx, 1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004011E8  89 55 FC             mov     [ebp-4], edx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004011EB  E9 76 FF FF FF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loc_401166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 for definition of </a:t>
            </a:r>
            <a:r>
              <a:rPr lang="en-US" dirty="0" err="1" smtClean="0"/>
              <a:t>changeCase</a:t>
            </a:r>
            <a:r>
              <a:rPr lang="en-US" dirty="0" smtClean="0"/>
              <a:t> - Exit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004011F0  8B 45 FC             mov     eax, [ebp-4]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004011F3  8B E5                mov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004011F5  5D                   pop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004011F6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C3             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>
            <a:normAutofit/>
          </a:bodyPr>
          <a:lstStyle/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004013E4 50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push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004013E5 E8 F7 03 00 00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call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004013EA 83 C4 04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add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4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004013ED 89 45 F8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mov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], eax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004013F0 83 7D F8 00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], 0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004013F4 75 18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loc_40140E</a:t>
            </a:r>
          </a:p>
          <a:p>
            <a:pPr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What code would you expect right here?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>
            <a:normAutofit/>
          </a:bodyPr>
          <a:lstStyle/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 . .  Did some other Stuff . . .</a:t>
            </a:r>
          </a:p>
          <a:p>
            <a:pPr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0040139E 8B 45 F8             mov     eax, [ebp-8]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004013A1 83 C0 FF             add     eax, 0FFFFFFFFh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004013A4 89 45 A8             mov     [ebp-58], eax</a:t>
            </a:r>
          </a:p>
          <a:p>
            <a:pPr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004014A7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8B 4D A8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mov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ecx,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004014AA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8A 51 01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dl, [ecx+1]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004014AD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88 55 A7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mov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], dl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004014B0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83 45 A8 01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add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], 1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004014B4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80 7D A7 00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], 0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004014B8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75 ED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short loc_4014A7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>
            <a:noAutofit/>
          </a:bodyPr>
          <a:lstStyle/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004014BA 8B 7D A8             mov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004014BD 8B 75 B0             mov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004014C0 8B 45 AC             mov     eax,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004014C3 8B C8 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ecx, eax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004014C5 C1 E9 02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ecx, 2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004014C8 F3 A5                rep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movsd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004014CA 8B C8 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ecx, eax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004014CC 83 E1 03             and     ecx, 3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004014CF F3 A4                rep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movsb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004014D1 8B 45 F8             mov     eax,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dirty="0" smtClean="0"/>
              <a:t>Assembly for C Function Call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004015E8  6A 32            push    32h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004015EA  6A FF            push    0FFFFFFFFh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004015EC  E8 EF FA FF FF   call    addTwoNumbers32Bit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004015F1  83 C4 08         add     esp, 8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004015F4  89 85 D0 FE FF FF   mov  [ebp-130h], eax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65875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72789" y="5574268"/>
            <a:ext cx="1143000" cy="369332"/>
            <a:chOff x="172789" y="4876800"/>
            <a:chExt cx="11430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72789" y="4876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759809" y="5029200"/>
              <a:ext cx="555980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1509" y="1905000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brain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>
            <a:noAutofit/>
          </a:bodyPr>
          <a:lstStyle/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004014BA 8B 7D A8             mov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ebp-58]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brain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dirty="0" smtClean="0"/>
              <a:t>Assembly for C Function Call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004015E8  6A 32            push    32h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004015EA  6A FF            push    0FFFFFFFFh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004015EC  E8 EF FA FF FF   call    addTwoNumbers32Bit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004015F1  83 C4 08         add     esp, 8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004015F4  89 85 D0 FE FF FF   mov  [ebp-130h], eax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65875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72789" y="5269468"/>
            <a:ext cx="1143000" cy="369332"/>
            <a:chOff x="172789" y="4876800"/>
            <a:chExt cx="11430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72789" y="4876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759809" y="5029200"/>
              <a:ext cx="555980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1509" y="2221468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dirty="0" smtClean="0"/>
              <a:t>Assembly for C Function Call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004015E8  6A 32            push    32h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004015EA  6A FF            push    0FFFFFFFFh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004015EC  E8 EF FA FF FF   call    addTwoNumbers32Bit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004015F1  83 C4 08         add     esp, 8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004015F4  89 85 D0 FE FF FF   mov  [ebp-130h], eax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65875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?? ??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2789" y="4876800"/>
            <a:ext cx="587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759809" y="5029200"/>
            <a:ext cx="555980" cy="3226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3962400"/>
            <a:ext cx="361823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EIP=4010E0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 4015F1 + FFFFFAEF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004010E7  03 45 0C  add     eax, [ebp+0xC]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b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004010EA  89 45 FC  mov     [ebp-4], eax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004010ED  8B 45 FC  mov     eax, [ebp-4]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004010F0  8B E5     mov     esp,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004010F2  5D        pop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004010F3  C3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39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Assembly for C Function – 1</a:t>
            </a:r>
            <a:r>
              <a:rPr lang="en-US" baseline="30000" dirty="0" smtClean="0"/>
              <a:t>st</a:t>
            </a:r>
            <a:r>
              <a:rPr lang="en-US" dirty="0" smtClean="0"/>
              <a:t> half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004010E0  55        push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004010E1  8B EC     mov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esp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004010E3  51        push    ecx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004010E4  8B 45 08  mov     eax, [ebp+8]</a:t>
            </a:r>
          </a:p>
          <a:p>
            <a:pPr lvl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004010E7  03 45 0C  add     eax, [ebp+0xC]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2404"/>
              </p:ext>
            </p:extLst>
          </p:nvPr>
        </p:nvGraphicFramePr>
        <p:xfrm>
          <a:off x="1371600" y="3352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</a:t>
                      </a:r>
                      <a:r>
                        <a:rPr lang="en-US" baseline="0" dirty="0" smtClean="0"/>
                        <a:t>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15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32 00 00 00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0x127A8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 ?? ??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 local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99003" y="4888468"/>
            <a:ext cx="1182122" cy="369332"/>
            <a:chOff x="199003" y="4114800"/>
            <a:chExt cx="11821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9003" y="4114800"/>
              <a:ext cx="587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ESP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786023" y="4267200"/>
              <a:ext cx="595102" cy="3226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12112" y="1916668"/>
            <a:ext cx="169790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EBP=?? ?? ?? 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1600200"/>
            <a:ext cx="51809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11034</TotalTime>
  <Words>4297</Words>
  <Application>Microsoft Office PowerPoint</Application>
  <PresentationFormat>On-screen Show (4:3)</PresentationFormat>
  <Paragraphs>1136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Corbel</vt:lpstr>
      <vt:lpstr>Courier New</vt:lpstr>
      <vt:lpstr>Wingdings</vt:lpstr>
      <vt:lpstr>Digital Blue Tunnel 16x9</vt:lpstr>
      <vt:lpstr>Computer Organization</vt:lpstr>
      <vt:lpstr>Programming Examples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Adding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Comparing Two Numbers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Strings and Loops</vt:lpstr>
      <vt:lpstr>Normal template</vt:lpstr>
      <vt:lpstr>Code Template</vt:lpstr>
      <vt:lpstr>Questions &amp; 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John Ortiz</cp:lastModifiedBy>
  <cp:revision>252</cp:revision>
  <dcterms:created xsi:type="dcterms:W3CDTF">2014-02-13T05:00:54Z</dcterms:created>
  <dcterms:modified xsi:type="dcterms:W3CDTF">2017-07-17T21:41:20Z</dcterms:modified>
</cp:coreProperties>
</file>