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303" r:id="rId3"/>
    <p:sldId id="304" r:id="rId4"/>
    <p:sldId id="305" r:id="rId5"/>
    <p:sldId id="311" r:id="rId6"/>
    <p:sldId id="306" r:id="rId7"/>
    <p:sldId id="307" r:id="rId8"/>
    <p:sldId id="308" r:id="rId9"/>
    <p:sldId id="309" r:id="rId10"/>
    <p:sldId id="310" r:id="rId11"/>
    <p:sldId id="293" r:id="rId12"/>
    <p:sldId id="25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28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676400"/>
            <a:ext cx="617380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838200" y="609600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791496" y="6096001"/>
            <a:ext cx="7772400" cy="4572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200" b="1" cap="all" spc="200" baseline="0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>
                <a:solidFill>
                  <a:srgbClr val="FFFF00"/>
                </a:solidFill>
              </a:defRPr>
            </a:lvl2pPr>
            <a:lvl3pPr>
              <a:spcBef>
                <a:spcPts val="600"/>
              </a:spcBef>
              <a:defRPr>
                <a:solidFill>
                  <a:srgbClr val="FF0000"/>
                </a:solidFill>
              </a:defRPr>
            </a:lvl3pPr>
            <a:lvl4pPr>
              <a:spcBef>
                <a:spcPts val="600"/>
              </a:spcBef>
              <a:defRPr>
                <a:solidFill>
                  <a:srgbClr val="00B0F0"/>
                </a:solidFill>
              </a:defRPr>
            </a:lvl4pPr>
            <a:lvl5pPr>
              <a:spcBef>
                <a:spcPts val="600"/>
              </a:spcBef>
              <a:defRPr>
                <a:solidFill>
                  <a:srgbClr val="FFC000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More Advanced Steganography with Malware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go@satx.r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Instructor: john ortiz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Lecturer III utsa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stego@satx.rr.com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CS 3843 computer organization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Hardware: Addition &amp;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But what about subtraction?</a:t>
            </a:r>
          </a:p>
          <a:p>
            <a:endParaRPr lang="en-US" dirty="0" smtClean="0"/>
          </a:p>
          <a:p>
            <a:r>
              <a:rPr lang="en-US" dirty="0" smtClean="0"/>
              <a:t>Tie the first carry in to an </a:t>
            </a:r>
          </a:p>
          <a:p>
            <a:pPr>
              <a:buNone/>
            </a:pPr>
            <a:r>
              <a:rPr lang="en-US" dirty="0" smtClean="0"/>
              <a:t>	“Add/Sub” signal</a:t>
            </a:r>
          </a:p>
          <a:p>
            <a:r>
              <a:rPr lang="en-US" dirty="0" smtClean="0"/>
              <a:t>If that is a ONE, all the bits</a:t>
            </a:r>
          </a:p>
          <a:p>
            <a:pPr>
              <a:buNone/>
            </a:pPr>
            <a:r>
              <a:rPr lang="en-US" dirty="0" smtClean="0"/>
              <a:t>	will be inverted and </a:t>
            </a:r>
          </a:p>
          <a:p>
            <a:pPr>
              <a:buNone/>
            </a:pPr>
            <a:r>
              <a:rPr lang="en-US" dirty="0" smtClean="0"/>
              <a:t>	we will add the negative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1828800"/>
            <a:ext cx="1371600" cy="779728"/>
          </a:xfrm>
          <a:prstGeom prst="rect">
            <a:avLst/>
          </a:prstGeom>
          <a:noFill/>
        </p:spPr>
      </p:pic>
      <p:pic>
        <p:nvPicPr>
          <p:cNvPr id="8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2954072"/>
            <a:ext cx="1371600" cy="779728"/>
          </a:xfrm>
          <a:prstGeom prst="rect">
            <a:avLst/>
          </a:prstGeom>
          <a:noFill/>
        </p:spPr>
      </p:pic>
      <p:pic>
        <p:nvPicPr>
          <p:cNvPr id="9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4097072"/>
            <a:ext cx="1371600" cy="779728"/>
          </a:xfrm>
          <a:prstGeom prst="rect">
            <a:avLst/>
          </a:prstGeom>
          <a:noFill/>
        </p:spPr>
      </p:pic>
      <p:pic>
        <p:nvPicPr>
          <p:cNvPr id="10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5240072"/>
            <a:ext cx="1371600" cy="779728"/>
          </a:xfrm>
          <a:prstGeom prst="rect">
            <a:avLst/>
          </a:prstGeom>
          <a:noFill/>
        </p:spPr>
      </p:pic>
      <p:sp>
        <p:nvSpPr>
          <p:cNvPr id="15" name="Freeform 14"/>
          <p:cNvSpPr/>
          <p:nvPr/>
        </p:nvSpPr>
        <p:spPr>
          <a:xfrm>
            <a:off x="6084498" y="2372264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064370" y="3505200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064370" y="4648200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81600" y="1828800"/>
            <a:ext cx="6096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8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81600" y="2971800"/>
            <a:ext cx="6096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9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81600" y="4114800"/>
            <a:ext cx="6096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81600" y="5257800"/>
            <a:ext cx="6096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23" name="Straight Connector 22"/>
          <p:cNvCxnSpPr>
            <a:stCxn id="14" idx="3"/>
          </p:cNvCxnSpPr>
          <p:nvPr/>
        </p:nvCxnSpPr>
        <p:spPr>
          <a:xfrm>
            <a:off x="5791200" y="1981200"/>
            <a:ext cx="685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1200" y="3124200"/>
            <a:ext cx="685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91200" y="4267200"/>
            <a:ext cx="685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91200" y="5410200"/>
            <a:ext cx="685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4285" y="1119831"/>
            <a:ext cx="315982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Initial carry in is the Add One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58000" y="1482304"/>
            <a:ext cx="2286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76800" y="1905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76800" y="3048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76800" y="4191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76800" y="5334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76800" y="19050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76800" y="22098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96000" y="20574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96000" y="20574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Operations &amp; Relevant Hardware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3412041">
            <a:off x="7050518" y="1775057"/>
            <a:ext cx="25142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i.e. What IS on the test!!!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553200" y="762001"/>
            <a:ext cx="1067331" cy="14498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brain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</a:t>
            </a:r>
            <a:r>
              <a:rPr lang="en-US" dirty="0" smtClean="0"/>
              <a:t>Operations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Invert all the bits</a:t>
            </a:r>
          </a:p>
          <a:p>
            <a:pPr lvl="1"/>
            <a:r>
              <a:rPr lang="en-US" dirty="0" smtClean="0"/>
              <a:t>One’s complement</a:t>
            </a:r>
          </a:p>
          <a:p>
            <a:r>
              <a:rPr lang="en-US" dirty="0" smtClean="0"/>
              <a:t>(N) AND</a:t>
            </a:r>
          </a:p>
          <a:p>
            <a:pPr lvl="1"/>
            <a:r>
              <a:rPr lang="en-US" dirty="0" smtClean="0"/>
              <a:t>All inputs must be 1 for result to be one</a:t>
            </a:r>
          </a:p>
          <a:p>
            <a:pPr lvl="1"/>
            <a:r>
              <a:rPr lang="en-US" dirty="0" smtClean="0"/>
              <a:t>Think multiplication: 1 * 1 * 1 * 1 * … if any one of the inputs is a zero, the result is zero</a:t>
            </a:r>
          </a:p>
          <a:p>
            <a:pPr lvl="1"/>
            <a:r>
              <a:rPr lang="en-US" dirty="0" smtClean="0"/>
              <a:t>For NAND, same thing except result is inverted</a:t>
            </a:r>
          </a:p>
          <a:p>
            <a:pPr lvl="2"/>
            <a:r>
              <a:rPr lang="en-US" dirty="0" smtClean="0"/>
              <a:t>If any one of the inputs is a zero, the result is a </a:t>
            </a:r>
            <a:r>
              <a:rPr lang="en-US" u="sng" dirty="0" smtClean="0"/>
              <a:t>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</a:t>
            </a:r>
            <a:r>
              <a:rPr lang="en-US" dirty="0" smtClean="0"/>
              <a:t>Operations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(N) OR</a:t>
            </a:r>
          </a:p>
          <a:p>
            <a:pPr lvl="1"/>
            <a:r>
              <a:rPr lang="en-US" dirty="0" smtClean="0"/>
              <a:t>If any input is a one, the result is a one</a:t>
            </a:r>
          </a:p>
          <a:p>
            <a:pPr lvl="1"/>
            <a:r>
              <a:rPr lang="en-US" dirty="0" smtClean="0"/>
              <a:t>Think addition, but the result is either zero or not zero</a:t>
            </a:r>
          </a:p>
          <a:p>
            <a:pPr lvl="2"/>
            <a:r>
              <a:rPr lang="en-US" dirty="0" smtClean="0"/>
              <a:t>In order for the final result to be zero, all inputs must be zero</a:t>
            </a:r>
          </a:p>
          <a:p>
            <a:pPr lvl="1"/>
            <a:r>
              <a:rPr lang="en-US" dirty="0" smtClean="0"/>
              <a:t>For NOR, same thing except result is inverted</a:t>
            </a:r>
          </a:p>
          <a:p>
            <a:pPr lvl="2"/>
            <a:r>
              <a:rPr lang="en-US" dirty="0" smtClean="0"/>
              <a:t>In order for the final result to be </a:t>
            </a:r>
            <a:r>
              <a:rPr lang="en-US" u="sng" dirty="0" smtClean="0"/>
              <a:t>one</a:t>
            </a:r>
            <a:r>
              <a:rPr lang="en-US" dirty="0" smtClean="0"/>
              <a:t>, all inputs must be zero</a:t>
            </a:r>
          </a:p>
          <a:p>
            <a:r>
              <a:rPr lang="en-US" dirty="0" smtClean="0"/>
              <a:t>(XOR / XNOR)</a:t>
            </a:r>
          </a:p>
          <a:p>
            <a:pPr lvl="1"/>
            <a:r>
              <a:rPr lang="en-US" dirty="0" smtClean="0"/>
              <a:t>If both inputs are the same, the result is zero</a:t>
            </a:r>
          </a:p>
          <a:p>
            <a:pPr lvl="1"/>
            <a:r>
              <a:rPr lang="en-US" dirty="0" smtClean="0"/>
              <a:t>Think even vs. odd – even number of ones, result is zero</a:t>
            </a:r>
          </a:p>
          <a:p>
            <a:pPr lvl="1"/>
            <a:r>
              <a:rPr lang="en-US" dirty="0" smtClean="0"/>
              <a:t>XNOR is also called “equivalence” because if the inputs are the same , the result is a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Operations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Bitwise logical operations</a:t>
            </a:r>
          </a:p>
          <a:p>
            <a:pPr lvl="1"/>
            <a:r>
              <a:rPr lang="en-US" dirty="0" smtClean="0"/>
              <a:t>Operates on each bit as specified below</a:t>
            </a:r>
          </a:p>
          <a:p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! 0 = 1</a:t>
            </a:r>
          </a:p>
          <a:p>
            <a:pPr lvl="1"/>
            <a:r>
              <a:rPr lang="en-US" dirty="0" smtClean="0"/>
              <a:t>! 1 = 0</a:t>
            </a:r>
          </a:p>
          <a:p>
            <a:r>
              <a:rPr lang="en-US" dirty="0" smtClean="0"/>
              <a:t>AND				OR</a:t>
            </a:r>
          </a:p>
          <a:p>
            <a:pPr lvl="1"/>
            <a:r>
              <a:rPr lang="en-US" dirty="0" smtClean="0"/>
              <a:t>0 &amp; 0 = 0			0 &amp; 0 = 0</a:t>
            </a:r>
          </a:p>
          <a:p>
            <a:pPr lvl="1"/>
            <a:r>
              <a:rPr lang="en-US" dirty="0" smtClean="0"/>
              <a:t>0 &amp; 1 = 0			0 &amp; 1 = 1</a:t>
            </a:r>
          </a:p>
          <a:p>
            <a:pPr lvl="1"/>
            <a:r>
              <a:rPr lang="en-US" dirty="0" smtClean="0"/>
              <a:t>1 &amp; 0 = 0			1 &amp; 0 = 1</a:t>
            </a:r>
          </a:p>
          <a:p>
            <a:pPr lvl="1"/>
            <a:r>
              <a:rPr lang="en-US" dirty="0" smtClean="0"/>
              <a:t>1 &amp; 1 = 1			1 &amp; 1 = 1</a:t>
            </a:r>
          </a:p>
          <a:p>
            <a:r>
              <a:rPr lang="en-US" dirty="0" smtClean="0"/>
              <a:t>XOR</a:t>
            </a:r>
          </a:p>
          <a:p>
            <a:pPr lvl="1"/>
            <a:r>
              <a:rPr lang="en-US" dirty="0" smtClean="0"/>
              <a:t>0 &amp; 0 = 0</a:t>
            </a:r>
          </a:p>
          <a:p>
            <a:pPr lvl="1"/>
            <a:r>
              <a:rPr lang="en-US" dirty="0" smtClean="0"/>
              <a:t>0 &amp; 1 = 1</a:t>
            </a:r>
          </a:p>
          <a:p>
            <a:pPr lvl="1"/>
            <a:r>
              <a:rPr lang="en-US" dirty="0" smtClean="0"/>
              <a:t>1 &amp; 0 = 1</a:t>
            </a:r>
          </a:p>
          <a:p>
            <a:pPr lvl="1"/>
            <a:r>
              <a:rPr lang="en-US" dirty="0" smtClean="0"/>
              <a:t>1 &amp; 1 = 0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D:\__Data\Vault\_Schoolwork\2017 01 CS 3853 Computer Architecture\Slides\Images\not-gate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0"/>
            <a:ext cx="942975" cy="5096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Shape 61" descr="D:\__Data\Vault\_Schoolwork\2017 01 CS 3853 Computer Architecture\Slides\100px-AND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895600" y="3276600"/>
            <a:ext cx="12192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" name="Shape 67" descr="D:\__Data\Vault\_Schoolwork\2017 01 CS 3853 Computer Architecture\Slides\120px-OR_ANSI_Labelled_svg.png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6164700" y="3276600"/>
            <a:ext cx="1302900" cy="5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2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2895600" y="4953000"/>
            <a:ext cx="12192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XOR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XOR gate can be constructed from basic logical operations such as the two examples below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6324600" y="457200"/>
            <a:ext cx="12192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3" name="Shape 8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752600" y="3886200"/>
            <a:ext cx="3200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77" descr="254px_3gate_XOR.jpg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752600" y="2286000"/>
            <a:ext cx="2590800" cy="102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Shape 79"/>
          <p:cNvGraphicFramePr/>
          <p:nvPr/>
        </p:nvGraphicFramePr>
        <p:xfrm>
          <a:off x="6019800" y="2362200"/>
          <a:ext cx="2286000" cy="2438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000"/>
                <a:gridCol w="762000"/>
                <a:gridCol w="762000"/>
              </a:tblGrid>
              <a:tr h="403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OUT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brief look at the hardware that makes a computer work is based on the logical functions:</a:t>
            </a:r>
          </a:p>
          <a:p>
            <a:pPr lvl="1"/>
            <a:r>
              <a:rPr lang="en-US" dirty="0" smtClean="0"/>
              <a:t>NOT</a:t>
            </a:r>
          </a:p>
          <a:p>
            <a:pPr lvl="2"/>
            <a:r>
              <a:rPr lang="en-US" dirty="0" smtClean="0"/>
              <a:t>inverter</a:t>
            </a:r>
          </a:p>
          <a:p>
            <a:pPr lvl="1"/>
            <a:r>
              <a:rPr lang="en-US" dirty="0" smtClean="0"/>
              <a:t>(N) AND</a:t>
            </a:r>
          </a:p>
          <a:p>
            <a:pPr lvl="2"/>
            <a:r>
              <a:rPr lang="en-US" dirty="0" smtClean="0"/>
              <a:t>Enable / disable - (a one on one input enables the other)</a:t>
            </a:r>
          </a:p>
          <a:p>
            <a:pPr lvl="2"/>
            <a:r>
              <a:rPr lang="en-US" dirty="0" smtClean="0"/>
              <a:t>Mask bits: AND a register with 0x0000000F and all bits except bottom 4 are zero – i.e. masked off</a:t>
            </a:r>
          </a:p>
          <a:p>
            <a:pPr lvl="1"/>
            <a:r>
              <a:rPr lang="en-US" dirty="0" smtClean="0"/>
              <a:t>(N) OR</a:t>
            </a:r>
          </a:p>
          <a:p>
            <a:pPr lvl="2"/>
            <a:r>
              <a:rPr lang="en-US" dirty="0" smtClean="0"/>
              <a:t>Enable / disable - (a zero on one input enables the other)</a:t>
            </a:r>
          </a:p>
          <a:p>
            <a:pPr lvl="2"/>
            <a:r>
              <a:rPr lang="en-US" dirty="0" smtClean="0"/>
              <a:t>Mask bits: OR a register with 0x0000000F to ensure bottom 4 bits are one</a:t>
            </a:r>
          </a:p>
          <a:p>
            <a:pPr lvl="1"/>
            <a:r>
              <a:rPr lang="en-US" dirty="0" smtClean="0"/>
              <a:t>Exclusive-OR (XOR) / Exclusive-NOR (XNOR)</a:t>
            </a:r>
          </a:p>
          <a:p>
            <a:pPr lvl="2"/>
            <a:r>
              <a:rPr lang="en-US" dirty="0" smtClean="0"/>
              <a:t>Controllable inverter – (a one on one input inverts the other, a zero on one input does not)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– 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binary arithmetic, XOR is an adder</a:t>
            </a:r>
          </a:p>
          <a:p>
            <a:pPr lvl="1"/>
            <a:r>
              <a:rPr lang="en-US" dirty="0" smtClean="0"/>
              <a:t>0 + 0 = 0;  0 xor 0 = 0</a:t>
            </a:r>
          </a:p>
          <a:p>
            <a:pPr lvl="1"/>
            <a:r>
              <a:rPr lang="en-US" dirty="0" smtClean="0"/>
              <a:t>0 + 1 = 1;  0 xor 1 = 1</a:t>
            </a:r>
          </a:p>
          <a:p>
            <a:pPr lvl="1"/>
            <a:r>
              <a:rPr lang="en-US" dirty="0" smtClean="0"/>
              <a:t>1 + 0 = 1;  1 xor 0 = 1</a:t>
            </a:r>
          </a:p>
          <a:p>
            <a:pPr lvl="1"/>
            <a:r>
              <a:rPr lang="en-US" dirty="0" smtClean="0"/>
              <a:t>1 + 1 = 2;  1 xor 1 = 0</a:t>
            </a:r>
          </a:p>
          <a:p>
            <a:pPr lvl="2"/>
            <a:r>
              <a:rPr lang="en-US" dirty="0" smtClean="0"/>
              <a:t>Wait!  2 is not equal to zero!</a:t>
            </a:r>
          </a:p>
          <a:p>
            <a:pPr lvl="2"/>
            <a:r>
              <a:rPr lang="en-US" dirty="0" smtClean="0"/>
              <a:t>But there is no “2” in binary, so it is expressed as 10 &lt;one-zero&gt;</a:t>
            </a:r>
          </a:p>
          <a:p>
            <a:pPr lvl="2"/>
            <a:r>
              <a:rPr lang="en-US" dirty="0" err="1" smtClean="0"/>
              <a:t>Soooooo</a:t>
            </a:r>
            <a:r>
              <a:rPr lang="en-US" dirty="0" smtClean="0"/>
              <a:t>, the last digit is a ZERO as in the 1 xor 1</a:t>
            </a:r>
          </a:p>
          <a:p>
            <a:pPr lvl="2"/>
            <a:r>
              <a:rPr lang="en-US" dirty="0" smtClean="0"/>
              <a:t>The 1 in the 2’s place is the carry out of adding 1 + 1</a:t>
            </a:r>
          </a:p>
          <a:p>
            <a:pPr lvl="3"/>
            <a:r>
              <a:rPr lang="en-US" dirty="0" smtClean="0"/>
              <a:t>1 + 1 = zero, carry the one </a:t>
            </a:r>
            <a:r>
              <a:rPr lang="en-US" dirty="0" smtClean="0">
                <a:sym typeface="Wingdings" pitchFamily="2" charset="2"/>
              </a:rPr>
              <a:t> 10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Just like in decimal arithmetic:  1 + 9 = ten == 0 carry the 1  10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We can generate a carry in hardware by </a:t>
            </a:r>
            <a:r>
              <a:rPr lang="en-US" dirty="0" err="1" smtClean="0">
                <a:sym typeface="Wingdings" pitchFamily="2" charset="2"/>
              </a:rPr>
              <a:t>AND’ing</a:t>
            </a:r>
            <a:r>
              <a:rPr lang="en-US" dirty="0" smtClean="0">
                <a:sym typeface="Wingdings" pitchFamily="2" charset="2"/>
              </a:rPr>
              <a:t> the two inputs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Only when they are both one is the result a 1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1 and 1 = 1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Shape 87" descr="Half_Adder.svg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6096000" y="1828800"/>
            <a:ext cx="23622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Hardware: Full </a:t>
            </a:r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prior circuit was a one-bit half adder because it did not allow for a carry in</a:t>
            </a:r>
          </a:p>
          <a:p>
            <a:r>
              <a:rPr lang="en-US" dirty="0" smtClean="0"/>
              <a:t>Adding a carry in and a little extra circuitry, we construct a one-bit full adder as shown below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048000"/>
            <a:ext cx="4691455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Hardware: 4-Bit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For multiple bits, cascade them together in parallel</a:t>
            </a:r>
          </a:p>
          <a:p>
            <a:r>
              <a:rPr lang="en-US" dirty="0" smtClean="0"/>
              <a:t>Shown is a 4-bit full adder</a:t>
            </a:r>
          </a:p>
          <a:p>
            <a:endParaRPr lang="en-US" dirty="0" smtClean="0"/>
          </a:p>
          <a:p>
            <a:r>
              <a:rPr lang="en-US" dirty="0" smtClean="0"/>
              <a:t>But what about subtraction?</a:t>
            </a:r>
          </a:p>
          <a:p>
            <a:r>
              <a:rPr lang="en-US" dirty="0" smtClean="0"/>
              <a:t>Of course we can build a subtractor</a:t>
            </a:r>
          </a:p>
          <a:p>
            <a:r>
              <a:rPr lang="en-US" dirty="0" smtClean="0"/>
              <a:t>But better is to invert the sign of the</a:t>
            </a:r>
          </a:p>
          <a:p>
            <a:pPr>
              <a:buNone/>
            </a:pPr>
            <a:r>
              <a:rPr lang="en-US" dirty="0" smtClean="0"/>
              <a:t>	B input (i.e. </a:t>
            </a:r>
            <a:r>
              <a:rPr lang="en-US" dirty="0" err="1" smtClean="0"/>
              <a:t>neg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Taking two’s complement requires</a:t>
            </a:r>
          </a:p>
          <a:p>
            <a:pPr>
              <a:buNone/>
            </a:pPr>
            <a:r>
              <a:rPr lang="en-US" dirty="0" smtClean="0"/>
              <a:t>	inverting all the bits and adding one</a:t>
            </a:r>
          </a:p>
          <a:p>
            <a:r>
              <a:rPr lang="en-US" dirty="0" smtClean="0"/>
              <a:t>XOR is a controllable inverter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1828800"/>
            <a:ext cx="1371600" cy="779728"/>
          </a:xfrm>
          <a:prstGeom prst="rect">
            <a:avLst/>
          </a:prstGeom>
          <a:noFill/>
        </p:spPr>
      </p:pic>
      <p:pic>
        <p:nvPicPr>
          <p:cNvPr id="8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2954072"/>
            <a:ext cx="1371600" cy="779728"/>
          </a:xfrm>
          <a:prstGeom prst="rect">
            <a:avLst/>
          </a:prstGeom>
          <a:noFill/>
        </p:spPr>
      </p:pic>
      <p:pic>
        <p:nvPicPr>
          <p:cNvPr id="9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4097072"/>
            <a:ext cx="1371600" cy="779728"/>
          </a:xfrm>
          <a:prstGeom prst="rect">
            <a:avLst/>
          </a:prstGeom>
          <a:noFill/>
        </p:spPr>
      </p:pic>
      <p:pic>
        <p:nvPicPr>
          <p:cNvPr id="10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5240072"/>
            <a:ext cx="1371600" cy="779728"/>
          </a:xfrm>
          <a:prstGeom prst="rect">
            <a:avLst/>
          </a:prstGeom>
          <a:noFill/>
        </p:spPr>
      </p:pic>
      <p:sp>
        <p:nvSpPr>
          <p:cNvPr id="15" name="Freeform 14"/>
          <p:cNvSpPr/>
          <p:nvPr/>
        </p:nvSpPr>
        <p:spPr>
          <a:xfrm>
            <a:off x="6084498" y="2372264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064370" y="3505200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064370" y="4648200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4580</TotalTime>
  <Words>758</Words>
  <Application>Microsoft Office PowerPoint</Application>
  <PresentationFormat>On-screen Show (4:3)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Digital Blue Tunnel 16x9</vt:lpstr>
      <vt:lpstr>HARDWARE MATH</vt:lpstr>
      <vt:lpstr>Logical Operations Review</vt:lpstr>
      <vt:lpstr>Logical Operations Review</vt:lpstr>
      <vt:lpstr>Logical Operations Review</vt:lpstr>
      <vt:lpstr>The XOR Gate</vt:lpstr>
      <vt:lpstr>Hardware Logic</vt:lpstr>
      <vt:lpstr>Logical – Half Adder</vt:lpstr>
      <vt:lpstr>Hardware: Full Adder</vt:lpstr>
      <vt:lpstr>Hardware: 4-Bit Full Adder</vt:lpstr>
      <vt:lpstr>Hardware: Addition &amp; Subtraction</vt:lpstr>
      <vt:lpstr>Summary of Skills</vt:lpstr>
      <vt:lpstr>Questions &amp; Comments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stego</cp:lastModifiedBy>
  <cp:revision>160</cp:revision>
  <dcterms:created xsi:type="dcterms:W3CDTF">2014-02-13T05:00:54Z</dcterms:created>
  <dcterms:modified xsi:type="dcterms:W3CDTF">2017-07-29T18:02:07Z</dcterms:modified>
</cp:coreProperties>
</file>