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Lst>
  <p:sldSz cx="18288000" cy="10287000"/>
  <p:notesSz cx="6858000" cy="9144000"/>
  <p:embeddedFontLst>
    <p:embeddedFont>
      <p:font typeface="IBM Plex Sans" panose="020B0503050203000203" pitchFamily="34" charset="0"/>
      <p:regular r:id="rId64"/>
    </p:embeddedFont>
    <p:embeddedFont>
      <p:font typeface="IBM Plex Sans Bold" panose="020B0803050203000203" charset="0"/>
      <p:regular r:id="rId65"/>
    </p:embeddedFont>
    <p:embeddedFont>
      <p:font typeface="IBM Plex Sans Condensed" panose="020B0506050203000203" pitchFamily="34" charset="0"/>
      <p:regular r:id="rId66"/>
    </p:embeddedFont>
    <p:embeddedFont>
      <p:font typeface="IBM Plex Sans Condensed Bold" panose="020B0806050203000203" charset="0"/>
      <p:regular r:id="rId6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7" d="100"/>
          <a:sy n="37" d="100"/>
        </p:scale>
        <p:origin x="106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3.fntdata"/><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1.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5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4.png"/></Relationships>
</file>

<file path=ppt/slides/_rels/slide5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321256" y="9720434"/>
            <a:ext cx="19068682" cy="879352"/>
            <a:chOff x="0" y="0"/>
            <a:chExt cx="4734928" cy="218351"/>
          </a:xfrm>
        </p:grpSpPr>
        <p:sp>
          <p:nvSpPr>
            <p:cNvPr id="3" name="Freeform 3"/>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4" name="Freeform 4"/>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5" name="Freeform 5"/>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grpSp>
        <p:nvGrpSpPr>
          <p:cNvPr id="6" name="Group 6"/>
          <p:cNvGrpSpPr/>
          <p:nvPr/>
        </p:nvGrpSpPr>
        <p:grpSpPr>
          <a:xfrm>
            <a:off x="4276852" y="0"/>
            <a:ext cx="10116750" cy="1369655"/>
            <a:chOff x="0" y="0"/>
            <a:chExt cx="13489001" cy="1826207"/>
          </a:xfrm>
        </p:grpSpPr>
        <p:sp>
          <p:nvSpPr>
            <p:cNvPr id="7" name="Freeform 7"/>
            <p:cNvSpPr/>
            <p:nvPr/>
          </p:nvSpPr>
          <p:spPr>
            <a:xfrm>
              <a:off x="0" y="0"/>
              <a:ext cx="1396625" cy="1629673"/>
            </a:xfrm>
            <a:custGeom>
              <a:avLst/>
              <a:gdLst/>
              <a:ahLst/>
              <a:cxnLst/>
              <a:rect l="l" t="t" r="r" b="b"/>
              <a:pathLst>
                <a:path w="1396625" h="1629673">
                  <a:moveTo>
                    <a:pt x="0" y="0"/>
                  </a:moveTo>
                  <a:lnTo>
                    <a:pt x="1396625" y="0"/>
                  </a:lnTo>
                  <a:lnTo>
                    <a:pt x="1396625" y="1629673"/>
                  </a:lnTo>
                  <a:lnTo>
                    <a:pt x="0" y="1629673"/>
                  </a:lnTo>
                  <a:lnTo>
                    <a:pt x="0" y="0"/>
                  </a:lnTo>
                  <a:close/>
                </a:path>
              </a:pathLst>
            </a:custGeom>
            <a:blipFill>
              <a:blip r:embed="rId2"/>
              <a:stretch>
                <a:fillRect t="-3177" b="-3177"/>
              </a:stretch>
            </a:blipFill>
          </p:spPr>
          <p:txBody>
            <a:bodyPr/>
            <a:lstStyle/>
            <a:p>
              <a:endParaRPr lang="en-US"/>
            </a:p>
          </p:txBody>
        </p:sp>
        <p:sp>
          <p:nvSpPr>
            <p:cNvPr id="8" name="TextBox 8"/>
            <p:cNvSpPr txBox="1"/>
            <p:nvPr/>
          </p:nvSpPr>
          <p:spPr>
            <a:xfrm>
              <a:off x="1275924" y="405725"/>
              <a:ext cx="10386869" cy="1286285"/>
            </a:xfrm>
            <a:prstGeom prst="rect">
              <a:avLst/>
            </a:prstGeom>
          </p:spPr>
          <p:txBody>
            <a:bodyPr lIns="0" tIns="0" rIns="0" bIns="0" rtlCol="0" anchor="t">
              <a:spAutoFit/>
            </a:bodyPr>
            <a:lstStyle/>
            <a:p>
              <a:pPr algn="ctr">
                <a:lnSpc>
                  <a:spcPts val="2663"/>
                </a:lnSpc>
              </a:pPr>
              <a:r>
                <a:rPr lang="en-US" sz="2330" spc="-6">
                  <a:solidFill>
                    <a:srgbClr val="000000"/>
                  </a:solidFill>
                  <a:latin typeface="IBM Plex Sans"/>
                  <a:ea typeface="IBM Plex Sans"/>
                  <a:cs typeface="IBM Plex Sans"/>
                  <a:sym typeface="IBM Plex Sans"/>
                </a:rPr>
                <a:t>Posts and Telecommunications  Institute of Technology</a:t>
              </a:r>
            </a:p>
            <a:p>
              <a:pPr algn="ctr">
                <a:lnSpc>
                  <a:spcPts val="2663"/>
                </a:lnSpc>
              </a:pPr>
              <a:r>
                <a:rPr lang="en-US" sz="2330" spc="-6">
                  <a:solidFill>
                    <a:srgbClr val="000000"/>
                  </a:solidFill>
                  <a:latin typeface="IBM Plex Sans"/>
                  <a:ea typeface="IBM Plex Sans"/>
                  <a:cs typeface="IBM Plex Sans"/>
                  <a:sym typeface="IBM Plex Sans"/>
                </a:rPr>
                <a:t>Faculty of Electronic Engineering 1</a:t>
              </a:r>
            </a:p>
            <a:p>
              <a:pPr algn="ctr">
                <a:lnSpc>
                  <a:spcPts val="2663"/>
                </a:lnSpc>
              </a:pPr>
              <a:endParaRPr lang="en-US" sz="2330" spc="-6">
                <a:solidFill>
                  <a:srgbClr val="000000"/>
                </a:solidFill>
                <a:latin typeface="IBM Plex Sans"/>
                <a:ea typeface="IBM Plex Sans"/>
                <a:cs typeface="IBM Plex Sans"/>
                <a:sym typeface="IBM Plex Sans"/>
              </a:endParaRPr>
            </a:p>
          </p:txBody>
        </p:sp>
        <p:sp>
          <p:nvSpPr>
            <p:cNvPr id="9" name="Freeform 9"/>
            <p:cNvSpPr/>
            <p:nvPr/>
          </p:nvSpPr>
          <p:spPr>
            <a:xfrm>
              <a:off x="11662794" y="0"/>
              <a:ext cx="1826207" cy="1826207"/>
            </a:xfrm>
            <a:custGeom>
              <a:avLst/>
              <a:gdLst/>
              <a:ahLst/>
              <a:cxnLst/>
              <a:rect l="l" t="t" r="r" b="b"/>
              <a:pathLst>
                <a:path w="1826207" h="1826207">
                  <a:moveTo>
                    <a:pt x="0" y="0"/>
                  </a:moveTo>
                  <a:lnTo>
                    <a:pt x="1826207" y="0"/>
                  </a:lnTo>
                  <a:lnTo>
                    <a:pt x="1826207" y="1826207"/>
                  </a:lnTo>
                  <a:lnTo>
                    <a:pt x="0" y="1826207"/>
                  </a:lnTo>
                  <a:lnTo>
                    <a:pt x="0" y="0"/>
                  </a:lnTo>
                  <a:close/>
                </a:path>
              </a:pathLst>
            </a:custGeom>
            <a:blipFill>
              <a:blip r:embed="rId3"/>
              <a:stretch>
                <a:fillRect/>
              </a:stretch>
            </a:blipFill>
          </p:spPr>
          <p:txBody>
            <a:bodyPr/>
            <a:lstStyle/>
            <a:p>
              <a:endParaRPr lang="en-US"/>
            </a:p>
          </p:txBody>
        </p:sp>
      </p:grpSp>
      <p:grpSp>
        <p:nvGrpSpPr>
          <p:cNvPr id="10" name="Group 10"/>
          <p:cNvGrpSpPr>
            <a:grpSpLocks noChangeAspect="1"/>
          </p:cNvGrpSpPr>
          <p:nvPr/>
        </p:nvGrpSpPr>
        <p:grpSpPr>
          <a:xfrm>
            <a:off x="-321256" y="1483690"/>
            <a:ext cx="20251873" cy="1663083"/>
            <a:chOff x="0" y="0"/>
            <a:chExt cx="4608004" cy="378409"/>
          </a:xfrm>
        </p:grpSpPr>
        <p:sp>
          <p:nvSpPr>
            <p:cNvPr id="11" name="Freeform 11"/>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12" name="TextBox 12"/>
          <p:cNvSpPr txBox="1"/>
          <p:nvPr/>
        </p:nvSpPr>
        <p:spPr>
          <a:xfrm>
            <a:off x="3969224" y="1773057"/>
            <a:ext cx="10732008" cy="979574"/>
          </a:xfrm>
          <a:prstGeom prst="rect">
            <a:avLst/>
          </a:prstGeom>
        </p:spPr>
        <p:txBody>
          <a:bodyPr lIns="0" tIns="0" rIns="0" bIns="0" rtlCol="0" anchor="t">
            <a:spAutoFit/>
          </a:bodyPr>
          <a:lstStyle/>
          <a:p>
            <a:pPr algn="ctr">
              <a:lnSpc>
                <a:spcPts val="8065"/>
              </a:lnSpc>
            </a:pPr>
            <a:r>
              <a:rPr lang="en-US" sz="5761" spc="63">
                <a:solidFill>
                  <a:srgbClr val="FFFFFF"/>
                </a:solidFill>
                <a:latin typeface="IBM Plex Sans Condensed"/>
                <a:ea typeface="IBM Plex Sans Condensed"/>
                <a:cs typeface="IBM Plex Sans Condensed"/>
                <a:sym typeface="IBM Plex Sans Condensed"/>
              </a:rPr>
              <a:t>BÁO CÁO NGHIÊN CỨU KHOA HỌC</a:t>
            </a:r>
          </a:p>
        </p:txBody>
      </p:sp>
      <p:sp>
        <p:nvSpPr>
          <p:cNvPr id="13" name="TextBox 13"/>
          <p:cNvSpPr txBox="1"/>
          <p:nvPr/>
        </p:nvSpPr>
        <p:spPr>
          <a:xfrm>
            <a:off x="8183502" y="9433975"/>
            <a:ext cx="2761167" cy="431782"/>
          </a:xfrm>
          <a:prstGeom prst="rect">
            <a:avLst/>
          </a:prstGeom>
        </p:spPr>
        <p:txBody>
          <a:bodyPr lIns="0" tIns="0" rIns="0" bIns="0" rtlCol="0" anchor="t">
            <a:spAutoFit/>
          </a:bodyPr>
          <a:lstStyle/>
          <a:p>
            <a:pPr algn="l">
              <a:lnSpc>
                <a:spcPts val="3736"/>
              </a:lnSpc>
            </a:pPr>
            <a:r>
              <a:rPr lang="en-US" sz="2668" spc="16">
                <a:solidFill>
                  <a:srgbClr val="000000"/>
                </a:solidFill>
                <a:latin typeface="IBM Plex Sans Condensed"/>
                <a:ea typeface="IBM Plex Sans Condensed"/>
                <a:cs typeface="IBM Plex Sans Condensed"/>
                <a:sym typeface="IBM Plex Sans Condensed"/>
              </a:rPr>
              <a:t>22/11/2024</a:t>
            </a:r>
          </a:p>
        </p:txBody>
      </p:sp>
      <p:sp>
        <p:nvSpPr>
          <p:cNvPr id="14" name="TextBox 14"/>
          <p:cNvSpPr txBox="1"/>
          <p:nvPr/>
        </p:nvSpPr>
        <p:spPr>
          <a:xfrm>
            <a:off x="1776716" y="3272141"/>
            <a:ext cx="14734568" cy="1694403"/>
          </a:xfrm>
          <a:prstGeom prst="rect">
            <a:avLst/>
          </a:prstGeom>
        </p:spPr>
        <p:txBody>
          <a:bodyPr lIns="0" tIns="0" rIns="0" bIns="0" rtlCol="0" anchor="t">
            <a:spAutoFit/>
          </a:bodyPr>
          <a:lstStyle/>
          <a:p>
            <a:pPr algn="ctr">
              <a:lnSpc>
                <a:spcPts val="6882"/>
              </a:lnSpc>
            </a:pPr>
            <a:r>
              <a:rPr lang="en-US" sz="4916" b="1" spc="29">
                <a:solidFill>
                  <a:srgbClr val="8C1515"/>
                </a:solidFill>
                <a:latin typeface="IBM Plex Sans Condensed Bold"/>
                <a:ea typeface="IBM Plex Sans Condensed Bold"/>
                <a:cs typeface="IBM Plex Sans Condensed Bold"/>
                <a:sym typeface="IBM Plex Sans Condensed Bold"/>
              </a:rPr>
              <a:t>Nghiên cứu, tìm hiểu phương pháp giải mã không gian thời gian và thực thi trên phần cứng FPGA</a:t>
            </a:r>
          </a:p>
        </p:txBody>
      </p:sp>
      <p:sp>
        <p:nvSpPr>
          <p:cNvPr id="15" name="TextBox 15"/>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6" name="TextBox 16"/>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7" name="TextBox 17"/>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8" name="TextBox 18"/>
          <p:cNvSpPr txBox="1"/>
          <p:nvPr/>
        </p:nvSpPr>
        <p:spPr>
          <a:xfrm>
            <a:off x="4276852" y="5654312"/>
            <a:ext cx="8844409" cy="3072845"/>
          </a:xfrm>
          <a:prstGeom prst="rect">
            <a:avLst/>
          </a:prstGeom>
        </p:spPr>
        <p:txBody>
          <a:bodyPr lIns="0" tIns="0" rIns="0" bIns="0" rtlCol="0" anchor="t">
            <a:spAutoFit/>
          </a:bodyPr>
          <a:lstStyle/>
          <a:p>
            <a:pPr algn="ctr">
              <a:lnSpc>
                <a:spcPts val="4930"/>
              </a:lnSpc>
              <a:spcBef>
                <a:spcPct val="0"/>
              </a:spcBef>
            </a:pPr>
            <a:r>
              <a:rPr lang="en-US" sz="3521" b="1" spc="-10" dirty="0" err="1">
                <a:solidFill>
                  <a:srgbClr val="000000"/>
                </a:solidFill>
                <a:latin typeface="IBM Plex Sans Bold"/>
                <a:ea typeface="IBM Plex Sans Bold"/>
                <a:cs typeface="IBM Plex Sans Bold"/>
                <a:sym typeface="IBM Plex Sans Bold"/>
              </a:rPr>
              <a:t>Mã</a:t>
            </a:r>
            <a:r>
              <a:rPr lang="en-US" sz="3521" b="1" spc="-10" dirty="0">
                <a:solidFill>
                  <a:srgbClr val="000000"/>
                </a:solidFill>
                <a:latin typeface="IBM Plex Sans Bold"/>
                <a:ea typeface="IBM Plex Sans Bold"/>
                <a:cs typeface="IBM Plex Sans Bold"/>
                <a:sym typeface="IBM Plex Sans Bold"/>
              </a:rPr>
              <a:t> </a:t>
            </a:r>
            <a:r>
              <a:rPr lang="en-US" sz="3521" b="1" spc="-10" dirty="0" err="1">
                <a:solidFill>
                  <a:srgbClr val="000000"/>
                </a:solidFill>
                <a:latin typeface="IBM Plex Sans Bold"/>
                <a:ea typeface="IBM Plex Sans Bold"/>
                <a:cs typeface="IBM Plex Sans Bold"/>
                <a:sym typeface="IBM Plex Sans Bold"/>
              </a:rPr>
              <a:t>số</a:t>
            </a:r>
            <a:r>
              <a:rPr lang="en-US" sz="3521" b="1" spc="-10" dirty="0">
                <a:solidFill>
                  <a:srgbClr val="000000"/>
                </a:solidFill>
                <a:latin typeface="IBM Plex Sans Bold"/>
                <a:ea typeface="IBM Plex Sans Bold"/>
                <a:cs typeface="IBM Plex Sans Bold"/>
                <a:sym typeface="IBM Plex Sans Bold"/>
              </a:rPr>
              <a:t>:</a:t>
            </a:r>
            <a:r>
              <a:rPr lang="en-US" sz="3521" spc="-10" dirty="0">
                <a:solidFill>
                  <a:srgbClr val="000000"/>
                </a:solidFill>
                <a:latin typeface="IBM Plex Sans"/>
                <a:ea typeface="IBM Plex Sans"/>
                <a:cs typeface="IBM Plex Sans"/>
                <a:sym typeface="IBM Plex Sans"/>
              </a:rPr>
              <a:t> 26 – SV – 2024 - ĐT.</a:t>
            </a:r>
          </a:p>
          <a:p>
            <a:pPr algn="ctr">
              <a:lnSpc>
                <a:spcPts val="4930"/>
              </a:lnSpc>
              <a:spcBef>
                <a:spcPct val="0"/>
              </a:spcBef>
            </a:pPr>
            <a:r>
              <a:rPr lang="en-US" sz="3521" b="1" spc="-10" dirty="0" err="1">
                <a:solidFill>
                  <a:srgbClr val="000000"/>
                </a:solidFill>
                <a:latin typeface="IBM Plex Sans Bold"/>
                <a:ea typeface="IBM Plex Sans Bold"/>
                <a:cs typeface="IBM Plex Sans Bold"/>
                <a:sym typeface="IBM Plex Sans Bold"/>
              </a:rPr>
              <a:t>Giảng</a:t>
            </a:r>
            <a:r>
              <a:rPr lang="en-US" sz="3521" b="1" spc="-10" dirty="0">
                <a:solidFill>
                  <a:srgbClr val="000000"/>
                </a:solidFill>
                <a:latin typeface="IBM Plex Sans Bold"/>
                <a:ea typeface="IBM Plex Sans Bold"/>
                <a:cs typeface="IBM Plex Sans Bold"/>
                <a:sym typeface="IBM Plex Sans Bold"/>
              </a:rPr>
              <a:t> </a:t>
            </a:r>
            <a:r>
              <a:rPr lang="en-US" sz="3521" b="1" spc="-10" dirty="0" err="1">
                <a:solidFill>
                  <a:srgbClr val="000000"/>
                </a:solidFill>
                <a:latin typeface="IBM Plex Sans Bold"/>
                <a:ea typeface="IBM Plex Sans Bold"/>
                <a:cs typeface="IBM Plex Sans Bold"/>
                <a:sym typeface="IBM Plex Sans Bold"/>
              </a:rPr>
              <a:t>viên</a:t>
            </a:r>
            <a:r>
              <a:rPr lang="en-US" sz="3521" b="1" spc="-10" dirty="0">
                <a:solidFill>
                  <a:srgbClr val="000000"/>
                </a:solidFill>
                <a:latin typeface="IBM Plex Sans Bold"/>
                <a:ea typeface="IBM Plex Sans Bold"/>
                <a:cs typeface="IBM Plex Sans Bold"/>
                <a:sym typeface="IBM Plex Sans Bold"/>
              </a:rPr>
              <a:t> </a:t>
            </a:r>
            <a:r>
              <a:rPr lang="en-US" sz="3521" b="1" spc="-10" dirty="0" err="1">
                <a:solidFill>
                  <a:srgbClr val="000000"/>
                </a:solidFill>
                <a:latin typeface="IBM Plex Sans Bold"/>
                <a:ea typeface="IBM Plex Sans Bold"/>
                <a:cs typeface="IBM Plex Sans Bold"/>
                <a:sym typeface="IBM Plex Sans Bold"/>
              </a:rPr>
              <a:t>hướng</a:t>
            </a:r>
            <a:r>
              <a:rPr lang="en-US" sz="3521" b="1" spc="-10" dirty="0">
                <a:solidFill>
                  <a:srgbClr val="000000"/>
                </a:solidFill>
                <a:latin typeface="IBM Plex Sans Bold"/>
                <a:ea typeface="IBM Plex Sans Bold"/>
                <a:cs typeface="IBM Plex Sans Bold"/>
                <a:sym typeface="IBM Plex Sans Bold"/>
              </a:rPr>
              <a:t> </a:t>
            </a:r>
            <a:r>
              <a:rPr lang="en-US" sz="3521" b="1" spc="-10" dirty="0" err="1">
                <a:solidFill>
                  <a:srgbClr val="000000"/>
                </a:solidFill>
                <a:latin typeface="IBM Plex Sans Bold"/>
                <a:ea typeface="IBM Plex Sans Bold"/>
                <a:cs typeface="IBM Plex Sans Bold"/>
                <a:sym typeface="IBM Plex Sans Bold"/>
              </a:rPr>
              <a:t>dẫn</a:t>
            </a:r>
            <a:r>
              <a:rPr lang="en-US" sz="3521" b="1" spc="-10" dirty="0">
                <a:solidFill>
                  <a:srgbClr val="000000"/>
                </a:solidFill>
                <a:latin typeface="IBM Plex Sans Bold"/>
                <a:ea typeface="IBM Plex Sans Bold"/>
                <a:cs typeface="IBM Plex Sans Bold"/>
                <a:sym typeface="IBM Plex Sans Bold"/>
              </a:rPr>
              <a:t>:</a:t>
            </a:r>
            <a:r>
              <a:rPr lang="en-US" sz="3521" spc="-10" dirty="0">
                <a:solidFill>
                  <a:srgbClr val="000000"/>
                </a:solidFill>
                <a:latin typeface="IBM Plex Sans"/>
                <a:ea typeface="IBM Plex Sans"/>
                <a:cs typeface="IBM Plex Sans"/>
                <a:sym typeface="IBM Plex Sans"/>
              </a:rPr>
              <a:t> T.S </a:t>
            </a:r>
            <a:r>
              <a:rPr lang="en-US" sz="3521" spc="-10" dirty="0" err="1">
                <a:solidFill>
                  <a:srgbClr val="000000"/>
                </a:solidFill>
                <a:latin typeface="IBM Plex Sans"/>
                <a:ea typeface="IBM Plex Sans"/>
                <a:cs typeface="IBM Plex Sans"/>
                <a:sym typeface="IBM Plex Sans"/>
              </a:rPr>
              <a:t>Trần</a:t>
            </a:r>
            <a:r>
              <a:rPr lang="en-US" sz="3521" spc="-10" dirty="0">
                <a:solidFill>
                  <a:srgbClr val="000000"/>
                </a:solidFill>
                <a:latin typeface="IBM Plex Sans"/>
                <a:ea typeface="IBM Plex Sans"/>
                <a:cs typeface="IBM Plex Sans"/>
                <a:sym typeface="IBM Plex Sans"/>
              </a:rPr>
              <a:t> </a:t>
            </a:r>
            <a:r>
              <a:rPr lang="en-US" sz="3521" spc="-10" dirty="0" err="1">
                <a:solidFill>
                  <a:srgbClr val="000000"/>
                </a:solidFill>
                <a:latin typeface="IBM Plex Sans"/>
                <a:ea typeface="IBM Plex Sans"/>
                <a:cs typeface="IBM Plex Sans"/>
                <a:sym typeface="IBM Plex Sans"/>
              </a:rPr>
              <a:t>Thị</a:t>
            </a:r>
            <a:r>
              <a:rPr lang="en-US" sz="3521" spc="-10" dirty="0">
                <a:solidFill>
                  <a:srgbClr val="000000"/>
                </a:solidFill>
                <a:latin typeface="IBM Plex Sans"/>
                <a:ea typeface="IBM Plex Sans"/>
                <a:cs typeface="IBM Plex Sans"/>
                <a:sym typeface="IBM Plex Sans"/>
              </a:rPr>
              <a:t> </a:t>
            </a:r>
            <a:r>
              <a:rPr lang="en-US" sz="3521" spc="-10" dirty="0" err="1">
                <a:solidFill>
                  <a:srgbClr val="000000"/>
                </a:solidFill>
                <a:latin typeface="IBM Plex Sans"/>
                <a:ea typeface="IBM Plex Sans"/>
                <a:cs typeface="IBM Plex Sans"/>
                <a:sym typeface="IBM Plex Sans"/>
              </a:rPr>
              <a:t>Thúy</a:t>
            </a:r>
            <a:r>
              <a:rPr lang="en-US" sz="3521" spc="-10" dirty="0">
                <a:solidFill>
                  <a:srgbClr val="000000"/>
                </a:solidFill>
                <a:latin typeface="IBM Plex Sans"/>
                <a:ea typeface="IBM Plex Sans"/>
                <a:cs typeface="IBM Plex Sans"/>
                <a:sym typeface="IBM Plex Sans"/>
              </a:rPr>
              <a:t> Hà</a:t>
            </a:r>
          </a:p>
          <a:p>
            <a:pPr algn="ctr">
              <a:lnSpc>
                <a:spcPts val="4930"/>
              </a:lnSpc>
              <a:spcBef>
                <a:spcPct val="0"/>
              </a:spcBef>
            </a:pPr>
            <a:r>
              <a:rPr lang="en-US" sz="3521" b="1" spc="-10" dirty="0">
                <a:solidFill>
                  <a:srgbClr val="000000"/>
                </a:solidFill>
                <a:latin typeface="IBM Plex Sans Bold"/>
                <a:ea typeface="IBM Plex Sans Bold"/>
                <a:cs typeface="IBM Plex Sans Bold"/>
                <a:sym typeface="IBM Plex Sans Bold"/>
              </a:rPr>
              <a:t>Sinh </a:t>
            </a:r>
            <a:r>
              <a:rPr lang="en-US" sz="3521" b="1" spc="-10" dirty="0" err="1">
                <a:solidFill>
                  <a:srgbClr val="000000"/>
                </a:solidFill>
                <a:latin typeface="IBM Plex Sans Bold"/>
                <a:ea typeface="IBM Plex Sans Bold"/>
                <a:cs typeface="IBM Plex Sans Bold"/>
                <a:sym typeface="IBM Plex Sans Bold"/>
              </a:rPr>
              <a:t>viên</a:t>
            </a:r>
            <a:r>
              <a:rPr lang="en-US" sz="3521" b="1" spc="-10" dirty="0">
                <a:solidFill>
                  <a:srgbClr val="000000"/>
                </a:solidFill>
                <a:latin typeface="IBM Plex Sans Bold"/>
                <a:ea typeface="IBM Plex Sans Bold"/>
                <a:cs typeface="IBM Plex Sans Bold"/>
                <a:sym typeface="IBM Plex Sans Bold"/>
              </a:rPr>
              <a:t> </a:t>
            </a:r>
            <a:r>
              <a:rPr lang="en-US" sz="3521" b="1" spc="-10" dirty="0" err="1">
                <a:solidFill>
                  <a:srgbClr val="000000"/>
                </a:solidFill>
                <a:latin typeface="IBM Plex Sans Bold"/>
                <a:ea typeface="IBM Plex Sans Bold"/>
                <a:cs typeface="IBM Plex Sans Bold"/>
                <a:sym typeface="IBM Plex Sans Bold"/>
              </a:rPr>
              <a:t>thực</a:t>
            </a:r>
            <a:r>
              <a:rPr lang="en-US" sz="3521" b="1" spc="-10" dirty="0">
                <a:solidFill>
                  <a:srgbClr val="000000"/>
                </a:solidFill>
                <a:latin typeface="IBM Plex Sans Bold"/>
                <a:ea typeface="IBM Plex Sans Bold"/>
                <a:cs typeface="IBM Plex Sans Bold"/>
                <a:sym typeface="IBM Plex Sans Bold"/>
              </a:rPr>
              <a:t> </a:t>
            </a:r>
            <a:r>
              <a:rPr lang="en-US" sz="3521" b="1" spc="-10" dirty="0" err="1">
                <a:solidFill>
                  <a:srgbClr val="000000"/>
                </a:solidFill>
                <a:latin typeface="IBM Plex Sans Bold"/>
                <a:ea typeface="IBM Plex Sans Bold"/>
                <a:cs typeface="IBM Plex Sans Bold"/>
                <a:sym typeface="IBM Plex Sans Bold"/>
              </a:rPr>
              <a:t>hiện</a:t>
            </a:r>
            <a:r>
              <a:rPr lang="en-US" sz="3521" b="1" spc="-10" dirty="0">
                <a:solidFill>
                  <a:srgbClr val="000000"/>
                </a:solidFill>
                <a:latin typeface="IBM Plex Sans Bold"/>
                <a:ea typeface="IBM Plex Sans Bold"/>
                <a:cs typeface="IBM Plex Sans Bold"/>
                <a:sym typeface="IBM Plex Sans Bold"/>
              </a:rPr>
              <a:t>:</a:t>
            </a:r>
          </a:p>
          <a:p>
            <a:pPr algn="ctr">
              <a:lnSpc>
                <a:spcPts val="4930"/>
              </a:lnSpc>
              <a:spcBef>
                <a:spcPct val="0"/>
              </a:spcBef>
            </a:pPr>
            <a:r>
              <a:rPr lang="en-US" sz="3521" spc="-10" dirty="0" err="1">
                <a:solidFill>
                  <a:srgbClr val="000000"/>
                </a:solidFill>
                <a:latin typeface="IBM Plex Sans"/>
                <a:ea typeface="IBM Plex Sans"/>
                <a:cs typeface="IBM Plex Sans"/>
                <a:sym typeface="IBM Plex Sans"/>
              </a:rPr>
              <a:t>Đoàn</a:t>
            </a:r>
            <a:r>
              <a:rPr lang="en-US" sz="3521" spc="-10" dirty="0">
                <a:solidFill>
                  <a:srgbClr val="000000"/>
                </a:solidFill>
                <a:latin typeface="IBM Plex Sans"/>
                <a:ea typeface="IBM Plex Sans"/>
                <a:cs typeface="IBM Plex Sans"/>
                <a:sym typeface="IBM Plex Sans"/>
              </a:rPr>
              <a:t> Long Vũ – B21DCDT247</a:t>
            </a:r>
          </a:p>
          <a:p>
            <a:pPr algn="ctr">
              <a:lnSpc>
                <a:spcPts val="4930"/>
              </a:lnSpc>
              <a:spcBef>
                <a:spcPct val="0"/>
              </a:spcBef>
            </a:pPr>
            <a:r>
              <a:rPr lang="en-US" sz="3521" spc="-10" dirty="0" err="1">
                <a:solidFill>
                  <a:srgbClr val="000000"/>
                </a:solidFill>
                <a:latin typeface="IBM Plex Sans"/>
                <a:ea typeface="IBM Plex Sans"/>
                <a:cs typeface="IBM Plex Sans"/>
                <a:sym typeface="IBM Plex Sans"/>
              </a:rPr>
              <a:t>Nguyễn</a:t>
            </a:r>
            <a:r>
              <a:rPr lang="en-US" sz="3521" spc="-10" dirty="0">
                <a:solidFill>
                  <a:srgbClr val="000000"/>
                </a:solidFill>
                <a:latin typeface="IBM Plex Sans"/>
                <a:ea typeface="IBM Plex Sans"/>
                <a:cs typeface="IBM Plex Sans"/>
                <a:sym typeface="IBM Plex Sans"/>
              </a:rPr>
              <a:t> Sỹ Toản – B21DCDT223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3568856" y="5197971"/>
            <a:ext cx="10268543" cy="2584137"/>
          </a:xfrm>
          <a:custGeom>
            <a:avLst/>
            <a:gdLst/>
            <a:ahLst/>
            <a:cxnLst/>
            <a:rect l="l" t="t" r="r" b="b"/>
            <a:pathLst>
              <a:path w="10268543" h="2584137">
                <a:moveTo>
                  <a:pt x="0" y="0"/>
                </a:moveTo>
                <a:lnTo>
                  <a:pt x="10268543" y="0"/>
                </a:lnTo>
                <a:lnTo>
                  <a:pt x="10268543" y="2584137"/>
                </a:lnTo>
                <a:lnTo>
                  <a:pt x="0" y="2584137"/>
                </a:lnTo>
                <a:lnTo>
                  <a:pt x="0" y="0"/>
                </a:lnTo>
                <a:close/>
              </a:path>
            </a:pathLst>
          </a:custGeom>
          <a:blipFill>
            <a:blip r:embed="rId3"/>
            <a:stretch>
              <a:fillRect/>
            </a:stretch>
          </a:blipFill>
        </p:spPr>
        <p:txBody>
          <a:bodyPr/>
          <a:lstStyle/>
          <a:p>
            <a:endParaRPr lang="en-US"/>
          </a:p>
        </p:txBody>
      </p:sp>
      <p:sp>
        <p:nvSpPr>
          <p:cNvPr id="10" name="TextBox 10"/>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1 CƠ SỞ LÝ THUYẾT</a:t>
            </a:r>
          </a:p>
        </p:txBody>
      </p:sp>
      <p:sp>
        <p:nvSpPr>
          <p:cNvPr id="11" name="TextBox 11"/>
          <p:cNvSpPr txBox="1"/>
          <p:nvPr/>
        </p:nvSpPr>
        <p:spPr>
          <a:xfrm>
            <a:off x="669927" y="1250279"/>
            <a:ext cx="13357280" cy="1678493"/>
          </a:xfrm>
          <a:prstGeom prst="rect">
            <a:avLst/>
          </a:prstGeom>
        </p:spPr>
        <p:txBody>
          <a:bodyPr lIns="0" tIns="0" rIns="0" bIns="0" rtlCol="0" anchor="t">
            <a:spAutoFit/>
          </a:bodyPr>
          <a:lstStyle/>
          <a:p>
            <a:pPr algn="l">
              <a:lnSpc>
                <a:spcPts val="6925"/>
              </a:lnSpc>
            </a:pPr>
            <a:r>
              <a:rPr lang="en-US" sz="3847" spc="23">
                <a:solidFill>
                  <a:srgbClr val="8C1515"/>
                </a:solidFill>
                <a:latin typeface="IBM Plex Sans Condensed"/>
                <a:ea typeface="IBM Plex Sans Condensed"/>
                <a:cs typeface="IBM Plex Sans Condensed"/>
                <a:sym typeface="IBM Plex Sans Condensed"/>
              </a:rPr>
              <a:t>▶</a:t>
            </a:r>
            <a:r>
              <a:rPr lang="en-US" sz="3847" spc="23">
                <a:solidFill>
                  <a:srgbClr val="FFFFFF"/>
                </a:solidFill>
                <a:latin typeface="IBM Plex Sans Condensed"/>
                <a:ea typeface="IBM Plex Sans Condensed"/>
                <a:cs typeface="IBM Plex Sans Condensed"/>
                <a:sym typeface="IBM Plex Sans Condensed"/>
              </a:rPr>
              <a:t> </a:t>
            </a:r>
            <a:r>
              <a:rPr lang="en-US" sz="3847" spc="23">
                <a:solidFill>
                  <a:srgbClr val="000000"/>
                </a:solidFill>
                <a:latin typeface="IBM Plex Sans Condensed"/>
                <a:ea typeface="IBM Plex Sans Condensed"/>
                <a:cs typeface="IBM Plex Sans Condensed"/>
                <a:sym typeface="IBM Plex Sans Condensed"/>
              </a:rPr>
              <a:t>1.2 Mã khối không gian và thời gian trực giao - OSTBC </a:t>
            </a:r>
          </a:p>
          <a:p>
            <a:pPr algn="l">
              <a:lnSpc>
                <a:spcPts val="6925"/>
              </a:lnSpc>
            </a:pPr>
            <a:r>
              <a:rPr lang="en-US" sz="3847" spc="23">
                <a:solidFill>
                  <a:srgbClr val="8C1515"/>
                </a:solidFill>
                <a:latin typeface="IBM Plex Sans Condensed"/>
                <a:ea typeface="IBM Plex Sans Condensed"/>
                <a:cs typeface="IBM Plex Sans Condensed"/>
                <a:sym typeface="IBM Plex Sans Condensed"/>
              </a:rPr>
              <a:t>     ▶</a:t>
            </a:r>
            <a:r>
              <a:rPr lang="en-US" sz="3847" spc="23">
                <a:solidFill>
                  <a:srgbClr val="FFFFFF"/>
                </a:solidFill>
                <a:latin typeface="IBM Plex Sans Condensed"/>
                <a:ea typeface="IBM Plex Sans Condensed"/>
                <a:cs typeface="IBM Plex Sans Condensed"/>
                <a:sym typeface="IBM Plex Sans Condensed"/>
              </a:rPr>
              <a:t> </a:t>
            </a:r>
            <a:r>
              <a:rPr lang="en-US" sz="3847" spc="23">
                <a:solidFill>
                  <a:srgbClr val="000000"/>
                </a:solidFill>
                <a:latin typeface="IBM Plex Sans Condensed"/>
                <a:ea typeface="IBM Plex Sans Condensed"/>
                <a:cs typeface="IBM Plex Sans Condensed"/>
                <a:sym typeface="IBM Plex Sans Condensed"/>
              </a:rPr>
              <a:t>1.2.3 Mã khối không gian và thời gian trực giao O-STBC </a:t>
            </a:r>
          </a:p>
        </p:txBody>
      </p:sp>
      <p:sp>
        <p:nvSpPr>
          <p:cNvPr id="12" name="TextBox 12"/>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3" name="TextBox 13"/>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4" name="TextBox 14"/>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5" name="TextBox 15"/>
          <p:cNvSpPr txBox="1"/>
          <p:nvPr/>
        </p:nvSpPr>
        <p:spPr>
          <a:xfrm>
            <a:off x="1235269" y="3125469"/>
            <a:ext cx="14326821" cy="2555240"/>
          </a:xfrm>
          <a:prstGeom prst="rect">
            <a:avLst/>
          </a:prstGeom>
        </p:spPr>
        <p:txBody>
          <a:bodyPr lIns="0" tIns="0" rIns="0" bIns="0" rtlCol="0" anchor="t">
            <a:spAutoFit/>
          </a:bodyPr>
          <a:lstStyle/>
          <a:p>
            <a:pPr algn="just">
              <a:lnSpc>
                <a:spcPts val="4060"/>
              </a:lnSpc>
            </a:pPr>
            <a:r>
              <a:rPr lang="en-US" sz="2900" spc="-8">
                <a:solidFill>
                  <a:srgbClr val="000000"/>
                </a:solidFill>
                <a:latin typeface="IBM Plex Sans"/>
                <a:ea typeface="IBM Plex Sans"/>
                <a:cs typeface="IBM Plex Sans"/>
                <a:sym typeface="IBM Plex Sans"/>
              </a:rPr>
              <a:t>Việc xây dựng mã STBC phải dựa vào mã trực giao. Ma trận truyền dẫn XnT có hàng là trực giao với nhau. Tức là trong mỗi khối, tính hiệu phát từ 2 anten phải là trực giao với nhau. Có nghĩa là trong mỗi khối các chuỗi tín hiệu từ 2 anten phát bất kỳ là trực giao nhau. Ví dụ chúng ta giả sử tín hiệu phát từ anten thứ i là</a:t>
            </a:r>
          </a:p>
          <a:p>
            <a:pPr algn="just">
              <a:lnSpc>
                <a:spcPts val="4060"/>
              </a:lnSpc>
              <a:spcBef>
                <a:spcPct val="0"/>
              </a:spcBef>
            </a:pPr>
            <a:endParaRPr lang="en-US" sz="2900" spc="-8">
              <a:solidFill>
                <a:srgbClr val="000000"/>
              </a:solidFill>
              <a:latin typeface="IBM Plex Sans"/>
              <a:ea typeface="IBM Plex Sans"/>
              <a:cs typeface="IBM Plex Sans"/>
              <a:sym typeface="IBM Plex Sans"/>
            </a:endParaRPr>
          </a:p>
        </p:txBody>
      </p:sp>
      <p:sp>
        <p:nvSpPr>
          <p:cNvPr id="16" name="TextBox 16"/>
          <p:cNvSpPr txBox="1"/>
          <p:nvPr/>
        </p:nvSpPr>
        <p:spPr>
          <a:xfrm>
            <a:off x="1235269" y="7679544"/>
            <a:ext cx="14326821" cy="2040890"/>
          </a:xfrm>
          <a:prstGeom prst="rect">
            <a:avLst/>
          </a:prstGeom>
        </p:spPr>
        <p:txBody>
          <a:bodyPr lIns="0" tIns="0" rIns="0" bIns="0" rtlCol="0" anchor="t">
            <a:spAutoFit/>
          </a:bodyPr>
          <a:lstStyle/>
          <a:p>
            <a:pPr algn="just">
              <a:lnSpc>
                <a:spcPts val="4060"/>
              </a:lnSpc>
              <a:spcBef>
                <a:spcPct val="0"/>
              </a:spcBef>
            </a:pPr>
            <a:r>
              <a:rPr lang="en-US" sz="2900" spc="-8">
                <a:solidFill>
                  <a:srgbClr val="000000"/>
                </a:solidFill>
                <a:latin typeface="IBM Plex Sans"/>
                <a:ea typeface="IBM Plex Sans"/>
                <a:cs typeface="IBM Plex Sans"/>
                <a:sym typeface="IBM Plex Sans"/>
              </a:rPr>
              <a:t>Trong đó xi , xj ký hiệu tích vô hướng của 2 chuỗi xi , xj . Tính trực giao có thể đạt được phân tập phát đầy đủ với một số anten phát cho trước. Nó giúp cho việc thu tách các tín hiệu được đơn giản hơn và do vậy giải mã ML đơn giản chỉ dựa trên xử lý tuyến tính tính các tín hiệu thu.</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4830489" y="5548603"/>
            <a:ext cx="9020175" cy="4171831"/>
          </a:xfrm>
          <a:custGeom>
            <a:avLst/>
            <a:gdLst/>
            <a:ahLst/>
            <a:cxnLst/>
            <a:rect l="l" t="t" r="r" b="b"/>
            <a:pathLst>
              <a:path w="9020175" h="4171831">
                <a:moveTo>
                  <a:pt x="0" y="0"/>
                </a:moveTo>
                <a:lnTo>
                  <a:pt x="9020175" y="0"/>
                </a:lnTo>
                <a:lnTo>
                  <a:pt x="9020175" y="4171831"/>
                </a:lnTo>
                <a:lnTo>
                  <a:pt x="0" y="4171831"/>
                </a:lnTo>
                <a:lnTo>
                  <a:pt x="0" y="0"/>
                </a:lnTo>
                <a:close/>
              </a:path>
            </a:pathLst>
          </a:custGeom>
          <a:blipFill>
            <a:blip r:embed="rId3"/>
            <a:stretch>
              <a:fillRect/>
            </a:stretch>
          </a:blipFill>
        </p:spPr>
        <p:txBody>
          <a:bodyPr/>
          <a:lstStyle/>
          <a:p>
            <a:endParaRPr lang="en-US"/>
          </a:p>
        </p:txBody>
      </p:sp>
      <p:sp>
        <p:nvSpPr>
          <p:cNvPr id="10" name="TextBox 10"/>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1 CƠ SỞ LÝ THUYẾT</a:t>
            </a:r>
          </a:p>
        </p:txBody>
      </p:sp>
      <p:sp>
        <p:nvSpPr>
          <p:cNvPr id="11" name="TextBox 11"/>
          <p:cNvSpPr txBox="1"/>
          <p:nvPr/>
        </p:nvSpPr>
        <p:spPr>
          <a:xfrm>
            <a:off x="669927" y="1278854"/>
            <a:ext cx="11600489" cy="2219017"/>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FFFFFF"/>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1.2 Mã khối không gian và thời gian trực giao - OSTBC </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FFFFFF"/>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1.2.3 Mã khối không gian và thời gian trực giao O-STBC </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1.2.3.1 Mã O–STBC cho tập tín hiệu thực</a:t>
            </a:r>
          </a:p>
        </p:txBody>
      </p:sp>
      <p:sp>
        <p:nvSpPr>
          <p:cNvPr id="12" name="TextBox 12"/>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3" name="TextBox 13"/>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4" name="TextBox 14"/>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5" name="TextBox 15"/>
          <p:cNvSpPr txBox="1"/>
          <p:nvPr/>
        </p:nvSpPr>
        <p:spPr>
          <a:xfrm>
            <a:off x="1171101" y="3596037"/>
            <a:ext cx="14326821" cy="3069590"/>
          </a:xfrm>
          <a:prstGeom prst="rect">
            <a:avLst/>
          </a:prstGeom>
        </p:spPr>
        <p:txBody>
          <a:bodyPr lIns="0" tIns="0" rIns="0" bIns="0" rtlCol="0" anchor="t">
            <a:spAutoFit/>
          </a:bodyPr>
          <a:lstStyle/>
          <a:p>
            <a:pPr algn="just">
              <a:lnSpc>
                <a:spcPts val="4060"/>
              </a:lnSpc>
            </a:pPr>
            <a:r>
              <a:rPr lang="en-US" sz="2900" spc="-8">
                <a:solidFill>
                  <a:srgbClr val="000000"/>
                </a:solidFill>
                <a:latin typeface="IBM Plex Sans"/>
                <a:ea typeface="IBM Plex Sans"/>
                <a:cs typeface="IBM Plex Sans"/>
                <a:sym typeface="IBM Plex Sans"/>
              </a:rPr>
              <a:t>Một ví dụ điển hình của tín hiệu thực là tập tín hiệu sử dụng phương pháp điều chế biên độ xung (PAM: Pulse Amplitude Modulation), trong đó biên độ của tín hiệu sau điều chế thay đổi theo tín hiệu điều chế.</a:t>
            </a:r>
          </a:p>
          <a:p>
            <a:pPr algn="just">
              <a:lnSpc>
                <a:spcPts val="4060"/>
              </a:lnSpc>
            </a:pPr>
            <a:r>
              <a:rPr lang="en-US" sz="2900" spc="-8">
                <a:solidFill>
                  <a:srgbClr val="000000"/>
                </a:solidFill>
                <a:latin typeface="IBM Plex Sans"/>
                <a:ea typeface="IBM Plex Sans"/>
                <a:cs typeface="IBM Plex Sans"/>
                <a:sym typeface="IBM Plex Sans"/>
              </a:rPr>
              <a:t>Để đạt được độ phân tập toàn phần, các bộ mã STBC cho các hệ thống N ăng-ten phát sử dụng tập tín hiệu thực cũng cần phải thoả mãn điều kiện trực giao</a:t>
            </a:r>
          </a:p>
          <a:p>
            <a:pPr algn="just">
              <a:lnSpc>
                <a:spcPts val="4060"/>
              </a:lnSpc>
              <a:spcBef>
                <a:spcPct val="0"/>
              </a:spcBef>
            </a:pPr>
            <a:endParaRPr lang="en-US" sz="2900" spc="-8">
              <a:solidFill>
                <a:srgbClr val="000000"/>
              </a:solidFill>
              <a:latin typeface="IBM Plex Sans"/>
              <a:ea typeface="IBM Plex Sans"/>
              <a:cs typeface="IBM Plex Sans"/>
              <a:sym typeface="IBM Plex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2640596" y="3873296"/>
            <a:ext cx="6503404" cy="5471712"/>
          </a:xfrm>
          <a:custGeom>
            <a:avLst/>
            <a:gdLst/>
            <a:ahLst/>
            <a:cxnLst/>
            <a:rect l="l" t="t" r="r" b="b"/>
            <a:pathLst>
              <a:path w="6503404" h="5471712">
                <a:moveTo>
                  <a:pt x="0" y="0"/>
                </a:moveTo>
                <a:lnTo>
                  <a:pt x="6503404" y="0"/>
                </a:lnTo>
                <a:lnTo>
                  <a:pt x="6503404" y="5471712"/>
                </a:lnTo>
                <a:lnTo>
                  <a:pt x="0" y="5471712"/>
                </a:lnTo>
                <a:lnTo>
                  <a:pt x="0" y="0"/>
                </a:lnTo>
                <a:close/>
              </a:path>
            </a:pathLst>
          </a:custGeom>
          <a:blipFill>
            <a:blip r:embed="rId3"/>
            <a:stretch>
              <a:fillRect l="-7873" r="-3142"/>
            </a:stretch>
          </a:blipFill>
        </p:spPr>
        <p:txBody>
          <a:bodyPr/>
          <a:lstStyle/>
          <a:p>
            <a:endParaRPr lang="en-US"/>
          </a:p>
        </p:txBody>
      </p:sp>
      <p:sp>
        <p:nvSpPr>
          <p:cNvPr id="10" name="Freeform 10"/>
          <p:cNvSpPr/>
          <p:nvPr/>
        </p:nvSpPr>
        <p:spPr>
          <a:xfrm>
            <a:off x="10177200" y="2483612"/>
            <a:ext cx="6421001" cy="7404833"/>
          </a:xfrm>
          <a:custGeom>
            <a:avLst/>
            <a:gdLst/>
            <a:ahLst/>
            <a:cxnLst/>
            <a:rect l="l" t="t" r="r" b="b"/>
            <a:pathLst>
              <a:path w="6421001" h="7404833">
                <a:moveTo>
                  <a:pt x="0" y="0"/>
                </a:moveTo>
                <a:lnTo>
                  <a:pt x="6421001" y="0"/>
                </a:lnTo>
                <a:lnTo>
                  <a:pt x="6421001" y="7404833"/>
                </a:lnTo>
                <a:lnTo>
                  <a:pt x="0" y="7404833"/>
                </a:lnTo>
                <a:lnTo>
                  <a:pt x="0" y="0"/>
                </a:lnTo>
                <a:close/>
              </a:path>
            </a:pathLst>
          </a:custGeom>
          <a:blipFill>
            <a:blip r:embed="rId4"/>
            <a:stretch>
              <a:fillRect l="-2213" r="-2213"/>
            </a:stretch>
          </a:blipFill>
        </p:spPr>
        <p:txBody>
          <a:bodyPr/>
          <a:lstStyle/>
          <a:p>
            <a:endParaRPr lang="en-US"/>
          </a:p>
        </p:txBody>
      </p:sp>
      <p:sp>
        <p:nvSpPr>
          <p:cNvPr id="11" name="TextBox 11"/>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1 CƠ SỞ LÝ THUYẾT</a:t>
            </a:r>
          </a:p>
        </p:txBody>
      </p:sp>
      <p:sp>
        <p:nvSpPr>
          <p:cNvPr id="12" name="TextBox 12"/>
          <p:cNvSpPr txBox="1"/>
          <p:nvPr/>
        </p:nvSpPr>
        <p:spPr>
          <a:xfrm>
            <a:off x="669927" y="1278854"/>
            <a:ext cx="11600489" cy="2219017"/>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FFFFFF"/>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1.2 Mã khối không gian và thời gian trực giao - OSTBC </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FFFFFF"/>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1.2.3 Mã khối không gian và thời gian trực giao O-STBC </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1.2.3.1 Mã O–STBC cho tập tín hiệu thực</a:t>
            </a:r>
          </a:p>
        </p:txBody>
      </p:sp>
      <p:sp>
        <p:nvSpPr>
          <p:cNvPr id="13" name="TextBox 13"/>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4" name="TextBox 14"/>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5" name="TextBox 15"/>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1770869" y="6186600"/>
            <a:ext cx="5058076" cy="2259141"/>
          </a:xfrm>
          <a:custGeom>
            <a:avLst/>
            <a:gdLst/>
            <a:ahLst/>
            <a:cxnLst/>
            <a:rect l="l" t="t" r="r" b="b"/>
            <a:pathLst>
              <a:path w="5058076" h="2259141">
                <a:moveTo>
                  <a:pt x="0" y="0"/>
                </a:moveTo>
                <a:lnTo>
                  <a:pt x="5058076" y="0"/>
                </a:lnTo>
                <a:lnTo>
                  <a:pt x="5058076" y="2259140"/>
                </a:lnTo>
                <a:lnTo>
                  <a:pt x="0" y="2259140"/>
                </a:lnTo>
                <a:lnTo>
                  <a:pt x="0" y="0"/>
                </a:lnTo>
                <a:close/>
              </a:path>
            </a:pathLst>
          </a:custGeom>
          <a:blipFill>
            <a:blip r:embed="rId3"/>
            <a:stretch>
              <a:fillRect/>
            </a:stretch>
          </a:blipFill>
        </p:spPr>
        <p:txBody>
          <a:bodyPr/>
          <a:lstStyle/>
          <a:p>
            <a:endParaRPr lang="en-US"/>
          </a:p>
        </p:txBody>
      </p:sp>
      <p:sp>
        <p:nvSpPr>
          <p:cNvPr id="10" name="Freeform 10"/>
          <p:cNvSpPr/>
          <p:nvPr/>
        </p:nvSpPr>
        <p:spPr>
          <a:xfrm>
            <a:off x="9340576" y="6223900"/>
            <a:ext cx="4586106" cy="2221840"/>
          </a:xfrm>
          <a:custGeom>
            <a:avLst/>
            <a:gdLst/>
            <a:ahLst/>
            <a:cxnLst/>
            <a:rect l="l" t="t" r="r" b="b"/>
            <a:pathLst>
              <a:path w="4586106" h="2221840">
                <a:moveTo>
                  <a:pt x="0" y="0"/>
                </a:moveTo>
                <a:lnTo>
                  <a:pt x="4586107" y="0"/>
                </a:lnTo>
                <a:lnTo>
                  <a:pt x="4586107" y="2221840"/>
                </a:lnTo>
                <a:lnTo>
                  <a:pt x="0" y="2221840"/>
                </a:lnTo>
                <a:lnTo>
                  <a:pt x="0" y="0"/>
                </a:lnTo>
                <a:close/>
              </a:path>
            </a:pathLst>
          </a:custGeom>
          <a:blipFill>
            <a:blip r:embed="rId4"/>
            <a:stretch>
              <a:fillRect/>
            </a:stretch>
          </a:blipFill>
        </p:spPr>
        <p:txBody>
          <a:bodyPr/>
          <a:lstStyle/>
          <a:p>
            <a:endParaRPr lang="en-US"/>
          </a:p>
        </p:txBody>
      </p:sp>
      <p:sp>
        <p:nvSpPr>
          <p:cNvPr id="11" name="TextBox 11"/>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1 CƠ SỞ LÝ THUYẾT</a:t>
            </a:r>
          </a:p>
        </p:txBody>
      </p:sp>
      <p:sp>
        <p:nvSpPr>
          <p:cNvPr id="12" name="TextBox 12"/>
          <p:cNvSpPr txBox="1"/>
          <p:nvPr/>
        </p:nvSpPr>
        <p:spPr>
          <a:xfrm>
            <a:off x="1028700" y="1199100"/>
            <a:ext cx="11600489" cy="2219017"/>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FFFFFF"/>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1.2 Mã khối không gian và thời gian trực giao - OSTBC </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FFFFFF"/>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1.2.3 Mã khối không gian và thời gian trực giao O-STBC </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1.2.3.2 Mã O–STBC cho tập tín hiệu phức</a:t>
            </a:r>
          </a:p>
        </p:txBody>
      </p:sp>
      <p:sp>
        <p:nvSpPr>
          <p:cNvPr id="13" name="TextBox 13"/>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4" name="TextBox 14"/>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5" name="TextBox 15"/>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6" name="TextBox 16"/>
          <p:cNvSpPr txBox="1"/>
          <p:nvPr/>
        </p:nvSpPr>
        <p:spPr>
          <a:xfrm>
            <a:off x="1171101" y="3596037"/>
            <a:ext cx="14326821" cy="1526540"/>
          </a:xfrm>
          <a:prstGeom prst="rect">
            <a:avLst/>
          </a:prstGeom>
        </p:spPr>
        <p:txBody>
          <a:bodyPr lIns="0" tIns="0" rIns="0" bIns="0" rtlCol="0" anchor="t">
            <a:spAutoFit/>
          </a:bodyPr>
          <a:lstStyle/>
          <a:p>
            <a:pPr algn="just">
              <a:lnSpc>
                <a:spcPts val="4060"/>
              </a:lnSpc>
              <a:spcBef>
                <a:spcPct val="0"/>
              </a:spcBef>
            </a:pPr>
            <a:r>
              <a:rPr lang="en-US" sz="2900" spc="-8">
                <a:solidFill>
                  <a:srgbClr val="000000"/>
                </a:solidFill>
                <a:latin typeface="IBM Plex Sans"/>
                <a:ea typeface="IBM Plex Sans"/>
                <a:cs typeface="IBM Plex Sans"/>
                <a:sym typeface="IBM Plex Sans"/>
              </a:rPr>
              <a:t>Các tập tín hiệu phức được sử dụng rất phổ biến trong thông tin vô tuyến số như M-QAM hay M-PSK. Để đạt được độ phân tập toàn phần, các bộ mã O-STBC cho các hệ thống N ăng-ten phát sử dụng tập tín hiệu phức cũng cần phải thoả mãn điều kiện trực giao</a:t>
            </a:r>
          </a:p>
        </p:txBody>
      </p:sp>
      <p:sp>
        <p:nvSpPr>
          <p:cNvPr id="17" name="TextBox 17"/>
          <p:cNvSpPr txBox="1"/>
          <p:nvPr/>
        </p:nvSpPr>
        <p:spPr>
          <a:xfrm>
            <a:off x="9340576" y="8864840"/>
            <a:ext cx="5105332" cy="393460"/>
          </a:xfrm>
          <a:prstGeom prst="rect">
            <a:avLst/>
          </a:prstGeom>
        </p:spPr>
        <p:txBody>
          <a:bodyPr lIns="0" tIns="0" rIns="0" bIns="0" rtlCol="0" anchor="t">
            <a:spAutoFit/>
          </a:bodyPr>
          <a:lstStyle/>
          <a:p>
            <a:pPr algn="ctr">
              <a:lnSpc>
                <a:spcPts val="3272"/>
              </a:lnSpc>
              <a:spcBef>
                <a:spcPct val="0"/>
              </a:spcBef>
            </a:pPr>
            <a:r>
              <a:rPr lang="en-US" sz="2337" spc="-7">
                <a:solidFill>
                  <a:srgbClr val="000000"/>
                </a:solidFill>
                <a:latin typeface="IBM Plex Sans"/>
                <a:ea typeface="IBM Plex Sans"/>
                <a:cs typeface="IBM Plex Sans"/>
                <a:sym typeface="IBM Plex Sans"/>
              </a:rPr>
              <a:t>Bộ mã Alamouti STBC với ma trận phát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1388451" y="4912351"/>
            <a:ext cx="6348032" cy="3139591"/>
          </a:xfrm>
          <a:custGeom>
            <a:avLst/>
            <a:gdLst/>
            <a:ahLst/>
            <a:cxnLst/>
            <a:rect l="l" t="t" r="r" b="b"/>
            <a:pathLst>
              <a:path w="6348032" h="3139591">
                <a:moveTo>
                  <a:pt x="0" y="0"/>
                </a:moveTo>
                <a:lnTo>
                  <a:pt x="6348032" y="0"/>
                </a:lnTo>
                <a:lnTo>
                  <a:pt x="6348032" y="3139591"/>
                </a:lnTo>
                <a:lnTo>
                  <a:pt x="0" y="3139591"/>
                </a:lnTo>
                <a:lnTo>
                  <a:pt x="0" y="0"/>
                </a:lnTo>
                <a:close/>
              </a:path>
            </a:pathLst>
          </a:custGeom>
          <a:blipFill>
            <a:blip r:embed="rId3"/>
            <a:stretch>
              <a:fillRect/>
            </a:stretch>
          </a:blipFill>
        </p:spPr>
        <p:txBody>
          <a:bodyPr/>
          <a:lstStyle/>
          <a:p>
            <a:endParaRPr lang="en-US"/>
          </a:p>
        </p:txBody>
      </p:sp>
      <p:sp>
        <p:nvSpPr>
          <p:cNvPr id="10" name="Freeform 10"/>
          <p:cNvSpPr/>
          <p:nvPr/>
        </p:nvSpPr>
        <p:spPr>
          <a:xfrm>
            <a:off x="8979650" y="3705993"/>
            <a:ext cx="6550923" cy="5552307"/>
          </a:xfrm>
          <a:custGeom>
            <a:avLst/>
            <a:gdLst/>
            <a:ahLst/>
            <a:cxnLst/>
            <a:rect l="l" t="t" r="r" b="b"/>
            <a:pathLst>
              <a:path w="6550923" h="5552307">
                <a:moveTo>
                  <a:pt x="0" y="0"/>
                </a:moveTo>
                <a:lnTo>
                  <a:pt x="6550923" y="0"/>
                </a:lnTo>
                <a:lnTo>
                  <a:pt x="6550923" y="5552307"/>
                </a:lnTo>
                <a:lnTo>
                  <a:pt x="0" y="5552307"/>
                </a:lnTo>
                <a:lnTo>
                  <a:pt x="0" y="0"/>
                </a:lnTo>
                <a:close/>
              </a:path>
            </a:pathLst>
          </a:custGeom>
          <a:blipFill>
            <a:blip r:embed="rId4"/>
            <a:stretch>
              <a:fillRect/>
            </a:stretch>
          </a:blipFill>
        </p:spPr>
        <p:txBody>
          <a:bodyPr/>
          <a:lstStyle/>
          <a:p>
            <a:endParaRPr lang="en-US"/>
          </a:p>
        </p:txBody>
      </p:sp>
      <p:sp>
        <p:nvSpPr>
          <p:cNvPr id="11" name="TextBox 11"/>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1 CƠ SỞ LÝ THUYẾT</a:t>
            </a:r>
          </a:p>
        </p:txBody>
      </p:sp>
      <p:sp>
        <p:nvSpPr>
          <p:cNvPr id="12" name="TextBox 12"/>
          <p:cNvSpPr txBox="1"/>
          <p:nvPr/>
        </p:nvSpPr>
        <p:spPr>
          <a:xfrm>
            <a:off x="1028700" y="1278854"/>
            <a:ext cx="11600489" cy="2219017"/>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FFFFFF"/>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1.2 Mã khối không gian và thời gian trực giao - OSTBC </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FFFFFF"/>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1.2.3 Mã khối không gian và thời gian trực giao O-STBC </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1.2.3.1 Mã O–STBC cho tập tín hiệu phức</a:t>
            </a:r>
          </a:p>
        </p:txBody>
      </p:sp>
      <p:sp>
        <p:nvSpPr>
          <p:cNvPr id="13" name="TextBox 13"/>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4" name="TextBox 14"/>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5" name="TextBox 15"/>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5738761" y="4433277"/>
            <a:ext cx="4438439" cy="1774100"/>
          </a:xfrm>
          <a:custGeom>
            <a:avLst/>
            <a:gdLst/>
            <a:ahLst/>
            <a:cxnLst/>
            <a:rect l="l" t="t" r="r" b="b"/>
            <a:pathLst>
              <a:path w="4438439" h="1774100">
                <a:moveTo>
                  <a:pt x="0" y="0"/>
                </a:moveTo>
                <a:lnTo>
                  <a:pt x="4438439" y="0"/>
                </a:lnTo>
                <a:lnTo>
                  <a:pt x="4438439" y="1774099"/>
                </a:lnTo>
                <a:lnTo>
                  <a:pt x="0" y="1774099"/>
                </a:lnTo>
                <a:lnTo>
                  <a:pt x="0" y="0"/>
                </a:lnTo>
                <a:close/>
              </a:path>
            </a:pathLst>
          </a:custGeom>
          <a:blipFill>
            <a:blip r:embed="rId3"/>
            <a:stretch>
              <a:fillRect l="-135918" t="-115515" r="-142578"/>
            </a:stretch>
          </a:blipFill>
        </p:spPr>
        <p:txBody>
          <a:bodyPr/>
          <a:lstStyle/>
          <a:p>
            <a:endParaRPr lang="en-US"/>
          </a:p>
        </p:txBody>
      </p:sp>
      <p:sp>
        <p:nvSpPr>
          <p:cNvPr id="10" name="Freeform 10"/>
          <p:cNvSpPr/>
          <p:nvPr/>
        </p:nvSpPr>
        <p:spPr>
          <a:xfrm>
            <a:off x="6069374" y="7224814"/>
            <a:ext cx="4438439" cy="2071272"/>
          </a:xfrm>
          <a:custGeom>
            <a:avLst/>
            <a:gdLst/>
            <a:ahLst/>
            <a:cxnLst/>
            <a:rect l="l" t="t" r="r" b="b"/>
            <a:pathLst>
              <a:path w="4438439" h="2071272">
                <a:moveTo>
                  <a:pt x="0" y="0"/>
                </a:moveTo>
                <a:lnTo>
                  <a:pt x="4438439" y="0"/>
                </a:lnTo>
                <a:lnTo>
                  <a:pt x="4438439" y="2071272"/>
                </a:lnTo>
                <a:lnTo>
                  <a:pt x="0" y="2071272"/>
                </a:lnTo>
                <a:lnTo>
                  <a:pt x="0" y="0"/>
                </a:lnTo>
                <a:close/>
              </a:path>
            </a:pathLst>
          </a:custGeom>
          <a:blipFill>
            <a:blip r:embed="rId4"/>
            <a:stretch>
              <a:fillRect/>
            </a:stretch>
          </a:blipFill>
        </p:spPr>
        <p:txBody>
          <a:bodyPr/>
          <a:lstStyle/>
          <a:p>
            <a:endParaRPr lang="en-US"/>
          </a:p>
        </p:txBody>
      </p:sp>
      <p:sp>
        <p:nvSpPr>
          <p:cNvPr id="11" name="TextBox 11"/>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1 CƠ SỞ LÝ THUYẾT</a:t>
            </a:r>
          </a:p>
        </p:txBody>
      </p:sp>
      <p:sp>
        <p:nvSpPr>
          <p:cNvPr id="12" name="TextBox 12"/>
          <p:cNvSpPr txBox="1"/>
          <p:nvPr/>
        </p:nvSpPr>
        <p:spPr>
          <a:xfrm>
            <a:off x="674374" y="1119892"/>
            <a:ext cx="11600489" cy="2221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FFFFFF"/>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1.2 Mã khối không gian và thời gian trực giao - OSTBC </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FFFFFF"/>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1.2.4 Các thuật toán giải mã tối ưu cho mã O – STBC </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1.2.4.1 Giải mã O-STBC cho tập tín hiệu thực.</a:t>
            </a:r>
          </a:p>
        </p:txBody>
      </p:sp>
      <p:sp>
        <p:nvSpPr>
          <p:cNvPr id="13" name="TextBox 13"/>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4" name="TextBox 14"/>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5" name="TextBox 15"/>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6" name="TextBox 16"/>
          <p:cNvSpPr txBox="1"/>
          <p:nvPr/>
        </p:nvSpPr>
        <p:spPr>
          <a:xfrm>
            <a:off x="1171101" y="3596037"/>
            <a:ext cx="14326821" cy="1012190"/>
          </a:xfrm>
          <a:prstGeom prst="rect">
            <a:avLst/>
          </a:prstGeom>
        </p:spPr>
        <p:txBody>
          <a:bodyPr lIns="0" tIns="0" rIns="0" bIns="0" rtlCol="0" anchor="t">
            <a:spAutoFit/>
          </a:bodyPr>
          <a:lstStyle/>
          <a:p>
            <a:pPr algn="just">
              <a:lnSpc>
                <a:spcPts val="4060"/>
              </a:lnSpc>
            </a:pPr>
            <a:r>
              <a:rPr lang="en-US" sz="2900" spc="-8">
                <a:solidFill>
                  <a:srgbClr val="000000"/>
                </a:solidFill>
                <a:latin typeface="IBM Plex Sans"/>
                <a:ea typeface="IBM Plex Sans"/>
                <a:cs typeface="IBM Plex Sans"/>
                <a:sym typeface="IBM Plex Sans"/>
              </a:rPr>
              <a:t>Khi tín hiệu  là tín hiệu thực, các ma trận mã O-STBC có thể được biểu diễn như sau:</a:t>
            </a:r>
          </a:p>
          <a:p>
            <a:pPr algn="just">
              <a:lnSpc>
                <a:spcPts val="4060"/>
              </a:lnSpc>
              <a:spcBef>
                <a:spcPct val="0"/>
              </a:spcBef>
            </a:pPr>
            <a:endParaRPr lang="en-US" sz="2900" spc="-8">
              <a:solidFill>
                <a:srgbClr val="000000"/>
              </a:solidFill>
              <a:latin typeface="IBM Plex Sans"/>
              <a:ea typeface="IBM Plex Sans"/>
              <a:cs typeface="IBM Plex Sans"/>
              <a:sym typeface="IBM Plex Sans"/>
            </a:endParaRPr>
          </a:p>
        </p:txBody>
      </p:sp>
      <p:sp>
        <p:nvSpPr>
          <p:cNvPr id="17" name="TextBox 17"/>
          <p:cNvSpPr txBox="1"/>
          <p:nvPr/>
        </p:nvSpPr>
        <p:spPr>
          <a:xfrm>
            <a:off x="1171101" y="6302626"/>
            <a:ext cx="14326821" cy="497840"/>
          </a:xfrm>
          <a:prstGeom prst="rect">
            <a:avLst/>
          </a:prstGeom>
        </p:spPr>
        <p:txBody>
          <a:bodyPr lIns="0" tIns="0" rIns="0" bIns="0" rtlCol="0" anchor="t">
            <a:spAutoFit/>
          </a:bodyPr>
          <a:lstStyle/>
          <a:p>
            <a:pPr algn="just">
              <a:lnSpc>
                <a:spcPts val="4060"/>
              </a:lnSpc>
              <a:spcBef>
                <a:spcPct val="0"/>
              </a:spcBef>
            </a:pPr>
            <a:r>
              <a:rPr lang="en-US" sz="2900" spc="-8">
                <a:solidFill>
                  <a:srgbClr val="000000"/>
                </a:solidFill>
                <a:latin typeface="IBM Plex Sans"/>
                <a:ea typeface="IBM Plex Sans"/>
                <a:cs typeface="IBM Plex Sans"/>
                <a:sym typeface="IBM Plex Sans"/>
              </a:rPr>
              <a:t>Và khối tín hiệu thu được tương ứng với từ mã phát đi được cho bởi biểu thức: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6474619" y="4408202"/>
            <a:ext cx="3145717" cy="1271111"/>
          </a:xfrm>
          <a:custGeom>
            <a:avLst/>
            <a:gdLst/>
            <a:ahLst/>
            <a:cxnLst/>
            <a:rect l="l" t="t" r="r" b="b"/>
            <a:pathLst>
              <a:path w="3145717" h="1271111">
                <a:moveTo>
                  <a:pt x="0" y="0"/>
                </a:moveTo>
                <a:lnTo>
                  <a:pt x="3145717" y="0"/>
                </a:lnTo>
                <a:lnTo>
                  <a:pt x="3145717" y="1271110"/>
                </a:lnTo>
                <a:lnTo>
                  <a:pt x="0" y="1271110"/>
                </a:lnTo>
                <a:lnTo>
                  <a:pt x="0" y="0"/>
                </a:lnTo>
                <a:close/>
              </a:path>
            </a:pathLst>
          </a:custGeom>
          <a:blipFill>
            <a:blip r:embed="rId3"/>
            <a:stretch>
              <a:fillRect l="-214483" b="-126844"/>
            </a:stretch>
          </a:blipFill>
        </p:spPr>
        <p:txBody>
          <a:bodyPr/>
          <a:lstStyle/>
          <a:p>
            <a:endParaRPr lang="en-US"/>
          </a:p>
        </p:txBody>
      </p:sp>
      <p:sp>
        <p:nvSpPr>
          <p:cNvPr id="10" name="Freeform 10"/>
          <p:cNvSpPr/>
          <p:nvPr/>
        </p:nvSpPr>
        <p:spPr>
          <a:xfrm>
            <a:off x="5540204" y="7314816"/>
            <a:ext cx="4967608" cy="1794466"/>
          </a:xfrm>
          <a:custGeom>
            <a:avLst/>
            <a:gdLst/>
            <a:ahLst/>
            <a:cxnLst/>
            <a:rect l="l" t="t" r="r" b="b"/>
            <a:pathLst>
              <a:path w="4967608" h="1794466">
                <a:moveTo>
                  <a:pt x="0" y="0"/>
                </a:moveTo>
                <a:lnTo>
                  <a:pt x="4967609" y="0"/>
                </a:lnTo>
                <a:lnTo>
                  <a:pt x="4967609" y="1794467"/>
                </a:lnTo>
                <a:lnTo>
                  <a:pt x="0" y="1794467"/>
                </a:lnTo>
                <a:lnTo>
                  <a:pt x="0" y="0"/>
                </a:lnTo>
                <a:close/>
              </a:path>
            </a:pathLst>
          </a:custGeom>
          <a:blipFill>
            <a:blip r:embed="rId4"/>
            <a:stretch>
              <a:fillRect/>
            </a:stretch>
          </a:blipFill>
        </p:spPr>
        <p:txBody>
          <a:bodyPr/>
          <a:lstStyle/>
          <a:p>
            <a:endParaRPr lang="en-US"/>
          </a:p>
        </p:txBody>
      </p:sp>
      <p:sp>
        <p:nvSpPr>
          <p:cNvPr id="11" name="TextBox 11"/>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1 CƠ SỞ LÝ THUYẾT</a:t>
            </a:r>
          </a:p>
        </p:txBody>
      </p:sp>
      <p:sp>
        <p:nvSpPr>
          <p:cNvPr id="12" name="TextBox 12"/>
          <p:cNvSpPr txBox="1"/>
          <p:nvPr/>
        </p:nvSpPr>
        <p:spPr>
          <a:xfrm>
            <a:off x="674374" y="1119892"/>
            <a:ext cx="11600489" cy="2221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FFFFFF"/>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1.2 Mã khối không gian và thời gian trực giao - OSTBC </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FFFFFF"/>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1.2.4 Các thuật toán giải mã tối ưu cho mã O – STBC </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1.2.4.1 Giải mã O-STBC cho tập tín hiệu thực.</a:t>
            </a:r>
          </a:p>
        </p:txBody>
      </p:sp>
      <p:sp>
        <p:nvSpPr>
          <p:cNvPr id="13" name="TextBox 13"/>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4" name="TextBox 14"/>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5" name="TextBox 15"/>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6" name="TextBox 16"/>
          <p:cNvSpPr txBox="1"/>
          <p:nvPr/>
        </p:nvSpPr>
        <p:spPr>
          <a:xfrm>
            <a:off x="1171101" y="3596037"/>
            <a:ext cx="14326821" cy="497840"/>
          </a:xfrm>
          <a:prstGeom prst="rect">
            <a:avLst/>
          </a:prstGeom>
        </p:spPr>
        <p:txBody>
          <a:bodyPr lIns="0" tIns="0" rIns="0" bIns="0" rtlCol="0" anchor="t">
            <a:spAutoFit/>
          </a:bodyPr>
          <a:lstStyle/>
          <a:p>
            <a:pPr algn="just">
              <a:lnSpc>
                <a:spcPts val="4060"/>
              </a:lnSpc>
              <a:spcBef>
                <a:spcPct val="0"/>
              </a:spcBef>
            </a:pPr>
            <a:r>
              <a:rPr lang="en-US" sz="2900" spc="-8">
                <a:solidFill>
                  <a:srgbClr val="000000"/>
                </a:solidFill>
                <a:latin typeface="IBM Plex Sans"/>
                <a:ea typeface="IBM Plex Sans"/>
                <a:cs typeface="IBM Plex Sans"/>
                <a:sym typeface="IBM Plex Sans"/>
              </a:rPr>
              <a:t>Do X chỉ bao gồm các giá trị thực, ta có thể viết lại như sau:</a:t>
            </a:r>
          </a:p>
        </p:txBody>
      </p:sp>
      <p:sp>
        <p:nvSpPr>
          <p:cNvPr id="17" name="TextBox 17"/>
          <p:cNvSpPr txBox="1"/>
          <p:nvPr/>
        </p:nvSpPr>
        <p:spPr>
          <a:xfrm>
            <a:off x="1171101" y="6302626"/>
            <a:ext cx="14326821" cy="1012190"/>
          </a:xfrm>
          <a:prstGeom prst="rect">
            <a:avLst/>
          </a:prstGeom>
        </p:spPr>
        <p:txBody>
          <a:bodyPr lIns="0" tIns="0" rIns="0" bIns="0" rtlCol="0" anchor="t">
            <a:spAutoFit/>
          </a:bodyPr>
          <a:lstStyle/>
          <a:p>
            <a:pPr algn="just">
              <a:lnSpc>
                <a:spcPts val="4060"/>
              </a:lnSpc>
              <a:spcBef>
                <a:spcPct val="0"/>
              </a:spcBef>
            </a:pPr>
            <a:r>
              <a:rPr lang="en-US" sz="2900" spc="-8">
                <a:solidFill>
                  <a:srgbClr val="000000"/>
                </a:solidFill>
                <a:latin typeface="IBM Plex Sans"/>
                <a:ea typeface="IBM Plex Sans"/>
                <a:cs typeface="IBM Plex Sans"/>
                <a:sym typeface="IBM Plex Sans"/>
              </a:rPr>
              <a:t>Khi máy thu biết chính xác kênh truyền  hay , nó thực hiện giải mã tối ưu véc-tơ thông tin s như sau:</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3427938" y="4385466"/>
            <a:ext cx="10523771" cy="5334967"/>
          </a:xfrm>
          <a:custGeom>
            <a:avLst/>
            <a:gdLst/>
            <a:ahLst/>
            <a:cxnLst/>
            <a:rect l="l" t="t" r="r" b="b"/>
            <a:pathLst>
              <a:path w="10523771" h="5334967">
                <a:moveTo>
                  <a:pt x="0" y="0"/>
                </a:moveTo>
                <a:lnTo>
                  <a:pt x="10523771" y="0"/>
                </a:lnTo>
                <a:lnTo>
                  <a:pt x="10523771" y="5334968"/>
                </a:lnTo>
                <a:lnTo>
                  <a:pt x="0" y="5334968"/>
                </a:lnTo>
                <a:lnTo>
                  <a:pt x="0" y="0"/>
                </a:lnTo>
                <a:close/>
              </a:path>
            </a:pathLst>
          </a:custGeom>
          <a:blipFill>
            <a:blip r:embed="rId3"/>
            <a:stretch>
              <a:fillRect/>
            </a:stretch>
          </a:blipFill>
        </p:spPr>
        <p:txBody>
          <a:bodyPr/>
          <a:lstStyle/>
          <a:p>
            <a:endParaRPr lang="en-US"/>
          </a:p>
        </p:txBody>
      </p:sp>
      <p:sp>
        <p:nvSpPr>
          <p:cNvPr id="10" name="TextBox 10"/>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1 CƠ SỞ LÝ THUYẾT</a:t>
            </a:r>
          </a:p>
        </p:txBody>
      </p:sp>
      <p:sp>
        <p:nvSpPr>
          <p:cNvPr id="11" name="TextBox 11"/>
          <p:cNvSpPr txBox="1"/>
          <p:nvPr/>
        </p:nvSpPr>
        <p:spPr>
          <a:xfrm>
            <a:off x="674374" y="1119892"/>
            <a:ext cx="11600489" cy="2221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FFFFFF"/>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1.2 Mã khối không gian và thời gian trực giao - OSTBC </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FFFFFF"/>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1.2.4 Các thuật toán giải mã tối ưu cho mã O – STBC </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1.2.4.1 Giải mã O-STBC cho tập tín hiệu thực.</a:t>
            </a:r>
          </a:p>
        </p:txBody>
      </p:sp>
      <p:sp>
        <p:nvSpPr>
          <p:cNvPr id="12" name="TextBox 12"/>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3" name="TextBox 13"/>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4" name="TextBox 14"/>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5" name="TextBox 15"/>
          <p:cNvSpPr txBox="1"/>
          <p:nvPr/>
        </p:nvSpPr>
        <p:spPr>
          <a:xfrm>
            <a:off x="1171101" y="3596037"/>
            <a:ext cx="14326821" cy="1012190"/>
          </a:xfrm>
          <a:prstGeom prst="rect">
            <a:avLst/>
          </a:prstGeom>
        </p:spPr>
        <p:txBody>
          <a:bodyPr lIns="0" tIns="0" rIns="0" bIns="0" rtlCol="0" anchor="t">
            <a:spAutoFit/>
          </a:bodyPr>
          <a:lstStyle/>
          <a:p>
            <a:pPr algn="just">
              <a:lnSpc>
                <a:spcPts val="4060"/>
              </a:lnSpc>
              <a:spcBef>
                <a:spcPct val="0"/>
              </a:spcBef>
            </a:pPr>
            <a:r>
              <a:rPr lang="en-US" sz="2900" spc="-8">
                <a:solidFill>
                  <a:srgbClr val="000000"/>
                </a:solidFill>
                <a:latin typeface="IBM Plex Sans"/>
                <a:ea typeface="IBM Plex Sans"/>
                <a:cs typeface="IBM Plex Sans"/>
                <a:sym typeface="IBM Plex Sans"/>
              </a:rPr>
              <a:t>Dựa vào tính chất trực giao của ma trận X, ta có thể biến đối đối số trong vế phải của biểu thức trên như sau:</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5548939" y="3952640"/>
            <a:ext cx="5395730" cy="1968394"/>
          </a:xfrm>
          <a:custGeom>
            <a:avLst/>
            <a:gdLst/>
            <a:ahLst/>
            <a:cxnLst/>
            <a:rect l="l" t="t" r="r" b="b"/>
            <a:pathLst>
              <a:path w="5395730" h="1968394">
                <a:moveTo>
                  <a:pt x="0" y="0"/>
                </a:moveTo>
                <a:lnTo>
                  <a:pt x="5395730" y="0"/>
                </a:lnTo>
                <a:lnTo>
                  <a:pt x="5395730" y="1968394"/>
                </a:lnTo>
                <a:lnTo>
                  <a:pt x="0" y="1968394"/>
                </a:lnTo>
                <a:lnTo>
                  <a:pt x="0" y="0"/>
                </a:lnTo>
                <a:close/>
              </a:path>
            </a:pathLst>
          </a:custGeom>
          <a:blipFill>
            <a:blip r:embed="rId3"/>
            <a:stretch>
              <a:fillRect b="-3461"/>
            </a:stretch>
          </a:blipFill>
        </p:spPr>
        <p:txBody>
          <a:bodyPr/>
          <a:lstStyle/>
          <a:p>
            <a:endParaRPr lang="en-US"/>
          </a:p>
        </p:txBody>
      </p:sp>
      <p:sp>
        <p:nvSpPr>
          <p:cNvPr id="10" name="Freeform 10"/>
          <p:cNvSpPr/>
          <p:nvPr/>
        </p:nvSpPr>
        <p:spPr>
          <a:xfrm>
            <a:off x="5198739" y="7630689"/>
            <a:ext cx="6589198" cy="1627611"/>
          </a:xfrm>
          <a:custGeom>
            <a:avLst/>
            <a:gdLst/>
            <a:ahLst/>
            <a:cxnLst/>
            <a:rect l="l" t="t" r="r" b="b"/>
            <a:pathLst>
              <a:path w="6589198" h="1627611">
                <a:moveTo>
                  <a:pt x="0" y="0"/>
                </a:moveTo>
                <a:lnTo>
                  <a:pt x="6589198" y="0"/>
                </a:lnTo>
                <a:lnTo>
                  <a:pt x="6589198" y="1627611"/>
                </a:lnTo>
                <a:lnTo>
                  <a:pt x="0" y="1627611"/>
                </a:lnTo>
                <a:lnTo>
                  <a:pt x="0" y="0"/>
                </a:lnTo>
                <a:close/>
              </a:path>
            </a:pathLst>
          </a:custGeom>
          <a:blipFill>
            <a:blip r:embed="rId4"/>
            <a:stretch>
              <a:fillRect/>
            </a:stretch>
          </a:blipFill>
        </p:spPr>
        <p:txBody>
          <a:bodyPr/>
          <a:lstStyle/>
          <a:p>
            <a:endParaRPr lang="en-US"/>
          </a:p>
        </p:txBody>
      </p:sp>
      <p:sp>
        <p:nvSpPr>
          <p:cNvPr id="11" name="TextBox 11"/>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1 CƠ SỞ LÝ THUYẾT</a:t>
            </a:r>
          </a:p>
        </p:txBody>
      </p:sp>
      <p:sp>
        <p:nvSpPr>
          <p:cNvPr id="12" name="TextBox 12"/>
          <p:cNvSpPr txBox="1"/>
          <p:nvPr/>
        </p:nvSpPr>
        <p:spPr>
          <a:xfrm>
            <a:off x="674374" y="1119892"/>
            <a:ext cx="11600489" cy="2221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FFFFFF"/>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1.2 Mã khối không gian và thời gian trực giao - OSTBC </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FFFFFF"/>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1.2.4 Các thuật toán giải mã tối ưu cho mã O – STBC </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1.2.4.1 Giải mã O-STBC cho tập tín hiệu thực.</a:t>
            </a:r>
          </a:p>
        </p:txBody>
      </p:sp>
      <p:sp>
        <p:nvSpPr>
          <p:cNvPr id="13" name="TextBox 13"/>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4" name="TextBox 14"/>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5" name="TextBox 15"/>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6" name="TextBox 16"/>
          <p:cNvSpPr txBox="1"/>
          <p:nvPr/>
        </p:nvSpPr>
        <p:spPr>
          <a:xfrm>
            <a:off x="1528048" y="3675145"/>
            <a:ext cx="14326821" cy="497840"/>
          </a:xfrm>
          <a:prstGeom prst="rect">
            <a:avLst/>
          </a:prstGeom>
        </p:spPr>
        <p:txBody>
          <a:bodyPr lIns="0" tIns="0" rIns="0" bIns="0" rtlCol="0" anchor="t">
            <a:spAutoFit/>
          </a:bodyPr>
          <a:lstStyle/>
          <a:p>
            <a:pPr algn="just">
              <a:lnSpc>
                <a:spcPts val="4060"/>
              </a:lnSpc>
              <a:spcBef>
                <a:spcPct val="0"/>
              </a:spcBef>
            </a:pPr>
            <a:r>
              <a:rPr lang="en-US" sz="2900" spc="-8">
                <a:solidFill>
                  <a:srgbClr val="000000"/>
                </a:solidFill>
                <a:latin typeface="IBM Plex Sans"/>
                <a:ea typeface="IBM Plex Sans"/>
                <a:cs typeface="IBM Plex Sans"/>
                <a:sym typeface="IBM Plex Sans"/>
              </a:rPr>
              <a:t>Ta có thể viết lại luật quyết định tối ưu như sau:</a:t>
            </a:r>
          </a:p>
        </p:txBody>
      </p:sp>
      <p:sp>
        <p:nvSpPr>
          <p:cNvPr id="17" name="TextBox 17"/>
          <p:cNvSpPr txBox="1"/>
          <p:nvPr/>
        </p:nvSpPr>
        <p:spPr>
          <a:xfrm>
            <a:off x="1329928" y="6236629"/>
            <a:ext cx="14326821" cy="1526540"/>
          </a:xfrm>
          <a:prstGeom prst="rect">
            <a:avLst/>
          </a:prstGeom>
        </p:spPr>
        <p:txBody>
          <a:bodyPr lIns="0" tIns="0" rIns="0" bIns="0" rtlCol="0" anchor="t">
            <a:spAutoFit/>
          </a:bodyPr>
          <a:lstStyle/>
          <a:p>
            <a:pPr algn="just">
              <a:lnSpc>
                <a:spcPts val="4060"/>
              </a:lnSpc>
            </a:pPr>
            <a:r>
              <a:rPr lang="en-US" sz="2900" spc="-8">
                <a:solidFill>
                  <a:srgbClr val="000000"/>
                </a:solidFill>
                <a:latin typeface="IBM Plex Sans"/>
                <a:ea typeface="IBM Plex Sans"/>
                <a:cs typeface="IBM Plex Sans"/>
                <a:sym typeface="IBM Plex Sans"/>
              </a:rPr>
              <a:t>Biểu thức trên chứng tỏ rằng metric tối ưu được tách thành tổng của Ns thành phần, trong đó mỗi thành phụ thuộc duy nhất vào s_n ,k một ký hiệu thực theo luật sau:</a:t>
            </a:r>
          </a:p>
          <a:p>
            <a:pPr algn="just">
              <a:lnSpc>
                <a:spcPts val="4060"/>
              </a:lnSpc>
              <a:spcBef>
                <a:spcPct val="0"/>
              </a:spcBef>
            </a:pPr>
            <a:endParaRPr lang="en-US" sz="2900" spc="-8">
              <a:solidFill>
                <a:srgbClr val="000000"/>
              </a:solidFill>
              <a:latin typeface="IBM Plex Sans"/>
              <a:ea typeface="IBM Plex Sans"/>
              <a:cs typeface="IBM Plex Sans"/>
              <a:sym typeface="IBM Plex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3888915" y="5340429"/>
            <a:ext cx="10022692" cy="3148722"/>
          </a:xfrm>
          <a:custGeom>
            <a:avLst/>
            <a:gdLst/>
            <a:ahLst/>
            <a:cxnLst/>
            <a:rect l="l" t="t" r="r" b="b"/>
            <a:pathLst>
              <a:path w="10022692" h="3148722">
                <a:moveTo>
                  <a:pt x="0" y="0"/>
                </a:moveTo>
                <a:lnTo>
                  <a:pt x="10022691" y="0"/>
                </a:lnTo>
                <a:lnTo>
                  <a:pt x="10022691" y="3148722"/>
                </a:lnTo>
                <a:lnTo>
                  <a:pt x="0" y="3148722"/>
                </a:lnTo>
                <a:lnTo>
                  <a:pt x="0" y="0"/>
                </a:lnTo>
                <a:close/>
              </a:path>
            </a:pathLst>
          </a:custGeom>
          <a:blipFill>
            <a:blip r:embed="rId3"/>
            <a:stretch>
              <a:fillRect/>
            </a:stretch>
          </a:blipFill>
        </p:spPr>
        <p:txBody>
          <a:bodyPr/>
          <a:lstStyle/>
          <a:p>
            <a:endParaRPr lang="en-US"/>
          </a:p>
        </p:txBody>
      </p:sp>
      <p:sp>
        <p:nvSpPr>
          <p:cNvPr id="10" name="TextBox 10"/>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1 CƠ SỞ LÝ THUYẾT</a:t>
            </a:r>
          </a:p>
        </p:txBody>
      </p:sp>
      <p:sp>
        <p:nvSpPr>
          <p:cNvPr id="11" name="TextBox 11"/>
          <p:cNvSpPr txBox="1"/>
          <p:nvPr/>
        </p:nvSpPr>
        <p:spPr>
          <a:xfrm>
            <a:off x="674374" y="1119892"/>
            <a:ext cx="11600489" cy="2221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FFFFFF"/>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1.2 Mã khối không gian và thời gian trực giao - OSTBC </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FFFFFF"/>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1.2.4 Các thuật toán giải mã tối ưu cho mã O – STBC </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1.2.4.2 Giải mã O-STBC cho tập tín hiệu phức.</a:t>
            </a:r>
          </a:p>
        </p:txBody>
      </p:sp>
      <p:sp>
        <p:nvSpPr>
          <p:cNvPr id="12" name="TextBox 12"/>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3" name="TextBox 13"/>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4" name="TextBox 14"/>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5" name="TextBox 15"/>
          <p:cNvSpPr txBox="1"/>
          <p:nvPr/>
        </p:nvSpPr>
        <p:spPr>
          <a:xfrm>
            <a:off x="1528048" y="3437020"/>
            <a:ext cx="14326821" cy="2040890"/>
          </a:xfrm>
          <a:prstGeom prst="rect">
            <a:avLst/>
          </a:prstGeom>
        </p:spPr>
        <p:txBody>
          <a:bodyPr lIns="0" tIns="0" rIns="0" bIns="0" rtlCol="0" anchor="t">
            <a:spAutoFit/>
          </a:bodyPr>
          <a:lstStyle/>
          <a:p>
            <a:pPr algn="just">
              <a:lnSpc>
                <a:spcPts val="4060"/>
              </a:lnSpc>
            </a:pPr>
            <a:r>
              <a:rPr lang="en-US" sz="2900" spc="-8">
                <a:solidFill>
                  <a:srgbClr val="000000"/>
                </a:solidFill>
                <a:latin typeface="IBM Plex Sans"/>
                <a:ea typeface="IBM Plex Sans"/>
                <a:cs typeface="IBM Plex Sans"/>
                <a:sym typeface="IBM Plex Sans"/>
              </a:rPr>
              <a:t>Khi tín hiệu  là tín hiệu phức, các ma trận mã O-STBC có thể được biểu diễn như trong công thức trong phần mã O-STBC cho tập tín hiệu phức, với các ma trận phân tán thỏa mãn các điều kiện sau:</a:t>
            </a:r>
          </a:p>
          <a:p>
            <a:pPr algn="just">
              <a:lnSpc>
                <a:spcPts val="4060"/>
              </a:lnSpc>
              <a:spcBef>
                <a:spcPct val="0"/>
              </a:spcBef>
            </a:pPr>
            <a:endParaRPr lang="en-US" sz="2900" spc="-8">
              <a:solidFill>
                <a:srgbClr val="000000"/>
              </a:solidFill>
              <a:latin typeface="IBM Plex Sans"/>
              <a:ea typeface="IBM Plex Sans"/>
              <a:cs typeface="IBM Plex Sans"/>
              <a:sym typeface="IBM Plex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sp>
        <p:nvSpPr>
          <p:cNvPr id="5" name="TextBox 5"/>
          <p:cNvSpPr txBox="1"/>
          <p:nvPr/>
        </p:nvSpPr>
        <p:spPr>
          <a:xfrm>
            <a:off x="1605639" y="237263"/>
            <a:ext cx="4710479" cy="714695"/>
          </a:xfrm>
          <a:prstGeom prst="rect">
            <a:avLst/>
          </a:prstGeom>
        </p:spPr>
        <p:txBody>
          <a:bodyPr lIns="0" tIns="0" rIns="0" bIns="0" rtlCol="0" anchor="t">
            <a:spAutoFit/>
          </a:bodyPr>
          <a:lstStyle/>
          <a:p>
            <a:pPr algn="l">
              <a:lnSpc>
                <a:spcPts val="5981"/>
              </a:lnSpc>
            </a:pPr>
            <a:r>
              <a:rPr lang="en-US" sz="4272" spc="46">
                <a:solidFill>
                  <a:srgbClr val="FFFFFF"/>
                </a:solidFill>
                <a:latin typeface="IBM Plex Sans Condensed"/>
                <a:ea typeface="IBM Plex Sans Condensed"/>
                <a:cs typeface="IBM Plex Sans Condensed"/>
                <a:sym typeface="IBM Plex Sans Condensed"/>
              </a:rPr>
              <a:t>TỔNG QUAN</a:t>
            </a:r>
          </a:p>
        </p:txBody>
      </p:sp>
      <p:sp>
        <p:nvSpPr>
          <p:cNvPr id="6" name="TextBox 6"/>
          <p:cNvSpPr txBox="1"/>
          <p:nvPr/>
        </p:nvSpPr>
        <p:spPr>
          <a:xfrm>
            <a:off x="1605639" y="1401373"/>
            <a:ext cx="13871722" cy="1151121"/>
          </a:xfrm>
          <a:prstGeom prst="rect">
            <a:avLst/>
          </a:prstGeom>
        </p:spPr>
        <p:txBody>
          <a:bodyPr lIns="0" tIns="0" rIns="0" bIns="0" rtlCol="0" anchor="t">
            <a:spAutoFit/>
          </a:bodyPr>
          <a:lstStyle/>
          <a:p>
            <a:pPr algn="l">
              <a:lnSpc>
                <a:spcPts val="10405"/>
              </a:lnSpc>
            </a:pPr>
            <a:r>
              <a:rPr lang="en-US" sz="4162" spc="29">
                <a:solidFill>
                  <a:srgbClr val="8C1515"/>
                </a:solidFill>
                <a:latin typeface="IBM Plex Sans Condensed"/>
                <a:ea typeface="IBM Plex Sans Condensed"/>
                <a:cs typeface="IBM Plex Sans Condensed"/>
                <a:sym typeface="IBM Plex Sans Condensed"/>
              </a:rPr>
              <a:t>▶</a:t>
            </a:r>
            <a:r>
              <a:rPr lang="en-US" sz="4162" spc="29">
                <a:solidFill>
                  <a:srgbClr val="000000"/>
                </a:solidFill>
                <a:latin typeface="IBM Plex Sans Condensed"/>
                <a:ea typeface="IBM Plex Sans Condensed"/>
                <a:cs typeface="IBM Plex Sans Condensed"/>
                <a:sym typeface="IBM Plex Sans Condensed"/>
              </a:rPr>
              <a:t> CHƯƠNG 1. CƠ SỞ LÝ THUYẾT</a:t>
            </a:r>
          </a:p>
        </p:txBody>
      </p:sp>
      <p:sp>
        <p:nvSpPr>
          <p:cNvPr id="7" name="TextBox 7"/>
          <p:cNvSpPr txBox="1"/>
          <p:nvPr/>
        </p:nvSpPr>
        <p:spPr>
          <a:xfrm>
            <a:off x="1605639" y="2500477"/>
            <a:ext cx="13871722" cy="1151121"/>
          </a:xfrm>
          <a:prstGeom prst="rect">
            <a:avLst/>
          </a:prstGeom>
        </p:spPr>
        <p:txBody>
          <a:bodyPr lIns="0" tIns="0" rIns="0" bIns="0" rtlCol="0" anchor="t">
            <a:spAutoFit/>
          </a:bodyPr>
          <a:lstStyle/>
          <a:p>
            <a:pPr algn="l">
              <a:lnSpc>
                <a:spcPts val="10405"/>
              </a:lnSpc>
            </a:pPr>
            <a:r>
              <a:rPr lang="en-US" sz="4162" spc="29">
                <a:solidFill>
                  <a:srgbClr val="8C1515"/>
                </a:solidFill>
                <a:latin typeface="IBM Plex Sans Condensed"/>
                <a:ea typeface="IBM Plex Sans Condensed"/>
                <a:cs typeface="IBM Plex Sans Condensed"/>
                <a:sym typeface="IBM Plex Sans Condensed"/>
              </a:rPr>
              <a:t>▶</a:t>
            </a:r>
            <a:r>
              <a:rPr lang="en-US" sz="4162" spc="29">
                <a:solidFill>
                  <a:srgbClr val="000000"/>
                </a:solidFill>
                <a:latin typeface="IBM Plex Sans Condensed"/>
                <a:ea typeface="IBM Plex Sans Condensed"/>
                <a:cs typeface="IBM Plex Sans Condensed"/>
                <a:sym typeface="IBM Plex Sans Condensed"/>
              </a:rPr>
              <a:t> CHƯƠNG 2. THIẾT KẾ HỆ THỐNG</a:t>
            </a:r>
          </a:p>
        </p:txBody>
      </p:sp>
      <p:sp>
        <p:nvSpPr>
          <p:cNvPr id="8" name="TextBox 8"/>
          <p:cNvSpPr txBox="1"/>
          <p:nvPr/>
        </p:nvSpPr>
        <p:spPr>
          <a:xfrm>
            <a:off x="1605639" y="3599580"/>
            <a:ext cx="17980050" cy="1151121"/>
          </a:xfrm>
          <a:prstGeom prst="rect">
            <a:avLst/>
          </a:prstGeom>
        </p:spPr>
        <p:txBody>
          <a:bodyPr lIns="0" tIns="0" rIns="0" bIns="0" rtlCol="0" anchor="t">
            <a:spAutoFit/>
          </a:bodyPr>
          <a:lstStyle/>
          <a:p>
            <a:pPr algn="l">
              <a:lnSpc>
                <a:spcPts val="10405"/>
              </a:lnSpc>
            </a:pPr>
            <a:r>
              <a:rPr lang="en-US" sz="4162" spc="29">
                <a:solidFill>
                  <a:srgbClr val="8C1515"/>
                </a:solidFill>
                <a:latin typeface="IBM Plex Sans Condensed"/>
                <a:ea typeface="IBM Plex Sans Condensed"/>
                <a:cs typeface="IBM Plex Sans Condensed"/>
                <a:sym typeface="IBM Plex Sans Condensed"/>
              </a:rPr>
              <a:t>▶</a:t>
            </a:r>
            <a:r>
              <a:rPr lang="en-US" sz="4162" spc="29">
                <a:solidFill>
                  <a:srgbClr val="000000"/>
                </a:solidFill>
                <a:latin typeface="IBM Plex Sans Condensed"/>
                <a:ea typeface="IBM Plex Sans Condensed"/>
                <a:cs typeface="IBM Plex Sans Condensed"/>
                <a:sym typeface="IBM Plex Sans Condensed"/>
              </a:rPr>
              <a:t> CHƯƠNG 3. KẾT QUẢ MÔ PHỎNG VÀ HƯỚNG NGHIÊN CỨU TIẾP THEO</a:t>
            </a:r>
          </a:p>
        </p:txBody>
      </p:sp>
      <p:grpSp>
        <p:nvGrpSpPr>
          <p:cNvPr id="9" name="Group 9"/>
          <p:cNvGrpSpPr/>
          <p:nvPr/>
        </p:nvGrpSpPr>
        <p:grpSpPr>
          <a:xfrm>
            <a:off x="-321256" y="9720434"/>
            <a:ext cx="19068682" cy="879352"/>
            <a:chOff x="0" y="0"/>
            <a:chExt cx="25424909" cy="1172470"/>
          </a:xfrm>
        </p:grpSpPr>
        <p:sp>
          <p:nvSpPr>
            <p:cNvPr id="10" name="TextBox 10"/>
            <p:cNvSpPr txBox="1"/>
            <p:nvPr/>
          </p:nvSpPr>
          <p:spPr>
            <a:xfrm>
              <a:off x="18289724" y="422115"/>
              <a:ext cx="1955466" cy="309189"/>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15/11/2024</a:t>
              </a:r>
            </a:p>
          </p:txBody>
        </p:sp>
        <p:sp>
          <p:nvSpPr>
            <p:cNvPr id="11" name="TextBox 11"/>
            <p:cNvSpPr txBox="1"/>
            <p:nvPr/>
          </p:nvSpPr>
          <p:spPr>
            <a:xfrm>
              <a:off x="19131284" y="446233"/>
              <a:ext cx="2539591" cy="309189"/>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15/11/2024</a:t>
              </a:r>
            </a:p>
          </p:txBody>
        </p:sp>
        <p:sp>
          <p:nvSpPr>
            <p:cNvPr id="12" name="TextBox 12"/>
            <p:cNvSpPr txBox="1"/>
            <p:nvPr/>
          </p:nvSpPr>
          <p:spPr>
            <a:xfrm>
              <a:off x="20298371" y="422115"/>
              <a:ext cx="2539591" cy="309189"/>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15/11/2024</a:t>
              </a:r>
            </a:p>
          </p:txBody>
        </p:sp>
        <p:grpSp>
          <p:nvGrpSpPr>
            <p:cNvPr id="13" name="Group 13"/>
            <p:cNvGrpSpPr>
              <a:grpSpLocks noChangeAspect="1"/>
            </p:cNvGrpSpPr>
            <p:nvPr/>
          </p:nvGrpSpPr>
          <p:grpSpPr>
            <a:xfrm>
              <a:off x="0" y="0"/>
              <a:ext cx="25424909" cy="1172470"/>
              <a:chOff x="0" y="0"/>
              <a:chExt cx="4734928" cy="218351"/>
            </a:xfrm>
          </p:grpSpPr>
          <p:sp>
            <p:nvSpPr>
              <p:cNvPr id="14" name="Freeform 14"/>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15" name="Freeform 15"/>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16" name="Freeform 16"/>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grpSp>
          <p:nvGrpSpPr>
            <p:cNvPr id="17" name="Group 17"/>
            <p:cNvGrpSpPr>
              <a:grpSpLocks noChangeAspect="1"/>
            </p:cNvGrpSpPr>
            <p:nvPr/>
          </p:nvGrpSpPr>
          <p:grpSpPr>
            <a:xfrm>
              <a:off x="0" y="0"/>
              <a:ext cx="25424909" cy="1172470"/>
              <a:chOff x="0" y="0"/>
              <a:chExt cx="4734928" cy="218351"/>
            </a:xfrm>
          </p:grpSpPr>
          <p:sp>
            <p:nvSpPr>
              <p:cNvPr id="18" name="Freeform 18"/>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19" name="Freeform 19"/>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20" name="Freeform 20"/>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21" name="TextBox 21"/>
            <p:cNvSpPr txBox="1"/>
            <p:nvPr/>
          </p:nvSpPr>
          <p:spPr>
            <a:xfrm>
              <a:off x="4167175" y="422115"/>
              <a:ext cx="2892772" cy="309189"/>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22" name="TextBox 22"/>
            <p:cNvSpPr txBox="1"/>
            <p:nvPr/>
          </p:nvSpPr>
          <p:spPr>
            <a:xfrm>
              <a:off x="10743653" y="422115"/>
              <a:ext cx="4277582" cy="309189"/>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23" name="TextBox 23"/>
            <p:cNvSpPr txBox="1"/>
            <p:nvPr/>
          </p:nvSpPr>
          <p:spPr>
            <a:xfrm>
              <a:off x="20298371" y="422115"/>
              <a:ext cx="2539591" cy="309189"/>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5301973" y="6272719"/>
            <a:ext cx="5205839" cy="1696459"/>
          </a:xfrm>
          <a:custGeom>
            <a:avLst/>
            <a:gdLst/>
            <a:ahLst/>
            <a:cxnLst/>
            <a:rect l="l" t="t" r="r" b="b"/>
            <a:pathLst>
              <a:path w="5205839" h="1696459">
                <a:moveTo>
                  <a:pt x="0" y="0"/>
                </a:moveTo>
                <a:lnTo>
                  <a:pt x="5205840" y="0"/>
                </a:lnTo>
                <a:lnTo>
                  <a:pt x="5205840" y="1696459"/>
                </a:lnTo>
                <a:lnTo>
                  <a:pt x="0" y="1696459"/>
                </a:lnTo>
                <a:lnTo>
                  <a:pt x="0" y="0"/>
                </a:lnTo>
                <a:close/>
              </a:path>
            </a:pathLst>
          </a:custGeom>
          <a:blipFill>
            <a:blip r:embed="rId3"/>
            <a:stretch>
              <a:fillRect r="-87427" b="-134142"/>
            </a:stretch>
          </a:blipFill>
        </p:spPr>
        <p:txBody>
          <a:bodyPr/>
          <a:lstStyle/>
          <a:p>
            <a:endParaRPr lang="en-US"/>
          </a:p>
        </p:txBody>
      </p:sp>
      <p:sp>
        <p:nvSpPr>
          <p:cNvPr id="10" name="TextBox 10"/>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1 CƠ SỞ LÝ THUYẾT</a:t>
            </a:r>
          </a:p>
        </p:txBody>
      </p:sp>
      <p:sp>
        <p:nvSpPr>
          <p:cNvPr id="11" name="TextBox 11"/>
          <p:cNvSpPr txBox="1"/>
          <p:nvPr/>
        </p:nvSpPr>
        <p:spPr>
          <a:xfrm>
            <a:off x="674374" y="1119892"/>
            <a:ext cx="11600489" cy="2221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FFFFFF"/>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1.2 Mã khối không gian và thời gian trực giao - OSTBC </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FFFFFF"/>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1.2.4 Các thuật toán giải mã tối ưu cho mã O – STBC </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1.2.4.2 Giải mã O-STBC cho tập tín hiệu phức.</a:t>
            </a:r>
          </a:p>
        </p:txBody>
      </p:sp>
      <p:sp>
        <p:nvSpPr>
          <p:cNvPr id="12" name="TextBox 12"/>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3" name="TextBox 13"/>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4" name="TextBox 14"/>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5" name="TextBox 15"/>
          <p:cNvSpPr txBox="1"/>
          <p:nvPr/>
        </p:nvSpPr>
        <p:spPr>
          <a:xfrm>
            <a:off x="1528048" y="3437020"/>
            <a:ext cx="14326821" cy="2040890"/>
          </a:xfrm>
          <a:prstGeom prst="rect">
            <a:avLst/>
          </a:prstGeom>
        </p:spPr>
        <p:txBody>
          <a:bodyPr lIns="0" tIns="0" rIns="0" bIns="0" rtlCol="0" anchor="t">
            <a:spAutoFit/>
          </a:bodyPr>
          <a:lstStyle/>
          <a:p>
            <a:pPr algn="just">
              <a:lnSpc>
                <a:spcPts val="4060"/>
              </a:lnSpc>
            </a:pPr>
            <a:r>
              <a:rPr lang="en-US" sz="2900" spc="-8">
                <a:solidFill>
                  <a:srgbClr val="000000"/>
                </a:solidFill>
                <a:latin typeface="IBM Plex Sans"/>
                <a:ea typeface="IBM Plex Sans"/>
                <a:cs typeface="IBM Plex Sans"/>
                <a:sym typeface="IBM Plex Sans"/>
              </a:rPr>
              <a:t>Tương tự như trong trường hợp tín hiệu thực, nếu chúng ta giả thiết kênh H không thay đổi trong thời gian một từ mã, ta có thể viết ma trận tín hiệu thu được.</a:t>
            </a:r>
          </a:p>
          <a:p>
            <a:pPr algn="just">
              <a:lnSpc>
                <a:spcPts val="4060"/>
              </a:lnSpc>
              <a:spcBef>
                <a:spcPct val="0"/>
              </a:spcBef>
            </a:pPr>
            <a:r>
              <a:rPr lang="en-US" sz="2900" spc="-8">
                <a:solidFill>
                  <a:srgbClr val="000000"/>
                </a:solidFill>
                <a:latin typeface="IBM Plex Sans"/>
                <a:ea typeface="IBM Plex Sans"/>
                <a:cs typeface="IBM Plex Sans"/>
                <a:sym typeface="IBM Plex Sans"/>
              </a:rPr>
              <a:t>Khi máy thu biết chính xác kênh truyền H, nó thực hiện giải mã tối ưu véc-tơ thông tin như sau:</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4343062" y="4497428"/>
            <a:ext cx="9601877" cy="5553879"/>
          </a:xfrm>
          <a:custGeom>
            <a:avLst/>
            <a:gdLst/>
            <a:ahLst/>
            <a:cxnLst/>
            <a:rect l="l" t="t" r="r" b="b"/>
            <a:pathLst>
              <a:path w="9601877" h="5553879">
                <a:moveTo>
                  <a:pt x="0" y="0"/>
                </a:moveTo>
                <a:lnTo>
                  <a:pt x="9601876" y="0"/>
                </a:lnTo>
                <a:lnTo>
                  <a:pt x="9601876" y="5553879"/>
                </a:lnTo>
                <a:lnTo>
                  <a:pt x="0" y="5553879"/>
                </a:lnTo>
                <a:lnTo>
                  <a:pt x="0" y="0"/>
                </a:lnTo>
                <a:close/>
              </a:path>
            </a:pathLst>
          </a:custGeom>
          <a:blipFill>
            <a:blip r:embed="rId3"/>
            <a:stretch>
              <a:fillRect t="-3008" b="-3008"/>
            </a:stretch>
          </a:blipFill>
        </p:spPr>
        <p:txBody>
          <a:bodyPr/>
          <a:lstStyle/>
          <a:p>
            <a:endParaRPr lang="en-US"/>
          </a:p>
        </p:txBody>
      </p:sp>
      <p:sp>
        <p:nvSpPr>
          <p:cNvPr id="10" name="TextBox 10"/>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1 CƠ SỞ LÝ THUYẾT</a:t>
            </a:r>
          </a:p>
        </p:txBody>
      </p:sp>
      <p:sp>
        <p:nvSpPr>
          <p:cNvPr id="11" name="TextBox 11"/>
          <p:cNvSpPr txBox="1"/>
          <p:nvPr/>
        </p:nvSpPr>
        <p:spPr>
          <a:xfrm>
            <a:off x="674374" y="1119892"/>
            <a:ext cx="11600489" cy="2221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FFFFFF"/>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1.2 Mã khối không gian và thời gian trực giao - OSTBC </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FFFFFF"/>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1.2.4 Các thuật toán giải mã tối ưu cho mã O – STBC </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1.2.4.2 Giải mã O-STBC cho tập tín hiệu phức.</a:t>
            </a:r>
          </a:p>
        </p:txBody>
      </p:sp>
      <p:sp>
        <p:nvSpPr>
          <p:cNvPr id="12" name="TextBox 12"/>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3" name="TextBox 13"/>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4" name="TextBox 14"/>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5" name="TextBox 15"/>
          <p:cNvSpPr txBox="1"/>
          <p:nvPr/>
        </p:nvSpPr>
        <p:spPr>
          <a:xfrm>
            <a:off x="1528048" y="3437020"/>
            <a:ext cx="14326821" cy="1526540"/>
          </a:xfrm>
          <a:prstGeom prst="rect">
            <a:avLst/>
          </a:prstGeom>
        </p:spPr>
        <p:txBody>
          <a:bodyPr lIns="0" tIns="0" rIns="0" bIns="0" rtlCol="0" anchor="t">
            <a:spAutoFit/>
          </a:bodyPr>
          <a:lstStyle/>
          <a:p>
            <a:pPr algn="just">
              <a:lnSpc>
                <a:spcPts val="4060"/>
              </a:lnSpc>
            </a:pPr>
            <a:r>
              <a:rPr lang="en-US" sz="2900" spc="-8">
                <a:solidFill>
                  <a:srgbClr val="000000"/>
                </a:solidFill>
                <a:latin typeface="IBM Plex Sans"/>
                <a:ea typeface="IBM Plex Sans"/>
                <a:cs typeface="IBM Plex Sans"/>
                <a:sym typeface="IBM Plex Sans"/>
              </a:rPr>
              <a:t>Khi các ma trận phân tán  và  thỏa mãn các điều kiện , thì ma trận X thỏa mãn điều kiện. Do đó ta có thể biến đổi đối số trong vế phải của biểu thức trên như sau:</a:t>
            </a:r>
          </a:p>
          <a:p>
            <a:pPr algn="just">
              <a:lnSpc>
                <a:spcPts val="4060"/>
              </a:lnSpc>
              <a:spcBef>
                <a:spcPct val="0"/>
              </a:spcBef>
            </a:pPr>
            <a:endParaRPr lang="en-US" sz="2900" spc="-8">
              <a:solidFill>
                <a:srgbClr val="000000"/>
              </a:solidFill>
              <a:latin typeface="IBM Plex Sans"/>
              <a:ea typeface="IBM Plex Sans"/>
              <a:cs typeface="IBM Plex Sans"/>
              <a:sym typeface="IBM Plex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TextBox 9"/>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1 CƠ SỞ LÝ THUYẾT</a:t>
            </a:r>
          </a:p>
        </p:txBody>
      </p:sp>
      <p:sp>
        <p:nvSpPr>
          <p:cNvPr id="10" name="TextBox 10"/>
          <p:cNvSpPr txBox="1"/>
          <p:nvPr/>
        </p:nvSpPr>
        <p:spPr>
          <a:xfrm>
            <a:off x="674374" y="1119892"/>
            <a:ext cx="11600489" cy="2221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FFFFFF"/>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1.3 Điều chế không gian- SM </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FFFFFF"/>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1.3.1 Giới thiệu sơ lược về điều chế không gian </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p>
        </p:txBody>
      </p:sp>
      <p:sp>
        <p:nvSpPr>
          <p:cNvPr id="11" name="TextBox 11"/>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2" name="TextBox 12"/>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3" name="TextBox 13"/>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4" name="TextBox 14"/>
          <p:cNvSpPr txBox="1"/>
          <p:nvPr/>
        </p:nvSpPr>
        <p:spPr>
          <a:xfrm>
            <a:off x="1323669" y="3756956"/>
            <a:ext cx="14326821" cy="3069590"/>
          </a:xfrm>
          <a:prstGeom prst="rect">
            <a:avLst/>
          </a:prstGeom>
        </p:spPr>
        <p:txBody>
          <a:bodyPr lIns="0" tIns="0" rIns="0" bIns="0" rtlCol="0" anchor="t">
            <a:spAutoFit/>
          </a:bodyPr>
          <a:lstStyle/>
          <a:p>
            <a:pPr algn="just">
              <a:lnSpc>
                <a:spcPts val="4060"/>
              </a:lnSpc>
            </a:pPr>
            <a:r>
              <a:rPr lang="en-US" sz="2900" spc="-8">
                <a:solidFill>
                  <a:srgbClr val="000000"/>
                </a:solidFill>
                <a:latin typeface="IBM Plex Sans"/>
                <a:ea typeface="IBM Plex Sans"/>
                <a:cs typeface="IBM Plex Sans"/>
                <a:sym typeface="IBM Plex Sans"/>
              </a:rPr>
              <a:t>Một trong những kỹ thuật truyền dẫn MIMO mới được Mesleh và các cộng sự đề xuất gần đây là kỹ thuật điều chế không gian. Kỹ thuật này được phát triển với mục tiêu giảm độ phức tạp và giá thành của các hệ thống nhiều ăng ten mà không làm suy giảm phẩm chất lỗi bit đồng thời vẫn đảm bảo tốc độ dữ liệu đủ lớn.</a:t>
            </a:r>
          </a:p>
          <a:p>
            <a:pPr algn="just">
              <a:lnSpc>
                <a:spcPts val="4060"/>
              </a:lnSpc>
            </a:pPr>
            <a:endParaRPr lang="en-US" sz="2900" spc="-8">
              <a:solidFill>
                <a:srgbClr val="000000"/>
              </a:solidFill>
              <a:latin typeface="IBM Plex Sans"/>
              <a:ea typeface="IBM Plex Sans"/>
              <a:cs typeface="IBM Plex Sans"/>
              <a:sym typeface="IBM Plex Sans"/>
            </a:endParaRPr>
          </a:p>
          <a:p>
            <a:pPr algn="just">
              <a:lnSpc>
                <a:spcPts val="4060"/>
              </a:lnSpc>
              <a:spcBef>
                <a:spcPct val="0"/>
              </a:spcBef>
            </a:pPr>
            <a:endParaRPr lang="en-US" sz="2900" spc="-8">
              <a:solidFill>
                <a:srgbClr val="000000"/>
              </a:solidFill>
              <a:latin typeface="IBM Plex Sans"/>
              <a:ea typeface="IBM Plex Sans"/>
              <a:cs typeface="IBM Plex Sans"/>
              <a:sym typeface="IBM Plex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TextBox 9"/>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1 CƠ SỞ LÝ THUYẾT</a:t>
            </a:r>
          </a:p>
        </p:txBody>
      </p:sp>
      <p:sp>
        <p:nvSpPr>
          <p:cNvPr id="10" name="TextBox 10"/>
          <p:cNvSpPr txBox="1"/>
          <p:nvPr/>
        </p:nvSpPr>
        <p:spPr>
          <a:xfrm>
            <a:off x="674374" y="1119892"/>
            <a:ext cx="11600489" cy="2221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FFFFFF"/>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1.3 Điều chế không gian- SM </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FFFFFF"/>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1.3.1 Giới thiệu sơ lược về điều chế không gian </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p>
        </p:txBody>
      </p:sp>
      <p:sp>
        <p:nvSpPr>
          <p:cNvPr id="11" name="TextBox 11"/>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2" name="TextBox 12"/>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3" name="TextBox 13"/>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4" name="TextBox 14"/>
          <p:cNvSpPr txBox="1"/>
          <p:nvPr/>
        </p:nvSpPr>
        <p:spPr>
          <a:xfrm>
            <a:off x="1255542" y="3098400"/>
            <a:ext cx="14304112" cy="5641340"/>
          </a:xfrm>
          <a:prstGeom prst="rect">
            <a:avLst/>
          </a:prstGeom>
        </p:spPr>
        <p:txBody>
          <a:bodyPr lIns="0" tIns="0" rIns="0" bIns="0" rtlCol="0" anchor="t">
            <a:spAutoFit/>
          </a:bodyPr>
          <a:lstStyle/>
          <a:p>
            <a:pPr algn="just">
              <a:lnSpc>
                <a:spcPts val="4060"/>
              </a:lnSpc>
            </a:pPr>
            <a:r>
              <a:rPr lang="en-US" sz="2900" spc="-8">
                <a:solidFill>
                  <a:srgbClr val="000000"/>
                </a:solidFill>
                <a:latin typeface="IBM Plex Sans"/>
                <a:ea typeface="IBM Plex Sans"/>
                <a:cs typeface="IBM Plex Sans"/>
                <a:sym typeface="IBM Plex Sans"/>
              </a:rPr>
              <a:t>Sự đơn giản và hiệu quả của kỹ thuật SM được thể hiện qua những đặc điểm sau :</a:t>
            </a:r>
          </a:p>
          <a:p>
            <a:pPr marL="626111" lvl="1" indent="-313055" algn="just">
              <a:lnSpc>
                <a:spcPts val="4060"/>
              </a:lnSpc>
              <a:buFont typeface="Arial"/>
              <a:buChar char="•"/>
            </a:pPr>
            <a:r>
              <a:rPr lang="en-US" sz="2900" spc="-8">
                <a:solidFill>
                  <a:srgbClr val="000000"/>
                </a:solidFill>
                <a:latin typeface="IBM Plex Sans"/>
                <a:ea typeface="IBM Plex Sans"/>
                <a:cs typeface="IBM Plex Sans"/>
                <a:sym typeface="IBM Plex Sans"/>
              </a:rPr>
              <a:t>Tại mỗi chu kỳ tín hiệu, chỉ một ăng ten phát được kích hoạt để truyền dữ liệu. Điều này giúp cho SM tránh hoàn toàn hiện tượng ICI, loại bỏ yêu cầu đồng bộ giữa các ăng ten phát và chỉ cần sử dụng một máy thu phát RF. Hơn nữa, việc chỉ kích hoạt một ăng ten phát cho phép hệ thống SM thực hiện tách sóng hợp lẽ tối ưu (ML) tại máy thu với độ phức tạp thấp [5].</a:t>
            </a:r>
          </a:p>
          <a:p>
            <a:pPr marL="626111" lvl="1" indent="-313055" algn="just">
              <a:lnSpc>
                <a:spcPts val="4060"/>
              </a:lnSpc>
              <a:buFont typeface="Arial"/>
              <a:buChar char="•"/>
            </a:pPr>
            <a:r>
              <a:rPr lang="en-US" sz="2900" spc="-8">
                <a:solidFill>
                  <a:srgbClr val="000000"/>
                </a:solidFill>
                <a:latin typeface="IBM Plex Sans"/>
                <a:ea typeface="IBM Plex Sans"/>
                <a:cs typeface="IBM Plex Sans"/>
                <a:sym typeface="IBM Plex Sans"/>
              </a:rPr>
              <a:t>Vị trí không gian của mỗi ăng ten phát trong mảng ăng ten được sử dụng như là một nguồn tin thông qua việc ánh xạ một – một giữa các bit thông tin cần truyền đi với chỉ số của các ăng ten phát. Vì vậy, kỹ thuật SM cho phép chúng ta thu được tăng ích ghép kênh theo không gian khi so với hệ thống đơn ăng ten truyền thống. </a:t>
            </a:r>
          </a:p>
          <a:p>
            <a:pPr algn="just">
              <a:lnSpc>
                <a:spcPts val="4060"/>
              </a:lnSpc>
              <a:spcBef>
                <a:spcPct val="0"/>
              </a:spcBef>
            </a:pPr>
            <a:endParaRPr lang="en-US" sz="2900" spc="-8">
              <a:solidFill>
                <a:srgbClr val="000000"/>
              </a:solidFill>
              <a:latin typeface="IBM Plex Sans"/>
              <a:ea typeface="IBM Plex Sans"/>
              <a:cs typeface="IBM Plex Sans"/>
              <a:sym typeface="IBM Plex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2967915" y="4057092"/>
            <a:ext cx="10308374" cy="4352864"/>
          </a:xfrm>
          <a:custGeom>
            <a:avLst/>
            <a:gdLst/>
            <a:ahLst/>
            <a:cxnLst/>
            <a:rect l="l" t="t" r="r" b="b"/>
            <a:pathLst>
              <a:path w="10308374" h="4352864">
                <a:moveTo>
                  <a:pt x="0" y="0"/>
                </a:moveTo>
                <a:lnTo>
                  <a:pt x="10308374" y="0"/>
                </a:lnTo>
                <a:lnTo>
                  <a:pt x="10308374" y="4352865"/>
                </a:lnTo>
                <a:lnTo>
                  <a:pt x="0" y="4352865"/>
                </a:lnTo>
                <a:lnTo>
                  <a:pt x="0" y="0"/>
                </a:lnTo>
                <a:close/>
              </a:path>
            </a:pathLst>
          </a:custGeom>
          <a:blipFill>
            <a:blip r:embed="rId3"/>
            <a:stretch>
              <a:fillRect/>
            </a:stretch>
          </a:blipFill>
        </p:spPr>
        <p:txBody>
          <a:bodyPr/>
          <a:lstStyle/>
          <a:p>
            <a:endParaRPr lang="en-US"/>
          </a:p>
        </p:txBody>
      </p:sp>
      <p:sp>
        <p:nvSpPr>
          <p:cNvPr id="10" name="TextBox 10"/>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1 CƠ SỞ LÝ THUYẾT</a:t>
            </a:r>
          </a:p>
        </p:txBody>
      </p:sp>
      <p:sp>
        <p:nvSpPr>
          <p:cNvPr id="11" name="TextBox 11"/>
          <p:cNvSpPr txBox="1"/>
          <p:nvPr/>
        </p:nvSpPr>
        <p:spPr>
          <a:xfrm>
            <a:off x="674374" y="1119892"/>
            <a:ext cx="11600489" cy="2221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FFFFFF"/>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1.3 Điều chế không gian- SM </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FFFFFF"/>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1.3.2 Phương thức hoạt động và mô hình hệ thống </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 1.3.2.1  Phương thức hoạt động và mô hình hệ thống SM</a:t>
            </a:r>
          </a:p>
        </p:txBody>
      </p:sp>
      <p:sp>
        <p:nvSpPr>
          <p:cNvPr id="12" name="TextBox 12"/>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3" name="TextBox 13"/>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4" name="TextBox 14"/>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5" name="TextBox 15"/>
          <p:cNvSpPr txBox="1"/>
          <p:nvPr/>
        </p:nvSpPr>
        <p:spPr>
          <a:xfrm>
            <a:off x="5337489" y="8762382"/>
            <a:ext cx="5933431" cy="744642"/>
          </a:xfrm>
          <a:prstGeom prst="rect">
            <a:avLst/>
          </a:prstGeom>
        </p:spPr>
        <p:txBody>
          <a:bodyPr lIns="0" tIns="0" rIns="0" bIns="0" rtlCol="0" anchor="t">
            <a:spAutoFit/>
          </a:bodyPr>
          <a:lstStyle/>
          <a:p>
            <a:pPr algn="ctr">
              <a:lnSpc>
                <a:spcPts val="3056"/>
              </a:lnSpc>
              <a:spcBef>
                <a:spcPct val="0"/>
              </a:spcBef>
            </a:pPr>
            <a:r>
              <a:rPr lang="en-US" sz="2183" spc="-6">
                <a:solidFill>
                  <a:srgbClr val="000000"/>
                </a:solidFill>
                <a:latin typeface="IBM Plex Sans"/>
                <a:ea typeface="IBM Plex Sans"/>
                <a:cs typeface="IBM Plex Sans"/>
                <a:sym typeface="IBM Plex Sans"/>
              </a:rPr>
              <a:t>Hình 1.7 Minh họa về máy phát điều chế không gian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3888915" y="4299772"/>
            <a:ext cx="6871467" cy="2023908"/>
          </a:xfrm>
          <a:custGeom>
            <a:avLst/>
            <a:gdLst/>
            <a:ahLst/>
            <a:cxnLst/>
            <a:rect l="l" t="t" r="r" b="b"/>
            <a:pathLst>
              <a:path w="6871467" h="2023908">
                <a:moveTo>
                  <a:pt x="0" y="0"/>
                </a:moveTo>
                <a:lnTo>
                  <a:pt x="6871467" y="0"/>
                </a:lnTo>
                <a:lnTo>
                  <a:pt x="6871467" y="2023908"/>
                </a:lnTo>
                <a:lnTo>
                  <a:pt x="0" y="2023908"/>
                </a:lnTo>
                <a:lnTo>
                  <a:pt x="0" y="0"/>
                </a:lnTo>
                <a:close/>
              </a:path>
            </a:pathLst>
          </a:custGeom>
          <a:blipFill>
            <a:blip r:embed="rId3"/>
            <a:stretch>
              <a:fillRect l="-53207" t="-37026"/>
            </a:stretch>
          </a:blipFill>
        </p:spPr>
        <p:txBody>
          <a:bodyPr/>
          <a:lstStyle/>
          <a:p>
            <a:endParaRPr lang="en-US"/>
          </a:p>
        </p:txBody>
      </p:sp>
      <p:sp>
        <p:nvSpPr>
          <p:cNvPr id="10" name="Freeform 10"/>
          <p:cNvSpPr/>
          <p:nvPr/>
        </p:nvSpPr>
        <p:spPr>
          <a:xfrm>
            <a:off x="3888915" y="7373516"/>
            <a:ext cx="6584035" cy="1877479"/>
          </a:xfrm>
          <a:custGeom>
            <a:avLst/>
            <a:gdLst/>
            <a:ahLst/>
            <a:cxnLst/>
            <a:rect l="l" t="t" r="r" b="b"/>
            <a:pathLst>
              <a:path w="6584035" h="1877479">
                <a:moveTo>
                  <a:pt x="0" y="0"/>
                </a:moveTo>
                <a:lnTo>
                  <a:pt x="6584035" y="0"/>
                </a:lnTo>
                <a:lnTo>
                  <a:pt x="6584035" y="1877479"/>
                </a:lnTo>
                <a:lnTo>
                  <a:pt x="0" y="1877479"/>
                </a:lnTo>
                <a:lnTo>
                  <a:pt x="0" y="0"/>
                </a:lnTo>
                <a:close/>
              </a:path>
            </a:pathLst>
          </a:custGeom>
          <a:blipFill>
            <a:blip r:embed="rId4"/>
            <a:stretch>
              <a:fillRect/>
            </a:stretch>
          </a:blipFill>
        </p:spPr>
        <p:txBody>
          <a:bodyPr/>
          <a:lstStyle/>
          <a:p>
            <a:endParaRPr lang="en-US"/>
          </a:p>
        </p:txBody>
      </p:sp>
      <p:sp>
        <p:nvSpPr>
          <p:cNvPr id="11" name="TextBox 11"/>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1 CƠ SỞ LÝ THUYẾT</a:t>
            </a:r>
          </a:p>
        </p:txBody>
      </p:sp>
      <p:sp>
        <p:nvSpPr>
          <p:cNvPr id="12" name="TextBox 12"/>
          <p:cNvSpPr txBox="1"/>
          <p:nvPr/>
        </p:nvSpPr>
        <p:spPr>
          <a:xfrm>
            <a:off x="674374" y="1119892"/>
            <a:ext cx="11600489" cy="2221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FFFFFF"/>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1.3 Điều chế không gian- SM </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FFFFFF"/>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1.3.2 Phương thức hoạt động và mô hình hệ thống </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 1.3.2.2  Mô hình hệ thống</a:t>
            </a:r>
          </a:p>
        </p:txBody>
      </p:sp>
      <p:sp>
        <p:nvSpPr>
          <p:cNvPr id="13" name="TextBox 13"/>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4" name="TextBox 14"/>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5" name="TextBox 15"/>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6" name="TextBox 16"/>
          <p:cNvSpPr txBox="1"/>
          <p:nvPr/>
        </p:nvSpPr>
        <p:spPr>
          <a:xfrm>
            <a:off x="1456273" y="3684670"/>
            <a:ext cx="9488397" cy="462703"/>
          </a:xfrm>
          <a:prstGeom prst="rect">
            <a:avLst/>
          </a:prstGeom>
        </p:spPr>
        <p:txBody>
          <a:bodyPr lIns="0" tIns="0" rIns="0" bIns="0" rtlCol="0" anchor="t">
            <a:spAutoFit/>
          </a:bodyPr>
          <a:lstStyle/>
          <a:p>
            <a:pPr algn="ctr">
              <a:lnSpc>
                <a:spcPts val="3896"/>
              </a:lnSpc>
              <a:spcBef>
                <a:spcPct val="0"/>
              </a:spcBef>
            </a:pPr>
            <a:r>
              <a:rPr lang="en-US" sz="2783" spc="-8">
                <a:solidFill>
                  <a:srgbClr val="000000"/>
                </a:solidFill>
                <a:latin typeface="IBM Plex Sans"/>
                <a:ea typeface="IBM Plex Sans"/>
                <a:cs typeface="IBM Plex Sans"/>
                <a:sym typeface="IBM Plex Sans"/>
              </a:rPr>
              <a:t>Trong hệ thống SM, ta biểu diễn véc tơ tín hiệu phát như sau</a:t>
            </a:r>
          </a:p>
        </p:txBody>
      </p:sp>
      <p:sp>
        <p:nvSpPr>
          <p:cNvPr id="17" name="TextBox 17"/>
          <p:cNvSpPr txBox="1"/>
          <p:nvPr/>
        </p:nvSpPr>
        <p:spPr>
          <a:xfrm>
            <a:off x="1456273" y="6441375"/>
            <a:ext cx="10556558" cy="462703"/>
          </a:xfrm>
          <a:prstGeom prst="rect">
            <a:avLst/>
          </a:prstGeom>
        </p:spPr>
        <p:txBody>
          <a:bodyPr lIns="0" tIns="0" rIns="0" bIns="0" rtlCol="0" anchor="t">
            <a:spAutoFit/>
          </a:bodyPr>
          <a:lstStyle/>
          <a:p>
            <a:pPr algn="ctr">
              <a:lnSpc>
                <a:spcPts val="3896"/>
              </a:lnSpc>
              <a:spcBef>
                <a:spcPct val="0"/>
              </a:spcBef>
            </a:pPr>
            <a:r>
              <a:rPr lang="en-US" sz="2783" spc="-8">
                <a:solidFill>
                  <a:srgbClr val="000000"/>
                </a:solidFill>
                <a:latin typeface="IBM Plex Sans"/>
                <a:ea typeface="IBM Plex Sans"/>
                <a:cs typeface="IBM Plex Sans"/>
                <a:sym typeface="IBM Plex Sans"/>
              </a:rPr>
              <a:t>Véc tơ tín hiệu thu,y , kích thước n_R x1 được cho bởi biểu thức sau:</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3523442" y="5143500"/>
            <a:ext cx="10955618" cy="4571409"/>
          </a:xfrm>
          <a:custGeom>
            <a:avLst/>
            <a:gdLst/>
            <a:ahLst/>
            <a:cxnLst/>
            <a:rect l="l" t="t" r="r" b="b"/>
            <a:pathLst>
              <a:path w="10955618" h="4571409">
                <a:moveTo>
                  <a:pt x="0" y="0"/>
                </a:moveTo>
                <a:lnTo>
                  <a:pt x="10955618" y="0"/>
                </a:lnTo>
                <a:lnTo>
                  <a:pt x="10955618" y="4571409"/>
                </a:lnTo>
                <a:lnTo>
                  <a:pt x="0" y="4571409"/>
                </a:lnTo>
                <a:lnTo>
                  <a:pt x="0" y="0"/>
                </a:lnTo>
                <a:close/>
              </a:path>
            </a:pathLst>
          </a:custGeom>
          <a:blipFill>
            <a:blip r:embed="rId3"/>
            <a:stretch>
              <a:fillRect/>
            </a:stretch>
          </a:blipFill>
        </p:spPr>
        <p:txBody>
          <a:bodyPr/>
          <a:lstStyle/>
          <a:p>
            <a:endParaRPr lang="en-US"/>
          </a:p>
        </p:txBody>
      </p:sp>
      <p:sp>
        <p:nvSpPr>
          <p:cNvPr id="10" name="TextBox 10"/>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1 CƠ SỞ LÝ THUYẾT</a:t>
            </a:r>
          </a:p>
        </p:txBody>
      </p:sp>
      <p:sp>
        <p:nvSpPr>
          <p:cNvPr id="11" name="TextBox 11"/>
          <p:cNvSpPr txBox="1"/>
          <p:nvPr/>
        </p:nvSpPr>
        <p:spPr>
          <a:xfrm>
            <a:off x="1028700" y="838200"/>
            <a:ext cx="11600489" cy="2221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1.3 Điều chế không gian- SM </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 </a:t>
            </a:r>
            <a:r>
              <a:rPr lang="en-US" sz="3341" spc="20">
                <a:solidFill>
                  <a:srgbClr val="000000"/>
                </a:solidFill>
                <a:latin typeface="IBM Plex Sans Condensed"/>
                <a:ea typeface="IBM Plex Sans Condensed"/>
                <a:cs typeface="IBM Plex Sans Condensed"/>
                <a:sym typeface="IBM Plex Sans Condensed"/>
              </a:rPr>
              <a:t>1.3.3 Phương thức hoạt động và mô hình hệ thống</a:t>
            </a:r>
            <a:r>
              <a:rPr lang="en-US" sz="3341" spc="20">
                <a:solidFill>
                  <a:srgbClr val="8C1515"/>
                </a:solidFill>
                <a:latin typeface="IBM Plex Sans Condensed"/>
                <a:ea typeface="IBM Plex Sans Condensed"/>
                <a:cs typeface="IBM Plex Sans Condensed"/>
                <a:sym typeface="IBM Plex Sans Condensed"/>
              </a:rPr>
              <a:t> </a:t>
            </a:r>
          </a:p>
          <a:p>
            <a:pPr algn="l">
              <a:lnSpc>
                <a:spcPts val="6014"/>
              </a:lnSpc>
            </a:pPr>
            <a:r>
              <a:rPr lang="en-US" sz="3341" spc="20">
                <a:solidFill>
                  <a:srgbClr val="000000"/>
                </a:solidFill>
                <a:latin typeface="IBM Plex Sans Condensed"/>
                <a:ea typeface="IBM Plex Sans Condensed"/>
                <a:cs typeface="IBM Plex Sans Condensed"/>
                <a:sym typeface="IBM Plex Sans Condensed"/>
              </a:rPr>
              <a:t>    </a:t>
            </a: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000000"/>
                </a:solidFill>
                <a:latin typeface="IBM Plex Sans Condensed"/>
                <a:ea typeface="IBM Plex Sans Condensed"/>
                <a:cs typeface="IBM Plex Sans Condensed"/>
                <a:sym typeface="IBM Plex Sans Condensed"/>
              </a:rPr>
              <a:t> 1.3.3.1 Thuật toán khôi phục tín hiệu i-MRC:  </a:t>
            </a:r>
          </a:p>
        </p:txBody>
      </p:sp>
      <p:sp>
        <p:nvSpPr>
          <p:cNvPr id="12" name="TextBox 12"/>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3" name="TextBox 13"/>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4" name="TextBox 14"/>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5" name="TextBox 15"/>
          <p:cNvSpPr txBox="1"/>
          <p:nvPr/>
        </p:nvSpPr>
        <p:spPr>
          <a:xfrm>
            <a:off x="1396247" y="3113170"/>
            <a:ext cx="13303482" cy="1920028"/>
          </a:xfrm>
          <a:prstGeom prst="rect">
            <a:avLst/>
          </a:prstGeom>
        </p:spPr>
        <p:txBody>
          <a:bodyPr lIns="0" tIns="0" rIns="0" bIns="0" rtlCol="0" anchor="t">
            <a:spAutoFit/>
          </a:bodyPr>
          <a:lstStyle/>
          <a:p>
            <a:pPr algn="l">
              <a:lnSpc>
                <a:spcPts val="3896"/>
              </a:lnSpc>
              <a:spcBef>
                <a:spcPct val="0"/>
              </a:spcBef>
            </a:pPr>
            <a:r>
              <a:rPr lang="en-US" sz="2783" spc="-8">
                <a:solidFill>
                  <a:srgbClr val="000000"/>
                </a:solidFill>
                <a:latin typeface="IBM Plex Sans"/>
                <a:ea typeface="IBM Plex Sans"/>
                <a:cs typeface="IBM Plex Sans"/>
                <a:sym typeface="IBM Plex Sans"/>
              </a:rPr>
              <a:t>Trong thuật toán này, với giả thiết máy thu biết chính xác các hệ số kênh truyền, véc tơ tín hiệu thu  được lần lượt tính thử với các hệ số kênh truyền nhằm ước lượng cả ký hiệu thông tin từ phía phát và vị trí ăng ten phát. Thuật toán được mô tả theo các bước như sau:</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2510971" y="5062630"/>
            <a:ext cx="11173280" cy="3990195"/>
          </a:xfrm>
          <a:custGeom>
            <a:avLst/>
            <a:gdLst/>
            <a:ahLst/>
            <a:cxnLst/>
            <a:rect l="l" t="t" r="r" b="b"/>
            <a:pathLst>
              <a:path w="11173280" h="3990195">
                <a:moveTo>
                  <a:pt x="0" y="0"/>
                </a:moveTo>
                <a:lnTo>
                  <a:pt x="11173279" y="0"/>
                </a:lnTo>
                <a:lnTo>
                  <a:pt x="11173279" y="3990195"/>
                </a:lnTo>
                <a:lnTo>
                  <a:pt x="0" y="3990195"/>
                </a:lnTo>
                <a:lnTo>
                  <a:pt x="0" y="0"/>
                </a:lnTo>
                <a:close/>
              </a:path>
            </a:pathLst>
          </a:custGeom>
          <a:blipFill>
            <a:blip r:embed="rId3"/>
            <a:stretch>
              <a:fillRect b="-33008"/>
            </a:stretch>
          </a:blipFill>
        </p:spPr>
        <p:txBody>
          <a:bodyPr/>
          <a:lstStyle/>
          <a:p>
            <a:endParaRPr lang="en-US"/>
          </a:p>
        </p:txBody>
      </p:sp>
      <p:sp>
        <p:nvSpPr>
          <p:cNvPr id="10" name="TextBox 10"/>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1 CƠ SỞ LÝ THUYẾT</a:t>
            </a:r>
          </a:p>
        </p:txBody>
      </p:sp>
      <p:sp>
        <p:nvSpPr>
          <p:cNvPr id="11" name="TextBox 11"/>
          <p:cNvSpPr txBox="1"/>
          <p:nvPr/>
        </p:nvSpPr>
        <p:spPr>
          <a:xfrm>
            <a:off x="674374" y="1119892"/>
            <a:ext cx="11600489" cy="2983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1.3 Điều chế không gian- SM </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 </a:t>
            </a:r>
            <a:r>
              <a:rPr lang="en-US" sz="3341" spc="20">
                <a:solidFill>
                  <a:srgbClr val="000000"/>
                </a:solidFill>
                <a:latin typeface="IBM Plex Sans Condensed"/>
                <a:ea typeface="IBM Plex Sans Condensed"/>
                <a:cs typeface="IBM Plex Sans Condensed"/>
                <a:sym typeface="IBM Plex Sans Condensed"/>
              </a:rPr>
              <a:t>1.3.3 Phương thức hoạt động và mô hình hệ thống</a:t>
            </a:r>
            <a:r>
              <a:rPr lang="en-US" sz="3341" spc="20">
                <a:solidFill>
                  <a:srgbClr val="8C1515"/>
                </a:solidFill>
                <a:latin typeface="IBM Plex Sans Condensed"/>
                <a:ea typeface="IBM Plex Sans Condensed"/>
                <a:cs typeface="IBM Plex Sans Condensed"/>
                <a:sym typeface="IBM Plex Sans Condensed"/>
              </a:rPr>
              <a:t> </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 </a:t>
            </a:r>
            <a:r>
              <a:rPr lang="en-US" sz="3341" spc="20">
                <a:solidFill>
                  <a:srgbClr val="000000"/>
                </a:solidFill>
                <a:latin typeface="IBM Plex Sans Condensed"/>
                <a:ea typeface="IBM Plex Sans Condensed"/>
                <a:cs typeface="IBM Plex Sans Condensed"/>
                <a:sym typeface="IBM Plex Sans Condensed"/>
              </a:rPr>
              <a:t>1.3.3.2 Thuật toán khôi phục tín hiệu tối ưu:</a:t>
            </a:r>
          </a:p>
          <a:p>
            <a:pPr algn="l">
              <a:lnSpc>
                <a:spcPts val="6014"/>
              </a:lnSpc>
            </a:pPr>
            <a:endParaRPr lang="en-US" sz="3341" spc="20">
              <a:solidFill>
                <a:srgbClr val="000000"/>
              </a:solidFill>
              <a:latin typeface="IBM Plex Sans Condensed"/>
              <a:ea typeface="IBM Plex Sans Condensed"/>
              <a:cs typeface="IBM Plex Sans Condensed"/>
              <a:sym typeface="IBM Plex Sans Condensed"/>
            </a:endParaRPr>
          </a:p>
        </p:txBody>
      </p:sp>
      <p:sp>
        <p:nvSpPr>
          <p:cNvPr id="12" name="TextBox 12"/>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3" name="TextBox 13"/>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4" name="TextBox 14"/>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5" name="TextBox 15"/>
          <p:cNvSpPr txBox="1"/>
          <p:nvPr/>
        </p:nvSpPr>
        <p:spPr>
          <a:xfrm>
            <a:off x="1175577" y="3446545"/>
            <a:ext cx="13303482" cy="948478"/>
          </a:xfrm>
          <a:prstGeom prst="rect">
            <a:avLst/>
          </a:prstGeom>
        </p:spPr>
        <p:txBody>
          <a:bodyPr lIns="0" tIns="0" rIns="0" bIns="0" rtlCol="0" anchor="t">
            <a:spAutoFit/>
          </a:bodyPr>
          <a:lstStyle/>
          <a:p>
            <a:pPr algn="l">
              <a:lnSpc>
                <a:spcPts val="3896"/>
              </a:lnSpc>
              <a:spcBef>
                <a:spcPct val="0"/>
              </a:spcBef>
            </a:pPr>
            <a:r>
              <a:rPr lang="en-US" sz="2783" spc="-8">
                <a:solidFill>
                  <a:srgbClr val="000000"/>
                </a:solidFill>
                <a:latin typeface="IBM Plex Sans"/>
                <a:ea typeface="IBM Plex Sans"/>
                <a:cs typeface="IBM Plex Sans"/>
                <a:sym typeface="IBM Plex Sans"/>
              </a:rPr>
              <a:t>Bộ tách tối ưu tìm kiếm đồng thời cả chỉ số ăng ten và tín hiệu phát dựa trên nguyên tắc hợp lẽ tối ưu (ML) như sau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TextBox 9"/>
          <p:cNvSpPr txBox="1"/>
          <p:nvPr/>
        </p:nvSpPr>
        <p:spPr>
          <a:xfrm>
            <a:off x="2492259" y="4358454"/>
            <a:ext cx="13303482" cy="2891578"/>
          </a:xfrm>
          <a:prstGeom prst="rect">
            <a:avLst/>
          </a:prstGeom>
        </p:spPr>
        <p:txBody>
          <a:bodyPr lIns="0" tIns="0" rIns="0" bIns="0" rtlCol="0" anchor="t">
            <a:spAutoFit/>
          </a:bodyPr>
          <a:lstStyle/>
          <a:p>
            <a:pPr algn="l">
              <a:lnSpc>
                <a:spcPts val="3896"/>
              </a:lnSpc>
            </a:pPr>
            <a:r>
              <a:rPr lang="en-US" sz="2783" spc="-8">
                <a:solidFill>
                  <a:srgbClr val="000000"/>
                </a:solidFill>
                <a:latin typeface="IBM Plex Sans"/>
                <a:ea typeface="IBM Plex Sans"/>
                <a:cs typeface="IBM Plex Sans"/>
                <a:sym typeface="IBM Plex Sans"/>
              </a:rPr>
              <a:t>Mã hóa khối không gian-thời gian trực giao được điều chế theo không gian (SM–OSTBC), dựa trên khái niệm từ mã Chòm sao không gian (SC).</a:t>
            </a:r>
          </a:p>
          <a:p>
            <a:pPr algn="l">
              <a:lnSpc>
                <a:spcPts val="3896"/>
              </a:lnSpc>
              <a:spcBef>
                <a:spcPct val="0"/>
              </a:spcBef>
            </a:pPr>
            <a:r>
              <a:rPr lang="en-US" sz="2783" spc="-8">
                <a:solidFill>
                  <a:srgbClr val="000000"/>
                </a:solidFill>
                <a:latin typeface="IBM Plex Sans"/>
                <a:ea typeface="IBM Plex Sans"/>
                <a:cs typeface="IBM Plex Sans"/>
                <a:sym typeface="IBM Plex Sans"/>
              </a:rPr>
              <a:t>ma trận từ mã truyền được tạo ra bằng cách nhân ma trận SC với các từ mã được xây dựng từ Mã khối không gian-thời gian trực giao (O–STBC). Hiệu suất phổ cực đại của sơ đồ đề xuất bằng                         bpcu, trong đó là số lượng ăng-ten phát, M là bậc điều chế. </a:t>
            </a:r>
          </a:p>
        </p:txBody>
      </p:sp>
      <p:sp>
        <p:nvSpPr>
          <p:cNvPr id="10" name="Freeform 10"/>
          <p:cNvSpPr/>
          <p:nvPr/>
        </p:nvSpPr>
        <p:spPr>
          <a:xfrm>
            <a:off x="4261168" y="6305099"/>
            <a:ext cx="1742996" cy="450274"/>
          </a:xfrm>
          <a:custGeom>
            <a:avLst/>
            <a:gdLst/>
            <a:ahLst/>
            <a:cxnLst/>
            <a:rect l="l" t="t" r="r" b="b"/>
            <a:pathLst>
              <a:path w="1742996" h="450274">
                <a:moveTo>
                  <a:pt x="0" y="0"/>
                </a:moveTo>
                <a:lnTo>
                  <a:pt x="1742996" y="0"/>
                </a:lnTo>
                <a:lnTo>
                  <a:pt x="1742996" y="450274"/>
                </a:lnTo>
                <a:lnTo>
                  <a:pt x="0" y="450274"/>
                </a:lnTo>
                <a:lnTo>
                  <a:pt x="0" y="0"/>
                </a:lnTo>
                <a:close/>
              </a:path>
            </a:pathLst>
          </a:custGeom>
          <a:blipFill>
            <a:blip r:embed="rId3"/>
            <a:stretch>
              <a:fillRect/>
            </a:stretch>
          </a:blipFill>
        </p:spPr>
        <p:txBody>
          <a:bodyPr/>
          <a:lstStyle/>
          <a:p>
            <a:endParaRPr lang="en-US"/>
          </a:p>
        </p:txBody>
      </p:sp>
      <p:sp>
        <p:nvSpPr>
          <p:cNvPr id="11" name="TextBox 11"/>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1 CƠ SỞ LÝ THUYẾT</a:t>
            </a:r>
          </a:p>
        </p:txBody>
      </p:sp>
      <p:sp>
        <p:nvSpPr>
          <p:cNvPr id="12" name="TextBox 12"/>
          <p:cNvSpPr txBox="1"/>
          <p:nvPr/>
        </p:nvSpPr>
        <p:spPr>
          <a:xfrm>
            <a:off x="674374" y="1212283"/>
            <a:ext cx="12849476" cy="2221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FFFFFF"/>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1.4 Kết hợp điều chế không gian và mã hóa khối không gian- thời gian</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FFFFFF"/>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1.4.1 Giới thiệu về sự kết hợp SM và STBC</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p>
        </p:txBody>
      </p:sp>
      <p:sp>
        <p:nvSpPr>
          <p:cNvPr id="13" name="TextBox 13"/>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4" name="TextBox 14"/>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5" name="TextBox 15"/>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TextBox 9"/>
          <p:cNvSpPr txBox="1"/>
          <p:nvPr/>
        </p:nvSpPr>
        <p:spPr>
          <a:xfrm>
            <a:off x="2804125" y="3724993"/>
            <a:ext cx="13303482" cy="3377353"/>
          </a:xfrm>
          <a:prstGeom prst="rect">
            <a:avLst/>
          </a:prstGeom>
        </p:spPr>
        <p:txBody>
          <a:bodyPr lIns="0" tIns="0" rIns="0" bIns="0" rtlCol="0" anchor="t">
            <a:spAutoFit/>
          </a:bodyPr>
          <a:lstStyle/>
          <a:p>
            <a:pPr algn="l">
              <a:lnSpc>
                <a:spcPts val="3896"/>
              </a:lnSpc>
              <a:spcBef>
                <a:spcPct val="0"/>
              </a:spcBef>
            </a:pPr>
            <a:r>
              <a:rPr lang="en-US" sz="2783" spc="-8">
                <a:solidFill>
                  <a:srgbClr val="000000"/>
                </a:solidFill>
                <a:latin typeface="IBM Plex Sans"/>
                <a:ea typeface="IBM Plex Sans"/>
                <a:cs typeface="IBM Plex Sans"/>
                <a:sym typeface="IBM Plex Sans"/>
              </a:rPr>
              <a:t>Ví dụ : sơ đồ phân lớp không-thời gian (V–BLAST) của Phòng thí nghiệm Bell dọc có khả năng đạt được độ lợi ghép kênh cao bằng cách truyền các luồng dữ liệu song song từ các ăng-ten phát khác nhau, nhưng phải trả giá bằng độ phức tạp giải mã đáng kể cần thiết để giảm tác động của Nhiễu giữa các kênh (ICI). Ngược lại, các mã khối không-thời gian trực giao (O–STBC), 1, được phát minh ra để đạt được sự phân tập đầy đủ, tức là, thứ tự phân tập tối đa có thể đạt được. Tuy nhiên, O-STBC phân tập đầy đủ tốc độ một chỉ tồn tại cho 2 ăng ten phát.</a:t>
            </a:r>
          </a:p>
        </p:txBody>
      </p:sp>
      <p:sp>
        <p:nvSpPr>
          <p:cNvPr id="10" name="TextBox 10"/>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1 CƠ SỞ LÝ THUYẾT</a:t>
            </a:r>
          </a:p>
        </p:txBody>
      </p:sp>
      <p:sp>
        <p:nvSpPr>
          <p:cNvPr id="11" name="TextBox 11"/>
          <p:cNvSpPr txBox="1"/>
          <p:nvPr/>
        </p:nvSpPr>
        <p:spPr>
          <a:xfrm>
            <a:off x="834775" y="1118161"/>
            <a:ext cx="12849476" cy="2221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FFFFFF"/>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1.4 Kết hợp điều chế không gian và mã hóa khối không gian- thời gian</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FFFFFF"/>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1.4.1 Giới thiệu về sự kết hợp SM và STBC</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p>
        </p:txBody>
      </p:sp>
      <p:sp>
        <p:nvSpPr>
          <p:cNvPr id="12" name="TextBox 12"/>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3" name="TextBox 13"/>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4" name="TextBox 14"/>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sp>
        <p:nvSpPr>
          <p:cNvPr id="5" name="Freeform 5"/>
          <p:cNvSpPr/>
          <p:nvPr/>
        </p:nvSpPr>
        <p:spPr>
          <a:xfrm>
            <a:off x="8221382" y="2868294"/>
            <a:ext cx="9037918" cy="5077936"/>
          </a:xfrm>
          <a:custGeom>
            <a:avLst/>
            <a:gdLst/>
            <a:ahLst/>
            <a:cxnLst/>
            <a:rect l="l" t="t" r="r" b="b"/>
            <a:pathLst>
              <a:path w="9037918" h="5077936">
                <a:moveTo>
                  <a:pt x="0" y="0"/>
                </a:moveTo>
                <a:lnTo>
                  <a:pt x="9037918" y="0"/>
                </a:lnTo>
                <a:lnTo>
                  <a:pt x="9037918" y="5077936"/>
                </a:lnTo>
                <a:lnTo>
                  <a:pt x="0" y="5077936"/>
                </a:lnTo>
                <a:lnTo>
                  <a:pt x="0" y="0"/>
                </a:lnTo>
                <a:close/>
              </a:path>
            </a:pathLst>
          </a:custGeom>
          <a:blipFill>
            <a:blip r:embed="rId3"/>
            <a:stretch>
              <a:fillRect/>
            </a:stretch>
          </a:blipFill>
        </p:spPr>
        <p:txBody>
          <a:bodyPr/>
          <a:lstStyle/>
          <a:p>
            <a:endParaRPr lang="en-US"/>
          </a:p>
        </p:txBody>
      </p:sp>
      <p:sp>
        <p:nvSpPr>
          <p:cNvPr id="6" name="TextBox 6"/>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1 CƠ SỞ LÝ THUYẾT</a:t>
            </a:r>
          </a:p>
        </p:txBody>
      </p:sp>
      <p:sp>
        <p:nvSpPr>
          <p:cNvPr id="7" name="TextBox 7"/>
          <p:cNvSpPr txBox="1"/>
          <p:nvPr/>
        </p:nvSpPr>
        <p:spPr>
          <a:xfrm>
            <a:off x="669927" y="1250279"/>
            <a:ext cx="13357280" cy="1618015"/>
          </a:xfrm>
          <a:prstGeom prst="rect">
            <a:avLst/>
          </a:prstGeom>
        </p:spPr>
        <p:txBody>
          <a:bodyPr lIns="0" tIns="0" rIns="0" bIns="0" rtlCol="0" anchor="t">
            <a:spAutoFit/>
          </a:bodyPr>
          <a:lstStyle/>
          <a:p>
            <a:pPr algn="l">
              <a:lnSpc>
                <a:spcPts val="6925"/>
              </a:lnSpc>
            </a:pPr>
            <a:r>
              <a:rPr lang="en-US" sz="3847" spc="23">
                <a:solidFill>
                  <a:srgbClr val="8C1515"/>
                </a:solidFill>
                <a:latin typeface="IBM Plex Sans Condensed"/>
                <a:ea typeface="IBM Plex Sans Condensed"/>
                <a:cs typeface="IBM Plex Sans Condensed"/>
                <a:sym typeface="IBM Plex Sans Condensed"/>
              </a:rPr>
              <a:t>▶</a:t>
            </a:r>
            <a:r>
              <a:rPr lang="en-US" sz="3847" spc="23">
                <a:solidFill>
                  <a:srgbClr val="FFFFFF"/>
                </a:solidFill>
                <a:latin typeface="IBM Plex Sans Condensed"/>
                <a:ea typeface="IBM Plex Sans Condensed"/>
                <a:cs typeface="IBM Plex Sans Condensed"/>
                <a:sym typeface="IBM Plex Sans Condensed"/>
              </a:rPr>
              <a:t> </a:t>
            </a:r>
            <a:r>
              <a:rPr lang="en-US" sz="3847" spc="23">
                <a:solidFill>
                  <a:srgbClr val="000000"/>
                </a:solidFill>
                <a:latin typeface="IBM Plex Sans Condensed"/>
                <a:ea typeface="IBM Plex Sans Condensed"/>
                <a:cs typeface="IBM Plex Sans Condensed"/>
                <a:sym typeface="IBM Plex Sans Condensed"/>
              </a:rPr>
              <a:t>1.1 Tổng quan về hệ thống MIMO </a:t>
            </a:r>
          </a:p>
          <a:p>
            <a:pPr algn="l">
              <a:lnSpc>
                <a:spcPts val="6925"/>
              </a:lnSpc>
            </a:pPr>
            <a:r>
              <a:rPr lang="en-US" sz="3847" spc="23">
                <a:solidFill>
                  <a:srgbClr val="8C1515"/>
                </a:solidFill>
                <a:latin typeface="IBM Plex Sans Condensed"/>
                <a:ea typeface="IBM Plex Sans Condensed"/>
                <a:cs typeface="IBM Plex Sans Condensed"/>
                <a:sym typeface="IBM Plex Sans Condensed"/>
              </a:rPr>
              <a:t>     ▶</a:t>
            </a:r>
            <a:r>
              <a:rPr lang="en-US" sz="3847" spc="23">
                <a:solidFill>
                  <a:srgbClr val="FFFFFF"/>
                </a:solidFill>
                <a:latin typeface="IBM Plex Sans Condensed"/>
                <a:ea typeface="IBM Plex Sans Condensed"/>
                <a:cs typeface="IBM Plex Sans Condensed"/>
                <a:sym typeface="IBM Plex Sans Condensed"/>
              </a:rPr>
              <a:t> </a:t>
            </a:r>
            <a:r>
              <a:rPr lang="en-US" sz="3847" spc="23">
                <a:solidFill>
                  <a:srgbClr val="000000"/>
                </a:solidFill>
                <a:latin typeface="IBM Plex Sans Condensed"/>
                <a:ea typeface="IBM Plex Sans Condensed"/>
                <a:cs typeface="IBM Plex Sans Condensed"/>
                <a:sym typeface="IBM Plex Sans Condensed"/>
              </a:rPr>
              <a:t>1.1.1 Tổng quan về hệ thống MIMO</a:t>
            </a:r>
          </a:p>
        </p:txBody>
      </p:sp>
      <p:sp>
        <p:nvSpPr>
          <p:cNvPr id="8" name="TextBox 8"/>
          <p:cNvSpPr txBox="1"/>
          <p:nvPr/>
        </p:nvSpPr>
        <p:spPr>
          <a:xfrm>
            <a:off x="10177200" y="7898605"/>
            <a:ext cx="5763518" cy="455718"/>
          </a:xfrm>
          <a:prstGeom prst="rect">
            <a:avLst/>
          </a:prstGeom>
        </p:spPr>
        <p:txBody>
          <a:bodyPr lIns="0" tIns="0" rIns="0" bIns="0" rtlCol="0" anchor="t">
            <a:spAutoFit/>
          </a:bodyPr>
          <a:lstStyle/>
          <a:p>
            <a:pPr algn="ctr">
              <a:lnSpc>
                <a:spcPts val="3756"/>
              </a:lnSpc>
              <a:spcBef>
                <a:spcPct val="0"/>
              </a:spcBef>
            </a:pPr>
            <a:r>
              <a:rPr lang="en-US" sz="2683" spc="-8">
                <a:solidFill>
                  <a:srgbClr val="000000"/>
                </a:solidFill>
                <a:latin typeface="IBM Plex Sans"/>
                <a:ea typeface="IBM Plex Sans"/>
                <a:cs typeface="IBM Plex Sans"/>
                <a:sym typeface="IBM Plex Sans"/>
              </a:rPr>
              <a:t>Hình 1.1 Hệ thống truyền thông MIMO</a:t>
            </a:r>
          </a:p>
        </p:txBody>
      </p:sp>
      <p:grpSp>
        <p:nvGrpSpPr>
          <p:cNvPr id="9" name="Group 9"/>
          <p:cNvGrpSpPr/>
          <p:nvPr/>
        </p:nvGrpSpPr>
        <p:grpSpPr>
          <a:xfrm>
            <a:off x="-321256" y="9720434"/>
            <a:ext cx="19068682" cy="879352"/>
            <a:chOff x="0" y="0"/>
            <a:chExt cx="25424909" cy="1172470"/>
          </a:xfrm>
        </p:grpSpPr>
        <p:sp>
          <p:nvSpPr>
            <p:cNvPr id="10" name="TextBox 10"/>
            <p:cNvSpPr txBox="1"/>
            <p:nvPr/>
          </p:nvSpPr>
          <p:spPr>
            <a:xfrm>
              <a:off x="18289724" y="422115"/>
              <a:ext cx="1955466" cy="309189"/>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15/11/2024</a:t>
              </a:r>
            </a:p>
          </p:txBody>
        </p:sp>
        <p:sp>
          <p:nvSpPr>
            <p:cNvPr id="11" name="TextBox 11"/>
            <p:cNvSpPr txBox="1"/>
            <p:nvPr/>
          </p:nvSpPr>
          <p:spPr>
            <a:xfrm>
              <a:off x="19131284" y="446233"/>
              <a:ext cx="2539591" cy="309189"/>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15/11/2024</a:t>
              </a:r>
            </a:p>
          </p:txBody>
        </p:sp>
        <p:sp>
          <p:nvSpPr>
            <p:cNvPr id="12" name="TextBox 12"/>
            <p:cNvSpPr txBox="1"/>
            <p:nvPr/>
          </p:nvSpPr>
          <p:spPr>
            <a:xfrm>
              <a:off x="20298371" y="422115"/>
              <a:ext cx="2539591" cy="309189"/>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15/11/2024</a:t>
              </a:r>
            </a:p>
          </p:txBody>
        </p:sp>
        <p:grpSp>
          <p:nvGrpSpPr>
            <p:cNvPr id="13" name="Group 13"/>
            <p:cNvGrpSpPr>
              <a:grpSpLocks noChangeAspect="1"/>
            </p:cNvGrpSpPr>
            <p:nvPr/>
          </p:nvGrpSpPr>
          <p:grpSpPr>
            <a:xfrm>
              <a:off x="0" y="0"/>
              <a:ext cx="25424909" cy="1172470"/>
              <a:chOff x="0" y="0"/>
              <a:chExt cx="4734928" cy="218351"/>
            </a:xfrm>
          </p:grpSpPr>
          <p:sp>
            <p:nvSpPr>
              <p:cNvPr id="14" name="Freeform 14"/>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15" name="Freeform 15"/>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16" name="Freeform 16"/>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grpSp>
          <p:nvGrpSpPr>
            <p:cNvPr id="17" name="Group 17"/>
            <p:cNvGrpSpPr>
              <a:grpSpLocks noChangeAspect="1"/>
            </p:cNvGrpSpPr>
            <p:nvPr/>
          </p:nvGrpSpPr>
          <p:grpSpPr>
            <a:xfrm>
              <a:off x="0" y="0"/>
              <a:ext cx="25424909" cy="1172470"/>
              <a:chOff x="0" y="0"/>
              <a:chExt cx="4734928" cy="218351"/>
            </a:xfrm>
          </p:grpSpPr>
          <p:sp>
            <p:nvSpPr>
              <p:cNvPr id="18" name="Freeform 18"/>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19" name="Freeform 19"/>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20" name="Freeform 20"/>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21" name="TextBox 21"/>
            <p:cNvSpPr txBox="1"/>
            <p:nvPr/>
          </p:nvSpPr>
          <p:spPr>
            <a:xfrm>
              <a:off x="4167175" y="422115"/>
              <a:ext cx="2892772" cy="309189"/>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22" name="TextBox 22"/>
            <p:cNvSpPr txBox="1"/>
            <p:nvPr/>
          </p:nvSpPr>
          <p:spPr>
            <a:xfrm>
              <a:off x="10743653" y="422115"/>
              <a:ext cx="4277582" cy="309189"/>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23" name="TextBox 23"/>
            <p:cNvSpPr txBox="1"/>
            <p:nvPr/>
          </p:nvSpPr>
          <p:spPr>
            <a:xfrm>
              <a:off x="20298371" y="422115"/>
              <a:ext cx="2539591" cy="309189"/>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grpSp>
      <p:sp>
        <p:nvSpPr>
          <p:cNvPr id="24" name="TextBox 24"/>
          <p:cNvSpPr txBox="1"/>
          <p:nvPr/>
        </p:nvSpPr>
        <p:spPr>
          <a:xfrm>
            <a:off x="1028700" y="4471435"/>
            <a:ext cx="5288404" cy="1884468"/>
          </a:xfrm>
          <a:prstGeom prst="rect">
            <a:avLst/>
          </a:prstGeom>
        </p:spPr>
        <p:txBody>
          <a:bodyPr lIns="0" tIns="0" rIns="0" bIns="0" rtlCol="0" anchor="t">
            <a:spAutoFit/>
          </a:bodyPr>
          <a:lstStyle/>
          <a:p>
            <a:pPr algn="ctr">
              <a:lnSpc>
                <a:spcPts val="3756"/>
              </a:lnSpc>
              <a:spcBef>
                <a:spcPct val="0"/>
              </a:spcBef>
            </a:pPr>
            <a:r>
              <a:rPr lang="en-US" sz="2683" spc="-8">
                <a:solidFill>
                  <a:srgbClr val="000000"/>
                </a:solidFill>
                <a:latin typeface="IBM Plex Sans"/>
                <a:ea typeface="IBM Plex Sans"/>
                <a:cs typeface="IBM Plex Sans"/>
                <a:sym typeface="IBM Plex Sans"/>
              </a:rPr>
              <a:t>MIMO là các hệ thống truyền dẫn vô tuyến sử dụng đồng thời nhiều ăngten ở máy phát và máy thu, nhằm tăng tốc độ truyền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3689947" y="2873508"/>
            <a:ext cx="11301259" cy="5127946"/>
          </a:xfrm>
          <a:custGeom>
            <a:avLst/>
            <a:gdLst/>
            <a:ahLst/>
            <a:cxnLst/>
            <a:rect l="l" t="t" r="r" b="b"/>
            <a:pathLst>
              <a:path w="11301259" h="5127946">
                <a:moveTo>
                  <a:pt x="0" y="0"/>
                </a:moveTo>
                <a:lnTo>
                  <a:pt x="11301259" y="0"/>
                </a:lnTo>
                <a:lnTo>
                  <a:pt x="11301259" y="5127947"/>
                </a:lnTo>
                <a:lnTo>
                  <a:pt x="0" y="5127947"/>
                </a:lnTo>
                <a:lnTo>
                  <a:pt x="0" y="0"/>
                </a:lnTo>
                <a:close/>
              </a:path>
            </a:pathLst>
          </a:custGeom>
          <a:blipFill>
            <a:blip r:embed="rId3"/>
            <a:stretch>
              <a:fillRect/>
            </a:stretch>
          </a:blipFill>
        </p:spPr>
        <p:txBody>
          <a:bodyPr/>
          <a:lstStyle/>
          <a:p>
            <a:endParaRPr lang="en-US"/>
          </a:p>
        </p:txBody>
      </p:sp>
      <p:sp>
        <p:nvSpPr>
          <p:cNvPr id="10" name="TextBox 10"/>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1 CƠ SỞ LÝ THUYẾT</a:t>
            </a:r>
          </a:p>
        </p:txBody>
      </p:sp>
      <p:sp>
        <p:nvSpPr>
          <p:cNvPr id="11" name="TextBox 11"/>
          <p:cNvSpPr txBox="1"/>
          <p:nvPr/>
        </p:nvSpPr>
        <p:spPr>
          <a:xfrm>
            <a:off x="834775" y="1118161"/>
            <a:ext cx="12849476" cy="2221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FFFFFF"/>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1.4 Kết hợp điều chế không gian và mã hóa khối không gian- thời gian</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FFFFFF"/>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1.4.2 Mô hình hệ thống kết hợp SM-STBC</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p>
        </p:txBody>
      </p:sp>
      <p:sp>
        <p:nvSpPr>
          <p:cNvPr id="12" name="TextBox 12"/>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3" name="TextBox 13"/>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4" name="TextBox 14"/>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5" name="TextBox 15"/>
          <p:cNvSpPr txBox="1"/>
          <p:nvPr/>
        </p:nvSpPr>
        <p:spPr>
          <a:xfrm>
            <a:off x="5591093" y="8344355"/>
            <a:ext cx="6418422" cy="462703"/>
          </a:xfrm>
          <a:prstGeom prst="rect">
            <a:avLst/>
          </a:prstGeom>
        </p:spPr>
        <p:txBody>
          <a:bodyPr lIns="0" tIns="0" rIns="0" bIns="0" rtlCol="0" anchor="t">
            <a:spAutoFit/>
          </a:bodyPr>
          <a:lstStyle/>
          <a:p>
            <a:pPr algn="ctr">
              <a:lnSpc>
                <a:spcPts val="3896"/>
              </a:lnSpc>
              <a:spcBef>
                <a:spcPct val="0"/>
              </a:spcBef>
            </a:pPr>
            <a:r>
              <a:rPr lang="en-US" sz="2783" spc="-8">
                <a:solidFill>
                  <a:srgbClr val="000000"/>
                </a:solidFill>
                <a:latin typeface="IBM Plex Sans"/>
                <a:ea typeface="IBM Plex Sans"/>
                <a:cs typeface="IBM Plex Sans"/>
                <a:sym typeface="IBM Plex Sans"/>
              </a:rPr>
              <a:t>Hình 1.8 Sơ đồ khối máy phát SM-OSTBC</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3888915" y="5956633"/>
            <a:ext cx="9504297" cy="2143402"/>
          </a:xfrm>
          <a:custGeom>
            <a:avLst/>
            <a:gdLst/>
            <a:ahLst/>
            <a:cxnLst/>
            <a:rect l="l" t="t" r="r" b="b"/>
            <a:pathLst>
              <a:path w="9504297" h="2143402">
                <a:moveTo>
                  <a:pt x="0" y="0"/>
                </a:moveTo>
                <a:lnTo>
                  <a:pt x="9504297" y="0"/>
                </a:lnTo>
                <a:lnTo>
                  <a:pt x="9504297" y="2143402"/>
                </a:lnTo>
                <a:lnTo>
                  <a:pt x="0" y="2143402"/>
                </a:lnTo>
                <a:lnTo>
                  <a:pt x="0" y="0"/>
                </a:lnTo>
                <a:close/>
              </a:path>
            </a:pathLst>
          </a:custGeom>
          <a:blipFill>
            <a:blip r:embed="rId3"/>
            <a:stretch>
              <a:fillRect/>
            </a:stretch>
          </a:blipFill>
        </p:spPr>
        <p:txBody>
          <a:bodyPr/>
          <a:lstStyle/>
          <a:p>
            <a:endParaRPr lang="en-US"/>
          </a:p>
        </p:txBody>
      </p:sp>
      <p:sp>
        <p:nvSpPr>
          <p:cNvPr id="10" name="TextBox 10"/>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1 CƠ SỞ LÝ THUYẾT</a:t>
            </a:r>
          </a:p>
        </p:txBody>
      </p:sp>
      <p:sp>
        <p:nvSpPr>
          <p:cNvPr id="11" name="TextBox 11"/>
          <p:cNvSpPr txBox="1"/>
          <p:nvPr/>
        </p:nvSpPr>
        <p:spPr>
          <a:xfrm>
            <a:off x="834775" y="1118161"/>
            <a:ext cx="12849476" cy="2221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FFFFFF"/>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1.4 Kết hợp điều chế không gian và mã hóa khối không gian- thời gian</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FFFFFF"/>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1.4.3 Các thuật toán giải mã trong hệ thống kết hợp</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 </a:t>
            </a:r>
            <a:r>
              <a:rPr lang="en-US" sz="3341" spc="20">
                <a:solidFill>
                  <a:srgbClr val="000000"/>
                </a:solidFill>
                <a:latin typeface="IBM Plex Sans Condensed"/>
                <a:ea typeface="IBM Plex Sans Condensed"/>
                <a:cs typeface="IBM Plex Sans Condensed"/>
                <a:sym typeface="IBM Plex Sans Condensed"/>
              </a:rPr>
              <a:t>1.5.4.1 Đề xuất bộ giải mã SO-ML</a:t>
            </a:r>
          </a:p>
        </p:txBody>
      </p:sp>
      <p:sp>
        <p:nvSpPr>
          <p:cNvPr id="12" name="TextBox 12"/>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3" name="TextBox 13"/>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4" name="TextBox 14"/>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5" name="TextBox 15"/>
          <p:cNvSpPr txBox="1"/>
          <p:nvPr/>
        </p:nvSpPr>
        <p:spPr>
          <a:xfrm>
            <a:off x="1286859" y="3709247"/>
            <a:ext cx="15972441" cy="1434253"/>
          </a:xfrm>
          <a:prstGeom prst="rect">
            <a:avLst/>
          </a:prstGeom>
        </p:spPr>
        <p:txBody>
          <a:bodyPr lIns="0" tIns="0" rIns="0" bIns="0" rtlCol="0" anchor="t">
            <a:spAutoFit/>
          </a:bodyPr>
          <a:lstStyle/>
          <a:p>
            <a:pPr algn="l">
              <a:lnSpc>
                <a:spcPts val="3896"/>
              </a:lnSpc>
              <a:spcBef>
                <a:spcPct val="0"/>
              </a:spcBef>
            </a:pPr>
            <a:r>
              <a:rPr lang="en-US" sz="2783" spc="-8">
                <a:solidFill>
                  <a:srgbClr val="000000"/>
                </a:solidFill>
                <a:latin typeface="IBM Plex Sans"/>
                <a:ea typeface="IBM Plex Sans"/>
                <a:cs typeface="IBM Plex Sans"/>
                <a:sym typeface="IBM Plex Sans"/>
              </a:rPr>
              <a:t>Giả sử rằng thông tin trạng thái kênh hoàn hảo có sẵn tại bộ thu. Gọi ΩS là không gian tìm kiếm tương ứng với các từ mã SC 𝑆 Gọi ΩX là không gian tìm kiếm tương ứng với các từ mã Alamouti STBC X. Khi đó, bộ giải điều chế ML tối ưu của sơ đồ SM–OSTBC được đề xuất có thể được biểu diễn như sau:</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500862" y="4920317"/>
            <a:ext cx="8270229" cy="3219839"/>
          </a:xfrm>
          <a:custGeom>
            <a:avLst/>
            <a:gdLst/>
            <a:ahLst/>
            <a:cxnLst/>
            <a:rect l="l" t="t" r="r" b="b"/>
            <a:pathLst>
              <a:path w="8270229" h="3219839">
                <a:moveTo>
                  <a:pt x="0" y="0"/>
                </a:moveTo>
                <a:lnTo>
                  <a:pt x="8270230" y="0"/>
                </a:lnTo>
                <a:lnTo>
                  <a:pt x="8270230" y="3219838"/>
                </a:lnTo>
                <a:lnTo>
                  <a:pt x="0" y="3219838"/>
                </a:lnTo>
                <a:lnTo>
                  <a:pt x="0" y="0"/>
                </a:lnTo>
                <a:close/>
              </a:path>
            </a:pathLst>
          </a:custGeom>
          <a:blipFill>
            <a:blip r:embed="rId3"/>
            <a:stretch>
              <a:fillRect r="-2009" b="-88493"/>
            </a:stretch>
          </a:blipFill>
        </p:spPr>
        <p:txBody>
          <a:bodyPr/>
          <a:lstStyle/>
          <a:p>
            <a:endParaRPr lang="en-US"/>
          </a:p>
        </p:txBody>
      </p:sp>
      <p:sp>
        <p:nvSpPr>
          <p:cNvPr id="10" name="Freeform 10"/>
          <p:cNvSpPr/>
          <p:nvPr/>
        </p:nvSpPr>
        <p:spPr>
          <a:xfrm>
            <a:off x="9213085" y="4920317"/>
            <a:ext cx="8750740" cy="2945453"/>
          </a:xfrm>
          <a:custGeom>
            <a:avLst/>
            <a:gdLst/>
            <a:ahLst/>
            <a:cxnLst/>
            <a:rect l="l" t="t" r="r" b="b"/>
            <a:pathLst>
              <a:path w="8750740" h="2945453">
                <a:moveTo>
                  <a:pt x="0" y="0"/>
                </a:moveTo>
                <a:lnTo>
                  <a:pt x="8750739" y="0"/>
                </a:lnTo>
                <a:lnTo>
                  <a:pt x="8750739" y="2945453"/>
                </a:lnTo>
                <a:lnTo>
                  <a:pt x="0" y="2945453"/>
                </a:lnTo>
                <a:lnTo>
                  <a:pt x="0" y="0"/>
                </a:lnTo>
                <a:close/>
              </a:path>
            </a:pathLst>
          </a:custGeom>
          <a:blipFill>
            <a:blip r:embed="rId3"/>
            <a:stretch>
              <a:fillRect t="-113729"/>
            </a:stretch>
          </a:blipFill>
        </p:spPr>
        <p:txBody>
          <a:bodyPr/>
          <a:lstStyle/>
          <a:p>
            <a:endParaRPr lang="en-US"/>
          </a:p>
        </p:txBody>
      </p:sp>
      <p:sp>
        <p:nvSpPr>
          <p:cNvPr id="11" name="TextBox 11"/>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1 CƠ SỞ LÝ THUYẾT</a:t>
            </a:r>
          </a:p>
        </p:txBody>
      </p:sp>
      <p:sp>
        <p:nvSpPr>
          <p:cNvPr id="12" name="TextBox 12"/>
          <p:cNvSpPr txBox="1"/>
          <p:nvPr/>
        </p:nvSpPr>
        <p:spPr>
          <a:xfrm>
            <a:off x="834775" y="1118161"/>
            <a:ext cx="12849476" cy="2221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FFFFFF"/>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1.4 Kết hợp điều chế không gian và mã hóa khối không gian- thời gian</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FFFFFF"/>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1.4.3 Các thuật toán giải mã trong hệ thống kết hợp</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 </a:t>
            </a:r>
            <a:r>
              <a:rPr lang="en-US" sz="3341" spc="20">
                <a:solidFill>
                  <a:srgbClr val="000000"/>
                </a:solidFill>
                <a:latin typeface="IBM Plex Sans Condensed"/>
                <a:ea typeface="IBM Plex Sans Condensed"/>
                <a:cs typeface="IBM Plex Sans Condensed"/>
                <a:sym typeface="IBM Plex Sans Condensed"/>
              </a:rPr>
              <a:t>1.4.3.1 Đề xuất bộ giải mã SO-ML</a:t>
            </a:r>
          </a:p>
        </p:txBody>
      </p:sp>
      <p:sp>
        <p:nvSpPr>
          <p:cNvPr id="13" name="TextBox 13"/>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4" name="TextBox 14"/>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5" name="TextBox 15"/>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6" name="TextBox 16"/>
          <p:cNvSpPr txBox="1"/>
          <p:nvPr/>
        </p:nvSpPr>
        <p:spPr>
          <a:xfrm>
            <a:off x="1363305" y="3420639"/>
            <a:ext cx="15972441" cy="462703"/>
          </a:xfrm>
          <a:prstGeom prst="rect">
            <a:avLst/>
          </a:prstGeom>
        </p:spPr>
        <p:txBody>
          <a:bodyPr lIns="0" tIns="0" rIns="0" bIns="0" rtlCol="0" anchor="t">
            <a:spAutoFit/>
          </a:bodyPr>
          <a:lstStyle/>
          <a:p>
            <a:pPr algn="l">
              <a:lnSpc>
                <a:spcPts val="3896"/>
              </a:lnSpc>
              <a:spcBef>
                <a:spcPct val="0"/>
              </a:spcBef>
            </a:pPr>
            <a:r>
              <a:rPr lang="en-US" sz="2783" spc="-8">
                <a:solidFill>
                  <a:srgbClr val="000000"/>
                </a:solidFill>
                <a:latin typeface="IBM Plex Sans"/>
                <a:ea typeface="IBM Plex Sans"/>
                <a:cs typeface="IBM Plex Sans"/>
                <a:sym typeface="IBM Plex Sans"/>
              </a:rPr>
              <a:t>Bộ giải mã SO–ML được đề xuất có thể được xây dựng như sau:</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5264002" y="5245417"/>
            <a:ext cx="6864905" cy="2795291"/>
          </a:xfrm>
          <a:custGeom>
            <a:avLst/>
            <a:gdLst/>
            <a:ahLst/>
            <a:cxnLst/>
            <a:rect l="l" t="t" r="r" b="b"/>
            <a:pathLst>
              <a:path w="6864905" h="2795291">
                <a:moveTo>
                  <a:pt x="0" y="0"/>
                </a:moveTo>
                <a:lnTo>
                  <a:pt x="6864906" y="0"/>
                </a:lnTo>
                <a:lnTo>
                  <a:pt x="6864906" y="2795291"/>
                </a:lnTo>
                <a:lnTo>
                  <a:pt x="0" y="2795291"/>
                </a:lnTo>
                <a:lnTo>
                  <a:pt x="0" y="0"/>
                </a:lnTo>
                <a:close/>
              </a:path>
            </a:pathLst>
          </a:custGeom>
          <a:blipFill>
            <a:blip r:embed="rId3"/>
            <a:stretch>
              <a:fillRect/>
            </a:stretch>
          </a:blipFill>
        </p:spPr>
        <p:txBody>
          <a:bodyPr/>
          <a:lstStyle/>
          <a:p>
            <a:endParaRPr lang="en-US"/>
          </a:p>
        </p:txBody>
      </p:sp>
      <p:sp>
        <p:nvSpPr>
          <p:cNvPr id="10" name="TextBox 10"/>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1 CƠ SỞ LÝ THUYẾT</a:t>
            </a:r>
          </a:p>
        </p:txBody>
      </p:sp>
      <p:sp>
        <p:nvSpPr>
          <p:cNvPr id="11" name="TextBox 11"/>
          <p:cNvSpPr txBox="1"/>
          <p:nvPr/>
        </p:nvSpPr>
        <p:spPr>
          <a:xfrm>
            <a:off x="834775" y="1118161"/>
            <a:ext cx="12849476" cy="2221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FFFFFF"/>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1.4 Kết hợp điều chế không gian và mã hóa khối không gian- thời gian</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FFFFFF"/>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1.4.3 Các thuật toán giải mã trong hệ thống kết hợp</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 </a:t>
            </a:r>
            <a:r>
              <a:rPr lang="en-US" sz="3341" spc="20">
                <a:solidFill>
                  <a:srgbClr val="000000"/>
                </a:solidFill>
                <a:latin typeface="IBM Plex Sans Condensed"/>
                <a:ea typeface="IBM Plex Sans Condensed"/>
                <a:cs typeface="IBM Plex Sans Condensed"/>
                <a:sym typeface="IBM Plex Sans Condensed"/>
              </a:rPr>
              <a:t>1.4.3.1 Đề xuất bộ giải mã SO-SD</a:t>
            </a:r>
          </a:p>
        </p:txBody>
      </p:sp>
      <p:sp>
        <p:nvSpPr>
          <p:cNvPr id="12" name="TextBox 12"/>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3" name="TextBox 13"/>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4" name="TextBox 14"/>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5" name="TextBox 15"/>
          <p:cNvSpPr txBox="1"/>
          <p:nvPr/>
        </p:nvSpPr>
        <p:spPr>
          <a:xfrm>
            <a:off x="1286859" y="3811164"/>
            <a:ext cx="15972441" cy="1434253"/>
          </a:xfrm>
          <a:prstGeom prst="rect">
            <a:avLst/>
          </a:prstGeom>
        </p:spPr>
        <p:txBody>
          <a:bodyPr lIns="0" tIns="0" rIns="0" bIns="0" rtlCol="0" anchor="t">
            <a:spAutoFit/>
          </a:bodyPr>
          <a:lstStyle/>
          <a:p>
            <a:pPr algn="l">
              <a:lnSpc>
                <a:spcPts val="3896"/>
              </a:lnSpc>
            </a:pPr>
            <a:r>
              <a:rPr lang="en-US" sz="2783" spc="-8">
                <a:solidFill>
                  <a:srgbClr val="000000"/>
                </a:solidFill>
                <a:latin typeface="IBM Plex Sans"/>
                <a:ea typeface="IBM Plex Sans"/>
                <a:cs typeface="IBM Plex Sans"/>
                <a:sym typeface="IBM Plex Sans"/>
              </a:rPr>
              <a:t>Độ phức tạp xử lý tín hiệu của bộ giải điều chế ML của phần trên có thể được giảm bớt với sự trợ giúp của SD . Chúng ta hãy bắt đầu bằng cách viết lại như sau:</a:t>
            </a:r>
          </a:p>
          <a:p>
            <a:pPr algn="l">
              <a:lnSpc>
                <a:spcPts val="3896"/>
              </a:lnSpc>
              <a:spcBef>
                <a:spcPct val="0"/>
              </a:spcBef>
            </a:pPr>
            <a:endParaRPr lang="en-US" sz="2783" spc="-8">
              <a:solidFill>
                <a:srgbClr val="000000"/>
              </a:solidFill>
              <a:latin typeface="IBM Plex Sans"/>
              <a:ea typeface="IBM Plex Sans"/>
              <a:cs typeface="IBM Plex Sans"/>
              <a:sym typeface="IBM Plex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191701" y="5330725"/>
            <a:ext cx="8952299" cy="3352450"/>
          </a:xfrm>
          <a:custGeom>
            <a:avLst/>
            <a:gdLst/>
            <a:ahLst/>
            <a:cxnLst/>
            <a:rect l="l" t="t" r="r" b="b"/>
            <a:pathLst>
              <a:path w="8952299" h="3352450">
                <a:moveTo>
                  <a:pt x="0" y="0"/>
                </a:moveTo>
                <a:lnTo>
                  <a:pt x="8952299" y="0"/>
                </a:lnTo>
                <a:lnTo>
                  <a:pt x="8952299" y="3352451"/>
                </a:lnTo>
                <a:lnTo>
                  <a:pt x="0" y="3352451"/>
                </a:lnTo>
                <a:lnTo>
                  <a:pt x="0" y="0"/>
                </a:lnTo>
                <a:close/>
              </a:path>
            </a:pathLst>
          </a:custGeom>
          <a:blipFill>
            <a:blip r:embed="rId3"/>
            <a:stretch>
              <a:fillRect r="-3551" b="-64351"/>
            </a:stretch>
          </a:blipFill>
        </p:spPr>
        <p:txBody>
          <a:bodyPr/>
          <a:lstStyle/>
          <a:p>
            <a:endParaRPr lang="en-US"/>
          </a:p>
        </p:txBody>
      </p:sp>
      <p:sp>
        <p:nvSpPr>
          <p:cNvPr id="10" name="Freeform 10"/>
          <p:cNvSpPr/>
          <p:nvPr/>
        </p:nvSpPr>
        <p:spPr>
          <a:xfrm>
            <a:off x="9144000" y="5635942"/>
            <a:ext cx="9270223" cy="2160536"/>
          </a:xfrm>
          <a:custGeom>
            <a:avLst/>
            <a:gdLst/>
            <a:ahLst/>
            <a:cxnLst/>
            <a:rect l="l" t="t" r="r" b="b"/>
            <a:pathLst>
              <a:path w="9270223" h="2160536">
                <a:moveTo>
                  <a:pt x="0" y="0"/>
                </a:moveTo>
                <a:lnTo>
                  <a:pt x="9270223" y="0"/>
                </a:lnTo>
                <a:lnTo>
                  <a:pt x="9270223" y="2160536"/>
                </a:lnTo>
                <a:lnTo>
                  <a:pt x="0" y="2160536"/>
                </a:lnTo>
                <a:lnTo>
                  <a:pt x="0" y="0"/>
                </a:lnTo>
                <a:close/>
              </a:path>
            </a:pathLst>
          </a:custGeom>
          <a:blipFill>
            <a:blip r:embed="rId3"/>
            <a:stretch>
              <a:fillRect t="-155019"/>
            </a:stretch>
          </a:blipFill>
        </p:spPr>
        <p:txBody>
          <a:bodyPr/>
          <a:lstStyle/>
          <a:p>
            <a:endParaRPr lang="en-US"/>
          </a:p>
        </p:txBody>
      </p:sp>
      <p:sp>
        <p:nvSpPr>
          <p:cNvPr id="11" name="TextBox 11"/>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1 CƠ SỞ LÝ THUYẾT</a:t>
            </a:r>
          </a:p>
        </p:txBody>
      </p:sp>
      <p:sp>
        <p:nvSpPr>
          <p:cNvPr id="12" name="TextBox 12"/>
          <p:cNvSpPr txBox="1"/>
          <p:nvPr/>
        </p:nvSpPr>
        <p:spPr>
          <a:xfrm>
            <a:off x="834775" y="1118161"/>
            <a:ext cx="12849476" cy="2221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FFFFFF"/>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1.4 Kết hợp điều chế không gian và mã hóa khối không gian- thời gian</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FFFFFF"/>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1.4.3 Các thuật toán giải mã trong hệ thống kết hợp</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 </a:t>
            </a:r>
            <a:r>
              <a:rPr lang="en-US" sz="3341" spc="20">
                <a:solidFill>
                  <a:srgbClr val="000000"/>
                </a:solidFill>
                <a:latin typeface="IBM Plex Sans Condensed"/>
                <a:ea typeface="IBM Plex Sans Condensed"/>
                <a:cs typeface="IBM Plex Sans Condensed"/>
                <a:sym typeface="IBM Plex Sans Condensed"/>
              </a:rPr>
              <a:t>1.4.3.2 Đề xuất bộ giải mã SO-SD</a:t>
            </a:r>
          </a:p>
        </p:txBody>
      </p:sp>
      <p:sp>
        <p:nvSpPr>
          <p:cNvPr id="13" name="TextBox 13"/>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4" name="TextBox 14"/>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5" name="TextBox 15"/>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6" name="TextBox 16"/>
          <p:cNvSpPr txBox="1"/>
          <p:nvPr/>
        </p:nvSpPr>
        <p:spPr>
          <a:xfrm>
            <a:off x="1286859" y="3811164"/>
            <a:ext cx="15972441" cy="1434253"/>
          </a:xfrm>
          <a:prstGeom prst="rect">
            <a:avLst/>
          </a:prstGeom>
        </p:spPr>
        <p:txBody>
          <a:bodyPr lIns="0" tIns="0" rIns="0" bIns="0" rtlCol="0" anchor="t">
            <a:spAutoFit/>
          </a:bodyPr>
          <a:lstStyle/>
          <a:p>
            <a:pPr algn="l">
              <a:lnSpc>
                <a:spcPts val="3896"/>
              </a:lnSpc>
            </a:pPr>
            <a:r>
              <a:rPr lang="en-US" sz="2783" spc="-8">
                <a:solidFill>
                  <a:srgbClr val="000000"/>
                </a:solidFill>
                <a:latin typeface="IBM Plex Sans"/>
                <a:ea typeface="IBM Plex Sans"/>
                <a:cs typeface="IBM Plex Sans"/>
                <a:sym typeface="IBM Plex Sans"/>
              </a:rPr>
              <a:t>Dựa trên bộ giải mã PMLD và QMLD được phát minh để phát hiện tín hiệu được điều chế PSK và QAM , ương ứng, bộ giải mã SO-SD cho sơ đồ SM–OSTBC được đề xuất có thể được tóm tắt như sau:</a:t>
            </a:r>
          </a:p>
          <a:p>
            <a:pPr algn="l">
              <a:lnSpc>
                <a:spcPts val="3896"/>
              </a:lnSpc>
              <a:spcBef>
                <a:spcPct val="0"/>
              </a:spcBef>
            </a:pPr>
            <a:endParaRPr lang="en-US" sz="2783" spc="-8">
              <a:solidFill>
                <a:srgbClr val="000000"/>
              </a:solidFill>
              <a:latin typeface="IBM Plex Sans"/>
              <a:ea typeface="IBM Plex Sans"/>
              <a:cs typeface="IBM Plex Sans"/>
              <a:sym typeface="IBM Plex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1060147" y="3205399"/>
            <a:ext cx="13842375" cy="4464166"/>
          </a:xfrm>
          <a:custGeom>
            <a:avLst/>
            <a:gdLst/>
            <a:ahLst/>
            <a:cxnLst/>
            <a:rect l="l" t="t" r="r" b="b"/>
            <a:pathLst>
              <a:path w="13842375" h="4464166">
                <a:moveTo>
                  <a:pt x="0" y="0"/>
                </a:moveTo>
                <a:lnTo>
                  <a:pt x="13842375" y="0"/>
                </a:lnTo>
                <a:lnTo>
                  <a:pt x="13842375" y="4464166"/>
                </a:lnTo>
                <a:lnTo>
                  <a:pt x="0" y="4464166"/>
                </a:lnTo>
                <a:lnTo>
                  <a:pt x="0" y="0"/>
                </a:lnTo>
                <a:close/>
              </a:path>
            </a:pathLst>
          </a:custGeom>
          <a:blipFill>
            <a:blip r:embed="rId3"/>
            <a:stretch>
              <a:fillRect/>
            </a:stretch>
          </a:blipFill>
        </p:spPr>
        <p:txBody>
          <a:bodyPr/>
          <a:lstStyle/>
          <a:p>
            <a:endParaRPr lang="en-US"/>
          </a:p>
        </p:txBody>
      </p:sp>
      <p:sp>
        <p:nvSpPr>
          <p:cNvPr id="10" name="TextBox 10"/>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2 THIẾT KẾ HỆ THỐNG</a:t>
            </a:r>
          </a:p>
        </p:txBody>
      </p:sp>
      <p:sp>
        <p:nvSpPr>
          <p:cNvPr id="11" name="TextBox 11"/>
          <p:cNvSpPr txBox="1"/>
          <p:nvPr/>
        </p:nvSpPr>
        <p:spPr>
          <a:xfrm>
            <a:off x="834775" y="1118161"/>
            <a:ext cx="12849476" cy="1459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000000"/>
                </a:solidFill>
                <a:latin typeface="IBM Plex Sans Condensed"/>
                <a:ea typeface="IBM Plex Sans Condensed"/>
                <a:cs typeface="IBM Plex Sans Condensed"/>
                <a:sym typeface="IBM Plex Sans Condensed"/>
              </a:rPr>
              <a:t>2.1 Sơ đồ tổng quát chức năng hệ thống</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p>
        </p:txBody>
      </p:sp>
      <p:sp>
        <p:nvSpPr>
          <p:cNvPr id="12" name="TextBox 12"/>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3" name="TextBox 13"/>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4" name="TextBox 14"/>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5" name="TextBox 15"/>
          <p:cNvSpPr txBox="1"/>
          <p:nvPr/>
        </p:nvSpPr>
        <p:spPr>
          <a:xfrm>
            <a:off x="4025542" y="7774340"/>
            <a:ext cx="7911584" cy="462703"/>
          </a:xfrm>
          <a:prstGeom prst="rect">
            <a:avLst/>
          </a:prstGeom>
        </p:spPr>
        <p:txBody>
          <a:bodyPr lIns="0" tIns="0" rIns="0" bIns="0" rtlCol="0" anchor="t">
            <a:spAutoFit/>
          </a:bodyPr>
          <a:lstStyle/>
          <a:p>
            <a:pPr algn="ctr">
              <a:lnSpc>
                <a:spcPts val="3896"/>
              </a:lnSpc>
              <a:spcBef>
                <a:spcPct val="0"/>
              </a:spcBef>
            </a:pPr>
            <a:r>
              <a:rPr lang="en-US" sz="2783" spc="-8">
                <a:solidFill>
                  <a:srgbClr val="000000"/>
                </a:solidFill>
                <a:latin typeface="IBM Plex Sans"/>
                <a:ea typeface="IBM Plex Sans"/>
                <a:cs typeface="IBM Plex Sans"/>
                <a:sym typeface="IBM Plex Sans"/>
              </a:rPr>
              <a:t>Hình 2.1 Tổng quan sơ đồ khối chức năng hệ thống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3320764" y="2257453"/>
            <a:ext cx="10363486" cy="6360057"/>
          </a:xfrm>
          <a:custGeom>
            <a:avLst/>
            <a:gdLst/>
            <a:ahLst/>
            <a:cxnLst/>
            <a:rect l="l" t="t" r="r" b="b"/>
            <a:pathLst>
              <a:path w="10363486" h="6360057">
                <a:moveTo>
                  <a:pt x="0" y="0"/>
                </a:moveTo>
                <a:lnTo>
                  <a:pt x="10363486" y="0"/>
                </a:lnTo>
                <a:lnTo>
                  <a:pt x="10363486" y="6360057"/>
                </a:lnTo>
                <a:lnTo>
                  <a:pt x="0" y="6360057"/>
                </a:lnTo>
                <a:lnTo>
                  <a:pt x="0" y="0"/>
                </a:lnTo>
                <a:close/>
              </a:path>
            </a:pathLst>
          </a:custGeom>
          <a:blipFill>
            <a:blip r:embed="rId3"/>
            <a:stretch>
              <a:fillRect/>
            </a:stretch>
          </a:blipFill>
        </p:spPr>
        <p:txBody>
          <a:bodyPr/>
          <a:lstStyle/>
          <a:p>
            <a:endParaRPr lang="en-US"/>
          </a:p>
        </p:txBody>
      </p:sp>
      <p:sp>
        <p:nvSpPr>
          <p:cNvPr id="10" name="TextBox 10"/>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2 THIẾT KẾ HỆ THỐNG</a:t>
            </a:r>
          </a:p>
        </p:txBody>
      </p:sp>
      <p:sp>
        <p:nvSpPr>
          <p:cNvPr id="11" name="TextBox 11"/>
          <p:cNvSpPr txBox="1"/>
          <p:nvPr/>
        </p:nvSpPr>
        <p:spPr>
          <a:xfrm>
            <a:off x="834775" y="1118161"/>
            <a:ext cx="12849476" cy="1459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000000"/>
                </a:solidFill>
                <a:latin typeface="IBM Plex Sans Condensed"/>
                <a:ea typeface="IBM Plex Sans Condensed"/>
                <a:cs typeface="IBM Plex Sans Condensed"/>
                <a:sym typeface="IBM Plex Sans Condensed"/>
              </a:rPr>
              <a:t>2.1 Sơ đồ tổng quát chức năng hệ thống</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p>
        </p:txBody>
      </p:sp>
      <p:sp>
        <p:nvSpPr>
          <p:cNvPr id="12" name="TextBox 12"/>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3" name="TextBox 13"/>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4" name="TextBox 14"/>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1816444" y="3788562"/>
            <a:ext cx="10886137" cy="3628712"/>
          </a:xfrm>
          <a:custGeom>
            <a:avLst/>
            <a:gdLst/>
            <a:ahLst/>
            <a:cxnLst/>
            <a:rect l="l" t="t" r="r" b="b"/>
            <a:pathLst>
              <a:path w="10886137" h="3628712">
                <a:moveTo>
                  <a:pt x="0" y="0"/>
                </a:moveTo>
                <a:lnTo>
                  <a:pt x="10886137" y="0"/>
                </a:lnTo>
                <a:lnTo>
                  <a:pt x="10886137" y="3628713"/>
                </a:lnTo>
                <a:lnTo>
                  <a:pt x="0" y="3628713"/>
                </a:lnTo>
                <a:lnTo>
                  <a:pt x="0" y="0"/>
                </a:lnTo>
                <a:close/>
              </a:path>
            </a:pathLst>
          </a:custGeom>
          <a:blipFill>
            <a:blip r:embed="rId3"/>
            <a:stretch>
              <a:fillRect/>
            </a:stretch>
          </a:blipFill>
        </p:spPr>
        <p:txBody>
          <a:bodyPr/>
          <a:lstStyle/>
          <a:p>
            <a:endParaRPr lang="en-US"/>
          </a:p>
        </p:txBody>
      </p:sp>
      <p:sp>
        <p:nvSpPr>
          <p:cNvPr id="10" name="TextBox 10"/>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2 THIẾT KẾ HỆ THỐNG</a:t>
            </a:r>
          </a:p>
        </p:txBody>
      </p:sp>
      <p:sp>
        <p:nvSpPr>
          <p:cNvPr id="11" name="TextBox 11"/>
          <p:cNvSpPr txBox="1"/>
          <p:nvPr/>
        </p:nvSpPr>
        <p:spPr>
          <a:xfrm>
            <a:off x="834775" y="1118161"/>
            <a:ext cx="12849476" cy="1459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000000"/>
                </a:solidFill>
                <a:latin typeface="IBM Plex Sans Condensed"/>
                <a:ea typeface="IBM Plex Sans Condensed"/>
                <a:cs typeface="IBM Plex Sans Condensed"/>
                <a:sym typeface="IBM Plex Sans Condensed"/>
              </a:rPr>
              <a:t>2.2 Sử dụng Look-Up-Table để lưu trữ các ma trận cần thiết</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p>
        </p:txBody>
      </p:sp>
      <p:sp>
        <p:nvSpPr>
          <p:cNvPr id="12" name="TextBox 12"/>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3" name="TextBox 13"/>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4" name="TextBox 14"/>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5" name="TextBox 15"/>
          <p:cNvSpPr txBox="1"/>
          <p:nvPr/>
        </p:nvSpPr>
        <p:spPr>
          <a:xfrm>
            <a:off x="834775" y="2079987"/>
            <a:ext cx="15790027" cy="948478"/>
          </a:xfrm>
          <a:prstGeom prst="rect">
            <a:avLst/>
          </a:prstGeom>
        </p:spPr>
        <p:txBody>
          <a:bodyPr lIns="0" tIns="0" rIns="0" bIns="0" rtlCol="0" anchor="t">
            <a:spAutoFit/>
          </a:bodyPr>
          <a:lstStyle/>
          <a:p>
            <a:pPr algn="l">
              <a:lnSpc>
                <a:spcPts val="3896"/>
              </a:lnSpc>
              <a:spcBef>
                <a:spcPct val="0"/>
              </a:spcBef>
            </a:pPr>
            <a:r>
              <a:rPr lang="en-US" sz="2783" spc="-8">
                <a:solidFill>
                  <a:srgbClr val="000000"/>
                </a:solidFill>
                <a:latin typeface="IBM Plex Sans"/>
                <a:ea typeface="IBM Plex Sans"/>
                <a:cs typeface="IBM Plex Sans"/>
                <a:sym typeface="IBM Plex Sans"/>
              </a:rPr>
              <a:t>Để lưu trữ các ma trận trên, em sử dụng ROM. Các giá trị được lưu dưới dạng số Fixed point number 16bit (8bit thập phân, 7 bit nguyên và 1 bit dấu). Các giá trị được lưu dưới dạng mã hex.</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3063332" y="2730439"/>
            <a:ext cx="10889640" cy="6073069"/>
          </a:xfrm>
          <a:custGeom>
            <a:avLst/>
            <a:gdLst/>
            <a:ahLst/>
            <a:cxnLst/>
            <a:rect l="l" t="t" r="r" b="b"/>
            <a:pathLst>
              <a:path w="10889640" h="6073069">
                <a:moveTo>
                  <a:pt x="0" y="0"/>
                </a:moveTo>
                <a:lnTo>
                  <a:pt x="10889640" y="0"/>
                </a:lnTo>
                <a:lnTo>
                  <a:pt x="10889640" y="6073068"/>
                </a:lnTo>
                <a:lnTo>
                  <a:pt x="0" y="6073068"/>
                </a:lnTo>
                <a:lnTo>
                  <a:pt x="0" y="0"/>
                </a:lnTo>
                <a:close/>
              </a:path>
            </a:pathLst>
          </a:custGeom>
          <a:blipFill>
            <a:blip r:embed="rId3"/>
            <a:stretch>
              <a:fillRect/>
            </a:stretch>
          </a:blipFill>
        </p:spPr>
        <p:txBody>
          <a:bodyPr/>
          <a:lstStyle/>
          <a:p>
            <a:endParaRPr lang="en-US"/>
          </a:p>
        </p:txBody>
      </p:sp>
      <p:sp>
        <p:nvSpPr>
          <p:cNvPr id="10" name="TextBox 10"/>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2 THIẾT KẾ HỆ THỐNG</a:t>
            </a:r>
          </a:p>
        </p:txBody>
      </p:sp>
      <p:sp>
        <p:nvSpPr>
          <p:cNvPr id="11" name="TextBox 11"/>
          <p:cNvSpPr txBox="1"/>
          <p:nvPr/>
        </p:nvSpPr>
        <p:spPr>
          <a:xfrm>
            <a:off x="834775" y="1118161"/>
            <a:ext cx="12849476" cy="1459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000000"/>
                </a:solidFill>
                <a:latin typeface="IBM Plex Sans Condensed"/>
                <a:ea typeface="IBM Plex Sans Condensed"/>
                <a:cs typeface="IBM Plex Sans Condensed"/>
                <a:sym typeface="IBM Plex Sans Condensed"/>
              </a:rPr>
              <a:t>2.2 Sử dụng Look-Up-Table để lưu trữ các ma trận cần thiết</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p>
        </p:txBody>
      </p:sp>
      <p:sp>
        <p:nvSpPr>
          <p:cNvPr id="12" name="TextBox 12"/>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3" name="TextBox 13"/>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4" name="TextBox 14"/>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2296922" y="3365337"/>
            <a:ext cx="10879123" cy="3556325"/>
          </a:xfrm>
          <a:custGeom>
            <a:avLst/>
            <a:gdLst/>
            <a:ahLst/>
            <a:cxnLst/>
            <a:rect l="l" t="t" r="r" b="b"/>
            <a:pathLst>
              <a:path w="10879123" h="3556325">
                <a:moveTo>
                  <a:pt x="0" y="0"/>
                </a:moveTo>
                <a:lnTo>
                  <a:pt x="10879123" y="0"/>
                </a:lnTo>
                <a:lnTo>
                  <a:pt x="10879123" y="3556326"/>
                </a:lnTo>
                <a:lnTo>
                  <a:pt x="0" y="3556326"/>
                </a:lnTo>
                <a:lnTo>
                  <a:pt x="0" y="0"/>
                </a:lnTo>
                <a:close/>
              </a:path>
            </a:pathLst>
          </a:custGeom>
          <a:blipFill>
            <a:blip r:embed="rId3"/>
            <a:stretch>
              <a:fillRect/>
            </a:stretch>
          </a:blipFill>
        </p:spPr>
        <p:txBody>
          <a:bodyPr/>
          <a:lstStyle/>
          <a:p>
            <a:endParaRPr lang="en-US"/>
          </a:p>
        </p:txBody>
      </p:sp>
      <p:sp>
        <p:nvSpPr>
          <p:cNvPr id="10" name="TextBox 10"/>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2 THIẾT KẾ HỆ THỐNG</a:t>
            </a:r>
          </a:p>
        </p:txBody>
      </p:sp>
      <p:sp>
        <p:nvSpPr>
          <p:cNvPr id="11" name="TextBox 11"/>
          <p:cNvSpPr txBox="1"/>
          <p:nvPr/>
        </p:nvSpPr>
        <p:spPr>
          <a:xfrm>
            <a:off x="834775" y="1118161"/>
            <a:ext cx="12849476" cy="1459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000000"/>
                </a:solidFill>
                <a:latin typeface="IBM Plex Sans Condensed"/>
                <a:ea typeface="IBM Plex Sans Condensed"/>
                <a:cs typeface="IBM Plex Sans Condensed"/>
                <a:sym typeface="IBM Plex Sans Condensed"/>
              </a:rPr>
              <a:t>2.2 Sử dụng Look-Up-Table để lưu trữ các ma trận cần thiết</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p>
        </p:txBody>
      </p:sp>
      <p:sp>
        <p:nvSpPr>
          <p:cNvPr id="12" name="TextBox 12"/>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3" name="TextBox 13"/>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4" name="TextBox 14"/>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sp>
        <p:nvSpPr>
          <p:cNvPr id="5" name="Freeform 5"/>
          <p:cNvSpPr/>
          <p:nvPr/>
        </p:nvSpPr>
        <p:spPr>
          <a:xfrm>
            <a:off x="5379759" y="3707279"/>
            <a:ext cx="9988396" cy="5174169"/>
          </a:xfrm>
          <a:custGeom>
            <a:avLst/>
            <a:gdLst/>
            <a:ahLst/>
            <a:cxnLst/>
            <a:rect l="l" t="t" r="r" b="b"/>
            <a:pathLst>
              <a:path w="9988396" h="5174169">
                <a:moveTo>
                  <a:pt x="0" y="0"/>
                </a:moveTo>
                <a:lnTo>
                  <a:pt x="9988396" y="0"/>
                </a:lnTo>
                <a:lnTo>
                  <a:pt x="9988396" y="5174169"/>
                </a:lnTo>
                <a:lnTo>
                  <a:pt x="0" y="5174169"/>
                </a:lnTo>
                <a:lnTo>
                  <a:pt x="0" y="0"/>
                </a:lnTo>
                <a:close/>
              </a:path>
            </a:pathLst>
          </a:custGeom>
          <a:blipFill>
            <a:blip r:embed="rId3"/>
            <a:stretch>
              <a:fillRect/>
            </a:stretch>
          </a:blipFill>
        </p:spPr>
        <p:txBody>
          <a:bodyPr/>
          <a:lstStyle/>
          <a:p>
            <a:endParaRPr lang="en-US"/>
          </a:p>
        </p:txBody>
      </p:sp>
      <p:sp>
        <p:nvSpPr>
          <p:cNvPr id="6" name="TextBox 6"/>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1 CƠ SỞ LÝ THUYẾT</a:t>
            </a:r>
          </a:p>
        </p:txBody>
      </p:sp>
      <p:sp>
        <p:nvSpPr>
          <p:cNvPr id="7" name="TextBox 7"/>
          <p:cNvSpPr txBox="1"/>
          <p:nvPr/>
        </p:nvSpPr>
        <p:spPr>
          <a:xfrm>
            <a:off x="669927" y="1250279"/>
            <a:ext cx="13357280" cy="1618015"/>
          </a:xfrm>
          <a:prstGeom prst="rect">
            <a:avLst/>
          </a:prstGeom>
        </p:spPr>
        <p:txBody>
          <a:bodyPr lIns="0" tIns="0" rIns="0" bIns="0" rtlCol="0" anchor="t">
            <a:spAutoFit/>
          </a:bodyPr>
          <a:lstStyle/>
          <a:p>
            <a:pPr algn="l">
              <a:lnSpc>
                <a:spcPts val="6925"/>
              </a:lnSpc>
            </a:pPr>
            <a:r>
              <a:rPr lang="en-US" sz="3847" spc="23">
                <a:solidFill>
                  <a:srgbClr val="8C1515"/>
                </a:solidFill>
                <a:latin typeface="IBM Plex Sans Condensed"/>
                <a:ea typeface="IBM Plex Sans Condensed"/>
                <a:cs typeface="IBM Plex Sans Condensed"/>
                <a:sym typeface="IBM Plex Sans Condensed"/>
              </a:rPr>
              <a:t>▶</a:t>
            </a:r>
            <a:r>
              <a:rPr lang="en-US" sz="3847" spc="23">
                <a:solidFill>
                  <a:srgbClr val="FFFFFF"/>
                </a:solidFill>
                <a:latin typeface="IBM Plex Sans Condensed"/>
                <a:ea typeface="IBM Plex Sans Condensed"/>
                <a:cs typeface="IBM Plex Sans Condensed"/>
                <a:sym typeface="IBM Plex Sans Condensed"/>
              </a:rPr>
              <a:t> </a:t>
            </a:r>
            <a:r>
              <a:rPr lang="en-US" sz="3847" spc="23">
                <a:solidFill>
                  <a:srgbClr val="000000"/>
                </a:solidFill>
                <a:latin typeface="IBM Plex Sans Condensed"/>
                <a:ea typeface="IBM Plex Sans Condensed"/>
                <a:cs typeface="IBM Plex Sans Condensed"/>
                <a:sym typeface="IBM Plex Sans Condensed"/>
              </a:rPr>
              <a:t>1.1 Tổng quan về hệ thống MIMO </a:t>
            </a:r>
          </a:p>
          <a:p>
            <a:pPr algn="l">
              <a:lnSpc>
                <a:spcPts val="6925"/>
              </a:lnSpc>
            </a:pPr>
            <a:r>
              <a:rPr lang="en-US" sz="3847" spc="23">
                <a:solidFill>
                  <a:srgbClr val="8C1515"/>
                </a:solidFill>
                <a:latin typeface="IBM Plex Sans Condensed"/>
                <a:ea typeface="IBM Plex Sans Condensed"/>
                <a:cs typeface="IBM Plex Sans Condensed"/>
                <a:sym typeface="IBM Plex Sans Condensed"/>
              </a:rPr>
              <a:t>     ▶</a:t>
            </a:r>
            <a:r>
              <a:rPr lang="en-US" sz="3847" spc="23">
                <a:solidFill>
                  <a:srgbClr val="FFFFFF"/>
                </a:solidFill>
                <a:latin typeface="IBM Plex Sans Condensed"/>
                <a:ea typeface="IBM Plex Sans Condensed"/>
                <a:cs typeface="IBM Plex Sans Condensed"/>
                <a:sym typeface="IBM Plex Sans Condensed"/>
              </a:rPr>
              <a:t> </a:t>
            </a:r>
            <a:r>
              <a:rPr lang="en-US" sz="3847" spc="23">
                <a:solidFill>
                  <a:srgbClr val="000000"/>
                </a:solidFill>
                <a:latin typeface="IBM Plex Sans Condensed"/>
                <a:ea typeface="IBM Plex Sans Condensed"/>
                <a:cs typeface="IBM Plex Sans Condensed"/>
                <a:sym typeface="IBM Plex Sans Condensed"/>
              </a:rPr>
              <a:t>1.1.2 Mô hình toán học của hệ thống MIMO</a:t>
            </a:r>
          </a:p>
        </p:txBody>
      </p:sp>
      <p:sp>
        <p:nvSpPr>
          <p:cNvPr id="8" name="TextBox 8"/>
          <p:cNvSpPr txBox="1"/>
          <p:nvPr/>
        </p:nvSpPr>
        <p:spPr>
          <a:xfrm>
            <a:off x="7348567" y="8788466"/>
            <a:ext cx="6381601" cy="931968"/>
          </a:xfrm>
          <a:prstGeom prst="rect">
            <a:avLst/>
          </a:prstGeom>
        </p:spPr>
        <p:txBody>
          <a:bodyPr lIns="0" tIns="0" rIns="0" bIns="0" rtlCol="0" anchor="t">
            <a:spAutoFit/>
          </a:bodyPr>
          <a:lstStyle/>
          <a:p>
            <a:pPr algn="ctr">
              <a:lnSpc>
                <a:spcPts val="3756"/>
              </a:lnSpc>
            </a:pPr>
            <a:r>
              <a:rPr lang="en-US" sz="2683" spc="-8">
                <a:solidFill>
                  <a:srgbClr val="000000"/>
                </a:solidFill>
                <a:latin typeface="IBM Plex Sans"/>
                <a:ea typeface="IBM Plex Sans"/>
                <a:cs typeface="IBM Plex Sans"/>
                <a:sym typeface="IBM Plex Sans"/>
              </a:rPr>
              <a:t>Hình 1.2 Mô hình toán học hệ thống MIMO</a:t>
            </a:r>
          </a:p>
          <a:p>
            <a:pPr algn="ctr">
              <a:lnSpc>
                <a:spcPts val="3756"/>
              </a:lnSpc>
              <a:spcBef>
                <a:spcPct val="0"/>
              </a:spcBef>
            </a:pPr>
            <a:endParaRPr lang="en-US" sz="2683" spc="-8">
              <a:solidFill>
                <a:srgbClr val="000000"/>
              </a:solidFill>
              <a:latin typeface="IBM Plex Sans"/>
              <a:ea typeface="IBM Plex Sans"/>
              <a:cs typeface="IBM Plex Sans"/>
              <a:sym typeface="IBM Plex Sans"/>
            </a:endParaRPr>
          </a:p>
        </p:txBody>
      </p:sp>
      <p:sp>
        <p:nvSpPr>
          <p:cNvPr id="9" name="TextBox 9"/>
          <p:cNvSpPr txBox="1"/>
          <p:nvPr/>
        </p:nvSpPr>
        <p:spPr>
          <a:xfrm>
            <a:off x="1348810" y="3315969"/>
            <a:ext cx="2910632" cy="871009"/>
          </a:xfrm>
          <a:prstGeom prst="rect">
            <a:avLst/>
          </a:prstGeom>
        </p:spPr>
        <p:txBody>
          <a:bodyPr lIns="0" tIns="0" rIns="0" bIns="0" rtlCol="0" anchor="t">
            <a:spAutoFit/>
          </a:bodyPr>
          <a:lstStyle/>
          <a:p>
            <a:pPr algn="ctr">
              <a:lnSpc>
                <a:spcPts val="7116"/>
              </a:lnSpc>
              <a:spcBef>
                <a:spcPct val="0"/>
              </a:spcBef>
            </a:pPr>
            <a:r>
              <a:rPr lang="en-US" sz="5083" b="1" spc="-15">
                <a:solidFill>
                  <a:srgbClr val="000000"/>
                </a:solidFill>
                <a:latin typeface="IBM Plex Sans Bold"/>
                <a:ea typeface="IBM Plex Sans Bold"/>
                <a:cs typeface="IBM Plex Sans Bold"/>
                <a:sym typeface="IBM Plex Sans Bold"/>
              </a:rPr>
              <a:t>Y = Hs + z</a:t>
            </a:r>
          </a:p>
        </p:txBody>
      </p:sp>
      <p:grpSp>
        <p:nvGrpSpPr>
          <p:cNvPr id="10" name="Group 10"/>
          <p:cNvGrpSpPr/>
          <p:nvPr/>
        </p:nvGrpSpPr>
        <p:grpSpPr>
          <a:xfrm>
            <a:off x="-321256" y="9720434"/>
            <a:ext cx="19068682" cy="879352"/>
            <a:chOff x="0" y="0"/>
            <a:chExt cx="25424909" cy="1172470"/>
          </a:xfrm>
        </p:grpSpPr>
        <p:sp>
          <p:nvSpPr>
            <p:cNvPr id="11" name="TextBox 11"/>
            <p:cNvSpPr txBox="1"/>
            <p:nvPr/>
          </p:nvSpPr>
          <p:spPr>
            <a:xfrm>
              <a:off x="18289724" y="422115"/>
              <a:ext cx="1955466" cy="309189"/>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15/11/2024</a:t>
              </a:r>
            </a:p>
          </p:txBody>
        </p:sp>
        <p:sp>
          <p:nvSpPr>
            <p:cNvPr id="12" name="TextBox 12"/>
            <p:cNvSpPr txBox="1"/>
            <p:nvPr/>
          </p:nvSpPr>
          <p:spPr>
            <a:xfrm>
              <a:off x="19131284" y="446233"/>
              <a:ext cx="2539591" cy="309189"/>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15/11/2024</a:t>
              </a:r>
            </a:p>
          </p:txBody>
        </p:sp>
        <p:sp>
          <p:nvSpPr>
            <p:cNvPr id="13" name="TextBox 13"/>
            <p:cNvSpPr txBox="1"/>
            <p:nvPr/>
          </p:nvSpPr>
          <p:spPr>
            <a:xfrm>
              <a:off x="20298371" y="422115"/>
              <a:ext cx="2539591" cy="309189"/>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15/11/2024</a:t>
              </a:r>
            </a:p>
          </p:txBody>
        </p:sp>
        <p:grpSp>
          <p:nvGrpSpPr>
            <p:cNvPr id="14" name="Group 14"/>
            <p:cNvGrpSpPr>
              <a:grpSpLocks noChangeAspect="1"/>
            </p:cNvGrpSpPr>
            <p:nvPr/>
          </p:nvGrpSpPr>
          <p:grpSpPr>
            <a:xfrm>
              <a:off x="0" y="0"/>
              <a:ext cx="25424909" cy="1172470"/>
              <a:chOff x="0" y="0"/>
              <a:chExt cx="4734928" cy="218351"/>
            </a:xfrm>
          </p:grpSpPr>
          <p:sp>
            <p:nvSpPr>
              <p:cNvPr id="15" name="Freeform 15"/>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16" name="Freeform 16"/>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17" name="Freeform 17"/>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grpSp>
          <p:nvGrpSpPr>
            <p:cNvPr id="18" name="Group 18"/>
            <p:cNvGrpSpPr>
              <a:grpSpLocks noChangeAspect="1"/>
            </p:cNvGrpSpPr>
            <p:nvPr/>
          </p:nvGrpSpPr>
          <p:grpSpPr>
            <a:xfrm>
              <a:off x="0" y="0"/>
              <a:ext cx="25424909" cy="1172470"/>
              <a:chOff x="0" y="0"/>
              <a:chExt cx="4734928" cy="218351"/>
            </a:xfrm>
          </p:grpSpPr>
          <p:sp>
            <p:nvSpPr>
              <p:cNvPr id="19" name="Freeform 19"/>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20" name="Freeform 20"/>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21" name="Freeform 21"/>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22" name="TextBox 22"/>
            <p:cNvSpPr txBox="1"/>
            <p:nvPr/>
          </p:nvSpPr>
          <p:spPr>
            <a:xfrm>
              <a:off x="4167175" y="422115"/>
              <a:ext cx="2892772" cy="309189"/>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23" name="TextBox 23"/>
            <p:cNvSpPr txBox="1"/>
            <p:nvPr/>
          </p:nvSpPr>
          <p:spPr>
            <a:xfrm>
              <a:off x="10743653" y="422115"/>
              <a:ext cx="4277582" cy="309189"/>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24" name="TextBox 24"/>
            <p:cNvSpPr txBox="1"/>
            <p:nvPr/>
          </p:nvSpPr>
          <p:spPr>
            <a:xfrm>
              <a:off x="20298371" y="422115"/>
              <a:ext cx="2539591" cy="309189"/>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2934716" y="2757871"/>
            <a:ext cx="9603535" cy="5690094"/>
          </a:xfrm>
          <a:custGeom>
            <a:avLst/>
            <a:gdLst/>
            <a:ahLst/>
            <a:cxnLst/>
            <a:rect l="l" t="t" r="r" b="b"/>
            <a:pathLst>
              <a:path w="9603535" h="5690094">
                <a:moveTo>
                  <a:pt x="0" y="0"/>
                </a:moveTo>
                <a:lnTo>
                  <a:pt x="9603535" y="0"/>
                </a:lnTo>
                <a:lnTo>
                  <a:pt x="9603535" y="5690095"/>
                </a:lnTo>
                <a:lnTo>
                  <a:pt x="0" y="5690095"/>
                </a:lnTo>
                <a:lnTo>
                  <a:pt x="0" y="0"/>
                </a:lnTo>
                <a:close/>
              </a:path>
            </a:pathLst>
          </a:custGeom>
          <a:blipFill>
            <a:blip r:embed="rId3"/>
            <a:stretch>
              <a:fillRect/>
            </a:stretch>
          </a:blipFill>
        </p:spPr>
        <p:txBody>
          <a:bodyPr/>
          <a:lstStyle/>
          <a:p>
            <a:endParaRPr lang="en-US"/>
          </a:p>
        </p:txBody>
      </p:sp>
      <p:sp>
        <p:nvSpPr>
          <p:cNvPr id="10" name="TextBox 10"/>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2 THIẾT KẾ HỆ THỐNG</a:t>
            </a:r>
          </a:p>
        </p:txBody>
      </p:sp>
      <p:sp>
        <p:nvSpPr>
          <p:cNvPr id="11" name="TextBox 11"/>
          <p:cNvSpPr txBox="1"/>
          <p:nvPr/>
        </p:nvSpPr>
        <p:spPr>
          <a:xfrm>
            <a:off x="834775" y="1118161"/>
            <a:ext cx="12849476" cy="1459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000000"/>
                </a:solidFill>
                <a:latin typeface="IBM Plex Sans Condensed"/>
                <a:ea typeface="IBM Plex Sans Condensed"/>
                <a:cs typeface="IBM Plex Sans Condensed"/>
                <a:sym typeface="IBM Plex Sans Condensed"/>
              </a:rPr>
              <a:t>2.3 Khối tính toán ma trận Hq và giá trị Dh</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p>
        </p:txBody>
      </p:sp>
      <p:sp>
        <p:nvSpPr>
          <p:cNvPr id="12" name="TextBox 12"/>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3" name="TextBox 13"/>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4" name="TextBox 14"/>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4574756" y="2968564"/>
            <a:ext cx="6731351" cy="5874057"/>
          </a:xfrm>
          <a:custGeom>
            <a:avLst/>
            <a:gdLst/>
            <a:ahLst/>
            <a:cxnLst/>
            <a:rect l="l" t="t" r="r" b="b"/>
            <a:pathLst>
              <a:path w="6731351" h="5874057">
                <a:moveTo>
                  <a:pt x="0" y="0"/>
                </a:moveTo>
                <a:lnTo>
                  <a:pt x="6731351" y="0"/>
                </a:lnTo>
                <a:lnTo>
                  <a:pt x="6731351" y="5874056"/>
                </a:lnTo>
                <a:lnTo>
                  <a:pt x="0" y="5874056"/>
                </a:lnTo>
                <a:lnTo>
                  <a:pt x="0" y="0"/>
                </a:lnTo>
                <a:close/>
              </a:path>
            </a:pathLst>
          </a:custGeom>
          <a:blipFill>
            <a:blip r:embed="rId3"/>
            <a:stretch>
              <a:fillRect/>
            </a:stretch>
          </a:blipFill>
        </p:spPr>
        <p:txBody>
          <a:bodyPr/>
          <a:lstStyle/>
          <a:p>
            <a:endParaRPr lang="en-US"/>
          </a:p>
        </p:txBody>
      </p:sp>
      <p:sp>
        <p:nvSpPr>
          <p:cNvPr id="10" name="TextBox 10"/>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2 THIẾT KẾ HỆ THỐNG</a:t>
            </a:r>
          </a:p>
        </p:txBody>
      </p:sp>
      <p:sp>
        <p:nvSpPr>
          <p:cNvPr id="11" name="TextBox 11"/>
          <p:cNvSpPr txBox="1"/>
          <p:nvPr/>
        </p:nvSpPr>
        <p:spPr>
          <a:xfrm>
            <a:off x="834775" y="1118161"/>
            <a:ext cx="12849476" cy="1459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000000"/>
                </a:solidFill>
                <a:latin typeface="IBM Plex Sans Condensed"/>
                <a:ea typeface="IBM Plex Sans Condensed"/>
                <a:cs typeface="IBM Plex Sans Condensed"/>
                <a:sym typeface="IBM Plex Sans Condensed"/>
              </a:rPr>
              <a:t>2.3 Khối tính toán ma trận Hq và giá trị Dh</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2.3.1 Khối nhân ma trận [4x4] với ma trận [4x2]</a:t>
            </a:r>
          </a:p>
        </p:txBody>
      </p:sp>
      <p:sp>
        <p:nvSpPr>
          <p:cNvPr id="12" name="TextBox 12"/>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3" name="TextBox 13"/>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4" name="TextBox 14"/>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2663561" y="4696931"/>
            <a:ext cx="12238961" cy="1896424"/>
          </a:xfrm>
          <a:custGeom>
            <a:avLst/>
            <a:gdLst/>
            <a:ahLst/>
            <a:cxnLst/>
            <a:rect l="l" t="t" r="r" b="b"/>
            <a:pathLst>
              <a:path w="12238961" h="1896424">
                <a:moveTo>
                  <a:pt x="0" y="0"/>
                </a:moveTo>
                <a:lnTo>
                  <a:pt x="12238961" y="0"/>
                </a:lnTo>
                <a:lnTo>
                  <a:pt x="12238961" y="1896424"/>
                </a:lnTo>
                <a:lnTo>
                  <a:pt x="0" y="1896424"/>
                </a:lnTo>
                <a:lnTo>
                  <a:pt x="0" y="0"/>
                </a:lnTo>
                <a:close/>
              </a:path>
            </a:pathLst>
          </a:custGeom>
          <a:blipFill>
            <a:blip r:embed="rId3"/>
            <a:stretch>
              <a:fillRect/>
            </a:stretch>
          </a:blipFill>
        </p:spPr>
        <p:txBody>
          <a:bodyPr/>
          <a:lstStyle/>
          <a:p>
            <a:endParaRPr lang="en-US"/>
          </a:p>
        </p:txBody>
      </p:sp>
      <p:sp>
        <p:nvSpPr>
          <p:cNvPr id="10" name="TextBox 10"/>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2 THIẾT KẾ HỆ THỐNG</a:t>
            </a:r>
          </a:p>
        </p:txBody>
      </p:sp>
      <p:sp>
        <p:nvSpPr>
          <p:cNvPr id="11" name="TextBox 11"/>
          <p:cNvSpPr txBox="1"/>
          <p:nvPr/>
        </p:nvSpPr>
        <p:spPr>
          <a:xfrm>
            <a:off x="834775" y="1118161"/>
            <a:ext cx="12849476" cy="2221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000000"/>
                </a:solidFill>
                <a:latin typeface="IBM Plex Sans Condensed"/>
                <a:ea typeface="IBM Plex Sans Condensed"/>
                <a:cs typeface="IBM Plex Sans Condensed"/>
                <a:sym typeface="IBM Plex Sans Condensed"/>
              </a:rPr>
              <a:t>2.3 Khối tính toán ma trận Hq và giá trị Dh</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2.3.1 Khối nhân ma trận [4x4] với ma trận [4x2]</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2.3.1.1 Biểu diễn số fixed-point</a:t>
            </a:r>
          </a:p>
        </p:txBody>
      </p:sp>
      <p:sp>
        <p:nvSpPr>
          <p:cNvPr id="12" name="TextBox 12"/>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3" name="TextBox 13"/>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4" name="TextBox 14"/>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TextBox 9"/>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2 THIẾT KẾ HỆ THỐNG</a:t>
            </a:r>
          </a:p>
        </p:txBody>
      </p:sp>
      <p:sp>
        <p:nvSpPr>
          <p:cNvPr id="10" name="TextBox 10"/>
          <p:cNvSpPr txBox="1"/>
          <p:nvPr/>
        </p:nvSpPr>
        <p:spPr>
          <a:xfrm>
            <a:off x="834775" y="1118161"/>
            <a:ext cx="12849476" cy="2221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000000"/>
                </a:solidFill>
                <a:latin typeface="IBM Plex Sans Condensed"/>
                <a:ea typeface="IBM Plex Sans Condensed"/>
                <a:cs typeface="IBM Plex Sans Condensed"/>
                <a:sym typeface="IBM Plex Sans Condensed"/>
              </a:rPr>
              <a:t>2.3 Khối tính toán ma trận Hq và giá trị Dh</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2.3.1 Khối nhân ma trận [4x4] với ma trận [4x2]</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2.3.1.2 phép nhân 2 số phức fixed-point pipeline</a:t>
            </a:r>
          </a:p>
        </p:txBody>
      </p:sp>
      <p:sp>
        <p:nvSpPr>
          <p:cNvPr id="11" name="TextBox 11"/>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2" name="TextBox 12"/>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3" name="TextBox 13"/>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4" name="TextBox 14"/>
          <p:cNvSpPr txBox="1"/>
          <p:nvPr/>
        </p:nvSpPr>
        <p:spPr>
          <a:xfrm>
            <a:off x="3585674" y="3964804"/>
            <a:ext cx="13183052" cy="3863128"/>
          </a:xfrm>
          <a:prstGeom prst="rect">
            <a:avLst/>
          </a:prstGeom>
        </p:spPr>
        <p:txBody>
          <a:bodyPr lIns="0" tIns="0" rIns="0" bIns="0" rtlCol="0" anchor="t">
            <a:spAutoFit/>
          </a:bodyPr>
          <a:lstStyle/>
          <a:p>
            <a:pPr algn="l">
              <a:lnSpc>
                <a:spcPts val="3896"/>
              </a:lnSpc>
              <a:spcBef>
                <a:spcPct val="0"/>
              </a:spcBef>
            </a:pPr>
            <a:r>
              <a:rPr lang="en-US" sz="2783" spc="-8">
                <a:solidFill>
                  <a:srgbClr val="000000"/>
                </a:solidFill>
                <a:latin typeface="IBM Plex Sans"/>
                <a:ea typeface="IBM Plex Sans"/>
                <a:cs typeface="IBM Plex Sans"/>
                <a:sym typeface="IBM Plex Sans"/>
              </a:rPr>
              <a:t>Thực hiện nhân 2 số phức có dạng : (Xr+jXi) và (Yr+jYi) được định nghĩa như sau :</a:t>
            </a:r>
          </a:p>
          <a:p>
            <a:pPr algn="ctr">
              <a:lnSpc>
                <a:spcPts val="3896"/>
              </a:lnSpc>
              <a:spcBef>
                <a:spcPct val="0"/>
              </a:spcBef>
            </a:pPr>
            <a:r>
              <a:rPr lang="en-US" sz="2783" spc="-8">
                <a:solidFill>
                  <a:srgbClr val="000000"/>
                </a:solidFill>
                <a:latin typeface="IBM Plex Sans"/>
                <a:ea typeface="IBM Plex Sans"/>
                <a:cs typeface="IBM Plex Sans"/>
                <a:sym typeface="IBM Plex Sans"/>
              </a:rPr>
              <a:t>Zr = XrYr - XiYi</a:t>
            </a:r>
          </a:p>
          <a:p>
            <a:pPr algn="ctr">
              <a:lnSpc>
                <a:spcPts val="3896"/>
              </a:lnSpc>
              <a:spcBef>
                <a:spcPct val="0"/>
              </a:spcBef>
            </a:pPr>
            <a:r>
              <a:rPr lang="en-US" sz="2783" spc="-8">
                <a:solidFill>
                  <a:srgbClr val="000000"/>
                </a:solidFill>
                <a:latin typeface="IBM Plex Sans"/>
                <a:ea typeface="IBM Plex Sans"/>
                <a:cs typeface="IBM Plex Sans"/>
                <a:sym typeface="IBM Plex Sans"/>
              </a:rPr>
              <a:t>Zi = XrYi + YrXi</a:t>
            </a:r>
          </a:p>
          <a:p>
            <a:pPr algn="l">
              <a:lnSpc>
                <a:spcPts val="3896"/>
              </a:lnSpc>
              <a:spcBef>
                <a:spcPct val="0"/>
              </a:spcBef>
            </a:pPr>
            <a:r>
              <a:rPr lang="en-US" sz="2783" spc="-8">
                <a:solidFill>
                  <a:srgbClr val="000000"/>
                </a:solidFill>
                <a:latin typeface="IBM Plex Sans"/>
                <a:ea typeface="IBM Plex Sans"/>
                <a:cs typeface="IBM Plex Sans"/>
                <a:sym typeface="IBM Plex Sans"/>
              </a:rPr>
              <a:t>Trong đó Zr là phần thực của kết quả và Zi là phần ảo. Nếu thức hiện theo cách tính trực tiếp, ta sẽ cần sử dụng 4 bộ nhân và 2 bộ cộng. Tuy nhiên sẽ biến đổi biểu thức trên để chỉ cần sử dụng 3 bộ nhân như sau :</a:t>
            </a:r>
          </a:p>
          <a:p>
            <a:pPr algn="ctr">
              <a:lnSpc>
                <a:spcPts val="3896"/>
              </a:lnSpc>
              <a:spcBef>
                <a:spcPct val="0"/>
              </a:spcBef>
            </a:pPr>
            <a:r>
              <a:rPr lang="en-US" sz="2783" spc="-8">
                <a:solidFill>
                  <a:srgbClr val="000000"/>
                </a:solidFill>
                <a:latin typeface="IBM Plex Sans"/>
                <a:ea typeface="IBM Plex Sans"/>
                <a:cs typeface="IBM Plex Sans"/>
                <a:sym typeface="IBM Plex Sans"/>
              </a:rPr>
              <a:t>Zr = Xr . ( Yr - Yi ) + Yi . (Xr - Xi),</a:t>
            </a:r>
          </a:p>
          <a:p>
            <a:pPr algn="ctr">
              <a:lnSpc>
                <a:spcPts val="3896"/>
              </a:lnSpc>
              <a:spcBef>
                <a:spcPct val="0"/>
              </a:spcBef>
            </a:pPr>
            <a:r>
              <a:rPr lang="en-US" sz="2783" spc="-8">
                <a:solidFill>
                  <a:srgbClr val="000000"/>
                </a:solidFill>
                <a:latin typeface="IBM Plex Sans"/>
                <a:ea typeface="IBM Plex Sans"/>
                <a:cs typeface="IBM Plex Sans"/>
                <a:sym typeface="IBM Plex Sans"/>
              </a:rPr>
              <a:t>Zi = Xi . ( Yr + Yi ) + Yi . (Xr - Xi).</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5965988" y="3730564"/>
            <a:ext cx="5292733" cy="4390788"/>
          </a:xfrm>
          <a:custGeom>
            <a:avLst/>
            <a:gdLst/>
            <a:ahLst/>
            <a:cxnLst/>
            <a:rect l="l" t="t" r="r" b="b"/>
            <a:pathLst>
              <a:path w="5292733" h="4390788">
                <a:moveTo>
                  <a:pt x="0" y="0"/>
                </a:moveTo>
                <a:lnTo>
                  <a:pt x="5292733" y="0"/>
                </a:lnTo>
                <a:lnTo>
                  <a:pt x="5292733" y="4390787"/>
                </a:lnTo>
                <a:lnTo>
                  <a:pt x="0" y="4390787"/>
                </a:lnTo>
                <a:lnTo>
                  <a:pt x="0" y="0"/>
                </a:lnTo>
                <a:close/>
              </a:path>
            </a:pathLst>
          </a:custGeom>
          <a:blipFill>
            <a:blip r:embed="rId3"/>
            <a:stretch>
              <a:fillRect/>
            </a:stretch>
          </a:blipFill>
        </p:spPr>
        <p:txBody>
          <a:bodyPr/>
          <a:lstStyle/>
          <a:p>
            <a:endParaRPr lang="en-US"/>
          </a:p>
        </p:txBody>
      </p:sp>
      <p:sp>
        <p:nvSpPr>
          <p:cNvPr id="10" name="TextBox 10"/>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2 THIẾT KẾ HỆ THỐNG</a:t>
            </a:r>
          </a:p>
        </p:txBody>
      </p:sp>
      <p:sp>
        <p:nvSpPr>
          <p:cNvPr id="11" name="TextBox 11"/>
          <p:cNvSpPr txBox="1"/>
          <p:nvPr/>
        </p:nvSpPr>
        <p:spPr>
          <a:xfrm>
            <a:off x="834775" y="1118161"/>
            <a:ext cx="12849476" cy="2221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000000"/>
                </a:solidFill>
                <a:latin typeface="IBM Plex Sans Condensed"/>
                <a:ea typeface="IBM Plex Sans Condensed"/>
                <a:cs typeface="IBM Plex Sans Condensed"/>
                <a:sym typeface="IBM Plex Sans Condensed"/>
              </a:rPr>
              <a:t>2.3 Khối tính toán ma trận Hq và giá trị Dh</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2.3.1 Khối nhân ma trận [4x4] với ma trận [4x2]</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2.3.1.2 phép nhân 2 số phức fixed-point pipeline</a:t>
            </a:r>
          </a:p>
        </p:txBody>
      </p:sp>
      <p:sp>
        <p:nvSpPr>
          <p:cNvPr id="12" name="TextBox 12"/>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3" name="TextBox 13"/>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4" name="TextBox 14"/>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5" name="TextBox 15"/>
          <p:cNvSpPr txBox="1"/>
          <p:nvPr/>
        </p:nvSpPr>
        <p:spPr>
          <a:xfrm>
            <a:off x="4587887" y="8464251"/>
            <a:ext cx="7297221" cy="455718"/>
          </a:xfrm>
          <a:prstGeom prst="rect">
            <a:avLst/>
          </a:prstGeom>
        </p:spPr>
        <p:txBody>
          <a:bodyPr lIns="0" tIns="0" rIns="0" bIns="0" rtlCol="0" anchor="t">
            <a:spAutoFit/>
          </a:bodyPr>
          <a:lstStyle/>
          <a:p>
            <a:pPr algn="ctr">
              <a:lnSpc>
                <a:spcPts val="3756"/>
              </a:lnSpc>
              <a:spcBef>
                <a:spcPct val="0"/>
              </a:spcBef>
            </a:pPr>
            <a:r>
              <a:rPr lang="en-US" sz="2683" spc="-8">
                <a:solidFill>
                  <a:srgbClr val="000000"/>
                </a:solidFill>
                <a:latin typeface="IBM Plex Sans"/>
                <a:ea typeface="IBM Plex Sans"/>
                <a:cs typeface="IBM Plex Sans"/>
                <a:sym typeface="IBM Plex Sans"/>
              </a:rPr>
              <a:t>Hình 2.4 Sơ đồ khối triển khai 1 bộ nhân số phức</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2547112" y="3492439"/>
            <a:ext cx="4853184" cy="6263706"/>
          </a:xfrm>
          <a:custGeom>
            <a:avLst/>
            <a:gdLst/>
            <a:ahLst/>
            <a:cxnLst/>
            <a:rect l="l" t="t" r="r" b="b"/>
            <a:pathLst>
              <a:path w="4853184" h="6263706">
                <a:moveTo>
                  <a:pt x="0" y="0"/>
                </a:moveTo>
                <a:lnTo>
                  <a:pt x="4853185" y="0"/>
                </a:lnTo>
                <a:lnTo>
                  <a:pt x="4853185" y="6263706"/>
                </a:lnTo>
                <a:lnTo>
                  <a:pt x="0" y="6263706"/>
                </a:lnTo>
                <a:lnTo>
                  <a:pt x="0" y="0"/>
                </a:lnTo>
                <a:close/>
              </a:path>
            </a:pathLst>
          </a:custGeom>
          <a:blipFill>
            <a:blip r:embed="rId3"/>
            <a:stretch>
              <a:fillRect r="-5993"/>
            </a:stretch>
          </a:blipFill>
        </p:spPr>
        <p:txBody>
          <a:bodyPr/>
          <a:lstStyle/>
          <a:p>
            <a:endParaRPr lang="en-US"/>
          </a:p>
        </p:txBody>
      </p:sp>
      <p:sp>
        <p:nvSpPr>
          <p:cNvPr id="10" name="TextBox 10"/>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2 THIẾT KẾ HỆ THỐNG</a:t>
            </a:r>
          </a:p>
        </p:txBody>
      </p:sp>
      <p:sp>
        <p:nvSpPr>
          <p:cNvPr id="11" name="TextBox 11"/>
          <p:cNvSpPr txBox="1"/>
          <p:nvPr/>
        </p:nvSpPr>
        <p:spPr>
          <a:xfrm>
            <a:off x="834775" y="1118161"/>
            <a:ext cx="12849476" cy="2221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000000"/>
                </a:solidFill>
                <a:latin typeface="IBM Plex Sans Condensed"/>
                <a:ea typeface="IBM Plex Sans Condensed"/>
                <a:cs typeface="IBM Plex Sans Condensed"/>
                <a:sym typeface="IBM Plex Sans Condensed"/>
              </a:rPr>
              <a:t>2.3 Khối tính toán ma trận Hq và giá trị Dh</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2.3.1 Khối nhân ma trận [4x4] với ma trận [4x2]</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2.3.1.2 phép nhân 2 số phức fixed-point pipeline</a:t>
            </a:r>
          </a:p>
        </p:txBody>
      </p:sp>
      <p:sp>
        <p:nvSpPr>
          <p:cNvPr id="12" name="TextBox 12"/>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3" name="TextBox 13"/>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4" name="TextBox 14"/>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5" name="TextBox 15"/>
          <p:cNvSpPr txBox="1"/>
          <p:nvPr/>
        </p:nvSpPr>
        <p:spPr>
          <a:xfrm>
            <a:off x="7645955" y="8551415"/>
            <a:ext cx="9613345" cy="462703"/>
          </a:xfrm>
          <a:prstGeom prst="rect">
            <a:avLst/>
          </a:prstGeom>
        </p:spPr>
        <p:txBody>
          <a:bodyPr lIns="0" tIns="0" rIns="0" bIns="0" rtlCol="0" anchor="t">
            <a:spAutoFit/>
          </a:bodyPr>
          <a:lstStyle/>
          <a:p>
            <a:pPr algn="ctr">
              <a:lnSpc>
                <a:spcPts val="3896"/>
              </a:lnSpc>
              <a:spcBef>
                <a:spcPct val="0"/>
              </a:spcBef>
            </a:pPr>
            <a:r>
              <a:rPr lang="en-US" sz="2783" spc="-8">
                <a:solidFill>
                  <a:srgbClr val="000000"/>
                </a:solidFill>
                <a:latin typeface="IBM Plex Sans"/>
                <a:ea typeface="IBM Plex Sans"/>
                <a:cs typeface="IBM Plex Sans"/>
                <a:sym typeface="IBM Plex Sans"/>
              </a:rPr>
              <a:t>Hình 2.5 Sơ đồ khối thực hiện1 bộ nhân số phức theo pipeline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2804125" y="3492439"/>
            <a:ext cx="11301259" cy="4859541"/>
          </a:xfrm>
          <a:custGeom>
            <a:avLst/>
            <a:gdLst/>
            <a:ahLst/>
            <a:cxnLst/>
            <a:rect l="l" t="t" r="r" b="b"/>
            <a:pathLst>
              <a:path w="11301259" h="4859541">
                <a:moveTo>
                  <a:pt x="0" y="0"/>
                </a:moveTo>
                <a:lnTo>
                  <a:pt x="11301259" y="0"/>
                </a:lnTo>
                <a:lnTo>
                  <a:pt x="11301259" y="4859541"/>
                </a:lnTo>
                <a:lnTo>
                  <a:pt x="0" y="4859541"/>
                </a:lnTo>
                <a:lnTo>
                  <a:pt x="0" y="0"/>
                </a:lnTo>
                <a:close/>
              </a:path>
            </a:pathLst>
          </a:custGeom>
          <a:blipFill>
            <a:blip r:embed="rId3"/>
            <a:stretch>
              <a:fillRect/>
            </a:stretch>
          </a:blipFill>
        </p:spPr>
        <p:txBody>
          <a:bodyPr/>
          <a:lstStyle/>
          <a:p>
            <a:endParaRPr lang="en-US"/>
          </a:p>
        </p:txBody>
      </p:sp>
      <p:sp>
        <p:nvSpPr>
          <p:cNvPr id="10" name="TextBox 10"/>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2 THIẾT KẾ HỆ THỐNG</a:t>
            </a:r>
          </a:p>
        </p:txBody>
      </p:sp>
      <p:sp>
        <p:nvSpPr>
          <p:cNvPr id="11" name="TextBox 11"/>
          <p:cNvSpPr txBox="1"/>
          <p:nvPr/>
        </p:nvSpPr>
        <p:spPr>
          <a:xfrm>
            <a:off x="834775" y="1118161"/>
            <a:ext cx="12849476" cy="2221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000000"/>
                </a:solidFill>
                <a:latin typeface="IBM Plex Sans Condensed"/>
                <a:ea typeface="IBM Plex Sans Condensed"/>
                <a:cs typeface="IBM Plex Sans Condensed"/>
                <a:sym typeface="IBM Plex Sans Condensed"/>
              </a:rPr>
              <a:t>2.3 Khối tính toán ma trận Hq và giá trị Dh</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2.3.2 Khối Pow</a:t>
            </a:r>
          </a:p>
          <a:p>
            <a:pPr algn="l">
              <a:lnSpc>
                <a:spcPts val="6014"/>
              </a:lnSpc>
            </a:pPr>
            <a:endParaRPr lang="en-US" sz="3341" spc="20">
              <a:solidFill>
                <a:srgbClr val="000000"/>
              </a:solidFill>
              <a:latin typeface="IBM Plex Sans Condensed"/>
              <a:ea typeface="IBM Plex Sans Condensed"/>
              <a:cs typeface="IBM Plex Sans Condensed"/>
              <a:sym typeface="IBM Plex Sans Condensed"/>
            </a:endParaRPr>
          </a:p>
        </p:txBody>
      </p:sp>
      <p:sp>
        <p:nvSpPr>
          <p:cNvPr id="12" name="TextBox 12"/>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3" name="TextBox 13"/>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4" name="TextBox 14"/>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5" name="TextBox 15"/>
          <p:cNvSpPr txBox="1"/>
          <p:nvPr/>
        </p:nvSpPr>
        <p:spPr>
          <a:xfrm>
            <a:off x="2804125" y="8542172"/>
            <a:ext cx="11301259" cy="455718"/>
          </a:xfrm>
          <a:prstGeom prst="rect">
            <a:avLst/>
          </a:prstGeom>
        </p:spPr>
        <p:txBody>
          <a:bodyPr lIns="0" tIns="0" rIns="0" bIns="0" rtlCol="0" anchor="t">
            <a:spAutoFit/>
          </a:bodyPr>
          <a:lstStyle/>
          <a:p>
            <a:pPr algn="ctr">
              <a:lnSpc>
                <a:spcPts val="3756"/>
              </a:lnSpc>
              <a:spcBef>
                <a:spcPct val="0"/>
              </a:spcBef>
            </a:pPr>
            <a:r>
              <a:rPr lang="en-US" sz="2683" spc="-8">
                <a:solidFill>
                  <a:srgbClr val="000000"/>
                </a:solidFill>
                <a:latin typeface="IBM Plex Sans"/>
                <a:ea typeface="IBM Plex Sans"/>
                <a:cs typeface="IBM Plex Sans"/>
                <a:sym typeface="IBM Plex Sans"/>
              </a:rPr>
              <a:t>Hình 2.6 Sơ đồ khối của khối pow</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4169798" y="2655139"/>
            <a:ext cx="9085469" cy="5564685"/>
          </a:xfrm>
          <a:custGeom>
            <a:avLst/>
            <a:gdLst/>
            <a:ahLst/>
            <a:cxnLst/>
            <a:rect l="l" t="t" r="r" b="b"/>
            <a:pathLst>
              <a:path w="9085469" h="5564685">
                <a:moveTo>
                  <a:pt x="0" y="0"/>
                </a:moveTo>
                <a:lnTo>
                  <a:pt x="9085468" y="0"/>
                </a:lnTo>
                <a:lnTo>
                  <a:pt x="9085468" y="5564685"/>
                </a:lnTo>
                <a:lnTo>
                  <a:pt x="0" y="5564685"/>
                </a:lnTo>
                <a:lnTo>
                  <a:pt x="0" y="0"/>
                </a:lnTo>
                <a:close/>
              </a:path>
            </a:pathLst>
          </a:custGeom>
          <a:blipFill>
            <a:blip r:embed="rId3"/>
            <a:stretch>
              <a:fillRect/>
            </a:stretch>
          </a:blipFill>
        </p:spPr>
        <p:txBody>
          <a:bodyPr/>
          <a:lstStyle/>
          <a:p>
            <a:endParaRPr lang="en-US"/>
          </a:p>
        </p:txBody>
      </p:sp>
      <p:sp>
        <p:nvSpPr>
          <p:cNvPr id="10" name="TextBox 10"/>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2 THIẾT KẾ HỆ THỐNG</a:t>
            </a:r>
          </a:p>
        </p:txBody>
      </p:sp>
      <p:sp>
        <p:nvSpPr>
          <p:cNvPr id="11" name="TextBox 11"/>
          <p:cNvSpPr txBox="1"/>
          <p:nvPr/>
        </p:nvSpPr>
        <p:spPr>
          <a:xfrm>
            <a:off x="834775" y="1118161"/>
            <a:ext cx="12849476" cy="2221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000000"/>
                </a:solidFill>
                <a:latin typeface="IBM Plex Sans Condensed"/>
                <a:ea typeface="IBM Plex Sans Condensed"/>
                <a:cs typeface="IBM Plex Sans Condensed"/>
                <a:sym typeface="IBM Plex Sans Condensed"/>
              </a:rPr>
              <a:t>2.3 Khối tính toán ma trận Hq và giá trị Dh</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2.3.3 Khối SIPO</a:t>
            </a:r>
          </a:p>
          <a:p>
            <a:pPr algn="l">
              <a:lnSpc>
                <a:spcPts val="6014"/>
              </a:lnSpc>
            </a:pPr>
            <a:endParaRPr lang="en-US" sz="3341" spc="20">
              <a:solidFill>
                <a:srgbClr val="000000"/>
              </a:solidFill>
              <a:latin typeface="IBM Plex Sans Condensed"/>
              <a:ea typeface="IBM Plex Sans Condensed"/>
              <a:cs typeface="IBM Plex Sans Condensed"/>
              <a:sym typeface="IBM Plex Sans Condensed"/>
            </a:endParaRPr>
          </a:p>
        </p:txBody>
      </p:sp>
      <p:sp>
        <p:nvSpPr>
          <p:cNvPr id="12" name="TextBox 12"/>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3" name="TextBox 13"/>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4" name="TextBox 14"/>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5" name="TextBox 15"/>
          <p:cNvSpPr txBox="1"/>
          <p:nvPr/>
        </p:nvSpPr>
        <p:spPr>
          <a:xfrm>
            <a:off x="2804125" y="8542172"/>
            <a:ext cx="11301259" cy="931968"/>
          </a:xfrm>
          <a:prstGeom prst="rect">
            <a:avLst/>
          </a:prstGeom>
        </p:spPr>
        <p:txBody>
          <a:bodyPr lIns="0" tIns="0" rIns="0" bIns="0" rtlCol="0" anchor="t">
            <a:spAutoFit/>
          </a:bodyPr>
          <a:lstStyle/>
          <a:p>
            <a:pPr algn="ctr">
              <a:lnSpc>
                <a:spcPts val="3756"/>
              </a:lnSpc>
            </a:pPr>
            <a:r>
              <a:rPr lang="en-US" sz="2683" spc="-8">
                <a:solidFill>
                  <a:srgbClr val="000000"/>
                </a:solidFill>
                <a:latin typeface="IBM Plex Sans"/>
                <a:ea typeface="IBM Plex Sans"/>
                <a:cs typeface="IBM Plex Sans"/>
                <a:sym typeface="IBM Plex Sans"/>
              </a:rPr>
              <a:t>Hình 2.7 Sơ đồ khối của khối SIPO</a:t>
            </a:r>
          </a:p>
          <a:p>
            <a:pPr algn="ctr">
              <a:lnSpc>
                <a:spcPts val="3756"/>
              </a:lnSpc>
              <a:spcBef>
                <a:spcPct val="0"/>
              </a:spcBef>
            </a:pPr>
            <a:endParaRPr lang="en-US" sz="2683" spc="-8">
              <a:solidFill>
                <a:srgbClr val="000000"/>
              </a:solidFill>
              <a:latin typeface="IBM Plex Sans"/>
              <a:ea typeface="IBM Plex Sans"/>
              <a:cs typeface="IBM Plex Sans"/>
              <a:sym typeface="IBM Plex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2804125" y="2990786"/>
            <a:ext cx="10710708" cy="4893391"/>
          </a:xfrm>
          <a:custGeom>
            <a:avLst/>
            <a:gdLst/>
            <a:ahLst/>
            <a:cxnLst/>
            <a:rect l="l" t="t" r="r" b="b"/>
            <a:pathLst>
              <a:path w="10710708" h="4893391">
                <a:moveTo>
                  <a:pt x="0" y="0"/>
                </a:moveTo>
                <a:lnTo>
                  <a:pt x="10710708" y="0"/>
                </a:lnTo>
                <a:lnTo>
                  <a:pt x="10710708" y="4893391"/>
                </a:lnTo>
                <a:lnTo>
                  <a:pt x="0" y="4893391"/>
                </a:lnTo>
                <a:lnTo>
                  <a:pt x="0" y="0"/>
                </a:lnTo>
                <a:close/>
              </a:path>
            </a:pathLst>
          </a:custGeom>
          <a:blipFill>
            <a:blip r:embed="rId3"/>
            <a:stretch>
              <a:fillRect/>
            </a:stretch>
          </a:blipFill>
        </p:spPr>
        <p:txBody>
          <a:bodyPr/>
          <a:lstStyle/>
          <a:p>
            <a:endParaRPr lang="en-US"/>
          </a:p>
        </p:txBody>
      </p:sp>
      <p:sp>
        <p:nvSpPr>
          <p:cNvPr id="10" name="TextBox 10"/>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2 THIẾT KẾ HỆ THỐNG</a:t>
            </a:r>
          </a:p>
        </p:txBody>
      </p:sp>
      <p:sp>
        <p:nvSpPr>
          <p:cNvPr id="11" name="TextBox 11"/>
          <p:cNvSpPr txBox="1"/>
          <p:nvPr/>
        </p:nvSpPr>
        <p:spPr>
          <a:xfrm>
            <a:off x="834775" y="1118161"/>
            <a:ext cx="12849476" cy="2221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000000"/>
                </a:solidFill>
                <a:latin typeface="IBM Plex Sans Condensed"/>
                <a:ea typeface="IBM Plex Sans Condensed"/>
                <a:cs typeface="IBM Plex Sans Condensed"/>
                <a:sym typeface="IBM Plex Sans Condensed"/>
              </a:rPr>
              <a:t>2.3 Khối tính toán ma trận Hq và giá trị Dh</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2.3.3 Khối cộng tích lũy</a:t>
            </a:r>
          </a:p>
          <a:p>
            <a:pPr algn="l">
              <a:lnSpc>
                <a:spcPts val="6014"/>
              </a:lnSpc>
            </a:pPr>
            <a:endParaRPr lang="en-US" sz="3341" spc="20">
              <a:solidFill>
                <a:srgbClr val="000000"/>
              </a:solidFill>
              <a:latin typeface="IBM Plex Sans Condensed"/>
              <a:ea typeface="IBM Plex Sans Condensed"/>
              <a:cs typeface="IBM Plex Sans Condensed"/>
              <a:sym typeface="IBM Plex Sans Condensed"/>
            </a:endParaRPr>
          </a:p>
        </p:txBody>
      </p:sp>
      <p:sp>
        <p:nvSpPr>
          <p:cNvPr id="12" name="TextBox 12"/>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3" name="TextBox 13"/>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4" name="TextBox 14"/>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5" name="TextBox 15"/>
          <p:cNvSpPr txBox="1"/>
          <p:nvPr/>
        </p:nvSpPr>
        <p:spPr>
          <a:xfrm>
            <a:off x="2804125" y="8542172"/>
            <a:ext cx="11301259" cy="931968"/>
          </a:xfrm>
          <a:prstGeom prst="rect">
            <a:avLst/>
          </a:prstGeom>
        </p:spPr>
        <p:txBody>
          <a:bodyPr lIns="0" tIns="0" rIns="0" bIns="0" rtlCol="0" anchor="t">
            <a:spAutoFit/>
          </a:bodyPr>
          <a:lstStyle/>
          <a:p>
            <a:pPr algn="ctr">
              <a:lnSpc>
                <a:spcPts val="3756"/>
              </a:lnSpc>
            </a:pPr>
            <a:r>
              <a:rPr lang="en-US" sz="2683" spc="-8">
                <a:solidFill>
                  <a:srgbClr val="000000"/>
                </a:solidFill>
                <a:latin typeface="IBM Plex Sans"/>
                <a:ea typeface="IBM Plex Sans"/>
                <a:cs typeface="IBM Plex Sans"/>
                <a:sym typeface="IBM Plex Sans"/>
              </a:rPr>
              <a:t>Hình 2.8 Sơ đồ khối của khối cộng tích lũy</a:t>
            </a:r>
          </a:p>
          <a:p>
            <a:pPr algn="ctr">
              <a:lnSpc>
                <a:spcPts val="3756"/>
              </a:lnSpc>
              <a:spcBef>
                <a:spcPct val="0"/>
              </a:spcBef>
            </a:pPr>
            <a:endParaRPr lang="en-US" sz="2683" spc="-8">
              <a:solidFill>
                <a:srgbClr val="000000"/>
              </a:solidFill>
              <a:latin typeface="IBM Plex Sans"/>
              <a:ea typeface="IBM Plex Sans"/>
              <a:cs typeface="IBM Plex Sans"/>
              <a:sym typeface="IBM Plex San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5938069" y="2318226"/>
            <a:ext cx="6805015" cy="6569384"/>
          </a:xfrm>
          <a:custGeom>
            <a:avLst/>
            <a:gdLst/>
            <a:ahLst/>
            <a:cxnLst/>
            <a:rect l="l" t="t" r="r" b="b"/>
            <a:pathLst>
              <a:path w="6805015" h="6569384">
                <a:moveTo>
                  <a:pt x="0" y="0"/>
                </a:moveTo>
                <a:lnTo>
                  <a:pt x="6805015" y="0"/>
                </a:lnTo>
                <a:lnTo>
                  <a:pt x="6805015" y="6569385"/>
                </a:lnTo>
                <a:lnTo>
                  <a:pt x="0" y="6569385"/>
                </a:lnTo>
                <a:lnTo>
                  <a:pt x="0" y="0"/>
                </a:lnTo>
                <a:close/>
              </a:path>
            </a:pathLst>
          </a:custGeom>
          <a:blipFill>
            <a:blip r:embed="rId3"/>
            <a:stretch>
              <a:fillRect/>
            </a:stretch>
          </a:blipFill>
        </p:spPr>
        <p:txBody>
          <a:bodyPr/>
          <a:lstStyle/>
          <a:p>
            <a:endParaRPr lang="en-US"/>
          </a:p>
        </p:txBody>
      </p:sp>
      <p:sp>
        <p:nvSpPr>
          <p:cNvPr id="10" name="TextBox 10"/>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2 THIẾT KẾ HỆ THỐNG</a:t>
            </a:r>
          </a:p>
        </p:txBody>
      </p:sp>
      <p:sp>
        <p:nvSpPr>
          <p:cNvPr id="11" name="TextBox 11"/>
          <p:cNvSpPr txBox="1"/>
          <p:nvPr/>
        </p:nvSpPr>
        <p:spPr>
          <a:xfrm>
            <a:off x="834775" y="1118161"/>
            <a:ext cx="12849476" cy="1459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000000"/>
                </a:solidFill>
                <a:latin typeface="IBM Plex Sans Condensed"/>
                <a:ea typeface="IBM Plex Sans Condensed"/>
                <a:cs typeface="IBM Plex Sans Condensed"/>
                <a:sym typeface="IBM Plex Sans Condensed"/>
              </a:rPr>
              <a:t>2.4 Khối tính ma trận GA1,GA2,GB1,GB2</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p>
        </p:txBody>
      </p:sp>
      <p:sp>
        <p:nvSpPr>
          <p:cNvPr id="12" name="TextBox 12"/>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3" name="TextBox 13"/>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4" name="TextBox 14"/>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5" name="TextBox 15"/>
          <p:cNvSpPr txBox="1"/>
          <p:nvPr/>
        </p:nvSpPr>
        <p:spPr>
          <a:xfrm>
            <a:off x="4030403" y="8979663"/>
            <a:ext cx="11301259" cy="931968"/>
          </a:xfrm>
          <a:prstGeom prst="rect">
            <a:avLst/>
          </a:prstGeom>
        </p:spPr>
        <p:txBody>
          <a:bodyPr lIns="0" tIns="0" rIns="0" bIns="0" rtlCol="0" anchor="t">
            <a:spAutoFit/>
          </a:bodyPr>
          <a:lstStyle/>
          <a:p>
            <a:pPr algn="ctr">
              <a:lnSpc>
                <a:spcPts val="3756"/>
              </a:lnSpc>
            </a:pPr>
            <a:r>
              <a:rPr lang="en-US" sz="2683" spc="-8">
                <a:solidFill>
                  <a:srgbClr val="000000"/>
                </a:solidFill>
                <a:latin typeface="IBM Plex Sans"/>
                <a:ea typeface="IBM Plex Sans"/>
                <a:cs typeface="IBM Plex Sans"/>
                <a:sym typeface="IBM Plex Sans"/>
              </a:rPr>
              <a:t>Hình 2.8 Sơ đồ khối của khối cộng tích lũy</a:t>
            </a:r>
          </a:p>
          <a:p>
            <a:pPr algn="ctr">
              <a:lnSpc>
                <a:spcPts val="3756"/>
              </a:lnSpc>
              <a:spcBef>
                <a:spcPct val="0"/>
              </a:spcBef>
            </a:pPr>
            <a:endParaRPr lang="en-US" sz="2683" spc="-8">
              <a:solidFill>
                <a:srgbClr val="000000"/>
              </a:solidFill>
              <a:latin typeface="IBM Plex Sans"/>
              <a:ea typeface="IBM Plex Sans"/>
              <a:cs typeface="IBM Plex Sans"/>
              <a:sym typeface="IBM Plex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sp>
        <p:nvSpPr>
          <p:cNvPr id="5" name="TextBox 5"/>
          <p:cNvSpPr txBox="1"/>
          <p:nvPr/>
        </p:nvSpPr>
        <p:spPr>
          <a:xfrm>
            <a:off x="13396037" y="10032257"/>
            <a:ext cx="1466600"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15/11/2024</a:t>
            </a:r>
          </a:p>
        </p:txBody>
      </p:sp>
      <p:grpSp>
        <p:nvGrpSpPr>
          <p:cNvPr id="6" name="Group 6"/>
          <p:cNvGrpSpPr>
            <a:grpSpLocks noChangeAspect="1"/>
          </p:cNvGrpSpPr>
          <p:nvPr/>
        </p:nvGrpSpPr>
        <p:grpSpPr>
          <a:xfrm>
            <a:off x="2090639" y="9830573"/>
            <a:ext cx="14100263" cy="650234"/>
            <a:chOff x="0" y="0"/>
            <a:chExt cx="4734928" cy="218351"/>
          </a:xfrm>
        </p:grpSpPr>
        <p:sp>
          <p:nvSpPr>
            <p:cNvPr id="7" name="Freeform 7"/>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8" name="Freeform 8"/>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9" name="Freeform 9"/>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10" name="TextBox 10"/>
          <p:cNvSpPr txBox="1"/>
          <p:nvPr/>
        </p:nvSpPr>
        <p:spPr>
          <a:xfrm>
            <a:off x="3784922" y="10050345"/>
            <a:ext cx="1594837"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ECP</a:t>
            </a:r>
          </a:p>
        </p:txBody>
      </p:sp>
      <p:sp>
        <p:nvSpPr>
          <p:cNvPr id="11" name="TextBox 11"/>
          <p:cNvSpPr txBox="1"/>
          <p:nvPr/>
        </p:nvSpPr>
        <p:spPr>
          <a:xfrm>
            <a:off x="8183502" y="10032257"/>
            <a:ext cx="1952829"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Thiết Kế Điện Tử 2024</a:t>
            </a:r>
          </a:p>
        </p:txBody>
      </p:sp>
      <p:sp>
        <p:nvSpPr>
          <p:cNvPr id="12" name="TextBox 12"/>
          <p:cNvSpPr txBox="1"/>
          <p:nvPr/>
        </p:nvSpPr>
        <p:spPr>
          <a:xfrm>
            <a:off x="14027207" y="10050345"/>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15/11/2024</a:t>
            </a:r>
          </a:p>
        </p:txBody>
      </p:sp>
      <p:sp>
        <p:nvSpPr>
          <p:cNvPr id="13" name="TextBox 13"/>
          <p:cNvSpPr txBox="1"/>
          <p:nvPr/>
        </p:nvSpPr>
        <p:spPr>
          <a:xfrm>
            <a:off x="2804125" y="10032257"/>
            <a:ext cx="1594837"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ECP</a:t>
            </a:r>
          </a:p>
        </p:txBody>
      </p:sp>
      <p:sp>
        <p:nvSpPr>
          <p:cNvPr id="14" name="TextBox 14"/>
          <p:cNvSpPr txBox="1"/>
          <p:nvPr/>
        </p:nvSpPr>
        <p:spPr>
          <a:xfrm>
            <a:off x="8236670" y="10032257"/>
            <a:ext cx="1952829"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Thiết Kế Điện Tử 2024</a:t>
            </a:r>
          </a:p>
        </p:txBody>
      </p:sp>
      <p:sp>
        <p:nvSpPr>
          <p:cNvPr id="15" name="TextBox 15"/>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15/11/2024</a:t>
            </a:r>
          </a:p>
        </p:txBody>
      </p:sp>
      <p:sp>
        <p:nvSpPr>
          <p:cNvPr id="16" name="TextBox 16"/>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1 CƠ SỞ LÝ THUYẾT</a:t>
            </a:r>
          </a:p>
        </p:txBody>
      </p:sp>
      <p:sp>
        <p:nvSpPr>
          <p:cNvPr id="17" name="TextBox 17"/>
          <p:cNvSpPr txBox="1"/>
          <p:nvPr/>
        </p:nvSpPr>
        <p:spPr>
          <a:xfrm>
            <a:off x="669927" y="1250279"/>
            <a:ext cx="13357280" cy="1618015"/>
          </a:xfrm>
          <a:prstGeom prst="rect">
            <a:avLst/>
          </a:prstGeom>
        </p:spPr>
        <p:txBody>
          <a:bodyPr lIns="0" tIns="0" rIns="0" bIns="0" rtlCol="0" anchor="t">
            <a:spAutoFit/>
          </a:bodyPr>
          <a:lstStyle/>
          <a:p>
            <a:pPr algn="l">
              <a:lnSpc>
                <a:spcPts val="6925"/>
              </a:lnSpc>
            </a:pPr>
            <a:r>
              <a:rPr lang="en-US" sz="3847" spc="23">
                <a:solidFill>
                  <a:srgbClr val="8C1515"/>
                </a:solidFill>
                <a:latin typeface="IBM Plex Sans Condensed"/>
                <a:ea typeface="IBM Plex Sans Condensed"/>
                <a:cs typeface="IBM Plex Sans Condensed"/>
                <a:sym typeface="IBM Plex Sans Condensed"/>
              </a:rPr>
              <a:t>▶</a:t>
            </a:r>
            <a:r>
              <a:rPr lang="en-US" sz="3847" spc="23">
                <a:solidFill>
                  <a:srgbClr val="FFFFFF"/>
                </a:solidFill>
                <a:latin typeface="IBM Plex Sans Condensed"/>
                <a:ea typeface="IBM Plex Sans Condensed"/>
                <a:cs typeface="IBM Plex Sans Condensed"/>
                <a:sym typeface="IBM Plex Sans Condensed"/>
              </a:rPr>
              <a:t> </a:t>
            </a:r>
            <a:r>
              <a:rPr lang="en-US" sz="3847" spc="23">
                <a:solidFill>
                  <a:srgbClr val="000000"/>
                </a:solidFill>
                <a:latin typeface="IBM Plex Sans Condensed"/>
                <a:ea typeface="IBM Plex Sans Condensed"/>
                <a:cs typeface="IBM Plex Sans Condensed"/>
                <a:sym typeface="IBM Plex Sans Condensed"/>
              </a:rPr>
              <a:t>1.2 Mã khối không gian và thời gian STBC </a:t>
            </a:r>
          </a:p>
          <a:p>
            <a:pPr algn="l">
              <a:lnSpc>
                <a:spcPts val="6925"/>
              </a:lnSpc>
            </a:pPr>
            <a:r>
              <a:rPr lang="en-US" sz="3847" spc="23">
                <a:solidFill>
                  <a:srgbClr val="8C1515"/>
                </a:solidFill>
                <a:latin typeface="IBM Plex Sans Condensed"/>
                <a:ea typeface="IBM Plex Sans Condensed"/>
                <a:cs typeface="IBM Plex Sans Condensed"/>
                <a:sym typeface="IBM Plex Sans Condensed"/>
              </a:rPr>
              <a:t>     ▶</a:t>
            </a:r>
            <a:r>
              <a:rPr lang="en-US" sz="3847" spc="23">
                <a:solidFill>
                  <a:srgbClr val="FFFFFF"/>
                </a:solidFill>
                <a:latin typeface="IBM Plex Sans Condensed"/>
                <a:ea typeface="IBM Plex Sans Condensed"/>
                <a:cs typeface="IBM Plex Sans Condensed"/>
                <a:sym typeface="IBM Plex Sans Condensed"/>
              </a:rPr>
              <a:t> </a:t>
            </a:r>
            <a:r>
              <a:rPr lang="en-US" sz="3847" spc="23">
                <a:solidFill>
                  <a:srgbClr val="000000"/>
                </a:solidFill>
                <a:latin typeface="IBM Plex Sans Condensed"/>
                <a:ea typeface="IBM Plex Sans Condensed"/>
                <a:cs typeface="IBM Plex Sans Condensed"/>
                <a:sym typeface="IBM Plex Sans Condensed"/>
              </a:rPr>
              <a:t>1.2.1 Giới thiệu chung về mã hõa không gian và thời gian</a:t>
            </a:r>
          </a:p>
        </p:txBody>
      </p:sp>
      <p:sp>
        <p:nvSpPr>
          <p:cNvPr id="18" name="TextBox 18"/>
          <p:cNvSpPr txBox="1"/>
          <p:nvPr/>
        </p:nvSpPr>
        <p:spPr>
          <a:xfrm>
            <a:off x="1817247" y="3020694"/>
            <a:ext cx="15518499" cy="7374881"/>
          </a:xfrm>
          <a:prstGeom prst="rect">
            <a:avLst/>
          </a:prstGeom>
        </p:spPr>
        <p:txBody>
          <a:bodyPr lIns="0" tIns="0" rIns="0" bIns="0" rtlCol="0" anchor="t">
            <a:spAutoFit/>
          </a:bodyPr>
          <a:lstStyle/>
          <a:p>
            <a:pPr algn="just">
              <a:lnSpc>
                <a:spcPts val="5340"/>
              </a:lnSpc>
            </a:pPr>
            <a:r>
              <a:rPr lang="en-US" sz="2966" spc="17">
                <a:solidFill>
                  <a:srgbClr val="000000"/>
                </a:solidFill>
                <a:latin typeface="IBM Plex Sans Condensed"/>
                <a:ea typeface="IBM Plex Sans Condensed"/>
                <a:cs typeface="IBM Plex Sans Condensed"/>
                <a:sym typeface="IBM Plex Sans Condensed"/>
              </a:rPr>
              <a:t>Mã hóa không gian – thời gian (STC) là kỹ thuật dành cho hệ thống truyền thông sử dụng nhiều ăng-ten phát. Bằng cách mã hóa tín hiệu cả trong miền không gian và thời gian, STC tạo sự tương quan giữa tín hiệu từ các ăng-ten, giúp tối ưu hệ số tăng ích phân tập và hệ số tăng ích mã hóa.</a:t>
            </a:r>
          </a:p>
          <a:p>
            <a:pPr algn="just">
              <a:lnSpc>
                <a:spcPts val="5340"/>
              </a:lnSpc>
            </a:pPr>
            <a:r>
              <a:rPr lang="en-US" sz="2966" spc="17">
                <a:solidFill>
                  <a:srgbClr val="000000"/>
                </a:solidFill>
                <a:latin typeface="IBM Plex Sans Condensed"/>
                <a:ea typeface="IBM Plex Sans Condensed"/>
                <a:cs typeface="IBM Plex Sans Condensed"/>
                <a:sym typeface="IBM Plex Sans Condensed"/>
              </a:rPr>
              <a:t>Hai loại chính:</a:t>
            </a:r>
          </a:p>
          <a:p>
            <a:pPr marL="640530" lvl="1" indent="-320265" algn="just">
              <a:lnSpc>
                <a:spcPts val="5340"/>
              </a:lnSpc>
              <a:buAutoNum type="arabicPeriod"/>
            </a:pPr>
            <a:r>
              <a:rPr lang="en-US" sz="2966" spc="17">
                <a:solidFill>
                  <a:srgbClr val="000000"/>
                </a:solidFill>
                <a:latin typeface="IBM Plex Sans Condensed"/>
                <a:ea typeface="IBM Plex Sans Condensed"/>
                <a:cs typeface="IBM Plex Sans Condensed"/>
                <a:sym typeface="IBM Plex Sans Condensed"/>
              </a:rPr>
              <a:t>Mã lưới không gian-thời gian (STTC): Đem lại cả hai hệ số tăng ích, nhưng yêu cầu thuật toán giải mã Viterbi phức tạp.</a:t>
            </a:r>
          </a:p>
          <a:p>
            <a:pPr marL="640530" lvl="1" indent="-320265" algn="just">
              <a:lnSpc>
                <a:spcPts val="5340"/>
              </a:lnSpc>
              <a:buAutoNum type="arabicPeriod"/>
            </a:pPr>
            <a:r>
              <a:rPr lang="en-US" sz="2966" spc="17">
                <a:solidFill>
                  <a:srgbClr val="000000"/>
                </a:solidFill>
                <a:latin typeface="IBM Plex Sans Condensed"/>
                <a:ea typeface="IBM Plex Sans Condensed"/>
                <a:cs typeface="IBM Plex Sans Condensed"/>
                <a:sym typeface="IBM Plex Sans Condensed"/>
              </a:rPr>
              <a:t>Mã khối không gian-thời gian (STBC): Đơn giản hóa giải mã nhờ tính chất tuyến tính, đặc biệt với mã STBC tuyến tính trực giao.</a:t>
            </a:r>
          </a:p>
          <a:p>
            <a:pPr algn="just">
              <a:lnSpc>
                <a:spcPts val="5340"/>
              </a:lnSpc>
            </a:pPr>
            <a:r>
              <a:rPr lang="en-US" sz="2966" spc="17">
                <a:solidFill>
                  <a:srgbClr val="000000"/>
                </a:solidFill>
                <a:latin typeface="IBM Plex Sans Condensed"/>
                <a:ea typeface="IBM Plex Sans Condensed"/>
                <a:cs typeface="IBM Plex Sans Condensed"/>
                <a:sym typeface="IBM Plex Sans Condensed"/>
              </a:rPr>
              <a:t>STC hiện là nền tảng của kỹ thuật phân tập không gian phát, với ứng dụng phổ biến như kỹ thuật phân tập của Alamouti.</a:t>
            </a:r>
          </a:p>
          <a:p>
            <a:pPr algn="just">
              <a:lnSpc>
                <a:spcPts val="5340"/>
              </a:lnSpc>
            </a:pPr>
            <a:endParaRPr lang="en-US" sz="2966" spc="17">
              <a:solidFill>
                <a:srgbClr val="000000"/>
              </a:solidFill>
              <a:latin typeface="IBM Plex Sans Condensed"/>
              <a:ea typeface="IBM Plex Sans Condensed"/>
              <a:cs typeface="IBM Plex Sans Condensed"/>
              <a:sym typeface="IBM Plex Sans Condensed"/>
            </a:endParaRPr>
          </a:p>
        </p:txBody>
      </p:sp>
      <p:grpSp>
        <p:nvGrpSpPr>
          <p:cNvPr id="19" name="Group 19"/>
          <p:cNvGrpSpPr/>
          <p:nvPr/>
        </p:nvGrpSpPr>
        <p:grpSpPr>
          <a:xfrm>
            <a:off x="-321256" y="9720434"/>
            <a:ext cx="19068682" cy="879352"/>
            <a:chOff x="0" y="0"/>
            <a:chExt cx="25424909" cy="1172470"/>
          </a:xfrm>
        </p:grpSpPr>
        <p:sp>
          <p:nvSpPr>
            <p:cNvPr id="20" name="TextBox 20"/>
            <p:cNvSpPr txBox="1"/>
            <p:nvPr/>
          </p:nvSpPr>
          <p:spPr>
            <a:xfrm>
              <a:off x="18289724" y="422115"/>
              <a:ext cx="1955466" cy="309189"/>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15/11/2024</a:t>
              </a:r>
            </a:p>
          </p:txBody>
        </p:sp>
        <p:sp>
          <p:nvSpPr>
            <p:cNvPr id="21" name="TextBox 21"/>
            <p:cNvSpPr txBox="1"/>
            <p:nvPr/>
          </p:nvSpPr>
          <p:spPr>
            <a:xfrm>
              <a:off x="19131284" y="446233"/>
              <a:ext cx="2539591" cy="309189"/>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15/11/2024</a:t>
              </a:r>
            </a:p>
          </p:txBody>
        </p:sp>
        <p:sp>
          <p:nvSpPr>
            <p:cNvPr id="22" name="TextBox 22"/>
            <p:cNvSpPr txBox="1"/>
            <p:nvPr/>
          </p:nvSpPr>
          <p:spPr>
            <a:xfrm>
              <a:off x="20298371" y="422115"/>
              <a:ext cx="2539591" cy="309189"/>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15/11/2024</a:t>
              </a:r>
            </a:p>
          </p:txBody>
        </p:sp>
        <p:grpSp>
          <p:nvGrpSpPr>
            <p:cNvPr id="23" name="Group 23"/>
            <p:cNvGrpSpPr>
              <a:grpSpLocks noChangeAspect="1"/>
            </p:cNvGrpSpPr>
            <p:nvPr/>
          </p:nvGrpSpPr>
          <p:grpSpPr>
            <a:xfrm>
              <a:off x="0" y="0"/>
              <a:ext cx="25424909" cy="1172470"/>
              <a:chOff x="0" y="0"/>
              <a:chExt cx="4734928" cy="218351"/>
            </a:xfrm>
          </p:grpSpPr>
          <p:sp>
            <p:nvSpPr>
              <p:cNvPr id="24" name="Freeform 24"/>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25" name="Freeform 25"/>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26" name="Freeform 26"/>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grpSp>
          <p:nvGrpSpPr>
            <p:cNvPr id="27" name="Group 27"/>
            <p:cNvGrpSpPr>
              <a:grpSpLocks noChangeAspect="1"/>
            </p:cNvGrpSpPr>
            <p:nvPr/>
          </p:nvGrpSpPr>
          <p:grpSpPr>
            <a:xfrm>
              <a:off x="0" y="0"/>
              <a:ext cx="25424909" cy="1172470"/>
              <a:chOff x="0" y="0"/>
              <a:chExt cx="4734928" cy="218351"/>
            </a:xfrm>
          </p:grpSpPr>
          <p:sp>
            <p:nvSpPr>
              <p:cNvPr id="28" name="Freeform 28"/>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29" name="Freeform 29"/>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30" name="Freeform 30"/>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31" name="TextBox 31"/>
            <p:cNvSpPr txBox="1"/>
            <p:nvPr/>
          </p:nvSpPr>
          <p:spPr>
            <a:xfrm>
              <a:off x="4167175" y="422115"/>
              <a:ext cx="2892772" cy="309189"/>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32" name="TextBox 32"/>
            <p:cNvSpPr txBox="1"/>
            <p:nvPr/>
          </p:nvSpPr>
          <p:spPr>
            <a:xfrm>
              <a:off x="10743653" y="422115"/>
              <a:ext cx="4277582" cy="309189"/>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33" name="TextBox 33"/>
            <p:cNvSpPr txBox="1"/>
            <p:nvPr/>
          </p:nvSpPr>
          <p:spPr>
            <a:xfrm>
              <a:off x="20298371" y="422115"/>
              <a:ext cx="2539591" cy="309189"/>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4763851" y="3674505"/>
            <a:ext cx="9153451" cy="4949463"/>
          </a:xfrm>
          <a:custGeom>
            <a:avLst/>
            <a:gdLst/>
            <a:ahLst/>
            <a:cxnLst/>
            <a:rect l="l" t="t" r="r" b="b"/>
            <a:pathLst>
              <a:path w="9153451" h="4949463">
                <a:moveTo>
                  <a:pt x="0" y="0"/>
                </a:moveTo>
                <a:lnTo>
                  <a:pt x="9153451" y="0"/>
                </a:lnTo>
                <a:lnTo>
                  <a:pt x="9153451" y="4949463"/>
                </a:lnTo>
                <a:lnTo>
                  <a:pt x="0" y="4949463"/>
                </a:lnTo>
                <a:lnTo>
                  <a:pt x="0" y="0"/>
                </a:lnTo>
                <a:close/>
              </a:path>
            </a:pathLst>
          </a:custGeom>
          <a:blipFill>
            <a:blip r:embed="rId3"/>
            <a:stretch>
              <a:fillRect/>
            </a:stretch>
          </a:blipFill>
        </p:spPr>
        <p:txBody>
          <a:bodyPr/>
          <a:lstStyle/>
          <a:p>
            <a:endParaRPr lang="en-US"/>
          </a:p>
        </p:txBody>
      </p:sp>
      <p:sp>
        <p:nvSpPr>
          <p:cNvPr id="10" name="TextBox 10"/>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2 THIẾT KẾ HỆ THỐNG</a:t>
            </a:r>
          </a:p>
        </p:txBody>
      </p:sp>
      <p:sp>
        <p:nvSpPr>
          <p:cNvPr id="11" name="TextBox 11"/>
          <p:cNvSpPr txBox="1"/>
          <p:nvPr/>
        </p:nvSpPr>
        <p:spPr>
          <a:xfrm>
            <a:off x="834775" y="1118161"/>
            <a:ext cx="12849476" cy="1459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000000"/>
                </a:solidFill>
                <a:latin typeface="IBM Plex Sans Condensed"/>
                <a:ea typeface="IBM Plex Sans Condensed"/>
                <a:cs typeface="IBM Plex Sans Condensed"/>
                <a:sym typeface="IBM Plex Sans Condensed"/>
              </a:rPr>
              <a:t>2.4 Khối tính ma trận GA1,GA2,GB1,GB2</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p>
        </p:txBody>
      </p:sp>
      <p:sp>
        <p:nvSpPr>
          <p:cNvPr id="12" name="TextBox 12"/>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3" name="TextBox 13"/>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4" name="TextBox 14"/>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5" name="TextBox 15"/>
          <p:cNvSpPr txBox="1"/>
          <p:nvPr/>
        </p:nvSpPr>
        <p:spPr>
          <a:xfrm>
            <a:off x="4030403" y="8979663"/>
            <a:ext cx="11301259" cy="931968"/>
          </a:xfrm>
          <a:prstGeom prst="rect">
            <a:avLst/>
          </a:prstGeom>
        </p:spPr>
        <p:txBody>
          <a:bodyPr lIns="0" tIns="0" rIns="0" bIns="0" rtlCol="0" anchor="t">
            <a:spAutoFit/>
          </a:bodyPr>
          <a:lstStyle/>
          <a:p>
            <a:pPr algn="ctr">
              <a:lnSpc>
                <a:spcPts val="3756"/>
              </a:lnSpc>
            </a:pPr>
            <a:r>
              <a:rPr lang="en-US" sz="2683" spc="-8">
                <a:solidFill>
                  <a:srgbClr val="000000"/>
                </a:solidFill>
                <a:latin typeface="IBM Plex Sans"/>
                <a:ea typeface="IBM Plex Sans"/>
                <a:cs typeface="IBM Plex Sans"/>
                <a:sym typeface="IBM Plex Sans"/>
              </a:rPr>
              <a:t>Hình 2.10 Sơ đồ khối tính ma trận [4:2] x [2:2]</a:t>
            </a:r>
          </a:p>
          <a:p>
            <a:pPr algn="ctr">
              <a:lnSpc>
                <a:spcPts val="3756"/>
              </a:lnSpc>
              <a:spcBef>
                <a:spcPct val="0"/>
              </a:spcBef>
            </a:pPr>
            <a:endParaRPr lang="en-US" sz="2683" spc="-8">
              <a:solidFill>
                <a:srgbClr val="000000"/>
              </a:solidFill>
              <a:latin typeface="IBM Plex Sans"/>
              <a:ea typeface="IBM Plex Sans"/>
              <a:cs typeface="IBM Plex Sans"/>
              <a:sym typeface="IBM Plex Sans"/>
            </a:endParaRPr>
          </a:p>
        </p:txBody>
      </p:sp>
      <p:sp>
        <p:nvSpPr>
          <p:cNvPr id="16" name="TextBox 16"/>
          <p:cNvSpPr txBox="1"/>
          <p:nvPr/>
        </p:nvSpPr>
        <p:spPr>
          <a:xfrm>
            <a:off x="543764" y="2682814"/>
            <a:ext cx="5475327" cy="462703"/>
          </a:xfrm>
          <a:prstGeom prst="rect">
            <a:avLst/>
          </a:prstGeom>
        </p:spPr>
        <p:txBody>
          <a:bodyPr lIns="0" tIns="0" rIns="0" bIns="0" rtlCol="0" anchor="t">
            <a:spAutoFit/>
          </a:bodyPr>
          <a:lstStyle/>
          <a:p>
            <a:pPr marL="600928" lvl="1" indent="-300464" algn="ctr">
              <a:lnSpc>
                <a:spcPts val="3896"/>
              </a:lnSpc>
              <a:spcBef>
                <a:spcPct val="0"/>
              </a:spcBef>
              <a:buFont typeface="Arial"/>
              <a:buChar char="•"/>
            </a:pPr>
            <a:r>
              <a:rPr lang="en-US" sz="2783" spc="-8">
                <a:solidFill>
                  <a:srgbClr val="000000"/>
                </a:solidFill>
                <a:latin typeface="IBM Plex Sans"/>
                <a:ea typeface="IBM Plex Sans"/>
                <a:cs typeface="IBM Plex Sans"/>
                <a:sym typeface="IBM Plex Sans"/>
              </a:rPr>
              <a:t> Khối nhân ma trận [4:2] x [2:2]</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4973704" y="2219732"/>
            <a:ext cx="8106449" cy="6890481"/>
          </a:xfrm>
          <a:custGeom>
            <a:avLst/>
            <a:gdLst/>
            <a:ahLst/>
            <a:cxnLst/>
            <a:rect l="l" t="t" r="r" b="b"/>
            <a:pathLst>
              <a:path w="8106449" h="6890481">
                <a:moveTo>
                  <a:pt x="0" y="0"/>
                </a:moveTo>
                <a:lnTo>
                  <a:pt x="8106449" y="0"/>
                </a:lnTo>
                <a:lnTo>
                  <a:pt x="8106449" y="6890481"/>
                </a:lnTo>
                <a:lnTo>
                  <a:pt x="0" y="6890481"/>
                </a:lnTo>
                <a:lnTo>
                  <a:pt x="0" y="0"/>
                </a:lnTo>
                <a:close/>
              </a:path>
            </a:pathLst>
          </a:custGeom>
          <a:blipFill>
            <a:blip r:embed="rId3"/>
            <a:stretch>
              <a:fillRect/>
            </a:stretch>
          </a:blipFill>
        </p:spPr>
        <p:txBody>
          <a:bodyPr/>
          <a:lstStyle/>
          <a:p>
            <a:endParaRPr lang="en-US"/>
          </a:p>
        </p:txBody>
      </p:sp>
      <p:sp>
        <p:nvSpPr>
          <p:cNvPr id="10" name="TextBox 10"/>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2 THIẾT KẾ HỆ THỐNG</a:t>
            </a:r>
          </a:p>
        </p:txBody>
      </p:sp>
      <p:sp>
        <p:nvSpPr>
          <p:cNvPr id="11" name="TextBox 11"/>
          <p:cNvSpPr txBox="1"/>
          <p:nvPr/>
        </p:nvSpPr>
        <p:spPr>
          <a:xfrm>
            <a:off x="834775" y="1118161"/>
            <a:ext cx="12849476" cy="1459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000000"/>
                </a:solidFill>
                <a:latin typeface="IBM Plex Sans Condensed"/>
                <a:ea typeface="IBM Plex Sans Condensed"/>
                <a:cs typeface="IBM Plex Sans Condensed"/>
                <a:sym typeface="IBM Plex Sans Condensed"/>
              </a:rPr>
              <a:t>2.5 Khối tính giá trị Xi,Xq</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p>
        </p:txBody>
      </p:sp>
      <p:sp>
        <p:nvSpPr>
          <p:cNvPr id="12" name="TextBox 12"/>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3" name="TextBox 13"/>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4" name="TextBox 14"/>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5" name="TextBox 15"/>
          <p:cNvSpPr txBox="1"/>
          <p:nvPr/>
        </p:nvSpPr>
        <p:spPr>
          <a:xfrm>
            <a:off x="3888915" y="9264716"/>
            <a:ext cx="11301259" cy="455718"/>
          </a:xfrm>
          <a:prstGeom prst="rect">
            <a:avLst/>
          </a:prstGeom>
        </p:spPr>
        <p:txBody>
          <a:bodyPr lIns="0" tIns="0" rIns="0" bIns="0" rtlCol="0" anchor="t">
            <a:spAutoFit/>
          </a:bodyPr>
          <a:lstStyle/>
          <a:p>
            <a:pPr algn="ctr">
              <a:lnSpc>
                <a:spcPts val="3756"/>
              </a:lnSpc>
              <a:spcBef>
                <a:spcPct val="0"/>
              </a:spcBef>
            </a:pPr>
            <a:r>
              <a:rPr lang="en-US" sz="2683" spc="-8">
                <a:solidFill>
                  <a:srgbClr val="000000"/>
                </a:solidFill>
                <a:latin typeface="IBM Plex Sans"/>
                <a:ea typeface="IBM Plex Sans"/>
                <a:cs typeface="IBM Plex Sans"/>
                <a:sym typeface="IBM Plex Sans"/>
              </a:rPr>
              <a:t>Hình 2.11 Sơ đồ khối tính ma trận Ga1, Ga2, Gb1, Gb2</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2382991" y="4166879"/>
            <a:ext cx="11301259" cy="2133113"/>
          </a:xfrm>
          <a:custGeom>
            <a:avLst/>
            <a:gdLst/>
            <a:ahLst/>
            <a:cxnLst/>
            <a:rect l="l" t="t" r="r" b="b"/>
            <a:pathLst>
              <a:path w="11301259" h="2133113">
                <a:moveTo>
                  <a:pt x="0" y="0"/>
                </a:moveTo>
                <a:lnTo>
                  <a:pt x="11301259" y="0"/>
                </a:lnTo>
                <a:lnTo>
                  <a:pt x="11301259" y="2133113"/>
                </a:lnTo>
                <a:lnTo>
                  <a:pt x="0" y="2133113"/>
                </a:lnTo>
                <a:lnTo>
                  <a:pt x="0" y="0"/>
                </a:lnTo>
                <a:close/>
              </a:path>
            </a:pathLst>
          </a:custGeom>
          <a:blipFill>
            <a:blip r:embed="rId3"/>
            <a:stretch>
              <a:fillRect/>
            </a:stretch>
          </a:blipFill>
        </p:spPr>
        <p:txBody>
          <a:bodyPr/>
          <a:lstStyle/>
          <a:p>
            <a:endParaRPr lang="en-US"/>
          </a:p>
        </p:txBody>
      </p:sp>
      <p:sp>
        <p:nvSpPr>
          <p:cNvPr id="10" name="TextBox 10"/>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2 THIẾT KẾ HỆ THỐNG</a:t>
            </a:r>
          </a:p>
        </p:txBody>
      </p:sp>
      <p:sp>
        <p:nvSpPr>
          <p:cNvPr id="11" name="TextBox 11"/>
          <p:cNvSpPr txBox="1"/>
          <p:nvPr/>
        </p:nvSpPr>
        <p:spPr>
          <a:xfrm>
            <a:off x="834775" y="1118161"/>
            <a:ext cx="12849476" cy="1459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000000"/>
                </a:solidFill>
                <a:latin typeface="IBM Plex Sans Condensed"/>
                <a:ea typeface="IBM Plex Sans Condensed"/>
                <a:cs typeface="IBM Plex Sans Condensed"/>
                <a:sym typeface="IBM Plex Sans Condensed"/>
              </a:rPr>
              <a:t>2.5 Khối tính giá trị Xi,Xq</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r>
              <a:rPr lang="en-US" sz="3341" spc="20">
                <a:solidFill>
                  <a:srgbClr val="000000"/>
                </a:solidFill>
                <a:latin typeface="IBM Plex Sans Condensed"/>
                <a:ea typeface="IBM Plex Sans Condensed"/>
                <a:cs typeface="IBM Plex Sans Condensed"/>
                <a:sym typeface="IBM Plex Sans Condensed"/>
              </a:rPr>
              <a:t>2.5.2 Khối chia</a:t>
            </a:r>
          </a:p>
        </p:txBody>
      </p:sp>
      <p:sp>
        <p:nvSpPr>
          <p:cNvPr id="12" name="TextBox 12"/>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3" name="TextBox 13"/>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4" name="TextBox 14"/>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5" name="TextBox 15"/>
          <p:cNvSpPr txBox="1"/>
          <p:nvPr/>
        </p:nvSpPr>
        <p:spPr>
          <a:xfrm>
            <a:off x="2382991" y="6642892"/>
            <a:ext cx="11301259" cy="455718"/>
          </a:xfrm>
          <a:prstGeom prst="rect">
            <a:avLst/>
          </a:prstGeom>
        </p:spPr>
        <p:txBody>
          <a:bodyPr lIns="0" tIns="0" rIns="0" bIns="0" rtlCol="0" anchor="t">
            <a:spAutoFit/>
          </a:bodyPr>
          <a:lstStyle/>
          <a:p>
            <a:pPr algn="ctr">
              <a:lnSpc>
                <a:spcPts val="3756"/>
              </a:lnSpc>
              <a:spcBef>
                <a:spcPct val="0"/>
              </a:spcBef>
            </a:pPr>
            <a:r>
              <a:rPr lang="en-US" sz="2683" spc="-8">
                <a:solidFill>
                  <a:srgbClr val="000000"/>
                </a:solidFill>
                <a:latin typeface="IBM Plex Sans"/>
                <a:ea typeface="IBM Plex Sans"/>
                <a:cs typeface="IBM Plex Sans"/>
                <a:sym typeface="IBM Plex Sans"/>
              </a:rPr>
              <a:t>Hình 2.12 Khối chia</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5932101" y="2224676"/>
            <a:ext cx="5716542" cy="6286087"/>
          </a:xfrm>
          <a:custGeom>
            <a:avLst/>
            <a:gdLst/>
            <a:ahLst/>
            <a:cxnLst/>
            <a:rect l="l" t="t" r="r" b="b"/>
            <a:pathLst>
              <a:path w="5716542" h="6286087">
                <a:moveTo>
                  <a:pt x="0" y="0"/>
                </a:moveTo>
                <a:lnTo>
                  <a:pt x="5716543" y="0"/>
                </a:lnTo>
                <a:lnTo>
                  <a:pt x="5716543" y="6286088"/>
                </a:lnTo>
                <a:lnTo>
                  <a:pt x="0" y="6286088"/>
                </a:lnTo>
                <a:lnTo>
                  <a:pt x="0" y="0"/>
                </a:lnTo>
                <a:close/>
              </a:path>
            </a:pathLst>
          </a:custGeom>
          <a:blipFill>
            <a:blip r:embed="rId3"/>
            <a:stretch>
              <a:fillRect/>
            </a:stretch>
          </a:blipFill>
        </p:spPr>
        <p:txBody>
          <a:bodyPr/>
          <a:lstStyle/>
          <a:p>
            <a:endParaRPr lang="en-US"/>
          </a:p>
        </p:txBody>
      </p:sp>
      <p:sp>
        <p:nvSpPr>
          <p:cNvPr id="10" name="TextBox 10"/>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2 THIẾT KẾ HỆ THỐNG</a:t>
            </a:r>
          </a:p>
        </p:txBody>
      </p:sp>
      <p:sp>
        <p:nvSpPr>
          <p:cNvPr id="11" name="TextBox 11"/>
          <p:cNvSpPr txBox="1"/>
          <p:nvPr/>
        </p:nvSpPr>
        <p:spPr>
          <a:xfrm>
            <a:off x="834775" y="1118161"/>
            <a:ext cx="12849476" cy="1459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000000"/>
                </a:solidFill>
                <a:latin typeface="IBM Plex Sans Condensed"/>
                <a:ea typeface="IBM Plex Sans Condensed"/>
                <a:cs typeface="IBM Plex Sans Condensed"/>
                <a:sym typeface="IBM Plex Sans Condensed"/>
              </a:rPr>
              <a:t>2.6 Khối tính Rq,Dxi,Dxq và tìm ra giá trị nhỏ nhất của Di,Dq</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p>
        </p:txBody>
      </p:sp>
      <p:sp>
        <p:nvSpPr>
          <p:cNvPr id="12" name="TextBox 12"/>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3" name="TextBox 13"/>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4" name="TextBox 14"/>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5" name="TextBox 15"/>
          <p:cNvSpPr txBox="1"/>
          <p:nvPr/>
        </p:nvSpPr>
        <p:spPr>
          <a:xfrm>
            <a:off x="4973704" y="8802582"/>
            <a:ext cx="8144730" cy="455718"/>
          </a:xfrm>
          <a:prstGeom prst="rect">
            <a:avLst/>
          </a:prstGeom>
        </p:spPr>
        <p:txBody>
          <a:bodyPr lIns="0" tIns="0" rIns="0" bIns="0" rtlCol="0" anchor="t">
            <a:spAutoFit/>
          </a:bodyPr>
          <a:lstStyle/>
          <a:p>
            <a:pPr algn="ctr">
              <a:lnSpc>
                <a:spcPts val="3756"/>
              </a:lnSpc>
              <a:spcBef>
                <a:spcPct val="0"/>
              </a:spcBef>
            </a:pPr>
            <a:r>
              <a:rPr lang="en-US" sz="2683" spc="-8">
                <a:solidFill>
                  <a:srgbClr val="000000"/>
                </a:solidFill>
                <a:latin typeface="IBM Plex Sans"/>
                <a:ea typeface="IBM Plex Sans"/>
                <a:cs typeface="IBM Plex Sans"/>
                <a:sym typeface="IBM Plex Sans"/>
              </a:rPr>
              <a:t>Hình 2.12 Sơ đồ khối chức năng tính các giá trị xI, xQ</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1028700" y="3474096"/>
            <a:ext cx="6424738" cy="2923256"/>
          </a:xfrm>
          <a:custGeom>
            <a:avLst/>
            <a:gdLst/>
            <a:ahLst/>
            <a:cxnLst/>
            <a:rect l="l" t="t" r="r" b="b"/>
            <a:pathLst>
              <a:path w="6424738" h="2923256">
                <a:moveTo>
                  <a:pt x="0" y="0"/>
                </a:moveTo>
                <a:lnTo>
                  <a:pt x="6424738" y="0"/>
                </a:lnTo>
                <a:lnTo>
                  <a:pt x="6424738" y="2923255"/>
                </a:lnTo>
                <a:lnTo>
                  <a:pt x="0" y="2923255"/>
                </a:lnTo>
                <a:lnTo>
                  <a:pt x="0" y="0"/>
                </a:lnTo>
                <a:close/>
              </a:path>
            </a:pathLst>
          </a:custGeom>
          <a:blipFill>
            <a:blip r:embed="rId3"/>
            <a:stretch>
              <a:fillRect/>
            </a:stretch>
          </a:blipFill>
        </p:spPr>
        <p:txBody>
          <a:bodyPr/>
          <a:lstStyle/>
          <a:p>
            <a:endParaRPr lang="en-US"/>
          </a:p>
        </p:txBody>
      </p:sp>
      <p:sp>
        <p:nvSpPr>
          <p:cNvPr id="10" name="Freeform 10"/>
          <p:cNvSpPr/>
          <p:nvPr/>
        </p:nvSpPr>
        <p:spPr>
          <a:xfrm>
            <a:off x="8667461" y="3542650"/>
            <a:ext cx="7714938" cy="3201699"/>
          </a:xfrm>
          <a:custGeom>
            <a:avLst/>
            <a:gdLst/>
            <a:ahLst/>
            <a:cxnLst/>
            <a:rect l="l" t="t" r="r" b="b"/>
            <a:pathLst>
              <a:path w="7714938" h="3201699">
                <a:moveTo>
                  <a:pt x="0" y="0"/>
                </a:moveTo>
                <a:lnTo>
                  <a:pt x="7714938" y="0"/>
                </a:lnTo>
                <a:lnTo>
                  <a:pt x="7714938" y="3201700"/>
                </a:lnTo>
                <a:lnTo>
                  <a:pt x="0" y="3201700"/>
                </a:lnTo>
                <a:lnTo>
                  <a:pt x="0" y="0"/>
                </a:lnTo>
                <a:close/>
              </a:path>
            </a:pathLst>
          </a:custGeom>
          <a:blipFill>
            <a:blip r:embed="rId4"/>
            <a:stretch>
              <a:fillRect/>
            </a:stretch>
          </a:blipFill>
        </p:spPr>
        <p:txBody>
          <a:bodyPr/>
          <a:lstStyle/>
          <a:p>
            <a:endParaRPr lang="en-US"/>
          </a:p>
        </p:txBody>
      </p:sp>
      <p:sp>
        <p:nvSpPr>
          <p:cNvPr id="11" name="TextBox 11"/>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2 THIẾT KẾ HỆ THỐNG</a:t>
            </a:r>
          </a:p>
        </p:txBody>
      </p:sp>
      <p:sp>
        <p:nvSpPr>
          <p:cNvPr id="12" name="TextBox 12"/>
          <p:cNvSpPr txBox="1"/>
          <p:nvPr/>
        </p:nvSpPr>
        <p:spPr>
          <a:xfrm>
            <a:off x="834775" y="1118161"/>
            <a:ext cx="12849476" cy="1459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000000"/>
                </a:solidFill>
                <a:latin typeface="IBM Plex Sans Condensed"/>
                <a:ea typeface="IBM Plex Sans Condensed"/>
                <a:cs typeface="IBM Plex Sans Condensed"/>
                <a:sym typeface="IBM Plex Sans Condensed"/>
              </a:rPr>
              <a:t>2.6 Khối tính Rq,Dxi,Dxq và tìm ra giá trị nhỏ nhất của Di,Dq</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p>
        </p:txBody>
      </p:sp>
      <p:sp>
        <p:nvSpPr>
          <p:cNvPr id="13" name="TextBox 13"/>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4" name="TextBox 14"/>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5" name="TextBox 15"/>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6" name="TextBox 16"/>
          <p:cNvSpPr txBox="1"/>
          <p:nvPr/>
        </p:nvSpPr>
        <p:spPr>
          <a:xfrm>
            <a:off x="1776118" y="7098814"/>
            <a:ext cx="4929902" cy="406187"/>
          </a:xfrm>
          <a:prstGeom prst="rect">
            <a:avLst/>
          </a:prstGeom>
        </p:spPr>
        <p:txBody>
          <a:bodyPr lIns="0" tIns="0" rIns="0" bIns="0" rtlCol="0" anchor="t">
            <a:spAutoFit/>
          </a:bodyPr>
          <a:lstStyle/>
          <a:p>
            <a:pPr algn="ctr">
              <a:lnSpc>
                <a:spcPts val="3336"/>
              </a:lnSpc>
              <a:spcBef>
                <a:spcPct val="0"/>
              </a:spcBef>
            </a:pPr>
            <a:r>
              <a:rPr lang="en-US" sz="2383" spc="-7">
                <a:solidFill>
                  <a:srgbClr val="000000"/>
                </a:solidFill>
                <a:latin typeface="IBM Plex Sans"/>
                <a:ea typeface="IBM Plex Sans"/>
                <a:cs typeface="IBM Plex Sans"/>
                <a:sym typeface="IBM Plex Sans"/>
              </a:rPr>
              <a:t>Hình 2.13 Sơ đồ khối khối D caculate</a:t>
            </a:r>
          </a:p>
        </p:txBody>
      </p:sp>
      <p:sp>
        <p:nvSpPr>
          <p:cNvPr id="17" name="TextBox 17"/>
          <p:cNvSpPr txBox="1"/>
          <p:nvPr/>
        </p:nvSpPr>
        <p:spPr>
          <a:xfrm>
            <a:off x="10177200" y="7098814"/>
            <a:ext cx="4929902" cy="406187"/>
          </a:xfrm>
          <a:prstGeom prst="rect">
            <a:avLst/>
          </a:prstGeom>
        </p:spPr>
        <p:txBody>
          <a:bodyPr lIns="0" tIns="0" rIns="0" bIns="0" rtlCol="0" anchor="t">
            <a:spAutoFit/>
          </a:bodyPr>
          <a:lstStyle/>
          <a:p>
            <a:pPr algn="ctr">
              <a:lnSpc>
                <a:spcPts val="3336"/>
              </a:lnSpc>
              <a:spcBef>
                <a:spcPct val="0"/>
              </a:spcBef>
            </a:pPr>
            <a:r>
              <a:rPr lang="en-US" sz="2383" spc="-7">
                <a:solidFill>
                  <a:srgbClr val="000000"/>
                </a:solidFill>
                <a:latin typeface="IBM Plex Sans"/>
                <a:ea typeface="IBM Plex Sans"/>
                <a:cs typeface="IBM Plex Sans"/>
                <a:sym typeface="IBM Plex Sans"/>
              </a:rPr>
              <a:t>Hình 2.14 Sơ đồ khối khối D caculate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2804125" y="3441492"/>
            <a:ext cx="11301259" cy="3757669"/>
          </a:xfrm>
          <a:custGeom>
            <a:avLst/>
            <a:gdLst/>
            <a:ahLst/>
            <a:cxnLst/>
            <a:rect l="l" t="t" r="r" b="b"/>
            <a:pathLst>
              <a:path w="11301259" h="3757669">
                <a:moveTo>
                  <a:pt x="0" y="0"/>
                </a:moveTo>
                <a:lnTo>
                  <a:pt x="11301259" y="0"/>
                </a:lnTo>
                <a:lnTo>
                  <a:pt x="11301259" y="3757669"/>
                </a:lnTo>
                <a:lnTo>
                  <a:pt x="0" y="3757669"/>
                </a:lnTo>
                <a:lnTo>
                  <a:pt x="0" y="0"/>
                </a:lnTo>
                <a:close/>
              </a:path>
            </a:pathLst>
          </a:custGeom>
          <a:blipFill>
            <a:blip r:embed="rId3"/>
            <a:stretch>
              <a:fillRect/>
            </a:stretch>
          </a:blipFill>
        </p:spPr>
        <p:txBody>
          <a:bodyPr/>
          <a:lstStyle/>
          <a:p>
            <a:endParaRPr lang="en-US"/>
          </a:p>
        </p:txBody>
      </p:sp>
      <p:sp>
        <p:nvSpPr>
          <p:cNvPr id="10" name="TextBox 10"/>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2 THIẾT KẾ HỆ THỐNG</a:t>
            </a:r>
          </a:p>
        </p:txBody>
      </p:sp>
      <p:sp>
        <p:nvSpPr>
          <p:cNvPr id="11" name="TextBox 11"/>
          <p:cNvSpPr txBox="1"/>
          <p:nvPr/>
        </p:nvSpPr>
        <p:spPr>
          <a:xfrm>
            <a:off x="834775" y="1118161"/>
            <a:ext cx="13576159" cy="1459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000000"/>
                </a:solidFill>
                <a:latin typeface="IBM Plex Sans Condensed"/>
                <a:ea typeface="IBM Plex Sans Condensed"/>
                <a:cs typeface="IBM Plex Sans Condensed"/>
                <a:sym typeface="IBM Plex Sans Condensed"/>
              </a:rPr>
              <a:t>2.7 Khối tính giá trị D(Q) và tìm giá trị nhỏ nhất của D và chỉ số Q tương ứng</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p>
        </p:txBody>
      </p:sp>
      <p:sp>
        <p:nvSpPr>
          <p:cNvPr id="12" name="TextBox 12"/>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3" name="TextBox 13"/>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4" name="TextBox 14"/>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5" name="TextBox 15"/>
          <p:cNvSpPr txBox="1"/>
          <p:nvPr/>
        </p:nvSpPr>
        <p:spPr>
          <a:xfrm>
            <a:off x="2140887" y="7552226"/>
            <a:ext cx="12954238" cy="406187"/>
          </a:xfrm>
          <a:prstGeom prst="rect">
            <a:avLst/>
          </a:prstGeom>
        </p:spPr>
        <p:txBody>
          <a:bodyPr lIns="0" tIns="0" rIns="0" bIns="0" rtlCol="0" anchor="t">
            <a:spAutoFit/>
          </a:bodyPr>
          <a:lstStyle/>
          <a:p>
            <a:pPr algn="ctr">
              <a:lnSpc>
                <a:spcPts val="3336"/>
              </a:lnSpc>
              <a:spcBef>
                <a:spcPct val="0"/>
              </a:spcBef>
            </a:pPr>
            <a:r>
              <a:rPr lang="en-US" sz="2383" spc="-7">
                <a:solidFill>
                  <a:srgbClr val="000000"/>
                </a:solidFill>
                <a:latin typeface="IBM Plex Sans"/>
                <a:ea typeface="IBM Plex Sans"/>
                <a:cs typeface="IBM Plex Sans"/>
                <a:sym typeface="IBM Plex Sans"/>
              </a:rPr>
              <a:t>Hình 2.15 Sơ đồ khối chức năng tính giá trị d(q) và tìm giá trị nhỏ nhất của d và chỉ số q tương ứng</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1154476" y="2968564"/>
            <a:ext cx="7638457" cy="4709330"/>
          </a:xfrm>
          <a:custGeom>
            <a:avLst/>
            <a:gdLst/>
            <a:ahLst/>
            <a:cxnLst/>
            <a:rect l="l" t="t" r="r" b="b"/>
            <a:pathLst>
              <a:path w="7638457" h="4709330">
                <a:moveTo>
                  <a:pt x="0" y="0"/>
                </a:moveTo>
                <a:lnTo>
                  <a:pt x="7638457" y="0"/>
                </a:lnTo>
                <a:lnTo>
                  <a:pt x="7638457" y="4709329"/>
                </a:lnTo>
                <a:lnTo>
                  <a:pt x="0" y="4709329"/>
                </a:lnTo>
                <a:lnTo>
                  <a:pt x="0" y="0"/>
                </a:lnTo>
                <a:close/>
              </a:path>
            </a:pathLst>
          </a:custGeom>
          <a:blipFill>
            <a:blip r:embed="rId3"/>
            <a:stretch>
              <a:fillRect/>
            </a:stretch>
          </a:blipFill>
        </p:spPr>
        <p:txBody>
          <a:bodyPr/>
          <a:lstStyle/>
          <a:p>
            <a:endParaRPr lang="en-US"/>
          </a:p>
        </p:txBody>
      </p:sp>
      <p:sp>
        <p:nvSpPr>
          <p:cNvPr id="10" name="Freeform 10"/>
          <p:cNvSpPr/>
          <p:nvPr/>
        </p:nvSpPr>
        <p:spPr>
          <a:xfrm>
            <a:off x="9044569" y="3489198"/>
            <a:ext cx="8756329" cy="3896567"/>
          </a:xfrm>
          <a:custGeom>
            <a:avLst/>
            <a:gdLst/>
            <a:ahLst/>
            <a:cxnLst/>
            <a:rect l="l" t="t" r="r" b="b"/>
            <a:pathLst>
              <a:path w="8756329" h="3896567">
                <a:moveTo>
                  <a:pt x="0" y="0"/>
                </a:moveTo>
                <a:lnTo>
                  <a:pt x="8756329" y="0"/>
                </a:lnTo>
                <a:lnTo>
                  <a:pt x="8756329" y="3896567"/>
                </a:lnTo>
                <a:lnTo>
                  <a:pt x="0" y="3896567"/>
                </a:lnTo>
                <a:lnTo>
                  <a:pt x="0" y="0"/>
                </a:lnTo>
                <a:close/>
              </a:path>
            </a:pathLst>
          </a:custGeom>
          <a:blipFill>
            <a:blip r:embed="rId4"/>
            <a:stretch>
              <a:fillRect/>
            </a:stretch>
          </a:blipFill>
        </p:spPr>
        <p:txBody>
          <a:bodyPr/>
          <a:lstStyle/>
          <a:p>
            <a:endParaRPr lang="en-US"/>
          </a:p>
        </p:txBody>
      </p:sp>
      <p:sp>
        <p:nvSpPr>
          <p:cNvPr id="11" name="TextBox 11"/>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2 THIẾT KẾ HỆ THỐNG</a:t>
            </a:r>
          </a:p>
        </p:txBody>
      </p:sp>
      <p:sp>
        <p:nvSpPr>
          <p:cNvPr id="12" name="TextBox 12"/>
          <p:cNvSpPr txBox="1"/>
          <p:nvPr/>
        </p:nvSpPr>
        <p:spPr>
          <a:xfrm>
            <a:off x="834775" y="1118161"/>
            <a:ext cx="13576159" cy="1459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000000"/>
                </a:solidFill>
                <a:latin typeface="IBM Plex Sans Condensed"/>
                <a:ea typeface="IBM Plex Sans Condensed"/>
                <a:cs typeface="IBM Plex Sans Condensed"/>
                <a:sym typeface="IBM Plex Sans Condensed"/>
              </a:rPr>
              <a:t>2.7 Khối tính giá trị D(Q) và tìm giá trị nhỏ nhất của D và chỉ số Q tương ứng</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p>
        </p:txBody>
      </p:sp>
      <p:sp>
        <p:nvSpPr>
          <p:cNvPr id="13" name="TextBox 13"/>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4" name="TextBox 14"/>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5" name="TextBox 15"/>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6" name="TextBox 16"/>
          <p:cNvSpPr txBox="1"/>
          <p:nvPr/>
        </p:nvSpPr>
        <p:spPr>
          <a:xfrm>
            <a:off x="1797176" y="8196172"/>
            <a:ext cx="6353056" cy="406187"/>
          </a:xfrm>
          <a:prstGeom prst="rect">
            <a:avLst/>
          </a:prstGeom>
        </p:spPr>
        <p:txBody>
          <a:bodyPr lIns="0" tIns="0" rIns="0" bIns="0" rtlCol="0" anchor="t">
            <a:spAutoFit/>
          </a:bodyPr>
          <a:lstStyle/>
          <a:p>
            <a:pPr algn="ctr">
              <a:lnSpc>
                <a:spcPts val="3336"/>
              </a:lnSpc>
              <a:spcBef>
                <a:spcPct val="0"/>
              </a:spcBef>
            </a:pPr>
            <a:r>
              <a:rPr lang="en-US" sz="2383" spc="-7">
                <a:solidFill>
                  <a:srgbClr val="000000"/>
                </a:solidFill>
                <a:latin typeface="IBM Plex Sans"/>
                <a:ea typeface="IBM Plex Sans"/>
                <a:cs typeface="IBM Plex Sans"/>
                <a:sym typeface="IBM Plex Sans"/>
              </a:rPr>
              <a:t>Hình 2.16 Sơ đồ khối chức năng tính giá trị d(q) </a:t>
            </a:r>
          </a:p>
        </p:txBody>
      </p:sp>
      <p:sp>
        <p:nvSpPr>
          <p:cNvPr id="17" name="TextBox 17"/>
          <p:cNvSpPr txBox="1"/>
          <p:nvPr/>
        </p:nvSpPr>
        <p:spPr>
          <a:xfrm>
            <a:off x="10246206" y="8196172"/>
            <a:ext cx="6353056" cy="406187"/>
          </a:xfrm>
          <a:prstGeom prst="rect">
            <a:avLst/>
          </a:prstGeom>
        </p:spPr>
        <p:txBody>
          <a:bodyPr lIns="0" tIns="0" rIns="0" bIns="0" rtlCol="0" anchor="t">
            <a:spAutoFit/>
          </a:bodyPr>
          <a:lstStyle/>
          <a:p>
            <a:pPr algn="ctr">
              <a:lnSpc>
                <a:spcPts val="3336"/>
              </a:lnSpc>
              <a:spcBef>
                <a:spcPct val="0"/>
              </a:spcBef>
            </a:pPr>
            <a:r>
              <a:rPr lang="en-US" sz="2383" spc="-7">
                <a:solidFill>
                  <a:srgbClr val="000000"/>
                </a:solidFill>
                <a:latin typeface="IBM Plex Sans"/>
                <a:ea typeface="IBM Plex Sans"/>
                <a:cs typeface="IBM Plex Sans"/>
                <a:sym typeface="IBM Plex Sans"/>
              </a:rPr>
              <a:t>Hình 2.17 Sơ đồ khối chức năng tính giá trị d(q)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4619551" y="3247324"/>
            <a:ext cx="8140544" cy="4525051"/>
          </a:xfrm>
          <a:custGeom>
            <a:avLst/>
            <a:gdLst/>
            <a:ahLst/>
            <a:cxnLst/>
            <a:rect l="l" t="t" r="r" b="b"/>
            <a:pathLst>
              <a:path w="8140544" h="4525051">
                <a:moveTo>
                  <a:pt x="0" y="0"/>
                </a:moveTo>
                <a:lnTo>
                  <a:pt x="8140544" y="0"/>
                </a:lnTo>
                <a:lnTo>
                  <a:pt x="8140544" y="4525051"/>
                </a:lnTo>
                <a:lnTo>
                  <a:pt x="0" y="4525051"/>
                </a:lnTo>
                <a:lnTo>
                  <a:pt x="0" y="0"/>
                </a:lnTo>
                <a:close/>
              </a:path>
            </a:pathLst>
          </a:custGeom>
          <a:blipFill>
            <a:blip r:embed="rId3"/>
            <a:stretch>
              <a:fillRect/>
            </a:stretch>
          </a:blipFill>
        </p:spPr>
        <p:txBody>
          <a:bodyPr/>
          <a:lstStyle/>
          <a:p>
            <a:endParaRPr lang="en-US"/>
          </a:p>
        </p:txBody>
      </p:sp>
      <p:sp>
        <p:nvSpPr>
          <p:cNvPr id="10" name="TextBox 10"/>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2 THIẾT KẾ HỆ THỐNG</a:t>
            </a:r>
          </a:p>
        </p:txBody>
      </p:sp>
      <p:sp>
        <p:nvSpPr>
          <p:cNvPr id="11" name="TextBox 11"/>
          <p:cNvSpPr txBox="1"/>
          <p:nvPr/>
        </p:nvSpPr>
        <p:spPr>
          <a:xfrm>
            <a:off x="834775" y="1118161"/>
            <a:ext cx="13576159" cy="1459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000000"/>
                </a:solidFill>
                <a:latin typeface="IBM Plex Sans Condensed"/>
                <a:ea typeface="IBM Plex Sans Condensed"/>
                <a:cs typeface="IBM Plex Sans Condensed"/>
                <a:sym typeface="IBM Plex Sans Condensed"/>
              </a:rPr>
              <a:t>2.8 Khối xác định tín hiệu phát và chuhooix bit thông tin tương ứng</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p>
        </p:txBody>
      </p:sp>
      <p:sp>
        <p:nvSpPr>
          <p:cNvPr id="12" name="TextBox 12"/>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3" name="TextBox 13"/>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4" name="TextBox 14"/>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5" name="TextBox 15"/>
          <p:cNvSpPr txBox="1"/>
          <p:nvPr/>
        </p:nvSpPr>
        <p:spPr>
          <a:xfrm>
            <a:off x="5485911" y="8394035"/>
            <a:ext cx="6407825" cy="406187"/>
          </a:xfrm>
          <a:prstGeom prst="rect">
            <a:avLst/>
          </a:prstGeom>
        </p:spPr>
        <p:txBody>
          <a:bodyPr lIns="0" tIns="0" rIns="0" bIns="0" rtlCol="0" anchor="t">
            <a:spAutoFit/>
          </a:bodyPr>
          <a:lstStyle/>
          <a:p>
            <a:pPr algn="ctr">
              <a:lnSpc>
                <a:spcPts val="3336"/>
              </a:lnSpc>
              <a:spcBef>
                <a:spcPct val="0"/>
              </a:spcBef>
            </a:pPr>
            <a:r>
              <a:rPr lang="en-US" sz="2383" spc="-7">
                <a:solidFill>
                  <a:srgbClr val="000000"/>
                </a:solidFill>
                <a:latin typeface="IBM Plex Sans"/>
                <a:ea typeface="IBM Plex Sans"/>
                <a:cs typeface="IBM Plex Sans"/>
                <a:sym typeface="IBM Plex Sans"/>
              </a:rPr>
              <a:t>Hình 2.18 Sơ đồ khối chức năng xác định output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2345301" y="3736549"/>
            <a:ext cx="11056062" cy="3401865"/>
          </a:xfrm>
          <a:custGeom>
            <a:avLst/>
            <a:gdLst/>
            <a:ahLst/>
            <a:cxnLst/>
            <a:rect l="l" t="t" r="r" b="b"/>
            <a:pathLst>
              <a:path w="11056062" h="3401865">
                <a:moveTo>
                  <a:pt x="0" y="0"/>
                </a:moveTo>
                <a:lnTo>
                  <a:pt x="11056062" y="0"/>
                </a:lnTo>
                <a:lnTo>
                  <a:pt x="11056062" y="3401865"/>
                </a:lnTo>
                <a:lnTo>
                  <a:pt x="0" y="3401865"/>
                </a:lnTo>
                <a:lnTo>
                  <a:pt x="0" y="0"/>
                </a:lnTo>
                <a:close/>
              </a:path>
            </a:pathLst>
          </a:custGeom>
          <a:blipFill>
            <a:blip r:embed="rId3"/>
            <a:stretch>
              <a:fillRect/>
            </a:stretch>
          </a:blipFill>
        </p:spPr>
        <p:txBody>
          <a:bodyPr/>
          <a:lstStyle/>
          <a:p>
            <a:endParaRPr lang="en-US"/>
          </a:p>
        </p:txBody>
      </p:sp>
      <p:sp>
        <p:nvSpPr>
          <p:cNvPr id="10" name="TextBox 10"/>
          <p:cNvSpPr txBox="1"/>
          <p:nvPr/>
        </p:nvSpPr>
        <p:spPr>
          <a:xfrm>
            <a:off x="674374" y="205524"/>
            <a:ext cx="14397916"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3 Kết quả mô phỏng và hướng nghiên cứu tiếp theo</a:t>
            </a:r>
          </a:p>
        </p:txBody>
      </p:sp>
      <p:sp>
        <p:nvSpPr>
          <p:cNvPr id="11" name="TextBox 11"/>
          <p:cNvSpPr txBox="1"/>
          <p:nvPr/>
        </p:nvSpPr>
        <p:spPr>
          <a:xfrm>
            <a:off x="834775" y="1118161"/>
            <a:ext cx="13576159" cy="1459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000000"/>
                </a:solidFill>
                <a:latin typeface="IBM Plex Sans Condensed"/>
                <a:ea typeface="IBM Plex Sans Condensed"/>
                <a:cs typeface="IBM Plex Sans Condensed"/>
                <a:sym typeface="IBM Plex Sans Condensed"/>
              </a:rPr>
              <a:t>3.2 Mô phỏng trên trình mô phỏng HDL</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p>
        </p:txBody>
      </p:sp>
      <p:sp>
        <p:nvSpPr>
          <p:cNvPr id="12" name="TextBox 12"/>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3" name="TextBox 13"/>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4" name="TextBox 14"/>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5" name="TextBox 15"/>
          <p:cNvSpPr txBox="1"/>
          <p:nvPr/>
        </p:nvSpPr>
        <p:spPr>
          <a:xfrm>
            <a:off x="1541075" y="2535668"/>
            <a:ext cx="13531215" cy="495723"/>
          </a:xfrm>
          <a:prstGeom prst="rect">
            <a:avLst/>
          </a:prstGeom>
        </p:spPr>
        <p:txBody>
          <a:bodyPr lIns="0" tIns="0" rIns="0" bIns="0" rtlCol="0" anchor="t">
            <a:spAutoFit/>
          </a:bodyPr>
          <a:lstStyle/>
          <a:p>
            <a:pPr algn="ctr">
              <a:lnSpc>
                <a:spcPts val="4176"/>
              </a:lnSpc>
              <a:spcBef>
                <a:spcPct val="0"/>
              </a:spcBef>
            </a:pPr>
            <a:r>
              <a:rPr lang="en-US" sz="2983" spc="-8">
                <a:solidFill>
                  <a:srgbClr val="000000"/>
                </a:solidFill>
                <a:latin typeface="IBM Plex Sans"/>
                <a:ea typeface="IBM Plex Sans"/>
                <a:cs typeface="IBM Plex Sans"/>
                <a:sym typeface="IBM Plex Sans"/>
              </a:rPr>
              <a:t>Từ chương trình matlab ở trên, chúng em chọn những test case đầu vào như sau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1687031" y="3364864"/>
            <a:ext cx="15120184" cy="2948436"/>
          </a:xfrm>
          <a:custGeom>
            <a:avLst/>
            <a:gdLst/>
            <a:ahLst/>
            <a:cxnLst/>
            <a:rect l="l" t="t" r="r" b="b"/>
            <a:pathLst>
              <a:path w="15120184" h="2948436">
                <a:moveTo>
                  <a:pt x="0" y="0"/>
                </a:moveTo>
                <a:lnTo>
                  <a:pt x="15120185" y="0"/>
                </a:lnTo>
                <a:lnTo>
                  <a:pt x="15120185" y="2948436"/>
                </a:lnTo>
                <a:lnTo>
                  <a:pt x="0" y="2948436"/>
                </a:lnTo>
                <a:lnTo>
                  <a:pt x="0" y="0"/>
                </a:lnTo>
                <a:close/>
              </a:path>
            </a:pathLst>
          </a:custGeom>
          <a:blipFill>
            <a:blip r:embed="rId3"/>
            <a:stretch>
              <a:fillRect/>
            </a:stretch>
          </a:blipFill>
        </p:spPr>
        <p:txBody>
          <a:bodyPr/>
          <a:lstStyle/>
          <a:p>
            <a:endParaRPr lang="en-US"/>
          </a:p>
        </p:txBody>
      </p:sp>
      <p:sp>
        <p:nvSpPr>
          <p:cNvPr id="10" name="TextBox 10"/>
          <p:cNvSpPr txBox="1"/>
          <p:nvPr/>
        </p:nvSpPr>
        <p:spPr>
          <a:xfrm>
            <a:off x="674374" y="205524"/>
            <a:ext cx="14397916"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3 Kết quả mô phỏng và hướng nghiên cứu tiếp theo</a:t>
            </a:r>
          </a:p>
        </p:txBody>
      </p:sp>
      <p:sp>
        <p:nvSpPr>
          <p:cNvPr id="11" name="TextBox 11"/>
          <p:cNvSpPr txBox="1"/>
          <p:nvPr/>
        </p:nvSpPr>
        <p:spPr>
          <a:xfrm>
            <a:off x="834775" y="1118161"/>
            <a:ext cx="13576159" cy="1459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000000"/>
                </a:solidFill>
                <a:latin typeface="IBM Plex Sans Condensed"/>
                <a:ea typeface="IBM Plex Sans Condensed"/>
                <a:cs typeface="IBM Plex Sans Condensed"/>
                <a:sym typeface="IBM Plex Sans Condensed"/>
              </a:rPr>
              <a:t>3.2 Mô phỏng trên trình mô phỏng HDL</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p>
        </p:txBody>
      </p:sp>
      <p:sp>
        <p:nvSpPr>
          <p:cNvPr id="12" name="TextBox 12"/>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3" name="TextBox 13"/>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4" name="TextBox 14"/>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5" name="TextBox 15"/>
          <p:cNvSpPr txBox="1"/>
          <p:nvPr/>
        </p:nvSpPr>
        <p:spPr>
          <a:xfrm>
            <a:off x="5929628" y="7412070"/>
            <a:ext cx="5904905" cy="462703"/>
          </a:xfrm>
          <a:prstGeom prst="rect">
            <a:avLst/>
          </a:prstGeom>
        </p:spPr>
        <p:txBody>
          <a:bodyPr lIns="0" tIns="0" rIns="0" bIns="0" rtlCol="0" anchor="t">
            <a:spAutoFit/>
          </a:bodyPr>
          <a:lstStyle/>
          <a:p>
            <a:pPr algn="ctr">
              <a:lnSpc>
                <a:spcPts val="3896"/>
              </a:lnSpc>
              <a:spcBef>
                <a:spcPct val="0"/>
              </a:spcBef>
            </a:pPr>
            <a:r>
              <a:rPr lang="en-US" sz="2783" spc="-8">
                <a:solidFill>
                  <a:srgbClr val="000000"/>
                </a:solidFill>
                <a:latin typeface="IBM Plex Sans"/>
                <a:ea typeface="IBM Plex Sans"/>
                <a:cs typeface="IBM Plex Sans"/>
                <a:sym typeface="IBM Plex Sans"/>
              </a:rPr>
              <a:t>Hình 3.1 Kết quả mô phỏng khối nhân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sp>
        <p:nvSpPr>
          <p:cNvPr id="5" name="Freeform 5"/>
          <p:cNvSpPr/>
          <p:nvPr/>
        </p:nvSpPr>
        <p:spPr>
          <a:xfrm>
            <a:off x="-61511" y="5742225"/>
            <a:ext cx="18411022" cy="4050425"/>
          </a:xfrm>
          <a:custGeom>
            <a:avLst/>
            <a:gdLst/>
            <a:ahLst/>
            <a:cxnLst/>
            <a:rect l="l" t="t" r="r" b="b"/>
            <a:pathLst>
              <a:path w="18411022" h="4050425">
                <a:moveTo>
                  <a:pt x="0" y="0"/>
                </a:moveTo>
                <a:lnTo>
                  <a:pt x="18411022" y="0"/>
                </a:lnTo>
                <a:lnTo>
                  <a:pt x="18411022" y="4050425"/>
                </a:lnTo>
                <a:lnTo>
                  <a:pt x="0" y="4050425"/>
                </a:lnTo>
                <a:lnTo>
                  <a:pt x="0" y="0"/>
                </a:lnTo>
                <a:close/>
              </a:path>
            </a:pathLst>
          </a:custGeom>
          <a:blipFill>
            <a:blip r:embed="rId3"/>
            <a:stretch>
              <a:fillRect/>
            </a:stretch>
          </a:blipFill>
        </p:spPr>
        <p:txBody>
          <a:bodyPr/>
          <a:lstStyle/>
          <a:p>
            <a:endParaRPr lang="en-US"/>
          </a:p>
        </p:txBody>
      </p:sp>
      <p:sp>
        <p:nvSpPr>
          <p:cNvPr id="6" name="TextBox 6"/>
          <p:cNvSpPr txBox="1"/>
          <p:nvPr/>
        </p:nvSpPr>
        <p:spPr>
          <a:xfrm>
            <a:off x="4634246" y="9253286"/>
            <a:ext cx="8732341" cy="1019598"/>
          </a:xfrm>
          <a:prstGeom prst="rect">
            <a:avLst/>
          </a:prstGeom>
        </p:spPr>
        <p:txBody>
          <a:bodyPr lIns="0" tIns="0" rIns="0" bIns="0" rtlCol="0" anchor="t">
            <a:spAutoFit/>
          </a:bodyPr>
          <a:lstStyle/>
          <a:p>
            <a:pPr algn="ctr">
              <a:lnSpc>
                <a:spcPts val="4176"/>
              </a:lnSpc>
            </a:pPr>
            <a:r>
              <a:rPr lang="en-US" sz="2983" spc="-8">
                <a:solidFill>
                  <a:srgbClr val="000000"/>
                </a:solidFill>
                <a:latin typeface="IBM Plex Sans"/>
                <a:ea typeface="IBM Plex Sans"/>
                <a:cs typeface="IBM Plex Sans"/>
                <a:sym typeface="IBM Plex Sans"/>
              </a:rPr>
              <a:t>Hình 1.6 Sơ đồ khối của một hệ thống mã hóa STBC.</a:t>
            </a:r>
          </a:p>
          <a:p>
            <a:pPr algn="ctr">
              <a:lnSpc>
                <a:spcPts val="4176"/>
              </a:lnSpc>
              <a:spcBef>
                <a:spcPct val="0"/>
              </a:spcBef>
            </a:pPr>
            <a:endParaRPr lang="en-US" sz="2983" spc="-8">
              <a:solidFill>
                <a:srgbClr val="000000"/>
              </a:solidFill>
              <a:latin typeface="IBM Plex Sans"/>
              <a:ea typeface="IBM Plex Sans"/>
              <a:cs typeface="IBM Plex Sans"/>
              <a:sym typeface="IBM Plex Sans"/>
            </a:endParaRPr>
          </a:p>
        </p:txBody>
      </p:sp>
      <p:grpSp>
        <p:nvGrpSpPr>
          <p:cNvPr id="7" name="Group 7"/>
          <p:cNvGrpSpPr>
            <a:grpSpLocks noChangeAspect="1"/>
          </p:cNvGrpSpPr>
          <p:nvPr/>
        </p:nvGrpSpPr>
        <p:grpSpPr>
          <a:xfrm>
            <a:off x="-321256" y="9720434"/>
            <a:ext cx="19068682" cy="879352"/>
            <a:chOff x="0" y="0"/>
            <a:chExt cx="4734928" cy="218351"/>
          </a:xfrm>
        </p:grpSpPr>
        <p:sp>
          <p:nvSpPr>
            <p:cNvPr id="8" name="Freeform 8"/>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9" name="Freeform 9"/>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10" name="Freeform 10"/>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11" name="Freeform 11"/>
          <p:cNvSpPr/>
          <p:nvPr/>
        </p:nvSpPr>
        <p:spPr>
          <a:xfrm>
            <a:off x="5591093" y="3641088"/>
            <a:ext cx="5784030" cy="2321482"/>
          </a:xfrm>
          <a:custGeom>
            <a:avLst/>
            <a:gdLst/>
            <a:ahLst/>
            <a:cxnLst/>
            <a:rect l="l" t="t" r="r" b="b"/>
            <a:pathLst>
              <a:path w="5784030" h="2321482">
                <a:moveTo>
                  <a:pt x="0" y="0"/>
                </a:moveTo>
                <a:lnTo>
                  <a:pt x="5784031" y="0"/>
                </a:lnTo>
                <a:lnTo>
                  <a:pt x="5784031" y="2321482"/>
                </a:lnTo>
                <a:lnTo>
                  <a:pt x="0" y="2321482"/>
                </a:lnTo>
                <a:lnTo>
                  <a:pt x="0" y="0"/>
                </a:lnTo>
                <a:close/>
              </a:path>
            </a:pathLst>
          </a:custGeom>
          <a:blipFill>
            <a:blip r:embed="rId4"/>
            <a:stretch>
              <a:fillRect/>
            </a:stretch>
          </a:blipFill>
        </p:spPr>
        <p:txBody>
          <a:bodyPr/>
          <a:lstStyle/>
          <a:p>
            <a:endParaRPr lang="en-US"/>
          </a:p>
        </p:txBody>
      </p:sp>
      <p:sp>
        <p:nvSpPr>
          <p:cNvPr id="12" name="TextBox 12"/>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1 CƠ SỞ LÝ THUYẾT</a:t>
            </a:r>
          </a:p>
        </p:txBody>
      </p:sp>
      <p:sp>
        <p:nvSpPr>
          <p:cNvPr id="13" name="TextBox 13"/>
          <p:cNvSpPr txBox="1"/>
          <p:nvPr/>
        </p:nvSpPr>
        <p:spPr>
          <a:xfrm>
            <a:off x="669927" y="1250279"/>
            <a:ext cx="13357280" cy="1618015"/>
          </a:xfrm>
          <a:prstGeom prst="rect">
            <a:avLst/>
          </a:prstGeom>
        </p:spPr>
        <p:txBody>
          <a:bodyPr lIns="0" tIns="0" rIns="0" bIns="0" rtlCol="0" anchor="t">
            <a:spAutoFit/>
          </a:bodyPr>
          <a:lstStyle/>
          <a:p>
            <a:pPr algn="l">
              <a:lnSpc>
                <a:spcPts val="6925"/>
              </a:lnSpc>
            </a:pPr>
            <a:r>
              <a:rPr lang="en-US" sz="3847" spc="23">
                <a:solidFill>
                  <a:srgbClr val="8C1515"/>
                </a:solidFill>
                <a:latin typeface="IBM Plex Sans Condensed"/>
                <a:ea typeface="IBM Plex Sans Condensed"/>
                <a:cs typeface="IBM Plex Sans Condensed"/>
                <a:sym typeface="IBM Plex Sans Condensed"/>
              </a:rPr>
              <a:t>▶</a:t>
            </a:r>
            <a:r>
              <a:rPr lang="en-US" sz="3847" spc="23">
                <a:solidFill>
                  <a:srgbClr val="FFFFFF"/>
                </a:solidFill>
                <a:latin typeface="IBM Plex Sans Condensed"/>
                <a:ea typeface="IBM Plex Sans Condensed"/>
                <a:cs typeface="IBM Plex Sans Condensed"/>
                <a:sym typeface="IBM Plex Sans Condensed"/>
              </a:rPr>
              <a:t> </a:t>
            </a:r>
            <a:r>
              <a:rPr lang="en-US" sz="3847" spc="23">
                <a:solidFill>
                  <a:srgbClr val="000000"/>
                </a:solidFill>
                <a:latin typeface="IBM Plex Sans Condensed"/>
                <a:ea typeface="IBM Plex Sans Condensed"/>
                <a:cs typeface="IBM Plex Sans Condensed"/>
                <a:sym typeface="IBM Plex Sans Condensed"/>
              </a:rPr>
              <a:t>1.2 Mã khối không gian và thời gian trực giao - OSTBC </a:t>
            </a:r>
          </a:p>
          <a:p>
            <a:pPr algn="l">
              <a:lnSpc>
                <a:spcPts val="6925"/>
              </a:lnSpc>
            </a:pPr>
            <a:r>
              <a:rPr lang="en-US" sz="3847" spc="23">
                <a:solidFill>
                  <a:srgbClr val="8C1515"/>
                </a:solidFill>
                <a:latin typeface="IBM Plex Sans Condensed"/>
                <a:ea typeface="IBM Plex Sans Condensed"/>
                <a:cs typeface="IBM Plex Sans Condensed"/>
                <a:sym typeface="IBM Plex Sans Condensed"/>
              </a:rPr>
              <a:t>     ▶</a:t>
            </a:r>
            <a:r>
              <a:rPr lang="en-US" sz="3847" spc="23">
                <a:solidFill>
                  <a:srgbClr val="FFFFFF"/>
                </a:solidFill>
                <a:latin typeface="IBM Plex Sans Condensed"/>
                <a:ea typeface="IBM Plex Sans Condensed"/>
                <a:cs typeface="IBM Plex Sans Condensed"/>
                <a:sym typeface="IBM Plex Sans Condensed"/>
              </a:rPr>
              <a:t> </a:t>
            </a:r>
            <a:r>
              <a:rPr lang="en-US" sz="3847" spc="23">
                <a:solidFill>
                  <a:srgbClr val="000000"/>
                </a:solidFill>
                <a:latin typeface="IBM Plex Sans Condensed"/>
                <a:ea typeface="IBM Plex Sans Condensed"/>
                <a:cs typeface="IBM Plex Sans Condensed"/>
                <a:sym typeface="IBM Plex Sans Condensed"/>
              </a:rPr>
              <a:t>1.2.2 Mã khối không gian và thời gian STBC</a:t>
            </a:r>
          </a:p>
        </p:txBody>
      </p:sp>
      <p:sp>
        <p:nvSpPr>
          <p:cNvPr id="14" name="TextBox 14"/>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5" name="TextBox 15"/>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6" name="TextBox 16"/>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7" name="TextBox 17"/>
          <p:cNvSpPr txBox="1"/>
          <p:nvPr/>
        </p:nvSpPr>
        <p:spPr>
          <a:xfrm>
            <a:off x="1387633" y="3363594"/>
            <a:ext cx="13065919" cy="497840"/>
          </a:xfrm>
          <a:prstGeom prst="rect">
            <a:avLst/>
          </a:prstGeom>
        </p:spPr>
        <p:txBody>
          <a:bodyPr lIns="0" tIns="0" rIns="0" bIns="0" rtlCol="0" anchor="t">
            <a:spAutoFit/>
          </a:bodyPr>
          <a:lstStyle/>
          <a:p>
            <a:pPr algn="ctr">
              <a:lnSpc>
                <a:spcPts val="4060"/>
              </a:lnSpc>
              <a:spcBef>
                <a:spcPct val="0"/>
              </a:spcBef>
            </a:pPr>
            <a:r>
              <a:rPr lang="en-US" sz="2900" spc="-8">
                <a:solidFill>
                  <a:srgbClr val="000000"/>
                </a:solidFill>
                <a:latin typeface="IBM Plex Sans"/>
                <a:ea typeface="IBM Plex Sans"/>
                <a:cs typeface="IBM Plex Sans"/>
                <a:sym typeface="IBM Plex Sans"/>
              </a:rPr>
              <a:t>Với mã STBC tuyến tính thì phép ánh xạ có thể được biểu diễn ngắn gọn như sau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1892240" y="3138429"/>
            <a:ext cx="14503519" cy="3281421"/>
          </a:xfrm>
          <a:custGeom>
            <a:avLst/>
            <a:gdLst/>
            <a:ahLst/>
            <a:cxnLst/>
            <a:rect l="l" t="t" r="r" b="b"/>
            <a:pathLst>
              <a:path w="14503519" h="3281421">
                <a:moveTo>
                  <a:pt x="0" y="0"/>
                </a:moveTo>
                <a:lnTo>
                  <a:pt x="14503520" y="0"/>
                </a:lnTo>
                <a:lnTo>
                  <a:pt x="14503520" y="3281422"/>
                </a:lnTo>
                <a:lnTo>
                  <a:pt x="0" y="3281422"/>
                </a:lnTo>
                <a:lnTo>
                  <a:pt x="0" y="0"/>
                </a:lnTo>
                <a:close/>
              </a:path>
            </a:pathLst>
          </a:custGeom>
          <a:blipFill>
            <a:blip r:embed="rId3"/>
            <a:stretch>
              <a:fillRect/>
            </a:stretch>
          </a:blipFill>
        </p:spPr>
        <p:txBody>
          <a:bodyPr/>
          <a:lstStyle/>
          <a:p>
            <a:endParaRPr lang="en-US"/>
          </a:p>
        </p:txBody>
      </p:sp>
      <p:sp>
        <p:nvSpPr>
          <p:cNvPr id="10" name="TextBox 10"/>
          <p:cNvSpPr txBox="1"/>
          <p:nvPr/>
        </p:nvSpPr>
        <p:spPr>
          <a:xfrm>
            <a:off x="674374" y="205524"/>
            <a:ext cx="14397916"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3 Kết quả mô phỏng và hướng nghiên cứu tiếp theo</a:t>
            </a:r>
          </a:p>
        </p:txBody>
      </p:sp>
      <p:sp>
        <p:nvSpPr>
          <p:cNvPr id="11" name="TextBox 11"/>
          <p:cNvSpPr txBox="1"/>
          <p:nvPr/>
        </p:nvSpPr>
        <p:spPr>
          <a:xfrm>
            <a:off x="834775" y="1118161"/>
            <a:ext cx="13576159" cy="1459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000000"/>
                </a:solidFill>
                <a:latin typeface="IBM Plex Sans Condensed"/>
                <a:ea typeface="IBM Plex Sans Condensed"/>
                <a:cs typeface="IBM Plex Sans Condensed"/>
                <a:sym typeface="IBM Plex Sans Condensed"/>
              </a:rPr>
              <a:t>3.2 Mô phỏng trên trình mô phỏng HDL</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p>
        </p:txBody>
      </p:sp>
      <p:sp>
        <p:nvSpPr>
          <p:cNvPr id="12" name="TextBox 12"/>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3" name="TextBox 13"/>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4" name="TextBox 14"/>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5" name="TextBox 15"/>
          <p:cNvSpPr txBox="1"/>
          <p:nvPr/>
        </p:nvSpPr>
        <p:spPr>
          <a:xfrm>
            <a:off x="4973704" y="7393451"/>
            <a:ext cx="7882057" cy="531283"/>
          </a:xfrm>
          <a:prstGeom prst="rect">
            <a:avLst/>
          </a:prstGeom>
        </p:spPr>
        <p:txBody>
          <a:bodyPr lIns="0" tIns="0" rIns="0" bIns="0" rtlCol="0" anchor="t">
            <a:spAutoFit/>
          </a:bodyPr>
          <a:lstStyle/>
          <a:p>
            <a:pPr algn="ctr">
              <a:lnSpc>
                <a:spcPts val="4316"/>
              </a:lnSpc>
              <a:spcBef>
                <a:spcPct val="0"/>
              </a:spcBef>
            </a:pPr>
            <a:r>
              <a:rPr lang="en-US" sz="3083" spc="-9">
                <a:solidFill>
                  <a:srgbClr val="000000"/>
                </a:solidFill>
                <a:latin typeface="IBM Plex Sans"/>
                <a:ea typeface="IBM Plex Sans"/>
                <a:cs typeface="IBM Plex Sans"/>
                <a:sym typeface="IBM Plex Sans"/>
              </a:rPr>
              <a:t>Hình 3.2 Kết quả mô phỏng khối chia pipeline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2275595" y="2968564"/>
            <a:ext cx="14531621" cy="3523918"/>
          </a:xfrm>
          <a:custGeom>
            <a:avLst/>
            <a:gdLst/>
            <a:ahLst/>
            <a:cxnLst/>
            <a:rect l="l" t="t" r="r" b="b"/>
            <a:pathLst>
              <a:path w="14531621" h="3523918">
                <a:moveTo>
                  <a:pt x="0" y="0"/>
                </a:moveTo>
                <a:lnTo>
                  <a:pt x="14531621" y="0"/>
                </a:lnTo>
                <a:lnTo>
                  <a:pt x="14531621" y="3523918"/>
                </a:lnTo>
                <a:lnTo>
                  <a:pt x="0" y="3523918"/>
                </a:lnTo>
                <a:lnTo>
                  <a:pt x="0" y="0"/>
                </a:lnTo>
                <a:close/>
              </a:path>
            </a:pathLst>
          </a:custGeom>
          <a:blipFill>
            <a:blip r:embed="rId3"/>
            <a:stretch>
              <a:fillRect/>
            </a:stretch>
          </a:blipFill>
        </p:spPr>
        <p:txBody>
          <a:bodyPr/>
          <a:lstStyle/>
          <a:p>
            <a:endParaRPr lang="en-US"/>
          </a:p>
        </p:txBody>
      </p:sp>
      <p:sp>
        <p:nvSpPr>
          <p:cNvPr id="10" name="TextBox 10"/>
          <p:cNvSpPr txBox="1"/>
          <p:nvPr/>
        </p:nvSpPr>
        <p:spPr>
          <a:xfrm>
            <a:off x="674374" y="205524"/>
            <a:ext cx="14397916"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3 Kết quả mô phỏng và hướng nghiên cứu tiếp theo</a:t>
            </a:r>
          </a:p>
        </p:txBody>
      </p:sp>
      <p:sp>
        <p:nvSpPr>
          <p:cNvPr id="11" name="TextBox 11"/>
          <p:cNvSpPr txBox="1"/>
          <p:nvPr/>
        </p:nvSpPr>
        <p:spPr>
          <a:xfrm>
            <a:off x="834775" y="1118161"/>
            <a:ext cx="13576159" cy="1459878"/>
          </a:xfrm>
          <a:prstGeom prst="rect">
            <a:avLst/>
          </a:prstGeom>
        </p:spPr>
        <p:txBody>
          <a:bodyPr lIns="0" tIns="0" rIns="0" bIns="0" rtlCol="0" anchor="t">
            <a:spAutoFit/>
          </a:bodyPr>
          <a:lstStyle/>
          <a:p>
            <a:pPr algn="l">
              <a:lnSpc>
                <a:spcPts val="6014"/>
              </a:lnSpc>
            </a:pPr>
            <a:r>
              <a:rPr lang="en-US" sz="3341" spc="20">
                <a:solidFill>
                  <a:srgbClr val="8C1515"/>
                </a:solidFill>
                <a:latin typeface="IBM Plex Sans Condensed"/>
                <a:ea typeface="IBM Plex Sans Condensed"/>
                <a:cs typeface="IBM Plex Sans Condensed"/>
                <a:sym typeface="IBM Plex Sans Condensed"/>
              </a:rPr>
              <a:t>▶</a:t>
            </a:r>
            <a:r>
              <a:rPr lang="en-US" sz="3341" spc="20">
                <a:solidFill>
                  <a:srgbClr val="000000"/>
                </a:solidFill>
                <a:latin typeface="IBM Plex Sans Condensed"/>
                <a:ea typeface="IBM Plex Sans Condensed"/>
                <a:cs typeface="IBM Plex Sans Condensed"/>
                <a:sym typeface="IBM Plex Sans Condensed"/>
              </a:rPr>
              <a:t>3.2 Mô phỏng trên trình mô phỏng HDL</a:t>
            </a:r>
          </a:p>
          <a:p>
            <a:pPr algn="l">
              <a:lnSpc>
                <a:spcPts val="6014"/>
              </a:lnSpc>
            </a:pPr>
            <a:r>
              <a:rPr lang="en-US" sz="3341" spc="20">
                <a:solidFill>
                  <a:srgbClr val="8C1515"/>
                </a:solidFill>
                <a:latin typeface="IBM Plex Sans Condensed"/>
                <a:ea typeface="IBM Plex Sans Condensed"/>
                <a:cs typeface="IBM Plex Sans Condensed"/>
                <a:sym typeface="IBM Plex Sans Condensed"/>
              </a:rPr>
              <a:t> </a:t>
            </a:r>
          </a:p>
        </p:txBody>
      </p:sp>
      <p:sp>
        <p:nvSpPr>
          <p:cNvPr id="12" name="TextBox 12"/>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3" name="TextBox 13"/>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4" name="TextBox 14"/>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5" name="TextBox 15"/>
          <p:cNvSpPr txBox="1"/>
          <p:nvPr/>
        </p:nvSpPr>
        <p:spPr>
          <a:xfrm>
            <a:off x="5173716" y="7305854"/>
            <a:ext cx="8735378" cy="462703"/>
          </a:xfrm>
          <a:prstGeom prst="rect">
            <a:avLst/>
          </a:prstGeom>
        </p:spPr>
        <p:txBody>
          <a:bodyPr lIns="0" tIns="0" rIns="0" bIns="0" rtlCol="0" anchor="t">
            <a:spAutoFit/>
          </a:bodyPr>
          <a:lstStyle/>
          <a:p>
            <a:pPr algn="ctr">
              <a:lnSpc>
                <a:spcPts val="3896"/>
              </a:lnSpc>
              <a:spcBef>
                <a:spcPct val="0"/>
              </a:spcBef>
            </a:pPr>
            <a:r>
              <a:rPr lang="en-US" sz="2783" spc="-8">
                <a:solidFill>
                  <a:srgbClr val="000000"/>
                </a:solidFill>
                <a:latin typeface="IBM Plex Sans"/>
                <a:ea typeface="IBM Plex Sans"/>
                <a:cs typeface="IBM Plex Sans"/>
                <a:sym typeface="IBM Plex Sans"/>
              </a:rPr>
              <a:t>Hình 3.3 Kết quả mô phỏng tính ma trận Hq và giá trị Dh</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321256" y="9720434"/>
            <a:ext cx="19068682" cy="879352"/>
            <a:chOff x="0" y="0"/>
            <a:chExt cx="4734928" cy="218351"/>
          </a:xfrm>
        </p:grpSpPr>
        <p:sp>
          <p:nvSpPr>
            <p:cNvPr id="3" name="Freeform 3"/>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4" name="Freeform 4"/>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5" name="Freeform 5"/>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grpSp>
        <p:nvGrpSpPr>
          <p:cNvPr id="6" name="Group 6"/>
          <p:cNvGrpSpPr/>
          <p:nvPr/>
        </p:nvGrpSpPr>
        <p:grpSpPr>
          <a:xfrm>
            <a:off x="4276852" y="0"/>
            <a:ext cx="10116750" cy="1369655"/>
            <a:chOff x="0" y="0"/>
            <a:chExt cx="13489001" cy="1826207"/>
          </a:xfrm>
        </p:grpSpPr>
        <p:sp>
          <p:nvSpPr>
            <p:cNvPr id="7" name="Freeform 7"/>
            <p:cNvSpPr/>
            <p:nvPr/>
          </p:nvSpPr>
          <p:spPr>
            <a:xfrm>
              <a:off x="0" y="0"/>
              <a:ext cx="1396625" cy="1629673"/>
            </a:xfrm>
            <a:custGeom>
              <a:avLst/>
              <a:gdLst/>
              <a:ahLst/>
              <a:cxnLst/>
              <a:rect l="l" t="t" r="r" b="b"/>
              <a:pathLst>
                <a:path w="1396625" h="1629673">
                  <a:moveTo>
                    <a:pt x="0" y="0"/>
                  </a:moveTo>
                  <a:lnTo>
                    <a:pt x="1396625" y="0"/>
                  </a:lnTo>
                  <a:lnTo>
                    <a:pt x="1396625" y="1629673"/>
                  </a:lnTo>
                  <a:lnTo>
                    <a:pt x="0" y="1629673"/>
                  </a:lnTo>
                  <a:lnTo>
                    <a:pt x="0" y="0"/>
                  </a:lnTo>
                  <a:close/>
                </a:path>
              </a:pathLst>
            </a:custGeom>
            <a:blipFill>
              <a:blip r:embed="rId2"/>
              <a:stretch>
                <a:fillRect t="-3177" b="-3177"/>
              </a:stretch>
            </a:blipFill>
          </p:spPr>
          <p:txBody>
            <a:bodyPr/>
            <a:lstStyle/>
            <a:p>
              <a:endParaRPr lang="en-US"/>
            </a:p>
          </p:txBody>
        </p:sp>
        <p:sp>
          <p:nvSpPr>
            <p:cNvPr id="8" name="TextBox 8"/>
            <p:cNvSpPr txBox="1"/>
            <p:nvPr/>
          </p:nvSpPr>
          <p:spPr>
            <a:xfrm>
              <a:off x="1275924" y="405725"/>
              <a:ext cx="10386869" cy="1286285"/>
            </a:xfrm>
            <a:prstGeom prst="rect">
              <a:avLst/>
            </a:prstGeom>
          </p:spPr>
          <p:txBody>
            <a:bodyPr lIns="0" tIns="0" rIns="0" bIns="0" rtlCol="0" anchor="t">
              <a:spAutoFit/>
            </a:bodyPr>
            <a:lstStyle/>
            <a:p>
              <a:pPr algn="ctr">
                <a:lnSpc>
                  <a:spcPts val="2663"/>
                </a:lnSpc>
              </a:pPr>
              <a:r>
                <a:rPr lang="en-US" sz="2330" spc="-6">
                  <a:solidFill>
                    <a:srgbClr val="000000"/>
                  </a:solidFill>
                  <a:latin typeface="IBM Plex Sans"/>
                  <a:ea typeface="IBM Plex Sans"/>
                  <a:cs typeface="IBM Plex Sans"/>
                  <a:sym typeface="IBM Plex Sans"/>
                </a:rPr>
                <a:t>Posts and Telecommunications  Institute of Technology</a:t>
              </a:r>
            </a:p>
            <a:p>
              <a:pPr algn="ctr">
                <a:lnSpc>
                  <a:spcPts val="2663"/>
                </a:lnSpc>
              </a:pPr>
              <a:r>
                <a:rPr lang="en-US" sz="2330" spc="-6">
                  <a:solidFill>
                    <a:srgbClr val="000000"/>
                  </a:solidFill>
                  <a:latin typeface="IBM Plex Sans"/>
                  <a:ea typeface="IBM Plex Sans"/>
                  <a:cs typeface="IBM Plex Sans"/>
                  <a:sym typeface="IBM Plex Sans"/>
                </a:rPr>
                <a:t>Faculty of Electronic Engineering 1</a:t>
              </a:r>
            </a:p>
            <a:p>
              <a:pPr algn="ctr">
                <a:lnSpc>
                  <a:spcPts val="2663"/>
                </a:lnSpc>
              </a:pPr>
              <a:endParaRPr lang="en-US" sz="2330" spc="-6">
                <a:solidFill>
                  <a:srgbClr val="000000"/>
                </a:solidFill>
                <a:latin typeface="IBM Plex Sans"/>
                <a:ea typeface="IBM Plex Sans"/>
                <a:cs typeface="IBM Plex Sans"/>
                <a:sym typeface="IBM Plex Sans"/>
              </a:endParaRPr>
            </a:p>
          </p:txBody>
        </p:sp>
        <p:sp>
          <p:nvSpPr>
            <p:cNvPr id="9" name="Freeform 9"/>
            <p:cNvSpPr/>
            <p:nvPr/>
          </p:nvSpPr>
          <p:spPr>
            <a:xfrm>
              <a:off x="11662794" y="0"/>
              <a:ext cx="1826207" cy="1826207"/>
            </a:xfrm>
            <a:custGeom>
              <a:avLst/>
              <a:gdLst/>
              <a:ahLst/>
              <a:cxnLst/>
              <a:rect l="l" t="t" r="r" b="b"/>
              <a:pathLst>
                <a:path w="1826207" h="1826207">
                  <a:moveTo>
                    <a:pt x="0" y="0"/>
                  </a:moveTo>
                  <a:lnTo>
                    <a:pt x="1826207" y="0"/>
                  </a:lnTo>
                  <a:lnTo>
                    <a:pt x="1826207" y="1826207"/>
                  </a:lnTo>
                  <a:lnTo>
                    <a:pt x="0" y="1826207"/>
                  </a:lnTo>
                  <a:lnTo>
                    <a:pt x="0" y="0"/>
                  </a:lnTo>
                  <a:close/>
                </a:path>
              </a:pathLst>
            </a:custGeom>
            <a:blipFill>
              <a:blip r:embed="rId3"/>
              <a:stretch>
                <a:fillRect/>
              </a:stretch>
            </a:blipFill>
          </p:spPr>
          <p:txBody>
            <a:bodyPr/>
            <a:lstStyle/>
            <a:p>
              <a:endParaRPr lang="en-US"/>
            </a:p>
          </p:txBody>
        </p:sp>
      </p:grpSp>
      <p:grpSp>
        <p:nvGrpSpPr>
          <p:cNvPr id="10" name="Group 10"/>
          <p:cNvGrpSpPr>
            <a:grpSpLocks noChangeAspect="1"/>
          </p:cNvGrpSpPr>
          <p:nvPr/>
        </p:nvGrpSpPr>
        <p:grpSpPr>
          <a:xfrm>
            <a:off x="-321256" y="1483690"/>
            <a:ext cx="20251873" cy="1663083"/>
            <a:chOff x="0" y="0"/>
            <a:chExt cx="4608004" cy="378409"/>
          </a:xfrm>
        </p:grpSpPr>
        <p:sp>
          <p:nvSpPr>
            <p:cNvPr id="11" name="Freeform 11"/>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12" name="TextBox 12"/>
          <p:cNvSpPr txBox="1"/>
          <p:nvPr/>
        </p:nvSpPr>
        <p:spPr>
          <a:xfrm>
            <a:off x="4868030" y="1773057"/>
            <a:ext cx="8690108" cy="979574"/>
          </a:xfrm>
          <a:prstGeom prst="rect">
            <a:avLst/>
          </a:prstGeom>
        </p:spPr>
        <p:txBody>
          <a:bodyPr lIns="0" tIns="0" rIns="0" bIns="0" rtlCol="0" anchor="t">
            <a:spAutoFit/>
          </a:bodyPr>
          <a:lstStyle/>
          <a:p>
            <a:pPr algn="ctr">
              <a:lnSpc>
                <a:spcPts val="8065"/>
              </a:lnSpc>
            </a:pPr>
            <a:r>
              <a:rPr lang="en-US" sz="5761" spc="63">
                <a:solidFill>
                  <a:srgbClr val="FFFFFF"/>
                </a:solidFill>
                <a:latin typeface="IBM Plex Sans Condensed"/>
                <a:ea typeface="IBM Plex Sans Condensed"/>
                <a:cs typeface="IBM Plex Sans Condensed"/>
                <a:sym typeface="IBM Plex Sans Condensed"/>
              </a:rPr>
              <a:t>THIẾT KẾ ĐIỆN TỬ 2024</a:t>
            </a:r>
          </a:p>
        </p:txBody>
      </p:sp>
      <p:sp>
        <p:nvSpPr>
          <p:cNvPr id="13" name="TextBox 13"/>
          <p:cNvSpPr txBox="1"/>
          <p:nvPr/>
        </p:nvSpPr>
        <p:spPr>
          <a:xfrm>
            <a:off x="8183502" y="9433975"/>
            <a:ext cx="2761167" cy="431782"/>
          </a:xfrm>
          <a:prstGeom prst="rect">
            <a:avLst/>
          </a:prstGeom>
        </p:spPr>
        <p:txBody>
          <a:bodyPr lIns="0" tIns="0" rIns="0" bIns="0" rtlCol="0" anchor="t">
            <a:spAutoFit/>
          </a:bodyPr>
          <a:lstStyle/>
          <a:p>
            <a:pPr algn="l">
              <a:lnSpc>
                <a:spcPts val="3736"/>
              </a:lnSpc>
            </a:pPr>
            <a:r>
              <a:rPr lang="en-US" sz="2668" spc="16">
                <a:solidFill>
                  <a:srgbClr val="000000"/>
                </a:solidFill>
                <a:latin typeface="IBM Plex Sans Condensed"/>
                <a:ea typeface="IBM Plex Sans Condensed"/>
                <a:cs typeface="IBM Plex Sans Condensed"/>
                <a:sym typeface="IBM Plex Sans Condensed"/>
              </a:rPr>
              <a:t>15/11/2024</a:t>
            </a:r>
          </a:p>
        </p:txBody>
      </p:sp>
      <p:sp>
        <p:nvSpPr>
          <p:cNvPr id="14" name="TextBox 14"/>
          <p:cNvSpPr txBox="1"/>
          <p:nvPr/>
        </p:nvSpPr>
        <p:spPr>
          <a:xfrm>
            <a:off x="5403589" y="5424123"/>
            <a:ext cx="7618991" cy="1694403"/>
          </a:xfrm>
          <a:prstGeom prst="rect">
            <a:avLst/>
          </a:prstGeom>
        </p:spPr>
        <p:txBody>
          <a:bodyPr lIns="0" tIns="0" rIns="0" bIns="0" rtlCol="0" anchor="t">
            <a:spAutoFit/>
          </a:bodyPr>
          <a:lstStyle/>
          <a:p>
            <a:pPr algn="ctr">
              <a:lnSpc>
                <a:spcPts val="6882"/>
              </a:lnSpc>
            </a:pPr>
            <a:r>
              <a:rPr lang="en-US" sz="4916" b="1" spc="29">
                <a:solidFill>
                  <a:srgbClr val="8C1515"/>
                </a:solidFill>
                <a:latin typeface="IBM Plex Sans Condensed Bold"/>
                <a:ea typeface="IBM Plex Sans Condensed Bold"/>
                <a:cs typeface="IBM Plex Sans Condensed Bold"/>
                <a:sym typeface="IBM Plex Sans Condensed Bold"/>
              </a:rPr>
              <a:t>THANK YOU FOR WATCHING</a:t>
            </a:r>
          </a:p>
        </p:txBody>
      </p:sp>
      <p:sp>
        <p:nvSpPr>
          <p:cNvPr id="15" name="TextBox 15"/>
          <p:cNvSpPr txBox="1"/>
          <p:nvPr/>
        </p:nvSpPr>
        <p:spPr>
          <a:xfrm>
            <a:off x="2804125" y="10032257"/>
            <a:ext cx="1594837"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ECP</a:t>
            </a:r>
          </a:p>
        </p:txBody>
      </p:sp>
      <p:sp>
        <p:nvSpPr>
          <p:cNvPr id="16" name="TextBox 16"/>
          <p:cNvSpPr txBox="1"/>
          <p:nvPr/>
        </p:nvSpPr>
        <p:spPr>
          <a:xfrm>
            <a:off x="8236670" y="10032257"/>
            <a:ext cx="1952829"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Thiết Kế Điện Tử 2024</a:t>
            </a:r>
          </a:p>
        </p:txBody>
      </p:sp>
      <p:sp>
        <p:nvSpPr>
          <p:cNvPr id="17" name="TextBox 17"/>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15/11/2024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6933455" y="3626431"/>
            <a:ext cx="4421091" cy="2713937"/>
          </a:xfrm>
          <a:custGeom>
            <a:avLst/>
            <a:gdLst/>
            <a:ahLst/>
            <a:cxnLst/>
            <a:rect l="l" t="t" r="r" b="b"/>
            <a:pathLst>
              <a:path w="4421091" h="2713937">
                <a:moveTo>
                  <a:pt x="0" y="0"/>
                </a:moveTo>
                <a:lnTo>
                  <a:pt x="4421090" y="0"/>
                </a:lnTo>
                <a:lnTo>
                  <a:pt x="4421090" y="2713937"/>
                </a:lnTo>
                <a:lnTo>
                  <a:pt x="0" y="2713937"/>
                </a:lnTo>
                <a:lnTo>
                  <a:pt x="0" y="0"/>
                </a:lnTo>
                <a:close/>
              </a:path>
            </a:pathLst>
          </a:custGeom>
          <a:blipFill>
            <a:blip r:embed="rId3"/>
            <a:stretch>
              <a:fillRect/>
            </a:stretch>
          </a:blipFill>
        </p:spPr>
        <p:txBody>
          <a:bodyPr/>
          <a:lstStyle/>
          <a:p>
            <a:endParaRPr lang="en-US"/>
          </a:p>
        </p:txBody>
      </p:sp>
      <p:sp>
        <p:nvSpPr>
          <p:cNvPr id="10" name="Freeform 10"/>
          <p:cNvSpPr/>
          <p:nvPr/>
        </p:nvSpPr>
        <p:spPr>
          <a:xfrm>
            <a:off x="3567847" y="6791780"/>
            <a:ext cx="11817663" cy="2477242"/>
          </a:xfrm>
          <a:custGeom>
            <a:avLst/>
            <a:gdLst/>
            <a:ahLst/>
            <a:cxnLst/>
            <a:rect l="l" t="t" r="r" b="b"/>
            <a:pathLst>
              <a:path w="11817663" h="2477242">
                <a:moveTo>
                  <a:pt x="0" y="0"/>
                </a:moveTo>
                <a:lnTo>
                  <a:pt x="11817662" y="0"/>
                </a:lnTo>
                <a:lnTo>
                  <a:pt x="11817662" y="2477242"/>
                </a:lnTo>
                <a:lnTo>
                  <a:pt x="0" y="2477242"/>
                </a:lnTo>
                <a:lnTo>
                  <a:pt x="0" y="0"/>
                </a:lnTo>
                <a:close/>
              </a:path>
            </a:pathLst>
          </a:custGeom>
          <a:blipFill>
            <a:blip r:embed="rId4"/>
            <a:stretch>
              <a:fillRect/>
            </a:stretch>
          </a:blipFill>
        </p:spPr>
        <p:txBody>
          <a:bodyPr/>
          <a:lstStyle/>
          <a:p>
            <a:endParaRPr lang="en-US"/>
          </a:p>
        </p:txBody>
      </p:sp>
      <p:sp>
        <p:nvSpPr>
          <p:cNvPr id="11" name="TextBox 11"/>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1 CƠ SỞ LÝ THUYẾT</a:t>
            </a:r>
          </a:p>
        </p:txBody>
      </p:sp>
      <p:sp>
        <p:nvSpPr>
          <p:cNvPr id="12" name="TextBox 12"/>
          <p:cNvSpPr txBox="1"/>
          <p:nvPr/>
        </p:nvSpPr>
        <p:spPr>
          <a:xfrm>
            <a:off x="669927" y="1250279"/>
            <a:ext cx="13357280" cy="1618015"/>
          </a:xfrm>
          <a:prstGeom prst="rect">
            <a:avLst/>
          </a:prstGeom>
        </p:spPr>
        <p:txBody>
          <a:bodyPr lIns="0" tIns="0" rIns="0" bIns="0" rtlCol="0" anchor="t">
            <a:spAutoFit/>
          </a:bodyPr>
          <a:lstStyle/>
          <a:p>
            <a:pPr algn="l">
              <a:lnSpc>
                <a:spcPts val="6925"/>
              </a:lnSpc>
            </a:pPr>
            <a:r>
              <a:rPr lang="en-US" sz="3847" spc="23">
                <a:solidFill>
                  <a:srgbClr val="8C1515"/>
                </a:solidFill>
                <a:latin typeface="IBM Plex Sans Condensed"/>
                <a:ea typeface="IBM Plex Sans Condensed"/>
                <a:cs typeface="IBM Plex Sans Condensed"/>
                <a:sym typeface="IBM Plex Sans Condensed"/>
              </a:rPr>
              <a:t>▶</a:t>
            </a:r>
            <a:r>
              <a:rPr lang="en-US" sz="3847" spc="23">
                <a:solidFill>
                  <a:srgbClr val="FFFFFF"/>
                </a:solidFill>
                <a:latin typeface="IBM Plex Sans Condensed"/>
                <a:ea typeface="IBM Plex Sans Condensed"/>
                <a:cs typeface="IBM Plex Sans Condensed"/>
                <a:sym typeface="IBM Plex Sans Condensed"/>
              </a:rPr>
              <a:t> </a:t>
            </a:r>
            <a:r>
              <a:rPr lang="en-US" sz="3847" spc="23">
                <a:solidFill>
                  <a:srgbClr val="000000"/>
                </a:solidFill>
                <a:latin typeface="IBM Plex Sans Condensed"/>
                <a:ea typeface="IBM Plex Sans Condensed"/>
                <a:cs typeface="IBM Plex Sans Condensed"/>
                <a:sym typeface="IBM Plex Sans Condensed"/>
              </a:rPr>
              <a:t>1.2 Mã khối không gian và thời gian trực giao - OSTBC </a:t>
            </a:r>
          </a:p>
          <a:p>
            <a:pPr algn="l">
              <a:lnSpc>
                <a:spcPts val="6925"/>
              </a:lnSpc>
            </a:pPr>
            <a:r>
              <a:rPr lang="en-US" sz="3847" spc="23">
                <a:solidFill>
                  <a:srgbClr val="8C1515"/>
                </a:solidFill>
                <a:latin typeface="IBM Plex Sans Condensed"/>
                <a:ea typeface="IBM Plex Sans Condensed"/>
                <a:cs typeface="IBM Plex Sans Condensed"/>
                <a:sym typeface="IBM Plex Sans Condensed"/>
              </a:rPr>
              <a:t>     ▶</a:t>
            </a:r>
            <a:r>
              <a:rPr lang="en-US" sz="3847" spc="23">
                <a:solidFill>
                  <a:srgbClr val="FFFFFF"/>
                </a:solidFill>
                <a:latin typeface="IBM Plex Sans Condensed"/>
                <a:ea typeface="IBM Plex Sans Condensed"/>
                <a:cs typeface="IBM Plex Sans Condensed"/>
                <a:sym typeface="IBM Plex Sans Condensed"/>
              </a:rPr>
              <a:t> </a:t>
            </a:r>
            <a:r>
              <a:rPr lang="en-US" sz="3847" spc="23">
                <a:solidFill>
                  <a:srgbClr val="000000"/>
                </a:solidFill>
                <a:latin typeface="IBM Plex Sans Condensed"/>
                <a:ea typeface="IBM Plex Sans Condensed"/>
                <a:cs typeface="IBM Plex Sans Condensed"/>
                <a:sym typeface="IBM Plex Sans Condensed"/>
              </a:rPr>
              <a:t>1.2.2 Mã khối không gian và thời gian STBC</a:t>
            </a:r>
          </a:p>
        </p:txBody>
      </p:sp>
      <p:sp>
        <p:nvSpPr>
          <p:cNvPr id="13" name="TextBox 13"/>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4" name="TextBox 14"/>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5" name="TextBox 15"/>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6" name="TextBox 16"/>
          <p:cNvSpPr txBox="1"/>
          <p:nvPr/>
        </p:nvSpPr>
        <p:spPr>
          <a:xfrm>
            <a:off x="1028700" y="3363594"/>
            <a:ext cx="16895956" cy="1012190"/>
          </a:xfrm>
          <a:prstGeom prst="rect">
            <a:avLst/>
          </a:prstGeom>
        </p:spPr>
        <p:txBody>
          <a:bodyPr lIns="0" tIns="0" rIns="0" bIns="0" rtlCol="0" anchor="t">
            <a:spAutoFit/>
          </a:bodyPr>
          <a:lstStyle/>
          <a:p>
            <a:pPr algn="l">
              <a:lnSpc>
                <a:spcPts val="4060"/>
              </a:lnSpc>
            </a:pPr>
            <a:r>
              <a:rPr lang="en-US" sz="2900" spc="-8">
                <a:solidFill>
                  <a:srgbClr val="000000"/>
                </a:solidFill>
                <a:latin typeface="IBM Plex Sans"/>
                <a:ea typeface="IBM Plex Sans"/>
                <a:cs typeface="IBM Plex Sans"/>
                <a:sym typeface="IBM Plex Sans"/>
              </a:rPr>
              <a:t>Do Ns ký hiệu được truyền đi trong khoảng thời gian Nt khe thời gian nên tốc độ truyền của mã STBC là: </a:t>
            </a:r>
          </a:p>
          <a:p>
            <a:pPr algn="l">
              <a:lnSpc>
                <a:spcPts val="4060"/>
              </a:lnSpc>
              <a:spcBef>
                <a:spcPct val="0"/>
              </a:spcBef>
            </a:pPr>
            <a:endParaRPr lang="en-US" sz="2900" spc="-8">
              <a:solidFill>
                <a:srgbClr val="000000"/>
              </a:solidFill>
              <a:latin typeface="IBM Plex Sans"/>
              <a:ea typeface="IBM Plex Sans"/>
              <a:cs typeface="IBM Plex Sans"/>
              <a:sym typeface="IBM Plex Sans"/>
            </a:endParaRPr>
          </a:p>
        </p:txBody>
      </p:sp>
      <p:sp>
        <p:nvSpPr>
          <p:cNvPr id="17" name="TextBox 17"/>
          <p:cNvSpPr txBox="1"/>
          <p:nvPr/>
        </p:nvSpPr>
        <p:spPr>
          <a:xfrm>
            <a:off x="1028700" y="6283218"/>
            <a:ext cx="14326821" cy="497840"/>
          </a:xfrm>
          <a:prstGeom prst="rect">
            <a:avLst/>
          </a:prstGeom>
        </p:spPr>
        <p:txBody>
          <a:bodyPr lIns="0" tIns="0" rIns="0" bIns="0" rtlCol="0" anchor="t">
            <a:spAutoFit/>
          </a:bodyPr>
          <a:lstStyle/>
          <a:p>
            <a:pPr algn="l">
              <a:lnSpc>
                <a:spcPts val="4060"/>
              </a:lnSpc>
              <a:spcBef>
                <a:spcPct val="0"/>
              </a:spcBef>
            </a:pPr>
            <a:r>
              <a:rPr lang="en-US" sz="2900" spc="-8">
                <a:solidFill>
                  <a:srgbClr val="000000"/>
                </a:solidFill>
                <a:latin typeface="IBM Plex Sans"/>
                <a:ea typeface="IBM Plex Sans"/>
                <a:cs typeface="IBM Plex Sans"/>
                <a:sym typeface="IBM Plex Sans"/>
              </a:rPr>
              <a:t>Hiệu suất phổ tần của mã STBC có thể tính được như sau:</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3499443" y="3420744"/>
            <a:ext cx="9804138" cy="2512005"/>
          </a:xfrm>
          <a:custGeom>
            <a:avLst/>
            <a:gdLst/>
            <a:ahLst/>
            <a:cxnLst/>
            <a:rect l="l" t="t" r="r" b="b"/>
            <a:pathLst>
              <a:path w="9804138" h="2512005">
                <a:moveTo>
                  <a:pt x="0" y="0"/>
                </a:moveTo>
                <a:lnTo>
                  <a:pt x="9804138" y="0"/>
                </a:lnTo>
                <a:lnTo>
                  <a:pt x="9804138" y="2512005"/>
                </a:lnTo>
                <a:lnTo>
                  <a:pt x="0" y="2512005"/>
                </a:lnTo>
                <a:lnTo>
                  <a:pt x="0" y="0"/>
                </a:lnTo>
                <a:close/>
              </a:path>
            </a:pathLst>
          </a:custGeom>
          <a:blipFill>
            <a:blip r:embed="rId3"/>
            <a:stretch>
              <a:fillRect/>
            </a:stretch>
          </a:blipFill>
        </p:spPr>
        <p:txBody>
          <a:bodyPr/>
          <a:lstStyle/>
          <a:p>
            <a:endParaRPr lang="en-US"/>
          </a:p>
        </p:txBody>
      </p:sp>
      <p:sp>
        <p:nvSpPr>
          <p:cNvPr id="10" name="Freeform 10"/>
          <p:cNvSpPr/>
          <p:nvPr/>
        </p:nvSpPr>
        <p:spPr>
          <a:xfrm>
            <a:off x="4971076" y="6687764"/>
            <a:ext cx="6440222" cy="2439708"/>
          </a:xfrm>
          <a:custGeom>
            <a:avLst/>
            <a:gdLst/>
            <a:ahLst/>
            <a:cxnLst/>
            <a:rect l="l" t="t" r="r" b="b"/>
            <a:pathLst>
              <a:path w="6440222" h="2439708">
                <a:moveTo>
                  <a:pt x="0" y="0"/>
                </a:moveTo>
                <a:lnTo>
                  <a:pt x="6440222" y="0"/>
                </a:lnTo>
                <a:lnTo>
                  <a:pt x="6440222" y="2439708"/>
                </a:lnTo>
                <a:lnTo>
                  <a:pt x="0" y="2439708"/>
                </a:lnTo>
                <a:lnTo>
                  <a:pt x="0" y="0"/>
                </a:lnTo>
                <a:close/>
              </a:path>
            </a:pathLst>
          </a:custGeom>
          <a:blipFill>
            <a:blip r:embed="rId4"/>
            <a:stretch>
              <a:fillRect/>
            </a:stretch>
          </a:blipFill>
        </p:spPr>
        <p:txBody>
          <a:bodyPr/>
          <a:lstStyle/>
          <a:p>
            <a:endParaRPr lang="en-US"/>
          </a:p>
        </p:txBody>
      </p:sp>
      <p:sp>
        <p:nvSpPr>
          <p:cNvPr id="11" name="TextBox 11"/>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1 CƠ SỞ LÝ THUYẾT</a:t>
            </a:r>
          </a:p>
        </p:txBody>
      </p:sp>
      <p:sp>
        <p:nvSpPr>
          <p:cNvPr id="12" name="TextBox 12"/>
          <p:cNvSpPr txBox="1"/>
          <p:nvPr/>
        </p:nvSpPr>
        <p:spPr>
          <a:xfrm>
            <a:off x="669927" y="1250279"/>
            <a:ext cx="13357280" cy="1618015"/>
          </a:xfrm>
          <a:prstGeom prst="rect">
            <a:avLst/>
          </a:prstGeom>
        </p:spPr>
        <p:txBody>
          <a:bodyPr lIns="0" tIns="0" rIns="0" bIns="0" rtlCol="0" anchor="t">
            <a:spAutoFit/>
          </a:bodyPr>
          <a:lstStyle/>
          <a:p>
            <a:pPr algn="l">
              <a:lnSpc>
                <a:spcPts val="6925"/>
              </a:lnSpc>
            </a:pPr>
            <a:r>
              <a:rPr lang="en-US" sz="3847" spc="23">
                <a:solidFill>
                  <a:srgbClr val="8C1515"/>
                </a:solidFill>
                <a:latin typeface="IBM Plex Sans Condensed"/>
                <a:ea typeface="IBM Plex Sans Condensed"/>
                <a:cs typeface="IBM Plex Sans Condensed"/>
                <a:sym typeface="IBM Plex Sans Condensed"/>
              </a:rPr>
              <a:t>▶</a:t>
            </a:r>
            <a:r>
              <a:rPr lang="en-US" sz="3847" spc="23">
                <a:solidFill>
                  <a:srgbClr val="FFFFFF"/>
                </a:solidFill>
                <a:latin typeface="IBM Plex Sans Condensed"/>
                <a:ea typeface="IBM Plex Sans Condensed"/>
                <a:cs typeface="IBM Plex Sans Condensed"/>
                <a:sym typeface="IBM Plex Sans Condensed"/>
              </a:rPr>
              <a:t> </a:t>
            </a:r>
            <a:r>
              <a:rPr lang="en-US" sz="3847" spc="23">
                <a:solidFill>
                  <a:srgbClr val="000000"/>
                </a:solidFill>
                <a:latin typeface="IBM Plex Sans Condensed"/>
                <a:ea typeface="IBM Plex Sans Condensed"/>
                <a:cs typeface="IBM Plex Sans Condensed"/>
                <a:sym typeface="IBM Plex Sans Condensed"/>
              </a:rPr>
              <a:t>1.2 Mã khối không gian và thời gian trực giao - OSTBC </a:t>
            </a:r>
          </a:p>
          <a:p>
            <a:pPr algn="l">
              <a:lnSpc>
                <a:spcPts val="6925"/>
              </a:lnSpc>
            </a:pPr>
            <a:r>
              <a:rPr lang="en-US" sz="3847" spc="23">
                <a:solidFill>
                  <a:srgbClr val="8C1515"/>
                </a:solidFill>
                <a:latin typeface="IBM Plex Sans Condensed"/>
                <a:ea typeface="IBM Plex Sans Condensed"/>
                <a:cs typeface="IBM Plex Sans Condensed"/>
                <a:sym typeface="IBM Plex Sans Condensed"/>
              </a:rPr>
              <a:t>     ▶</a:t>
            </a:r>
            <a:r>
              <a:rPr lang="en-US" sz="3847" spc="23">
                <a:solidFill>
                  <a:srgbClr val="FFFFFF"/>
                </a:solidFill>
                <a:latin typeface="IBM Plex Sans Condensed"/>
                <a:ea typeface="IBM Plex Sans Condensed"/>
                <a:cs typeface="IBM Plex Sans Condensed"/>
                <a:sym typeface="IBM Plex Sans Condensed"/>
              </a:rPr>
              <a:t> </a:t>
            </a:r>
            <a:r>
              <a:rPr lang="en-US" sz="3847" spc="23">
                <a:solidFill>
                  <a:srgbClr val="000000"/>
                </a:solidFill>
                <a:latin typeface="IBM Plex Sans Condensed"/>
                <a:ea typeface="IBM Plex Sans Condensed"/>
                <a:cs typeface="IBM Plex Sans Condensed"/>
                <a:sym typeface="IBM Plex Sans Condensed"/>
              </a:rPr>
              <a:t>1.2.2 Mã khối không gian và thời gian STBC</a:t>
            </a:r>
          </a:p>
        </p:txBody>
      </p:sp>
      <p:sp>
        <p:nvSpPr>
          <p:cNvPr id="13" name="TextBox 13"/>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4" name="TextBox 14"/>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5" name="TextBox 15"/>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6" name="TextBox 16"/>
          <p:cNvSpPr txBox="1"/>
          <p:nvPr/>
        </p:nvSpPr>
        <p:spPr>
          <a:xfrm>
            <a:off x="871648" y="3125469"/>
            <a:ext cx="14326821" cy="1012190"/>
          </a:xfrm>
          <a:prstGeom prst="rect">
            <a:avLst/>
          </a:prstGeom>
        </p:spPr>
        <p:txBody>
          <a:bodyPr lIns="0" tIns="0" rIns="0" bIns="0" rtlCol="0" anchor="t">
            <a:spAutoFit/>
          </a:bodyPr>
          <a:lstStyle/>
          <a:p>
            <a:pPr algn="ctr">
              <a:lnSpc>
                <a:spcPts val="4060"/>
              </a:lnSpc>
            </a:pPr>
            <a:r>
              <a:rPr lang="en-US" sz="2900" spc="-8">
                <a:solidFill>
                  <a:srgbClr val="000000"/>
                </a:solidFill>
                <a:latin typeface="IBM Plex Sans"/>
                <a:ea typeface="IBM Plex Sans"/>
                <a:cs typeface="IBM Plex Sans"/>
                <a:sym typeface="IBM Plex Sans"/>
              </a:rPr>
              <a:t>Một ví dụ điển hình của mã STBC là bộ mã do Alamouti đề xuất với ma trận phát</a:t>
            </a:r>
          </a:p>
          <a:p>
            <a:pPr algn="ctr">
              <a:lnSpc>
                <a:spcPts val="4060"/>
              </a:lnSpc>
              <a:spcBef>
                <a:spcPct val="0"/>
              </a:spcBef>
            </a:pPr>
            <a:endParaRPr lang="en-US" sz="2900" spc="-8">
              <a:solidFill>
                <a:srgbClr val="000000"/>
              </a:solidFill>
              <a:latin typeface="IBM Plex Sans"/>
              <a:ea typeface="IBM Plex Sans"/>
              <a:cs typeface="IBM Plex Sans"/>
              <a:sym typeface="IBM Plex Sans"/>
            </a:endParaRPr>
          </a:p>
        </p:txBody>
      </p:sp>
      <p:sp>
        <p:nvSpPr>
          <p:cNvPr id="17" name="TextBox 17"/>
          <p:cNvSpPr txBox="1"/>
          <p:nvPr/>
        </p:nvSpPr>
        <p:spPr>
          <a:xfrm>
            <a:off x="573073" y="6189924"/>
            <a:ext cx="14326821" cy="497840"/>
          </a:xfrm>
          <a:prstGeom prst="rect">
            <a:avLst/>
          </a:prstGeom>
        </p:spPr>
        <p:txBody>
          <a:bodyPr lIns="0" tIns="0" rIns="0" bIns="0" rtlCol="0" anchor="t">
            <a:spAutoFit/>
          </a:bodyPr>
          <a:lstStyle/>
          <a:p>
            <a:pPr algn="ctr">
              <a:lnSpc>
                <a:spcPts val="4060"/>
              </a:lnSpc>
              <a:spcBef>
                <a:spcPct val="0"/>
              </a:spcBef>
            </a:pPr>
            <a:r>
              <a:rPr lang="en-US" sz="2900" spc="-8">
                <a:solidFill>
                  <a:srgbClr val="000000"/>
                </a:solidFill>
                <a:latin typeface="IBM Plex Sans"/>
                <a:ea typeface="IBM Plex Sans"/>
                <a:cs typeface="IBM Plex Sans"/>
                <a:sym typeface="IBM Plex Sans"/>
              </a:rPr>
              <a:t>Các ma trận ánh xạ Ak và Bk của mã Alamouti STBC có thể biểu diễn như sau</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1263" y="-508554"/>
            <a:ext cx="20251873" cy="1663083"/>
            <a:chOff x="0" y="0"/>
            <a:chExt cx="4608004" cy="378409"/>
          </a:xfrm>
        </p:grpSpPr>
        <p:sp>
          <p:nvSpPr>
            <p:cNvPr id="3" name="Freeform 3"/>
            <p:cNvSpPr/>
            <p:nvPr/>
          </p:nvSpPr>
          <p:spPr>
            <a:xfrm>
              <a:off x="0" y="0"/>
              <a:ext cx="4607941" cy="378460"/>
            </a:xfrm>
            <a:custGeom>
              <a:avLst/>
              <a:gdLst/>
              <a:ahLst/>
              <a:cxnLst/>
              <a:rect l="l" t="t" r="r" b="b"/>
              <a:pathLst>
                <a:path w="4607941" h="378460">
                  <a:moveTo>
                    <a:pt x="0" y="378460"/>
                  </a:moveTo>
                  <a:lnTo>
                    <a:pt x="4607941" y="378460"/>
                  </a:lnTo>
                  <a:lnTo>
                    <a:pt x="4607941" y="0"/>
                  </a:lnTo>
                  <a:lnTo>
                    <a:pt x="0" y="0"/>
                  </a:lnTo>
                  <a:close/>
                </a:path>
              </a:pathLst>
            </a:custGeom>
            <a:solidFill>
              <a:srgbClr val="8C1515"/>
            </a:solidFill>
          </p:spPr>
          <p:txBody>
            <a:bodyPr/>
            <a:lstStyle/>
            <a:p>
              <a:endParaRPr lang="en-US"/>
            </a:p>
          </p:txBody>
        </p:sp>
      </p:grpSp>
      <p:sp>
        <p:nvSpPr>
          <p:cNvPr id="4" name="Freeform 4"/>
          <p:cNvSpPr/>
          <p:nvPr/>
        </p:nvSpPr>
        <p:spPr>
          <a:xfrm>
            <a:off x="17335746" y="0"/>
            <a:ext cx="930305" cy="1154530"/>
          </a:xfrm>
          <a:custGeom>
            <a:avLst/>
            <a:gdLst/>
            <a:ahLst/>
            <a:cxnLst/>
            <a:rect l="l" t="t" r="r" b="b"/>
            <a:pathLst>
              <a:path w="930305" h="1154530">
                <a:moveTo>
                  <a:pt x="0" y="0"/>
                </a:moveTo>
                <a:lnTo>
                  <a:pt x="930305" y="0"/>
                </a:lnTo>
                <a:lnTo>
                  <a:pt x="930305" y="1154530"/>
                </a:lnTo>
                <a:lnTo>
                  <a:pt x="0" y="1154530"/>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321256" y="9720434"/>
            <a:ext cx="19068682" cy="879352"/>
            <a:chOff x="0" y="0"/>
            <a:chExt cx="4734928" cy="218351"/>
          </a:xfrm>
        </p:grpSpPr>
        <p:sp>
          <p:nvSpPr>
            <p:cNvPr id="6" name="Freeform 6"/>
            <p:cNvSpPr/>
            <p:nvPr/>
          </p:nvSpPr>
          <p:spPr>
            <a:xfrm>
              <a:off x="63500"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C7D1C5"/>
            </a:solidFill>
          </p:spPr>
          <p:txBody>
            <a:bodyPr/>
            <a:lstStyle/>
            <a:p>
              <a:endParaRPr lang="en-US"/>
            </a:p>
          </p:txBody>
        </p:sp>
        <p:sp>
          <p:nvSpPr>
            <p:cNvPr id="7" name="Freeform 7"/>
            <p:cNvSpPr/>
            <p:nvPr/>
          </p:nvSpPr>
          <p:spPr>
            <a:xfrm>
              <a:off x="1599438" y="63500"/>
              <a:ext cx="1536065" cy="91313"/>
            </a:xfrm>
            <a:custGeom>
              <a:avLst/>
              <a:gdLst/>
              <a:ahLst/>
              <a:cxnLst/>
              <a:rect l="l" t="t" r="r" b="b"/>
              <a:pathLst>
                <a:path w="1536065" h="91313">
                  <a:moveTo>
                    <a:pt x="0" y="91313"/>
                  </a:moveTo>
                  <a:lnTo>
                    <a:pt x="1536065" y="91313"/>
                  </a:lnTo>
                  <a:lnTo>
                    <a:pt x="1536065" y="0"/>
                  </a:lnTo>
                  <a:lnTo>
                    <a:pt x="0" y="0"/>
                  </a:lnTo>
                  <a:close/>
                </a:path>
              </a:pathLst>
            </a:custGeom>
            <a:solidFill>
              <a:srgbClr val="8C1515"/>
            </a:solidFill>
          </p:spPr>
          <p:txBody>
            <a:bodyPr/>
            <a:lstStyle/>
            <a:p>
              <a:endParaRPr lang="en-US"/>
            </a:p>
          </p:txBody>
        </p:sp>
        <p:sp>
          <p:nvSpPr>
            <p:cNvPr id="8" name="Freeform 8"/>
            <p:cNvSpPr/>
            <p:nvPr/>
          </p:nvSpPr>
          <p:spPr>
            <a:xfrm>
              <a:off x="3135503" y="63500"/>
              <a:ext cx="1535938" cy="91313"/>
            </a:xfrm>
            <a:custGeom>
              <a:avLst/>
              <a:gdLst/>
              <a:ahLst/>
              <a:cxnLst/>
              <a:rect l="l" t="t" r="r" b="b"/>
              <a:pathLst>
                <a:path w="1535938" h="91313">
                  <a:moveTo>
                    <a:pt x="0" y="91313"/>
                  </a:moveTo>
                  <a:lnTo>
                    <a:pt x="1535938" y="91313"/>
                  </a:lnTo>
                  <a:lnTo>
                    <a:pt x="1535938" y="0"/>
                  </a:lnTo>
                  <a:lnTo>
                    <a:pt x="0" y="0"/>
                  </a:lnTo>
                  <a:close/>
                </a:path>
              </a:pathLst>
            </a:custGeom>
            <a:solidFill>
              <a:srgbClr val="4D4F53"/>
            </a:solidFill>
          </p:spPr>
          <p:txBody>
            <a:bodyPr/>
            <a:lstStyle/>
            <a:p>
              <a:endParaRPr lang="en-US"/>
            </a:p>
          </p:txBody>
        </p:sp>
      </p:grpSp>
      <p:sp>
        <p:nvSpPr>
          <p:cNvPr id="9" name="Freeform 9"/>
          <p:cNvSpPr/>
          <p:nvPr/>
        </p:nvSpPr>
        <p:spPr>
          <a:xfrm>
            <a:off x="4973704" y="4095396"/>
            <a:ext cx="5861006" cy="2684171"/>
          </a:xfrm>
          <a:custGeom>
            <a:avLst/>
            <a:gdLst/>
            <a:ahLst/>
            <a:cxnLst/>
            <a:rect l="l" t="t" r="r" b="b"/>
            <a:pathLst>
              <a:path w="5861006" h="2684171">
                <a:moveTo>
                  <a:pt x="0" y="0"/>
                </a:moveTo>
                <a:lnTo>
                  <a:pt x="5861007" y="0"/>
                </a:lnTo>
                <a:lnTo>
                  <a:pt x="5861007" y="2684171"/>
                </a:lnTo>
                <a:lnTo>
                  <a:pt x="0" y="2684171"/>
                </a:lnTo>
                <a:lnTo>
                  <a:pt x="0" y="0"/>
                </a:lnTo>
                <a:close/>
              </a:path>
            </a:pathLst>
          </a:custGeom>
          <a:blipFill>
            <a:blip r:embed="rId3"/>
            <a:stretch>
              <a:fillRect/>
            </a:stretch>
          </a:blipFill>
        </p:spPr>
        <p:txBody>
          <a:bodyPr/>
          <a:lstStyle/>
          <a:p>
            <a:endParaRPr lang="en-US"/>
          </a:p>
        </p:txBody>
      </p:sp>
      <p:sp>
        <p:nvSpPr>
          <p:cNvPr id="10" name="Freeform 10"/>
          <p:cNvSpPr/>
          <p:nvPr/>
        </p:nvSpPr>
        <p:spPr>
          <a:xfrm>
            <a:off x="3401048" y="6901557"/>
            <a:ext cx="11879057" cy="3149750"/>
          </a:xfrm>
          <a:custGeom>
            <a:avLst/>
            <a:gdLst/>
            <a:ahLst/>
            <a:cxnLst/>
            <a:rect l="l" t="t" r="r" b="b"/>
            <a:pathLst>
              <a:path w="11879057" h="3149750">
                <a:moveTo>
                  <a:pt x="0" y="0"/>
                </a:moveTo>
                <a:lnTo>
                  <a:pt x="11879057" y="0"/>
                </a:lnTo>
                <a:lnTo>
                  <a:pt x="11879057" y="3149750"/>
                </a:lnTo>
                <a:lnTo>
                  <a:pt x="0" y="3149750"/>
                </a:lnTo>
                <a:lnTo>
                  <a:pt x="0" y="0"/>
                </a:lnTo>
                <a:close/>
              </a:path>
            </a:pathLst>
          </a:custGeom>
          <a:blipFill>
            <a:blip r:embed="rId4"/>
            <a:stretch>
              <a:fillRect/>
            </a:stretch>
          </a:blipFill>
        </p:spPr>
        <p:txBody>
          <a:bodyPr/>
          <a:lstStyle/>
          <a:p>
            <a:endParaRPr lang="en-US"/>
          </a:p>
        </p:txBody>
      </p:sp>
      <p:sp>
        <p:nvSpPr>
          <p:cNvPr id="11" name="TextBox 11"/>
          <p:cNvSpPr txBox="1"/>
          <p:nvPr/>
        </p:nvSpPr>
        <p:spPr>
          <a:xfrm>
            <a:off x="674374" y="205524"/>
            <a:ext cx="9833439" cy="714695"/>
          </a:xfrm>
          <a:prstGeom prst="rect">
            <a:avLst/>
          </a:prstGeom>
        </p:spPr>
        <p:txBody>
          <a:bodyPr lIns="0" tIns="0" rIns="0" bIns="0" rtlCol="0" anchor="t">
            <a:spAutoFit/>
          </a:bodyPr>
          <a:lstStyle/>
          <a:p>
            <a:pPr algn="l">
              <a:lnSpc>
                <a:spcPts val="5981"/>
              </a:lnSpc>
            </a:pPr>
            <a:r>
              <a:rPr lang="en-US" sz="4272" spc="59">
                <a:solidFill>
                  <a:srgbClr val="FFFFFF"/>
                </a:solidFill>
                <a:latin typeface="IBM Plex Sans Condensed"/>
                <a:ea typeface="IBM Plex Sans Condensed"/>
                <a:cs typeface="IBM Plex Sans Condensed"/>
                <a:sym typeface="IBM Plex Sans Condensed"/>
              </a:rPr>
              <a:t>CHƯƠNG 1 CƠ SỞ LÝ THUYẾT</a:t>
            </a:r>
          </a:p>
        </p:txBody>
      </p:sp>
      <p:sp>
        <p:nvSpPr>
          <p:cNvPr id="12" name="TextBox 12"/>
          <p:cNvSpPr txBox="1"/>
          <p:nvPr/>
        </p:nvSpPr>
        <p:spPr>
          <a:xfrm>
            <a:off x="669927" y="1250279"/>
            <a:ext cx="13357280" cy="1618015"/>
          </a:xfrm>
          <a:prstGeom prst="rect">
            <a:avLst/>
          </a:prstGeom>
        </p:spPr>
        <p:txBody>
          <a:bodyPr lIns="0" tIns="0" rIns="0" bIns="0" rtlCol="0" anchor="t">
            <a:spAutoFit/>
          </a:bodyPr>
          <a:lstStyle/>
          <a:p>
            <a:pPr algn="l">
              <a:lnSpc>
                <a:spcPts val="6925"/>
              </a:lnSpc>
            </a:pPr>
            <a:r>
              <a:rPr lang="en-US" sz="3847" spc="23">
                <a:solidFill>
                  <a:srgbClr val="8C1515"/>
                </a:solidFill>
                <a:latin typeface="IBM Plex Sans Condensed"/>
                <a:ea typeface="IBM Plex Sans Condensed"/>
                <a:cs typeface="IBM Plex Sans Condensed"/>
                <a:sym typeface="IBM Plex Sans Condensed"/>
              </a:rPr>
              <a:t>▶</a:t>
            </a:r>
            <a:r>
              <a:rPr lang="en-US" sz="3847" spc="23">
                <a:solidFill>
                  <a:srgbClr val="FFFFFF"/>
                </a:solidFill>
                <a:latin typeface="IBM Plex Sans Condensed"/>
                <a:ea typeface="IBM Plex Sans Condensed"/>
                <a:cs typeface="IBM Plex Sans Condensed"/>
                <a:sym typeface="IBM Plex Sans Condensed"/>
              </a:rPr>
              <a:t> </a:t>
            </a:r>
            <a:r>
              <a:rPr lang="en-US" sz="3847" spc="23">
                <a:solidFill>
                  <a:srgbClr val="000000"/>
                </a:solidFill>
                <a:latin typeface="IBM Plex Sans Condensed"/>
                <a:ea typeface="IBM Plex Sans Condensed"/>
                <a:cs typeface="IBM Plex Sans Condensed"/>
                <a:sym typeface="IBM Plex Sans Condensed"/>
              </a:rPr>
              <a:t>1.2 Mã khối không gian và thời gian trực giao - OSTBC </a:t>
            </a:r>
          </a:p>
          <a:p>
            <a:pPr algn="l">
              <a:lnSpc>
                <a:spcPts val="6925"/>
              </a:lnSpc>
            </a:pPr>
            <a:r>
              <a:rPr lang="en-US" sz="3847" spc="23">
                <a:solidFill>
                  <a:srgbClr val="8C1515"/>
                </a:solidFill>
                <a:latin typeface="IBM Plex Sans Condensed"/>
                <a:ea typeface="IBM Plex Sans Condensed"/>
                <a:cs typeface="IBM Plex Sans Condensed"/>
                <a:sym typeface="IBM Plex Sans Condensed"/>
              </a:rPr>
              <a:t>     ▶</a:t>
            </a:r>
            <a:r>
              <a:rPr lang="en-US" sz="3847" spc="23">
                <a:solidFill>
                  <a:srgbClr val="FFFFFF"/>
                </a:solidFill>
                <a:latin typeface="IBM Plex Sans Condensed"/>
                <a:ea typeface="IBM Plex Sans Condensed"/>
                <a:cs typeface="IBM Plex Sans Condensed"/>
                <a:sym typeface="IBM Plex Sans Condensed"/>
              </a:rPr>
              <a:t> </a:t>
            </a:r>
            <a:r>
              <a:rPr lang="en-US" sz="3847" spc="23">
                <a:solidFill>
                  <a:srgbClr val="000000"/>
                </a:solidFill>
                <a:latin typeface="IBM Plex Sans Condensed"/>
                <a:ea typeface="IBM Plex Sans Condensed"/>
                <a:cs typeface="IBM Plex Sans Condensed"/>
                <a:sym typeface="IBM Plex Sans Condensed"/>
              </a:rPr>
              <a:t>1.2.2 Mã khối không gian và thời gian STBC</a:t>
            </a:r>
          </a:p>
        </p:txBody>
      </p:sp>
      <p:sp>
        <p:nvSpPr>
          <p:cNvPr id="13" name="TextBox 13"/>
          <p:cNvSpPr txBox="1"/>
          <p:nvPr/>
        </p:nvSpPr>
        <p:spPr>
          <a:xfrm>
            <a:off x="2804125" y="10032257"/>
            <a:ext cx="2169579" cy="236655"/>
          </a:xfrm>
          <a:prstGeom prst="rect">
            <a:avLst/>
          </a:prstGeom>
        </p:spPr>
        <p:txBody>
          <a:bodyPr lIns="0" tIns="0" rIns="0" bIns="0" rtlCol="0" anchor="t">
            <a:spAutoFit/>
          </a:bodyPr>
          <a:lstStyle/>
          <a:p>
            <a:pPr algn="l">
              <a:lnSpc>
                <a:spcPts val="2076"/>
              </a:lnSpc>
            </a:pPr>
            <a:r>
              <a:rPr lang="en-US" sz="1483" spc="-4">
                <a:solidFill>
                  <a:srgbClr val="5E3032"/>
                </a:solidFill>
                <a:latin typeface="IBM Plex Sans"/>
                <a:ea typeface="IBM Plex Sans"/>
                <a:cs typeface="IBM Plex Sans"/>
                <a:sym typeface="IBM Plex Sans"/>
              </a:rPr>
              <a:t>26 - SV - 2024 - ĐT</a:t>
            </a:r>
          </a:p>
        </p:txBody>
      </p:sp>
      <p:sp>
        <p:nvSpPr>
          <p:cNvPr id="14" name="TextBox 14"/>
          <p:cNvSpPr txBox="1"/>
          <p:nvPr/>
        </p:nvSpPr>
        <p:spPr>
          <a:xfrm>
            <a:off x="7736483" y="10032257"/>
            <a:ext cx="3208186" cy="236655"/>
          </a:xfrm>
          <a:prstGeom prst="rect">
            <a:avLst/>
          </a:prstGeom>
        </p:spPr>
        <p:txBody>
          <a:bodyPr lIns="0" tIns="0" rIns="0" bIns="0" rtlCol="0" anchor="t">
            <a:spAutoFit/>
          </a:bodyPr>
          <a:lstStyle/>
          <a:p>
            <a:pPr algn="l">
              <a:lnSpc>
                <a:spcPts val="2076"/>
              </a:lnSpc>
            </a:pPr>
            <a:r>
              <a:rPr lang="en-US" sz="1483" spc="-4">
                <a:solidFill>
                  <a:srgbClr val="FF0000"/>
                </a:solidFill>
                <a:latin typeface="IBM Plex Sans"/>
                <a:ea typeface="IBM Plex Sans"/>
                <a:cs typeface="IBM Plex Sans"/>
                <a:sym typeface="IBM Plex Sans"/>
              </a:rPr>
              <a:t>BÁO CÁO NGHIÊN CỨU KHOA HỌC</a:t>
            </a:r>
          </a:p>
        </p:txBody>
      </p:sp>
      <p:sp>
        <p:nvSpPr>
          <p:cNvPr id="15" name="TextBox 15"/>
          <p:cNvSpPr txBox="1"/>
          <p:nvPr/>
        </p:nvSpPr>
        <p:spPr>
          <a:xfrm>
            <a:off x="14902522" y="10032257"/>
            <a:ext cx="1904694" cy="236655"/>
          </a:xfrm>
          <a:prstGeom prst="rect">
            <a:avLst/>
          </a:prstGeom>
        </p:spPr>
        <p:txBody>
          <a:bodyPr lIns="0" tIns="0" rIns="0" bIns="0" rtlCol="0" anchor="t">
            <a:spAutoFit/>
          </a:bodyPr>
          <a:lstStyle/>
          <a:p>
            <a:pPr algn="l">
              <a:lnSpc>
                <a:spcPts val="2076"/>
              </a:lnSpc>
            </a:pPr>
            <a:r>
              <a:rPr lang="en-US" sz="1483" spc="-4">
                <a:solidFill>
                  <a:srgbClr val="FFFFFF"/>
                </a:solidFill>
                <a:latin typeface="IBM Plex Sans"/>
                <a:ea typeface="IBM Plex Sans"/>
                <a:cs typeface="IBM Plex Sans"/>
                <a:sym typeface="IBM Plex Sans"/>
              </a:rPr>
              <a:t>22/11/2024</a:t>
            </a:r>
          </a:p>
        </p:txBody>
      </p:sp>
      <p:sp>
        <p:nvSpPr>
          <p:cNvPr id="16" name="TextBox 16"/>
          <p:cNvSpPr txBox="1"/>
          <p:nvPr/>
        </p:nvSpPr>
        <p:spPr>
          <a:xfrm>
            <a:off x="1235269" y="3125469"/>
            <a:ext cx="14326821" cy="2040890"/>
          </a:xfrm>
          <a:prstGeom prst="rect">
            <a:avLst/>
          </a:prstGeom>
        </p:spPr>
        <p:txBody>
          <a:bodyPr lIns="0" tIns="0" rIns="0" bIns="0" rtlCol="0" anchor="t">
            <a:spAutoFit/>
          </a:bodyPr>
          <a:lstStyle/>
          <a:p>
            <a:pPr algn="just">
              <a:lnSpc>
                <a:spcPts val="4060"/>
              </a:lnSpc>
            </a:pPr>
            <a:r>
              <a:rPr lang="en-US" sz="2900" spc="-8">
                <a:solidFill>
                  <a:srgbClr val="000000"/>
                </a:solidFill>
                <a:latin typeface="IBM Plex Sans"/>
                <a:ea typeface="IBM Plex Sans"/>
                <a:cs typeface="IBM Plex Sans"/>
                <a:sym typeface="IBM Plex Sans"/>
              </a:rPr>
              <a:t>Do Ns = Nt = 2 nên tốc độ truyền dẫn của mã Alamouti STBC là R = 1.</a:t>
            </a:r>
          </a:p>
          <a:p>
            <a:pPr algn="just">
              <a:lnSpc>
                <a:spcPts val="4060"/>
              </a:lnSpc>
            </a:pPr>
            <a:r>
              <a:rPr lang="en-US" sz="2900" spc="-8">
                <a:solidFill>
                  <a:srgbClr val="000000"/>
                </a:solidFill>
                <a:latin typeface="IBM Plex Sans"/>
                <a:ea typeface="IBM Plex Sans"/>
                <a:cs typeface="IBM Plex Sans"/>
                <a:sym typeface="IBM Plex Sans"/>
              </a:rPr>
              <a:t>Để thu được bậc phân tập toàn phần (full diversity) N do N ăng-ten phát cung cấp, ma trận mã truyền X được thiết kế trên cơ sở trực giao sao cho [4]</a:t>
            </a:r>
          </a:p>
          <a:p>
            <a:pPr algn="just">
              <a:lnSpc>
                <a:spcPts val="4060"/>
              </a:lnSpc>
              <a:spcBef>
                <a:spcPct val="0"/>
              </a:spcBef>
            </a:pPr>
            <a:endParaRPr lang="en-US" sz="2900" spc="-8">
              <a:solidFill>
                <a:srgbClr val="000000"/>
              </a:solidFill>
              <a:latin typeface="IBM Plex Sans"/>
              <a:ea typeface="IBM Plex Sans"/>
              <a:cs typeface="IBM Plex Sans"/>
              <a:sym typeface="IBM Plex Sans"/>
            </a:endParaRPr>
          </a:p>
        </p:txBody>
      </p:sp>
      <p:sp>
        <p:nvSpPr>
          <p:cNvPr id="17" name="TextBox 17"/>
          <p:cNvSpPr txBox="1"/>
          <p:nvPr/>
        </p:nvSpPr>
        <p:spPr>
          <a:xfrm>
            <a:off x="1235269" y="6651551"/>
            <a:ext cx="14326821" cy="1526540"/>
          </a:xfrm>
          <a:prstGeom prst="rect">
            <a:avLst/>
          </a:prstGeom>
        </p:spPr>
        <p:txBody>
          <a:bodyPr lIns="0" tIns="0" rIns="0" bIns="0" rtlCol="0" anchor="t">
            <a:spAutoFit/>
          </a:bodyPr>
          <a:lstStyle/>
          <a:p>
            <a:pPr algn="just">
              <a:lnSpc>
                <a:spcPts val="4060"/>
              </a:lnSpc>
            </a:pPr>
            <a:r>
              <a:rPr lang="en-US" sz="2900" spc="-8">
                <a:solidFill>
                  <a:srgbClr val="000000"/>
                </a:solidFill>
                <a:latin typeface="IBM Plex Sans"/>
                <a:ea typeface="IBM Plex Sans"/>
                <a:cs typeface="IBM Plex Sans"/>
                <a:sym typeface="IBM Plex Sans"/>
              </a:rPr>
              <a:t>nếu chúng ta định nghĩa xn là các véc-tơ (hàng) phát từ ăng-ten n, tương ứng với hàng thứ n của X, thì</a:t>
            </a:r>
          </a:p>
          <a:p>
            <a:pPr algn="just">
              <a:lnSpc>
                <a:spcPts val="4060"/>
              </a:lnSpc>
              <a:spcBef>
                <a:spcPct val="0"/>
              </a:spcBef>
            </a:pPr>
            <a:endParaRPr lang="en-US" sz="2900" spc="-8">
              <a:solidFill>
                <a:srgbClr val="000000"/>
              </a:solidFill>
              <a:latin typeface="IBM Plex Sans"/>
              <a:ea typeface="IBM Plex Sans"/>
              <a:cs typeface="IBM Plex Sans"/>
              <a:sym typeface="IBM Plex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5168</Words>
  <Application>Microsoft Office PowerPoint</Application>
  <PresentationFormat>Custom</PresentationFormat>
  <Paragraphs>510</Paragraphs>
  <Slides>62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IBM Plex Sans Condensed Bold</vt:lpstr>
      <vt:lpstr>IBM Plex Sans Condensed</vt:lpstr>
      <vt:lpstr>Calibri</vt:lpstr>
      <vt:lpstr>Arial</vt:lpstr>
      <vt:lpstr>IBM Plex Sans</vt:lpstr>
      <vt:lpstr>IBM Plex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ANH TOANVU</dc:title>
  <cp:lastModifiedBy>Long Vũ</cp:lastModifiedBy>
  <cp:revision>2</cp:revision>
  <dcterms:created xsi:type="dcterms:W3CDTF">2006-08-16T00:00:00Z</dcterms:created>
  <dcterms:modified xsi:type="dcterms:W3CDTF">2024-11-22T02:43:55Z</dcterms:modified>
  <dc:identifier>DAGXGnaFd3c</dc:identifier>
</cp:coreProperties>
</file>