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32"/>
  </p:notesMasterIdLst>
  <p:sldIdLst>
    <p:sldId id="256" r:id="rId2"/>
    <p:sldId id="268" r:id="rId3"/>
    <p:sldId id="257" r:id="rId4"/>
    <p:sldId id="258" r:id="rId5"/>
    <p:sldId id="259" r:id="rId6"/>
    <p:sldId id="261" r:id="rId7"/>
    <p:sldId id="269" r:id="rId8"/>
    <p:sldId id="266" r:id="rId9"/>
    <p:sldId id="26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</p:sldIdLst>
  <p:sldSz cx="9144000" cy="5143500" type="screen16x9"/>
  <p:notesSz cx="6858000" cy="9144000"/>
  <p:embeddedFontLst>
    <p:embeddedFont>
      <p:font typeface="Orbitron" panose="020B0604020202020204" charset="0"/>
      <p:regular r:id="rId33"/>
      <p:bold r:id="rId34"/>
    </p:embeddedFont>
    <p:embeddedFont>
      <p:font typeface="Kanit Light" panose="020B0604020202020204" charset="-34"/>
      <p:regular r:id="rId35"/>
      <p:bold r:id="rId36"/>
      <p:italic r:id="rId37"/>
      <p:boldItalic r:id="rId38"/>
    </p:embeddedFont>
    <p:embeddedFont>
      <p:font typeface="Kanit" panose="020B0604020202020204" charset="-34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8296"/>
    <a:srgbClr val="DD3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5E5032-A370-4B1E-8D74-4345E9F5B261}">
  <a:tblStyle styleId="{705E5032-A370-4B1E-8D74-4345E9F5B2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FB02DC-4477-46A7-AD2E-05F713B9710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68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00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40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83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089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06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36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74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02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586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441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326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6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15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3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024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pic>
        <p:nvPicPr>
          <p:cNvPr id="46" name="Google Shape;4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04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30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7" r:id="rId5"/>
    <p:sldLayoutId id="2147483668" r:id="rId6"/>
    <p:sldLayoutId id="2147483672" r:id="rId7"/>
    <p:sldLayoutId id="214748367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947867" y="1357575"/>
            <a:ext cx="6818906" cy="11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DD3D6E"/>
                </a:solidFill>
              </a:rPr>
              <a:t>MULTIPLAYER </a:t>
            </a:r>
            <a:br>
              <a:rPr lang="en-US" sz="2400" b="1" dirty="0" smtClean="0">
                <a:solidFill>
                  <a:srgbClr val="DD3D6E"/>
                </a:solidFill>
              </a:rPr>
            </a:br>
            <a:r>
              <a:rPr lang="en-US" sz="2400" b="1" dirty="0" smtClean="0">
                <a:solidFill>
                  <a:srgbClr val="DD3D6E"/>
                </a:solidFill>
              </a:rPr>
              <a:t> SIDE-SCROLLING SHOOTER GAME </a:t>
            </a:r>
            <a:br>
              <a:rPr lang="en-US" sz="2400" b="1" dirty="0" smtClean="0">
                <a:solidFill>
                  <a:srgbClr val="DD3D6E"/>
                </a:solidFill>
              </a:rPr>
            </a:br>
            <a:r>
              <a:rPr lang="en-US" sz="2400" b="1" dirty="0" smtClean="0">
                <a:solidFill>
                  <a:srgbClr val="DD3D6E"/>
                </a:solidFill>
              </a:rPr>
              <a:t>– UNITY ENGINE</a:t>
            </a:r>
            <a:endParaRPr sz="2400" b="1" dirty="0">
              <a:solidFill>
                <a:srgbClr val="DD3D6E"/>
              </a:solidFill>
            </a:endParaRPr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947867" y="2685989"/>
            <a:ext cx="3146151" cy="92479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Orbitron" panose="020B0604020202020204" charset="0"/>
              </a:rPr>
              <a:t>Internship project by: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latin typeface="Kanit" panose="020B0604020202020204" charset="-34"/>
                <a:cs typeface="Kanit" panose="020B0604020202020204" charset="-34"/>
              </a:rPr>
              <a:t>Nguyễn</a:t>
            </a:r>
            <a:r>
              <a:rPr lang="en-US" dirty="0" smtClean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 err="1" smtClean="0">
                <a:latin typeface="Kanit" panose="020B0604020202020204" charset="-34"/>
                <a:cs typeface="Kanit" panose="020B0604020202020204" charset="-34"/>
              </a:rPr>
              <a:t>Ngọc</a:t>
            </a:r>
            <a:r>
              <a:rPr lang="en-US" dirty="0" smtClean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dirty="0" err="1" smtClean="0">
                <a:latin typeface="Kanit" panose="020B0604020202020204" charset="-34"/>
                <a:cs typeface="Kanit" panose="020B0604020202020204" charset="-34"/>
              </a:rPr>
              <a:t>Khanh</a:t>
            </a:r>
            <a:r>
              <a:rPr lang="en-US" dirty="0" smtClean="0">
                <a:latin typeface="Kanit" panose="020B0604020202020204" charset="-34"/>
                <a:cs typeface="Kanit" panose="020B0604020202020204" charset="-34"/>
              </a:rPr>
              <a:t> – BI12-205</a:t>
            </a:r>
            <a:endParaRPr dirty="0">
              <a:latin typeface="Kanit" panose="020B0604020202020204" charset="-34"/>
              <a:cs typeface="Kanit" panose="020B0604020202020204" charset="-34"/>
            </a:endParaRP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1026" name="Picture 2" descr="https://lh7-rt.googleusercontent.com/slidesz/AGV_vUeqZNArrcALcFWZ994YEfrJA4V358T84uhtTlIe4iAdTh_uiyHRUGMDe5AKPlq49GBzc3DuNB7Zn3VYLLiCTLo5IOnp9b3iauCrx7VKmxOcGY7KLwHyW9vIwWO_4aa2SIk917jRE2D3TmDq1CIMXYSIKA7OgmM=s2048?key=k0r_z2Nb1TGVKj7rhWqtH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773" y="85307"/>
            <a:ext cx="1210646" cy="52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5915">
            <a:off x="4287712" y="2663994"/>
            <a:ext cx="1954125" cy="7105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18110">
            <a:off x="5113006" y="2545564"/>
            <a:ext cx="1776478" cy="9474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76110">
            <a:off x="5374804" y="2621407"/>
            <a:ext cx="2013340" cy="10066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31;p28"/>
          <p:cNvSpPr txBox="1">
            <a:spLocks/>
          </p:cNvSpPr>
          <p:nvPr/>
        </p:nvSpPr>
        <p:spPr>
          <a:xfrm>
            <a:off x="470618" y="1017725"/>
            <a:ext cx="4298318" cy="393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Font typeface="Kanit Light"/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Generalize structure of the application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Unity UI system: User interface (buttons, input fields, timers, health display, …)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Unity 2D modelling system: 2D objects that player can interact/control (Character, geometrical environment, weapons, …)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Unity logical system: Control behavior of Game Objects </a:t>
            </a:r>
          </a:p>
          <a:p>
            <a:pPr marL="285750" lvl="0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Photon 2 framework: Extension </a:t>
            </a:r>
            <a:r>
              <a:rPr lang="en-GB" sz="1600" dirty="0" smtClean="0">
                <a:latin typeface="Kanit Light" panose="020B0604020202020204" charset="-34"/>
                <a:cs typeface="Kanit Light" panose="020B0604020202020204" charset="-34"/>
              </a:rPr>
              <a:t>that </a:t>
            </a:r>
            <a:r>
              <a:rPr lang="en-GB" sz="1600" dirty="0">
                <a:latin typeface="Kanit Light" panose="020B0604020202020204" charset="-34"/>
                <a:cs typeface="Kanit Light" panose="020B0604020202020204" charset="-34"/>
              </a:rPr>
              <a:t>ensures the connection between Unity client and Photon server</a:t>
            </a:r>
            <a:r>
              <a:rPr lang="en-GB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</a:p>
          <a:p>
            <a:pPr marL="285750" lvl="0" indent="-285750">
              <a:buFontTx/>
              <a:buChar char="-"/>
            </a:pPr>
            <a:r>
              <a:rPr lang="en-GB" sz="1600" dirty="0" smtClean="0">
                <a:latin typeface="Kanit Light" panose="020B0604020202020204" charset="-34"/>
                <a:cs typeface="Kanit Light" panose="020B0604020202020204" charset="-34"/>
              </a:rPr>
              <a:t>Database: Stores and organize data used in the game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204" y="957443"/>
            <a:ext cx="2790825" cy="339915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" dirty="0" smtClean="0">
                <a:solidFill>
                  <a:srgbClr val="4A8296"/>
                </a:solidFill>
              </a:rPr>
              <a:t>Layer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31;p28"/>
          <p:cNvSpPr txBox="1">
            <a:spLocks/>
          </p:cNvSpPr>
          <p:nvPr/>
        </p:nvSpPr>
        <p:spPr>
          <a:xfrm>
            <a:off x="272766" y="1093486"/>
            <a:ext cx="2700945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Font typeface="Kanit Light"/>
              <a:buNone/>
            </a:pPr>
            <a:r>
              <a:rPr lang="en-US" sz="1800" b="1" dirty="0" smtClean="0">
                <a:latin typeface="Orbitron" panose="020B0604020202020204" charset="0"/>
                <a:cs typeface="Kanit" panose="020B0604020202020204" charset="-34"/>
              </a:rPr>
              <a:t>Use case diagram:</a:t>
            </a:r>
          </a:p>
          <a:p>
            <a:pPr marL="0" indent="0">
              <a:buNone/>
            </a:pPr>
            <a:endParaRPr lang="en-US" sz="1800" dirty="0" smtClean="0">
              <a:latin typeface="Orbitron" panose="020B0604020202020204" charset="0"/>
              <a:cs typeface="Kanit" panose="020B0604020202020204" charset="-34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47" y="1073784"/>
            <a:ext cx="5972810" cy="3825240"/>
          </a:xfrm>
          <a:prstGeom prst="rect">
            <a:avLst/>
          </a:prstGeom>
        </p:spPr>
      </p:pic>
      <p:sp>
        <p:nvSpPr>
          <p:cNvPr id="6" name="Google Shape;231;p28"/>
          <p:cNvSpPr txBox="1">
            <a:spLocks/>
          </p:cNvSpPr>
          <p:nvPr/>
        </p:nvSpPr>
        <p:spPr>
          <a:xfrm>
            <a:off x="521474" y="1485314"/>
            <a:ext cx="2158282" cy="26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Font typeface="Kanit Light"/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Register/Login: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Login is mandatory to access the game</a:t>
            </a:r>
          </a:p>
          <a:p>
            <a:pPr marL="285750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If player don’t have an account, they has an option to create one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19847" y="2663593"/>
            <a:ext cx="1641762" cy="1111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521474" y="1435887"/>
            <a:ext cx="2158282" cy="26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Join room:</a:t>
            </a:r>
          </a:p>
          <a:p>
            <a:pPr marL="0" indent="0">
              <a:buNone/>
            </a:pP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Player can choose to join random room to play against strangers or private room to play with friends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415" y="1073784"/>
            <a:ext cx="1763094" cy="151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31;p28"/>
          <p:cNvSpPr txBox="1">
            <a:spLocks/>
          </p:cNvSpPr>
          <p:nvPr/>
        </p:nvSpPr>
        <p:spPr>
          <a:xfrm>
            <a:off x="498217" y="1435886"/>
            <a:ext cx="2158282" cy="26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Character controller:</a:t>
            </a:r>
          </a:p>
          <a:p>
            <a:pPr marL="0" indent="0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This shows every way player can control character and interact with in-game UI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16867" y="1087793"/>
            <a:ext cx="3275790" cy="2607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231;p28"/>
          <p:cNvSpPr txBox="1">
            <a:spLocks/>
          </p:cNvSpPr>
          <p:nvPr/>
        </p:nvSpPr>
        <p:spPr>
          <a:xfrm>
            <a:off x="509846" y="1471304"/>
            <a:ext cx="2158282" cy="26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Access arsenal:</a:t>
            </a:r>
          </a:p>
          <a:p>
            <a:pPr marL="0" indent="0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Player can select/unlock weapons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57968" y="3286192"/>
            <a:ext cx="2684980" cy="1344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231;p28"/>
          <p:cNvSpPr txBox="1">
            <a:spLocks/>
          </p:cNvSpPr>
          <p:nvPr/>
        </p:nvSpPr>
        <p:spPr>
          <a:xfrm>
            <a:off x="496341" y="1460599"/>
            <a:ext cx="2158282" cy="2639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Setting:</a:t>
            </a:r>
          </a:p>
          <a:p>
            <a:pPr marL="0" indent="0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Players have options to log out of the account or exit the application completely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0951" y="3708991"/>
            <a:ext cx="2162287" cy="921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210;p27"/>
          <p:cNvSpPr txBox="1">
            <a:spLocks noGrp="1"/>
          </p:cNvSpPr>
          <p:nvPr>
            <p:ph type="title"/>
          </p:nvPr>
        </p:nvSpPr>
        <p:spPr>
          <a:xfrm>
            <a:off x="688828" y="44749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8296"/>
                </a:solidFill>
              </a:rPr>
              <a:t>System analysis and design</a:t>
            </a:r>
            <a:endParaRPr dirty="0">
              <a:solidFill>
                <a:srgbClr val="4A8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 animBg="1"/>
      <p:bldP spid="2" grpId="1" animBg="1"/>
      <p:bldP spid="11" grpId="0"/>
      <p:bldP spid="11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/>
      <p:bldP spid="19" grpId="1"/>
      <p:bldP spid="20" grpId="0" animBg="1"/>
      <p:bldP spid="2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1;p28"/>
          <p:cNvSpPr txBox="1">
            <a:spLocks/>
          </p:cNvSpPr>
          <p:nvPr/>
        </p:nvSpPr>
        <p:spPr>
          <a:xfrm>
            <a:off x="594884" y="438859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Font typeface="Kanit Light"/>
              <a:buNone/>
            </a:pPr>
            <a:r>
              <a:rPr lang="en-US" sz="1800" b="1" dirty="0" smtClean="0">
                <a:latin typeface="Orbitron" panose="020B0604020202020204" charset="0"/>
                <a:cs typeface="Kanit" panose="020B0604020202020204" charset="-34"/>
              </a:rPr>
              <a:t>Sequence diagrams:</a:t>
            </a:r>
          </a:p>
          <a:p>
            <a:pPr marL="0" indent="0">
              <a:buNone/>
            </a:pPr>
            <a:endParaRPr lang="en-US" sz="1800" dirty="0" smtClean="0">
              <a:latin typeface="Orbitron" panose="020B0604020202020204" charset="0"/>
              <a:cs typeface="Kanit" panose="020B0604020202020204" charset="-34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4" y="1028182"/>
            <a:ext cx="5112326" cy="3938673"/>
          </a:xfrm>
          <a:prstGeom prst="rect">
            <a:avLst/>
          </a:prstGeom>
        </p:spPr>
      </p:pic>
      <p:sp>
        <p:nvSpPr>
          <p:cNvPr id="10" name="Google Shape;231;p28"/>
          <p:cNvSpPr txBox="1">
            <a:spLocks/>
          </p:cNvSpPr>
          <p:nvPr/>
        </p:nvSpPr>
        <p:spPr>
          <a:xfrm>
            <a:off x="5610230" y="688241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Font typeface="Kanit Light"/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Login:</a:t>
            </a:r>
          </a:p>
          <a:p>
            <a:pPr marL="0" indent="0" algn="ctr">
              <a:buNone/>
            </a:pPr>
            <a:endParaRPr lang="en-US" sz="1800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5786875" y="1193414"/>
            <a:ext cx="3041934" cy="2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Font typeface="Kanit Light"/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User requests login, system simply check the database. If the account info does not valid, report what’s wrong to player, else grant access to game</a:t>
            </a:r>
          </a:p>
          <a:p>
            <a:pPr marL="0" indent="0" algn="ctr">
              <a:buNone/>
            </a:pPr>
            <a:endParaRPr lang="en-US" sz="1800" dirty="0" smtClean="0">
              <a:latin typeface="Kanit" panose="020B0604020202020204" charset="-34"/>
              <a:cs typeface="Kani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05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5610230" y="688241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Font typeface="Kanit Light"/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Register: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5921957" y="1193414"/>
            <a:ext cx="3041934" cy="2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Validate player’s request to create account, then check database to see if there’s already an account with identical username.</a:t>
            </a: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 </a:t>
            </a: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If there’s problem system will let player</a:t>
            </a:r>
          </a:p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know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4" y="752354"/>
            <a:ext cx="5334751" cy="38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8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5610230" y="724097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Font typeface="Kanit Light"/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Join random match: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5921957" y="1193414"/>
            <a:ext cx="3041934" cy="2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Find an existing room for player to join. If there is no room available, automatically create one</a:t>
            </a:r>
          </a:p>
          <a:p>
            <a:pPr marL="0" indent="0">
              <a:buNone/>
            </a:pPr>
            <a:endParaRPr lang="en-US" sz="1600" dirty="0">
              <a:latin typeface="Kanit" panose="020B0604020202020204" charset="-34"/>
              <a:cs typeface="Kanit" panose="020B0604020202020204" charset="-34"/>
            </a:endParaRPr>
          </a:p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“Room” is just a concept created by Photon to group player together into a match. Players are still using Unity client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3" y="894067"/>
            <a:ext cx="5354671" cy="356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1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939767" y="568489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Font typeface="Kanit Light"/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Create private room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355022" y="1052373"/>
            <a:ext cx="8579427" cy="2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Simply request to create room, the system will grant player a private room with visible ID. Room created can only be joined by players who know the ID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330" y="2088531"/>
            <a:ext cx="5972810" cy="207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5808028" y="724097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Font typeface="Kanit Light"/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Join private match: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5921957" y="1183023"/>
            <a:ext cx="3041934" cy="296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After a player created a private room, another must know the ID if they with to join it. Request joining room with wrong ID will return notice message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3" y="1064038"/>
            <a:ext cx="5443855" cy="30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880023" y="408388"/>
            <a:ext cx="3041934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Font typeface="Kanit Light"/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Instantiate character: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414773" y="971941"/>
            <a:ext cx="8427889" cy="94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Players does not directly interact with each other using the character they are controlling. Instead Photon creates a clone that represent the player in every other Unity clients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928" y="1941376"/>
            <a:ext cx="6545580" cy="21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166942" y="450869"/>
            <a:ext cx="4923549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Character </a:t>
            </a:r>
            <a:r>
              <a:rPr lang="en-US" sz="1800" b="1" dirty="0">
                <a:latin typeface="Kanit" panose="020B0604020202020204" charset="-34"/>
                <a:cs typeface="Kanit" panose="020B0604020202020204" charset="-34"/>
              </a:rPr>
              <a:t>movement synchronization :</a:t>
            </a:r>
            <a:endParaRPr lang="en-US" sz="1800" b="1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414773" y="971940"/>
            <a:ext cx="8427889" cy="153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The “clone” represent players in the foreign clients must imitates exactly how the player control the character in the local client. Hence, requires synchronization between clients.</a:t>
            </a:r>
          </a:p>
          <a:p>
            <a:pPr marL="0" indent="0">
              <a:buNone/>
            </a:pPr>
            <a:endParaRPr lang="en-US" sz="1600" dirty="0" smtClean="0">
              <a:latin typeface="Kanit" panose="020B0604020202020204" charset="-34"/>
              <a:cs typeface="Kanit" panose="020B0604020202020204" charset="-34"/>
            </a:endParaRPr>
          </a:p>
          <a:p>
            <a:pPr marL="0" indent="0">
              <a:buNone/>
            </a:pP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The “</a:t>
            </a:r>
            <a:r>
              <a:rPr lang="en-US" sz="1600" dirty="0" err="1">
                <a:latin typeface="Kanit" panose="020B0604020202020204" charset="-34"/>
                <a:cs typeface="Kanit" panose="020B0604020202020204" charset="-34"/>
              </a:rPr>
              <a:t>Photonview</a:t>
            </a: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” component and the method “</a:t>
            </a:r>
            <a:r>
              <a:rPr lang="en-US" sz="1600" dirty="0" err="1" smtClean="0">
                <a:latin typeface="Kanit" panose="020B0604020202020204" charset="-34"/>
                <a:cs typeface="Kanit" panose="020B0604020202020204" charset="-34"/>
              </a:rPr>
              <a:t>OnPhotonSerializeView</a:t>
            </a: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” included in Photon 2 framework assist a lot on this task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0" y="2503632"/>
            <a:ext cx="597281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166942" y="450869"/>
            <a:ext cx="4923549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Damage </a:t>
            </a:r>
            <a:r>
              <a:rPr lang="en-US" sz="1800" b="1" dirty="0">
                <a:latin typeface="Kanit" panose="020B0604020202020204" charset="-34"/>
                <a:cs typeface="Kanit" panose="020B0604020202020204" charset="-34"/>
              </a:rPr>
              <a:t>and Health system</a:t>
            </a:r>
            <a:endParaRPr lang="en-US" sz="1800" b="1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414773" y="971941"/>
            <a:ext cx="8427889" cy="12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Kanit" panose="020B0604020202020204" charset="-34"/>
                <a:cs typeface="Kanit" panose="020B0604020202020204" charset="-34"/>
              </a:rPr>
              <a:t>In order to make the damage and health system works across the Photon Network, a feature in Photon 2 framework called Photon RPC (Photon Remote Procedure Call) is used to execute methods on other player’s client</a:t>
            </a:r>
            <a:endParaRPr lang="en-US" sz="1600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63" y="2213265"/>
            <a:ext cx="6160394" cy="215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2250727" y="1975250"/>
            <a:ext cx="4559618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47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166942" y="450869"/>
            <a:ext cx="4923549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Death and scoring </a:t>
            </a:r>
            <a:r>
              <a:rPr lang="en-US" sz="1800" b="1" dirty="0">
                <a:latin typeface="Kanit" panose="020B0604020202020204" charset="-34"/>
                <a:cs typeface="Kanit" panose="020B0604020202020204" charset="-34"/>
              </a:rPr>
              <a:t>system</a:t>
            </a:r>
            <a:endParaRPr lang="en-US" sz="1800" b="1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414773" y="971941"/>
            <a:ext cx="8427889" cy="124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For every death or kill that the a player have committed in the game are all recorded in “Custom properties” which is a feature from Photon server to temporarily record player’s stats within a match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863" y="1920614"/>
            <a:ext cx="5505450" cy="27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166942" y="450869"/>
            <a:ext cx="4923549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Finalize </a:t>
            </a:r>
            <a:r>
              <a:rPr lang="en-US" sz="1800" b="1" dirty="0">
                <a:latin typeface="Kanit" panose="020B0604020202020204" charset="-34"/>
                <a:cs typeface="Kanit" panose="020B0604020202020204" charset="-34"/>
              </a:rPr>
              <a:t>and Rewards</a:t>
            </a:r>
            <a:endParaRPr lang="en-US" sz="1800" b="1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414773" y="971941"/>
            <a:ext cx="8427889" cy="99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System will analyze custom properties , calculate positions and provide reasonable reward (currency) to player, transfer it directly to the database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11" y="2087823"/>
            <a:ext cx="5972810" cy="250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5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2166942" y="450869"/>
            <a:ext cx="4923549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Equip weapon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414773" y="971941"/>
            <a:ext cx="8427889" cy="99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The game will instantiate player with weapon name written on the local registry. Database in this case just to remember player’s recently equipped weapon if they quit the application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11" y="2145013"/>
            <a:ext cx="5972810" cy="24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1;p28"/>
          <p:cNvSpPr txBox="1">
            <a:spLocks/>
          </p:cNvSpPr>
          <p:nvPr/>
        </p:nvSpPr>
        <p:spPr>
          <a:xfrm>
            <a:off x="6055681" y="737828"/>
            <a:ext cx="3088319" cy="33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800" b="1" dirty="0" smtClean="0">
                <a:latin typeface="Kanit" panose="020B0604020202020204" charset="-34"/>
                <a:cs typeface="Kanit" panose="020B0604020202020204" charset="-34"/>
              </a:rPr>
              <a:t>Unlock weapon</a:t>
            </a:r>
          </a:p>
        </p:txBody>
      </p:sp>
      <p:sp>
        <p:nvSpPr>
          <p:cNvPr id="11" name="Google Shape;231;p28"/>
          <p:cNvSpPr txBox="1">
            <a:spLocks/>
          </p:cNvSpPr>
          <p:nvPr/>
        </p:nvSpPr>
        <p:spPr>
          <a:xfrm>
            <a:off x="6443360" y="1213335"/>
            <a:ext cx="2312959" cy="250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Player can request to unlock weapon on the interface. System will check database if there is enough currency. If not, notify player.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4" y="1077769"/>
            <a:ext cx="5916641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31;p28"/>
          <p:cNvSpPr txBox="1">
            <a:spLocks/>
          </p:cNvSpPr>
          <p:nvPr/>
        </p:nvSpPr>
        <p:spPr>
          <a:xfrm>
            <a:off x="571500" y="3125611"/>
            <a:ext cx="8167255" cy="171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User: This table represent a player who can log into the game, It saves player’s data and progression throughout the game while also handle authentication system.</a:t>
            </a:r>
          </a:p>
          <a:p>
            <a:pPr marL="285750" indent="-285750">
              <a:buFontTx/>
              <a:buChar char="-"/>
            </a:pPr>
            <a:r>
              <a:rPr lang="en-US" sz="1600" dirty="0" err="1">
                <a:latin typeface="Kanit" panose="020B0604020202020204" charset="-34"/>
                <a:cs typeface="Kanit" panose="020B0604020202020204" charset="-34"/>
              </a:rPr>
              <a:t>w</a:t>
            </a:r>
            <a:r>
              <a:rPr lang="en-US" sz="1600" dirty="0" err="1" smtClean="0">
                <a:latin typeface="Kanit" panose="020B0604020202020204" charset="-34"/>
                <a:cs typeface="Kanit" panose="020B0604020202020204" charset="-34"/>
              </a:rPr>
              <a:t>eapon_name</a:t>
            </a: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:  cannot be alternate through game client, gives every weapon in the game its unique ID</a:t>
            </a:r>
          </a:p>
          <a:p>
            <a:pPr marL="285750" indent="-285750">
              <a:buFontTx/>
              <a:buChar char="-"/>
            </a:pPr>
            <a:r>
              <a:rPr lang="en-US" sz="1600" dirty="0" err="1" smtClean="0">
                <a:latin typeface="Kanit" panose="020B0604020202020204" charset="-34"/>
                <a:cs typeface="Kanit" panose="020B0604020202020204" charset="-34"/>
              </a:rPr>
              <a:t>weapon_status</a:t>
            </a: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: from the </a:t>
            </a:r>
            <a:r>
              <a:rPr lang="en-US" sz="1600" dirty="0" err="1" smtClean="0">
                <a:latin typeface="Kanit" panose="020B0604020202020204" charset="-34"/>
                <a:cs typeface="Kanit" panose="020B0604020202020204" charset="-34"/>
              </a:rPr>
              <a:t>weaponID</a:t>
            </a: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 in the </a:t>
            </a:r>
            <a:r>
              <a:rPr lang="en-US" sz="1600" dirty="0" err="1" smtClean="0">
                <a:latin typeface="Kanit" panose="020B0604020202020204" charset="-34"/>
                <a:cs typeface="Kanit" panose="020B0604020202020204" charset="-34"/>
              </a:rPr>
              <a:t>weapon_name</a:t>
            </a: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 and id from User table, this table holds information of whether a player has unlocked weapons or not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" dirty="0" smtClean="0">
                <a:solidFill>
                  <a:srgbClr val="4A8296"/>
                </a:solidFill>
              </a:rPr>
              <a:t>Database design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03" y="1181611"/>
            <a:ext cx="4862945" cy="17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18336" y="1682162"/>
            <a:ext cx="7402264" cy="1735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 and discussions</a:t>
            </a:r>
            <a:endParaRPr dirty="0"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756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31;p28"/>
          <p:cNvSpPr txBox="1">
            <a:spLocks/>
          </p:cNvSpPr>
          <p:nvPr/>
        </p:nvSpPr>
        <p:spPr>
          <a:xfrm>
            <a:off x="470618" y="1183979"/>
            <a:ext cx="8496738" cy="3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After 5 months of development I have made a Multiplayer side-scrolling shooter game with the following features:</a:t>
            </a:r>
          </a:p>
          <a:p>
            <a:pPr marL="519113" indent="-290513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-	A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real-time multiplayer game that has the characteristic of the side-scrolling shooter genres.</a:t>
            </a:r>
          </a:p>
          <a:p>
            <a:pPr marL="519113" indent="-290513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-	Successful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application of Photon 2 framework into the game to maintain communication between Unity client and Photon server.</a:t>
            </a:r>
          </a:p>
          <a:p>
            <a:pPr marL="519113" indent="-290513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-	A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matchmaking system that allow player to choose to play random match or private match with friends.</a:t>
            </a:r>
          </a:p>
          <a:p>
            <a:pPr marL="519113" indent="-290513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-	A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scoring and rewarding system for the game, to give player a sense of accomplishment for winning the game.</a:t>
            </a:r>
          </a:p>
          <a:p>
            <a:pPr marL="519113" indent="-290513">
              <a:buNone/>
            </a:pP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-	Weapon system for player to customize and unlock weapon.</a:t>
            </a:r>
          </a:p>
          <a:p>
            <a:pPr marL="519113" indent="-290513">
              <a:buNone/>
            </a:pP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-	A database system to save player’s information and progress and host it online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" dirty="0" smtClean="0">
                <a:solidFill>
                  <a:srgbClr val="4A8296"/>
                </a:solidFill>
              </a:rPr>
              <a:t>Accomplishment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1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31;p28"/>
          <p:cNvSpPr txBox="1">
            <a:spLocks/>
          </p:cNvSpPr>
          <p:nvPr/>
        </p:nvSpPr>
        <p:spPr>
          <a:xfrm>
            <a:off x="470618" y="1183979"/>
            <a:ext cx="8496738" cy="346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Despite having accomplished many things in this project, it’s still an unfinished works with many flaws and incompleteness that require more time and effort for improvement such as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: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Lack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diversity in main game mechanic to make the gameplay more 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interesting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Lack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of variety in the weapon changing section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Potential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bugs and visual errors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Unappealing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UI and Graphic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Need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more code optimization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Need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more quality of life improvements in user interface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Database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not secure enough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</a:p>
          <a:p>
            <a:pPr marL="519113" indent="-285750">
              <a:buFontTx/>
              <a:buChar char="-"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Game jitter</a:t>
            </a:r>
          </a:p>
          <a:p>
            <a:pPr marL="0" indent="0">
              <a:buNone/>
            </a:pP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And even many more unseen issues within the project</a:t>
            </a:r>
          </a:p>
          <a:p>
            <a:pPr marL="285750" indent="-285750">
              <a:buFontTx/>
              <a:buChar char="-"/>
            </a:pPr>
            <a:endParaRPr lang="en-US" sz="1600" dirty="0" smtClean="0">
              <a:latin typeface="Kanit" panose="020B0604020202020204" charset="-34"/>
              <a:cs typeface="Kanit" panose="020B0604020202020204" charset="-34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" dirty="0" smtClean="0">
                <a:solidFill>
                  <a:srgbClr val="4A8296"/>
                </a:solidFill>
              </a:rPr>
              <a:t>Potential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9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-US" dirty="0" smtClean="0">
                <a:solidFill>
                  <a:srgbClr val="4A8296"/>
                </a:solidFill>
              </a:rPr>
              <a:t>G</a:t>
            </a:r>
            <a:r>
              <a:rPr lang="en" dirty="0" smtClean="0">
                <a:solidFill>
                  <a:srgbClr val="4A8296"/>
                </a:solidFill>
              </a:rPr>
              <a:t>ame scenes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89" y="1017725"/>
            <a:ext cx="8032173" cy="39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-US" dirty="0" smtClean="0">
                <a:solidFill>
                  <a:srgbClr val="4A8296"/>
                </a:solidFill>
              </a:rPr>
              <a:t>Gallery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7" y="1226300"/>
            <a:ext cx="3706528" cy="20468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0" y="1226300"/>
            <a:ext cx="3763191" cy="2078766"/>
          </a:xfrm>
          <a:prstGeom prst="rect">
            <a:avLst/>
          </a:prstGeom>
        </p:spPr>
      </p:pic>
      <p:sp>
        <p:nvSpPr>
          <p:cNvPr id="9" name="Google Shape;231;p28"/>
          <p:cNvSpPr txBox="1">
            <a:spLocks/>
          </p:cNvSpPr>
          <p:nvPr/>
        </p:nvSpPr>
        <p:spPr>
          <a:xfrm>
            <a:off x="1151222" y="3273136"/>
            <a:ext cx="2345318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Login interface</a:t>
            </a:r>
          </a:p>
        </p:txBody>
      </p:sp>
      <p:sp>
        <p:nvSpPr>
          <p:cNvPr id="10" name="Google Shape;231;p28"/>
          <p:cNvSpPr txBox="1">
            <a:spLocks/>
          </p:cNvSpPr>
          <p:nvPr/>
        </p:nvSpPr>
        <p:spPr>
          <a:xfrm>
            <a:off x="5709367" y="3305066"/>
            <a:ext cx="2345318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Register interface</a:t>
            </a:r>
          </a:p>
        </p:txBody>
      </p:sp>
      <p:pic>
        <p:nvPicPr>
          <p:cNvPr id="11" name="Picture 10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6" y="1226300"/>
            <a:ext cx="3764209" cy="2046836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889" y="1226300"/>
            <a:ext cx="3781912" cy="2078766"/>
          </a:xfrm>
          <a:prstGeom prst="rect">
            <a:avLst/>
          </a:prstGeom>
        </p:spPr>
      </p:pic>
      <p:sp>
        <p:nvSpPr>
          <p:cNvPr id="14" name="Google Shape;231;p28"/>
          <p:cNvSpPr txBox="1">
            <a:spLocks/>
          </p:cNvSpPr>
          <p:nvPr/>
        </p:nvSpPr>
        <p:spPr>
          <a:xfrm>
            <a:off x="1122381" y="3305065"/>
            <a:ext cx="2345318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Main menu Interface</a:t>
            </a:r>
          </a:p>
        </p:txBody>
      </p:sp>
      <p:sp>
        <p:nvSpPr>
          <p:cNvPr id="15" name="Google Shape;231;p28"/>
          <p:cNvSpPr txBox="1">
            <a:spLocks/>
          </p:cNvSpPr>
          <p:nvPr/>
        </p:nvSpPr>
        <p:spPr>
          <a:xfrm>
            <a:off x="5709367" y="3273135"/>
            <a:ext cx="2345318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Start game Interface</a:t>
            </a:r>
          </a:p>
        </p:txBody>
      </p:sp>
      <p:pic>
        <p:nvPicPr>
          <p:cNvPr id="16" name="Picture 15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5" y="1194371"/>
            <a:ext cx="3859837" cy="2078764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10" y="1194371"/>
            <a:ext cx="3763191" cy="2142626"/>
          </a:xfrm>
          <a:prstGeom prst="rect">
            <a:avLst/>
          </a:prstGeom>
        </p:spPr>
      </p:pic>
      <p:sp>
        <p:nvSpPr>
          <p:cNvPr id="18" name="Google Shape;231;p28"/>
          <p:cNvSpPr txBox="1">
            <a:spLocks/>
          </p:cNvSpPr>
          <p:nvPr/>
        </p:nvSpPr>
        <p:spPr>
          <a:xfrm>
            <a:off x="5513971" y="3279845"/>
            <a:ext cx="2736109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Gameplay Interface</a:t>
            </a:r>
          </a:p>
        </p:txBody>
      </p:sp>
      <p:sp>
        <p:nvSpPr>
          <p:cNvPr id="19" name="Google Shape;231;p28"/>
          <p:cNvSpPr txBox="1">
            <a:spLocks/>
          </p:cNvSpPr>
          <p:nvPr/>
        </p:nvSpPr>
        <p:spPr>
          <a:xfrm>
            <a:off x="955826" y="3336997"/>
            <a:ext cx="2736109" cy="467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Weapon selection Interface</a:t>
            </a:r>
          </a:p>
        </p:txBody>
      </p:sp>
    </p:spTree>
    <p:extLst>
      <p:ext uri="{BB962C8B-B14F-4D97-AF65-F5344CB8AC3E}">
        <p14:creationId xmlns:p14="http://schemas.microsoft.com/office/powerpoint/2010/main" val="262321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4" grpId="1"/>
      <p:bldP spid="15" grpId="0"/>
      <p:bldP spid="15" grpId="1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8296"/>
                </a:solidFill>
              </a:rPr>
              <a:t>Definition</a:t>
            </a:r>
            <a:endParaRPr dirty="0">
              <a:solidFill>
                <a:srgbClr val="4A8296"/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4859918" cy="1632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/>
              <a:t>Side-scrolling shooter :</a:t>
            </a:r>
            <a:endParaRPr lang="en-US" sz="1400" dirty="0"/>
          </a:p>
          <a:p>
            <a:pPr marL="457200" lvl="1" indent="0">
              <a:buNone/>
            </a:pPr>
            <a:r>
              <a:rPr lang="en-US" sz="1600" dirty="0"/>
              <a:t>+   </a:t>
            </a:r>
            <a:r>
              <a:rPr lang="en-US" sz="1600" dirty="0" smtClean="0"/>
              <a:t>Side-view </a:t>
            </a:r>
            <a:r>
              <a:rPr lang="en-US" sz="1600" dirty="0"/>
              <a:t>camera angle </a:t>
            </a:r>
            <a:endParaRPr lang="en-US" sz="1600" dirty="0" smtClean="0"/>
          </a:p>
          <a:p>
            <a:pPr marL="457200" lvl="1" indent="0">
              <a:buNone/>
            </a:pPr>
            <a:r>
              <a:rPr lang="en-US" sz="1600" dirty="0" smtClean="0"/>
              <a:t>+   2D graphic style, 2D dimensional controller</a:t>
            </a:r>
          </a:p>
          <a:p>
            <a:pPr marL="457200" lvl="1" indent="0">
              <a:buNone/>
            </a:pPr>
            <a:r>
              <a:rPr lang="en-US" sz="1600" dirty="0" smtClean="0"/>
              <a:t>+   Gameplay revolves around ranged firearm weapons</a:t>
            </a:r>
          </a:p>
          <a:p>
            <a:pPr marL="457200" lvl="1" indent="0">
              <a:buNone/>
            </a:pPr>
            <a:r>
              <a:rPr lang="en-US" sz="1600" dirty="0" smtClean="0"/>
              <a:t>+   Simple in graphic and programming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216" name="Google Shape;216;p27"/>
          <p:cNvSpPr/>
          <p:nvPr/>
        </p:nvSpPr>
        <p:spPr>
          <a:xfrm>
            <a:off x="8130448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8264747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399047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8533346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0" name="Google Shape;211;p27"/>
          <p:cNvSpPr txBox="1">
            <a:spLocks/>
          </p:cNvSpPr>
          <p:nvPr/>
        </p:nvSpPr>
        <p:spPr>
          <a:xfrm>
            <a:off x="720000" y="2786751"/>
            <a:ext cx="4693664" cy="162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 smtClean="0"/>
              <a:t>Real-time online multiplayer :</a:t>
            </a:r>
            <a:endParaRPr lang="en-US" sz="1400" dirty="0" smtClean="0"/>
          </a:p>
          <a:p>
            <a:pPr marL="457200" lvl="1" indent="0">
              <a:buFont typeface="Kanit Light"/>
              <a:buNone/>
            </a:pPr>
            <a:r>
              <a:rPr lang="en-US" sz="1600" dirty="0" smtClean="0"/>
              <a:t>+   Allow players in a wide region to interact with each other in real-time using different devices</a:t>
            </a:r>
          </a:p>
          <a:p>
            <a:pPr marL="457200" lvl="1" indent="0">
              <a:buFont typeface="Kanit Light"/>
              <a:buNone/>
            </a:pPr>
            <a:r>
              <a:rPr lang="en-US" sz="1600" dirty="0" smtClean="0"/>
              <a:t>+   Randomize opponents</a:t>
            </a:r>
          </a:p>
          <a:p>
            <a:pPr marL="457200" lvl="1" indent="0">
              <a:buFont typeface="Kanit Light"/>
              <a:buNone/>
            </a:pPr>
            <a:r>
              <a:rPr lang="en-US" sz="1600" dirty="0" smtClean="0"/>
              <a:t>+   Reward and progressing system</a:t>
            </a:r>
          </a:p>
          <a:p>
            <a:pPr marL="457200" lvl="1" indent="0">
              <a:buFont typeface="Kanit Light"/>
              <a:buNone/>
            </a:pPr>
            <a:endParaRPr lang="en-US" sz="1600" dirty="0" smtClean="0"/>
          </a:p>
        </p:txBody>
      </p:sp>
      <p:pic>
        <p:nvPicPr>
          <p:cNvPr id="11" name="Picture 10" descr="Tiết kiệm đến 80% khi mua Broforce trên Steam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18" y="1204993"/>
            <a:ext cx="2255001" cy="124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Door Kickers: Action Squad on the App Store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09" y="2199589"/>
            <a:ext cx="2051866" cy="11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Pin page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18" y="3052599"/>
            <a:ext cx="2144857" cy="1558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1951193" y="1806854"/>
            <a:ext cx="5278582" cy="17316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following !</a:t>
            </a:r>
            <a:endParaRPr dirty="0"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2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7"/>
          <p:cNvSpPr/>
          <p:nvPr/>
        </p:nvSpPr>
        <p:spPr>
          <a:xfrm>
            <a:off x="7907782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8042081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176381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8310680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" name="Google Shape;211;p27"/>
          <p:cNvSpPr txBox="1">
            <a:spLocks noGrp="1"/>
          </p:cNvSpPr>
          <p:nvPr>
            <p:ph type="body" idx="1"/>
          </p:nvPr>
        </p:nvSpPr>
        <p:spPr>
          <a:xfrm>
            <a:off x="488436" y="921989"/>
            <a:ext cx="7893133" cy="171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en-US" sz="1600" dirty="0" smtClean="0"/>
              <a:t>Side-scrolling </a:t>
            </a:r>
            <a:r>
              <a:rPr lang="en-US" sz="1600" dirty="0"/>
              <a:t>games: simple in graphics and program </a:t>
            </a:r>
            <a:r>
              <a:rPr lang="en-US" sz="1600" dirty="0" smtClean="0"/>
              <a:t>engineering </a:t>
            </a:r>
            <a:r>
              <a:rPr lang="en-US" sz="1600" dirty="0"/>
              <a:t>=&gt; favored by indie </a:t>
            </a:r>
            <a:r>
              <a:rPr lang="en-US" sz="1600" dirty="0" smtClean="0"/>
              <a:t>developers/amateur developers</a:t>
            </a:r>
          </a:p>
          <a:p>
            <a:pPr marL="285750" lvl="0" indent="-285750">
              <a:buFontTx/>
              <a:buChar char="-"/>
            </a:pPr>
            <a:r>
              <a:rPr lang="en-US" sz="1600" dirty="0" smtClean="0"/>
              <a:t>Online multiplayer: more challenging gameplay, application of networking architecture and database</a:t>
            </a:r>
          </a:p>
          <a:p>
            <a:pPr marL="285750" lvl="0" indent="-285750">
              <a:buFontTx/>
              <a:buChar char="-"/>
            </a:pPr>
            <a:r>
              <a:rPr lang="en-US" sz="1600" dirty="0" smtClean="0"/>
              <a:t>Tribute to Strike Force Heroes – A popular flash game back in 2013</a:t>
            </a:r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14" name="Google Shape;216;p27"/>
          <p:cNvSpPr/>
          <p:nvPr/>
        </p:nvSpPr>
        <p:spPr>
          <a:xfrm>
            <a:off x="7907782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5" name="Google Shape;217;p27"/>
          <p:cNvSpPr/>
          <p:nvPr/>
        </p:nvSpPr>
        <p:spPr>
          <a:xfrm>
            <a:off x="8042081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6" name="Google Shape;218;p27"/>
          <p:cNvSpPr/>
          <p:nvPr/>
        </p:nvSpPr>
        <p:spPr>
          <a:xfrm>
            <a:off x="8176381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7" name="Google Shape;219;p27"/>
          <p:cNvSpPr/>
          <p:nvPr/>
        </p:nvSpPr>
        <p:spPr>
          <a:xfrm>
            <a:off x="8310680" y="546744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44" y="2640463"/>
            <a:ext cx="2495550" cy="1838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213" y="2640463"/>
            <a:ext cx="2644435" cy="1838325"/>
          </a:xfrm>
          <a:prstGeom prst="rect">
            <a:avLst/>
          </a:prstGeom>
        </p:spPr>
      </p:pic>
      <p:sp>
        <p:nvSpPr>
          <p:cNvPr id="18" name="Google Shape;21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8296"/>
                </a:solidFill>
              </a:rPr>
              <a:t>Motivation</a:t>
            </a:r>
            <a:endParaRPr dirty="0">
              <a:solidFill>
                <a:srgbClr val="4A8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91" y="913685"/>
            <a:ext cx="7279917" cy="36772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5847" y="2545840"/>
            <a:ext cx="1189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You (Stay alive)</a:t>
            </a:r>
            <a:endParaRPr lang="en-US" sz="1100" dirty="0">
              <a:solidFill>
                <a:schemeClr val="tx1"/>
              </a:solidFill>
              <a:latin typeface="Kanit Light" panose="020B0604020202020204" charset="-34"/>
              <a:cs typeface="Kanit Light" panose="020B0604020202020204" charset="-3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77730" y="2693323"/>
            <a:ext cx="599768" cy="11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48631" y="2049311"/>
            <a:ext cx="1248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Enemies (Kill)</a:t>
            </a:r>
            <a:endParaRPr lang="en-US" sz="1100" dirty="0">
              <a:solidFill>
                <a:schemeClr val="tx1"/>
              </a:solidFill>
              <a:latin typeface="Kanit Light" panose="020B0604020202020204" charset="-34"/>
              <a:cs typeface="Kanit Light" panose="020B0604020202020204" charset="-3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487613" y="2196794"/>
            <a:ext cx="599768" cy="114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74085" y="1638288"/>
            <a:ext cx="1603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Maximum score = 12 </a:t>
            </a:r>
            <a:endParaRPr lang="en-US" sz="1100" dirty="0">
              <a:solidFill>
                <a:schemeClr val="tx1"/>
              </a:solidFill>
              <a:latin typeface="Kanit Light" panose="020B0604020202020204" charset="-34"/>
              <a:cs typeface="Kanit Light" panose="020B0604020202020204" charset="-3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708701" y="1358843"/>
            <a:ext cx="20100" cy="297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41622" y="1358843"/>
            <a:ext cx="654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Timer </a:t>
            </a:r>
            <a:endParaRPr lang="en-US" sz="1100" dirty="0">
              <a:solidFill>
                <a:schemeClr val="tx1"/>
              </a:solidFill>
              <a:latin typeface="Kanit Light" panose="020B0604020202020204" charset="-34"/>
              <a:cs typeface="Kanit Light" panose="020B0604020202020204" charset="-34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368763" y="1127397"/>
            <a:ext cx="174086" cy="29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62" y="863665"/>
            <a:ext cx="7481417" cy="38875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7036" y="944405"/>
            <a:ext cx="1603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Controller: </a:t>
            </a:r>
            <a:endParaRPr lang="en-US" sz="1600" b="1" dirty="0">
              <a:solidFill>
                <a:schemeClr val="tx1"/>
              </a:solidFill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24" name="Google Shape;210;p27"/>
          <p:cNvSpPr txBox="1">
            <a:spLocks noGrp="1"/>
          </p:cNvSpPr>
          <p:nvPr>
            <p:ph type="title"/>
          </p:nvPr>
        </p:nvSpPr>
        <p:spPr>
          <a:xfrm>
            <a:off x="634979" y="3409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8296"/>
                </a:solidFill>
              </a:rPr>
              <a:t>Featured content</a:t>
            </a:r>
            <a:endParaRPr dirty="0">
              <a:solidFill>
                <a:srgbClr val="4A8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36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A8296"/>
                </a:solidFill>
              </a:rPr>
              <a:t>Objectives</a:t>
            </a:r>
            <a:endParaRPr dirty="0">
              <a:solidFill>
                <a:srgbClr val="4A8296"/>
              </a:solidFill>
            </a:endParaRPr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785227" y="1044309"/>
            <a:ext cx="7546570" cy="3049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buNone/>
            </a:pPr>
            <a:r>
              <a:rPr lang="en-US" sz="1600" dirty="0"/>
              <a:t>The main goal of this project is to develop a real-time multiplayer in the format of a side-scrolling shooter game</a:t>
            </a:r>
            <a:r>
              <a:rPr lang="en-US" sz="1600" dirty="0" smtClean="0"/>
              <a:t>:</a:t>
            </a:r>
            <a:endParaRPr lang="en-US" sz="1600" dirty="0"/>
          </a:p>
          <a:p>
            <a:pPr marL="800100" lvl="1" indent="-342900">
              <a:buNone/>
            </a:pPr>
            <a:r>
              <a:rPr lang="en-US" sz="1600" dirty="0"/>
              <a:t>-     </a:t>
            </a:r>
            <a:r>
              <a:rPr lang="en-US" sz="1600" dirty="0" smtClean="0"/>
              <a:t>Create </a:t>
            </a:r>
            <a:r>
              <a:rPr lang="en-US" sz="1600" dirty="0"/>
              <a:t>a base 2D shooter </a:t>
            </a:r>
            <a:r>
              <a:rPr lang="en-US" sz="1600" dirty="0" smtClean="0"/>
              <a:t>game in Unity </a:t>
            </a:r>
            <a:r>
              <a:rPr lang="en-US" sz="1600" dirty="0"/>
              <a:t>that handles the gameplay, </a:t>
            </a:r>
            <a:r>
              <a:rPr lang="en-US" sz="1600" dirty="0" smtClean="0"/>
              <a:t>mechanism </a:t>
            </a:r>
            <a:r>
              <a:rPr lang="en-US" sz="1600" dirty="0"/>
              <a:t>and game logics that let players to control.</a:t>
            </a:r>
          </a:p>
          <a:p>
            <a:pPr marL="800100" lvl="1" indent="-342900">
              <a:buNone/>
            </a:pPr>
            <a:r>
              <a:rPr lang="en-US" sz="1600" dirty="0"/>
              <a:t>-     </a:t>
            </a:r>
            <a:r>
              <a:rPr lang="en-US" sz="1600" dirty="0" smtClean="0"/>
              <a:t>Create </a:t>
            </a:r>
            <a:r>
              <a:rPr lang="en-US" sz="1600" dirty="0"/>
              <a:t>a networking system that allows players to actually interact with each other using game mechanism in real time.</a:t>
            </a:r>
          </a:p>
          <a:p>
            <a:pPr marL="800100" lvl="1" indent="-342900">
              <a:buNone/>
            </a:pPr>
            <a:r>
              <a:rPr lang="en-US" sz="1600" dirty="0"/>
              <a:t>-     </a:t>
            </a:r>
            <a:r>
              <a:rPr lang="en-US" sz="1600" dirty="0" smtClean="0"/>
              <a:t>Create </a:t>
            </a:r>
            <a:r>
              <a:rPr lang="en-US" sz="1600" dirty="0"/>
              <a:t>a progressing system that allow players to unlock more content using the rewarded currency after each match to keep them engaging with the game.</a:t>
            </a:r>
          </a:p>
          <a:p>
            <a:pPr marL="800100" lvl="1" indent="-342900">
              <a:buNone/>
            </a:pPr>
            <a:r>
              <a:rPr lang="en-US" sz="1600" dirty="0"/>
              <a:t>-     </a:t>
            </a:r>
            <a:r>
              <a:rPr lang="en-US" sz="1600" dirty="0" smtClean="0"/>
              <a:t> Create </a:t>
            </a:r>
            <a:r>
              <a:rPr lang="en-US" sz="1600" dirty="0"/>
              <a:t>a database and host it online to stores player’s progress in the game.</a:t>
            </a:r>
          </a:p>
          <a:p>
            <a:pPr marL="457200" lvl="1" indent="0">
              <a:buNone/>
            </a:pPr>
            <a:endParaRPr lang="en-US" sz="1600" dirty="0" smtClean="0"/>
          </a:p>
        </p:txBody>
      </p:sp>
      <p:sp>
        <p:nvSpPr>
          <p:cNvPr id="216" name="Google Shape;216;p27"/>
          <p:cNvSpPr/>
          <p:nvPr/>
        </p:nvSpPr>
        <p:spPr>
          <a:xfrm>
            <a:off x="8130448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8264747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8399047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8533346" y="91020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  <p:extLst>
      <p:ext uri="{BB962C8B-B14F-4D97-AF65-F5344CB8AC3E}">
        <p14:creationId xmlns:p14="http://schemas.microsoft.com/office/powerpoint/2010/main" val="3206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718336" y="1682162"/>
            <a:ext cx="7402264" cy="1735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Material and methods</a:t>
            </a:r>
            <a:endParaRPr dirty="0"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12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31;p28"/>
          <p:cNvSpPr txBox="1">
            <a:spLocks/>
          </p:cNvSpPr>
          <p:nvPr/>
        </p:nvSpPr>
        <p:spPr>
          <a:xfrm>
            <a:off x="409364" y="1017725"/>
            <a:ext cx="5909097" cy="357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None/>
            </a:pPr>
            <a:endParaRPr lang="en-US" sz="1600" dirty="0" smtClean="0">
              <a:latin typeface="Kanit" panose="020B0604020202020204" charset="-34"/>
              <a:cs typeface="Kanit" panose="020B0604020202020204" charset="-34"/>
            </a:endParaRP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latin typeface="Kanit Light" panose="020B0604020202020204" charset="-34"/>
                <a:cs typeface="Kanit Light" panose="020B0604020202020204" charset="-34"/>
              </a:rPr>
              <a:t>Unity </a:t>
            </a:r>
            <a:r>
              <a:rPr lang="en-US" sz="1600" b="1" dirty="0">
                <a:latin typeface="Kanit Light" panose="020B0604020202020204" charset="-34"/>
                <a:cs typeface="Kanit Light" panose="020B0604020202020204" charset="-34"/>
              </a:rPr>
              <a:t>Game Engine: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P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rovides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optimal tools and solutions to make a complete game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.</a:t>
            </a:r>
          </a:p>
          <a:p>
            <a:pPr marL="0" indent="0">
              <a:buNone/>
            </a:pPr>
            <a:endParaRPr lang="en-US" sz="1600" dirty="0" smtClean="0">
              <a:latin typeface="Kanit Light" panose="020B0604020202020204" charset="-34"/>
              <a:cs typeface="Kanit Light" panose="020B0604020202020204" charset="-34"/>
            </a:endParaRPr>
          </a:p>
          <a:p>
            <a:pPr marL="285750" indent="-285750">
              <a:buFontTx/>
              <a:buChar char="-"/>
            </a:pPr>
            <a:r>
              <a:rPr lang="en-US" sz="1600" b="1" dirty="0" smtClean="0">
                <a:latin typeface="Kanit Light" panose="020B0604020202020204" charset="-34"/>
                <a:cs typeface="Kanit Light" panose="020B0604020202020204" charset="-34"/>
              </a:rPr>
              <a:t>Photon 2 Engine</a:t>
            </a:r>
            <a:r>
              <a:rPr lang="en-US" sz="1600" b="1" dirty="0">
                <a:latin typeface="Kanit Light" panose="020B0604020202020204" charset="-34"/>
                <a:cs typeface="Kanit Light" panose="020B0604020202020204" charset="-34"/>
              </a:rPr>
              <a:t>: 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A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real-time multiplayer 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framework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that provides the tools and services necessary for developing multiplayer games and applications. </a:t>
            </a:r>
            <a:endParaRPr lang="en-US" sz="1600" dirty="0" smtClean="0">
              <a:latin typeface="Kanit Light" panose="020B0604020202020204" charset="-34"/>
              <a:cs typeface="Kanit Light" panose="020B0604020202020204" charset="-34"/>
            </a:endParaRPr>
          </a:p>
          <a:p>
            <a:pPr marL="285750" indent="-285750">
              <a:buFontTx/>
              <a:buChar char="-"/>
            </a:pPr>
            <a:endParaRPr lang="en-US" sz="1600" dirty="0" smtClean="0">
              <a:latin typeface="Kanit Light" panose="020B0604020202020204" charset="-34"/>
              <a:cs typeface="Kanit Light" panose="020B0604020202020204" charset="-34"/>
            </a:endParaRPr>
          </a:p>
          <a:p>
            <a:pPr marL="285750" indent="-285750">
              <a:buFontTx/>
              <a:buChar char="-"/>
            </a:pPr>
            <a:r>
              <a:rPr lang="en-US" sz="1600" b="1" dirty="0">
                <a:latin typeface="Kanit Light" panose="020B0604020202020204" charset="-34"/>
                <a:cs typeface="Kanit Light" panose="020B0604020202020204" charset="-34"/>
              </a:rPr>
              <a:t>Database: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store various game information like account information, token-based authentication and data about player’s progression in the 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game. SQL and PHP are 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utilized </a:t>
            </a:r>
            <a:r>
              <a:rPr lang="en-US" sz="1600" dirty="0" smtClean="0">
                <a:latin typeface="Kanit Light" panose="020B0604020202020204" charset="-34"/>
                <a:cs typeface="Kanit Light" panose="020B0604020202020204" charset="-34"/>
              </a:rPr>
              <a:t>in order to ensures connection between Unity and 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18" y="1157477"/>
            <a:ext cx="2085390" cy="726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79" y="2185458"/>
            <a:ext cx="2289701" cy="6215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774" y="3099305"/>
            <a:ext cx="962118" cy="10636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810" y="3551650"/>
            <a:ext cx="2223907" cy="116755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" dirty="0" smtClean="0">
                <a:solidFill>
                  <a:srgbClr val="4A8296"/>
                </a:solidFill>
              </a:rPr>
              <a:t>Technologies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8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18" y="445025"/>
            <a:ext cx="7704000" cy="572700"/>
          </a:xfrm>
        </p:spPr>
        <p:txBody>
          <a:bodyPr/>
          <a:lstStyle/>
          <a:p>
            <a:r>
              <a:rPr lang="en" dirty="0" smtClean="0">
                <a:solidFill>
                  <a:srgbClr val="4A8296"/>
                </a:solidFill>
              </a:rPr>
              <a:t>Framework </a:t>
            </a:r>
            <a:endParaRPr lang="en-US" dirty="0"/>
          </a:p>
        </p:txBody>
      </p:sp>
      <p:pic>
        <p:nvPicPr>
          <p:cNvPr id="12" name="Google Shape;212;p2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31;p28"/>
          <p:cNvSpPr txBox="1">
            <a:spLocks/>
          </p:cNvSpPr>
          <p:nvPr/>
        </p:nvSpPr>
        <p:spPr>
          <a:xfrm>
            <a:off x="322638" y="2248954"/>
            <a:ext cx="2158282" cy="14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Font typeface="Kanit Light"/>
              <a:buNone/>
            </a:pPr>
            <a:r>
              <a:rPr lang="en-US" sz="1600" dirty="0" smtClean="0">
                <a:latin typeface="Kanit" panose="020B0604020202020204" charset="-34"/>
                <a:cs typeface="Kanit" panose="020B0604020202020204" charset="-34"/>
              </a:rPr>
              <a:t>Demonstrate how major components of a system interact with each other</a:t>
            </a:r>
            <a:endParaRPr lang="en-US" sz="1600" dirty="0">
              <a:latin typeface="Kanit" panose="020B0604020202020204" charset="-34"/>
              <a:cs typeface="Kanit" panose="020B0604020202020204" charset="-34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36" y="1168487"/>
            <a:ext cx="6047569" cy="383276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322618" y="1011101"/>
            <a:ext cx="2857500" cy="1534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80920" y="2431473"/>
            <a:ext cx="3254862" cy="2483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552687" y="2693380"/>
            <a:ext cx="3254862" cy="2221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1156</Words>
  <Application>Microsoft Office PowerPoint</Application>
  <PresentationFormat>On-screen Show (16:9)</PresentationFormat>
  <Paragraphs>123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Orbitron</vt:lpstr>
      <vt:lpstr>Kanit Light</vt:lpstr>
      <vt:lpstr>Kanit</vt:lpstr>
      <vt:lpstr>Raleway</vt:lpstr>
      <vt:lpstr>Game Design Agency by Slidesgo</vt:lpstr>
      <vt:lpstr>MULTIPLAYER   SIDE-SCROLLING SHOOTER GAME  – UNITY ENGINE</vt:lpstr>
      <vt:lpstr>Introduction</vt:lpstr>
      <vt:lpstr>Definition</vt:lpstr>
      <vt:lpstr>Motivation</vt:lpstr>
      <vt:lpstr>Featured content</vt:lpstr>
      <vt:lpstr>Objectives</vt:lpstr>
      <vt:lpstr>Material and methods</vt:lpstr>
      <vt:lpstr>Technologies application</vt:lpstr>
      <vt:lpstr>Framework </vt:lpstr>
      <vt:lpstr>Layer architecture</vt:lpstr>
      <vt:lpstr>System analysis and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</vt:lpstr>
      <vt:lpstr>Results and discussions</vt:lpstr>
      <vt:lpstr>Accomplishment</vt:lpstr>
      <vt:lpstr>Potential improvements</vt:lpstr>
      <vt:lpstr>Game scenes</vt:lpstr>
      <vt:lpstr>Gallery</vt:lpstr>
      <vt:lpstr>Thank you for following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MULTIPLAYER   SIDE-SCROLLING SHOOTER GAME  – UNITY ENGINE</dc:title>
  <dc:creator>DELL</dc:creator>
  <cp:lastModifiedBy>DELL</cp:lastModifiedBy>
  <cp:revision>70</cp:revision>
  <dcterms:modified xsi:type="dcterms:W3CDTF">2024-10-28T02:29:07Z</dcterms:modified>
</cp:coreProperties>
</file>