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Old Standard TT" pitchFamily="2" charset="77"/>
      <p:regular r:id="rId24"/>
      <p:bold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g7zel18XRhw8vWpZWNH8psn1C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0"/>
    <p:restoredTop sz="94648"/>
  </p:normalViewPr>
  <p:slideViewPr>
    <p:cSldViewPr snapToGrid="0">
      <p:cViewPr varScale="1">
        <p:scale>
          <a:sx n="156" d="100"/>
          <a:sy n="156" d="100"/>
        </p:scale>
        <p:origin x="60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74f4628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3174f4628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74f4628a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3174f4628a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74f4628a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3174f4628a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74f4628a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3174f4628a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74f4628a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3174f4628a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74f4628a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3174f4628a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32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5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26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2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AIops 第三周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Luo Leng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重建代码结构</a:t>
            </a:r>
            <a:endParaRPr sz="4500"/>
          </a:p>
        </p:txBody>
      </p:sp>
      <p:pic>
        <p:nvPicPr>
          <p:cNvPr id="118" name="Google Shape;11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50" y="1745700"/>
            <a:ext cx="3965751" cy="182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400" y="363064"/>
            <a:ext cx="3309725" cy="21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3027" y="2729750"/>
            <a:ext cx="3090460" cy="21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前后端代码连接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346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Docker讲解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74f4628a1_0_10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141" name="Google Shape;141;g3174f4628a1_0_1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</p:txBody>
      </p:sp>
      <p:sp>
        <p:nvSpPr>
          <p:cNvPr id="142" name="Google Shape;142;g3174f4628a1_0_10"/>
          <p:cNvSpPr txBox="1">
            <a:spLocks noGrp="1"/>
          </p:cNvSpPr>
          <p:nvPr>
            <p:ph type="body" idx="2"/>
          </p:nvPr>
        </p:nvSpPr>
        <p:spPr>
          <a:xfrm>
            <a:off x="4637250" y="431525"/>
            <a:ext cx="4311600" cy="45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●"/>
            </a:pPr>
            <a:r>
              <a:rPr lang="en" sz="1300"/>
              <a:t>1. 镜像 image</a:t>
            </a:r>
            <a:endParaRPr sz="1300"/>
          </a:p>
          <a:p>
            <a:pPr marL="9144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●"/>
            </a:pPr>
            <a:endParaRPr sz="1300"/>
          </a:p>
          <a:p>
            <a:pPr marL="9144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endParaRPr sz="1300"/>
          </a:p>
          <a:p>
            <a:pPr marL="4572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AutoNum type="arabicPeriod" startAt="2"/>
            </a:pPr>
            <a:r>
              <a:rPr lang="en" sz="1300"/>
              <a:t>2. 容器 container</a:t>
            </a:r>
            <a:endParaRPr sz="1300"/>
          </a:p>
          <a:p>
            <a:pPr marL="9144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●"/>
            </a:pPr>
            <a:endParaRPr sz="1300"/>
          </a:p>
          <a:p>
            <a:pPr marL="9144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endParaRPr sz="1300"/>
          </a:p>
          <a:p>
            <a:pPr marL="4572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AutoNum type="arabicPeriod" startAt="3"/>
            </a:pPr>
            <a:r>
              <a:rPr lang="en" sz="1300"/>
              <a:t>3. 仓库 repo</a:t>
            </a:r>
            <a:endParaRPr sz="1300"/>
          </a:p>
          <a:p>
            <a:pPr marL="9144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●"/>
            </a:pP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4f4628a1_0_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镜像</a:t>
            </a:r>
            <a:endParaRPr/>
          </a:p>
        </p:txBody>
      </p:sp>
      <p:sp>
        <p:nvSpPr>
          <p:cNvPr id="148" name="Google Shape;148;g3174f4628a1_0_16"/>
          <p:cNvSpPr txBox="1">
            <a:spLocks noGrp="1"/>
          </p:cNvSpPr>
          <p:nvPr>
            <p:ph type="body" idx="1"/>
          </p:nvPr>
        </p:nvSpPr>
        <p:spPr>
          <a:xfrm>
            <a:off x="0" y="1211100"/>
            <a:ext cx="69408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1300" dirty="0" err="1">
                <a:highlight>
                  <a:schemeClr val="accent1"/>
                </a:highlight>
              </a:rPr>
              <a:t>一个只读的模板，包含了运行应用程序所需的所有内容</a:t>
            </a:r>
            <a:endParaRPr sz="1300" dirty="0">
              <a:highlight>
                <a:schemeClr val="accen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sz="1300" dirty="0">
              <a:highlight>
                <a:schemeClr val="accen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highlight>
                  <a:schemeClr val="accent1"/>
                </a:highlight>
              </a:rPr>
              <a:t># </a:t>
            </a:r>
            <a:r>
              <a:rPr lang="en" sz="1300" dirty="0" err="1">
                <a:highlight>
                  <a:schemeClr val="accent1"/>
                </a:highlight>
              </a:rPr>
              <a:t>查看本地镜像</a:t>
            </a:r>
            <a:endParaRPr sz="1300" dirty="0">
              <a:highlight>
                <a:schemeClr val="accen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highlight>
                  <a:schemeClr val="accent1"/>
                </a:highlight>
              </a:rPr>
              <a:t>docker images</a:t>
            </a:r>
            <a:endParaRPr sz="1300" dirty="0">
              <a:highlight>
                <a:schemeClr val="accen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highlight>
                  <a:schemeClr val="accent1"/>
                </a:highlight>
              </a:rPr>
              <a:t># </a:t>
            </a:r>
            <a:r>
              <a:rPr lang="en" sz="1300" dirty="0" err="1">
                <a:highlight>
                  <a:schemeClr val="accent1"/>
                </a:highlight>
              </a:rPr>
              <a:t>拉取镜像</a:t>
            </a:r>
            <a:endParaRPr sz="1300" dirty="0">
              <a:highlight>
                <a:schemeClr val="accen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highlight>
                  <a:schemeClr val="accent1"/>
                </a:highlight>
              </a:rPr>
              <a:t>docker pull python:3.9-slim</a:t>
            </a:r>
            <a:endParaRPr sz="1300" dirty="0">
              <a:highlight>
                <a:schemeClr val="accen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highlight>
                  <a:schemeClr val="accent1"/>
                </a:highlight>
              </a:rPr>
              <a:t># </a:t>
            </a:r>
            <a:r>
              <a:rPr lang="en" sz="1300" dirty="0" err="1">
                <a:highlight>
                  <a:schemeClr val="accent1"/>
                </a:highlight>
              </a:rPr>
              <a:t>构建镜像</a:t>
            </a:r>
            <a:endParaRPr sz="1300" dirty="0">
              <a:highlight>
                <a:schemeClr val="accen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" sz="1300" dirty="0">
                <a:highlight>
                  <a:schemeClr val="accent1"/>
                </a:highlight>
              </a:rPr>
              <a:t>docker build -t myapp:1.0 .</a:t>
            </a:r>
            <a:endParaRPr sz="1300" dirty="0">
              <a:highlight>
                <a:schemeClr val="accent1"/>
              </a:highlight>
            </a:endParaRPr>
          </a:p>
        </p:txBody>
      </p:sp>
      <p:pic>
        <p:nvPicPr>
          <p:cNvPr id="149" name="Google Shape;149;g3174f4628a1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750" y="2348850"/>
            <a:ext cx="5788727" cy="19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74f4628a1_0_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容器</a:t>
            </a:r>
            <a:endParaRPr/>
          </a:p>
        </p:txBody>
      </p:sp>
      <p:sp>
        <p:nvSpPr>
          <p:cNvPr id="155" name="Google Shape;155;g3174f4628a1_0_28"/>
          <p:cNvSpPr txBox="1">
            <a:spLocks noGrp="1"/>
          </p:cNvSpPr>
          <p:nvPr>
            <p:ph type="body" idx="1"/>
          </p:nvPr>
        </p:nvSpPr>
        <p:spPr>
          <a:xfrm>
            <a:off x="311700" y="1133625"/>
            <a:ext cx="40866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highlight>
                  <a:schemeClr val="accent1"/>
                </a:highlight>
              </a:rPr>
              <a:t>容器是镜像的运行实例，可以被启动、停止、删除</a:t>
            </a:r>
            <a:endParaRPr sz="1300"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endParaRPr sz="1300">
              <a:highlight>
                <a:schemeClr val="accent1"/>
              </a:highlight>
            </a:endParaRPr>
          </a:p>
        </p:txBody>
      </p:sp>
      <p:pic>
        <p:nvPicPr>
          <p:cNvPr id="156" name="Google Shape;156;g3174f4628a1_0_28"/>
          <p:cNvPicPr preferRelativeResize="0"/>
          <p:nvPr/>
        </p:nvPicPr>
        <p:blipFill rotWithShape="1">
          <a:blip r:embed="rId3">
            <a:alphaModFix/>
          </a:blip>
          <a:srcRect r="-3799" b="-3799"/>
          <a:stretch/>
        </p:blipFill>
        <p:spPr>
          <a:xfrm>
            <a:off x="3593250" y="2120275"/>
            <a:ext cx="5239049" cy="30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4f4628a1_0_28"/>
          <p:cNvSpPr txBox="1"/>
          <p:nvPr/>
        </p:nvSpPr>
        <p:spPr>
          <a:xfrm>
            <a:off x="521381" y="1510800"/>
            <a:ext cx="44952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</a:t>
            </a:r>
            <a:r>
              <a:rPr lang="en" dirty="0" err="1"/>
              <a:t>创建并运行容器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run -d -p 5000:5000 --name </a:t>
            </a:r>
            <a:r>
              <a:rPr lang="en" dirty="0" err="1"/>
              <a:t>myapp</a:t>
            </a:r>
            <a:r>
              <a:rPr lang="en" dirty="0"/>
              <a:t> myapp:1.0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</a:t>
            </a:r>
            <a:r>
              <a:rPr lang="en" dirty="0" err="1"/>
              <a:t>容器操作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start </a:t>
            </a:r>
            <a:r>
              <a:rPr lang="en" dirty="0" err="1"/>
              <a:t>container_id</a:t>
            </a:r>
            <a:r>
              <a:rPr lang="en" dirty="0"/>
              <a:t>   # </a:t>
            </a:r>
            <a:r>
              <a:rPr lang="en" dirty="0" err="1"/>
              <a:t>启动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stop </a:t>
            </a:r>
            <a:r>
              <a:rPr lang="en" dirty="0" err="1"/>
              <a:t>container_id</a:t>
            </a:r>
            <a:r>
              <a:rPr lang="en" dirty="0"/>
              <a:t>    # </a:t>
            </a:r>
            <a:r>
              <a:rPr lang="en" dirty="0" err="1"/>
              <a:t>停止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restart </a:t>
            </a:r>
            <a:r>
              <a:rPr lang="en" dirty="0" err="1"/>
              <a:t>container_id</a:t>
            </a:r>
            <a:r>
              <a:rPr lang="en" dirty="0"/>
              <a:t> # </a:t>
            </a:r>
            <a:r>
              <a:rPr lang="en" dirty="0" err="1"/>
              <a:t>重启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rm </a:t>
            </a:r>
            <a:r>
              <a:rPr lang="en" dirty="0" err="1"/>
              <a:t>container_id</a:t>
            </a:r>
            <a:r>
              <a:rPr lang="en" dirty="0"/>
              <a:t>      # </a:t>
            </a:r>
            <a:r>
              <a:rPr lang="en" dirty="0" err="1"/>
              <a:t>删除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</a:t>
            </a:r>
            <a:r>
              <a:rPr lang="en" dirty="0" err="1"/>
              <a:t>容器状态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</a:t>
            </a:r>
            <a:r>
              <a:rPr lang="en" dirty="0" err="1"/>
              <a:t>ps</a:t>
            </a:r>
            <a:r>
              <a:rPr lang="en" dirty="0"/>
              <a:t>                   # </a:t>
            </a:r>
            <a:r>
              <a:rPr lang="en" dirty="0" err="1"/>
              <a:t>运行中的容器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</a:t>
            </a:r>
            <a:r>
              <a:rPr lang="en" dirty="0" err="1"/>
              <a:t>进入容器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exec -it </a:t>
            </a:r>
            <a:r>
              <a:rPr lang="en" dirty="0" err="1"/>
              <a:t>container_id</a:t>
            </a:r>
            <a:r>
              <a:rPr lang="en" dirty="0"/>
              <a:t> bash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74f4628a1_0_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仓库</a:t>
            </a:r>
            <a:endParaRPr/>
          </a:p>
        </p:txBody>
      </p:sp>
      <p:sp>
        <p:nvSpPr>
          <p:cNvPr id="163" name="Google Shape;163;g3174f4628a1_0_49"/>
          <p:cNvSpPr txBox="1">
            <a:spLocks noGrp="1"/>
          </p:cNvSpPr>
          <p:nvPr>
            <p:ph type="body" idx="1"/>
          </p:nvPr>
        </p:nvSpPr>
        <p:spPr>
          <a:xfrm>
            <a:off x="0" y="1211100"/>
            <a:ext cx="69408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1300" dirty="0" err="1">
                <a:highlight>
                  <a:schemeClr val="accent1"/>
                </a:highlight>
              </a:rPr>
              <a:t>用于存储和分发</a:t>
            </a:r>
            <a:r>
              <a:rPr lang="en" sz="1300" dirty="0">
                <a:highlight>
                  <a:schemeClr val="accent1"/>
                </a:highlight>
              </a:rPr>
              <a:t> Docker </a:t>
            </a:r>
            <a:r>
              <a:rPr lang="en" sz="1300" dirty="0" err="1">
                <a:highlight>
                  <a:schemeClr val="accent1"/>
                </a:highlight>
              </a:rPr>
              <a:t>镜像</a:t>
            </a:r>
            <a:endParaRPr sz="1300" dirty="0">
              <a:highlight>
                <a:schemeClr val="accen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sz="1300" dirty="0">
              <a:highlight>
                <a:schemeClr val="accen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highlight>
                  <a:schemeClr val="accent1"/>
                </a:highlight>
              </a:rPr>
              <a:t># </a:t>
            </a:r>
            <a:r>
              <a:rPr lang="en" sz="1300" dirty="0" err="1">
                <a:highlight>
                  <a:schemeClr val="accent1"/>
                </a:highlight>
              </a:rPr>
              <a:t>登录到</a:t>
            </a:r>
            <a:r>
              <a:rPr lang="en" sz="1300" dirty="0">
                <a:highlight>
                  <a:schemeClr val="accent1"/>
                </a:highlight>
              </a:rPr>
              <a:t> Docker Hub</a:t>
            </a:r>
            <a:endParaRPr sz="1300" dirty="0">
              <a:highlight>
                <a:schemeClr val="accen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highlight>
                  <a:schemeClr val="accent1"/>
                </a:highlight>
              </a:rPr>
              <a:t>docker login</a:t>
            </a:r>
            <a:endParaRPr sz="1300" dirty="0">
              <a:highlight>
                <a:schemeClr val="accen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highlight>
                  <a:schemeClr val="accent1"/>
                </a:highlight>
              </a:rPr>
              <a:t># </a:t>
            </a:r>
            <a:r>
              <a:rPr lang="en" sz="1300" dirty="0" err="1">
                <a:highlight>
                  <a:schemeClr val="accent1"/>
                </a:highlight>
              </a:rPr>
              <a:t>推送镜像到仓库</a:t>
            </a:r>
            <a:endParaRPr sz="1300" dirty="0">
              <a:highlight>
                <a:schemeClr val="accen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highlight>
                  <a:schemeClr val="accent1"/>
                </a:highlight>
              </a:rPr>
              <a:t>docker push username/myapp:1.0</a:t>
            </a:r>
            <a:endParaRPr sz="1300" dirty="0">
              <a:highlight>
                <a:schemeClr val="accen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highlight>
                  <a:schemeClr val="accent1"/>
                </a:highlight>
              </a:rPr>
              <a:t># </a:t>
            </a:r>
            <a:r>
              <a:rPr lang="en" sz="1300" dirty="0" err="1">
                <a:highlight>
                  <a:schemeClr val="accent1"/>
                </a:highlight>
              </a:rPr>
              <a:t>从仓库拉取镜像</a:t>
            </a:r>
            <a:endParaRPr sz="1300" dirty="0">
              <a:highlight>
                <a:schemeClr val="accen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highlight>
                  <a:schemeClr val="accent1"/>
                </a:highlight>
              </a:rPr>
              <a:t>docker pull username/myapp:1.0</a:t>
            </a:r>
            <a:endParaRPr sz="1300" dirty="0">
              <a:highlight>
                <a:schemeClr val="accen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highlight>
                  <a:schemeClr val="accent1"/>
                </a:highlight>
              </a:rPr>
              <a:t># </a:t>
            </a:r>
            <a:r>
              <a:rPr lang="en" sz="1300" dirty="0" err="1">
                <a:highlight>
                  <a:schemeClr val="accent1"/>
                </a:highlight>
              </a:rPr>
              <a:t>给镜像打标签</a:t>
            </a:r>
            <a:endParaRPr sz="1300" dirty="0">
              <a:highlight>
                <a:schemeClr val="accen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highlight>
                  <a:schemeClr val="accent1"/>
                </a:highlight>
              </a:rPr>
              <a:t>docker tag </a:t>
            </a:r>
            <a:r>
              <a:rPr lang="en" sz="1300" dirty="0" err="1">
                <a:highlight>
                  <a:schemeClr val="accent1"/>
                </a:highlight>
              </a:rPr>
              <a:t>myapp</a:t>
            </a:r>
            <a:r>
              <a:rPr lang="en" sz="1300" dirty="0">
                <a:highlight>
                  <a:schemeClr val="accent1"/>
                </a:highlight>
              </a:rPr>
              <a:t>: 1.0 username/myapp:1.0</a:t>
            </a:r>
            <a:endParaRPr sz="1300" dirty="0">
              <a:highlight>
                <a:schemeClr val="accen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sz="1300" dirty="0">
              <a:highlight>
                <a:schemeClr val="accent1"/>
              </a:highlight>
            </a:endParaRPr>
          </a:p>
        </p:txBody>
      </p:sp>
      <p:pic>
        <p:nvPicPr>
          <p:cNvPr id="164" name="Google Shape;164;g3174f4628a1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300" y="1587025"/>
            <a:ext cx="5811452" cy="28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Web服务进行容器化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32721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Dockerfile 是一个文本文件，包含了一系列指令和参数，用于自动化构建 Docker 镜像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FROM: 指定基础镜像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WORKDIR: 设置工作目录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COPY/ADD: 复制文件到容器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RUN: 执行命令并创建新层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ENV: 设置环境变量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EXPOSE: 声明端口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CMD/ENTRYPOINT: 容器启动命令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350" y="1133138"/>
            <a:ext cx="5255400" cy="3474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236000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上周回顾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595875" y="2332350"/>
            <a:ext cx="5917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Github创建及使用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Flask额外的操作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1253443" y="2110052"/>
            <a:ext cx="591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74f4628a1_0_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指令</a:t>
            </a:r>
            <a:endParaRPr/>
          </a:p>
        </p:txBody>
      </p:sp>
      <p:sp>
        <p:nvSpPr>
          <p:cNvPr id="182" name="Google Shape;182;g3174f4628a1_0_62"/>
          <p:cNvSpPr txBox="1">
            <a:spLocks noGrp="1"/>
          </p:cNvSpPr>
          <p:nvPr>
            <p:ph type="body" idx="1"/>
          </p:nvPr>
        </p:nvSpPr>
        <p:spPr>
          <a:xfrm>
            <a:off x="353650" y="1163200"/>
            <a:ext cx="72471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# Create network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docker network create </a:t>
            </a:r>
            <a:r>
              <a:rPr lang="en" sz="1100" dirty="0" err="1">
                <a:latin typeface="Arial"/>
                <a:ea typeface="Arial"/>
                <a:cs typeface="Arial"/>
                <a:sym typeface="Arial"/>
              </a:rPr>
              <a:t>python_learning_net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# Build images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docker build -t python-learning-backend 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docker build -t python-learning-frontend 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# Run containers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docker run -d --name backend --network </a:t>
            </a:r>
            <a:r>
              <a:rPr lang="en" sz="1100" dirty="0" err="1">
                <a:latin typeface="Arial"/>
                <a:ea typeface="Arial"/>
                <a:cs typeface="Arial"/>
                <a:sym typeface="Arial"/>
              </a:rPr>
              <a:t>python_learning_net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-p 5000:5000 python-learning-backend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docker run -d --name frontend --network </a:t>
            </a:r>
            <a:r>
              <a:rPr lang="en" sz="1100" dirty="0" err="1">
                <a:latin typeface="Arial"/>
                <a:ea typeface="Arial"/>
                <a:cs typeface="Arial"/>
                <a:sym typeface="Arial"/>
              </a:rPr>
              <a:t>python_learning_net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-p 8501:8501 python-learning-frontend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74f4628a1_0_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课后</a:t>
            </a:r>
            <a:endParaRPr/>
          </a:p>
        </p:txBody>
      </p:sp>
      <p:sp>
        <p:nvSpPr>
          <p:cNvPr id="188" name="Google Shape;188;g3174f4628a1_0_7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72471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https://www.docker.com/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100" dirty="0" err="1">
                <a:latin typeface="Arial"/>
                <a:ea typeface="Arial"/>
                <a:cs typeface="Arial"/>
                <a:sym typeface="Arial"/>
              </a:rPr>
              <a:t>安装docker应用，尝试把web应用容器化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236000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本周内容</a:t>
            </a:r>
            <a:endParaRPr/>
          </a:p>
        </p:txBody>
      </p:sp>
      <p:sp>
        <p:nvSpPr>
          <p:cNvPr id="73" name="Google Shape;73;p3"/>
          <p:cNvSpPr txBox="1"/>
          <p:nvPr/>
        </p:nvSpPr>
        <p:spPr>
          <a:xfrm>
            <a:off x="595875" y="2332350"/>
            <a:ext cx="59178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使用Streamlit搭建前端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重构代码结构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前后端连接并访问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Docker讲解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Web服务进行容器化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1253443" y="2110052"/>
            <a:ext cx="591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使用Streamlit搭建前端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Streamlit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 Web 应用的 Python 库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2"/>
          </p:nvPr>
        </p:nvSpPr>
        <p:spPr>
          <a:xfrm>
            <a:off x="4637250" y="431525"/>
            <a:ext cx="4311600" cy="45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●"/>
            </a:pPr>
            <a:r>
              <a:rPr lang="en" sz="1300"/>
              <a:t>1. 简单直接</a:t>
            </a:r>
            <a:endParaRPr sz="1300"/>
          </a:p>
          <a:p>
            <a:pPr marL="9144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●"/>
            </a:pPr>
            <a:endParaRPr sz="1300"/>
          </a:p>
          <a:p>
            <a:pPr marL="9144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endParaRPr sz="1300"/>
          </a:p>
          <a:p>
            <a:pPr marL="4572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AutoNum type="arabicPeriod" startAt="2"/>
            </a:pPr>
            <a:r>
              <a:rPr lang="en" sz="1300"/>
              <a:t>2. 组件化设计</a:t>
            </a:r>
            <a:endParaRPr sz="1300"/>
          </a:p>
          <a:p>
            <a:pPr marL="9144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●"/>
            </a:pPr>
            <a:endParaRPr sz="1300"/>
          </a:p>
          <a:p>
            <a:pPr marL="9144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endParaRPr sz="1300"/>
          </a:p>
          <a:p>
            <a:pPr marL="4572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AutoNum type="arabicPeriod" startAt="3"/>
            </a:pPr>
            <a:r>
              <a:rPr lang="en" sz="1300"/>
              <a:t>3. 自动热重载</a:t>
            </a:r>
            <a:endParaRPr sz="1300"/>
          </a:p>
          <a:p>
            <a:pPr marL="9144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●"/>
            </a:pP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简单直接</a:t>
            </a:r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body" idx="1"/>
          </p:nvPr>
        </p:nvSpPr>
        <p:spPr>
          <a:xfrm>
            <a:off x="311700" y="1227900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66700" algn="l" rtl="0"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1300"/>
              <a:t>用纯 Python 代码就能创建 Web 应用</a:t>
            </a:r>
            <a:endParaRPr sz="1300"/>
          </a:p>
          <a:p>
            <a:pPr marL="457200" lvl="0" indent="-266700" algn="l" rtl="0"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1300"/>
              <a:t>不需要了解 HTML、CSS 或 JavaScript</a:t>
            </a:r>
            <a:endParaRPr sz="1300"/>
          </a:p>
          <a:p>
            <a:pPr marL="457200" lvl="0" indent="-266700" algn="l" rtl="0"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1300"/>
              <a:t>一个 Python 文件就是一个完整的应用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endParaRPr sz="1300"/>
          </a:p>
        </p:txBody>
      </p:sp>
      <p:pic>
        <p:nvPicPr>
          <p:cNvPr id="93" name="Google Shape;9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404425"/>
            <a:ext cx="4527599" cy="2648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组件化设计</a:t>
            </a:r>
            <a:endParaRPr/>
          </a:p>
        </p:txBody>
      </p:sp>
      <p:sp>
        <p:nvSpPr>
          <p:cNvPr id="99" name="Google Shape;99;p7"/>
          <p:cNvSpPr txBox="1">
            <a:spLocks noGrp="1"/>
          </p:cNvSpPr>
          <p:nvPr>
            <p:ph type="body" idx="1"/>
          </p:nvPr>
        </p:nvSpPr>
        <p:spPr>
          <a:xfrm>
            <a:off x="382575" y="12121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accent1"/>
                </a:highlight>
              </a:rPr>
              <a:t>可以快速创建页面元素</a:t>
            </a:r>
            <a:endParaRPr sz="1300">
              <a:highlight>
                <a:schemeClr val="accent1"/>
              </a:highlight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chemeClr val="accent1"/>
                </a:highlight>
              </a:rPr>
              <a:t>例如标题文字</a:t>
            </a:r>
            <a:endParaRPr sz="1300">
              <a:highlight>
                <a:schemeClr val="accent1"/>
              </a:highlight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chemeClr val="accent1"/>
                </a:highlight>
              </a:rPr>
              <a:t>子标题</a:t>
            </a:r>
            <a:endParaRPr sz="1300">
              <a:highlight>
                <a:schemeClr val="accent1"/>
              </a:highlight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chemeClr val="accent1"/>
                </a:highlight>
              </a:rPr>
              <a:t>输入框</a:t>
            </a:r>
            <a:endParaRPr sz="1300">
              <a:highlight>
                <a:schemeClr val="accent1"/>
              </a:highlight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chemeClr val="accent1"/>
                </a:highlight>
              </a:rPr>
              <a:t>按钮等</a:t>
            </a:r>
            <a:endParaRPr sz="1300">
              <a:highlight>
                <a:schemeClr val="accen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endParaRPr sz="1300">
              <a:highlight>
                <a:schemeClr val="accent1"/>
              </a:highlight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175" y="2571750"/>
            <a:ext cx="6282800" cy="22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自动热重载</a:t>
            </a:r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66700" algn="l" rtl="0"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开发效率高 - 改代码立即看到效果</a:t>
            </a:r>
            <a:endParaRPr sz="1300">
              <a:highlight>
                <a:schemeClr val="accent1"/>
              </a:highlight>
            </a:endParaRPr>
          </a:p>
          <a:p>
            <a:pPr marL="457200" lvl="0" indent="-266700" algn="l" rtl="0"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调试方便 - 可以快速测试和修改</a:t>
            </a:r>
            <a:endParaRPr sz="1300">
              <a:highlight>
                <a:schemeClr val="accent1"/>
              </a:highlight>
            </a:endParaRPr>
          </a:p>
          <a:p>
            <a:pPr marL="457200" lvl="0" indent="-266700" algn="l" rtl="0"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用户体验好 - 实时响应,无需等待</a:t>
            </a:r>
            <a:endParaRPr sz="1300">
              <a:highlight>
                <a:schemeClr val="accen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highlight>
                <a:schemeClr val="accent1"/>
              </a:highlight>
            </a:endParaRPr>
          </a:p>
        </p:txBody>
      </p:sp>
      <p:pic>
        <p:nvPicPr>
          <p:cNvPr id="107" name="Google Shape;10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700" y="2571747"/>
            <a:ext cx="5972600" cy="23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重建代码结构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Macintosh PowerPoint</Application>
  <PresentationFormat>On-screen Show (16:9)</PresentationFormat>
  <Paragraphs>104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Old Standard TT</vt:lpstr>
      <vt:lpstr>Paperback</vt:lpstr>
      <vt:lpstr>AIops 第三周</vt:lpstr>
      <vt:lpstr>上周回顾 </vt:lpstr>
      <vt:lpstr>本周内容</vt:lpstr>
      <vt:lpstr>使用Streamlit搭建前端</vt:lpstr>
      <vt:lpstr>Streamlit</vt:lpstr>
      <vt:lpstr>简单直接</vt:lpstr>
      <vt:lpstr>组件化设计</vt:lpstr>
      <vt:lpstr>自动热重载</vt:lpstr>
      <vt:lpstr>重建代码结构</vt:lpstr>
      <vt:lpstr>重建代码结构</vt:lpstr>
      <vt:lpstr>前后端代码连接</vt:lpstr>
      <vt:lpstr>PowerPoint Presentation</vt:lpstr>
      <vt:lpstr>Docker讲解</vt:lpstr>
      <vt:lpstr>Docker</vt:lpstr>
      <vt:lpstr>镜像</vt:lpstr>
      <vt:lpstr>容器</vt:lpstr>
      <vt:lpstr>仓库</vt:lpstr>
      <vt:lpstr>Web服务进行容器化</vt:lpstr>
      <vt:lpstr>Dockerfile</vt:lpstr>
      <vt:lpstr>指令</vt:lpstr>
      <vt:lpstr>课后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AIops 第三周</dc:title>
  <cp:lastModifiedBy>f18027</cp:lastModifiedBy>
  <cp:revision>1</cp:revision>
  <dcterms:modified xsi:type="dcterms:W3CDTF">2024-11-18T03:53:00Z</dcterms:modified>
</cp:coreProperties>
</file>