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Old Standard TT" pitchFamily="2" charset="77"/>
      <p:regular r:id="rId29"/>
      <p:bold r:id="rId30"/>
      <p: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gmuBuWHXukVFmlijZGYq/L0Iga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8"/>
  </p:normalViewPr>
  <p:slideViewPr>
    <p:cSldViewPr snapToGrid="0">
      <p:cViewPr varScale="1">
        <p:scale>
          <a:sx n="156" d="100"/>
          <a:sy n="156" d="100"/>
        </p:scale>
        <p:origin x="60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74f4628a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3174f4628a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527903f3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31527903f3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527903f3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527903f3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527903f3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527903f3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527903f3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527903f3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53ae1e66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153ae1e66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53ae1e66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153ae1e66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53ae1e66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53ae1e66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53ae1e66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53ae1e66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53ae1e66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53ae1e66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53ae1e66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153ae1e66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53ae1e66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153ae1e66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527903f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31527903f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32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25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25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26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26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AIops 第四周</a:t>
            </a:r>
            <a:endParaRPr/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Luo Leng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Linux</a:t>
            </a:r>
            <a:endParaRPr sz="4500"/>
          </a:p>
        </p:txBody>
      </p:sp>
      <p:sp>
        <p:nvSpPr>
          <p:cNvPr id="118" name="Google Shape;118;p11"/>
          <p:cNvSpPr txBox="1"/>
          <p:nvPr/>
        </p:nvSpPr>
        <p:spPr>
          <a:xfrm>
            <a:off x="354375" y="1174500"/>
            <a:ext cx="3430800" cy="12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系统架构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内核：系统核心，管理硬件资源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Shell：命令解释器（bash, zsh等）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文件系统：树形结构，一切皆文件</a:t>
            </a:r>
            <a:endParaRPr/>
          </a:p>
        </p:txBody>
      </p:sp>
      <p:sp>
        <p:nvSpPr>
          <p:cNvPr id="119" name="Google Shape;119;p11"/>
          <p:cNvSpPr txBox="1"/>
          <p:nvPr/>
        </p:nvSpPr>
        <p:spPr>
          <a:xfrm>
            <a:off x="311700" y="3331675"/>
            <a:ext cx="3000000" cy="1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常用操作系统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Windows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Linux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MacOS</a:t>
            </a:r>
            <a:endParaRPr/>
          </a:p>
        </p:txBody>
      </p:sp>
      <p:pic>
        <p:nvPicPr>
          <p:cNvPr id="120" name="Google Shape;120;p11"/>
          <p:cNvPicPr preferRelativeResize="0"/>
          <p:nvPr/>
        </p:nvPicPr>
        <p:blipFill rotWithShape="1">
          <a:blip r:embed="rId3">
            <a:alphaModFix/>
          </a:blip>
          <a:srcRect r="6751" b="6751"/>
          <a:stretch/>
        </p:blipFill>
        <p:spPr>
          <a:xfrm>
            <a:off x="4016875" y="1528500"/>
            <a:ext cx="5177858" cy="23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配置AWS EC2虚拟机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312911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475875" y="3908250"/>
            <a:ext cx="5832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上方搜索栏搜索EC2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到达EC2服务界面后点击橙色按钮Launch Instances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进行相应配置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常用Linux指令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74f4628a1_0_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常用指令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142" name="Google Shape;142;g3174f4628a1_0_49"/>
          <p:cNvSpPr txBox="1">
            <a:spLocks noGrp="1"/>
          </p:cNvSpPr>
          <p:nvPr>
            <p:ph type="body" idx="1"/>
          </p:nvPr>
        </p:nvSpPr>
        <p:spPr>
          <a:xfrm>
            <a:off x="0" y="1211100"/>
            <a:ext cx="69408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300">
                <a:highlight>
                  <a:schemeClr val="accent1"/>
                </a:highlight>
              </a:rPr>
              <a:t>基础文件和目录操作</a:t>
            </a:r>
            <a:endParaRPr sz="1300">
              <a:highlight>
                <a:schemeClr val="accent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>
                <a:highlight>
                  <a:schemeClr val="accent1"/>
                </a:highlight>
              </a:rPr>
              <a:t>ls：列出目录内容</a:t>
            </a:r>
            <a:endParaRPr sz="1300">
              <a:highlight>
                <a:schemeClr val="accent1"/>
              </a:highlight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300">
                <a:highlight>
                  <a:schemeClr val="accent1"/>
                </a:highlight>
              </a:rPr>
              <a:t>ls -l：显示详细信息</a:t>
            </a:r>
            <a:endParaRPr sz="1300">
              <a:highlight>
                <a:schemeClr val="accent1"/>
              </a:highlight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300">
                <a:highlight>
                  <a:schemeClr val="accent1"/>
                </a:highlight>
              </a:rPr>
              <a:t>ls -a：显示隐藏文件</a:t>
            </a:r>
            <a:endParaRPr sz="1300">
              <a:highlight>
                <a:schemeClr val="accent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>
                <a:highlight>
                  <a:schemeClr val="accent1"/>
                </a:highlight>
              </a:rPr>
              <a:t>cd：切换目录</a:t>
            </a:r>
            <a:endParaRPr sz="1300">
              <a:highlight>
                <a:schemeClr val="accent1"/>
              </a:highlight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300">
                <a:highlight>
                  <a:schemeClr val="accent1"/>
                </a:highlight>
              </a:rPr>
              <a:t>cd .. ：返回上一级</a:t>
            </a:r>
            <a:endParaRPr sz="1300">
              <a:highlight>
                <a:schemeClr val="accent1"/>
              </a:highlight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300">
                <a:highlight>
                  <a:schemeClr val="accent1"/>
                </a:highlight>
              </a:rPr>
              <a:t>cd ～ ：返回家目录</a:t>
            </a:r>
            <a:endParaRPr sz="1300">
              <a:highlight>
                <a:schemeClr val="accent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>
                <a:highlight>
                  <a:schemeClr val="accent1"/>
                </a:highlight>
              </a:rPr>
              <a:t>pwd：显示当前目录路径</a:t>
            </a:r>
            <a:endParaRPr sz="1300">
              <a:highlight>
                <a:schemeClr val="accent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>
                <a:highlight>
                  <a:schemeClr val="accent1"/>
                </a:highlight>
              </a:rPr>
              <a:t>mkdir：创建新目录</a:t>
            </a:r>
            <a:endParaRPr sz="1300">
              <a:highlight>
                <a:schemeClr val="accent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>
                <a:highlight>
                  <a:schemeClr val="accent1"/>
                </a:highlight>
              </a:rPr>
              <a:t>rm：删除文件</a:t>
            </a:r>
            <a:endParaRPr sz="1300">
              <a:highlight>
                <a:schemeClr val="accent1"/>
              </a:highlight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300">
                <a:highlight>
                  <a:schemeClr val="accent1"/>
                </a:highlight>
              </a:rPr>
              <a:t>rm -r：删除目录及内容</a:t>
            </a:r>
            <a:endParaRPr sz="1300">
              <a:highlight>
                <a:schemeClr val="accent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>
                <a:highlight>
                  <a:schemeClr val="accent1"/>
                </a:highlight>
              </a:rPr>
              <a:t>cp：复制文件</a:t>
            </a:r>
            <a:endParaRPr sz="1300">
              <a:highlight>
                <a:schemeClr val="accent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>
                <a:highlight>
                  <a:schemeClr val="accent1"/>
                </a:highlight>
              </a:rPr>
              <a:t>mv：移动文件或重命名</a:t>
            </a:r>
            <a:endParaRPr sz="1300">
              <a:highlight>
                <a:schemeClr val="accent1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 sz="1300">
              <a:highlight>
                <a:schemeClr val="accent1"/>
              </a:highlight>
            </a:endParaRPr>
          </a:p>
        </p:txBody>
      </p:sp>
      <p:sp>
        <p:nvSpPr>
          <p:cNvPr id="143" name="Google Shape;143;g3174f4628a1_0_49"/>
          <p:cNvSpPr txBox="1"/>
          <p:nvPr/>
        </p:nvSpPr>
        <p:spPr>
          <a:xfrm>
            <a:off x="4374525" y="557400"/>
            <a:ext cx="3776100" cy="42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 startAt="2"/>
            </a:pPr>
            <a:r>
              <a:rPr lang="en" sz="1300">
                <a:solidFill>
                  <a:schemeClr val="dk1"/>
                </a:solidFill>
                <a:highlight>
                  <a:schemeClr val="accen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文件内容查看和编辑</a:t>
            </a:r>
            <a:endParaRPr sz="1300">
              <a:solidFill>
                <a:schemeClr val="dk1"/>
              </a:solidFill>
              <a:highlight>
                <a:schemeClr val="accent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accen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cat：查看文件内容</a:t>
            </a:r>
            <a:endParaRPr sz="1300">
              <a:solidFill>
                <a:schemeClr val="dk1"/>
              </a:solidFill>
              <a:highlight>
                <a:schemeClr val="accent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accen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more/less：分页查看文件</a:t>
            </a:r>
            <a:endParaRPr sz="1300">
              <a:solidFill>
                <a:schemeClr val="dk1"/>
              </a:solidFill>
              <a:highlight>
                <a:schemeClr val="accent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accen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nano/vim：文本编辑器</a:t>
            </a:r>
            <a:endParaRPr sz="1300">
              <a:solidFill>
                <a:schemeClr val="dk1"/>
              </a:solidFill>
              <a:highlight>
                <a:schemeClr val="accent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accen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head：查看文件开头</a:t>
            </a:r>
            <a:endParaRPr sz="1300">
              <a:solidFill>
                <a:schemeClr val="dk1"/>
              </a:solidFill>
              <a:highlight>
                <a:schemeClr val="accent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accen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tail：查看文件结尾</a:t>
            </a:r>
            <a:endParaRPr sz="1300">
              <a:solidFill>
                <a:schemeClr val="dk1"/>
              </a:solidFill>
              <a:highlight>
                <a:schemeClr val="accent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 startAt="3"/>
            </a:pPr>
            <a:r>
              <a:rPr lang="en" sz="1300">
                <a:solidFill>
                  <a:schemeClr val="dk1"/>
                </a:solidFill>
                <a:highlight>
                  <a:schemeClr val="accen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系统信息和进程</a:t>
            </a:r>
            <a:endParaRPr sz="1300">
              <a:solidFill>
                <a:schemeClr val="dk1"/>
              </a:solidFill>
              <a:highlight>
                <a:schemeClr val="accent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accen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top：查看系统进程</a:t>
            </a:r>
            <a:endParaRPr sz="1300">
              <a:solidFill>
                <a:schemeClr val="dk1"/>
              </a:solidFill>
              <a:highlight>
                <a:schemeClr val="accent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accen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ps：显示进程状态</a:t>
            </a:r>
            <a:endParaRPr sz="1300">
              <a:solidFill>
                <a:schemeClr val="dk1"/>
              </a:solidFill>
              <a:highlight>
                <a:schemeClr val="accent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accen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df -h：查看磁盘使用情况</a:t>
            </a:r>
            <a:endParaRPr sz="1300">
              <a:solidFill>
                <a:schemeClr val="dk1"/>
              </a:solidFill>
              <a:highlight>
                <a:schemeClr val="accent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accen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free：显示内存使用情况</a:t>
            </a:r>
            <a:endParaRPr sz="1300">
              <a:solidFill>
                <a:schemeClr val="dk1"/>
              </a:solidFill>
              <a:highlight>
                <a:schemeClr val="accent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 startAt="4"/>
            </a:pPr>
            <a:r>
              <a:rPr lang="en" sz="1300">
                <a:solidFill>
                  <a:schemeClr val="dk1"/>
                </a:solidFill>
                <a:highlight>
                  <a:schemeClr val="accen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权限管理</a:t>
            </a:r>
            <a:endParaRPr sz="1300">
              <a:solidFill>
                <a:schemeClr val="dk1"/>
              </a:solidFill>
              <a:highlight>
                <a:schemeClr val="accent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accen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chmod：修改文件权限</a:t>
            </a:r>
            <a:endParaRPr sz="1300">
              <a:solidFill>
                <a:schemeClr val="dk1"/>
              </a:solidFill>
              <a:highlight>
                <a:schemeClr val="accent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300">
                <a:solidFill>
                  <a:schemeClr val="dk1"/>
                </a:solidFill>
                <a:highlight>
                  <a:schemeClr val="accen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chmod 755 文件名</a:t>
            </a:r>
            <a:endParaRPr sz="1300">
              <a:solidFill>
                <a:schemeClr val="dk1"/>
              </a:solidFill>
              <a:highlight>
                <a:schemeClr val="accent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accen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chown：修改文件所有者</a:t>
            </a:r>
            <a:endParaRPr sz="1300">
              <a:solidFill>
                <a:schemeClr val="dk1"/>
              </a:solidFill>
              <a:highlight>
                <a:schemeClr val="accent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accen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sudo：以管理员权限执行命令</a:t>
            </a:r>
            <a:endParaRPr sz="1300">
              <a:solidFill>
                <a:schemeClr val="dk1"/>
              </a:solidFill>
              <a:highlight>
                <a:schemeClr val="accent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 startAt="5"/>
            </a:pPr>
            <a:r>
              <a:rPr lang="en" sz="1300">
                <a:solidFill>
                  <a:schemeClr val="dk1"/>
                </a:solidFill>
                <a:highlight>
                  <a:schemeClr val="accen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网络相关</a:t>
            </a:r>
            <a:endParaRPr sz="1300">
              <a:solidFill>
                <a:schemeClr val="dk1"/>
              </a:solidFill>
              <a:highlight>
                <a:schemeClr val="accent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accen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ping：测试网络连接</a:t>
            </a:r>
            <a:endParaRPr sz="1300">
              <a:solidFill>
                <a:schemeClr val="dk1"/>
              </a:solidFill>
              <a:highlight>
                <a:schemeClr val="accent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虚拟机内实际操作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527903f3b_0_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示例</a:t>
            </a:r>
            <a:endParaRPr/>
          </a:p>
        </p:txBody>
      </p:sp>
      <p:sp>
        <p:nvSpPr>
          <p:cNvPr id="154" name="Google Shape;154;g31527903f3b_0_26"/>
          <p:cNvSpPr txBox="1">
            <a:spLocks noGrp="1"/>
          </p:cNvSpPr>
          <p:nvPr>
            <p:ph type="body" idx="1"/>
          </p:nvPr>
        </p:nvSpPr>
        <p:spPr>
          <a:xfrm>
            <a:off x="0" y="1211100"/>
            <a:ext cx="30375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highlight>
                  <a:schemeClr val="accent1"/>
                </a:highlight>
              </a:rPr>
              <a:t>我们对文件进行一个简单操作</a:t>
            </a:r>
            <a:endParaRPr sz="1300">
              <a:highlight>
                <a:schemeClr val="accen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highlight>
                  <a:schemeClr val="accent1"/>
                </a:highlight>
              </a:rPr>
              <a:t>#创建一个文件夹</a:t>
            </a:r>
            <a:endParaRPr sz="1300">
              <a:highlight>
                <a:schemeClr val="accen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highlight>
                  <a:schemeClr val="accent1"/>
                </a:highlight>
              </a:rPr>
              <a:t>mkdir my_folder</a:t>
            </a:r>
            <a:endParaRPr sz="130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accent1"/>
                </a:highlight>
              </a:rPr>
              <a:t># 使用nano编辑器创建文件</a:t>
            </a:r>
            <a:endParaRPr sz="130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accent1"/>
                </a:highlight>
              </a:rPr>
              <a:t>nano test.txt</a:t>
            </a:r>
            <a:endParaRPr sz="130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accent1"/>
                </a:highlight>
              </a:rPr>
              <a:t># 在打开的编辑器中输入内容,比如:</a:t>
            </a:r>
            <a:endParaRPr sz="130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accent1"/>
                </a:highlight>
              </a:rPr>
              <a:t>Hello World!</a:t>
            </a:r>
            <a:endParaRPr sz="130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accent1"/>
                </a:highlight>
              </a:rPr>
              <a:t>This is a test file.</a:t>
            </a:r>
            <a:endParaRPr sz="130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accent1"/>
                </a:highlight>
              </a:rPr>
              <a:t># 按Ctrl+X保存并退出</a:t>
            </a:r>
            <a:endParaRPr sz="1300">
              <a:highlight>
                <a:schemeClr val="accen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 sz="1300">
              <a:highlight>
                <a:schemeClr val="accent1"/>
              </a:highlight>
            </a:endParaRPr>
          </a:p>
        </p:txBody>
      </p:sp>
      <p:sp>
        <p:nvSpPr>
          <p:cNvPr id="155" name="Google Shape;155;g31527903f3b_0_26"/>
          <p:cNvSpPr txBox="1"/>
          <p:nvPr/>
        </p:nvSpPr>
        <p:spPr>
          <a:xfrm>
            <a:off x="4323375" y="1113750"/>
            <a:ext cx="30000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#查看文件内容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test.txt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#复制操作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 test.txt my_folder/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#查看文件夹内内容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 my_folder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#查看复制后文件内容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my_folder/test.txt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527903f3b_0_39"/>
          <p:cNvSpPr txBox="1">
            <a:spLocks noGrp="1"/>
          </p:cNvSpPr>
          <p:nvPr>
            <p:ph type="title"/>
          </p:nvPr>
        </p:nvSpPr>
        <p:spPr>
          <a:xfrm>
            <a:off x="372450" y="17165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虚拟机内配置</a:t>
            </a:r>
            <a:endParaRPr/>
          </a:p>
        </p:txBody>
      </p:sp>
      <p:sp>
        <p:nvSpPr>
          <p:cNvPr id="161" name="Google Shape;161;g31527903f3b_0_39"/>
          <p:cNvSpPr txBox="1">
            <a:spLocks noGrp="1"/>
          </p:cNvSpPr>
          <p:nvPr>
            <p:ph type="body" idx="1"/>
          </p:nvPr>
        </p:nvSpPr>
        <p:spPr>
          <a:xfrm>
            <a:off x="301575" y="784850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5C6370"/>
                </a:solidFill>
              </a:rPr>
              <a:t># </a:t>
            </a:r>
            <a:r>
              <a:rPr lang="en" i="1" dirty="0" err="1">
                <a:solidFill>
                  <a:srgbClr val="5C6370"/>
                </a:solidFill>
              </a:rPr>
              <a:t>更新系统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61AFEF"/>
                </a:solidFill>
              </a:rPr>
              <a:t>sudo</a:t>
            </a:r>
            <a:r>
              <a:rPr lang="en" dirty="0"/>
              <a:t> yum update -y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5C637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5C6370"/>
                </a:solidFill>
              </a:rPr>
              <a:t># </a:t>
            </a:r>
            <a:r>
              <a:rPr lang="en" i="1" dirty="0" err="1">
                <a:solidFill>
                  <a:srgbClr val="5C6370"/>
                </a:solidFill>
              </a:rPr>
              <a:t>安装</a:t>
            </a:r>
            <a:r>
              <a:rPr lang="en" i="1" dirty="0">
                <a:solidFill>
                  <a:srgbClr val="5C6370"/>
                </a:solidFill>
              </a:rPr>
              <a:t> git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>
                <a:solidFill>
                  <a:srgbClr val="61AFEF"/>
                </a:solidFill>
              </a:rPr>
              <a:t>sudo</a:t>
            </a:r>
            <a:r>
              <a:rPr lang="en" dirty="0"/>
              <a:t> yum </a:t>
            </a:r>
            <a:r>
              <a:rPr lang="en" dirty="0">
                <a:solidFill>
                  <a:srgbClr val="61AFEF"/>
                </a:solidFill>
              </a:rPr>
              <a:t>install</a:t>
            </a:r>
            <a:r>
              <a:rPr lang="en" dirty="0"/>
              <a:t> </a:t>
            </a:r>
            <a:r>
              <a:rPr lang="en" dirty="0">
                <a:solidFill>
                  <a:srgbClr val="61AFEF"/>
                </a:solidFill>
              </a:rPr>
              <a:t>git</a:t>
            </a:r>
            <a:r>
              <a:rPr lang="en" dirty="0"/>
              <a:t> -y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# </a:t>
            </a:r>
            <a:r>
              <a:rPr lang="en" dirty="0" err="1"/>
              <a:t>配置</a:t>
            </a:r>
            <a:r>
              <a:rPr lang="en" dirty="0"/>
              <a:t> Git </a:t>
            </a:r>
            <a:r>
              <a:rPr lang="en" dirty="0" err="1"/>
              <a:t>用户信息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git config --global </a:t>
            </a:r>
            <a:r>
              <a:rPr lang="en" dirty="0" err="1"/>
              <a:t>user.name</a:t>
            </a:r>
            <a:r>
              <a:rPr lang="en" dirty="0"/>
              <a:t> "</a:t>
            </a:r>
            <a:r>
              <a:rPr lang="en" dirty="0" err="1"/>
              <a:t>你的GitHub用户名</a:t>
            </a:r>
            <a:r>
              <a:rPr lang="en" dirty="0"/>
              <a:t>"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git config --global </a:t>
            </a:r>
            <a:r>
              <a:rPr lang="en" dirty="0" err="1"/>
              <a:t>user.email</a:t>
            </a:r>
            <a:r>
              <a:rPr lang="en" dirty="0"/>
              <a:t> "</a:t>
            </a:r>
            <a:r>
              <a:rPr lang="en" dirty="0" err="1"/>
              <a:t>你的GitHub邮箱</a:t>
            </a:r>
            <a:r>
              <a:rPr lang="en" dirty="0"/>
              <a:t>"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git config --global </a:t>
            </a:r>
            <a:r>
              <a:rPr lang="en-US" dirty="0" err="1"/>
              <a:t>user.name</a:t>
            </a:r>
            <a:r>
              <a:rPr lang="en-US" dirty="0"/>
              <a:t> "Longer430</a:t>
            </a:r>
            <a:r>
              <a:rPr lang="en-US" altLang="zh-CN" dirty="0"/>
              <a:t>"</a:t>
            </a:r>
            <a:endParaRPr lang="zh-CN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``</a:t>
            </a:r>
            <a:r>
              <a:rPr lang="en-US" altLang="zh-CN" dirty="0" err="1"/>
              <a:t>longwenting@gmail.com</a:t>
            </a:r>
            <a:r>
              <a:rPr lang="en-US" altLang="zh-CN" dirty="0"/>
              <a:t>``</a:t>
            </a:r>
            <a:endParaRPr lang="zh-CN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g31527903f3b_0_39"/>
          <p:cNvSpPr txBox="1"/>
          <p:nvPr/>
        </p:nvSpPr>
        <p:spPr>
          <a:xfrm>
            <a:off x="4455862" y="171650"/>
            <a:ext cx="42828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5C637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# </a:t>
            </a:r>
            <a:r>
              <a:rPr lang="en" b="1" i="1" dirty="0" err="1">
                <a:solidFill>
                  <a:srgbClr val="5C637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确保</a:t>
            </a:r>
            <a:r>
              <a:rPr lang="en" i="1" dirty="0">
                <a:solidFill>
                  <a:srgbClr val="5C637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.</a:t>
            </a:r>
            <a:r>
              <a:rPr lang="en" i="1" dirty="0" err="1">
                <a:solidFill>
                  <a:srgbClr val="5C637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ssh</a:t>
            </a:r>
            <a:r>
              <a:rPr lang="en" i="1" dirty="0">
                <a:solidFill>
                  <a:srgbClr val="5C637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" i="1" dirty="0" err="1">
                <a:solidFill>
                  <a:srgbClr val="5C637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目录存在</a:t>
            </a:r>
            <a:r>
              <a:rPr lang="en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endParaRPr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61AFE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mkdir</a:t>
            </a:r>
            <a:r>
              <a:rPr lang="en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-p ~/.</a:t>
            </a:r>
            <a:r>
              <a:rPr lang="en" dirty="0" err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ssh</a:t>
            </a:r>
            <a:r>
              <a:rPr lang="en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61AFE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chmod</a:t>
            </a:r>
            <a:r>
              <a:rPr lang="en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" dirty="0">
                <a:solidFill>
                  <a:srgbClr val="D19A6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700</a:t>
            </a:r>
            <a:r>
              <a:rPr lang="en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~/.</a:t>
            </a:r>
            <a:r>
              <a:rPr lang="en" dirty="0" err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ssh</a:t>
            </a:r>
            <a:r>
              <a:rPr lang="en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5C637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# </a:t>
            </a:r>
            <a:r>
              <a:rPr lang="en" i="1" dirty="0" err="1">
                <a:solidFill>
                  <a:srgbClr val="5C637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生成</a:t>
            </a:r>
            <a:r>
              <a:rPr lang="en" i="1" dirty="0">
                <a:solidFill>
                  <a:srgbClr val="5C637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SSH </a:t>
            </a:r>
            <a:r>
              <a:rPr lang="en" i="1" dirty="0" err="1">
                <a:solidFill>
                  <a:srgbClr val="5C637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密钥</a:t>
            </a:r>
            <a:r>
              <a:rPr lang="en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ssh</a:t>
            </a:r>
            <a:r>
              <a:rPr lang="en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-keygen -t ed25519 -C </a:t>
            </a:r>
            <a:r>
              <a:rPr lang="en" dirty="0">
                <a:solidFill>
                  <a:srgbClr val="98C37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”</a:t>
            </a:r>
            <a:r>
              <a:rPr lang="en" dirty="0" err="1">
                <a:solidFill>
                  <a:srgbClr val="98C37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longwenting@gmail.com</a:t>
            </a:r>
            <a:r>
              <a:rPr lang="en" dirty="0">
                <a:solidFill>
                  <a:srgbClr val="98C37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"</a:t>
            </a:r>
            <a:endParaRPr dirty="0">
              <a:solidFill>
                <a:srgbClr val="98C379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98C379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#</a:t>
            </a:r>
            <a:r>
              <a:rPr lang="en" dirty="0" err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后续不输入任何东西，持续按回车</a:t>
            </a:r>
            <a:endParaRPr dirty="0">
              <a:solidFill>
                <a:srgbClr val="98C379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5C637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# </a:t>
            </a:r>
            <a:r>
              <a:rPr lang="en" i="1" dirty="0" err="1">
                <a:solidFill>
                  <a:srgbClr val="5C637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查看公钥</a:t>
            </a:r>
            <a:r>
              <a:rPr lang="en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1AFE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cat</a:t>
            </a:r>
            <a:r>
              <a:rPr lang="en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~/.</a:t>
            </a:r>
            <a:r>
              <a:rPr lang="en" dirty="0" err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ssh</a:t>
            </a:r>
            <a:r>
              <a:rPr lang="en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/id_ed25519.pub</a:t>
            </a:r>
            <a:endParaRPr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访问github,添加pub</a:t>
            </a:r>
            <a:r>
              <a:rPr lang="en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key</a:t>
            </a:r>
            <a:endParaRPr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3" name="Google Shape;163;g31527903f3b_0_39"/>
          <p:cNvSpPr txBox="1"/>
          <p:nvPr/>
        </p:nvSpPr>
        <p:spPr>
          <a:xfrm>
            <a:off x="4750075" y="3651825"/>
            <a:ext cx="35643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设置适当的权限   (非本节课内容）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chmod 600 ~/.ssh/id_ed25519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chmod 600 ~/.ssh/id_ed25519.pub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启动 ssh-agent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 "$(ssh-agent -s)"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添加私钥到 ssh-agent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ssh-add ~/.ssh/id_ed25519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527903f3b_0_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配置-继续</a:t>
            </a:r>
            <a:endParaRPr/>
          </a:p>
        </p:txBody>
      </p:sp>
      <p:sp>
        <p:nvSpPr>
          <p:cNvPr id="169" name="Google Shape;169;g31527903f3b_0_53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访问github,然后在设置里添加刚才生成的ssh public key</a:t>
            </a:r>
            <a:endParaRPr/>
          </a:p>
        </p:txBody>
      </p:sp>
      <p:sp>
        <p:nvSpPr>
          <p:cNvPr id="170" name="Google Shape;170;g31527903f3b_0_53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1" name="Google Shape;171;g31527903f3b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764" y="60750"/>
            <a:ext cx="297867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31527903f3b_0_53"/>
          <p:cNvPicPr preferRelativeResize="0"/>
          <p:nvPr/>
        </p:nvPicPr>
        <p:blipFill rotWithShape="1">
          <a:blip r:embed="rId4">
            <a:alphaModFix/>
          </a:blip>
          <a:srcRect t="-8624" r="-8624"/>
          <a:stretch/>
        </p:blipFill>
        <p:spPr>
          <a:xfrm>
            <a:off x="141751" y="2277203"/>
            <a:ext cx="6269025" cy="243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527903f3b_0_63"/>
          <p:cNvSpPr txBox="1">
            <a:spLocks noGrp="1"/>
          </p:cNvSpPr>
          <p:nvPr>
            <p:ph type="title"/>
          </p:nvPr>
        </p:nvSpPr>
        <p:spPr>
          <a:xfrm>
            <a:off x="311700" y="1514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配置-继续</a:t>
            </a:r>
            <a:endParaRPr/>
          </a:p>
        </p:txBody>
      </p:sp>
      <p:sp>
        <p:nvSpPr>
          <p:cNvPr id="178" name="Google Shape;178;g31527903f3b_0_63"/>
          <p:cNvSpPr txBox="1">
            <a:spLocks noGrp="1"/>
          </p:cNvSpPr>
          <p:nvPr>
            <p:ph type="body" idx="1"/>
          </p:nvPr>
        </p:nvSpPr>
        <p:spPr>
          <a:xfrm>
            <a:off x="311700" y="695800"/>
            <a:ext cx="44571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复制仓库 复制SSH的仓库连接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返回虚拟机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使用git clone，把仓库复制下来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进入aiops文件，给frontend和backend添加虚拟环境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#启动后端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cd ~/aiops/backend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source venv/bin/activate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nohup python app.py &gt; ~/backend.log 2&gt;&amp;1 &amp;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deactivate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#启动前端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cd ~/aiops/frontend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source venv/bin/activate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nohup streamlit run frontend.py --server.address 0.0.0.0 --server.port 8501 &gt; ~/frontend.log 2&gt;&amp;1 &amp;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31527903f3b_0_63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0" name="Google Shape;180;g31527903f3b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586" y="1058225"/>
            <a:ext cx="3655526" cy="327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236000" cy="18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上周回顾</a:t>
            </a:r>
            <a:endParaRPr/>
          </a:p>
        </p:txBody>
      </p:sp>
      <p:sp>
        <p:nvSpPr>
          <p:cNvPr id="66" name="Google Shape;66;p3"/>
          <p:cNvSpPr txBox="1"/>
          <p:nvPr/>
        </p:nvSpPr>
        <p:spPr>
          <a:xfrm>
            <a:off x="595875" y="2332350"/>
            <a:ext cx="59178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lang="en" sz="2000" b="0" i="0" u="none" strike="noStrike" cap="non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搭建前端</a:t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lang="en" sz="2000" b="0" i="0" u="none" strike="noStrike" cap="non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前后端连接并访问</a:t>
            </a:r>
            <a:endParaRPr sz="2000" b="0" i="0" u="none" strike="noStrike" cap="non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lang="en" sz="2000" b="0" i="0" u="none" strike="noStrike" cap="non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Docker讲解</a:t>
            </a:r>
            <a:endParaRPr sz="2000" b="0" i="0" u="none" strike="noStrike" cap="non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lang="en" sz="2000" b="0" i="0" u="none" strike="noStrike" cap="non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Web服务容器化</a:t>
            </a:r>
            <a:endParaRPr sz="2000" b="0" i="0" u="none" strike="noStrike" cap="non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1253443" y="2110052"/>
            <a:ext cx="591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53ae1e662_0_2"/>
          <p:cNvSpPr txBox="1">
            <a:spLocks noGrp="1"/>
          </p:cNvSpPr>
          <p:nvPr>
            <p:ph type="title"/>
          </p:nvPr>
        </p:nvSpPr>
        <p:spPr>
          <a:xfrm>
            <a:off x="311700" y="1514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配置-继续</a:t>
            </a:r>
            <a:endParaRPr/>
          </a:p>
        </p:txBody>
      </p:sp>
      <p:sp>
        <p:nvSpPr>
          <p:cNvPr id="186" name="Google Shape;186;g3153ae1e662_0_2"/>
          <p:cNvSpPr txBox="1">
            <a:spLocks noGrp="1"/>
          </p:cNvSpPr>
          <p:nvPr>
            <p:ph type="body" idx="1"/>
          </p:nvPr>
        </p:nvSpPr>
        <p:spPr>
          <a:xfrm>
            <a:off x="311700" y="695800"/>
            <a:ext cx="44571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检查服务是否在运行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检查后端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ps aux | grep "python app.py"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检查前端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ps aux | grep "streamlit"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查看后端日志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tail -f ~/backend.log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查看前端日志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tail -f ~/frontend.log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停止后端     （不用执行，仅够参考）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pkill -f "python app.py"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停止前端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pkill -f "streamlit"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3153ae1e662_0_2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53ae1e662_0_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从外部访问前端服务</a:t>
            </a:r>
            <a:endParaRPr/>
          </a:p>
        </p:txBody>
      </p:sp>
      <p:sp>
        <p:nvSpPr>
          <p:cNvPr id="193" name="Google Shape;193;g3153ae1e662_0_12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回到AWS EC2实例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点击instance id进入详情界面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记住</a:t>
            </a:r>
            <a:r>
              <a:rPr lang="en" sz="1050">
                <a:solidFill>
                  <a:srgbClr val="545B6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 IPv4 address,后续会使用</a:t>
            </a:r>
            <a:endParaRPr sz="1050">
              <a:solidFill>
                <a:srgbClr val="545B6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545B6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45B6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点击security</a:t>
            </a:r>
            <a:endParaRPr sz="1050">
              <a:solidFill>
                <a:srgbClr val="545B6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g3153ae1e662_0_12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" name="Google Shape;195;g3153ae1e662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450" y="2764125"/>
            <a:ext cx="6967549" cy="20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53ae1e662_0_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3153ae1e662_0_20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点击Security groups下的sg- xxxxxxxxx</a:t>
            </a:r>
            <a:endParaRPr/>
          </a:p>
        </p:txBody>
      </p:sp>
      <p:pic>
        <p:nvPicPr>
          <p:cNvPr id="202" name="Google Shape;202;g3153ae1e662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750" y="1936700"/>
            <a:ext cx="5924251" cy="278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53ae1e662_0_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3153ae1e662_0_27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1327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点击Edit inbound rules</a:t>
            </a:r>
            <a:endParaRPr/>
          </a:p>
        </p:txBody>
      </p:sp>
      <p:pic>
        <p:nvPicPr>
          <p:cNvPr id="209" name="Google Shape;209;g3153ae1e662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89296"/>
            <a:ext cx="9144003" cy="2513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53ae1e662_0_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3153ae1e662_0_3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1327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点击Edit inbound rules</a:t>
            </a:r>
            <a:endParaRPr/>
          </a:p>
        </p:txBody>
      </p:sp>
      <p:pic>
        <p:nvPicPr>
          <p:cNvPr id="216" name="Google Shape;216;g3153ae1e662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89296"/>
            <a:ext cx="9144003" cy="2513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53ae1e662_0_42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添加如下配置后保存</a:t>
            </a:r>
            <a:endParaRPr/>
          </a:p>
        </p:txBody>
      </p:sp>
      <p:pic>
        <p:nvPicPr>
          <p:cNvPr id="222" name="Google Shape;222;g3153ae1e662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9480"/>
            <a:ext cx="9144003" cy="1455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53ae1e662_0_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3153ae1e662_0_49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7096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现在可以通过浏览器访问前端服务了                   格式http:[public ip address]:8501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9" name="Google Shape;229;g3153ae1e662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375" y="1518075"/>
            <a:ext cx="6450749" cy="362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527903f3b_0_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236000" cy="18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本周内容</a:t>
            </a:r>
            <a:endParaRPr/>
          </a:p>
        </p:txBody>
      </p:sp>
      <p:sp>
        <p:nvSpPr>
          <p:cNvPr id="73" name="Google Shape;73;g31527903f3b_0_0"/>
          <p:cNvSpPr txBox="1"/>
          <p:nvPr/>
        </p:nvSpPr>
        <p:spPr>
          <a:xfrm>
            <a:off x="595875" y="2332350"/>
            <a:ext cx="59178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介绍AWS</a:t>
            </a:r>
            <a:endParaRPr sz="2000" b="0" i="0" u="none" strike="noStrike" cap="non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介绍Linux</a:t>
            </a:r>
            <a:endParaRPr sz="2000" b="0" i="0" u="none" strike="noStrike" cap="non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配置AWS虚拟机</a:t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常用Linux指令</a:t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连接到虚拟机进行实际操作</a:t>
            </a:r>
            <a:endParaRPr sz="2000" b="0" i="0" u="none" strike="noStrike" cap="non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4" name="Google Shape;74;g31527903f3b_0_0"/>
          <p:cNvSpPr txBox="1"/>
          <p:nvPr/>
        </p:nvSpPr>
        <p:spPr>
          <a:xfrm>
            <a:off x="1253443" y="2110052"/>
            <a:ext cx="591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介绍AWS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AWS</a:t>
            </a: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云计算平台</a:t>
            </a:r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body" idx="2"/>
          </p:nvPr>
        </p:nvSpPr>
        <p:spPr>
          <a:xfrm>
            <a:off x="4637250" y="431525"/>
            <a:ext cx="4311600" cy="45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1.云服务</a:t>
            </a:r>
            <a:endParaRPr sz="13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2. AWS概述</a:t>
            </a:r>
            <a:endParaRPr sz="13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3. EC2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云服务</a:t>
            </a:r>
            <a:endParaRPr/>
          </a:p>
        </p:txBody>
      </p:sp>
      <p:sp>
        <p:nvSpPr>
          <p:cNvPr id="92" name="Google Shape;92;p6"/>
          <p:cNvSpPr txBox="1">
            <a:spLocks noGrp="1"/>
          </p:cNvSpPr>
          <p:nvPr>
            <p:ph type="body" idx="1"/>
          </p:nvPr>
        </p:nvSpPr>
        <p:spPr>
          <a:xfrm>
            <a:off x="311700" y="95452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/>
              <a:t>什么是云服务</a:t>
            </a:r>
            <a:endParaRPr sz="130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/>
              <a:t>替代传统的本地数据中心</a:t>
            </a:r>
            <a:endParaRPr sz="130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/>
              <a:t>无需前期基础设施投资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/>
              <a:t>核心特征</a:t>
            </a:r>
            <a:endParaRPr sz="130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300"/>
              <a:t>按需自助服务</a:t>
            </a:r>
            <a:endParaRPr sz="130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300"/>
              <a:t>用户可随时开通或关闭服务</a:t>
            </a:r>
            <a:endParaRPr sz="130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300"/>
              <a:t>灵活控制资源</a:t>
            </a:r>
            <a:endParaRPr sz="130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300"/>
              <a:t>易伸缩和扩展</a:t>
            </a:r>
            <a:endParaRPr sz="130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300"/>
              <a:t>根据需求自动处理</a:t>
            </a:r>
            <a:endParaRPr sz="130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300"/>
              <a:t>避免资源浪费</a:t>
            </a:r>
            <a:endParaRPr sz="130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300"/>
              <a:t>按量付费</a:t>
            </a:r>
            <a:endParaRPr sz="130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300"/>
              <a:t>只为使用的资源付费</a:t>
            </a:r>
            <a:endParaRPr sz="130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300"/>
              <a:t>无需预付费用（阿里云除外）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/>
              <a:t>服务模式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IaaS（基础设施即服务）</a:t>
            </a:r>
            <a:endParaRPr sz="130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300"/>
              <a:t>提供虚拟机、存储、网络</a:t>
            </a:r>
            <a:endParaRPr sz="130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300"/>
              <a:t>例如：AWS EC2, S3</a:t>
            </a:r>
            <a:endParaRPr sz="13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/>
          </a:p>
        </p:txBody>
      </p:sp>
      <p:pic>
        <p:nvPicPr>
          <p:cNvPr id="93" name="Google Shape;9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551" y="556875"/>
            <a:ext cx="4789400" cy="43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AWS概述</a:t>
            </a:r>
            <a:endParaRPr/>
          </a:p>
        </p:txBody>
      </p:sp>
      <p:sp>
        <p:nvSpPr>
          <p:cNvPr id="99" name="Google Shape;99;p7"/>
          <p:cNvSpPr txBox="1">
            <a:spLocks noGrp="1"/>
          </p:cNvSpPr>
          <p:nvPr>
            <p:ph type="body" idx="1"/>
          </p:nvPr>
        </p:nvSpPr>
        <p:spPr>
          <a:xfrm>
            <a:off x="382575" y="12121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Amazon Web Services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2006年推出的云计算平台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全球市场份额领先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32个地理区域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服务丰富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200+云服务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highlight>
                <a:schemeClr val="accent1"/>
              </a:highlight>
            </a:endParaRPr>
          </a:p>
        </p:txBody>
      </p:sp>
      <p:pic>
        <p:nvPicPr>
          <p:cNvPr id="100" name="Google Shape;10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917" y="1534625"/>
            <a:ext cx="6042434" cy="339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EC2</a:t>
            </a:r>
            <a:endParaRPr/>
          </a:p>
        </p:txBody>
      </p:sp>
      <p:sp>
        <p:nvSpPr>
          <p:cNvPr id="106" name="Google Shape;106;p8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accent1"/>
                </a:highlight>
              </a:rPr>
              <a:t>EC2(Elastic Compute Cloud)的关键组成部分：</a:t>
            </a:r>
            <a:endParaRPr sz="1300">
              <a:highlight>
                <a:schemeClr val="accent1"/>
              </a:highlight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300">
                <a:highlight>
                  <a:schemeClr val="accent1"/>
                </a:highlight>
              </a:rPr>
              <a:t>实例类型</a:t>
            </a:r>
            <a:endParaRPr sz="1300">
              <a:highlight>
                <a:schemeClr val="accent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>
                <a:highlight>
                  <a:schemeClr val="accent1"/>
                </a:highlight>
              </a:rPr>
              <a:t>通用型(t2/t3/m5等)：平衡性能</a:t>
            </a:r>
            <a:endParaRPr sz="1300">
              <a:highlight>
                <a:schemeClr val="accent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 startAt="2"/>
            </a:pPr>
            <a:r>
              <a:rPr lang="en" sz="1300">
                <a:highlight>
                  <a:schemeClr val="accent1"/>
                </a:highlight>
              </a:rPr>
              <a:t>储存选项</a:t>
            </a:r>
            <a:endParaRPr sz="1300">
              <a:highlight>
                <a:schemeClr val="accent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>
                <a:highlight>
                  <a:schemeClr val="accent1"/>
                </a:highlight>
              </a:rPr>
              <a:t>实例存储：临时存储</a:t>
            </a:r>
            <a:endParaRPr sz="1300">
              <a:highlight>
                <a:schemeClr val="accent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 startAt="3"/>
            </a:pPr>
            <a:r>
              <a:rPr lang="en" sz="1300">
                <a:highlight>
                  <a:schemeClr val="accent1"/>
                </a:highlight>
              </a:rPr>
              <a:t>网络配置</a:t>
            </a:r>
            <a:endParaRPr sz="1300">
              <a:highlight>
                <a:schemeClr val="accent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>
                <a:highlight>
                  <a:schemeClr val="accent1"/>
                </a:highlight>
              </a:rPr>
              <a:t>VPC：网络隔离</a:t>
            </a:r>
            <a:endParaRPr sz="1300">
              <a:highlight>
                <a:schemeClr val="accent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>
                <a:highlight>
                  <a:schemeClr val="accent1"/>
                </a:highlight>
              </a:rPr>
              <a:t>安全组：访问控制</a:t>
            </a:r>
            <a:endParaRPr sz="1300">
              <a:highlight>
                <a:schemeClr val="accent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>
                <a:highlight>
                  <a:schemeClr val="accent1"/>
                </a:highlight>
              </a:rPr>
              <a:t>弹性IP：固定公网IP</a:t>
            </a:r>
            <a:endParaRPr sz="1300">
              <a:highlight>
                <a:schemeClr val="accent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 startAt="4"/>
            </a:pPr>
            <a:r>
              <a:rPr lang="en" sz="1300">
                <a:highlight>
                  <a:schemeClr val="accent1"/>
                </a:highlight>
              </a:rPr>
              <a:t>计费模式</a:t>
            </a:r>
            <a:endParaRPr sz="1300">
              <a:highlight>
                <a:schemeClr val="accent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>
                <a:highlight>
                  <a:schemeClr val="accent1"/>
                </a:highlight>
              </a:rPr>
              <a:t>按需实例：随用随付</a:t>
            </a:r>
            <a:endParaRPr sz="1300">
              <a:highlight>
                <a:schemeClr val="accent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 startAt="5"/>
            </a:pPr>
            <a:r>
              <a:rPr lang="en" sz="1300">
                <a:highlight>
                  <a:schemeClr val="accent1"/>
                </a:highlight>
              </a:rPr>
              <a:t>AMI(镜像)</a:t>
            </a:r>
            <a:endParaRPr sz="1300">
              <a:highlight>
                <a:schemeClr val="accent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>
                <a:highlight>
                  <a:schemeClr val="accent1"/>
                </a:highlight>
              </a:rPr>
              <a:t>预装系统和软件</a:t>
            </a:r>
            <a:endParaRPr sz="130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highlight>
                  <a:schemeClr val="accent1"/>
                </a:highlight>
              </a:rPr>
              <a:t>注释：每一个黑点表示我们当前使用的免费的所提供的配置，实际上有很多其它类型</a:t>
            </a:r>
            <a:endParaRPr sz="1300">
              <a:highlight>
                <a:schemeClr val="accent1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endParaRPr sz="1300">
              <a:highlight>
                <a:schemeClr val="accent1"/>
              </a:highlight>
            </a:endParaRPr>
          </a:p>
        </p:txBody>
      </p:sp>
      <p:pic>
        <p:nvPicPr>
          <p:cNvPr id="107" name="Google Shape;10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10625"/>
            <a:ext cx="4527601" cy="2916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介绍Linux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</Words>
  <Application>Microsoft Macintosh PowerPoint</Application>
  <PresentationFormat>On-screen Show (16:9)</PresentationFormat>
  <Paragraphs>214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Roboto</vt:lpstr>
      <vt:lpstr>Arial</vt:lpstr>
      <vt:lpstr>Old Standard TT</vt:lpstr>
      <vt:lpstr>Paperback</vt:lpstr>
      <vt:lpstr>AIops 第四周</vt:lpstr>
      <vt:lpstr>上周回顾</vt:lpstr>
      <vt:lpstr>本周内容</vt:lpstr>
      <vt:lpstr>介绍AWS</vt:lpstr>
      <vt:lpstr>AWS</vt:lpstr>
      <vt:lpstr>云服务</vt:lpstr>
      <vt:lpstr>AWS概述</vt:lpstr>
      <vt:lpstr>EC2</vt:lpstr>
      <vt:lpstr>介绍Linux</vt:lpstr>
      <vt:lpstr>Linux</vt:lpstr>
      <vt:lpstr>配置AWS EC2虚拟机</vt:lpstr>
      <vt:lpstr>PowerPoint Presentation</vt:lpstr>
      <vt:lpstr>常用Linux指令</vt:lpstr>
      <vt:lpstr>常用指令 </vt:lpstr>
      <vt:lpstr>虚拟机内实际操作</vt:lpstr>
      <vt:lpstr>示例</vt:lpstr>
      <vt:lpstr>虚拟机内配置</vt:lpstr>
      <vt:lpstr>配置-继续</vt:lpstr>
      <vt:lpstr>配置-继续</vt:lpstr>
      <vt:lpstr>配置-继续</vt:lpstr>
      <vt:lpstr>从外部访问前端服务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AIops 第四周</dc:title>
  <cp:lastModifiedBy>f18027</cp:lastModifiedBy>
  <cp:revision>1</cp:revision>
  <dcterms:modified xsi:type="dcterms:W3CDTF">2024-11-23T03:54:43Z</dcterms:modified>
</cp:coreProperties>
</file>