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7"/>
  </p:normalViewPr>
  <p:slideViewPr>
    <p:cSldViewPr snapToGrid="0">
      <p:cViewPr varScale="1">
        <p:scale>
          <a:sx n="101" d="100"/>
          <a:sy n="101" d="100"/>
        </p:scale>
        <p:origin x="200" y="5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0c8537e7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c8537e7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0c8537e7d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0c8537e7d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c8537e7d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0c8537e7d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c8537e7d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0c8537e7d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c8537e7d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0c8537e7d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0caf4cbdb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0caf4cbd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caf4cbd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caf4cbd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c8537e7d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c8537e7d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pple.com/macbook-pr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ocs.python.org/3.9/library/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FFD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300" b="1">
                <a:solidFill>
                  <a:srgbClr val="333333"/>
                </a:solidFill>
              </a:rPr>
              <a:t>AI 应用产品的搭建与部署</a:t>
            </a:r>
            <a:endParaRPr sz="3300" b="1">
              <a:solidFill>
                <a:srgbClr val="333333"/>
              </a:solidFill>
            </a:endParaRPr>
          </a:p>
          <a:p>
            <a:pPr marL="0" lvl="0" indent="0" algn="ctr" rtl="0">
              <a:spcBef>
                <a:spcPts val="0"/>
              </a:spcBef>
              <a:spcAft>
                <a:spcPts val="0"/>
              </a:spcAft>
              <a:buNone/>
            </a:pPr>
            <a:r>
              <a:rPr lang="en" sz="3300" b="1">
                <a:solidFill>
                  <a:srgbClr val="333333"/>
                </a:solidFill>
              </a:rPr>
              <a:t>基础课第一周</a:t>
            </a:r>
            <a:endParaRPr sz="3300" b="1">
              <a:solidFill>
                <a:srgbClr val="333333"/>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endParaRPr/>
          </a:p>
          <a:p>
            <a:pPr marL="0" lvl="0" indent="0" algn="ctr" rtl="0">
              <a:spcBef>
                <a:spcPts val="0"/>
              </a:spcBef>
              <a:spcAft>
                <a:spcPts val="0"/>
              </a:spcAft>
              <a:buNone/>
            </a:pPr>
            <a:r>
              <a:rPr lang="en"/>
              <a:t>Luo Leng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FFD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课程介绍</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300">
                <a:solidFill>
                  <a:schemeClr val="dk1"/>
                </a:solidFill>
              </a:rPr>
              <a:t>通过实际动手使用各种开发工具（包括 Linux 操作系统、AWS 或阿里云服务、Flask Web 框架、Git 版本控制和 Streamlit 应用框架），学习 AI 应用产品的搭建过程。课程的最终目标是让学员能够独立构建一个基于大语言模型的功能性网页应用</a:t>
            </a:r>
            <a:endParaRPr sz="1300" b="1">
              <a:solidFill>
                <a:srgbClr val="333333"/>
              </a:solidFill>
            </a:endParaRPr>
          </a:p>
          <a:p>
            <a:pPr marL="0" lvl="0" indent="0" algn="l" rtl="0">
              <a:spcBef>
                <a:spcPts val="0"/>
              </a:spcBef>
              <a:spcAft>
                <a:spcPts val="0"/>
              </a:spcAft>
              <a:buNone/>
            </a:pPr>
            <a:endParaRPr sz="1300" b="1">
              <a:solidFill>
                <a:srgbClr val="333333"/>
              </a:solidFill>
            </a:endParaRPr>
          </a:p>
          <a:p>
            <a:pPr marL="0" lvl="0" indent="0" algn="l" rtl="0">
              <a:spcBef>
                <a:spcPts val="1200"/>
              </a:spcBef>
              <a:spcAft>
                <a:spcPts val="0"/>
              </a:spcAft>
              <a:buNone/>
            </a:pPr>
            <a:r>
              <a:rPr lang="en" sz="1300" b="1">
                <a:solidFill>
                  <a:srgbClr val="333333"/>
                </a:solidFill>
              </a:rPr>
              <a:t>第一周：虚拟环境和 Flask 应用</a:t>
            </a:r>
            <a:endParaRPr sz="1300" b="1">
              <a:solidFill>
                <a:srgbClr val="333333"/>
              </a:solidFill>
            </a:endParaRPr>
          </a:p>
          <a:p>
            <a:pPr marL="0" lvl="0" indent="0" algn="l" rtl="0">
              <a:spcBef>
                <a:spcPts val="1200"/>
              </a:spcBef>
              <a:spcAft>
                <a:spcPts val="0"/>
              </a:spcAft>
              <a:buNone/>
            </a:pPr>
            <a:r>
              <a:rPr lang="en" sz="1300" b="1">
                <a:solidFill>
                  <a:srgbClr val="333333"/>
                </a:solidFill>
              </a:rPr>
              <a:t>	配置好环境，对后端代码进行简单理解</a:t>
            </a:r>
            <a:endParaRPr sz="1300" b="1">
              <a:solidFill>
                <a:srgbClr val="333333"/>
              </a:solidFill>
            </a:endParaRPr>
          </a:p>
          <a:p>
            <a:pPr marL="0" lvl="0" indent="0" algn="l" rtl="0">
              <a:spcBef>
                <a:spcPts val="1200"/>
              </a:spcBef>
              <a:spcAft>
                <a:spcPts val="0"/>
              </a:spcAft>
              <a:buNone/>
            </a:pPr>
            <a:r>
              <a:rPr lang="en" sz="1300" b="1">
                <a:solidFill>
                  <a:srgbClr val="333333"/>
                </a:solidFill>
              </a:rPr>
              <a:t>	用到的工具：python，flask， vscode，虚拟环境</a:t>
            </a:r>
            <a:endParaRPr sz="1300" b="1">
              <a:solidFill>
                <a:srgbClr val="333333"/>
              </a:solidFill>
            </a:endParaRPr>
          </a:p>
          <a:p>
            <a:pPr marL="0" lvl="0" indent="0" algn="l" rtl="0">
              <a:spcBef>
                <a:spcPts val="1200"/>
              </a:spcBef>
              <a:spcAft>
                <a:spcPts val="1200"/>
              </a:spcAft>
              <a:buNone/>
            </a:pPr>
            <a:endParaRPr sz="1300" b="1">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a:t>
            </a:r>
            <a:endParaRPr/>
          </a:p>
        </p:txBody>
      </p:sp>
      <p:sp>
        <p:nvSpPr>
          <p:cNvPr id="67" name="Google Shape;67;p15"/>
          <p:cNvSpPr txBox="1">
            <a:spLocks noGrp="1"/>
          </p:cNvSpPr>
          <p:nvPr>
            <p:ph type="body" idx="1"/>
          </p:nvPr>
        </p:nvSpPr>
        <p:spPr>
          <a:xfrm>
            <a:off x="223900" y="1204350"/>
            <a:ext cx="4053900" cy="4252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为什么使用python：</a:t>
            </a:r>
            <a:endParaRPr/>
          </a:p>
          <a:p>
            <a:pPr marL="457200" lvl="0" indent="-334327" algn="l" rtl="0">
              <a:spcBef>
                <a:spcPts val="1200"/>
              </a:spcBef>
              <a:spcAft>
                <a:spcPts val="0"/>
              </a:spcAft>
              <a:buSzPct val="100000"/>
              <a:buAutoNum type="arabicPeriod"/>
            </a:pPr>
            <a:r>
              <a:rPr lang="en"/>
              <a:t>语法上更简洁易读，贴近自然语言，对新手更友好</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34327" algn="l" rtl="0">
              <a:spcBef>
                <a:spcPts val="1200"/>
              </a:spcBef>
              <a:spcAft>
                <a:spcPts val="0"/>
              </a:spcAft>
              <a:buSzPct val="100000"/>
              <a:buAutoNum type="arabicPeriod"/>
            </a:pPr>
            <a:r>
              <a:rPr lang="en"/>
              <a:t>有海量的第三方库支持，覆盖多个热门领域，这些模组使得Python能够应对各种编程任务，从简单的数据处理到复杂的机器学习项目</a:t>
            </a:r>
            <a:endParaRPr/>
          </a:p>
          <a:p>
            <a:pPr marL="0" lvl="0" indent="0" algn="l" rtl="0">
              <a:spcBef>
                <a:spcPts val="1200"/>
              </a:spcBef>
              <a:spcAft>
                <a:spcPts val="0"/>
              </a:spcAft>
              <a:buNone/>
            </a:pPr>
            <a:r>
              <a:rPr lang="en"/>
              <a:t>	</a:t>
            </a:r>
            <a:endParaRPr/>
          </a:p>
          <a:p>
            <a:pPr marL="457200" lvl="0" indent="0" algn="l" rtl="0">
              <a:spcBef>
                <a:spcPts val="1200"/>
              </a:spcBef>
              <a:spcAft>
                <a:spcPts val="1200"/>
              </a:spcAft>
              <a:buNone/>
            </a:pPr>
            <a:endParaRPr/>
          </a:p>
        </p:txBody>
      </p:sp>
      <p:pic>
        <p:nvPicPr>
          <p:cNvPr id="68" name="Google Shape;68;p15"/>
          <p:cNvPicPr preferRelativeResize="0"/>
          <p:nvPr/>
        </p:nvPicPr>
        <p:blipFill>
          <a:blip r:embed="rId3">
            <a:alphaModFix/>
          </a:blip>
          <a:stretch>
            <a:fillRect/>
          </a:stretch>
        </p:blipFill>
        <p:spPr>
          <a:xfrm>
            <a:off x="490238" y="2246313"/>
            <a:ext cx="3521224" cy="826525"/>
          </a:xfrm>
          <a:prstGeom prst="rect">
            <a:avLst/>
          </a:prstGeom>
          <a:noFill/>
          <a:ln>
            <a:noFill/>
          </a:ln>
        </p:spPr>
      </p:pic>
      <p:pic>
        <p:nvPicPr>
          <p:cNvPr id="69" name="Google Shape;69;p15"/>
          <p:cNvPicPr preferRelativeResize="0"/>
          <p:nvPr/>
        </p:nvPicPr>
        <p:blipFill>
          <a:blip r:embed="rId4">
            <a:alphaModFix/>
          </a:blip>
          <a:stretch>
            <a:fillRect/>
          </a:stretch>
        </p:blipFill>
        <p:spPr>
          <a:xfrm>
            <a:off x="4323650" y="557575"/>
            <a:ext cx="4583549" cy="365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虚拟环境</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Clr>
                <a:schemeClr val="dk1"/>
              </a:buClr>
              <a:buSzPts val="1100"/>
              <a:buFont typeface="Arial"/>
              <a:buNone/>
            </a:pPr>
            <a:r>
              <a:rPr lang="en" sz="1700" b="1">
                <a:solidFill>
                  <a:schemeClr val="dk1"/>
                </a:solidFill>
              </a:rPr>
              <a:t>什么是虚拟环境？</a:t>
            </a:r>
            <a:endParaRPr sz="1700" b="1">
              <a:solidFill>
                <a:schemeClr val="dk1"/>
              </a:solidFill>
            </a:endParaRPr>
          </a:p>
          <a:p>
            <a:pPr marL="0" lvl="0" indent="0" algn="l" rtl="0">
              <a:spcBef>
                <a:spcPts val="1200"/>
              </a:spcBef>
              <a:spcAft>
                <a:spcPts val="0"/>
              </a:spcAft>
              <a:buClr>
                <a:schemeClr val="dk1"/>
              </a:buClr>
              <a:buSzPts val="1100"/>
              <a:buFont typeface="Arial"/>
              <a:buNone/>
            </a:pPr>
            <a:r>
              <a:rPr lang="en" sz="1100">
                <a:solidFill>
                  <a:schemeClr val="dk1"/>
                </a:solidFill>
              </a:rPr>
              <a:t>虚拟环境是一个独立的 Python 环境，允许你为特定项目安装和管理依赖，而不影响其他项目或系统级 Python 安装。</a:t>
            </a:r>
            <a:endParaRPr sz="1100">
              <a:solidFill>
                <a:schemeClr val="dk1"/>
              </a:solidFill>
            </a:endParaRPr>
          </a:p>
          <a:p>
            <a:pPr marL="0" lvl="0" indent="0" algn="l" rtl="0">
              <a:spcBef>
                <a:spcPts val="1800"/>
              </a:spcBef>
              <a:spcAft>
                <a:spcPts val="0"/>
              </a:spcAft>
              <a:buClr>
                <a:schemeClr val="dk1"/>
              </a:buClr>
              <a:buSzPts val="1100"/>
              <a:buFont typeface="Arial"/>
              <a:buNone/>
            </a:pPr>
            <a:r>
              <a:rPr lang="en" sz="1700" b="1">
                <a:solidFill>
                  <a:schemeClr val="dk1"/>
                </a:solidFill>
              </a:rPr>
              <a:t>为什么使用虚拟环境？</a:t>
            </a:r>
            <a:endParaRPr sz="1700" b="1">
              <a:solidFill>
                <a:schemeClr val="dk1"/>
              </a:solidFill>
            </a:endParaRPr>
          </a:p>
          <a:p>
            <a:pPr marL="457200" lvl="0" indent="-298450" algn="l" rtl="0">
              <a:spcBef>
                <a:spcPts val="1200"/>
              </a:spcBef>
              <a:spcAft>
                <a:spcPts val="0"/>
              </a:spcAft>
              <a:buClr>
                <a:schemeClr val="dk1"/>
              </a:buClr>
              <a:buSzPts val="1100"/>
              <a:buAutoNum type="arabicPeriod"/>
            </a:pPr>
            <a:r>
              <a:rPr lang="en" sz="1100">
                <a:solidFill>
                  <a:schemeClr val="dk1"/>
                </a:solidFill>
              </a:rPr>
              <a:t>实验和测试</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避免版本冲突</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便于项目移植和共享</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保持系统 Python 环境的整洁</a:t>
            </a:r>
            <a:endParaRPr sz="1100">
              <a:solidFill>
                <a:schemeClr val="dk1"/>
              </a:solidFill>
            </a:endParaRPr>
          </a:p>
          <a:p>
            <a:pPr marL="0" lvl="0" indent="0" algn="l" rtl="0">
              <a:spcBef>
                <a:spcPts val="1200"/>
              </a:spcBef>
              <a:spcAft>
                <a:spcPts val="1200"/>
              </a:spcAft>
              <a:buNone/>
            </a:pPr>
            <a:endParaRPr/>
          </a:p>
        </p:txBody>
      </p:sp>
      <p:pic>
        <p:nvPicPr>
          <p:cNvPr id="76" name="Google Shape;76;p16"/>
          <p:cNvPicPr preferRelativeResize="0"/>
          <p:nvPr/>
        </p:nvPicPr>
        <p:blipFill>
          <a:blip r:embed="rId3">
            <a:alphaModFix/>
          </a:blip>
          <a:stretch>
            <a:fillRect/>
          </a:stretch>
        </p:blipFill>
        <p:spPr>
          <a:xfrm>
            <a:off x="5111425" y="2121425"/>
            <a:ext cx="2978200" cy="264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Flask</a:t>
            </a:r>
            <a:endParaRPr/>
          </a:p>
        </p:txBody>
      </p:sp>
      <p:sp>
        <p:nvSpPr>
          <p:cNvPr id="82" name="Google Shape;82;p17"/>
          <p:cNvSpPr txBox="1">
            <a:spLocks noGrp="1"/>
          </p:cNvSpPr>
          <p:nvPr>
            <p:ph type="body" idx="1"/>
          </p:nvPr>
        </p:nvSpPr>
        <p:spPr>
          <a:xfrm>
            <a:off x="311700" y="1152475"/>
            <a:ext cx="38658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t>Flask：</a:t>
            </a:r>
            <a:endParaRPr sz="1400"/>
          </a:p>
          <a:p>
            <a:pPr marL="0" lvl="0" indent="0" algn="l" rtl="0">
              <a:spcBef>
                <a:spcPts val="1200"/>
              </a:spcBef>
              <a:spcAft>
                <a:spcPts val="0"/>
              </a:spcAft>
              <a:buNone/>
            </a:pPr>
            <a:r>
              <a:rPr lang="en" sz="1400"/>
              <a:t>轻量级的Python Web应用框架。</a:t>
            </a:r>
            <a:endParaRPr sz="1400"/>
          </a:p>
          <a:p>
            <a:pPr marL="0" lvl="0" indent="0" algn="l" rtl="0">
              <a:spcBef>
                <a:spcPts val="1200"/>
              </a:spcBef>
              <a:spcAft>
                <a:spcPts val="0"/>
              </a:spcAft>
              <a:buNone/>
            </a:pPr>
            <a:r>
              <a:rPr lang="en" sz="1400"/>
              <a:t>简单易用,同时又足够灵活,能够满足各种Web应用开发需求。</a:t>
            </a:r>
            <a:endParaRPr sz="1400"/>
          </a:p>
          <a:p>
            <a:pPr marL="0" lvl="0" indent="0" algn="l" rtl="0">
              <a:spcBef>
                <a:spcPts val="1200"/>
              </a:spcBef>
              <a:spcAft>
                <a:spcPts val="0"/>
              </a:spcAft>
              <a:buNone/>
            </a:pPr>
            <a:endParaRPr sz="1400"/>
          </a:p>
          <a:p>
            <a:pPr marL="457200" lvl="0" indent="-317500" algn="l" rtl="0">
              <a:spcBef>
                <a:spcPts val="1200"/>
              </a:spcBef>
              <a:spcAft>
                <a:spcPts val="0"/>
              </a:spcAft>
              <a:buSzPts val="1400"/>
              <a:buAutoNum type="arabicPeriod"/>
            </a:pPr>
            <a:r>
              <a:rPr lang="en" sz="1400"/>
              <a:t>导入flask的核心功能</a:t>
            </a:r>
            <a:endParaRPr sz="1400"/>
          </a:p>
          <a:p>
            <a:pPr marL="457200" lvl="0" indent="-317500" algn="l" rtl="0">
              <a:spcBef>
                <a:spcPts val="0"/>
              </a:spcBef>
              <a:spcAft>
                <a:spcPts val="0"/>
              </a:spcAft>
              <a:buSzPts val="1400"/>
              <a:buAutoNum type="arabicPeriod"/>
            </a:pPr>
            <a:r>
              <a:rPr lang="en" sz="1400"/>
              <a:t>创建一个flask应用实例</a:t>
            </a:r>
            <a:endParaRPr sz="1400"/>
          </a:p>
          <a:p>
            <a:pPr marL="457200" lvl="0" indent="-317500" algn="l" rtl="0">
              <a:spcBef>
                <a:spcPts val="0"/>
              </a:spcBef>
              <a:spcAft>
                <a:spcPts val="0"/>
              </a:spcAft>
              <a:buSzPts val="1400"/>
              <a:buAutoNum type="arabicPeriod"/>
            </a:pPr>
            <a:r>
              <a:rPr lang="en" sz="1400"/>
              <a:t>创建一个路由函数</a:t>
            </a:r>
            <a:endParaRPr sz="1400"/>
          </a:p>
          <a:p>
            <a:pPr marL="457200" lvl="0" indent="-317500" algn="l" rtl="0">
              <a:spcBef>
                <a:spcPts val="0"/>
              </a:spcBef>
              <a:spcAft>
                <a:spcPts val="0"/>
              </a:spcAft>
              <a:buSzPts val="1400"/>
              <a:buAutoNum type="arabicPeriod"/>
            </a:pPr>
            <a:r>
              <a:rPr lang="en" sz="1400"/>
              <a:t>判断当前代码是不是主程序</a:t>
            </a:r>
            <a:endParaRPr sz="1400"/>
          </a:p>
          <a:p>
            <a:pPr marL="457200" lvl="0" indent="-317500" algn="l" rtl="0">
              <a:spcBef>
                <a:spcPts val="0"/>
              </a:spcBef>
              <a:spcAft>
                <a:spcPts val="0"/>
              </a:spcAft>
              <a:buSzPts val="1400"/>
              <a:buAutoNum type="arabicPeriod"/>
            </a:pPr>
            <a:r>
              <a:rPr lang="en" sz="1400"/>
              <a:t>如果是主程序，那么接到指令时将程序跑起来</a:t>
            </a:r>
            <a:endParaRPr sz="1400"/>
          </a:p>
        </p:txBody>
      </p:sp>
      <p:pic>
        <p:nvPicPr>
          <p:cNvPr id="83" name="Google Shape;83;p17"/>
          <p:cNvPicPr preferRelativeResize="0"/>
          <p:nvPr/>
        </p:nvPicPr>
        <p:blipFill>
          <a:blip r:embed="rId3">
            <a:alphaModFix/>
          </a:blip>
          <a:stretch>
            <a:fillRect/>
          </a:stretch>
        </p:blipFill>
        <p:spPr>
          <a:xfrm>
            <a:off x="4571997" y="1017725"/>
            <a:ext cx="4363424" cy="350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URL和路径（path)</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URL是互联网上资源的地址，用于定位和访问网络上的资源</a:t>
            </a:r>
            <a:endParaRPr/>
          </a:p>
          <a:p>
            <a:pPr marL="0" lvl="0" indent="0" algn="l" rtl="0">
              <a:spcBef>
                <a:spcPts val="1200"/>
              </a:spcBef>
              <a:spcAft>
                <a:spcPts val="0"/>
              </a:spcAft>
              <a:buNone/>
            </a:pPr>
            <a:r>
              <a:rPr lang="en"/>
              <a:t>例如google.com      apple.com</a:t>
            </a:r>
            <a:endParaRPr/>
          </a:p>
          <a:p>
            <a:pPr marL="0" lvl="0" indent="0" algn="l" rtl="0">
              <a:spcBef>
                <a:spcPts val="1200"/>
              </a:spcBef>
              <a:spcAft>
                <a:spcPts val="0"/>
              </a:spcAft>
              <a:buNone/>
            </a:pPr>
            <a:r>
              <a:rPr lang="en"/>
              <a:t>完整的URL由以下组成：</a:t>
            </a:r>
            <a:r>
              <a:rPr lang="en">
                <a:solidFill>
                  <a:srgbClr val="980000"/>
                </a:solidFill>
              </a:rPr>
              <a:t>协议</a:t>
            </a:r>
            <a:r>
              <a:rPr lang="en"/>
              <a:t>+ </a:t>
            </a:r>
            <a:r>
              <a:rPr lang="en">
                <a:solidFill>
                  <a:srgbClr val="FF9900"/>
                </a:solidFill>
              </a:rPr>
              <a:t>域名/IP</a:t>
            </a:r>
            <a:r>
              <a:rPr lang="en"/>
              <a:t>  +   </a:t>
            </a:r>
            <a:r>
              <a:rPr lang="en">
                <a:solidFill>
                  <a:srgbClr val="00FF00"/>
                </a:solidFill>
              </a:rPr>
              <a:t>端口</a:t>
            </a:r>
            <a:r>
              <a:rPr lang="en"/>
              <a:t>   +  </a:t>
            </a:r>
            <a:r>
              <a:rPr lang="en">
                <a:solidFill>
                  <a:srgbClr val="4A86E8"/>
                </a:solidFill>
              </a:rPr>
              <a:t>路径</a:t>
            </a:r>
            <a:r>
              <a:rPr lang="en"/>
              <a:t>  +  额外的查询语句</a:t>
            </a:r>
            <a:endParaRPr/>
          </a:p>
          <a:p>
            <a:pPr marL="0" lvl="0" indent="0" algn="l" rtl="0">
              <a:spcBef>
                <a:spcPts val="1200"/>
              </a:spcBef>
              <a:spcAft>
                <a:spcPts val="0"/>
              </a:spcAft>
              <a:buNone/>
            </a:pPr>
            <a:r>
              <a:rPr lang="en"/>
              <a:t>					  </a:t>
            </a:r>
            <a:r>
              <a:rPr lang="en" u="sng">
                <a:solidFill>
                  <a:schemeClr val="hlink"/>
                </a:solidFill>
                <a:hlinkClick r:id="rId3"/>
              </a:rPr>
              <a:t>https://www.apple.com/macbook-pro/</a:t>
            </a:r>
            <a:endParaRPr/>
          </a:p>
          <a:p>
            <a:pPr marL="2286000" lvl="0" indent="0" algn="l" rtl="0">
              <a:spcBef>
                <a:spcPts val="1200"/>
              </a:spcBef>
              <a:spcAft>
                <a:spcPts val="1200"/>
              </a:spcAft>
              <a:buNone/>
            </a:pPr>
            <a:r>
              <a:rPr lang="en"/>
              <a:t> </a:t>
            </a:r>
            <a:r>
              <a:rPr lang="en">
                <a:solidFill>
                  <a:srgbClr val="980000"/>
                </a:solidFill>
              </a:rPr>
              <a:t> http:</a:t>
            </a:r>
            <a:r>
              <a:rPr lang="en"/>
              <a:t>//</a:t>
            </a:r>
            <a:r>
              <a:rPr lang="en">
                <a:solidFill>
                  <a:srgbClr val="FF9900"/>
                </a:solidFill>
              </a:rPr>
              <a:t>127.0.0.1</a:t>
            </a:r>
            <a:r>
              <a:rPr lang="en"/>
              <a:t>:</a:t>
            </a:r>
            <a:r>
              <a:rPr lang="en">
                <a:solidFill>
                  <a:srgbClr val="00FF00"/>
                </a:solidFill>
              </a:rPr>
              <a:t>5000</a:t>
            </a:r>
            <a:r>
              <a:rPr lang="en"/>
              <a:t>/</a:t>
            </a:r>
            <a:r>
              <a:rPr lang="en">
                <a:solidFill>
                  <a:srgbClr val="4A86E8"/>
                </a:solidFill>
              </a:rPr>
              <a:t>hello</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VS Code</a:t>
            </a:r>
            <a:endParaRPr/>
          </a:p>
        </p:txBody>
      </p:sp>
      <p:sp>
        <p:nvSpPr>
          <p:cNvPr id="95" name="Google Shape;95;p19"/>
          <p:cNvSpPr txBox="1">
            <a:spLocks noGrp="1"/>
          </p:cNvSpPr>
          <p:nvPr>
            <p:ph type="body" idx="1"/>
          </p:nvPr>
        </p:nvSpPr>
        <p:spPr>
          <a:xfrm>
            <a:off x="252650" y="1320275"/>
            <a:ext cx="3456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Visual Studio Code 是一个轻量级源代码编辑器</a:t>
            </a:r>
            <a:endParaRPr sz="1400"/>
          </a:p>
          <a:p>
            <a:pPr marL="0" lvl="0" indent="0" algn="l" rtl="0">
              <a:spcBef>
                <a:spcPts val="1200"/>
              </a:spcBef>
              <a:spcAft>
                <a:spcPts val="0"/>
              </a:spcAft>
              <a:buNone/>
            </a:pPr>
            <a:r>
              <a:rPr lang="en" sz="1400"/>
              <a:t>为什么选择VS Code</a:t>
            </a:r>
            <a:endParaRPr sz="1400"/>
          </a:p>
          <a:p>
            <a:pPr marL="457200" lvl="0" indent="-317500" algn="l" rtl="0">
              <a:spcBef>
                <a:spcPts val="1200"/>
              </a:spcBef>
              <a:spcAft>
                <a:spcPts val="0"/>
              </a:spcAft>
              <a:buSzPts val="1400"/>
              <a:buAutoNum type="arabicPeriod"/>
            </a:pPr>
            <a:r>
              <a:rPr lang="en" sz="1400"/>
              <a:t>免费并且开源</a:t>
            </a:r>
            <a:endParaRPr sz="1400"/>
          </a:p>
          <a:p>
            <a:pPr marL="457200" lvl="0" indent="-317500" algn="l" rtl="0">
              <a:spcBef>
                <a:spcPts val="0"/>
              </a:spcBef>
              <a:spcAft>
                <a:spcPts val="0"/>
              </a:spcAft>
              <a:buSzPts val="1400"/>
              <a:buAutoNum type="arabicPeriod"/>
            </a:pPr>
            <a:r>
              <a:rPr lang="en" sz="1400"/>
              <a:t>基础功能完善</a:t>
            </a:r>
            <a:endParaRPr sz="1400"/>
          </a:p>
          <a:p>
            <a:pPr marL="457200" lvl="0" indent="-317500" algn="l" rtl="0">
              <a:spcBef>
                <a:spcPts val="0"/>
              </a:spcBef>
              <a:spcAft>
                <a:spcPts val="0"/>
              </a:spcAft>
              <a:buSzPts val="1400"/>
              <a:buAutoNum type="arabicPeriod"/>
            </a:pPr>
            <a:r>
              <a:rPr lang="en" sz="1400"/>
              <a:t>有强大的拓展</a:t>
            </a:r>
            <a:endParaRPr sz="1400"/>
          </a:p>
          <a:p>
            <a:pPr marL="457200" lvl="0" indent="-317500" algn="l" rtl="0">
              <a:spcBef>
                <a:spcPts val="0"/>
              </a:spcBef>
              <a:spcAft>
                <a:spcPts val="0"/>
              </a:spcAft>
              <a:buSzPts val="1400"/>
              <a:buAutoNum type="arabicPeriod"/>
            </a:pPr>
            <a:r>
              <a:rPr lang="en" sz="1400"/>
              <a:t>兼容性很强</a:t>
            </a:r>
            <a:endParaRPr sz="1400"/>
          </a:p>
        </p:txBody>
      </p:sp>
      <p:pic>
        <p:nvPicPr>
          <p:cNvPr id="96" name="Google Shape;96;p19"/>
          <p:cNvPicPr preferRelativeResize="0"/>
          <p:nvPr/>
        </p:nvPicPr>
        <p:blipFill>
          <a:blip r:embed="rId3">
            <a:alphaModFix/>
          </a:blip>
          <a:stretch>
            <a:fillRect/>
          </a:stretch>
        </p:blipFill>
        <p:spPr>
          <a:xfrm>
            <a:off x="3914698" y="1152475"/>
            <a:ext cx="4917601" cy="3337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FFFDF"/>
        </a:solidFill>
        <a:effectLst/>
      </p:bgPr>
    </p:bg>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95925" y="2215450"/>
            <a:ext cx="409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实际操作</a:t>
            </a:r>
            <a:endParaRPr sz="302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创建虚拟环境</a:t>
            </a:r>
            <a:endParaRPr dirty="0"/>
          </a:p>
          <a:p>
            <a:pPr marL="0" lvl="0" indent="0" algn="l" rtl="0">
              <a:spcBef>
                <a:spcPts val="0"/>
              </a:spcBef>
              <a:spcAft>
                <a:spcPts val="0"/>
              </a:spcAft>
              <a:buNone/>
            </a:pPr>
            <a:endParaRPr dirty="0"/>
          </a:p>
        </p:txBody>
      </p:sp>
      <p:sp>
        <p:nvSpPr>
          <p:cNvPr id="107" name="Google Shape;107;p21"/>
          <p:cNvSpPr txBox="1">
            <a:spLocks noGrp="1"/>
          </p:cNvSpPr>
          <p:nvPr>
            <p:ph type="body" idx="1"/>
          </p:nvPr>
        </p:nvSpPr>
        <p:spPr>
          <a:xfrm>
            <a:off x="311700" y="1152475"/>
            <a:ext cx="390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Windows：</a:t>
            </a:r>
            <a:endParaRPr/>
          </a:p>
          <a:p>
            <a:pPr marL="457200" lvl="0" indent="-342900" algn="l" rtl="0">
              <a:spcBef>
                <a:spcPts val="1200"/>
              </a:spcBef>
              <a:spcAft>
                <a:spcPts val="0"/>
              </a:spcAft>
              <a:buSzPts val="1800"/>
              <a:buAutoNum type="arabicPeriod"/>
            </a:pPr>
            <a:r>
              <a:rPr lang="en"/>
              <a:t>创建python -3.9 -m venv venv</a:t>
            </a:r>
            <a:endParaRPr/>
          </a:p>
          <a:p>
            <a:pPr marL="457200" lvl="0" indent="-342900" algn="l" rtl="0">
              <a:spcBef>
                <a:spcPts val="0"/>
              </a:spcBef>
              <a:spcAft>
                <a:spcPts val="0"/>
              </a:spcAft>
              <a:buSzPts val="1800"/>
              <a:buAutoNum type="arabicPeriod"/>
            </a:pPr>
            <a:r>
              <a:rPr lang="en"/>
              <a:t>激活venv\Scripts\activate</a:t>
            </a:r>
            <a:endParaRPr/>
          </a:p>
          <a:p>
            <a:pPr marL="457200" lvl="0" indent="-342900" algn="l" rtl="0">
              <a:spcBef>
                <a:spcPts val="0"/>
              </a:spcBef>
              <a:spcAft>
                <a:spcPts val="0"/>
              </a:spcAft>
              <a:buSzPts val="1800"/>
              <a:buAutoNum type="arabicPeriod"/>
            </a:pPr>
            <a:r>
              <a:rPr lang="en"/>
              <a:t>关闭deactivate</a:t>
            </a:r>
            <a:endParaRPr/>
          </a:p>
        </p:txBody>
      </p:sp>
      <p:sp>
        <p:nvSpPr>
          <p:cNvPr id="108" name="Google Shape;108;p21"/>
          <p:cNvSpPr txBox="1">
            <a:spLocks noGrp="1"/>
          </p:cNvSpPr>
          <p:nvPr>
            <p:ph type="body" idx="1"/>
          </p:nvPr>
        </p:nvSpPr>
        <p:spPr>
          <a:xfrm>
            <a:off x="4746975" y="1152475"/>
            <a:ext cx="390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MacOS</a:t>
            </a:r>
            <a:endParaRPr dirty="0"/>
          </a:p>
          <a:p>
            <a:pPr marL="457200" lvl="0" indent="-342900" algn="l" rtl="0">
              <a:spcBef>
                <a:spcPts val="1200"/>
              </a:spcBef>
              <a:spcAft>
                <a:spcPts val="0"/>
              </a:spcAft>
              <a:buSzPts val="1800"/>
              <a:buAutoNum type="arabicPeriod"/>
            </a:pPr>
            <a:r>
              <a:rPr lang="en" dirty="0"/>
              <a:t>python3 -m </a:t>
            </a:r>
            <a:r>
              <a:rPr lang="en" dirty="0" err="1"/>
              <a:t>venv</a:t>
            </a:r>
            <a:r>
              <a:rPr lang="en" dirty="0"/>
              <a:t> </a:t>
            </a:r>
            <a:r>
              <a:rPr lang="en" dirty="0" err="1"/>
              <a:t>venv</a:t>
            </a:r>
            <a:endParaRPr dirty="0"/>
          </a:p>
          <a:p>
            <a:pPr marL="457200" lvl="0" indent="-342900" algn="l" rtl="0">
              <a:spcBef>
                <a:spcPts val="0"/>
              </a:spcBef>
              <a:spcAft>
                <a:spcPts val="0"/>
              </a:spcAft>
              <a:buSzPts val="1800"/>
              <a:buAutoNum type="arabicPeriod"/>
            </a:pPr>
            <a:r>
              <a:rPr lang="en" dirty="0"/>
              <a:t>source .</a:t>
            </a:r>
            <a:r>
              <a:rPr lang="en" dirty="0" err="1"/>
              <a:t>venv</a:t>
            </a:r>
            <a:r>
              <a:rPr lang="en" dirty="0"/>
              <a:t>/bin/activate</a:t>
            </a:r>
            <a:endParaRPr dirty="0"/>
          </a:p>
          <a:p>
            <a:pPr marL="457200" lvl="0" indent="-342900" algn="l" rtl="0">
              <a:spcBef>
                <a:spcPts val="0"/>
              </a:spcBef>
              <a:spcAft>
                <a:spcPts val="0"/>
              </a:spcAft>
              <a:buSzPts val="1800"/>
              <a:buAutoNum type="arabicPeriod"/>
            </a:pPr>
            <a:r>
              <a:rPr lang="en" dirty="0" err="1"/>
              <a:t>关闭deactivate</a:t>
            </a:r>
          </a:p>
        </p:txBody>
      </p:sp>
      <p:sp>
        <p:nvSpPr>
          <p:cNvPr id="109" name="Google Shape;109;p21"/>
          <p:cNvSpPr txBox="1"/>
          <p:nvPr/>
        </p:nvSpPr>
        <p:spPr>
          <a:xfrm>
            <a:off x="384750" y="3138750"/>
            <a:ext cx="5396700" cy="16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chemeClr val="dk2"/>
                </a:solidFill>
              </a:rPr>
              <a:t>其他指令</a:t>
            </a:r>
            <a:r>
              <a:rPr lang="en" sz="1800" dirty="0">
                <a:solidFill>
                  <a:schemeClr val="dk2"/>
                </a:solidFill>
              </a:rPr>
              <a:t>：</a:t>
            </a:r>
            <a:endParaRPr sz="1800" dirty="0">
              <a:solidFill>
                <a:schemeClr val="dk2"/>
              </a:solidFill>
            </a:endParaRPr>
          </a:p>
          <a:p>
            <a:pPr marL="457200" lvl="0" indent="-342900" algn="l" rtl="0">
              <a:spcBef>
                <a:spcPts val="0"/>
              </a:spcBef>
              <a:spcAft>
                <a:spcPts val="0"/>
              </a:spcAft>
              <a:buClr>
                <a:schemeClr val="dk2"/>
              </a:buClr>
              <a:buSzPts val="1800"/>
              <a:buAutoNum type="arabicPeriod"/>
            </a:pPr>
            <a:r>
              <a:rPr lang="en" sz="1800" dirty="0">
                <a:solidFill>
                  <a:schemeClr val="dk2"/>
                </a:solidFill>
              </a:rPr>
              <a:t>pip install </a:t>
            </a:r>
            <a:r>
              <a:rPr lang="en" sz="1800" dirty="0" err="1">
                <a:solidFill>
                  <a:schemeClr val="dk2"/>
                </a:solidFill>
              </a:rPr>
              <a:t>package_name</a:t>
            </a:r>
            <a:r>
              <a:rPr lang="en" sz="1800" dirty="0">
                <a:solidFill>
                  <a:schemeClr val="dk2"/>
                </a:solidFill>
              </a:rPr>
              <a:t>     </a:t>
            </a:r>
            <a:endParaRPr sz="1800" dirty="0">
              <a:solidFill>
                <a:schemeClr val="dk2"/>
              </a:solidFill>
            </a:endParaRPr>
          </a:p>
          <a:p>
            <a:pPr marL="457200" lvl="0" indent="-342900" algn="l" rtl="0">
              <a:spcBef>
                <a:spcPts val="0"/>
              </a:spcBef>
              <a:spcAft>
                <a:spcPts val="0"/>
              </a:spcAft>
              <a:buClr>
                <a:schemeClr val="dk2"/>
              </a:buClr>
              <a:buSzPts val="1800"/>
              <a:buAutoNum type="arabicPeriod"/>
            </a:pPr>
            <a:r>
              <a:rPr lang="en" sz="1800" dirty="0">
                <a:solidFill>
                  <a:schemeClr val="dk2"/>
                </a:solidFill>
              </a:rPr>
              <a:t>pip freeze &gt; </a:t>
            </a:r>
            <a:r>
              <a:rPr lang="en" sz="1800" dirty="0" err="1">
                <a:solidFill>
                  <a:schemeClr val="dk2"/>
                </a:solidFill>
              </a:rPr>
              <a:t>requirements.txt</a:t>
            </a:r>
            <a:endParaRPr sz="1800" dirty="0">
              <a:solidFill>
                <a:schemeClr val="dk2"/>
              </a:solidFill>
            </a:endParaRPr>
          </a:p>
          <a:p>
            <a:pPr marL="0" lvl="0" indent="0" algn="l" rtl="0">
              <a:spcBef>
                <a:spcPts val="0"/>
              </a:spcBef>
              <a:spcAft>
                <a:spcPts val="0"/>
              </a:spcAft>
              <a:buNone/>
            </a:pPr>
            <a:r>
              <a:rPr lang="en" sz="1800" dirty="0">
                <a:solidFill>
                  <a:schemeClr val="dk2"/>
                </a:solidFill>
              </a:rPr>
              <a:t>3.     pip install -r </a:t>
            </a:r>
            <a:r>
              <a:rPr lang="en" sz="1800" dirty="0" err="1">
                <a:solidFill>
                  <a:schemeClr val="dk2"/>
                </a:solidFill>
              </a:rPr>
              <a:t>requirements.txt</a:t>
            </a:r>
            <a:r>
              <a:rPr lang="en" sz="1800" dirty="0">
                <a:solidFill>
                  <a:schemeClr val="dk2"/>
                </a:solidFill>
              </a:rPr>
              <a:t>      </a:t>
            </a:r>
            <a:endParaRPr sz="1800" dirty="0">
              <a:solidFill>
                <a:schemeClr val="dk2"/>
              </a:solidFill>
            </a:endParaRPr>
          </a:p>
          <a:p>
            <a:pPr marL="457200" lvl="0" indent="0" algn="l" rtl="0">
              <a:spcBef>
                <a:spcPts val="0"/>
              </a:spcBef>
              <a:spcAft>
                <a:spcPts val="0"/>
              </a:spcAft>
              <a:buNone/>
            </a:pPr>
            <a:r>
              <a:rPr lang="en" sz="1800" u="sng" dirty="0">
                <a:solidFill>
                  <a:schemeClr val="hlink"/>
                </a:solidFill>
                <a:hlinkClick r:id="rId3"/>
              </a:rPr>
              <a:t>https://pypi.org/</a:t>
            </a:r>
            <a:r>
              <a:rPr lang="en" sz="1800" dirty="0">
                <a:solidFill>
                  <a:schemeClr val="dk2"/>
                </a:solidFill>
              </a:rPr>
              <a:t>           </a:t>
            </a:r>
            <a:r>
              <a:rPr lang="en" sz="1800" u="sng" dirty="0">
                <a:solidFill>
                  <a:schemeClr val="hlink"/>
                </a:solidFill>
                <a:hlinkClick r:id="rId4"/>
              </a:rPr>
              <a:t>https://docs.python.org/3.9/library/index.html</a:t>
            </a:r>
            <a:r>
              <a:rPr lang="en" sz="1800" dirty="0">
                <a:solidFill>
                  <a:schemeClr val="dk2"/>
                </a:solidFill>
              </a:rPr>
              <a:t>  </a:t>
            </a:r>
            <a:endParaRPr sz="1800"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Words>
  <Application>Microsoft Macintosh PowerPoint</Application>
  <PresentationFormat>On-screen Show (16:9)</PresentationFormat>
  <Paragraphs>64</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AI 应用产品的搭建与部署 基础课第一周</vt:lpstr>
      <vt:lpstr>课程介绍</vt:lpstr>
      <vt:lpstr>Python</vt:lpstr>
      <vt:lpstr>Python 虚拟环境</vt:lpstr>
      <vt:lpstr>Flask</vt:lpstr>
      <vt:lpstr>URL和路径（path)</vt:lpstr>
      <vt:lpstr>VS Code</vt:lpstr>
      <vt:lpstr>实际操作</vt:lpstr>
      <vt:lpstr>创建虚拟环境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应用产品的搭建与部署 基础课第一周</dc:title>
  <cp:lastModifiedBy>f18027</cp:lastModifiedBy>
  <cp:revision>1</cp:revision>
  <dcterms:modified xsi:type="dcterms:W3CDTF">2024-10-21T21:09:05Z</dcterms:modified>
</cp:coreProperties>
</file>