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10" r:id="rId3"/>
    <p:sldId id="311" r:id="rId4"/>
    <p:sldId id="312" r:id="rId5"/>
    <p:sldId id="313" r:id="rId6"/>
    <p:sldId id="315" r:id="rId7"/>
    <p:sldId id="317" r:id="rId8"/>
    <p:sldId id="318" r:id="rId9"/>
    <p:sldId id="325" r:id="rId10"/>
    <p:sldId id="324" r:id="rId11"/>
    <p:sldId id="322" r:id="rId12"/>
    <p:sldId id="294" r:id="rId13"/>
    <p:sldId id="323" r:id="rId14"/>
    <p:sldId id="302" r:id="rId15"/>
    <p:sldId id="258" r:id="rId16"/>
    <p:sldId id="327" r:id="rId17"/>
    <p:sldId id="326" r:id="rId18"/>
    <p:sldId id="32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25" autoAdjust="0"/>
  </p:normalViewPr>
  <p:slideViewPr>
    <p:cSldViewPr snapToGrid="0" snapToObjects="1">
      <p:cViewPr>
        <p:scale>
          <a:sx n="150" d="100"/>
          <a:sy n="150" d="100"/>
        </p:scale>
        <p:origin x="264" y="10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0F4A5-5D84-3348-BEAB-6F3C29C0C33C}" type="datetimeFigureOut">
              <a:rPr kumimoji="1" lang="zh-CN" altLang="en-US" smtClean="0"/>
              <a:t>5/14/14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0D620-2AB4-A846-AB9B-A9714A8BC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44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We are trying to</a:t>
            </a:r>
            <a:r>
              <a:rPr kumimoji="1" lang="en-US" altLang="zh-CN" baseline="0" dirty="0" smtClean="0"/>
              <a:t> use PCA/APD approach to check if we can detect all the correlated and uncorrelated anomalies. Now  Mary will talk about the APD anomaly detect algorithm.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0D620-2AB4-A846-AB9B-A9714A8BC25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17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4E3394-2F99-5F49-B85D-04D5042B398A}" type="slidenum">
              <a:rPr lang="en-US"/>
              <a:pPr/>
              <a:t>10</a:t>
            </a:fld>
            <a:endParaRPr lang="en-US"/>
          </a:p>
        </p:txBody>
      </p:sp>
      <p:sp>
        <p:nvSpPr>
          <p:cNvPr id="51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EDDC1E-301F-7A48-8D9B-5209A4138687}" type="slidenum">
              <a:rPr lang="en-US"/>
              <a:pPr/>
              <a:t>11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5/14/14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209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 lIns="82945" tIns="41473" rIns="82945" bIns="4147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 lIns="82945" tIns="41473" rIns="82945" bIns="41473"/>
          <a:lstStyle>
            <a:lvl1pPr>
              <a:defRPr/>
            </a:lvl1pPr>
          </a:lstStyle>
          <a:p>
            <a:fld id="{6A473754-E2F3-F14F-9EBE-060279EA80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2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5/14/14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5/14/14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5/14/14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5/14/14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5/14/14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903872"/>
            <a:ext cx="90678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900" dirty="0" smtClean="0">
                <a:cs typeface="Cambria"/>
              </a:rPr>
              <a:t>Network-wide anomaly detection</a:t>
            </a:r>
            <a:br>
              <a:rPr lang="en-US" sz="2900" dirty="0" smtClean="0">
                <a:cs typeface="Cambria"/>
              </a:rPr>
            </a:br>
            <a:r>
              <a:rPr lang="en-US" sz="2900" dirty="0" smtClean="0">
                <a:cs typeface="Cambria"/>
              </a:rPr>
              <a:t>based on </a:t>
            </a:r>
            <a:r>
              <a:rPr lang="en-US" sz="2900" dirty="0" err="1" smtClean="0">
                <a:cs typeface="Cambria"/>
              </a:rPr>
              <a:t>Pca</a:t>
            </a:r>
            <a:r>
              <a:rPr lang="en-US" sz="2900" dirty="0" smtClean="0">
                <a:cs typeface="Cambria"/>
              </a:rPr>
              <a:t> </a:t>
            </a:r>
            <a:br>
              <a:rPr lang="en-US" sz="2900" dirty="0" smtClean="0">
                <a:cs typeface="Cambria"/>
              </a:rPr>
            </a:br>
            <a:r>
              <a:rPr lang="en-US" sz="2900" dirty="0" smtClean="0">
                <a:cs typeface="Cambria"/>
              </a:rPr>
              <a:t/>
            </a:r>
            <a:br>
              <a:rPr lang="en-US" sz="2900" dirty="0" smtClean="0">
                <a:cs typeface="Cambria"/>
              </a:rPr>
            </a:br>
            <a:r>
              <a:rPr lang="en-US" sz="2900" dirty="0">
                <a:cs typeface="Cambria"/>
              </a:rPr>
              <a:t/>
            </a:r>
            <a:br>
              <a:rPr lang="en-US" sz="2900" dirty="0">
                <a:cs typeface="Cambria"/>
              </a:rPr>
            </a:br>
            <a:r>
              <a:rPr lang="en-US" sz="2900" dirty="0" smtClean="0">
                <a:cs typeface="Cambria"/>
              </a:rPr>
              <a:t>Data mining Final Project</a:t>
            </a:r>
            <a:br>
              <a:rPr lang="en-US" sz="2900" dirty="0" smtClean="0">
                <a:cs typeface="Cambria"/>
              </a:rPr>
            </a:br>
            <a:r>
              <a:rPr lang="en-US" sz="2900" dirty="0" smtClean="0">
                <a:cs typeface="Cambria"/>
              </a:rPr>
              <a:t>University of Missouri</a:t>
            </a:r>
            <a:br>
              <a:rPr lang="en-US" sz="2900" dirty="0" smtClean="0">
                <a:cs typeface="Cambria"/>
              </a:rPr>
            </a:br>
            <a:r>
              <a:rPr lang="en-US" sz="2900" dirty="0" smtClean="0">
                <a:cs typeface="Cambria"/>
              </a:rPr>
              <a:t>2014 May 7</a:t>
            </a:r>
            <a:br>
              <a:rPr lang="en-US" sz="2900" dirty="0" smtClean="0">
                <a:cs typeface="Cambria"/>
              </a:rPr>
            </a:br>
            <a:r>
              <a:rPr lang="en-US" sz="2000" dirty="0" smtClean="0">
                <a:cs typeface="Cambria"/>
              </a:rPr>
              <a:t/>
            </a:r>
            <a:br>
              <a:rPr lang="en-US" sz="2000" dirty="0" smtClean="0">
                <a:cs typeface="Cambria"/>
              </a:rPr>
            </a:br>
            <a:r>
              <a:rPr lang="en-US" sz="2000" dirty="0" smtClean="0">
                <a:cs typeface="Cambria"/>
              </a:rPr>
              <a:t/>
            </a:r>
            <a:br>
              <a:rPr lang="en-US" sz="2000" dirty="0" smtClean="0">
                <a:cs typeface="Cambria"/>
              </a:rPr>
            </a:br>
            <a:endParaRPr lang="en-US" sz="2000" dirty="0">
              <a:cs typeface="Cambri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51409" y="3675940"/>
            <a:ext cx="896437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>
              <a:cs typeface="Cambria"/>
            </a:endParaRPr>
          </a:p>
          <a:p>
            <a:endParaRPr lang="en-US" altLang="zh-CN" dirty="0">
              <a:cs typeface="Cambria"/>
            </a:endParaRPr>
          </a:p>
          <a:p>
            <a:r>
              <a:rPr lang="en-US" altLang="zh-CN" dirty="0" err="1" smtClean="0">
                <a:cs typeface="Cambria"/>
              </a:rPr>
              <a:t>Longhai</a:t>
            </a:r>
            <a:endParaRPr lang="en-US" altLang="zh-CN" dirty="0" smtClean="0">
              <a:cs typeface="Cambria"/>
            </a:endParaRPr>
          </a:p>
          <a:p>
            <a:r>
              <a:rPr lang="en-US" altLang="zh-CN" dirty="0" smtClean="0">
                <a:cs typeface="Cambria"/>
              </a:rPr>
              <a:t>Ronny</a:t>
            </a:r>
          </a:p>
          <a:p>
            <a:r>
              <a:rPr lang="en-US" altLang="zh-CN" dirty="0" smtClean="0">
                <a:cs typeface="Cambria"/>
              </a:rPr>
              <a:t>Mary</a:t>
            </a:r>
          </a:p>
          <a:p>
            <a:r>
              <a:rPr lang="en-US" altLang="zh-CN" dirty="0" smtClean="0"/>
              <a:t>Carrie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23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31"/>
            <a:ext cx="8228160" cy="1144921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3. Approach – APD/PCA 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323474" y="1745734"/>
            <a:ext cx="4048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APD </a:t>
            </a:r>
            <a:r>
              <a:rPr lang="en-US" altLang="zh-CN" sz="2800" b="1" dirty="0" smtClean="0"/>
              <a:t>Algorithm Basic Idea</a:t>
            </a:r>
            <a:endParaRPr lang="zh-CN" altLang="en-US" sz="2800" b="1" dirty="0"/>
          </a:p>
        </p:txBody>
      </p:sp>
      <p:pic>
        <p:nvPicPr>
          <p:cNvPr id="3" name="图片 2" descr="Screenshot 2014-05-07 04.49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1" y="2519414"/>
            <a:ext cx="4911386" cy="35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56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31"/>
            <a:ext cx="8228160" cy="1144921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APD Algorithm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56481" y="1510720"/>
            <a:ext cx="8228160" cy="47136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22401" rIns="0" bIns="0" anchor="ctr"/>
          <a:lstStyle/>
          <a:p>
            <a:pPr marL="195843" indent="-195843">
              <a:spcAft>
                <a:spcPct val="0"/>
              </a:spcAft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In the APD(Adaptive Plateau Detector) algorithm additional parameters “trigger duration” and “sensitivity” are used</a:t>
            </a:r>
          </a:p>
          <a:p>
            <a:pPr marL="195843" indent="-195843">
              <a:spcAft>
                <a:spcPct val="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500" dirty="0"/>
          </a:p>
          <a:p>
            <a:pPr marL="195843" indent="-195843">
              <a:spcAft>
                <a:spcPct val="0"/>
              </a:spcAft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The trigger duration and sensitivity are used to</a:t>
            </a:r>
          </a:p>
          <a:p>
            <a:pPr marL="195843" indent="-195843">
              <a:spcAft>
                <a:spcPct val="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update the threshold depending on the curve, resulting in a dynamically changing threshold for anomaly detection </a:t>
            </a:r>
          </a:p>
          <a:p>
            <a:pPr marL="195843" indent="-195843">
              <a:spcAft>
                <a:spcPct val="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500" dirty="0"/>
          </a:p>
          <a:p>
            <a:pPr marL="195843" indent="-195843">
              <a:spcAft>
                <a:spcPct val="0"/>
              </a:spcAft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Plateaus are detected when the cross a defined threshold and stay there for the defined trigger duration before returning back under the threshold.</a:t>
            </a:r>
          </a:p>
          <a:p>
            <a:pPr marL="195843" indent="-195843" algn="ctr">
              <a:spcAft>
                <a:spcPct val="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42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mbria"/>
              </a:rPr>
              <a:t>Background on PCA</a:t>
            </a:r>
            <a:endParaRPr lang="en-US" dirty="0"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000" b="1" dirty="0" smtClean="0">
                <a:cs typeface="Cambria"/>
              </a:rPr>
              <a:t>PCA(Principle Component Analysis) </a:t>
            </a:r>
            <a:r>
              <a:rPr lang="en-US" sz="2000" b="1" dirty="0">
                <a:cs typeface="Cambria"/>
              </a:rPr>
              <a:t>is a coordinate transformation method that maps a given set of data points onto new </a:t>
            </a:r>
            <a:r>
              <a:rPr lang="en-US" sz="2000" b="1" dirty="0" smtClean="0">
                <a:cs typeface="Cambria"/>
              </a:rPr>
              <a:t>axes. These axes </a:t>
            </a:r>
            <a:r>
              <a:rPr lang="en-US" sz="2000" b="1" dirty="0">
                <a:cs typeface="Cambria"/>
              </a:rPr>
              <a:t>are called the principal axes or principal components. </a:t>
            </a:r>
            <a:endParaRPr lang="en-US" sz="2000" b="1" dirty="0" smtClean="0">
              <a:cs typeface="Cambria"/>
            </a:endParaRPr>
          </a:p>
          <a:p>
            <a:pPr algn="just"/>
            <a:r>
              <a:rPr lang="en-US" sz="2000" b="1" dirty="0" smtClean="0">
                <a:cs typeface="Cambria"/>
              </a:rPr>
              <a:t>The principal </a:t>
            </a:r>
            <a:r>
              <a:rPr lang="en-US" sz="2000" b="1" dirty="0">
                <a:cs typeface="Cambria"/>
              </a:rPr>
              <a:t>axes are ordered by the amount of data variance that they </a:t>
            </a:r>
            <a:r>
              <a:rPr lang="en-US" sz="2000" b="1" dirty="0" smtClean="0">
                <a:cs typeface="Cambria"/>
              </a:rPr>
              <a:t>capture.  The first principal component captures the variance of the data to greatest degree possible on a single axis.</a:t>
            </a:r>
            <a:endParaRPr lang="en-US" dirty="0">
              <a:latin typeface="Cambria"/>
              <a:cs typeface="Cambria"/>
            </a:endParaRPr>
          </a:p>
          <a:p>
            <a:pPr algn="just"/>
            <a:endParaRPr lang="en-US" dirty="0" smtClean="0">
              <a:latin typeface="Cambria"/>
              <a:cs typeface="Cambria"/>
            </a:endParaRPr>
          </a:p>
          <a:p>
            <a:endParaRPr lang="en-US" dirty="0"/>
          </a:p>
        </p:txBody>
      </p:sp>
      <p:pic>
        <p:nvPicPr>
          <p:cNvPr id="5" name="Picture 4" descr="Screen Shot 2014-03-31 at 2.0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733" y="3650472"/>
            <a:ext cx="3733800" cy="32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9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mbria"/>
              </a:rPr>
              <a:t>PCA steps</a:t>
            </a:r>
            <a:endParaRPr lang="en-US" dirty="0"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sz="2000" dirty="0" smtClean="0">
              <a:cs typeface="Cambria"/>
            </a:endParaRPr>
          </a:p>
          <a:p>
            <a:pPr algn="just"/>
            <a:r>
              <a:rPr lang="en-US" sz="2000" dirty="0" smtClean="0">
                <a:cs typeface="Cambria"/>
              </a:rPr>
              <a:t>1. Centralization  sum(Xi)=0</a:t>
            </a:r>
            <a:endParaRPr lang="en-US" altLang="zh-CN" dirty="0" smtClean="0">
              <a:cs typeface="Cambria"/>
            </a:endParaRPr>
          </a:p>
          <a:p>
            <a:pPr lvl="1" algn="just"/>
            <a:r>
              <a:rPr lang="en-US" altLang="zh-CN" sz="2000" dirty="0"/>
              <a:t>S</a:t>
            </a:r>
            <a:r>
              <a:rPr lang="en-US" altLang="zh-CN" sz="2000" dirty="0" smtClean="0"/>
              <a:t> = X - </a:t>
            </a:r>
            <a:r>
              <a:rPr lang="en-US" altLang="zh-CN" sz="2000" dirty="0" err="1" smtClean="0"/>
              <a:t>repmat</a:t>
            </a:r>
            <a:r>
              <a:rPr lang="en-US" altLang="zh-CN" sz="2000" dirty="0" smtClean="0"/>
              <a:t>( mean(X,1) , size(X,1) , 1 );</a:t>
            </a:r>
            <a:endParaRPr lang="en-US" altLang="zh-CN" sz="2000" dirty="0">
              <a:cs typeface="Cambria"/>
            </a:endParaRPr>
          </a:p>
          <a:p>
            <a:pPr algn="just"/>
            <a:r>
              <a:rPr lang="en-US" altLang="zh-CN" sz="2000" dirty="0" smtClean="0">
                <a:cs typeface="Cambria"/>
              </a:rPr>
              <a:t>2. Calculate the covariance matrix</a:t>
            </a:r>
            <a:endParaRPr lang="en-US" altLang="zh-CN" dirty="0">
              <a:cs typeface="Cambria"/>
            </a:endParaRPr>
          </a:p>
          <a:p>
            <a:pPr lvl="1" algn="just"/>
            <a:r>
              <a:rPr lang="en-US" altLang="zh-CN" sz="2000" dirty="0" smtClean="0"/>
              <a:t>X</a:t>
            </a:r>
            <a:endParaRPr lang="en-US" sz="2000" dirty="0" smtClean="0">
              <a:cs typeface="Cambria"/>
            </a:endParaRPr>
          </a:p>
          <a:p>
            <a:pPr algn="just"/>
            <a:r>
              <a:rPr lang="en-US" altLang="zh-CN" sz="2000" dirty="0" smtClean="0">
                <a:cs typeface="Cambria"/>
              </a:rPr>
              <a:t>3.  Eigen decomposition  &amp; choose the first k vectors with high Eigen values  </a:t>
            </a:r>
          </a:p>
          <a:p>
            <a:pPr lvl="1" algn="just"/>
            <a:r>
              <a:rPr lang="en-US" altLang="zh-CN" sz="2000" dirty="0" smtClean="0"/>
              <a:t>X </a:t>
            </a:r>
            <a:r>
              <a:rPr lang="en-US" altLang="zh-CN" sz="2000" dirty="0"/>
              <a:t>= X </a:t>
            </a:r>
            <a:r>
              <a:rPr lang="en-US" altLang="zh-CN" sz="2000" dirty="0" smtClean="0"/>
              <a:t>– </a:t>
            </a:r>
            <a:r>
              <a:rPr lang="en-US" altLang="zh-CN" sz="2000" dirty="0" err="1" smtClean="0"/>
              <a:t>repmat</a:t>
            </a:r>
            <a:endParaRPr lang="en-US" dirty="0">
              <a:latin typeface="Cambria"/>
              <a:cs typeface="Cambria"/>
            </a:endParaRPr>
          </a:p>
          <a:p>
            <a:pPr algn="just"/>
            <a:r>
              <a:rPr lang="en-US" altLang="zh-CN" sz="2000" dirty="0" smtClean="0">
                <a:cs typeface="Cambria"/>
              </a:rPr>
              <a:t>4. Project the P to original matrix  </a:t>
            </a:r>
            <a:endParaRPr lang="en-US" altLang="zh-CN" dirty="0">
              <a:cs typeface="Cambria"/>
            </a:endParaRPr>
          </a:p>
          <a:p>
            <a:endParaRPr lang="en-US" dirty="0"/>
          </a:p>
        </p:txBody>
      </p:sp>
      <p:pic>
        <p:nvPicPr>
          <p:cNvPr id="4" name="图片 3" descr="Screenshot 2014-05-07 02.4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8" y="1533412"/>
            <a:ext cx="5884333" cy="504960"/>
          </a:xfrm>
          <a:prstGeom prst="rect">
            <a:avLst/>
          </a:prstGeom>
        </p:spPr>
      </p:pic>
      <p:pic>
        <p:nvPicPr>
          <p:cNvPr id="6" name="图片 5" descr="Screenshot 2014-05-07 02.59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67" y="3175570"/>
            <a:ext cx="1723072" cy="477827"/>
          </a:xfrm>
          <a:prstGeom prst="rect">
            <a:avLst/>
          </a:prstGeom>
        </p:spPr>
      </p:pic>
      <p:pic>
        <p:nvPicPr>
          <p:cNvPr id="7" name="图片 6" descr="Screenshot 2014-05-07 03.14.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3" y="3965444"/>
            <a:ext cx="2472267" cy="431331"/>
          </a:xfrm>
          <a:prstGeom prst="rect">
            <a:avLst/>
          </a:prstGeom>
        </p:spPr>
      </p:pic>
      <p:pic>
        <p:nvPicPr>
          <p:cNvPr id="8" name="图片 7" descr="Screenshot 2014-05-07 03.21.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4774261"/>
            <a:ext cx="4855879" cy="97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5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6" name="Picture 5" descr="Screen Shot 2014-03-31 at 1.48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984500"/>
            <a:ext cx="8766048" cy="15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3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rgbClr val="775F55"/>
                </a:solidFill>
                <a:latin typeface="Cambria"/>
                <a:cs typeface="Cambria"/>
              </a:rPr>
              <a:t>4</a:t>
            </a:r>
            <a:r>
              <a:rPr lang="en-US" sz="3000" dirty="0" smtClean="0">
                <a:solidFill>
                  <a:srgbClr val="775F55"/>
                </a:solidFill>
                <a:latin typeface="Cambria"/>
                <a:cs typeface="Cambria"/>
              </a:rPr>
              <a:t>.Results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Captures all the </a:t>
            </a:r>
            <a:r>
              <a:rPr lang="en-US" sz="2400" dirty="0" smtClean="0">
                <a:solidFill>
                  <a:srgbClr val="FF0000"/>
                </a:solidFill>
              </a:rPr>
              <a:t>correlated anomalies </a:t>
            </a:r>
            <a:r>
              <a:rPr lang="en-US" sz="2400" dirty="0" smtClean="0"/>
              <a:t>in APD scheme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 descr="Screenshot 2014-05-07 05.28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0" y="2760415"/>
            <a:ext cx="2516353" cy="1896252"/>
          </a:xfrm>
          <a:prstGeom prst="rect">
            <a:avLst/>
          </a:prstGeom>
        </p:spPr>
      </p:pic>
      <p:pic>
        <p:nvPicPr>
          <p:cNvPr id="7" name="图片 6" descr="Screenshot 2014-05-07 05.28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9" y="2753456"/>
            <a:ext cx="2519617" cy="1903211"/>
          </a:xfrm>
          <a:prstGeom prst="rect">
            <a:avLst/>
          </a:prstGeom>
        </p:spPr>
      </p:pic>
      <p:pic>
        <p:nvPicPr>
          <p:cNvPr id="8" name="图片 7" descr="Screenshot 2014-05-07 05.29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932" y="2743200"/>
            <a:ext cx="2524116" cy="190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6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rgbClr val="775F55"/>
                </a:solidFill>
                <a:latin typeface="Cambria"/>
                <a:cs typeface="Cambria"/>
              </a:rPr>
              <a:t>4</a:t>
            </a:r>
            <a:r>
              <a:rPr lang="en-US" sz="3000" dirty="0" smtClean="0">
                <a:solidFill>
                  <a:srgbClr val="775F55"/>
                </a:solidFill>
                <a:latin typeface="Cambria"/>
                <a:cs typeface="Cambria"/>
              </a:rPr>
              <a:t>.Results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947333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More number of principle components, captures more </a:t>
            </a:r>
            <a:r>
              <a:rPr lang="en-US" dirty="0" smtClean="0">
                <a:solidFill>
                  <a:srgbClr val="FF0000"/>
                </a:solidFill>
              </a:rPr>
              <a:t>uncorrelated anomalies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图片 3" descr="Screenshot 2014-05-07 11.21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268850"/>
            <a:ext cx="5588259" cy="317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5.Conclusion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en-US" altLang="zh-CN" sz="2000" dirty="0">
                <a:latin typeface="Cambria"/>
                <a:cs typeface="Cambria"/>
              </a:rPr>
              <a:t>We  use the </a:t>
            </a:r>
            <a:r>
              <a:rPr lang="en-US" altLang="zh-CN" sz="2000" dirty="0" smtClean="0">
                <a:latin typeface="Cambria"/>
                <a:cs typeface="Cambria"/>
              </a:rPr>
              <a:t>PCA&amp;APD skim </a:t>
            </a:r>
            <a:r>
              <a:rPr lang="en-US" altLang="zh-CN" sz="2000" dirty="0">
                <a:latin typeface="Cambria"/>
                <a:cs typeface="Cambria"/>
              </a:rPr>
              <a:t>to diagnose the network-wide </a:t>
            </a:r>
            <a:r>
              <a:rPr lang="en-US" altLang="zh-CN" sz="2000" dirty="0" smtClean="0">
                <a:latin typeface="Cambria"/>
                <a:cs typeface="Cambria"/>
              </a:rPr>
              <a:t>correlated anomalies.</a:t>
            </a:r>
          </a:p>
          <a:p>
            <a:pPr>
              <a:buFont typeface="Wingdings" charset="2"/>
              <a:buChar char="l"/>
            </a:pPr>
            <a:endParaRPr lang="en-US" altLang="zh-CN" sz="2000" dirty="0" smtClean="0">
              <a:latin typeface="Cambria"/>
              <a:cs typeface="Cambria"/>
            </a:endParaRPr>
          </a:p>
          <a:p>
            <a:pPr>
              <a:buFont typeface="Wingdings" charset="2"/>
              <a:buChar char="l"/>
            </a:pPr>
            <a:r>
              <a:rPr lang="en-US" altLang="zh-CN" sz="2000" dirty="0" smtClean="0">
                <a:latin typeface="Cambria"/>
                <a:cs typeface="Cambria"/>
              </a:rPr>
              <a:t>The </a:t>
            </a:r>
            <a:r>
              <a:rPr lang="en-US" altLang="zh-CN" sz="2000" dirty="0">
                <a:latin typeface="Cambria"/>
                <a:cs typeface="Cambria"/>
              </a:rPr>
              <a:t>PCA is used </a:t>
            </a:r>
            <a:r>
              <a:rPr lang="en-US" altLang="zh-CN" sz="2000" dirty="0" smtClean="0">
                <a:latin typeface="Cambria"/>
                <a:cs typeface="Cambria"/>
              </a:rPr>
              <a:t>to capture the principle components from huge amount measurement data sets and  project the original matrix into one dimension.</a:t>
            </a:r>
          </a:p>
          <a:p>
            <a:pPr>
              <a:buFont typeface="Wingdings" charset="2"/>
              <a:buChar char="l"/>
            </a:pPr>
            <a:endParaRPr lang="en-US" altLang="zh-CN" sz="2000" dirty="0" smtClean="0">
              <a:latin typeface="Cambria"/>
              <a:cs typeface="Cambria"/>
            </a:endParaRPr>
          </a:p>
          <a:p>
            <a:pPr>
              <a:buFont typeface="Wingdings" charset="2"/>
              <a:buChar char="l"/>
            </a:pPr>
            <a:r>
              <a:rPr lang="en-US" altLang="zh-CN" sz="2000" dirty="0" smtClean="0">
                <a:latin typeface="Cambria"/>
                <a:cs typeface="Cambria"/>
              </a:rPr>
              <a:t> We can significantly reduce the computational complexity of detecting traffic spikes</a:t>
            </a:r>
            <a:r>
              <a:rPr lang="en-US" altLang="zh-CN" sz="2000" dirty="0">
                <a:latin typeface="Cambria"/>
                <a:cs typeface="Cambria"/>
              </a:rPr>
              <a:t> </a:t>
            </a:r>
            <a:r>
              <a:rPr lang="en-US" altLang="zh-CN" sz="2000" dirty="0" smtClean="0">
                <a:latin typeface="Cambria"/>
                <a:cs typeface="Cambria"/>
              </a:rPr>
              <a:t>while capturing all the correlated anomalies.</a:t>
            </a:r>
          </a:p>
          <a:p>
            <a:pPr>
              <a:buFont typeface="Wingdings" charset="2"/>
              <a:buChar char="l"/>
            </a:pPr>
            <a:endParaRPr lang="en-US" altLang="zh-CN" sz="2000" dirty="0" smtClean="0">
              <a:latin typeface="Cambria"/>
              <a:cs typeface="Cambria"/>
            </a:endParaRPr>
          </a:p>
          <a:p>
            <a:pPr>
              <a:buFont typeface="Wingdings" charset="2"/>
              <a:buChar char="l"/>
            </a:pPr>
            <a:r>
              <a:rPr lang="en-US" altLang="zh-CN" sz="2000" dirty="0" smtClean="0">
                <a:latin typeface="Cambria"/>
                <a:cs typeface="Cambria"/>
              </a:rPr>
              <a:t>With increasing number of principle components, we can get more uncorrelated  anomalies in the cost of computing time.</a:t>
            </a:r>
          </a:p>
          <a:p>
            <a:pPr>
              <a:buFont typeface="Wingdings" charset="2"/>
              <a:buChar char="l"/>
            </a:pPr>
            <a:endParaRPr lang="en-US" altLang="zh-CN" sz="2000" dirty="0">
              <a:latin typeface="Cambria"/>
              <a:cs typeface="Cambria"/>
            </a:endParaRPr>
          </a:p>
          <a:p>
            <a:pPr>
              <a:buFont typeface="Wingdings" charset="2"/>
              <a:buChar char="l"/>
            </a:pPr>
            <a:endParaRPr lang="en-US" altLang="zh-CN" sz="2000" dirty="0" smtClean="0">
              <a:latin typeface="Cambria"/>
              <a:cs typeface="Cambria"/>
            </a:endParaRPr>
          </a:p>
          <a:p>
            <a:pPr>
              <a:buFont typeface="Wingdings" charset="2"/>
              <a:buChar char="l"/>
            </a:pPr>
            <a:endParaRPr lang="en-US" altLang="zh-CN" sz="2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1333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2048" y="2700865"/>
            <a:ext cx="8153400" cy="990600"/>
          </a:xfrm>
        </p:spPr>
        <p:txBody>
          <a:bodyPr>
            <a:noAutofit/>
          </a:bodyPr>
          <a:lstStyle/>
          <a:p>
            <a:r>
              <a:rPr kumimoji="1" lang="en-US" altLang="zh-CN" sz="7200" dirty="0" smtClean="0"/>
              <a:t>Thank you!</a:t>
            </a:r>
            <a:endParaRPr kumimoji="1" lang="zh-CN" altLang="en-US" sz="7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endParaRPr lang="en-US" altLang="zh-CN" sz="2000" dirty="0">
              <a:latin typeface="Cambria"/>
              <a:cs typeface="Cambria"/>
            </a:endParaRPr>
          </a:p>
          <a:p>
            <a:pPr>
              <a:buFont typeface="Wingdings" charset="2"/>
              <a:buChar char="l"/>
            </a:pPr>
            <a:endParaRPr lang="en-US" altLang="zh-CN" sz="2000" dirty="0" smtClean="0">
              <a:latin typeface="Cambria"/>
              <a:cs typeface="Cambria"/>
            </a:endParaRPr>
          </a:p>
          <a:p>
            <a:pPr>
              <a:buFont typeface="Wingdings" charset="2"/>
              <a:buChar char="l"/>
            </a:pPr>
            <a:endParaRPr lang="en-US" altLang="zh-CN" sz="2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0960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mbria"/>
              </a:rPr>
              <a:t>Outline</a:t>
            </a:r>
            <a:endParaRPr lang="en-US" dirty="0"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1600200"/>
            <a:ext cx="8766048" cy="4495800"/>
          </a:xfrm>
        </p:spPr>
        <p:txBody>
          <a:bodyPr>
            <a:normAutofit/>
          </a:bodyPr>
          <a:lstStyle/>
          <a:p>
            <a:pPr lvl="1" algn="just"/>
            <a:r>
              <a:rPr lang="en-US" sz="2400" dirty="0" smtClean="0">
                <a:cs typeface="Cambria"/>
              </a:rPr>
              <a:t>Introduction - Network measurement</a:t>
            </a:r>
            <a:r>
              <a:rPr lang="en-US" altLang="zh-CN" sz="2400" dirty="0" smtClean="0">
                <a:cs typeface="Cambria"/>
              </a:rPr>
              <a:t> anomaly detection </a:t>
            </a:r>
          </a:p>
          <a:p>
            <a:pPr lvl="1" algn="just"/>
            <a:endParaRPr lang="en-US" sz="2400" dirty="0" smtClean="0">
              <a:cs typeface="Cambria"/>
            </a:endParaRPr>
          </a:p>
          <a:p>
            <a:pPr lvl="1" algn="just"/>
            <a:r>
              <a:rPr lang="en-US" sz="2400" dirty="0" smtClean="0">
                <a:cs typeface="Cambria"/>
              </a:rPr>
              <a:t>Problem – Path level vs. </a:t>
            </a:r>
            <a:r>
              <a:rPr lang="en-US" sz="2400" dirty="0">
                <a:cs typeface="Cambria"/>
              </a:rPr>
              <a:t>N</a:t>
            </a:r>
            <a:r>
              <a:rPr lang="en-US" sz="2400" dirty="0" smtClean="0">
                <a:cs typeface="Cambria"/>
              </a:rPr>
              <a:t>etwork-wide level anomalies </a:t>
            </a:r>
          </a:p>
          <a:p>
            <a:pPr lvl="1" algn="just"/>
            <a:endParaRPr lang="en-US" sz="2400" dirty="0" smtClean="0">
              <a:cs typeface="Cambria"/>
            </a:endParaRPr>
          </a:p>
          <a:p>
            <a:pPr lvl="1" algn="just"/>
            <a:r>
              <a:rPr lang="en-US" sz="2400" dirty="0" smtClean="0">
                <a:cs typeface="Cambria"/>
              </a:rPr>
              <a:t>Approach – Principle Component </a:t>
            </a:r>
            <a:r>
              <a:rPr lang="en-US" sz="2400" dirty="0">
                <a:cs typeface="Cambria"/>
              </a:rPr>
              <a:t>A</a:t>
            </a:r>
            <a:r>
              <a:rPr lang="en-US" sz="2400" dirty="0" smtClean="0">
                <a:cs typeface="Cambria"/>
              </a:rPr>
              <a:t>nalysis  </a:t>
            </a:r>
          </a:p>
          <a:p>
            <a:pPr lvl="1" algn="just"/>
            <a:endParaRPr lang="en-US" sz="2400" dirty="0" smtClean="0">
              <a:cs typeface="Cambria"/>
            </a:endParaRPr>
          </a:p>
          <a:p>
            <a:pPr lvl="1" algn="just"/>
            <a:r>
              <a:rPr lang="en-US" sz="2400" dirty="0" smtClean="0">
                <a:cs typeface="Cambria"/>
              </a:rPr>
              <a:t>Results &amp; Evaluation </a:t>
            </a:r>
          </a:p>
          <a:p>
            <a:pPr lvl="1" algn="just"/>
            <a:endParaRPr lang="en-US" sz="2400" dirty="0" smtClean="0">
              <a:cs typeface="Cambria"/>
            </a:endParaRPr>
          </a:p>
          <a:p>
            <a:pPr lvl="1" algn="just"/>
            <a:r>
              <a:rPr lang="en-US" sz="2400" dirty="0" smtClean="0">
                <a:cs typeface="Cambria"/>
              </a:rPr>
              <a:t>Conclusion &amp; Demo</a:t>
            </a:r>
          </a:p>
        </p:txBody>
      </p:sp>
    </p:spTree>
    <p:extLst>
      <p:ext uri="{BB962C8B-B14F-4D97-AF65-F5344CB8AC3E}">
        <p14:creationId xmlns:p14="http://schemas.microsoft.com/office/powerpoint/2010/main" val="3125419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4400" dirty="0" smtClean="0">
                <a:latin typeface="+mj-lt"/>
                <a:cs typeface="Cambria"/>
              </a:rPr>
              <a:t>1.Introduction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5468" y="1600200"/>
            <a:ext cx="8630581" cy="4495800"/>
          </a:xfrm>
        </p:spPr>
        <p:txBody>
          <a:bodyPr>
            <a:normAutofit/>
          </a:bodyPr>
          <a:lstStyle/>
          <a:p>
            <a:pPr marL="320040" lvl="1" indent="-32004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zh-CN" dirty="0" smtClean="0"/>
              <a:t>Network </a:t>
            </a:r>
            <a:r>
              <a:rPr lang="en-US" altLang="zh-CN" dirty="0"/>
              <a:t>performance monitoring </a:t>
            </a:r>
            <a:endParaRPr lang="en-US" altLang="zh-CN" dirty="0" smtClean="0">
              <a:cs typeface="Cambria"/>
            </a:endParaRPr>
          </a:p>
          <a:p>
            <a:pPr lvl="1" algn="just"/>
            <a:r>
              <a:rPr lang="en-US" altLang="zh-CN" dirty="0" smtClean="0"/>
              <a:t>Different measurement data, e.g. one-way delay  and TCP throughput captured by monitoring tools like </a:t>
            </a:r>
            <a:r>
              <a:rPr lang="en-US" altLang="zh-CN" dirty="0" err="1" smtClean="0"/>
              <a:t>PerfSONAR</a:t>
            </a:r>
            <a:endParaRPr lang="en-US" altLang="zh-CN" dirty="0" smtClean="0"/>
          </a:p>
          <a:p>
            <a:pPr lvl="1" algn="just"/>
            <a:endParaRPr lang="en-US" altLang="zh-CN" dirty="0" smtClean="0"/>
          </a:p>
          <a:p>
            <a:pPr marL="320040" lvl="1" indent="-32004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zh-CN" dirty="0"/>
              <a:t>Network </a:t>
            </a:r>
            <a:r>
              <a:rPr lang="en-US" altLang="zh-CN" sz="2800" dirty="0">
                <a:cs typeface="Cambria"/>
              </a:rPr>
              <a:t>anomaly detection </a:t>
            </a:r>
            <a:endParaRPr lang="en-US" altLang="zh-CN" dirty="0">
              <a:cs typeface="Cambria"/>
            </a:endParaRPr>
          </a:p>
          <a:p>
            <a:pPr lvl="1" algn="just"/>
            <a:r>
              <a:rPr lang="en-US" altLang="zh-CN" sz="2800" dirty="0" smtClean="0"/>
              <a:t>Different algorithms such as APD and </a:t>
            </a:r>
            <a:r>
              <a:rPr lang="en-US" sz="2800" dirty="0" smtClean="0">
                <a:cs typeface="Cambria"/>
              </a:rPr>
              <a:t>Q-Statistics </a:t>
            </a:r>
          </a:p>
          <a:p>
            <a:pPr lvl="1" algn="just"/>
            <a:r>
              <a:rPr lang="en-US" altLang="zh-CN" dirty="0"/>
              <a:t>Helps the network administrators to diagnose the bottlenecks in complex networks. </a:t>
            </a:r>
          </a:p>
          <a:p>
            <a:pPr lvl="1" algn="just"/>
            <a:endParaRPr lang="en-US" dirty="0" smtClean="0"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23723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600" dirty="0" smtClean="0">
                <a:latin typeface="+mj-lt"/>
                <a:cs typeface="Cambria"/>
              </a:rPr>
              <a:t>Network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 algn="just"/>
            <a:endParaRPr lang="en-US" dirty="0" smtClean="0">
              <a:cs typeface="Cambria"/>
            </a:endParaRPr>
          </a:p>
        </p:txBody>
      </p:sp>
      <p:pic>
        <p:nvPicPr>
          <p:cNvPr id="7" name="图片 6" descr="Screenshot 2014-05-07 03.59.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845733"/>
            <a:ext cx="6993466" cy="37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+mj-lt"/>
                <a:cs typeface="Cambria"/>
              </a:rPr>
              <a:t>2.Problem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>
                <a:cs typeface="Cambria"/>
              </a:rPr>
              <a:t>Current anomaly detection algorithms are designed to detect path level  anomalies </a:t>
            </a:r>
          </a:p>
          <a:p>
            <a:pPr lvl="1" algn="just"/>
            <a:r>
              <a:rPr lang="en-US" dirty="0" smtClean="0">
                <a:cs typeface="Cambria"/>
              </a:rPr>
              <a:t>Given the complex scalable network, it costs too much time to perform the algorithm for millions of paths.</a:t>
            </a:r>
            <a:endParaRPr lang="en-US" dirty="0">
              <a:cs typeface="Cambria"/>
            </a:endParaRPr>
          </a:p>
          <a:p>
            <a:pPr lvl="1" algn="just"/>
            <a:endParaRPr lang="en-US" dirty="0" smtClean="0">
              <a:cs typeface="Cambria"/>
            </a:endParaRPr>
          </a:p>
          <a:p>
            <a:pPr lvl="1" algn="just"/>
            <a:endParaRPr lang="en-US" dirty="0" smtClean="0">
              <a:cs typeface="Cambria"/>
            </a:endParaRPr>
          </a:p>
          <a:p>
            <a:pPr lvl="1" algn="just"/>
            <a:r>
              <a:rPr lang="en-US" dirty="0" smtClean="0">
                <a:cs typeface="Cambria"/>
              </a:rPr>
              <a:t>How can we detect network-wide level </a:t>
            </a:r>
            <a:r>
              <a:rPr lang="en-US" altLang="zh-CN" dirty="0" smtClean="0">
                <a:cs typeface="Cambria"/>
              </a:rPr>
              <a:t>correlated </a:t>
            </a:r>
            <a:r>
              <a:rPr lang="en-US" dirty="0" smtClean="0">
                <a:cs typeface="Cambria"/>
              </a:rPr>
              <a:t>anomalies with minimum calculation and computing time</a:t>
            </a:r>
          </a:p>
          <a:p>
            <a:pPr lvl="1" algn="just"/>
            <a:endParaRPr lang="en-US" dirty="0" smtClean="0"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7493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Correlated and uncorrelated anomalies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14128" y="2800776"/>
            <a:ext cx="9648163" cy="1618821"/>
            <a:chOff x="214127" y="2800775"/>
            <a:chExt cx="9648163" cy="1618821"/>
          </a:xfrm>
        </p:grpSpPr>
        <p:grpSp>
          <p:nvGrpSpPr>
            <p:cNvPr id="29" name="Group 28"/>
            <p:cNvGrpSpPr/>
            <p:nvPr/>
          </p:nvGrpSpPr>
          <p:grpSpPr>
            <a:xfrm>
              <a:off x="214127" y="2800775"/>
              <a:ext cx="4064902" cy="1618821"/>
              <a:chOff x="1699491" y="1847272"/>
              <a:chExt cx="5627255" cy="227907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184073" y="1847272"/>
                <a:ext cx="658091" cy="65809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/>
                  <a:t>A</a:t>
                </a:r>
                <a:endParaRPr lang="en-US" sz="9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699491" y="3468254"/>
                <a:ext cx="658091" cy="65809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/>
                  <a:t>B</a:t>
                </a:r>
                <a:endParaRPr lang="en-US" sz="900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941782" y="3468254"/>
                <a:ext cx="658090" cy="65809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/>
                  <a:t>C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668655" y="3468254"/>
                <a:ext cx="658091" cy="65809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/>
                  <a:t>F</a:t>
                </a:r>
                <a:endParaRPr lang="en-US" sz="900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426364" y="3468254"/>
                <a:ext cx="658091" cy="65809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/>
                  <a:t>E</a:t>
                </a:r>
                <a:endParaRPr lang="en-US" sz="900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184073" y="3468254"/>
                <a:ext cx="658091" cy="65809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/>
                  <a:t>D</a:t>
                </a:r>
                <a:endParaRPr lang="en-US" sz="900" b="1" dirty="0"/>
              </a:p>
            </p:txBody>
          </p:sp>
          <p:cxnSp>
            <p:nvCxnSpPr>
              <p:cNvPr id="20" name="Straight Arrow Connector 19"/>
              <p:cNvCxnSpPr>
                <a:stCxn id="5" idx="4"/>
                <a:endCxn id="6" idx="7"/>
              </p:cNvCxnSpPr>
              <p:nvPr/>
            </p:nvCxnSpPr>
            <p:spPr>
              <a:xfrm flipH="1">
                <a:off x="2261207" y="2505363"/>
                <a:ext cx="2251912" cy="10592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5" idx="4"/>
                <a:endCxn id="7" idx="0"/>
              </p:cNvCxnSpPr>
              <p:nvPr/>
            </p:nvCxnSpPr>
            <p:spPr>
              <a:xfrm flipH="1">
                <a:off x="3270828" y="2505363"/>
                <a:ext cx="1242291" cy="96289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5" idx="4"/>
                <a:endCxn id="10" idx="0"/>
              </p:cNvCxnSpPr>
              <p:nvPr/>
            </p:nvCxnSpPr>
            <p:spPr>
              <a:xfrm>
                <a:off x="4513119" y="2505363"/>
                <a:ext cx="0" cy="96289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5" idx="4"/>
                <a:endCxn id="9" idx="0"/>
              </p:cNvCxnSpPr>
              <p:nvPr/>
            </p:nvCxnSpPr>
            <p:spPr>
              <a:xfrm>
                <a:off x="4513119" y="2505363"/>
                <a:ext cx="1242291" cy="96289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5" idx="4"/>
                <a:endCxn id="8" idx="0"/>
              </p:cNvCxnSpPr>
              <p:nvPr/>
            </p:nvCxnSpPr>
            <p:spPr>
              <a:xfrm>
                <a:off x="4513119" y="2505363"/>
                <a:ext cx="2484582" cy="96289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Multiply 31"/>
            <p:cNvSpPr/>
            <p:nvPr/>
          </p:nvSpPr>
          <p:spPr>
            <a:xfrm>
              <a:off x="2334182" y="2805558"/>
              <a:ext cx="298216" cy="27793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4279029" y="3411687"/>
              <a:ext cx="1482181" cy="242455"/>
            </a:xfrm>
            <a:prstGeom prst="rightArrow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15021" y="3152819"/>
              <a:ext cx="3860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If an anomaly is occurred at the source 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01774" y="3360521"/>
              <a:ext cx="3860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Correlated anomaly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9342" y="5077541"/>
            <a:ext cx="9692948" cy="1618821"/>
            <a:chOff x="169342" y="5077539"/>
            <a:chExt cx="9692948" cy="1618821"/>
          </a:xfrm>
        </p:grpSpPr>
        <p:grpSp>
          <p:nvGrpSpPr>
            <p:cNvPr id="39" name="Group 38"/>
            <p:cNvGrpSpPr/>
            <p:nvPr/>
          </p:nvGrpSpPr>
          <p:grpSpPr>
            <a:xfrm>
              <a:off x="214127" y="5077539"/>
              <a:ext cx="9648163" cy="1618821"/>
              <a:chOff x="214127" y="2800775"/>
              <a:chExt cx="9648163" cy="1618821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14127" y="2800775"/>
                <a:ext cx="4064902" cy="1618821"/>
                <a:chOff x="1699491" y="1847272"/>
                <a:chExt cx="5627255" cy="2279073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4184073" y="1847272"/>
                  <a:ext cx="658091" cy="658091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/>
                    <a:t>A</a:t>
                  </a:r>
                  <a:endParaRPr lang="en-US" sz="900" b="1" dirty="0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699491" y="3468254"/>
                  <a:ext cx="658091" cy="658091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/>
                    <a:t>B</a:t>
                  </a:r>
                  <a:endParaRPr lang="en-US" sz="900" b="1" dirty="0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2941782" y="3468254"/>
                  <a:ext cx="658090" cy="658091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/>
                    <a:t>C</a:t>
                  </a: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6668655" y="3468254"/>
                  <a:ext cx="658091" cy="658091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/>
                    <a:t>F</a:t>
                  </a:r>
                  <a:endParaRPr lang="en-US" sz="900" b="1" dirty="0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5426364" y="3468254"/>
                  <a:ext cx="658091" cy="658091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/>
                    <a:t>E</a:t>
                  </a:r>
                  <a:endParaRPr lang="en-US" sz="900" b="1" dirty="0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184073" y="3468254"/>
                  <a:ext cx="658091" cy="658091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/>
                    <a:t>D</a:t>
                  </a:r>
                  <a:endParaRPr lang="en-US" sz="900" b="1" dirty="0"/>
                </a:p>
              </p:txBody>
            </p:sp>
            <p:cxnSp>
              <p:nvCxnSpPr>
                <p:cNvPr id="51" name="Straight Arrow Connector 50"/>
                <p:cNvCxnSpPr>
                  <a:stCxn id="45" idx="4"/>
                  <a:endCxn id="46" idx="7"/>
                </p:cNvCxnSpPr>
                <p:nvPr/>
              </p:nvCxnSpPr>
              <p:spPr>
                <a:xfrm flipH="1">
                  <a:off x="2261207" y="2505363"/>
                  <a:ext cx="2251912" cy="105926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>
                  <a:stCxn id="45" idx="4"/>
                  <a:endCxn id="47" idx="0"/>
                </p:cNvCxnSpPr>
                <p:nvPr/>
              </p:nvCxnSpPr>
              <p:spPr>
                <a:xfrm flipH="1">
                  <a:off x="3270828" y="2505363"/>
                  <a:ext cx="1242291" cy="96289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>
                  <a:stCxn id="45" idx="4"/>
                  <a:endCxn id="50" idx="0"/>
                </p:cNvCxnSpPr>
                <p:nvPr/>
              </p:nvCxnSpPr>
              <p:spPr>
                <a:xfrm>
                  <a:off x="4513119" y="2505363"/>
                  <a:ext cx="0" cy="96289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stCxn id="45" idx="4"/>
                  <a:endCxn id="49" idx="0"/>
                </p:cNvCxnSpPr>
                <p:nvPr/>
              </p:nvCxnSpPr>
              <p:spPr>
                <a:xfrm>
                  <a:off x="4513119" y="2505363"/>
                  <a:ext cx="1242291" cy="96289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>
                  <a:stCxn id="45" idx="4"/>
                  <a:endCxn id="48" idx="0"/>
                </p:cNvCxnSpPr>
                <p:nvPr/>
              </p:nvCxnSpPr>
              <p:spPr>
                <a:xfrm>
                  <a:off x="4513119" y="2505363"/>
                  <a:ext cx="2484582" cy="96289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ight Arrow 41"/>
              <p:cNvSpPr/>
              <p:nvPr/>
            </p:nvSpPr>
            <p:spPr>
              <a:xfrm>
                <a:off x="4279029" y="3411687"/>
                <a:ext cx="1482181" cy="242455"/>
              </a:xfrm>
              <a:prstGeom prst="rightArrow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07380" y="3164364"/>
                <a:ext cx="486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If an anomaly is occurred at the destination</a:t>
                </a:r>
                <a:endParaRPr lang="en-US" sz="14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001774" y="3360521"/>
                <a:ext cx="3860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Uncorrelated anomaly</a:t>
                </a:r>
                <a:endParaRPr lang="en-US" dirty="0"/>
              </a:p>
            </p:txBody>
          </p:sp>
        </p:grpSp>
        <p:sp>
          <p:nvSpPr>
            <p:cNvPr id="56" name="Multiply 55"/>
            <p:cNvSpPr/>
            <p:nvPr/>
          </p:nvSpPr>
          <p:spPr>
            <a:xfrm>
              <a:off x="169342" y="6158406"/>
              <a:ext cx="298216" cy="27793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69342" y="1430869"/>
            <a:ext cx="813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Clr>
                <a:srgbClr val="DD8047"/>
              </a:buClr>
            </a:pPr>
            <a:r>
              <a:rPr lang="en-US" altLang="zh-CN" dirty="0">
                <a:solidFill>
                  <a:prstClr val="black"/>
                </a:solidFill>
              </a:rPr>
              <a:t>C</a:t>
            </a:r>
            <a:r>
              <a:rPr lang="en-US" altLang="zh-CN" dirty="0" smtClean="0">
                <a:solidFill>
                  <a:prstClr val="black"/>
                </a:solidFill>
              </a:rPr>
              <a:t>orrelated </a:t>
            </a:r>
            <a:r>
              <a:rPr lang="en-US" altLang="zh-CN" dirty="0">
                <a:solidFill>
                  <a:prstClr val="black"/>
                </a:solidFill>
              </a:rPr>
              <a:t>anomalies – </a:t>
            </a:r>
            <a:r>
              <a:rPr lang="en-US" altLang="zh-CN" dirty="0" smtClean="0">
                <a:solidFill>
                  <a:prstClr val="black"/>
                </a:solidFill>
              </a:rPr>
              <a:t>all </a:t>
            </a:r>
            <a:r>
              <a:rPr lang="en-US" altLang="zh-CN" dirty="0">
                <a:solidFill>
                  <a:prstClr val="black"/>
                </a:solidFill>
              </a:rPr>
              <a:t>the traces </a:t>
            </a:r>
            <a:r>
              <a:rPr lang="en-US" altLang="zh-CN" dirty="0" smtClean="0">
                <a:solidFill>
                  <a:prstClr val="black"/>
                </a:solidFill>
              </a:rPr>
              <a:t>have </a:t>
            </a:r>
            <a:r>
              <a:rPr lang="en-US" altLang="zh-CN" dirty="0">
                <a:solidFill>
                  <a:prstClr val="black"/>
                </a:solidFill>
              </a:rPr>
              <a:t>anomalies at </a:t>
            </a:r>
            <a:r>
              <a:rPr lang="en-US" altLang="zh-CN" dirty="0" smtClean="0">
                <a:solidFill>
                  <a:prstClr val="black"/>
                </a:solidFill>
              </a:rPr>
              <a:t>the same </a:t>
            </a:r>
            <a:r>
              <a:rPr lang="en-US" altLang="zh-CN" dirty="0">
                <a:solidFill>
                  <a:prstClr val="black"/>
                </a:solidFill>
              </a:rPr>
              <a:t>time point</a:t>
            </a:r>
          </a:p>
          <a:p>
            <a:pPr lvl="1" algn="just">
              <a:buClr>
                <a:srgbClr val="DD8047"/>
              </a:buClr>
            </a:pPr>
            <a:r>
              <a:rPr lang="en-US" altLang="zh-CN" dirty="0">
                <a:solidFill>
                  <a:prstClr val="black"/>
                </a:solidFill>
              </a:rPr>
              <a:t>U</a:t>
            </a:r>
            <a:r>
              <a:rPr lang="en-US" altLang="zh-CN" dirty="0" smtClean="0">
                <a:solidFill>
                  <a:prstClr val="black"/>
                </a:solidFill>
              </a:rPr>
              <a:t>ncorrelated </a:t>
            </a:r>
            <a:r>
              <a:rPr lang="en-US" altLang="zh-CN" dirty="0">
                <a:solidFill>
                  <a:prstClr val="black"/>
                </a:solidFill>
              </a:rPr>
              <a:t>anomalies – </a:t>
            </a:r>
            <a:r>
              <a:rPr lang="en-US" altLang="zh-CN" dirty="0" smtClean="0">
                <a:solidFill>
                  <a:prstClr val="black"/>
                </a:solidFill>
              </a:rPr>
              <a:t>each </a:t>
            </a:r>
            <a:r>
              <a:rPr lang="en-US" altLang="zh-CN" dirty="0">
                <a:solidFill>
                  <a:prstClr val="black"/>
                </a:solidFill>
              </a:rPr>
              <a:t>trace </a:t>
            </a:r>
            <a:r>
              <a:rPr lang="en-US" altLang="zh-CN" dirty="0" smtClean="0">
                <a:solidFill>
                  <a:prstClr val="black"/>
                </a:solidFill>
              </a:rPr>
              <a:t>has </a:t>
            </a:r>
            <a:r>
              <a:rPr lang="en-US" altLang="zh-CN" dirty="0">
                <a:solidFill>
                  <a:prstClr val="black"/>
                </a:solidFill>
              </a:rPr>
              <a:t>anomalies at different time point</a:t>
            </a:r>
          </a:p>
        </p:txBody>
      </p:sp>
    </p:spTree>
    <p:extLst>
      <p:ext uri="{BB962C8B-B14F-4D97-AF65-F5344CB8AC3E}">
        <p14:creationId xmlns:p14="http://schemas.microsoft.com/office/powerpoint/2010/main" val="166835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Topology - network wide correlated anomaly </a:t>
            </a:r>
            <a:endParaRPr lang="en-US" sz="3200" dirty="0"/>
          </a:p>
        </p:txBody>
      </p:sp>
      <p:pic>
        <p:nvPicPr>
          <p:cNvPr id="34" name="Picture 2" descr="http://t0.gstatic.com/images?q=tbn:ANd9GcRnGpoeQhQK-l8Bq9tWxO4c72MqXr6vd5MjbnqD-9YjHb59yjm3X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2" y="2740963"/>
            <a:ext cx="457200" cy="30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t0.gstatic.com/images?q=tbn:ANd9GcRnGpoeQhQK-l8Bq9tWxO4c72MqXr6vd5MjbnqD-9YjHb59yjm3X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2" y="3364468"/>
            <a:ext cx="457200" cy="30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lowchart: Connector 35"/>
          <p:cNvSpPr/>
          <p:nvPr/>
        </p:nvSpPr>
        <p:spPr>
          <a:xfrm>
            <a:off x="3433762" y="1916668"/>
            <a:ext cx="381000" cy="381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29000" y="19283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38" name="Flowchart: Connector 37"/>
          <p:cNvSpPr/>
          <p:nvPr/>
        </p:nvSpPr>
        <p:spPr>
          <a:xfrm>
            <a:off x="4271962" y="1902380"/>
            <a:ext cx="381000" cy="381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67200" y="19140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40" name="Flowchart: Connector 39"/>
          <p:cNvSpPr/>
          <p:nvPr/>
        </p:nvSpPr>
        <p:spPr>
          <a:xfrm>
            <a:off x="5110162" y="1910834"/>
            <a:ext cx="381000" cy="381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05400" y="19225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42" name="Flowchart: Connector 41"/>
          <p:cNvSpPr/>
          <p:nvPr/>
        </p:nvSpPr>
        <p:spPr>
          <a:xfrm>
            <a:off x="3438524" y="4114800"/>
            <a:ext cx="381000" cy="381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33762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44" name="Flowchart: Connector 43"/>
          <p:cNvSpPr/>
          <p:nvPr/>
        </p:nvSpPr>
        <p:spPr>
          <a:xfrm>
            <a:off x="4267200" y="4114800"/>
            <a:ext cx="381000" cy="381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672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E5</a:t>
            </a:r>
            <a:endParaRPr lang="en-US" dirty="0"/>
          </a:p>
        </p:txBody>
      </p:sp>
      <p:sp>
        <p:nvSpPr>
          <p:cNvPr id="46" name="Flowchart: Connector 45"/>
          <p:cNvSpPr/>
          <p:nvPr/>
        </p:nvSpPr>
        <p:spPr>
          <a:xfrm>
            <a:off x="5114924" y="4114800"/>
            <a:ext cx="381000" cy="381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10162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E6</a:t>
            </a:r>
            <a:endParaRPr lang="en-US" dirty="0"/>
          </a:p>
        </p:txBody>
      </p:sp>
      <p:cxnSp>
        <p:nvCxnSpPr>
          <p:cNvPr id="48" name="Straight Connector 47"/>
          <p:cNvCxnSpPr>
            <a:stCxn id="36" idx="4"/>
            <a:endCxn id="34" idx="0"/>
          </p:cNvCxnSpPr>
          <p:nvPr/>
        </p:nvCxnSpPr>
        <p:spPr>
          <a:xfrm>
            <a:off x="3624262" y="2297670"/>
            <a:ext cx="838200" cy="44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4"/>
            <a:endCxn id="34" idx="0"/>
          </p:cNvCxnSpPr>
          <p:nvPr/>
        </p:nvCxnSpPr>
        <p:spPr>
          <a:xfrm>
            <a:off x="4462462" y="2283382"/>
            <a:ext cx="0" cy="457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4"/>
            <a:endCxn id="34" idx="0"/>
          </p:cNvCxnSpPr>
          <p:nvPr/>
        </p:nvCxnSpPr>
        <p:spPr>
          <a:xfrm flipH="1">
            <a:off x="4462462" y="2291836"/>
            <a:ext cx="838200" cy="449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0"/>
            <a:endCxn id="35" idx="2"/>
          </p:cNvCxnSpPr>
          <p:nvPr/>
        </p:nvCxnSpPr>
        <p:spPr>
          <a:xfrm flipV="1">
            <a:off x="3629025" y="3668506"/>
            <a:ext cx="833438" cy="446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4" idx="0"/>
            <a:endCxn id="35" idx="2"/>
          </p:cNvCxnSpPr>
          <p:nvPr/>
        </p:nvCxnSpPr>
        <p:spPr>
          <a:xfrm flipV="1">
            <a:off x="4457700" y="3668506"/>
            <a:ext cx="4762" cy="446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6" idx="0"/>
            <a:endCxn id="35" idx="2"/>
          </p:cNvCxnSpPr>
          <p:nvPr/>
        </p:nvCxnSpPr>
        <p:spPr>
          <a:xfrm flipH="1" flipV="1">
            <a:off x="4462463" y="3668506"/>
            <a:ext cx="842962" cy="446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895600" y="3150156"/>
            <a:ext cx="3200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4" idx="2"/>
            <a:endCxn id="35" idx="0"/>
          </p:cNvCxnSpPr>
          <p:nvPr/>
        </p:nvCxnSpPr>
        <p:spPr>
          <a:xfrm>
            <a:off x="4462462" y="3045003"/>
            <a:ext cx="0" cy="319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43200" y="270831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A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743200" y="329993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B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648200" y="2678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648200" y="32999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96001" y="2727384"/>
            <a:ext cx="27869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measurements would</a:t>
            </a:r>
          </a:p>
          <a:p>
            <a:r>
              <a:rPr lang="en-US" dirty="0"/>
              <a:t>reflect anomaly events on link </a:t>
            </a:r>
            <a:r>
              <a:rPr lang="en-US" dirty="0" smtClean="0"/>
              <a:t>R1&lt;-&gt;R2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57200" y="5029200"/>
            <a:ext cx="7924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First </a:t>
            </a:r>
            <a:r>
              <a:rPr lang="en-US" sz="2000" dirty="0" err="1"/>
              <a:t>eigen</a:t>
            </a:r>
            <a:r>
              <a:rPr lang="en-US" sz="2000" dirty="0"/>
              <a:t>-vector for common anomalies (maximum variability)</a:t>
            </a:r>
          </a:p>
          <a:p>
            <a:pPr lvl="1"/>
            <a:r>
              <a:rPr lang="en-US" dirty="0"/>
              <a:t>Detect Accurately anomalies events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294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4668" y="1600200"/>
            <a:ext cx="8681381" cy="4495800"/>
          </a:xfrm>
        </p:spPr>
        <p:txBody>
          <a:bodyPr>
            <a:normAutofit/>
          </a:bodyPr>
          <a:lstStyle/>
          <a:p>
            <a:pPr lvl="1" algn="just"/>
            <a:endParaRPr lang="en-US" dirty="0" smtClean="0">
              <a:cs typeface="Cambria"/>
            </a:endParaRPr>
          </a:p>
          <a:p>
            <a:pPr lvl="1" algn="just"/>
            <a:r>
              <a:rPr lang="en-US" dirty="0" smtClean="0">
                <a:cs typeface="Cambria"/>
              </a:rPr>
              <a:t>One way delay measurement from 15 different paths</a:t>
            </a:r>
          </a:p>
          <a:p>
            <a:pPr lvl="1" algn="just"/>
            <a:r>
              <a:rPr lang="en-US" altLang="zh-CN" dirty="0" smtClean="0">
                <a:cs typeface="Cambria"/>
              </a:rPr>
              <a:t>Each path has 10,000</a:t>
            </a:r>
            <a:r>
              <a:rPr lang="en-US" altLang="zh-CN" dirty="0">
                <a:cs typeface="Cambria"/>
              </a:rPr>
              <a:t>+ </a:t>
            </a:r>
            <a:r>
              <a:rPr lang="en-US" altLang="zh-CN" dirty="0" smtClean="0">
                <a:cs typeface="Cambria"/>
              </a:rPr>
              <a:t>measurement data</a:t>
            </a:r>
            <a:endParaRPr lang="en-US" dirty="0" smtClean="0">
              <a:cs typeface="Cambria"/>
            </a:endParaRPr>
          </a:p>
        </p:txBody>
      </p:sp>
      <p:pic>
        <p:nvPicPr>
          <p:cNvPr id="4" name="图片 3" descr="Screenshot 2014-05-07 04.59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9" y="3090619"/>
            <a:ext cx="6397752" cy="29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7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4668" y="1600200"/>
            <a:ext cx="8681381" cy="4495800"/>
          </a:xfrm>
        </p:spPr>
        <p:txBody>
          <a:bodyPr>
            <a:normAutofit/>
          </a:bodyPr>
          <a:lstStyle/>
          <a:p>
            <a:pPr lvl="1" algn="just"/>
            <a:endParaRPr lang="en-US" dirty="0" smtClean="0">
              <a:cs typeface="Cambria"/>
            </a:endParaRPr>
          </a:p>
          <a:p>
            <a:pPr lvl="1" algn="just"/>
            <a:r>
              <a:rPr lang="en-US" dirty="0" smtClean="0">
                <a:cs typeface="Cambria"/>
              </a:rPr>
              <a:t>From the measurement archive we know there are </a:t>
            </a:r>
          </a:p>
          <a:p>
            <a:pPr lvl="2" algn="just"/>
            <a:r>
              <a:rPr lang="en-US" dirty="0" smtClean="0">
                <a:cs typeface="Cambria"/>
              </a:rPr>
              <a:t>5 Correlated anomaly – all the traces have near time points   </a:t>
            </a:r>
            <a:r>
              <a:rPr lang="en-US" altLang="zh-CN" dirty="0"/>
              <a:t>3000 4000 5000 6000 </a:t>
            </a:r>
            <a:r>
              <a:rPr lang="en-US" altLang="zh-CN" dirty="0" smtClean="0"/>
              <a:t>7000.</a:t>
            </a:r>
            <a:endParaRPr lang="en-US" dirty="0" smtClean="0">
              <a:cs typeface="Cambria"/>
            </a:endParaRPr>
          </a:p>
          <a:p>
            <a:pPr lvl="2" algn="just"/>
            <a:r>
              <a:rPr lang="en-US" dirty="0" smtClean="0">
                <a:cs typeface="Cambria"/>
              </a:rPr>
              <a:t>10 Uncorrelated anomaly – Different single traces have at certain time points.</a:t>
            </a:r>
          </a:p>
        </p:txBody>
      </p:sp>
    </p:spTree>
    <p:extLst>
      <p:ext uri="{BB962C8B-B14F-4D97-AF65-F5344CB8AC3E}">
        <p14:creationId xmlns:p14="http://schemas.microsoft.com/office/powerpoint/2010/main" val="158389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11278</TotalTime>
  <Words>668</Words>
  <Application>Microsoft Macintosh PowerPoint</Application>
  <PresentationFormat>全屏显示(4:3)</PresentationFormat>
  <Paragraphs>115</Paragraphs>
  <Slides>18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Median</vt:lpstr>
      <vt:lpstr>Network-wide anomaly detection based on Pca    Data mining Final Project University of Missouri 2014 May 7   </vt:lpstr>
      <vt:lpstr>Outline</vt:lpstr>
      <vt:lpstr>1.Introduction</vt:lpstr>
      <vt:lpstr>Network monitoring</vt:lpstr>
      <vt:lpstr>2.Problem</vt:lpstr>
      <vt:lpstr>Correlated and uncorrelated anomalies</vt:lpstr>
      <vt:lpstr>PowerPoint 演示文稿</vt:lpstr>
      <vt:lpstr>Dataset</vt:lpstr>
      <vt:lpstr>Dataset</vt:lpstr>
      <vt:lpstr>3. Approach – APD/PCA </vt:lpstr>
      <vt:lpstr>APD Algorithm</vt:lpstr>
      <vt:lpstr>Background on PCA</vt:lpstr>
      <vt:lpstr>PCA steps</vt:lpstr>
      <vt:lpstr>Workflow</vt:lpstr>
      <vt:lpstr>4.Results </vt:lpstr>
      <vt:lpstr>4.Results  </vt:lpstr>
      <vt:lpstr>5.Conclusion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report</dc:title>
  <dc:creator>zhang Yuanxun</dc:creator>
  <cp:lastModifiedBy>LONGHAI CUI</cp:lastModifiedBy>
  <cp:revision>724</cp:revision>
  <cp:lastPrinted>2014-03-13T04:05:23Z</cp:lastPrinted>
  <dcterms:created xsi:type="dcterms:W3CDTF">2014-02-17T16:20:00Z</dcterms:created>
  <dcterms:modified xsi:type="dcterms:W3CDTF">2014-05-14T23:34:11Z</dcterms:modified>
</cp:coreProperties>
</file>