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80" r:id="rId7"/>
    <p:sldId id="261" r:id="rId8"/>
    <p:sldId id="262" r:id="rId9"/>
    <p:sldId id="264" r:id="rId10"/>
    <p:sldId id="263" r:id="rId11"/>
    <p:sldId id="265" r:id="rId12"/>
    <p:sldId id="268" r:id="rId13"/>
    <p:sldId id="269" r:id="rId14"/>
    <p:sldId id="270" r:id="rId15"/>
    <p:sldId id="271" r:id="rId16"/>
    <p:sldId id="273" r:id="rId17"/>
    <p:sldId id="272" r:id="rId18"/>
    <p:sldId id="274" r:id="rId19"/>
    <p:sldId id="275" r:id="rId20"/>
    <p:sldId id="276" r:id="rId21"/>
    <p:sldId id="277" r:id="rId22"/>
    <p:sldId id="278" r:id="rId23"/>
    <p:sldId id="279" r:id="rId24"/>
    <p:sldId id="266" r:id="rId25"/>
    <p:sldId id="267" r:id="rId26"/>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CAF3D4-8947-4EB5-9A09-79BD9E08C1A8}">
          <p14:sldIdLst>
            <p14:sldId id="256"/>
            <p14:sldId id="257"/>
            <p14:sldId id="258"/>
            <p14:sldId id="259"/>
            <p14:sldId id="260"/>
            <p14:sldId id="280"/>
            <p14:sldId id="261"/>
            <p14:sldId id="262"/>
            <p14:sldId id="264"/>
            <p14:sldId id="263"/>
            <p14:sldId id="265"/>
            <p14:sldId id="268"/>
            <p14:sldId id="269"/>
            <p14:sldId id="270"/>
            <p14:sldId id="271"/>
            <p14:sldId id="273"/>
            <p14:sldId id="272"/>
            <p14:sldId id="274"/>
            <p14:sldId id="275"/>
            <p14:sldId id="276"/>
            <p14:sldId id="277"/>
            <p14:sldId id="278"/>
            <p14:sldId id="279"/>
          </p14:sldIdLst>
        </p14:section>
        <p14:section name="Untitled Section" id="{3E663A8A-7311-4D04-850C-6A541FA8C999}">
          <p14:sldIdLst>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7" autoAdjust="0"/>
  </p:normalViewPr>
  <p:slideViewPr>
    <p:cSldViewPr snapToGrid="0">
      <p:cViewPr varScale="1">
        <p:scale>
          <a:sx n="83" d="100"/>
          <a:sy n="83" d="100"/>
        </p:scale>
        <p:origin x="14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44B77F3-93C4-45DD-BB4E-2ACFDA91A27F}" type="datetimeFigureOut">
              <a:rPr lang="vi-VN" smtClean="0"/>
              <a:t>23/04/2021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9161AD8-C93F-4131-B05F-5B2FF1A7F98C}" type="slidenum">
              <a:rPr lang="vi-VN" smtClean="0"/>
              <a:t>‹#›</a:t>
            </a:fld>
            <a:endParaRPr lang="vi-VN"/>
          </a:p>
        </p:txBody>
      </p:sp>
    </p:spTree>
    <p:extLst>
      <p:ext uri="{BB962C8B-B14F-4D97-AF65-F5344CB8AC3E}">
        <p14:creationId xmlns:p14="http://schemas.microsoft.com/office/powerpoint/2010/main" val="4039515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4B77F3-93C4-45DD-BB4E-2ACFDA91A27F}" type="datetimeFigureOut">
              <a:rPr lang="vi-VN" smtClean="0"/>
              <a:t>23/04/2021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9161AD8-C93F-4131-B05F-5B2FF1A7F98C}" type="slidenum">
              <a:rPr lang="vi-VN" smtClean="0"/>
              <a:t>‹#›</a:t>
            </a:fld>
            <a:endParaRPr lang="vi-VN"/>
          </a:p>
        </p:txBody>
      </p:sp>
    </p:spTree>
    <p:extLst>
      <p:ext uri="{BB962C8B-B14F-4D97-AF65-F5344CB8AC3E}">
        <p14:creationId xmlns:p14="http://schemas.microsoft.com/office/powerpoint/2010/main" val="2356210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4B77F3-93C4-45DD-BB4E-2ACFDA91A27F}" type="datetimeFigureOut">
              <a:rPr lang="vi-VN" smtClean="0"/>
              <a:t>23/04/2021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9161AD8-C93F-4131-B05F-5B2FF1A7F98C}" type="slidenum">
              <a:rPr lang="vi-VN" smtClean="0"/>
              <a:t>‹#›</a:t>
            </a:fld>
            <a:endParaRPr lang="vi-VN"/>
          </a:p>
        </p:txBody>
      </p:sp>
    </p:spTree>
    <p:extLst>
      <p:ext uri="{BB962C8B-B14F-4D97-AF65-F5344CB8AC3E}">
        <p14:creationId xmlns:p14="http://schemas.microsoft.com/office/powerpoint/2010/main" val="324690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4B77F3-93C4-45DD-BB4E-2ACFDA91A27F}" type="datetimeFigureOut">
              <a:rPr lang="vi-VN" smtClean="0"/>
              <a:t>23/04/2021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9161AD8-C93F-4131-B05F-5B2FF1A7F98C}" type="slidenum">
              <a:rPr lang="vi-VN" smtClean="0"/>
              <a:t>‹#›</a:t>
            </a:fld>
            <a:endParaRPr lang="vi-VN"/>
          </a:p>
        </p:txBody>
      </p:sp>
    </p:spTree>
    <p:extLst>
      <p:ext uri="{BB962C8B-B14F-4D97-AF65-F5344CB8AC3E}">
        <p14:creationId xmlns:p14="http://schemas.microsoft.com/office/powerpoint/2010/main" val="39617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4B77F3-93C4-45DD-BB4E-2ACFDA91A27F}" type="datetimeFigureOut">
              <a:rPr lang="vi-VN" smtClean="0"/>
              <a:t>23/04/2021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9161AD8-C93F-4131-B05F-5B2FF1A7F98C}" type="slidenum">
              <a:rPr lang="vi-VN" smtClean="0"/>
              <a:t>‹#›</a:t>
            </a:fld>
            <a:endParaRPr lang="vi-VN"/>
          </a:p>
        </p:txBody>
      </p:sp>
    </p:spTree>
    <p:extLst>
      <p:ext uri="{BB962C8B-B14F-4D97-AF65-F5344CB8AC3E}">
        <p14:creationId xmlns:p14="http://schemas.microsoft.com/office/powerpoint/2010/main" val="2182986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4B77F3-93C4-45DD-BB4E-2ACFDA91A27F}" type="datetimeFigureOut">
              <a:rPr lang="vi-VN" smtClean="0"/>
              <a:t>23/04/2021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9161AD8-C93F-4131-B05F-5B2FF1A7F98C}" type="slidenum">
              <a:rPr lang="vi-VN" smtClean="0"/>
              <a:t>‹#›</a:t>
            </a:fld>
            <a:endParaRPr lang="vi-VN"/>
          </a:p>
        </p:txBody>
      </p:sp>
    </p:spTree>
    <p:extLst>
      <p:ext uri="{BB962C8B-B14F-4D97-AF65-F5344CB8AC3E}">
        <p14:creationId xmlns:p14="http://schemas.microsoft.com/office/powerpoint/2010/main" val="349227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4B77F3-93C4-45DD-BB4E-2ACFDA91A27F}" type="datetimeFigureOut">
              <a:rPr lang="vi-VN" smtClean="0"/>
              <a:t>23/04/2021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9161AD8-C93F-4131-B05F-5B2FF1A7F98C}" type="slidenum">
              <a:rPr lang="vi-VN" smtClean="0"/>
              <a:t>‹#›</a:t>
            </a:fld>
            <a:endParaRPr lang="vi-VN"/>
          </a:p>
        </p:txBody>
      </p:sp>
    </p:spTree>
    <p:extLst>
      <p:ext uri="{BB962C8B-B14F-4D97-AF65-F5344CB8AC3E}">
        <p14:creationId xmlns:p14="http://schemas.microsoft.com/office/powerpoint/2010/main" val="330733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4B77F3-93C4-45DD-BB4E-2ACFDA91A27F}" type="datetimeFigureOut">
              <a:rPr lang="vi-VN" smtClean="0"/>
              <a:t>23/04/2021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9161AD8-C93F-4131-B05F-5B2FF1A7F98C}" type="slidenum">
              <a:rPr lang="vi-VN" smtClean="0"/>
              <a:t>‹#›</a:t>
            </a:fld>
            <a:endParaRPr lang="vi-VN"/>
          </a:p>
        </p:txBody>
      </p:sp>
    </p:spTree>
    <p:extLst>
      <p:ext uri="{BB962C8B-B14F-4D97-AF65-F5344CB8AC3E}">
        <p14:creationId xmlns:p14="http://schemas.microsoft.com/office/powerpoint/2010/main" val="332142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B77F3-93C4-45DD-BB4E-2ACFDA91A27F}" type="datetimeFigureOut">
              <a:rPr lang="vi-VN" smtClean="0"/>
              <a:t>23/04/2021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9161AD8-C93F-4131-B05F-5B2FF1A7F98C}" type="slidenum">
              <a:rPr lang="vi-VN" smtClean="0"/>
              <a:t>‹#›</a:t>
            </a:fld>
            <a:endParaRPr lang="vi-VN"/>
          </a:p>
        </p:txBody>
      </p:sp>
    </p:spTree>
    <p:extLst>
      <p:ext uri="{BB962C8B-B14F-4D97-AF65-F5344CB8AC3E}">
        <p14:creationId xmlns:p14="http://schemas.microsoft.com/office/powerpoint/2010/main" val="789427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4B77F3-93C4-45DD-BB4E-2ACFDA91A27F}" type="datetimeFigureOut">
              <a:rPr lang="vi-VN" smtClean="0"/>
              <a:t>23/04/2021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9161AD8-C93F-4131-B05F-5B2FF1A7F98C}" type="slidenum">
              <a:rPr lang="vi-VN" smtClean="0"/>
              <a:t>‹#›</a:t>
            </a:fld>
            <a:endParaRPr lang="vi-VN"/>
          </a:p>
        </p:txBody>
      </p:sp>
    </p:spTree>
    <p:extLst>
      <p:ext uri="{BB962C8B-B14F-4D97-AF65-F5344CB8AC3E}">
        <p14:creationId xmlns:p14="http://schemas.microsoft.com/office/powerpoint/2010/main" val="221843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4B77F3-93C4-45DD-BB4E-2ACFDA91A27F}" type="datetimeFigureOut">
              <a:rPr lang="vi-VN" smtClean="0"/>
              <a:t>23/04/2021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9161AD8-C93F-4131-B05F-5B2FF1A7F98C}" type="slidenum">
              <a:rPr lang="vi-VN" smtClean="0"/>
              <a:t>‹#›</a:t>
            </a:fld>
            <a:endParaRPr lang="vi-VN"/>
          </a:p>
        </p:txBody>
      </p:sp>
    </p:spTree>
    <p:extLst>
      <p:ext uri="{BB962C8B-B14F-4D97-AF65-F5344CB8AC3E}">
        <p14:creationId xmlns:p14="http://schemas.microsoft.com/office/powerpoint/2010/main" val="356224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B77F3-93C4-45DD-BB4E-2ACFDA91A27F}" type="datetimeFigureOut">
              <a:rPr lang="vi-VN" smtClean="0"/>
              <a:t>23/04/2021</a:t>
            </a:fld>
            <a:endParaRPr lang="vi-V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61AD8-C93F-4131-B05F-5B2FF1A7F98C}" type="slidenum">
              <a:rPr lang="vi-VN" smtClean="0"/>
              <a:t>‹#›</a:t>
            </a:fld>
            <a:endParaRPr lang="vi-VN"/>
          </a:p>
        </p:txBody>
      </p:sp>
    </p:spTree>
    <p:extLst>
      <p:ext uri="{BB962C8B-B14F-4D97-AF65-F5344CB8AC3E}">
        <p14:creationId xmlns:p14="http://schemas.microsoft.com/office/powerpoint/2010/main" val="243039571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p:cNvSpPr txBox="1"/>
          <p:nvPr/>
        </p:nvSpPr>
        <p:spPr>
          <a:xfrm>
            <a:off x="230909" y="240145"/>
            <a:ext cx="8913091" cy="369332"/>
          </a:xfrm>
          <a:prstGeom prst="rect">
            <a:avLst/>
          </a:prstGeom>
          <a:noFill/>
        </p:spPr>
        <p:txBody>
          <a:bodyPr wrap="square" rtlCol="0">
            <a:spAutoFit/>
          </a:bodyPr>
          <a:lstStyle/>
          <a:p>
            <a:pPr algn="ctr"/>
            <a:r>
              <a:rPr lang="vi-VN" dirty="0" smtClean="0">
                <a:solidFill>
                  <a:schemeClr val="accent1">
                    <a:lumMod val="75000"/>
                  </a:schemeClr>
                </a:solidFill>
              </a:rPr>
              <a:t>Phân hiệu trường Đại học Giao Thông Vận Tải tại thành phố Hồ Chí Minh </a:t>
            </a:r>
            <a:endParaRPr lang="vi-VN" dirty="0">
              <a:solidFill>
                <a:schemeClr val="accent1">
                  <a:lumMod val="75000"/>
                </a:schemeClr>
              </a:solidFill>
            </a:endParaRPr>
          </a:p>
        </p:txBody>
      </p:sp>
      <p:sp>
        <p:nvSpPr>
          <p:cNvPr id="8" name="TextBox 7"/>
          <p:cNvSpPr txBox="1"/>
          <p:nvPr/>
        </p:nvSpPr>
        <p:spPr>
          <a:xfrm>
            <a:off x="738909" y="729673"/>
            <a:ext cx="7804727" cy="646331"/>
          </a:xfrm>
          <a:prstGeom prst="rect">
            <a:avLst/>
          </a:prstGeom>
          <a:noFill/>
        </p:spPr>
        <p:txBody>
          <a:bodyPr wrap="square" rtlCol="0">
            <a:spAutoFit/>
          </a:bodyPr>
          <a:lstStyle/>
          <a:p>
            <a:pPr algn="ctr"/>
            <a:r>
              <a:rPr lang="vi-VN" sz="3600" b="1" dirty="0" smtClean="0">
                <a:solidFill>
                  <a:srgbClr val="002060"/>
                </a:solidFill>
                <a:latin typeface="Myriad Pro "/>
              </a:rPr>
              <a:t>BÀI TẬP LỚN</a:t>
            </a:r>
            <a:endParaRPr lang="vi-VN" sz="3600" b="1" dirty="0">
              <a:solidFill>
                <a:srgbClr val="002060"/>
              </a:solidFill>
              <a:latin typeface="Myriad Pro "/>
            </a:endParaRPr>
          </a:p>
        </p:txBody>
      </p:sp>
      <p:sp>
        <p:nvSpPr>
          <p:cNvPr id="9" name="TextBox 8"/>
          <p:cNvSpPr txBox="1"/>
          <p:nvPr/>
        </p:nvSpPr>
        <p:spPr>
          <a:xfrm>
            <a:off x="1477818" y="1422400"/>
            <a:ext cx="5957455" cy="400110"/>
          </a:xfrm>
          <a:prstGeom prst="rect">
            <a:avLst/>
          </a:prstGeom>
          <a:noFill/>
        </p:spPr>
        <p:txBody>
          <a:bodyPr wrap="square" rtlCol="0">
            <a:spAutoFit/>
          </a:bodyPr>
          <a:lstStyle/>
          <a:p>
            <a:pPr algn="ctr"/>
            <a:r>
              <a:rPr lang="vi-VN" sz="2000" b="1" dirty="0" smtClean="0"/>
              <a:t>MÔN : LẬP TRÌNH NÂNG CAO </a:t>
            </a:r>
            <a:endParaRPr lang="vi-VN" sz="2000" b="1" dirty="0"/>
          </a:p>
        </p:txBody>
      </p:sp>
      <p:sp>
        <p:nvSpPr>
          <p:cNvPr id="10" name="TextBox 9"/>
          <p:cNvSpPr txBox="1"/>
          <p:nvPr/>
        </p:nvSpPr>
        <p:spPr>
          <a:xfrm>
            <a:off x="1893454" y="2087417"/>
            <a:ext cx="5495636" cy="369332"/>
          </a:xfrm>
          <a:prstGeom prst="rect">
            <a:avLst/>
          </a:prstGeom>
          <a:noFill/>
        </p:spPr>
        <p:txBody>
          <a:bodyPr wrap="square" rtlCol="0">
            <a:spAutoFit/>
          </a:bodyPr>
          <a:lstStyle/>
          <a:p>
            <a:pPr algn="ctr"/>
            <a:r>
              <a:rPr lang="vi-VN" i="1" dirty="0" smtClean="0"/>
              <a:t>Đề tài : </a:t>
            </a:r>
            <a:r>
              <a:rPr lang="vi-VN" b="1" dirty="0" smtClean="0"/>
              <a:t>QUẢN LÝ NHÂN VIÊN </a:t>
            </a:r>
            <a:endParaRPr lang="vi-VN" b="1" dirty="0"/>
          </a:p>
        </p:txBody>
      </p:sp>
      <p:sp>
        <p:nvSpPr>
          <p:cNvPr id="13" name="TextBox 12"/>
          <p:cNvSpPr txBox="1"/>
          <p:nvPr/>
        </p:nvSpPr>
        <p:spPr>
          <a:xfrm>
            <a:off x="1607127" y="3094182"/>
            <a:ext cx="6354618" cy="923330"/>
          </a:xfrm>
          <a:prstGeom prst="rect">
            <a:avLst/>
          </a:prstGeom>
          <a:noFill/>
        </p:spPr>
        <p:txBody>
          <a:bodyPr wrap="square" rtlCol="0">
            <a:spAutoFit/>
          </a:bodyPr>
          <a:lstStyle/>
          <a:p>
            <a:r>
              <a:rPr lang="vi-VN" sz="1200" dirty="0" smtClean="0"/>
              <a:t>Sinh viên thực hiện </a:t>
            </a:r>
            <a:r>
              <a:rPr lang="vi-VN" dirty="0" smtClean="0"/>
              <a:t>: 	     </a:t>
            </a:r>
            <a:r>
              <a:rPr lang="vi-VN" b="1" dirty="0" smtClean="0"/>
              <a:t>Lê Vũ Long</a:t>
            </a:r>
          </a:p>
          <a:p>
            <a:r>
              <a:rPr lang="vi-VN" b="1" dirty="0"/>
              <a:t>	</a:t>
            </a:r>
            <a:r>
              <a:rPr lang="vi-VN" b="1" dirty="0" smtClean="0"/>
              <a:t>	     Nguyễn Thành Liêm</a:t>
            </a:r>
          </a:p>
          <a:p>
            <a:r>
              <a:rPr lang="vi-VN" b="1" dirty="0"/>
              <a:t>	</a:t>
            </a:r>
            <a:r>
              <a:rPr lang="vi-VN" b="1" dirty="0" smtClean="0"/>
              <a:t>	     Thiều Thị Diệu Linh</a:t>
            </a:r>
            <a:endParaRPr lang="vi-VN" b="1" dirty="0"/>
          </a:p>
        </p:txBody>
      </p:sp>
      <p:sp>
        <p:nvSpPr>
          <p:cNvPr id="15" name="TextBox 14"/>
          <p:cNvSpPr txBox="1"/>
          <p:nvPr/>
        </p:nvSpPr>
        <p:spPr>
          <a:xfrm>
            <a:off x="1699491" y="4873916"/>
            <a:ext cx="5366328" cy="923330"/>
          </a:xfrm>
          <a:prstGeom prst="rect">
            <a:avLst/>
          </a:prstGeom>
          <a:noFill/>
        </p:spPr>
        <p:txBody>
          <a:bodyPr wrap="square" rtlCol="0">
            <a:spAutoFit/>
          </a:bodyPr>
          <a:lstStyle/>
          <a:p>
            <a:pPr algn="ctr"/>
            <a:r>
              <a:rPr lang="vi-VN" sz="1400" dirty="0" smtClean="0"/>
              <a:t>Lớp        </a:t>
            </a:r>
            <a:r>
              <a:rPr lang="vi-VN" dirty="0" smtClean="0"/>
              <a:t>   :                </a:t>
            </a:r>
            <a:r>
              <a:rPr lang="vi-VN" b="1" dirty="0" smtClean="0">
                <a:effectLst>
                  <a:outerShdw blurRad="38100" dist="38100" dir="2700000" algn="tl">
                    <a:srgbClr val="000000">
                      <a:alpha val="43137"/>
                    </a:srgbClr>
                  </a:outerShdw>
                </a:effectLst>
              </a:rPr>
              <a:t>Công nghệ thông tin _ K 61 </a:t>
            </a:r>
            <a:r>
              <a:rPr lang="vi-VN" sz="1400" dirty="0" smtClean="0"/>
              <a:t>Giáo viên </a:t>
            </a:r>
            <a:r>
              <a:rPr lang="vi-VN" dirty="0"/>
              <a:t> </a:t>
            </a:r>
            <a:r>
              <a:rPr lang="vi-VN" dirty="0" smtClean="0"/>
              <a:t> :                  </a:t>
            </a:r>
            <a:r>
              <a:rPr lang="vi-VN" b="1" dirty="0" smtClean="0"/>
              <a:t>Nguyễn Lê Minh , Trần Thị Dung </a:t>
            </a:r>
            <a:endParaRPr lang="vi-VN" b="1" dirty="0"/>
          </a:p>
        </p:txBody>
      </p:sp>
      <p:sp>
        <p:nvSpPr>
          <p:cNvPr id="16" name="TextBox 15"/>
          <p:cNvSpPr txBox="1"/>
          <p:nvPr/>
        </p:nvSpPr>
        <p:spPr>
          <a:xfrm>
            <a:off x="3357418" y="2490823"/>
            <a:ext cx="2198254" cy="461665"/>
          </a:xfrm>
          <a:prstGeom prst="rect">
            <a:avLst/>
          </a:prstGeom>
          <a:noFill/>
        </p:spPr>
        <p:txBody>
          <a:bodyPr wrap="square" rtlCol="0">
            <a:spAutoFit/>
          </a:bodyPr>
          <a:lstStyle/>
          <a:p>
            <a:pPr algn="ctr"/>
            <a:r>
              <a:rPr lang="vi-VN" sz="2400" b="1" i="1" dirty="0" smtClean="0">
                <a:effectLst>
                  <a:outerShdw blurRad="38100" dist="38100" dir="2700000" algn="tl">
                    <a:srgbClr val="000000">
                      <a:alpha val="43137"/>
                    </a:srgbClr>
                  </a:outerShdw>
                </a:effectLst>
              </a:rPr>
              <a:t>Nhóm  6</a:t>
            </a:r>
            <a:endParaRPr lang="vi-VN" sz="24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578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TextBox 7"/>
          <p:cNvSpPr txBox="1"/>
          <p:nvPr/>
        </p:nvSpPr>
        <p:spPr>
          <a:xfrm>
            <a:off x="1034474" y="591128"/>
            <a:ext cx="7758545" cy="4678204"/>
          </a:xfrm>
          <a:prstGeom prst="rect">
            <a:avLst/>
          </a:prstGeom>
          <a:noFill/>
        </p:spPr>
        <p:txBody>
          <a:bodyPr wrap="square" rtlCol="0">
            <a:spAutoFit/>
          </a:bodyPr>
          <a:lstStyle/>
          <a:p>
            <a:pPr lvl="3"/>
            <a:endParaRPr lang="vi-VN" dirty="0" smtClean="0"/>
          </a:p>
          <a:p>
            <a:pPr marL="342900" indent="-342900">
              <a:buAutoNum type="arabicPlain"/>
            </a:pPr>
            <a:r>
              <a:rPr lang="vi-VN" sz="2000" dirty="0">
                <a:solidFill>
                  <a:srgbClr val="7030A0"/>
                </a:solidFill>
              </a:rPr>
              <a:t>v</a:t>
            </a:r>
            <a:r>
              <a:rPr lang="vi-VN" sz="2000" dirty="0" smtClean="0">
                <a:solidFill>
                  <a:srgbClr val="7030A0"/>
                </a:solidFill>
              </a:rPr>
              <a:t>oid Xuat(NV  x) {       </a:t>
            </a:r>
          </a:p>
          <a:p>
            <a:pPr marL="342900" indent="-342900">
              <a:buAutoNum type="arabicPlain"/>
            </a:pPr>
            <a:r>
              <a:rPr lang="vi-VN" sz="2000" dirty="0" smtClean="0">
                <a:solidFill>
                  <a:srgbClr val="7030A0"/>
                </a:solidFill>
              </a:rPr>
              <a:t> printf(“\n %-20s  %-20s  %-15d  %-15d\n ”, x.name , x.province ,  	x.age , x.msnv ) ;</a:t>
            </a:r>
          </a:p>
          <a:p>
            <a:pPr marL="342900" indent="-342900">
              <a:buAutoNum type="arabicPlain"/>
            </a:pPr>
            <a:r>
              <a:rPr lang="vi-VN" sz="2000" dirty="0" smtClean="0">
                <a:solidFill>
                  <a:srgbClr val="7030A0"/>
                </a:solidFill>
              </a:rPr>
              <a:t>}</a:t>
            </a:r>
          </a:p>
          <a:p>
            <a:pPr marL="342900" indent="-342900">
              <a:buAutoNum type="arabicPlain"/>
            </a:pPr>
            <a:r>
              <a:rPr lang="vi-VN" sz="2000" dirty="0">
                <a:solidFill>
                  <a:srgbClr val="7030A0"/>
                </a:solidFill>
              </a:rPr>
              <a:t>v</a:t>
            </a:r>
            <a:r>
              <a:rPr lang="vi-VN" sz="2000" dirty="0" smtClean="0">
                <a:solidFill>
                  <a:srgbClr val="7030A0"/>
                </a:solidFill>
              </a:rPr>
              <a:t>oid XuatN(NV a[ ] , int n ) {</a:t>
            </a:r>
          </a:p>
          <a:p>
            <a:pPr marL="342900" indent="-342900">
              <a:buAutoNum type="arabicPlain"/>
            </a:pPr>
            <a:r>
              <a:rPr lang="vi-VN" sz="2000" dirty="0">
                <a:solidFill>
                  <a:srgbClr val="7030A0"/>
                </a:solidFill>
              </a:rPr>
              <a:t> </a:t>
            </a:r>
            <a:r>
              <a:rPr lang="vi-VN" sz="2000" dirty="0" smtClean="0">
                <a:solidFill>
                  <a:srgbClr val="7030A0"/>
                </a:solidFill>
              </a:rPr>
              <a:t>       printf(“\n           xuat danh sach nhan vien          \n”) ;</a:t>
            </a:r>
          </a:p>
          <a:p>
            <a:pPr marL="342900" indent="-342900">
              <a:buAutoNum type="arabicPlain"/>
            </a:pPr>
            <a:r>
              <a:rPr lang="vi-VN" sz="2000" dirty="0">
                <a:solidFill>
                  <a:srgbClr val="7030A0"/>
                </a:solidFill>
              </a:rPr>
              <a:t> </a:t>
            </a:r>
            <a:r>
              <a:rPr lang="vi-VN" sz="2000" dirty="0" smtClean="0">
                <a:solidFill>
                  <a:srgbClr val="7030A0"/>
                </a:solidFill>
              </a:rPr>
              <a:t>       printf(“\n_______________________________\n”) ;</a:t>
            </a:r>
          </a:p>
          <a:p>
            <a:pPr marL="342900" indent="-342900">
              <a:buAutoNum type="arabicPlain"/>
            </a:pPr>
            <a:r>
              <a:rPr lang="vi-VN" sz="2000" dirty="0">
                <a:solidFill>
                  <a:srgbClr val="7030A0"/>
                </a:solidFill>
              </a:rPr>
              <a:t> </a:t>
            </a:r>
            <a:r>
              <a:rPr lang="vi-VN" sz="2000" dirty="0" smtClean="0">
                <a:solidFill>
                  <a:srgbClr val="7030A0"/>
                </a:solidFill>
              </a:rPr>
              <a:t>       printf(“%-20s  %-20s  %-15d  %-15d  \n , “Ho Ten” , “Tinh” , “Tuoi” , “Ma so Nhan vien” ) ;</a:t>
            </a:r>
          </a:p>
          <a:p>
            <a:pPr marL="342900" indent="-342900">
              <a:buAutoNum type="arabicPlain"/>
            </a:pPr>
            <a:r>
              <a:rPr lang="vi-VN" sz="2000" dirty="0">
                <a:solidFill>
                  <a:srgbClr val="7030A0"/>
                </a:solidFill>
              </a:rPr>
              <a:t> </a:t>
            </a:r>
            <a:r>
              <a:rPr lang="vi-VN" sz="2000" dirty="0" smtClean="0">
                <a:solidFill>
                  <a:srgbClr val="7030A0"/>
                </a:solidFill>
              </a:rPr>
              <a:t>       for(int i=0 ; i&lt;n ; i++ ) {</a:t>
            </a:r>
          </a:p>
          <a:p>
            <a:pPr marL="342900" indent="-342900">
              <a:buAutoNum type="arabicPlain"/>
            </a:pPr>
            <a:r>
              <a:rPr lang="vi-VN" sz="2000" dirty="0">
                <a:solidFill>
                  <a:srgbClr val="7030A0"/>
                </a:solidFill>
              </a:rPr>
              <a:t> </a:t>
            </a:r>
            <a:r>
              <a:rPr lang="vi-VN" sz="2000" dirty="0" smtClean="0">
                <a:solidFill>
                  <a:srgbClr val="7030A0"/>
                </a:solidFill>
              </a:rPr>
              <a:t>            Xuat(a[ i ]) ;</a:t>
            </a:r>
          </a:p>
          <a:p>
            <a:pPr marL="342900" indent="-342900">
              <a:buAutoNum type="arabicPlain"/>
            </a:pPr>
            <a:r>
              <a:rPr lang="vi-VN" sz="2000" dirty="0" smtClean="0">
                <a:solidFill>
                  <a:srgbClr val="7030A0"/>
                </a:solidFill>
              </a:rPr>
              <a:t>}</a:t>
            </a:r>
          </a:p>
          <a:p>
            <a:pPr marL="342900" indent="-342900">
              <a:buAutoNum type="arabicPlain"/>
            </a:pPr>
            <a:r>
              <a:rPr lang="vi-VN" sz="2000" dirty="0">
                <a:solidFill>
                  <a:srgbClr val="7030A0"/>
                </a:solidFill>
              </a:rPr>
              <a:t> </a:t>
            </a:r>
            <a:r>
              <a:rPr lang="vi-VN" sz="2000" dirty="0" smtClean="0">
                <a:solidFill>
                  <a:srgbClr val="7030A0"/>
                </a:solidFill>
              </a:rPr>
              <a:t>       printf(“\n________________________________\n”) ;</a:t>
            </a:r>
          </a:p>
          <a:p>
            <a:pPr marL="342900" indent="-342900">
              <a:buAutoNum type="arabicPlain"/>
            </a:pPr>
            <a:r>
              <a:rPr lang="vi-VN" sz="2000" dirty="0">
                <a:solidFill>
                  <a:srgbClr val="7030A0"/>
                </a:solidFill>
              </a:rPr>
              <a:t>}</a:t>
            </a:r>
            <a:endParaRPr lang="vi-VN" sz="2000" dirty="0" smtClean="0">
              <a:solidFill>
                <a:srgbClr val="7030A0"/>
              </a:solidFill>
            </a:endParaRPr>
          </a:p>
        </p:txBody>
      </p:sp>
    </p:spTree>
    <p:extLst>
      <p:ext uri="{BB962C8B-B14F-4D97-AF65-F5344CB8AC3E}">
        <p14:creationId xmlns:p14="http://schemas.microsoft.com/office/powerpoint/2010/main" val="319715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893454" y="73891"/>
            <a:ext cx="7758546" cy="523220"/>
          </a:xfrm>
          <a:prstGeom prst="rect">
            <a:avLst/>
          </a:prstGeom>
          <a:noFill/>
        </p:spPr>
        <p:txBody>
          <a:bodyPr wrap="square" rtlCol="0">
            <a:spAutoFit/>
          </a:bodyPr>
          <a:lstStyle/>
          <a:p>
            <a:r>
              <a:rPr lang="vi-VN" sz="2800" dirty="0" smtClean="0"/>
              <a:t>Dưới đây là hàm thêm Nhân viên : </a:t>
            </a:r>
            <a:endParaRPr lang="vi-VN" sz="2800" dirty="0"/>
          </a:p>
        </p:txBody>
      </p:sp>
      <p:sp>
        <p:nvSpPr>
          <p:cNvPr id="3" name="TextBox 2"/>
          <p:cNvSpPr txBox="1"/>
          <p:nvPr/>
        </p:nvSpPr>
        <p:spPr>
          <a:xfrm>
            <a:off x="1487054" y="1902691"/>
            <a:ext cx="7998691" cy="2677656"/>
          </a:xfrm>
          <a:prstGeom prst="rect">
            <a:avLst/>
          </a:prstGeom>
          <a:noFill/>
        </p:spPr>
        <p:txBody>
          <a:bodyPr wrap="square" rtlCol="0">
            <a:spAutoFit/>
          </a:bodyPr>
          <a:lstStyle/>
          <a:p>
            <a:pPr marL="342900" indent="-342900">
              <a:buAutoNum type="arabicPlain"/>
            </a:pPr>
            <a:r>
              <a:rPr lang="vi-VN" sz="2400" dirty="0">
                <a:solidFill>
                  <a:srgbClr val="7030A0"/>
                </a:solidFill>
              </a:rPr>
              <a:t>v</a:t>
            </a:r>
            <a:r>
              <a:rPr lang="vi-VN" sz="2400" dirty="0" smtClean="0">
                <a:solidFill>
                  <a:srgbClr val="7030A0"/>
                </a:solidFill>
              </a:rPr>
              <a:t>oid ThemNV(NV  a[ ] , int  &amp;n , NV &amp;x , int b) {</a:t>
            </a:r>
          </a:p>
          <a:p>
            <a:pPr marL="342900" indent="-342900">
              <a:buAutoNum type="arabicPlain"/>
            </a:pPr>
            <a:r>
              <a:rPr lang="vi-VN" sz="2400" dirty="0" smtClean="0">
                <a:solidFill>
                  <a:srgbClr val="7030A0"/>
                </a:solidFill>
              </a:rPr>
              <a:t>         for (int i=n ; i&gt;b ; i-- ) {</a:t>
            </a:r>
          </a:p>
          <a:p>
            <a:pPr marL="342900" indent="-342900">
              <a:buAutoNum type="arabicPlain"/>
            </a:pPr>
            <a:r>
              <a:rPr lang="vi-VN" sz="2400" dirty="0">
                <a:solidFill>
                  <a:srgbClr val="7030A0"/>
                </a:solidFill>
              </a:rPr>
              <a:t> </a:t>
            </a:r>
            <a:r>
              <a:rPr lang="vi-VN" sz="2400" dirty="0" smtClean="0">
                <a:solidFill>
                  <a:srgbClr val="7030A0"/>
                </a:solidFill>
              </a:rPr>
              <a:t>                   a[ i ] = a [ i-1] ;</a:t>
            </a:r>
          </a:p>
          <a:p>
            <a:pPr marL="342900" indent="-342900">
              <a:buAutoNum type="arabicPlain"/>
            </a:pPr>
            <a:r>
              <a:rPr lang="vi-VN" sz="2400" dirty="0" smtClean="0">
                <a:solidFill>
                  <a:srgbClr val="7030A0"/>
                </a:solidFill>
              </a:rPr>
              <a:t>}</a:t>
            </a:r>
          </a:p>
          <a:p>
            <a:pPr marL="342900" indent="-342900">
              <a:buAutoNum type="arabicPlain"/>
            </a:pPr>
            <a:r>
              <a:rPr lang="vi-VN" sz="2400" dirty="0">
                <a:solidFill>
                  <a:srgbClr val="7030A0"/>
                </a:solidFill>
              </a:rPr>
              <a:t> </a:t>
            </a:r>
            <a:r>
              <a:rPr lang="vi-VN" sz="2400" dirty="0" smtClean="0">
                <a:solidFill>
                  <a:srgbClr val="7030A0"/>
                </a:solidFill>
              </a:rPr>
              <a:t>        a[ b ] = x ;</a:t>
            </a:r>
          </a:p>
          <a:p>
            <a:pPr marL="342900" indent="-342900">
              <a:buAutoNum type="arabicPlain"/>
            </a:pPr>
            <a:r>
              <a:rPr lang="vi-VN" sz="2400" dirty="0" smtClean="0">
                <a:solidFill>
                  <a:srgbClr val="7030A0"/>
                </a:solidFill>
              </a:rPr>
              <a:t>         n++ ;</a:t>
            </a:r>
          </a:p>
          <a:p>
            <a:pPr marL="342900" indent="-342900">
              <a:buAutoNum type="arabicPlain"/>
            </a:pPr>
            <a:r>
              <a:rPr lang="vi-VN" sz="2400" dirty="0">
                <a:solidFill>
                  <a:srgbClr val="7030A0"/>
                </a:solidFill>
              </a:rPr>
              <a:t>}</a:t>
            </a:r>
            <a:endParaRPr lang="vi-VN" sz="2400" dirty="0" smtClean="0">
              <a:solidFill>
                <a:srgbClr val="7030A0"/>
              </a:solidFill>
            </a:endParaRPr>
          </a:p>
        </p:txBody>
      </p:sp>
    </p:spTree>
    <p:extLst>
      <p:ext uri="{BB962C8B-B14F-4D97-AF65-F5344CB8AC3E}">
        <p14:creationId xmlns:p14="http://schemas.microsoft.com/office/powerpoint/2010/main" val="3672021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p:cNvSpPr txBox="1"/>
          <p:nvPr/>
        </p:nvSpPr>
        <p:spPr>
          <a:xfrm>
            <a:off x="822036" y="1311564"/>
            <a:ext cx="8866909" cy="5253773"/>
          </a:xfrm>
          <a:prstGeom prst="rect">
            <a:avLst/>
          </a:prstGeom>
          <a:noFill/>
        </p:spPr>
        <p:txBody>
          <a:bodyPr wrap="square" rtlCol="0">
            <a:spAutoFit/>
          </a:bodyPr>
          <a:lstStyle/>
          <a:p>
            <a:pPr marL="342900" indent="-342900">
              <a:buAutoNum type="arabicPlain"/>
            </a:pPr>
            <a:r>
              <a:rPr lang="vi-VN" sz="2400" dirty="0">
                <a:solidFill>
                  <a:srgbClr val="7030A0"/>
                </a:solidFill>
              </a:rPr>
              <a:t>void TimNvTheoTinh(NV  a[ ] , int n , char c[ ] ) {</a:t>
            </a:r>
          </a:p>
          <a:p>
            <a:pPr marL="342900" indent="-342900">
              <a:buAutoNum type="arabicPlain"/>
            </a:pPr>
            <a:r>
              <a:rPr lang="vi-VN" sz="2400" dirty="0">
                <a:solidFill>
                  <a:srgbClr val="7030A0"/>
                </a:solidFill>
              </a:rPr>
              <a:t>        int dem ;</a:t>
            </a:r>
          </a:p>
          <a:p>
            <a:pPr marL="342900" indent="-342900">
              <a:buFontTx/>
              <a:buAutoNum type="arabicPlain"/>
            </a:pPr>
            <a:r>
              <a:rPr lang="vi-VN" sz="2400" dirty="0">
                <a:solidFill>
                  <a:srgbClr val="7030A0"/>
                </a:solidFill>
              </a:rPr>
              <a:t>        printf(“%-20s  %-20s  %-20d  \n , “Ho Ten” , “Tinh” </a:t>
            </a:r>
            <a:r>
              <a:rPr lang="vi-VN" sz="2400" dirty="0" smtClean="0">
                <a:solidFill>
                  <a:srgbClr val="7030A0"/>
                </a:solidFill>
              </a:rPr>
              <a:t>,  “</a:t>
            </a:r>
            <a:r>
              <a:rPr lang="vi-VN" sz="2400" dirty="0">
                <a:solidFill>
                  <a:srgbClr val="7030A0"/>
                </a:solidFill>
              </a:rPr>
              <a:t>Tuoi” ) ;</a:t>
            </a:r>
          </a:p>
          <a:p>
            <a:pPr marL="342900" indent="-342900">
              <a:buAutoNum type="arabicPlain"/>
            </a:pPr>
            <a:r>
              <a:rPr lang="vi-VN" sz="2400" dirty="0">
                <a:solidFill>
                  <a:srgbClr val="7030A0"/>
                </a:solidFill>
              </a:rPr>
              <a:t>        for (int i=0 ; i&lt;n ; i++ ) {</a:t>
            </a:r>
          </a:p>
          <a:p>
            <a:pPr marL="342900" indent="-342900">
              <a:buAutoNum type="arabicPlain"/>
            </a:pPr>
            <a:r>
              <a:rPr lang="vi-VN" sz="2400" dirty="0">
                <a:solidFill>
                  <a:srgbClr val="7030A0"/>
                </a:solidFill>
              </a:rPr>
              <a:t>              if(strcmp(a[ i ].province, c) ==0) {</a:t>
            </a:r>
          </a:p>
          <a:p>
            <a:pPr marL="342900" indent="-342900">
              <a:buAutoNum type="arabicPlain"/>
            </a:pPr>
            <a:r>
              <a:rPr lang="vi-VN" sz="2400" dirty="0">
                <a:solidFill>
                  <a:srgbClr val="7030A0"/>
                </a:solidFill>
              </a:rPr>
              <a:t>                       Xuat(a[ i ]) ;</a:t>
            </a:r>
          </a:p>
          <a:p>
            <a:pPr marL="342900" indent="-342900">
              <a:buAutoNum type="arabicPlain"/>
            </a:pPr>
            <a:r>
              <a:rPr lang="vi-VN" sz="2400" dirty="0">
                <a:solidFill>
                  <a:srgbClr val="7030A0"/>
                </a:solidFill>
              </a:rPr>
              <a:t>                       dem++ ;</a:t>
            </a:r>
          </a:p>
          <a:p>
            <a:pPr marL="342900" indent="-342900">
              <a:buAutoNum type="arabicPlain"/>
            </a:pPr>
            <a:r>
              <a:rPr lang="vi-VN" sz="2400" dirty="0">
                <a:solidFill>
                  <a:srgbClr val="7030A0"/>
                </a:solidFill>
              </a:rPr>
              <a:t>                    }</a:t>
            </a:r>
          </a:p>
          <a:p>
            <a:pPr marL="342900" indent="-342900">
              <a:buAutoNum type="arabicPlain"/>
            </a:pPr>
            <a:r>
              <a:rPr lang="vi-VN" sz="2400" dirty="0">
                <a:solidFill>
                  <a:srgbClr val="7030A0"/>
                </a:solidFill>
              </a:rPr>
              <a:t>       }</a:t>
            </a:r>
          </a:p>
          <a:p>
            <a:pPr marL="342900" indent="-342900">
              <a:buAutoNum type="arabicPlain"/>
            </a:pPr>
            <a:r>
              <a:rPr lang="vi-VN" sz="2400" dirty="0">
                <a:solidFill>
                  <a:srgbClr val="7030A0"/>
                </a:solidFill>
              </a:rPr>
              <a:t>        if(dem ==0) {</a:t>
            </a:r>
          </a:p>
          <a:p>
            <a:pPr marL="342900" indent="-342900">
              <a:buAutoNum type="arabicPlain"/>
            </a:pPr>
            <a:r>
              <a:rPr lang="vi-VN" sz="2400" dirty="0">
                <a:solidFill>
                  <a:srgbClr val="7030A0"/>
                </a:solidFill>
              </a:rPr>
              <a:t>              printf(“Khong co chuc nang nay !!!!!!! ” ) ;</a:t>
            </a:r>
          </a:p>
          <a:p>
            <a:pPr marL="342900" indent="-342900">
              <a:buAutoNum type="arabicPlain"/>
            </a:pPr>
            <a:r>
              <a:rPr lang="vi-VN" sz="2400" dirty="0">
                <a:solidFill>
                  <a:srgbClr val="7030A0"/>
                </a:solidFill>
              </a:rPr>
              <a:t>}</a:t>
            </a:r>
          </a:p>
          <a:p>
            <a:endParaRPr lang="vi-VN" dirty="0"/>
          </a:p>
        </p:txBody>
      </p:sp>
      <p:sp>
        <p:nvSpPr>
          <p:cNvPr id="6" name="TextBox 5"/>
          <p:cNvSpPr txBox="1"/>
          <p:nvPr/>
        </p:nvSpPr>
        <p:spPr>
          <a:xfrm>
            <a:off x="1052945" y="120073"/>
            <a:ext cx="7204364" cy="800219"/>
          </a:xfrm>
          <a:prstGeom prst="rect">
            <a:avLst/>
          </a:prstGeom>
          <a:noFill/>
        </p:spPr>
        <p:txBody>
          <a:bodyPr wrap="square" rtlCol="0">
            <a:spAutoFit/>
          </a:bodyPr>
          <a:lstStyle/>
          <a:p>
            <a:r>
              <a:rPr lang="vi-VN" sz="2800" dirty="0"/>
              <a:t>Dưới đây là hàm tìm Nhân viên theo </a:t>
            </a:r>
            <a:r>
              <a:rPr lang="vi-VN" sz="2800" dirty="0" smtClean="0"/>
              <a:t>tỉnh </a:t>
            </a:r>
            <a:endParaRPr lang="vi-VN" sz="2800" dirty="0"/>
          </a:p>
          <a:p>
            <a:endParaRPr lang="vi-VN" dirty="0"/>
          </a:p>
        </p:txBody>
      </p:sp>
    </p:spTree>
    <p:extLst>
      <p:ext uri="{BB962C8B-B14F-4D97-AF65-F5344CB8AC3E}">
        <p14:creationId xmlns:p14="http://schemas.microsoft.com/office/powerpoint/2010/main" val="648049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p:cNvSpPr txBox="1"/>
          <p:nvPr/>
        </p:nvSpPr>
        <p:spPr>
          <a:xfrm>
            <a:off x="794327" y="1459345"/>
            <a:ext cx="8866909" cy="5539978"/>
          </a:xfrm>
          <a:prstGeom prst="rect">
            <a:avLst/>
          </a:prstGeom>
          <a:noFill/>
        </p:spPr>
        <p:txBody>
          <a:bodyPr wrap="square" rtlCol="0">
            <a:spAutoFit/>
          </a:bodyPr>
          <a:lstStyle/>
          <a:p>
            <a:pPr marL="342900" indent="-342900">
              <a:buAutoNum type="arabicPlain"/>
            </a:pPr>
            <a:r>
              <a:rPr lang="vi-VN" sz="2400" dirty="0">
                <a:solidFill>
                  <a:srgbClr val="7030A0"/>
                </a:solidFill>
              </a:rPr>
              <a:t>void </a:t>
            </a:r>
            <a:r>
              <a:rPr lang="vi-VN" sz="2400" dirty="0" smtClean="0">
                <a:solidFill>
                  <a:srgbClr val="7030A0"/>
                </a:solidFill>
              </a:rPr>
              <a:t>Sapxep(NV  </a:t>
            </a:r>
            <a:r>
              <a:rPr lang="vi-VN" sz="2400" dirty="0">
                <a:solidFill>
                  <a:srgbClr val="7030A0"/>
                </a:solidFill>
              </a:rPr>
              <a:t>a[ ] , int </a:t>
            </a:r>
            <a:r>
              <a:rPr lang="vi-VN" sz="2400" dirty="0" smtClean="0">
                <a:solidFill>
                  <a:srgbClr val="7030A0"/>
                </a:solidFill>
              </a:rPr>
              <a:t>n) </a:t>
            </a:r>
            <a:r>
              <a:rPr lang="vi-VN" sz="2400" dirty="0">
                <a:solidFill>
                  <a:srgbClr val="7030A0"/>
                </a:solidFill>
              </a:rPr>
              <a:t>{</a:t>
            </a:r>
          </a:p>
          <a:p>
            <a:pPr marL="342900" indent="-342900">
              <a:buAutoNum type="arabicPlain"/>
            </a:pPr>
            <a:r>
              <a:rPr lang="vi-VN" sz="2400" dirty="0">
                <a:solidFill>
                  <a:srgbClr val="7030A0"/>
                </a:solidFill>
              </a:rPr>
              <a:t>        </a:t>
            </a:r>
            <a:r>
              <a:rPr lang="vi-VN" sz="2400" dirty="0" smtClean="0">
                <a:solidFill>
                  <a:srgbClr val="7030A0"/>
                </a:solidFill>
              </a:rPr>
              <a:t>Employee t ;</a:t>
            </a:r>
            <a:endParaRPr lang="vi-VN" sz="2400" dirty="0">
              <a:solidFill>
                <a:srgbClr val="7030A0"/>
              </a:solidFill>
            </a:endParaRPr>
          </a:p>
          <a:p>
            <a:pPr marL="342900" indent="-342900">
              <a:buAutoNum type="arabicPlain"/>
            </a:pPr>
            <a:r>
              <a:rPr lang="vi-VN" sz="2400" dirty="0">
                <a:solidFill>
                  <a:srgbClr val="7030A0"/>
                </a:solidFill>
              </a:rPr>
              <a:t>        for (int i=0 ; i&lt;n ; i++ ) </a:t>
            </a:r>
            <a:r>
              <a:rPr lang="vi-VN" sz="2400" dirty="0" smtClean="0">
                <a:solidFill>
                  <a:srgbClr val="7030A0"/>
                </a:solidFill>
              </a:rPr>
              <a:t>{</a:t>
            </a:r>
          </a:p>
          <a:p>
            <a:pPr marL="342900" indent="-342900">
              <a:buAutoNum type="arabicPlain"/>
            </a:pPr>
            <a:r>
              <a:rPr lang="vi-VN" sz="2400" dirty="0">
                <a:solidFill>
                  <a:srgbClr val="7030A0"/>
                </a:solidFill>
              </a:rPr>
              <a:t> </a:t>
            </a:r>
            <a:r>
              <a:rPr lang="vi-VN" sz="2400" dirty="0" smtClean="0">
                <a:solidFill>
                  <a:srgbClr val="7030A0"/>
                </a:solidFill>
              </a:rPr>
              <a:t>             for(int j=i+1 ; j&lt;=n ;j++) {</a:t>
            </a:r>
            <a:endParaRPr lang="vi-VN" sz="2400" dirty="0">
              <a:solidFill>
                <a:srgbClr val="7030A0"/>
              </a:solidFill>
            </a:endParaRPr>
          </a:p>
          <a:p>
            <a:pPr marL="342900" indent="-342900">
              <a:buAutoNum type="arabicPlain"/>
            </a:pPr>
            <a:r>
              <a:rPr lang="vi-VN" sz="2400" dirty="0">
                <a:solidFill>
                  <a:srgbClr val="7030A0"/>
                </a:solidFill>
              </a:rPr>
              <a:t>              </a:t>
            </a:r>
            <a:r>
              <a:rPr lang="vi-VN" sz="2400" dirty="0" smtClean="0">
                <a:solidFill>
                  <a:srgbClr val="7030A0"/>
                </a:solidFill>
              </a:rPr>
              <a:t>      if(strcmp(a</a:t>
            </a:r>
            <a:r>
              <a:rPr lang="vi-VN" sz="2400" dirty="0">
                <a:solidFill>
                  <a:srgbClr val="7030A0"/>
                </a:solidFill>
              </a:rPr>
              <a:t>[ i ].province, </a:t>
            </a:r>
            <a:r>
              <a:rPr lang="vi-VN" sz="2400" dirty="0" smtClean="0">
                <a:solidFill>
                  <a:srgbClr val="7030A0"/>
                </a:solidFill>
              </a:rPr>
              <a:t>a[ j ].province)&lt;0) </a:t>
            </a:r>
            <a:r>
              <a:rPr lang="vi-VN" sz="2400" dirty="0">
                <a:solidFill>
                  <a:srgbClr val="7030A0"/>
                </a:solidFill>
              </a:rPr>
              <a:t>{</a:t>
            </a:r>
          </a:p>
          <a:p>
            <a:pPr marL="342900" indent="-342900">
              <a:buAutoNum type="arabicPlain"/>
            </a:pPr>
            <a:r>
              <a:rPr lang="vi-VN" sz="2400" dirty="0">
                <a:solidFill>
                  <a:srgbClr val="7030A0"/>
                </a:solidFill>
              </a:rPr>
              <a:t>                        </a:t>
            </a:r>
            <a:r>
              <a:rPr lang="vi-VN" sz="2400" dirty="0" smtClean="0">
                <a:solidFill>
                  <a:srgbClr val="7030A0"/>
                </a:solidFill>
              </a:rPr>
              <a:t>      t=a[ i ];</a:t>
            </a:r>
          </a:p>
          <a:p>
            <a:pPr marL="342900" indent="-342900">
              <a:buAutoNum type="arabicPlain"/>
            </a:pPr>
            <a:r>
              <a:rPr lang="vi-VN" sz="2400" dirty="0">
                <a:solidFill>
                  <a:srgbClr val="7030A0"/>
                </a:solidFill>
              </a:rPr>
              <a:t> </a:t>
            </a:r>
            <a:r>
              <a:rPr lang="vi-VN" sz="2400" dirty="0" smtClean="0">
                <a:solidFill>
                  <a:srgbClr val="7030A0"/>
                </a:solidFill>
              </a:rPr>
              <a:t>                             a[ i ] = a[ j ] ;</a:t>
            </a:r>
            <a:endParaRPr lang="vi-VN" sz="2400" dirty="0">
              <a:solidFill>
                <a:srgbClr val="7030A0"/>
              </a:solidFill>
            </a:endParaRPr>
          </a:p>
          <a:p>
            <a:pPr marL="342900" indent="-342900">
              <a:buAutoNum type="arabicPlain"/>
            </a:pPr>
            <a:r>
              <a:rPr lang="vi-VN" sz="2400" dirty="0">
                <a:solidFill>
                  <a:srgbClr val="7030A0"/>
                </a:solidFill>
              </a:rPr>
              <a:t>                    </a:t>
            </a:r>
            <a:r>
              <a:rPr lang="vi-VN" sz="2400" dirty="0" smtClean="0">
                <a:solidFill>
                  <a:srgbClr val="7030A0"/>
                </a:solidFill>
              </a:rPr>
              <a:t>          a[ j ] = t ;</a:t>
            </a:r>
          </a:p>
          <a:p>
            <a:pPr marL="342900" indent="-342900">
              <a:buAutoNum type="arabicPlain"/>
            </a:pPr>
            <a:r>
              <a:rPr lang="vi-VN" sz="2400" dirty="0">
                <a:solidFill>
                  <a:srgbClr val="7030A0"/>
                </a:solidFill>
              </a:rPr>
              <a:t> </a:t>
            </a:r>
            <a:r>
              <a:rPr lang="vi-VN" sz="2400" dirty="0" smtClean="0">
                <a:solidFill>
                  <a:srgbClr val="7030A0"/>
                </a:solidFill>
              </a:rPr>
              <a:t>                         }</a:t>
            </a:r>
            <a:endParaRPr lang="vi-VN" sz="2400" dirty="0">
              <a:solidFill>
                <a:srgbClr val="7030A0"/>
              </a:solidFill>
            </a:endParaRPr>
          </a:p>
          <a:p>
            <a:pPr marL="342900" indent="-342900">
              <a:buAutoNum type="arabicPlain"/>
            </a:pPr>
            <a:r>
              <a:rPr lang="vi-VN" sz="2400" dirty="0">
                <a:solidFill>
                  <a:srgbClr val="7030A0"/>
                </a:solidFill>
              </a:rPr>
              <a:t>                  </a:t>
            </a:r>
            <a:r>
              <a:rPr lang="vi-VN" sz="2400" dirty="0" smtClean="0">
                <a:solidFill>
                  <a:srgbClr val="7030A0"/>
                </a:solidFill>
              </a:rPr>
              <a:t>}</a:t>
            </a:r>
            <a:endParaRPr lang="vi-VN" sz="2400" dirty="0">
              <a:solidFill>
                <a:srgbClr val="7030A0"/>
              </a:solidFill>
            </a:endParaRPr>
          </a:p>
          <a:p>
            <a:pPr marL="342900" indent="-342900">
              <a:buAutoNum type="arabicPlain"/>
            </a:pPr>
            <a:r>
              <a:rPr lang="vi-VN" sz="2400" dirty="0">
                <a:solidFill>
                  <a:srgbClr val="7030A0"/>
                </a:solidFill>
              </a:rPr>
              <a:t>       }</a:t>
            </a:r>
          </a:p>
          <a:p>
            <a:pPr marL="342900" indent="-342900">
              <a:buAutoNum type="arabicPlain"/>
            </a:pPr>
            <a:r>
              <a:rPr lang="vi-VN" sz="2400" dirty="0">
                <a:solidFill>
                  <a:srgbClr val="7030A0"/>
                </a:solidFill>
              </a:rPr>
              <a:t>       </a:t>
            </a:r>
            <a:r>
              <a:rPr lang="vi-VN" sz="2400" dirty="0" smtClean="0">
                <a:solidFill>
                  <a:srgbClr val="7030A0"/>
                </a:solidFill>
              </a:rPr>
              <a:t>XuatN(a,n) ; </a:t>
            </a:r>
          </a:p>
          <a:p>
            <a:pPr marL="342900" indent="-342900">
              <a:buAutoNum type="arabicPlain"/>
            </a:pPr>
            <a:r>
              <a:rPr lang="vi-VN" sz="2400" dirty="0">
                <a:solidFill>
                  <a:srgbClr val="7030A0"/>
                </a:solidFill>
              </a:rPr>
              <a:t> </a:t>
            </a:r>
            <a:r>
              <a:rPr lang="vi-VN" sz="2400" dirty="0" smtClean="0">
                <a:solidFill>
                  <a:srgbClr val="7030A0"/>
                </a:solidFill>
              </a:rPr>
              <a:t>}</a:t>
            </a:r>
            <a:endParaRPr lang="vi-VN" sz="2400" dirty="0">
              <a:solidFill>
                <a:srgbClr val="7030A0"/>
              </a:solidFill>
            </a:endParaRPr>
          </a:p>
          <a:p>
            <a:endParaRPr lang="vi-VN" sz="2400" dirty="0">
              <a:solidFill>
                <a:srgbClr val="7030A0"/>
              </a:solidFill>
            </a:endParaRPr>
          </a:p>
          <a:p>
            <a:endParaRPr lang="vi-VN" dirty="0"/>
          </a:p>
        </p:txBody>
      </p:sp>
      <p:sp>
        <p:nvSpPr>
          <p:cNvPr id="6" name="TextBox 5"/>
          <p:cNvSpPr txBox="1"/>
          <p:nvPr/>
        </p:nvSpPr>
        <p:spPr>
          <a:xfrm>
            <a:off x="1052945" y="120073"/>
            <a:ext cx="7204364" cy="800219"/>
          </a:xfrm>
          <a:prstGeom prst="rect">
            <a:avLst/>
          </a:prstGeom>
          <a:noFill/>
        </p:spPr>
        <p:txBody>
          <a:bodyPr wrap="square" rtlCol="0">
            <a:spAutoFit/>
          </a:bodyPr>
          <a:lstStyle/>
          <a:p>
            <a:r>
              <a:rPr lang="vi-VN" sz="2800" dirty="0"/>
              <a:t>Dưới đây là </a:t>
            </a:r>
            <a:r>
              <a:rPr lang="vi-VN" sz="2800" dirty="0" smtClean="0"/>
              <a:t>hàm sắp xếp nhân viên : </a:t>
            </a:r>
            <a:endParaRPr lang="vi-VN" sz="2800" dirty="0"/>
          </a:p>
          <a:p>
            <a:endParaRPr lang="vi-VN" dirty="0"/>
          </a:p>
        </p:txBody>
      </p:sp>
    </p:spTree>
    <p:extLst>
      <p:ext uri="{BB962C8B-B14F-4D97-AF65-F5344CB8AC3E}">
        <p14:creationId xmlns:p14="http://schemas.microsoft.com/office/powerpoint/2010/main" val="396291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p:cNvSpPr txBox="1"/>
          <p:nvPr/>
        </p:nvSpPr>
        <p:spPr>
          <a:xfrm>
            <a:off x="0" y="1459344"/>
            <a:ext cx="9144000" cy="4431983"/>
          </a:xfrm>
          <a:prstGeom prst="rect">
            <a:avLst/>
          </a:prstGeom>
          <a:noFill/>
        </p:spPr>
        <p:txBody>
          <a:bodyPr wrap="square" rtlCol="0">
            <a:spAutoFit/>
          </a:bodyPr>
          <a:lstStyle/>
          <a:p>
            <a:r>
              <a:rPr lang="vi-VN" sz="2400" dirty="0" smtClean="0">
                <a:solidFill>
                  <a:srgbClr val="7030A0"/>
                </a:solidFill>
              </a:rPr>
              <a:t>1  void </a:t>
            </a:r>
            <a:r>
              <a:rPr lang="vi-VN" sz="2400" dirty="0">
                <a:solidFill>
                  <a:srgbClr val="7030A0"/>
                </a:solidFill>
              </a:rPr>
              <a:t>ThongKe</a:t>
            </a:r>
            <a:r>
              <a:rPr lang="vi-VN" sz="2400" dirty="0" smtClean="0">
                <a:solidFill>
                  <a:srgbClr val="7030A0"/>
                </a:solidFill>
              </a:rPr>
              <a:t>(NV  </a:t>
            </a:r>
            <a:r>
              <a:rPr lang="vi-VN" sz="2400" dirty="0">
                <a:solidFill>
                  <a:srgbClr val="7030A0"/>
                </a:solidFill>
              </a:rPr>
              <a:t>a[ ] , int </a:t>
            </a:r>
            <a:r>
              <a:rPr lang="vi-VN" sz="2400" dirty="0" smtClean="0">
                <a:solidFill>
                  <a:srgbClr val="7030A0"/>
                </a:solidFill>
              </a:rPr>
              <a:t>n) </a:t>
            </a:r>
            <a:r>
              <a:rPr lang="vi-VN" sz="2400" dirty="0">
                <a:solidFill>
                  <a:srgbClr val="7030A0"/>
                </a:solidFill>
              </a:rPr>
              <a:t>{</a:t>
            </a:r>
          </a:p>
          <a:p>
            <a:r>
              <a:rPr lang="vi-VN" sz="2400" dirty="0" smtClean="0">
                <a:solidFill>
                  <a:srgbClr val="7030A0"/>
                </a:solidFill>
              </a:rPr>
              <a:t>2      int dem = 0;</a:t>
            </a:r>
            <a:endParaRPr lang="vi-VN" sz="2400" dirty="0">
              <a:solidFill>
                <a:srgbClr val="7030A0"/>
              </a:solidFill>
            </a:endParaRPr>
          </a:p>
          <a:p>
            <a:r>
              <a:rPr lang="vi-VN" sz="2400" dirty="0" smtClean="0">
                <a:solidFill>
                  <a:srgbClr val="7030A0"/>
                </a:solidFill>
              </a:rPr>
              <a:t>3      for </a:t>
            </a:r>
            <a:r>
              <a:rPr lang="vi-VN" sz="2400" dirty="0">
                <a:solidFill>
                  <a:srgbClr val="7030A0"/>
                </a:solidFill>
              </a:rPr>
              <a:t>(int i=0 ; i&lt;n ; i++ ) </a:t>
            </a:r>
            <a:r>
              <a:rPr lang="vi-VN" sz="2400" dirty="0" smtClean="0">
                <a:solidFill>
                  <a:srgbClr val="7030A0"/>
                </a:solidFill>
              </a:rPr>
              <a:t>{</a:t>
            </a:r>
          </a:p>
          <a:p>
            <a:r>
              <a:rPr lang="vi-VN" sz="2400" dirty="0" smtClean="0">
                <a:solidFill>
                  <a:srgbClr val="7030A0"/>
                </a:solidFill>
              </a:rPr>
              <a:t>4            dem ++ ; </a:t>
            </a:r>
            <a:endParaRPr lang="vi-VN" sz="2400" dirty="0">
              <a:solidFill>
                <a:srgbClr val="7030A0"/>
              </a:solidFill>
            </a:endParaRPr>
          </a:p>
          <a:p>
            <a:r>
              <a:rPr lang="vi-VN" sz="2400" dirty="0" smtClean="0">
                <a:solidFill>
                  <a:srgbClr val="7030A0"/>
                </a:solidFill>
              </a:rPr>
              <a:t>5                  if(strcmp(a</a:t>
            </a:r>
            <a:r>
              <a:rPr lang="vi-VN" sz="2400" dirty="0">
                <a:solidFill>
                  <a:srgbClr val="7030A0"/>
                </a:solidFill>
              </a:rPr>
              <a:t>[ i ].province, </a:t>
            </a:r>
            <a:r>
              <a:rPr lang="vi-VN" sz="2400" dirty="0" smtClean="0">
                <a:solidFill>
                  <a:srgbClr val="7030A0"/>
                </a:solidFill>
              </a:rPr>
              <a:t>a[ i+1 ].province)!=0) </a:t>
            </a:r>
            <a:r>
              <a:rPr lang="vi-VN" sz="2400" dirty="0">
                <a:solidFill>
                  <a:srgbClr val="7030A0"/>
                </a:solidFill>
              </a:rPr>
              <a:t>{</a:t>
            </a:r>
          </a:p>
          <a:p>
            <a:pPr marL="457200" indent="-457200">
              <a:buFontTx/>
              <a:buAutoNum type="arabicPlain" startAt="6"/>
            </a:pPr>
            <a:r>
              <a:rPr lang="vi-VN" sz="2400" dirty="0" smtClean="0">
                <a:solidFill>
                  <a:srgbClr val="7030A0"/>
                </a:solidFill>
              </a:rPr>
              <a:t>                   printf(“\n\t %s co %d nhan vien”,a[i].province,dem); </a:t>
            </a:r>
          </a:p>
          <a:p>
            <a:pPr marL="457200" indent="-457200">
              <a:buFontTx/>
              <a:buAutoNum type="arabicPlain" startAt="6"/>
            </a:pPr>
            <a:r>
              <a:rPr lang="vi-VN" sz="2400" dirty="0">
                <a:solidFill>
                  <a:srgbClr val="7030A0"/>
                </a:solidFill>
              </a:rPr>
              <a:t> </a:t>
            </a:r>
            <a:r>
              <a:rPr lang="vi-VN" sz="2400" dirty="0" smtClean="0">
                <a:solidFill>
                  <a:srgbClr val="7030A0"/>
                </a:solidFill>
              </a:rPr>
              <a:t>                  dem=0;</a:t>
            </a:r>
          </a:p>
          <a:p>
            <a:pPr marL="457200" indent="-457200">
              <a:buFontTx/>
              <a:buAutoNum type="arabicPlain" startAt="6"/>
            </a:pPr>
            <a:r>
              <a:rPr lang="vi-VN" sz="2400" dirty="0">
                <a:solidFill>
                  <a:srgbClr val="7030A0"/>
                </a:solidFill>
              </a:rPr>
              <a:t> </a:t>
            </a:r>
            <a:r>
              <a:rPr lang="vi-VN" sz="2400" dirty="0" smtClean="0">
                <a:solidFill>
                  <a:srgbClr val="7030A0"/>
                </a:solidFill>
              </a:rPr>
              <a:t>          }</a:t>
            </a:r>
            <a:endParaRPr lang="vi-VN" sz="2400" dirty="0">
              <a:solidFill>
                <a:srgbClr val="7030A0"/>
              </a:solidFill>
            </a:endParaRPr>
          </a:p>
          <a:p>
            <a:r>
              <a:rPr lang="vi-VN" sz="2400" dirty="0" smtClean="0">
                <a:solidFill>
                  <a:srgbClr val="7030A0"/>
                </a:solidFill>
              </a:rPr>
              <a:t>9       }</a:t>
            </a:r>
          </a:p>
          <a:p>
            <a:r>
              <a:rPr lang="vi-VN" sz="2400" dirty="0" smtClean="0">
                <a:solidFill>
                  <a:srgbClr val="7030A0"/>
                </a:solidFill>
              </a:rPr>
              <a:t>10 }</a:t>
            </a:r>
            <a:endParaRPr lang="vi-VN" sz="2400" dirty="0">
              <a:solidFill>
                <a:srgbClr val="7030A0"/>
              </a:solidFill>
            </a:endParaRPr>
          </a:p>
          <a:p>
            <a:endParaRPr lang="vi-VN" sz="2400" dirty="0">
              <a:solidFill>
                <a:srgbClr val="7030A0"/>
              </a:solidFill>
            </a:endParaRPr>
          </a:p>
          <a:p>
            <a:endParaRPr lang="vi-VN" dirty="0"/>
          </a:p>
        </p:txBody>
      </p:sp>
      <p:sp>
        <p:nvSpPr>
          <p:cNvPr id="6" name="TextBox 5"/>
          <p:cNvSpPr txBox="1"/>
          <p:nvPr/>
        </p:nvSpPr>
        <p:spPr>
          <a:xfrm>
            <a:off x="1052945" y="120073"/>
            <a:ext cx="7204364" cy="800219"/>
          </a:xfrm>
          <a:prstGeom prst="rect">
            <a:avLst/>
          </a:prstGeom>
          <a:noFill/>
        </p:spPr>
        <p:txBody>
          <a:bodyPr wrap="square" rtlCol="0">
            <a:spAutoFit/>
          </a:bodyPr>
          <a:lstStyle/>
          <a:p>
            <a:r>
              <a:rPr lang="vi-VN" sz="2800" dirty="0"/>
              <a:t>Dưới đây là </a:t>
            </a:r>
            <a:r>
              <a:rPr lang="vi-VN" sz="2800" dirty="0" smtClean="0"/>
              <a:t>hàm thống kê nhân viên : </a:t>
            </a:r>
            <a:endParaRPr lang="vi-VN" sz="2800" dirty="0"/>
          </a:p>
          <a:p>
            <a:endParaRPr lang="vi-VN" dirty="0"/>
          </a:p>
        </p:txBody>
      </p:sp>
    </p:spTree>
    <p:extLst>
      <p:ext uri="{BB962C8B-B14F-4D97-AF65-F5344CB8AC3E}">
        <p14:creationId xmlns:p14="http://schemas.microsoft.com/office/powerpoint/2010/main" val="2492963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1052945" y="120073"/>
            <a:ext cx="7204364" cy="800219"/>
          </a:xfrm>
          <a:prstGeom prst="rect">
            <a:avLst/>
          </a:prstGeom>
          <a:noFill/>
        </p:spPr>
        <p:txBody>
          <a:bodyPr wrap="square" rtlCol="0">
            <a:spAutoFit/>
          </a:bodyPr>
          <a:lstStyle/>
          <a:p>
            <a:r>
              <a:rPr lang="vi-VN" sz="2800" dirty="0"/>
              <a:t>Dưới đây là </a:t>
            </a:r>
            <a:r>
              <a:rPr lang="vi-VN" sz="2800" dirty="0" smtClean="0"/>
              <a:t>hàm xuất file nhân viên : </a:t>
            </a:r>
            <a:endParaRPr lang="vi-VN" sz="2800" dirty="0"/>
          </a:p>
          <a:p>
            <a:endParaRPr lang="vi-VN" dirty="0"/>
          </a:p>
        </p:txBody>
      </p:sp>
      <p:sp>
        <p:nvSpPr>
          <p:cNvPr id="2" name="TextBox 1"/>
          <p:cNvSpPr txBox="1"/>
          <p:nvPr/>
        </p:nvSpPr>
        <p:spPr>
          <a:xfrm>
            <a:off x="858981" y="1594547"/>
            <a:ext cx="8100291" cy="4708981"/>
          </a:xfrm>
          <a:prstGeom prst="rect">
            <a:avLst/>
          </a:prstGeom>
          <a:noFill/>
        </p:spPr>
        <p:txBody>
          <a:bodyPr wrap="square" rtlCol="0">
            <a:spAutoFit/>
          </a:bodyPr>
          <a:lstStyle/>
          <a:p>
            <a:pPr marL="342900" indent="-342900">
              <a:buAutoNum type="arabicPlain"/>
            </a:pPr>
            <a:r>
              <a:rPr lang="vi-VN" sz="2400" dirty="0" smtClean="0">
                <a:solidFill>
                  <a:srgbClr val="7030A0"/>
                </a:solidFill>
              </a:rPr>
              <a:t>Void xuatFile(NV  a[ ] , int n , char fileName[ ]  ) {</a:t>
            </a:r>
          </a:p>
          <a:p>
            <a:pPr marL="342900" indent="-342900">
              <a:buAutoNum type="arabicPlain"/>
            </a:pPr>
            <a:r>
              <a:rPr lang="vi-VN" sz="2400" dirty="0">
                <a:solidFill>
                  <a:srgbClr val="7030A0"/>
                </a:solidFill>
              </a:rPr>
              <a:t> </a:t>
            </a:r>
            <a:r>
              <a:rPr lang="vi-VN" sz="2400" dirty="0" smtClean="0">
                <a:solidFill>
                  <a:srgbClr val="7030A0"/>
                </a:solidFill>
              </a:rPr>
              <a:t>       FILE  * fp ;</a:t>
            </a:r>
          </a:p>
          <a:p>
            <a:pPr marL="342900" indent="-342900">
              <a:buAutoNum type="arabicPlain"/>
            </a:pPr>
            <a:r>
              <a:rPr lang="vi-VN" sz="2400" dirty="0">
                <a:solidFill>
                  <a:srgbClr val="7030A0"/>
                </a:solidFill>
              </a:rPr>
              <a:t> </a:t>
            </a:r>
            <a:r>
              <a:rPr lang="vi-VN" sz="2400" dirty="0" smtClean="0">
                <a:solidFill>
                  <a:srgbClr val="7030A0"/>
                </a:solidFill>
              </a:rPr>
              <a:t>       fp = fOpen (fileName, “w” ) ;</a:t>
            </a:r>
          </a:p>
          <a:p>
            <a:pPr marL="342900" indent="-342900">
              <a:buAutoNum type="arabicPlain"/>
            </a:pPr>
            <a:r>
              <a:rPr lang="vi-VN" sz="2400" dirty="0">
                <a:solidFill>
                  <a:srgbClr val="7030A0"/>
                </a:solidFill>
              </a:rPr>
              <a:t> </a:t>
            </a:r>
            <a:r>
              <a:rPr lang="vi-VN" sz="2400" dirty="0" smtClean="0">
                <a:solidFill>
                  <a:srgbClr val="7030A0"/>
                </a:solidFill>
              </a:rPr>
              <a:t>       fprintf( fp, “%-20s %-20s %-20s %-20s \n ”, “Ho Ten” , “Tinh” , “Tuoi” , 		“Ma So Nhan Vien” );</a:t>
            </a:r>
          </a:p>
          <a:p>
            <a:pPr marL="342900" indent="-342900">
              <a:buAutoNum type="arabicPlain"/>
            </a:pPr>
            <a:r>
              <a:rPr lang="vi-VN" sz="2400" dirty="0">
                <a:solidFill>
                  <a:srgbClr val="7030A0"/>
                </a:solidFill>
              </a:rPr>
              <a:t> </a:t>
            </a:r>
            <a:r>
              <a:rPr lang="vi-VN" sz="2400" dirty="0" smtClean="0">
                <a:solidFill>
                  <a:srgbClr val="7030A0"/>
                </a:solidFill>
              </a:rPr>
              <a:t>       for(int i=0 ; i &lt; n ; i++) {</a:t>
            </a:r>
          </a:p>
          <a:p>
            <a:pPr marL="342900" indent="-342900">
              <a:buFontTx/>
              <a:buAutoNum type="arabicPlain"/>
            </a:pPr>
            <a:r>
              <a:rPr lang="vi-VN" sz="2400" dirty="0">
                <a:solidFill>
                  <a:srgbClr val="7030A0"/>
                </a:solidFill>
              </a:rPr>
              <a:t> </a:t>
            </a:r>
            <a:r>
              <a:rPr lang="vi-VN" sz="2400" dirty="0" smtClean="0">
                <a:solidFill>
                  <a:srgbClr val="7030A0"/>
                </a:solidFill>
              </a:rPr>
              <a:t>       	     </a:t>
            </a:r>
            <a:r>
              <a:rPr lang="vi-VN" sz="2400" dirty="0" smtClean="0">
                <a:solidFill>
                  <a:srgbClr val="7030A0"/>
                </a:solidFill>
              </a:rPr>
              <a:t>fprintf( fp, “%-20s %-20s %-20s %-20s \n ”, a[ i ].name, 	a[i].province,a[ i ].age,a[ i ].msnv);</a:t>
            </a:r>
          </a:p>
          <a:p>
            <a:pPr marL="342900" indent="-342900">
              <a:buFontTx/>
              <a:buAutoNum type="arabicPlain"/>
            </a:pPr>
            <a:r>
              <a:rPr lang="vi-VN" sz="2400" dirty="0">
                <a:solidFill>
                  <a:srgbClr val="7030A0"/>
                </a:solidFill>
              </a:rPr>
              <a:t> </a:t>
            </a:r>
            <a:r>
              <a:rPr lang="vi-VN" sz="2400" dirty="0" smtClean="0">
                <a:solidFill>
                  <a:srgbClr val="7030A0"/>
                </a:solidFill>
              </a:rPr>
              <a:t>  } </a:t>
            </a:r>
          </a:p>
          <a:p>
            <a:pPr marL="342900" indent="-342900">
              <a:buFontTx/>
              <a:buAutoNum type="arabicPlain"/>
            </a:pPr>
            <a:r>
              <a:rPr lang="vi-VN" sz="2400" dirty="0">
                <a:solidFill>
                  <a:srgbClr val="7030A0"/>
                </a:solidFill>
              </a:rPr>
              <a:t> </a:t>
            </a:r>
            <a:r>
              <a:rPr lang="vi-VN" sz="2400" dirty="0" smtClean="0">
                <a:solidFill>
                  <a:srgbClr val="7030A0"/>
                </a:solidFill>
              </a:rPr>
              <a:t>       flose (fp) ;</a:t>
            </a:r>
          </a:p>
          <a:p>
            <a:pPr marL="342900" indent="-342900">
              <a:buFontTx/>
              <a:buAutoNum type="arabicPlain"/>
            </a:pPr>
            <a:r>
              <a:rPr lang="vi-VN" sz="2400" dirty="0">
                <a:solidFill>
                  <a:srgbClr val="7030A0"/>
                </a:solidFill>
              </a:rPr>
              <a:t>}</a:t>
            </a:r>
            <a:endParaRPr lang="vi-VN" sz="2400" dirty="0" smtClean="0">
              <a:solidFill>
                <a:srgbClr val="7030A0"/>
              </a:solidFill>
            </a:endParaRPr>
          </a:p>
          <a:p>
            <a:pPr marL="342900" indent="-342900">
              <a:buFontTx/>
              <a:buAutoNum type="arabicPlain"/>
            </a:pPr>
            <a:endParaRPr lang="vi-VN" dirty="0" smtClean="0"/>
          </a:p>
          <a:p>
            <a:pPr marL="342900" indent="-342900">
              <a:buAutoNum type="arabicPlain"/>
            </a:pPr>
            <a:endParaRPr lang="vi-VN" dirty="0"/>
          </a:p>
        </p:txBody>
      </p:sp>
    </p:spTree>
    <p:extLst>
      <p:ext uri="{BB962C8B-B14F-4D97-AF65-F5344CB8AC3E}">
        <p14:creationId xmlns:p14="http://schemas.microsoft.com/office/powerpoint/2010/main" val="3130627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2392218" y="-64655"/>
            <a:ext cx="7204364" cy="800219"/>
          </a:xfrm>
          <a:prstGeom prst="rect">
            <a:avLst/>
          </a:prstGeom>
          <a:noFill/>
        </p:spPr>
        <p:txBody>
          <a:bodyPr wrap="square" rtlCol="0">
            <a:spAutoFit/>
          </a:bodyPr>
          <a:lstStyle/>
          <a:p>
            <a:r>
              <a:rPr lang="vi-VN" sz="2800" dirty="0"/>
              <a:t>Dưới đây là </a:t>
            </a:r>
            <a:r>
              <a:rPr lang="vi-VN" sz="2800" dirty="0" smtClean="0"/>
              <a:t>hàm menu : </a:t>
            </a:r>
            <a:endParaRPr lang="vi-VN" sz="2800" dirty="0"/>
          </a:p>
          <a:p>
            <a:endParaRPr lang="vi-VN" dirty="0"/>
          </a:p>
        </p:txBody>
      </p:sp>
      <p:sp>
        <p:nvSpPr>
          <p:cNvPr id="3" name="TextBox 2"/>
          <p:cNvSpPr txBox="1"/>
          <p:nvPr/>
        </p:nvSpPr>
        <p:spPr>
          <a:xfrm>
            <a:off x="0" y="335454"/>
            <a:ext cx="9144000" cy="6463308"/>
          </a:xfrm>
          <a:prstGeom prst="rect">
            <a:avLst/>
          </a:prstGeom>
          <a:noFill/>
        </p:spPr>
        <p:txBody>
          <a:bodyPr wrap="square" rtlCol="0">
            <a:spAutoFit/>
          </a:bodyPr>
          <a:lstStyle/>
          <a:p>
            <a:pPr marL="342900" indent="-342900">
              <a:buAutoNum type="arabicPlain"/>
            </a:pPr>
            <a:r>
              <a:rPr lang="vi-VN" dirty="0" smtClean="0">
                <a:solidFill>
                  <a:srgbClr val="7030A0"/>
                </a:solidFill>
              </a:rPr>
              <a:t>Void menu ( ) {</a:t>
            </a:r>
          </a:p>
          <a:p>
            <a:pPr marL="342900" indent="-342900">
              <a:buAutoNum type="arabicPlain"/>
            </a:pPr>
            <a:r>
              <a:rPr lang="vi-VN" dirty="0">
                <a:solidFill>
                  <a:srgbClr val="7030A0"/>
                </a:solidFill>
              </a:rPr>
              <a:t> </a:t>
            </a:r>
            <a:r>
              <a:rPr lang="vi-VN" dirty="0" smtClean="0">
                <a:solidFill>
                  <a:srgbClr val="7030A0"/>
                </a:solidFill>
              </a:rPr>
              <a:t>       NV  x ;</a:t>
            </a:r>
          </a:p>
          <a:p>
            <a:pPr marL="342900" indent="-342900">
              <a:buAutoNum type="arabicPlain"/>
            </a:pPr>
            <a:r>
              <a:rPr lang="vi-VN" dirty="0">
                <a:solidFill>
                  <a:srgbClr val="7030A0"/>
                </a:solidFill>
              </a:rPr>
              <a:t> </a:t>
            </a:r>
            <a:r>
              <a:rPr lang="vi-VN" dirty="0" smtClean="0">
                <a:solidFill>
                  <a:srgbClr val="7030A0"/>
                </a:solidFill>
              </a:rPr>
              <a:t>       char fileName[ ]  = “employee.dat” ;</a:t>
            </a:r>
          </a:p>
          <a:p>
            <a:pPr marL="342900" indent="-342900">
              <a:buAutoNum type="arabicPlain"/>
            </a:pPr>
            <a:r>
              <a:rPr lang="vi-VN" dirty="0">
                <a:solidFill>
                  <a:srgbClr val="7030A0"/>
                </a:solidFill>
              </a:rPr>
              <a:t> </a:t>
            </a:r>
            <a:r>
              <a:rPr lang="vi-VN" dirty="0" smtClean="0">
                <a:solidFill>
                  <a:srgbClr val="7030A0"/>
                </a:solidFill>
              </a:rPr>
              <a:t>       int k , b , n ;</a:t>
            </a:r>
          </a:p>
          <a:p>
            <a:pPr marL="342900" indent="-342900">
              <a:buAutoNum type="arabicPlain"/>
            </a:pPr>
            <a:r>
              <a:rPr lang="vi-VN" dirty="0">
                <a:solidFill>
                  <a:srgbClr val="7030A0"/>
                </a:solidFill>
              </a:rPr>
              <a:t> </a:t>
            </a:r>
            <a:r>
              <a:rPr lang="vi-VN" dirty="0" smtClean="0">
                <a:solidFill>
                  <a:srgbClr val="7030A0"/>
                </a:solidFill>
              </a:rPr>
              <a:t>       char c[ 20 ] ;</a:t>
            </a:r>
          </a:p>
          <a:p>
            <a:pPr marL="342900" indent="-342900">
              <a:buAutoNum type="arabicPlain"/>
            </a:pPr>
            <a:r>
              <a:rPr lang="vi-VN" dirty="0">
                <a:solidFill>
                  <a:srgbClr val="7030A0"/>
                </a:solidFill>
              </a:rPr>
              <a:t> </a:t>
            </a:r>
            <a:r>
              <a:rPr lang="vi-VN" dirty="0" smtClean="0">
                <a:solidFill>
                  <a:srgbClr val="7030A0"/>
                </a:solidFill>
              </a:rPr>
              <a:t>       bool daNhap = false ;</a:t>
            </a:r>
          </a:p>
          <a:p>
            <a:pPr marL="342900" indent="-342900">
              <a:buAutoNum type="arabicPlain"/>
            </a:pPr>
            <a:r>
              <a:rPr lang="vi-VN" dirty="0">
                <a:solidFill>
                  <a:srgbClr val="7030A0"/>
                </a:solidFill>
              </a:rPr>
              <a:t> </a:t>
            </a:r>
            <a:r>
              <a:rPr lang="vi-VN" dirty="0" smtClean="0">
                <a:solidFill>
                  <a:srgbClr val="7030A0"/>
                </a:solidFill>
              </a:rPr>
              <a:t>       do{</a:t>
            </a:r>
          </a:p>
          <a:p>
            <a:pPr marL="342900" indent="-342900">
              <a:buAutoNum type="arabicPlain"/>
            </a:pPr>
            <a:r>
              <a:rPr lang="vi-VN" dirty="0">
                <a:solidFill>
                  <a:srgbClr val="7030A0"/>
                </a:solidFill>
              </a:rPr>
              <a:t> </a:t>
            </a:r>
            <a:r>
              <a:rPr lang="vi-VN" dirty="0" smtClean="0">
                <a:solidFill>
                  <a:srgbClr val="7030A0"/>
                </a:solidFill>
              </a:rPr>
              <a:t>                   printf(“\n Nhap so luong nhan vien : ”) ;</a:t>
            </a:r>
          </a:p>
          <a:p>
            <a:pPr marL="342900" indent="-342900">
              <a:buAutoNum type="arabicPlain"/>
            </a:pPr>
            <a:r>
              <a:rPr lang="vi-VN" dirty="0">
                <a:solidFill>
                  <a:srgbClr val="7030A0"/>
                </a:solidFill>
              </a:rPr>
              <a:t> </a:t>
            </a:r>
            <a:r>
              <a:rPr lang="vi-VN" dirty="0" smtClean="0">
                <a:solidFill>
                  <a:srgbClr val="7030A0"/>
                </a:solidFill>
              </a:rPr>
              <a:t>                   scanf(“%d”,&amp;n);</a:t>
            </a:r>
          </a:p>
          <a:p>
            <a:pPr marL="342900" indent="-342900">
              <a:buAutoNum type="arabicPlain"/>
            </a:pPr>
            <a:r>
              <a:rPr lang="vi-VN" dirty="0">
                <a:solidFill>
                  <a:srgbClr val="7030A0"/>
                </a:solidFill>
              </a:rPr>
              <a:t>  </a:t>
            </a:r>
            <a:r>
              <a:rPr lang="vi-VN" dirty="0" smtClean="0">
                <a:solidFill>
                  <a:srgbClr val="7030A0"/>
                </a:solidFill>
              </a:rPr>
              <a:t>     }while(n&lt;=0) ;</a:t>
            </a:r>
          </a:p>
          <a:p>
            <a:pPr marL="342900" indent="-342900">
              <a:buAutoNum type="arabicPlain"/>
            </a:pPr>
            <a:r>
              <a:rPr lang="vi-VN" dirty="0">
                <a:solidFill>
                  <a:srgbClr val="7030A0"/>
                </a:solidFill>
              </a:rPr>
              <a:t> </a:t>
            </a:r>
            <a:r>
              <a:rPr lang="vi-VN" dirty="0" smtClean="0">
                <a:solidFill>
                  <a:srgbClr val="7030A0"/>
                </a:solidFill>
              </a:rPr>
              <a:t>      NV  a[ max ] ;</a:t>
            </a:r>
          </a:p>
          <a:p>
            <a:pPr marL="342900" indent="-342900">
              <a:buAutoNum type="arabicPlain"/>
            </a:pPr>
            <a:r>
              <a:rPr lang="vi-VN" dirty="0">
                <a:solidFill>
                  <a:srgbClr val="7030A0"/>
                </a:solidFill>
              </a:rPr>
              <a:t> </a:t>
            </a:r>
            <a:r>
              <a:rPr lang="vi-VN" dirty="0" smtClean="0">
                <a:solidFill>
                  <a:srgbClr val="7030A0"/>
                </a:solidFill>
              </a:rPr>
              <a:t>      while(true) {</a:t>
            </a:r>
          </a:p>
          <a:p>
            <a:pPr marL="342900" indent="-342900">
              <a:buAutoNum type="arabicPlain"/>
            </a:pPr>
            <a:r>
              <a:rPr lang="vi-VN" dirty="0">
                <a:solidFill>
                  <a:srgbClr val="7030A0"/>
                </a:solidFill>
              </a:rPr>
              <a:t> </a:t>
            </a:r>
            <a:r>
              <a:rPr lang="vi-VN" dirty="0" smtClean="0">
                <a:solidFill>
                  <a:srgbClr val="7030A0"/>
                </a:solidFill>
              </a:rPr>
              <a:t>               system(“cls”) ;</a:t>
            </a:r>
          </a:p>
          <a:p>
            <a:pPr marL="342900" indent="-342900">
              <a:buAutoNum type="arabicPlain"/>
            </a:pPr>
            <a:r>
              <a:rPr lang="vi-VN" dirty="0">
                <a:solidFill>
                  <a:srgbClr val="7030A0"/>
                </a:solidFill>
              </a:rPr>
              <a:t> </a:t>
            </a:r>
            <a:r>
              <a:rPr lang="vi-VN" dirty="0" smtClean="0">
                <a:solidFill>
                  <a:srgbClr val="7030A0"/>
                </a:solidFill>
              </a:rPr>
              <a:t>               printf(“\n ************************************************************\n”) ;</a:t>
            </a:r>
          </a:p>
          <a:p>
            <a:pPr marL="342900" indent="-342900">
              <a:buAutoNum type="arabicPlain"/>
            </a:pPr>
            <a:r>
              <a:rPr lang="vi-VN" dirty="0">
                <a:solidFill>
                  <a:srgbClr val="7030A0"/>
                </a:solidFill>
              </a:rPr>
              <a:t> </a:t>
            </a:r>
            <a:r>
              <a:rPr lang="vi-VN" dirty="0" smtClean="0">
                <a:solidFill>
                  <a:srgbClr val="7030A0"/>
                </a:solidFill>
              </a:rPr>
              <a:t>               printf(“**                 CHUONG TRINH QUAN LY NHAN VIEN              **\n”);</a:t>
            </a:r>
          </a:p>
          <a:p>
            <a:pPr marL="342900" indent="-342900">
              <a:buAutoNum type="arabicPlain"/>
            </a:pPr>
            <a:r>
              <a:rPr lang="vi-VN" dirty="0">
                <a:solidFill>
                  <a:srgbClr val="7030A0"/>
                </a:solidFill>
              </a:rPr>
              <a:t> </a:t>
            </a:r>
            <a:r>
              <a:rPr lang="vi-VN" dirty="0" smtClean="0">
                <a:solidFill>
                  <a:srgbClr val="7030A0"/>
                </a:solidFill>
              </a:rPr>
              <a:t>               printf(“**             01:    Nhap du lieu                                           **\n”) ;</a:t>
            </a:r>
          </a:p>
          <a:p>
            <a:pPr marL="342900" indent="-342900">
              <a:buFontTx/>
              <a:buAutoNum type="arabicPlain"/>
            </a:pPr>
            <a:r>
              <a:rPr lang="vi-VN" dirty="0">
                <a:solidFill>
                  <a:srgbClr val="7030A0"/>
                </a:solidFill>
              </a:rPr>
              <a:t> </a:t>
            </a:r>
            <a:r>
              <a:rPr lang="vi-VN" dirty="0" smtClean="0">
                <a:solidFill>
                  <a:srgbClr val="7030A0"/>
                </a:solidFill>
              </a:rPr>
              <a:t>               </a:t>
            </a:r>
            <a:r>
              <a:rPr lang="vi-VN" dirty="0" smtClean="0">
                <a:solidFill>
                  <a:srgbClr val="7030A0"/>
                </a:solidFill>
              </a:rPr>
              <a:t>printf(“**             02:    In danh sach nhan vien                          **\n”) ;</a:t>
            </a:r>
          </a:p>
          <a:p>
            <a:pPr marL="342900" indent="-342900">
              <a:buFontTx/>
              <a:buAutoNum type="arabicPlain"/>
            </a:pPr>
            <a:r>
              <a:rPr lang="vi-VN" dirty="0">
                <a:solidFill>
                  <a:srgbClr val="7030A0"/>
                </a:solidFill>
              </a:rPr>
              <a:t> </a:t>
            </a:r>
            <a:r>
              <a:rPr lang="vi-VN" dirty="0" smtClean="0">
                <a:solidFill>
                  <a:srgbClr val="7030A0"/>
                </a:solidFill>
              </a:rPr>
              <a:t>               </a:t>
            </a:r>
            <a:r>
              <a:rPr lang="vi-VN" dirty="0" smtClean="0">
                <a:solidFill>
                  <a:srgbClr val="7030A0"/>
                </a:solidFill>
              </a:rPr>
              <a:t>printf(“**             03:    Them nhan vien                                      **\n”) ;</a:t>
            </a:r>
          </a:p>
          <a:p>
            <a:pPr marL="342900" indent="-342900">
              <a:buFontTx/>
              <a:buAutoNum type="arabicPlain"/>
            </a:pPr>
            <a:r>
              <a:rPr lang="vi-VN" dirty="0" smtClean="0">
                <a:solidFill>
                  <a:srgbClr val="7030A0"/>
                </a:solidFill>
              </a:rPr>
              <a:t>                printf(“**             04:    Tim kiem nhan vien theo tinh                  **\n”) ;</a:t>
            </a:r>
          </a:p>
          <a:p>
            <a:pPr marL="342900" indent="-342900">
              <a:buFontTx/>
              <a:buAutoNum type="arabicPlain"/>
            </a:pPr>
            <a:r>
              <a:rPr lang="vi-VN" dirty="0" smtClean="0">
                <a:solidFill>
                  <a:srgbClr val="7030A0"/>
                </a:solidFill>
              </a:rPr>
              <a:t>                printf(“**             05:    Sap xep nhan vien theo ten (Z-&gt;A)         **\n”) ;</a:t>
            </a:r>
          </a:p>
          <a:p>
            <a:pPr marL="342900" indent="-342900">
              <a:buFontTx/>
              <a:buAutoNum type="arabicPlain"/>
            </a:pPr>
            <a:r>
              <a:rPr lang="vi-VN" dirty="0" smtClean="0">
                <a:solidFill>
                  <a:srgbClr val="7030A0"/>
                </a:solidFill>
              </a:rPr>
              <a:t>                printf(“**             06:    Thong ke nhan vien theo tinh                  **\n”) ;</a:t>
            </a:r>
          </a:p>
          <a:p>
            <a:pPr marL="342900" indent="-342900">
              <a:buFontTx/>
              <a:buAutoNum type="arabicPlain"/>
            </a:pPr>
            <a:r>
              <a:rPr lang="vi-VN" dirty="0" smtClean="0">
                <a:solidFill>
                  <a:srgbClr val="7030A0"/>
                </a:solidFill>
              </a:rPr>
              <a:t>                printf(“**             07:    Ghi thong tin ra file                                  **\n”) ;</a:t>
            </a:r>
          </a:p>
          <a:p>
            <a:pPr marL="342900" indent="-342900">
              <a:buAutoNum type="arabicPlain"/>
            </a:pPr>
            <a:r>
              <a:rPr lang="vi-VN" dirty="0" smtClean="0">
                <a:solidFill>
                  <a:srgbClr val="7030A0"/>
                </a:solidFill>
              </a:rPr>
              <a:t>                printf(“**             08:    Thoat                                                       **\n”) ;                            </a:t>
            </a:r>
            <a:endParaRPr lang="vi-VN" dirty="0">
              <a:solidFill>
                <a:srgbClr val="7030A0"/>
              </a:solidFill>
            </a:endParaRPr>
          </a:p>
        </p:txBody>
      </p:sp>
    </p:spTree>
    <p:extLst>
      <p:ext uri="{BB962C8B-B14F-4D97-AF65-F5344CB8AC3E}">
        <p14:creationId xmlns:p14="http://schemas.microsoft.com/office/powerpoint/2010/main" val="607756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83127" y="157018"/>
            <a:ext cx="8996218" cy="7017306"/>
          </a:xfrm>
          <a:prstGeom prst="rect">
            <a:avLst/>
          </a:prstGeom>
          <a:noFill/>
        </p:spPr>
        <p:txBody>
          <a:bodyPr wrap="square" rtlCol="0">
            <a:spAutoFit/>
          </a:bodyPr>
          <a:lstStyle/>
          <a:p>
            <a:pPr marL="342900" indent="-342900">
              <a:buAutoNum type="arabicPlain"/>
            </a:pPr>
            <a:r>
              <a:rPr lang="vi-VN" dirty="0" smtClean="0">
                <a:solidFill>
                  <a:srgbClr val="7030A0"/>
                </a:solidFill>
              </a:rPr>
              <a:t>printf(“\n ************************************************************\n”) ;</a:t>
            </a:r>
          </a:p>
          <a:p>
            <a:pPr marL="342900" indent="-342900">
              <a:buAutoNum type="arabicPlain"/>
            </a:pPr>
            <a:r>
              <a:rPr lang="vi-VN" dirty="0" smtClean="0">
                <a:solidFill>
                  <a:srgbClr val="7030A0"/>
                </a:solidFill>
              </a:rPr>
              <a:t>                printf(“\n               Nhap lua chon cua ban  :                        ”) ;</a:t>
            </a:r>
          </a:p>
          <a:p>
            <a:pPr marL="342900" indent="-342900">
              <a:buAutoNum type="arabicPlain"/>
            </a:pPr>
            <a:r>
              <a:rPr lang="vi-VN" dirty="0" smtClean="0">
                <a:solidFill>
                  <a:srgbClr val="7030A0"/>
                </a:solidFill>
              </a:rPr>
              <a:t>                scanf(“%d”, &amp;k) ;</a:t>
            </a:r>
          </a:p>
          <a:p>
            <a:pPr marL="342900" indent="-342900">
              <a:buAutoNum type="arabicPlain"/>
            </a:pPr>
            <a:r>
              <a:rPr lang="vi-VN" dirty="0" smtClean="0">
                <a:solidFill>
                  <a:srgbClr val="7030A0"/>
                </a:solidFill>
              </a:rPr>
              <a:t>         switch(k) {</a:t>
            </a:r>
          </a:p>
          <a:p>
            <a:pPr marL="342900" indent="-342900">
              <a:buAutoNum type="arabicPlain"/>
            </a:pPr>
            <a:r>
              <a:rPr lang="vi-VN" dirty="0" smtClean="0">
                <a:solidFill>
                  <a:srgbClr val="7030A0"/>
                </a:solidFill>
              </a:rPr>
              <a:t>                    case 1: {</a:t>
            </a:r>
          </a:p>
          <a:p>
            <a:pPr marL="342900" indent="-342900">
              <a:buAutoNum type="arabicPlain"/>
            </a:pPr>
            <a:r>
              <a:rPr lang="vi-VN" dirty="0" smtClean="0">
                <a:solidFill>
                  <a:srgbClr val="7030A0"/>
                </a:solidFill>
              </a:rPr>
              <a:t>                                 printf(“\n Ban da chon nhap ten nhan vien  ! ”) ;</a:t>
            </a:r>
          </a:p>
          <a:p>
            <a:pPr marL="342900" indent="-342900">
              <a:buAutoNum type="arabicPlain"/>
            </a:pPr>
            <a:r>
              <a:rPr lang="vi-VN" dirty="0" smtClean="0">
                <a:solidFill>
                  <a:srgbClr val="7030A0"/>
                </a:solidFill>
              </a:rPr>
              <a:t>                                 NhapN(a,n) ;</a:t>
            </a:r>
          </a:p>
          <a:p>
            <a:pPr marL="342900" indent="-342900">
              <a:buAutoNum type="arabicPlain"/>
            </a:pPr>
            <a:r>
              <a:rPr lang="vi-VN" dirty="0" smtClean="0">
                <a:solidFill>
                  <a:srgbClr val="7030A0"/>
                </a:solidFill>
              </a:rPr>
              <a:t>                                 printf(“\n Ban da nhap thanh cong  ! \n ” ) ;</a:t>
            </a:r>
          </a:p>
          <a:p>
            <a:pPr marL="342900" indent="-342900">
              <a:buAutoNum type="arabicPlain"/>
            </a:pPr>
            <a:r>
              <a:rPr lang="vi-VN" dirty="0" smtClean="0">
                <a:solidFill>
                  <a:srgbClr val="7030A0"/>
                </a:solidFill>
              </a:rPr>
              <a:t>                                 daNhap = true ;</a:t>
            </a:r>
          </a:p>
          <a:p>
            <a:pPr marL="342900" indent="-342900">
              <a:buAutoNum type="arabicPlain"/>
            </a:pPr>
            <a:r>
              <a:rPr lang="vi-VN" dirty="0" smtClean="0">
                <a:solidFill>
                  <a:srgbClr val="7030A0"/>
                </a:solidFill>
              </a:rPr>
              <a:t>                                 printf(“\n Vui long nhap phim bat ki de tiep tuc  !  ” ) ;</a:t>
            </a:r>
          </a:p>
          <a:p>
            <a:pPr marL="342900" indent="-342900">
              <a:buAutoNum type="arabicPlain"/>
            </a:pPr>
            <a:r>
              <a:rPr lang="vi-VN" dirty="0" smtClean="0">
                <a:solidFill>
                  <a:srgbClr val="7030A0"/>
                </a:solidFill>
              </a:rPr>
              <a:t>                                 getch( ) ;</a:t>
            </a:r>
          </a:p>
          <a:p>
            <a:pPr marL="342900" indent="-342900">
              <a:buAutoNum type="arabicPlain"/>
            </a:pPr>
            <a:r>
              <a:rPr lang="vi-VN" dirty="0" smtClean="0">
                <a:solidFill>
                  <a:srgbClr val="7030A0"/>
                </a:solidFill>
              </a:rPr>
              <a:t>                                 break ; </a:t>
            </a:r>
          </a:p>
          <a:p>
            <a:pPr marL="342900" indent="-342900">
              <a:buAutoNum type="arabicPlain"/>
            </a:pPr>
            <a:r>
              <a:rPr lang="vi-VN" dirty="0" smtClean="0">
                <a:solidFill>
                  <a:srgbClr val="7030A0"/>
                </a:solidFill>
              </a:rPr>
              <a:t>}</a:t>
            </a:r>
          </a:p>
          <a:p>
            <a:pPr marL="342900" indent="-342900">
              <a:buAutoNum type="arabicPlain"/>
            </a:pPr>
            <a:r>
              <a:rPr lang="vi-VN" dirty="0" smtClean="0">
                <a:solidFill>
                  <a:srgbClr val="7030A0"/>
                </a:solidFill>
              </a:rPr>
              <a:t>                    case 2: {</a:t>
            </a:r>
          </a:p>
          <a:p>
            <a:pPr marL="342900" indent="-342900">
              <a:buAutoNum type="arabicPlain"/>
            </a:pPr>
            <a:r>
              <a:rPr lang="vi-VN" dirty="0" smtClean="0">
                <a:solidFill>
                  <a:srgbClr val="7030A0"/>
                </a:solidFill>
              </a:rPr>
              <a:t>                                 if(daNhap) {</a:t>
            </a:r>
          </a:p>
          <a:p>
            <a:pPr marL="342900" indent="-342900">
              <a:buAutoNum type="arabicPlain"/>
            </a:pPr>
            <a:r>
              <a:rPr lang="vi-VN" dirty="0" smtClean="0">
                <a:solidFill>
                  <a:srgbClr val="7030A0"/>
                </a:solidFill>
              </a:rPr>
              <a:t>                                       printf(“\nBan da chon xuat danh sach nhan vien ! ”) ;</a:t>
            </a:r>
          </a:p>
          <a:p>
            <a:pPr marL="342900" indent="-342900">
              <a:buAutoNum type="arabicPlain"/>
            </a:pPr>
            <a:r>
              <a:rPr lang="vi-VN" dirty="0" smtClean="0">
                <a:solidFill>
                  <a:srgbClr val="7030A0"/>
                </a:solidFill>
              </a:rPr>
              <a:t>                                       XuatN(a,n);</a:t>
            </a:r>
          </a:p>
          <a:p>
            <a:pPr marL="342900" indent="-342900">
              <a:buAutoNum type="arabicPlain"/>
            </a:pPr>
            <a:r>
              <a:rPr lang="vi-VN" dirty="0" smtClean="0">
                <a:solidFill>
                  <a:srgbClr val="7030A0"/>
                </a:solidFill>
              </a:rPr>
              <a:t>                                }else{</a:t>
            </a:r>
          </a:p>
          <a:p>
            <a:pPr marL="342900" indent="-342900">
              <a:buAutoNum type="arabicPlain"/>
            </a:pPr>
            <a:r>
              <a:rPr lang="vi-VN" dirty="0" smtClean="0">
                <a:solidFill>
                  <a:srgbClr val="7030A0"/>
                </a:solidFill>
              </a:rPr>
              <a:t>                                       printf(“\nNhap danh sach nhan vien truoc !! ”) ;</a:t>
            </a:r>
          </a:p>
          <a:p>
            <a:pPr marL="342900" indent="-342900">
              <a:buAutoNum type="arabicPlain"/>
            </a:pPr>
            <a:r>
              <a:rPr lang="vi-VN" dirty="0" smtClean="0">
                <a:solidFill>
                  <a:srgbClr val="7030A0"/>
                </a:solidFill>
              </a:rPr>
              <a:t>                                    }</a:t>
            </a:r>
          </a:p>
          <a:p>
            <a:pPr marL="342900" indent="-342900">
              <a:buAutoNum type="arabicPlain"/>
            </a:pPr>
            <a:r>
              <a:rPr lang="vi-VN" dirty="0" smtClean="0">
                <a:solidFill>
                  <a:srgbClr val="7030A0"/>
                </a:solidFill>
              </a:rPr>
              <a:t>                                       printf(“\nBam phim bat ky de tiep tuc ! ” ) ;</a:t>
            </a:r>
          </a:p>
          <a:p>
            <a:pPr marL="342900" indent="-342900">
              <a:buAutoNum type="arabicPlain"/>
            </a:pPr>
            <a:r>
              <a:rPr lang="vi-VN" dirty="0" smtClean="0">
                <a:solidFill>
                  <a:srgbClr val="7030A0"/>
                </a:solidFill>
              </a:rPr>
              <a:t>                                       getch( ) ;</a:t>
            </a:r>
          </a:p>
          <a:p>
            <a:pPr marL="342900" indent="-342900">
              <a:buAutoNum type="arabicPlain"/>
            </a:pPr>
            <a:r>
              <a:rPr lang="vi-VN" dirty="0" smtClean="0">
                <a:solidFill>
                  <a:srgbClr val="7030A0"/>
                </a:solidFill>
              </a:rPr>
              <a:t>                                       break; </a:t>
            </a:r>
          </a:p>
          <a:p>
            <a:pPr marL="342900" indent="-342900">
              <a:buAutoNum type="arabicPlain"/>
            </a:pPr>
            <a:r>
              <a:rPr lang="vi-VN" dirty="0" smtClean="0">
                <a:solidFill>
                  <a:srgbClr val="7030A0"/>
                </a:solidFill>
              </a:rPr>
              <a:t>   }                  </a:t>
            </a:r>
          </a:p>
          <a:p>
            <a:endParaRPr lang="vi-VN" dirty="0"/>
          </a:p>
        </p:txBody>
      </p:sp>
    </p:spTree>
    <p:extLst>
      <p:ext uri="{BB962C8B-B14F-4D97-AF65-F5344CB8AC3E}">
        <p14:creationId xmlns:p14="http://schemas.microsoft.com/office/powerpoint/2010/main" val="633302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489527" y="720436"/>
            <a:ext cx="8996218" cy="5016758"/>
          </a:xfrm>
          <a:prstGeom prst="rect">
            <a:avLst/>
          </a:prstGeom>
          <a:noFill/>
        </p:spPr>
        <p:txBody>
          <a:bodyPr wrap="square" rtlCol="0">
            <a:spAutoFit/>
          </a:bodyPr>
          <a:lstStyle/>
          <a:p>
            <a:pPr marL="342900" indent="-342900">
              <a:buAutoNum type="arabicPlain"/>
            </a:pPr>
            <a:r>
              <a:rPr lang="vi-VN" sz="2000" dirty="0" smtClean="0">
                <a:solidFill>
                  <a:srgbClr val="7030A0"/>
                </a:solidFill>
              </a:rPr>
              <a:t>             case </a:t>
            </a:r>
            <a:r>
              <a:rPr lang="vi-VN" sz="2000" dirty="0">
                <a:solidFill>
                  <a:srgbClr val="7030A0"/>
                </a:solidFill>
              </a:rPr>
              <a:t>3</a:t>
            </a:r>
            <a:r>
              <a:rPr lang="vi-VN" sz="2000" dirty="0" smtClean="0">
                <a:solidFill>
                  <a:srgbClr val="7030A0"/>
                </a:solidFill>
              </a:rPr>
              <a:t>: {</a:t>
            </a:r>
          </a:p>
          <a:p>
            <a:pPr marL="342900" indent="-342900">
              <a:buAutoNum type="arabicPlain"/>
            </a:pPr>
            <a:r>
              <a:rPr lang="vi-VN" sz="2000" dirty="0">
                <a:solidFill>
                  <a:srgbClr val="7030A0"/>
                </a:solidFill>
              </a:rPr>
              <a:t> </a:t>
            </a:r>
            <a:r>
              <a:rPr lang="vi-VN" sz="2000" dirty="0" smtClean="0">
                <a:solidFill>
                  <a:srgbClr val="7030A0"/>
                </a:solidFill>
              </a:rPr>
              <a:t>                         do{</a:t>
            </a:r>
            <a:endParaRPr lang="vi-VN" sz="2000" dirty="0" smtClean="0">
              <a:solidFill>
                <a:srgbClr val="7030A0"/>
              </a:solidFill>
            </a:endParaRPr>
          </a:p>
          <a:p>
            <a:pPr marL="342900" indent="-342900">
              <a:buAutoNum type="arabicPlain"/>
            </a:pPr>
            <a:r>
              <a:rPr lang="vi-VN" sz="2000" dirty="0" smtClean="0">
                <a:solidFill>
                  <a:srgbClr val="7030A0"/>
                </a:solidFill>
              </a:rPr>
              <a:t>                               printf(“\n Them nhan vien  ! \n ”) ;</a:t>
            </a:r>
          </a:p>
          <a:p>
            <a:pPr marL="342900" indent="-342900">
              <a:buAutoNum type="arabicPlain"/>
            </a:pPr>
            <a:r>
              <a:rPr lang="vi-VN" sz="2000" dirty="0" smtClean="0">
                <a:solidFill>
                  <a:srgbClr val="7030A0"/>
                </a:solidFill>
              </a:rPr>
              <a:t>                                       printf(“ Nhap so vi tri can chen  :  ” ) ;</a:t>
            </a:r>
          </a:p>
          <a:p>
            <a:pPr marL="342900" indent="-342900">
              <a:buAutoNum type="arabicPlain"/>
            </a:pPr>
            <a:r>
              <a:rPr lang="vi-VN" sz="2000" dirty="0" smtClean="0">
                <a:solidFill>
                  <a:srgbClr val="7030A0"/>
                </a:solidFill>
              </a:rPr>
              <a:t>                                       scanf(“%d”,&amp;b);</a:t>
            </a:r>
          </a:p>
          <a:p>
            <a:pPr marL="342900" indent="-342900">
              <a:buAutoNum type="arabicPlain"/>
            </a:pPr>
            <a:r>
              <a:rPr lang="vi-VN" sz="2000" dirty="0" smtClean="0">
                <a:solidFill>
                  <a:srgbClr val="7030A0"/>
                </a:solidFill>
              </a:rPr>
              <a:t>                                       if(b&gt;n) {</a:t>
            </a:r>
          </a:p>
          <a:p>
            <a:pPr marL="342900" indent="-342900">
              <a:buAutoNum type="arabicPlain"/>
            </a:pPr>
            <a:r>
              <a:rPr lang="vi-VN" sz="2000" dirty="0">
                <a:solidFill>
                  <a:srgbClr val="7030A0"/>
                </a:solidFill>
              </a:rPr>
              <a:t> </a:t>
            </a:r>
            <a:r>
              <a:rPr lang="vi-VN" sz="2000" dirty="0" smtClean="0">
                <a:solidFill>
                  <a:srgbClr val="7030A0"/>
                </a:solidFill>
              </a:rPr>
              <a:t>                                                 printf(“ VUI LONG NHAP LAI !! ”) ;</a:t>
            </a:r>
          </a:p>
          <a:p>
            <a:pPr marL="342900" indent="-342900">
              <a:buAutoNum type="arabicPlain"/>
            </a:pPr>
            <a:r>
              <a:rPr lang="vi-VN" sz="2000" dirty="0">
                <a:solidFill>
                  <a:srgbClr val="7030A0"/>
                </a:solidFill>
              </a:rPr>
              <a:t> </a:t>
            </a:r>
            <a:r>
              <a:rPr lang="vi-VN" sz="2000" dirty="0" smtClean="0">
                <a:solidFill>
                  <a:srgbClr val="7030A0"/>
                </a:solidFill>
              </a:rPr>
              <a:t>                                   }</a:t>
            </a:r>
          </a:p>
          <a:p>
            <a:pPr marL="342900" indent="-342900">
              <a:buAutoNum type="arabicPlain"/>
            </a:pPr>
            <a:r>
              <a:rPr lang="vi-VN" sz="2000" dirty="0" smtClean="0">
                <a:solidFill>
                  <a:srgbClr val="7030A0"/>
                </a:solidFill>
              </a:rPr>
              <a:t>                         }while(b&gt;n);</a:t>
            </a:r>
          </a:p>
          <a:p>
            <a:pPr marL="342900" indent="-342900">
              <a:buAutoNum type="arabicPlain"/>
            </a:pPr>
            <a:r>
              <a:rPr lang="vi-VN" sz="2000" dirty="0">
                <a:solidFill>
                  <a:srgbClr val="7030A0"/>
                </a:solidFill>
              </a:rPr>
              <a:t> </a:t>
            </a:r>
            <a:r>
              <a:rPr lang="vi-VN" sz="2000" dirty="0" smtClean="0">
                <a:solidFill>
                  <a:srgbClr val="7030A0"/>
                </a:solidFill>
              </a:rPr>
              <a:t>                                 Nhap(x) ;</a:t>
            </a:r>
          </a:p>
          <a:p>
            <a:pPr marL="342900" indent="-342900">
              <a:buAutoNum type="arabicPlain"/>
            </a:pPr>
            <a:r>
              <a:rPr lang="vi-VN" sz="2000" dirty="0">
                <a:solidFill>
                  <a:srgbClr val="7030A0"/>
                </a:solidFill>
              </a:rPr>
              <a:t> </a:t>
            </a:r>
            <a:r>
              <a:rPr lang="vi-VN" sz="2000" dirty="0" smtClean="0">
                <a:solidFill>
                  <a:srgbClr val="7030A0"/>
                </a:solidFill>
              </a:rPr>
              <a:t>                                      ThemNV(a,n,x,b) ;</a:t>
            </a:r>
          </a:p>
          <a:p>
            <a:pPr marL="342900" indent="-342900">
              <a:buAutoNum type="arabicPlain"/>
            </a:pPr>
            <a:r>
              <a:rPr lang="vi-VN" sz="2000" dirty="0">
                <a:solidFill>
                  <a:srgbClr val="7030A0"/>
                </a:solidFill>
              </a:rPr>
              <a:t> </a:t>
            </a:r>
            <a:r>
              <a:rPr lang="vi-VN" sz="2000" dirty="0" smtClean="0">
                <a:solidFill>
                  <a:srgbClr val="7030A0"/>
                </a:solidFill>
              </a:rPr>
              <a:t>                                      printf(“\n thong tin sinh vien da them vao : \n ”</a:t>
            </a:r>
            <a:r>
              <a:rPr lang="vi-VN" sz="2000" dirty="0" smtClean="0">
                <a:solidFill>
                  <a:srgbClr val="7030A0"/>
                </a:solidFill>
              </a:rPr>
              <a:t> ) ;</a:t>
            </a:r>
          </a:p>
          <a:p>
            <a:pPr marL="342900" indent="-342900">
              <a:buAutoNum type="arabicPlain"/>
            </a:pPr>
            <a:r>
              <a:rPr lang="vi-VN" sz="2000" dirty="0">
                <a:solidFill>
                  <a:srgbClr val="7030A0"/>
                </a:solidFill>
              </a:rPr>
              <a:t> </a:t>
            </a:r>
            <a:r>
              <a:rPr lang="vi-VN" sz="2000" dirty="0" smtClean="0">
                <a:solidFill>
                  <a:srgbClr val="7030A0"/>
                </a:solidFill>
              </a:rPr>
              <a:t>                                      XuatN(a,n) ;</a:t>
            </a:r>
          </a:p>
          <a:p>
            <a:pPr marL="342900" indent="-342900">
              <a:buAutoNum type="arabicPlain"/>
            </a:pPr>
            <a:r>
              <a:rPr lang="vi-VN" sz="2000" dirty="0">
                <a:solidFill>
                  <a:srgbClr val="7030A0"/>
                </a:solidFill>
              </a:rPr>
              <a:t> </a:t>
            </a:r>
            <a:r>
              <a:rPr lang="vi-VN" sz="2000" dirty="0" smtClean="0">
                <a:solidFill>
                  <a:srgbClr val="7030A0"/>
                </a:solidFill>
              </a:rPr>
              <a:t>                                      getch( ) ;    </a:t>
            </a:r>
          </a:p>
          <a:p>
            <a:pPr marL="342900" indent="-342900">
              <a:buAutoNum type="arabicPlain"/>
            </a:pPr>
            <a:r>
              <a:rPr lang="vi-VN" sz="2000" dirty="0" smtClean="0">
                <a:solidFill>
                  <a:srgbClr val="7030A0"/>
                </a:solidFill>
              </a:rPr>
              <a:t>                                       break ; </a:t>
            </a:r>
          </a:p>
          <a:p>
            <a:pPr marL="342900" indent="-342900">
              <a:buAutoNum type="arabicPlain"/>
            </a:pPr>
            <a:r>
              <a:rPr lang="vi-VN" sz="2000" dirty="0" smtClean="0">
                <a:solidFill>
                  <a:srgbClr val="7030A0"/>
                </a:solidFill>
              </a:rPr>
              <a:t>}</a:t>
            </a:r>
          </a:p>
        </p:txBody>
      </p:sp>
    </p:spTree>
    <p:extLst>
      <p:ext uri="{BB962C8B-B14F-4D97-AF65-F5344CB8AC3E}">
        <p14:creationId xmlns:p14="http://schemas.microsoft.com/office/powerpoint/2010/main" val="2963065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147782" y="0"/>
            <a:ext cx="8996218" cy="7171194"/>
          </a:xfrm>
          <a:prstGeom prst="rect">
            <a:avLst/>
          </a:prstGeom>
          <a:noFill/>
        </p:spPr>
        <p:txBody>
          <a:bodyPr wrap="square" rtlCol="0">
            <a:spAutoFit/>
          </a:bodyPr>
          <a:lstStyle/>
          <a:p>
            <a:pPr marL="342900" indent="-342900">
              <a:buAutoNum type="arabicPlain"/>
            </a:pPr>
            <a:r>
              <a:rPr lang="vi-VN" sz="2000" dirty="0" smtClean="0">
                <a:solidFill>
                  <a:srgbClr val="7030A0"/>
                </a:solidFill>
              </a:rPr>
              <a:t>             case 4: {</a:t>
            </a:r>
          </a:p>
          <a:p>
            <a:pPr marL="342900" indent="-342900">
              <a:buAutoNum type="arabicPlain"/>
            </a:pPr>
            <a:r>
              <a:rPr lang="vi-VN" sz="2000" dirty="0">
                <a:solidFill>
                  <a:srgbClr val="7030A0"/>
                </a:solidFill>
              </a:rPr>
              <a:t> </a:t>
            </a:r>
            <a:r>
              <a:rPr lang="vi-VN" sz="2000" dirty="0" smtClean="0">
                <a:solidFill>
                  <a:srgbClr val="7030A0"/>
                </a:solidFill>
              </a:rPr>
              <a:t>                              fflush(stdin) ;</a:t>
            </a:r>
            <a:endParaRPr lang="vi-VN" sz="2000" dirty="0" smtClean="0">
              <a:solidFill>
                <a:srgbClr val="7030A0"/>
              </a:solidFill>
            </a:endParaRPr>
          </a:p>
          <a:p>
            <a:pPr marL="342900" indent="-342900">
              <a:buAutoNum type="arabicPlain"/>
            </a:pPr>
            <a:r>
              <a:rPr lang="vi-VN" sz="2000" dirty="0" smtClean="0">
                <a:solidFill>
                  <a:srgbClr val="7030A0"/>
                </a:solidFill>
              </a:rPr>
              <a:t>                               printf(“\n Nhap ten tinh can tim </a:t>
            </a:r>
            <a:r>
              <a:rPr lang="vi-VN" sz="2000" dirty="0">
                <a:solidFill>
                  <a:srgbClr val="7030A0"/>
                </a:solidFill>
              </a:rPr>
              <a:t>:</a:t>
            </a:r>
            <a:r>
              <a:rPr lang="vi-VN" sz="2000" dirty="0" smtClean="0">
                <a:solidFill>
                  <a:srgbClr val="7030A0"/>
                </a:solidFill>
              </a:rPr>
              <a:t> \n ”) ;</a:t>
            </a:r>
          </a:p>
          <a:p>
            <a:pPr marL="342900" indent="-342900">
              <a:buAutoNum type="arabicPlain"/>
            </a:pPr>
            <a:r>
              <a:rPr lang="vi-VN" sz="2000" dirty="0">
                <a:solidFill>
                  <a:srgbClr val="7030A0"/>
                </a:solidFill>
              </a:rPr>
              <a:t> </a:t>
            </a:r>
            <a:r>
              <a:rPr lang="vi-VN" sz="2000" dirty="0" smtClean="0">
                <a:solidFill>
                  <a:srgbClr val="7030A0"/>
                </a:solidFill>
              </a:rPr>
              <a:t>                              gets(c) ;</a:t>
            </a:r>
          </a:p>
          <a:p>
            <a:pPr marL="342900" indent="-342900">
              <a:buAutoNum type="arabicPlain"/>
            </a:pPr>
            <a:r>
              <a:rPr lang="vi-VN" sz="2000" dirty="0">
                <a:solidFill>
                  <a:srgbClr val="7030A0"/>
                </a:solidFill>
              </a:rPr>
              <a:t> </a:t>
            </a:r>
            <a:r>
              <a:rPr lang="vi-VN" sz="2000" dirty="0" smtClean="0">
                <a:solidFill>
                  <a:srgbClr val="7030A0"/>
                </a:solidFill>
              </a:rPr>
              <a:t>                              printf(“\n Du lieu nhan vien can tim là \n ”) ;</a:t>
            </a:r>
          </a:p>
          <a:p>
            <a:pPr marL="342900" indent="-342900">
              <a:buAutoNum type="arabicPlain"/>
            </a:pPr>
            <a:r>
              <a:rPr lang="vi-VN" sz="2000" dirty="0" smtClean="0">
                <a:solidFill>
                  <a:srgbClr val="7030A0"/>
                </a:solidFill>
              </a:rPr>
              <a:t>                               printf(“\n ============================ \n”) ;</a:t>
            </a:r>
          </a:p>
          <a:p>
            <a:pPr marL="342900" indent="-342900">
              <a:buAutoNum type="arabicPlain"/>
            </a:pPr>
            <a:r>
              <a:rPr lang="vi-VN" sz="2000" dirty="0" smtClean="0">
                <a:solidFill>
                  <a:srgbClr val="7030A0"/>
                </a:solidFill>
              </a:rPr>
              <a:t>                        TimNvTheoTinh(a,n,c) ;</a:t>
            </a:r>
          </a:p>
          <a:p>
            <a:pPr marL="342900" indent="-342900">
              <a:buAutoNum type="arabicPlain"/>
            </a:pPr>
            <a:r>
              <a:rPr lang="vi-VN" sz="2000" dirty="0">
                <a:solidFill>
                  <a:srgbClr val="7030A0"/>
                </a:solidFill>
              </a:rPr>
              <a:t> </a:t>
            </a:r>
            <a:r>
              <a:rPr lang="vi-VN" sz="2000" dirty="0" smtClean="0">
                <a:solidFill>
                  <a:srgbClr val="7030A0"/>
                </a:solidFill>
              </a:rPr>
              <a:t>                       getch( )</a:t>
            </a:r>
            <a:r>
              <a:rPr lang="vi-VN" sz="2000" dirty="0" smtClean="0">
                <a:solidFill>
                  <a:srgbClr val="7030A0"/>
                </a:solidFill>
              </a:rPr>
              <a:t> ;</a:t>
            </a:r>
          </a:p>
          <a:p>
            <a:pPr marL="342900" indent="-342900">
              <a:buAutoNum type="arabicPlain"/>
            </a:pPr>
            <a:r>
              <a:rPr lang="vi-VN" sz="2000" dirty="0">
                <a:solidFill>
                  <a:srgbClr val="7030A0"/>
                </a:solidFill>
              </a:rPr>
              <a:t> </a:t>
            </a:r>
            <a:r>
              <a:rPr lang="vi-VN" sz="2000" dirty="0" smtClean="0">
                <a:solidFill>
                  <a:srgbClr val="7030A0"/>
                </a:solidFill>
              </a:rPr>
              <a:t>                       break;</a:t>
            </a:r>
            <a:r>
              <a:rPr lang="vi-VN" sz="2000" dirty="0" smtClean="0">
                <a:solidFill>
                  <a:srgbClr val="7030A0"/>
                </a:solidFill>
              </a:rPr>
              <a:t> </a:t>
            </a:r>
          </a:p>
          <a:p>
            <a:pPr marL="342900" indent="-342900">
              <a:buAutoNum type="arabicPlain"/>
            </a:pPr>
            <a:r>
              <a:rPr lang="vi-VN" sz="2000" dirty="0" smtClean="0">
                <a:solidFill>
                  <a:srgbClr val="7030A0"/>
                </a:solidFill>
              </a:rPr>
              <a:t>    }</a:t>
            </a:r>
          </a:p>
          <a:p>
            <a:pPr marL="342900" indent="-342900">
              <a:buAutoNum type="arabicPlain"/>
            </a:pPr>
            <a:r>
              <a:rPr lang="vi-VN" sz="2000" dirty="0">
                <a:solidFill>
                  <a:srgbClr val="7030A0"/>
                </a:solidFill>
              </a:rPr>
              <a:t> </a:t>
            </a:r>
            <a:r>
              <a:rPr lang="vi-VN" sz="2000" dirty="0" smtClean="0">
                <a:solidFill>
                  <a:srgbClr val="7030A0"/>
                </a:solidFill>
              </a:rPr>
              <a:t>            case 5: {</a:t>
            </a:r>
          </a:p>
          <a:p>
            <a:pPr marL="342900" indent="-342900">
              <a:buAutoNum type="arabicPlain"/>
            </a:pPr>
            <a:r>
              <a:rPr lang="vi-VN" sz="2000" dirty="0">
                <a:solidFill>
                  <a:srgbClr val="7030A0"/>
                </a:solidFill>
              </a:rPr>
              <a:t> </a:t>
            </a:r>
            <a:r>
              <a:rPr lang="vi-VN" sz="2000" dirty="0" smtClean="0">
                <a:solidFill>
                  <a:srgbClr val="7030A0"/>
                </a:solidFill>
              </a:rPr>
              <a:t>                       printf(“ Thong tin nhan vien sau khi săp xep la : \n”) ;</a:t>
            </a:r>
          </a:p>
          <a:p>
            <a:pPr marL="342900" indent="-342900">
              <a:buAutoNum type="arabicPlain"/>
            </a:pPr>
            <a:r>
              <a:rPr lang="vi-VN" sz="2000" dirty="0">
                <a:solidFill>
                  <a:srgbClr val="7030A0"/>
                </a:solidFill>
              </a:rPr>
              <a:t> </a:t>
            </a:r>
            <a:r>
              <a:rPr lang="vi-VN" sz="2000" dirty="0" smtClean="0">
                <a:solidFill>
                  <a:srgbClr val="7030A0"/>
                </a:solidFill>
              </a:rPr>
              <a:t>                       Sapxep(a,n) ;</a:t>
            </a:r>
          </a:p>
          <a:p>
            <a:pPr marL="342900" indent="-342900">
              <a:buAutoNum type="arabicPlain"/>
            </a:pPr>
            <a:r>
              <a:rPr lang="vi-VN" sz="2000" dirty="0">
                <a:solidFill>
                  <a:srgbClr val="7030A0"/>
                </a:solidFill>
              </a:rPr>
              <a:t> </a:t>
            </a:r>
            <a:r>
              <a:rPr lang="vi-VN" sz="2000" dirty="0" smtClean="0">
                <a:solidFill>
                  <a:srgbClr val="7030A0"/>
                </a:solidFill>
              </a:rPr>
              <a:t>                              fflush(stdin);</a:t>
            </a:r>
          </a:p>
          <a:p>
            <a:pPr marL="342900" indent="-342900">
              <a:buAutoNum type="arabicPlain"/>
            </a:pPr>
            <a:r>
              <a:rPr lang="vi-VN" sz="2000" dirty="0">
                <a:solidFill>
                  <a:srgbClr val="7030A0"/>
                </a:solidFill>
              </a:rPr>
              <a:t> </a:t>
            </a:r>
            <a:r>
              <a:rPr lang="vi-VN" sz="2000" dirty="0" smtClean="0">
                <a:solidFill>
                  <a:srgbClr val="7030A0"/>
                </a:solidFill>
              </a:rPr>
              <a:t>                              getch( ) ;</a:t>
            </a:r>
          </a:p>
          <a:p>
            <a:pPr marL="342900" indent="-342900">
              <a:buAutoNum type="arabicPlain"/>
            </a:pPr>
            <a:r>
              <a:rPr lang="vi-VN" sz="2000" dirty="0">
                <a:solidFill>
                  <a:srgbClr val="7030A0"/>
                </a:solidFill>
              </a:rPr>
              <a:t> </a:t>
            </a:r>
            <a:r>
              <a:rPr lang="vi-VN" sz="2000" dirty="0" smtClean="0">
                <a:solidFill>
                  <a:srgbClr val="7030A0"/>
                </a:solidFill>
              </a:rPr>
              <a:t>                              break ;    }</a:t>
            </a:r>
          </a:p>
          <a:p>
            <a:pPr marL="342900" indent="-342900">
              <a:buAutoNum type="arabicPlain"/>
            </a:pPr>
            <a:r>
              <a:rPr lang="vi-VN" sz="2000" dirty="0">
                <a:solidFill>
                  <a:srgbClr val="7030A0"/>
                </a:solidFill>
              </a:rPr>
              <a:t> </a:t>
            </a:r>
            <a:r>
              <a:rPr lang="vi-VN" sz="2000" dirty="0" smtClean="0">
                <a:solidFill>
                  <a:srgbClr val="7030A0"/>
                </a:solidFill>
              </a:rPr>
              <a:t>            case 6: {</a:t>
            </a:r>
          </a:p>
          <a:p>
            <a:pPr marL="342900" indent="-342900">
              <a:buAutoNum type="arabicPlain"/>
            </a:pPr>
            <a:r>
              <a:rPr lang="vi-VN" sz="2000" dirty="0">
                <a:solidFill>
                  <a:srgbClr val="7030A0"/>
                </a:solidFill>
              </a:rPr>
              <a:t> </a:t>
            </a:r>
            <a:r>
              <a:rPr lang="vi-VN" sz="2000" dirty="0" smtClean="0">
                <a:solidFill>
                  <a:srgbClr val="7030A0"/>
                </a:solidFill>
              </a:rPr>
              <a:t>                              fflush(stdin) ;</a:t>
            </a:r>
          </a:p>
          <a:p>
            <a:pPr marL="342900" indent="-342900">
              <a:buAutoNum type="arabicPlain"/>
            </a:pPr>
            <a:r>
              <a:rPr lang="vi-VN" sz="2000" dirty="0">
                <a:solidFill>
                  <a:srgbClr val="7030A0"/>
                </a:solidFill>
              </a:rPr>
              <a:t> </a:t>
            </a:r>
            <a:r>
              <a:rPr lang="vi-VN" sz="2000" dirty="0" smtClean="0">
                <a:solidFill>
                  <a:srgbClr val="7030A0"/>
                </a:solidFill>
              </a:rPr>
              <a:t>                              printf(“\n Thong ke nhan vien theo tinh \n ”);</a:t>
            </a:r>
          </a:p>
          <a:p>
            <a:pPr marL="342900" indent="-342900">
              <a:buAutoNum type="arabicPlain"/>
            </a:pPr>
            <a:r>
              <a:rPr lang="vi-VN" sz="2000" dirty="0">
                <a:solidFill>
                  <a:srgbClr val="7030A0"/>
                </a:solidFill>
              </a:rPr>
              <a:t> </a:t>
            </a:r>
            <a:r>
              <a:rPr lang="vi-VN" sz="2000" dirty="0" smtClean="0">
                <a:solidFill>
                  <a:srgbClr val="7030A0"/>
                </a:solidFill>
              </a:rPr>
              <a:t>                              ThongKe(a,n) ;</a:t>
            </a:r>
          </a:p>
          <a:p>
            <a:pPr marL="342900" indent="-342900">
              <a:buAutoNum type="arabicPlain"/>
            </a:pPr>
            <a:r>
              <a:rPr lang="vi-VN" sz="2000" dirty="0">
                <a:solidFill>
                  <a:srgbClr val="7030A0"/>
                </a:solidFill>
              </a:rPr>
              <a:t> </a:t>
            </a:r>
            <a:r>
              <a:rPr lang="vi-VN" sz="2000" dirty="0" smtClean="0">
                <a:solidFill>
                  <a:srgbClr val="7030A0"/>
                </a:solidFill>
              </a:rPr>
              <a:t>                              getch( ) ;  </a:t>
            </a:r>
          </a:p>
          <a:p>
            <a:pPr marL="342900" indent="-342900">
              <a:buAutoNum type="arabicPlain"/>
            </a:pPr>
            <a:r>
              <a:rPr lang="vi-VN" sz="2000" dirty="0">
                <a:solidFill>
                  <a:srgbClr val="7030A0"/>
                </a:solidFill>
              </a:rPr>
              <a:t> </a:t>
            </a:r>
            <a:r>
              <a:rPr lang="vi-VN" sz="2000" dirty="0" smtClean="0">
                <a:solidFill>
                  <a:srgbClr val="7030A0"/>
                </a:solidFill>
              </a:rPr>
              <a:t>                              break ;   }</a:t>
            </a:r>
          </a:p>
          <a:p>
            <a:pPr marL="342900" indent="-342900">
              <a:buAutoNum type="arabicPlain"/>
            </a:pPr>
            <a:endParaRPr lang="vi-VN" sz="2000" dirty="0" smtClean="0">
              <a:solidFill>
                <a:srgbClr val="7030A0"/>
              </a:solidFill>
            </a:endParaRPr>
          </a:p>
        </p:txBody>
      </p:sp>
    </p:spTree>
    <p:extLst>
      <p:ext uri="{BB962C8B-B14F-4D97-AF65-F5344CB8AC3E}">
        <p14:creationId xmlns:p14="http://schemas.microsoft.com/office/powerpoint/2010/main" val="54510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22036" y="489527"/>
            <a:ext cx="7398328" cy="544946"/>
          </a:xfrm>
          <a:prstGeom prst="rect">
            <a:avLst/>
          </a:prstGeom>
          <a:noFill/>
        </p:spPr>
        <p:txBody>
          <a:bodyPr wrap="square" rtlCol="0">
            <a:spAutoFit/>
          </a:bodyPr>
          <a:lstStyle/>
          <a:p>
            <a:endParaRPr lang="vi-VN" dirty="0"/>
          </a:p>
        </p:txBody>
      </p:sp>
      <p:sp>
        <p:nvSpPr>
          <p:cNvPr id="3" name="TextBox 2"/>
          <p:cNvSpPr txBox="1"/>
          <p:nvPr/>
        </p:nvSpPr>
        <p:spPr>
          <a:xfrm>
            <a:off x="1302327" y="230909"/>
            <a:ext cx="6299200" cy="584775"/>
          </a:xfrm>
          <a:prstGeom prst="rect">
            <a:avLst/>
          </a:prstGeom>
          <a:noFill/>
        </p:spPr>
        <p:txBody>
          <a:bodyPr wrap="square" rtlCol="0">
            <a:spAutoFit/>
          </a:bodyPr>
          <a:lstStyle/>
          <a:p>
            <a:pPr algn="ctr"/>
            <a:r>
              <a:rPr lang="vi-VN" sz="3200" b="1" dirty="0" smtClean="0">
                <a:solidFill>
                  <a:srgbClr val="0070C0"/>
                </a:solidFill>
                <a:effectLst>
                  <a:outerShdw blurRad="38100" dist="38100" dir="2700000" algn="tl">
                    <a:srgbClr val="000000">
                      <a:alpha val="43137"/>
                    </a:srgbClr>
                  </a:outerShdw>
                </a:effectLst>
              </a:rPr>
              <a:t>LỜI NÓI ĐẦU</a:t>
            </a:r>
            <a:endParaRPr lang="vi-VN" sz="3200" b="1" dirty="0">
              <a:solidFill>
                <a:srgbClr val="0070C0"/>
              </a:solidFill>
              <a:effectLst>
                <a:outerShdw blurRad="38100" dist="38100" dir="2700000" algn="tl">
                  <a:srgbClr val="000000">
                    <a:alpha val="43137"/>
                  </a:srgbClr>
                </a:outerShdw>
              </a:effectLst>
            </a:endParaRPr>
          </a:p>
        </p:txBody>
      </p:sp>
      <p:sp>
        <p:nvSpPr>
          <p:cNvPr id="5" name="TextBox 4"/>
          <p:cNvSpPr txBox="1"/>
          <p:nvPr/>
        </p:nvSpPr>
        <p:spPr>
          <a:xfrm>
            <a:off x="618836" y="1311564"/>
            <a:ext cx="8525164" cy="4524315"/>
          </a:xfrm>
          <a:prstGeom prst="rect">
            <a:avLst/>
          </a:prstGeom>
          <a:noFill/>
        </p:spPr>
        <p:txBody>
          <a:bodyPr wrap="square" rtlCol="0">
            <a:spAutoFit/>
          </a:bodyPr>
          <a:lstStyle/>
          <a:p>
            <a:r>
              <a:rPr lang="vi-VN" sz="2400" dirty="0" smtClean="0"/>
              <a:t>Trong những thập kỉ gần đây , ngành công nghệ thông tin phát triển một cách nhanh chóng và có nhiều bước tiến nhảy vọt . Ở Việt Nam ngành công nghệ thông tin tuy còn non trẻ nhưng tốc độ phát triển khá nhanh đang dần được ứng dụng nhiều trong các lĩnh vực của nền kinh tế , góp phần thúc đẩy sự phát triển của xã hội </a:t>
            </a:r>
          </a:p>
          <a:p>
            <a:endParaRPr lang="vi-VN" sz="2400" dirty="0"/>
          </a:p>
          <a:p>
            <a:r>
              <a:rPr lang="vi-VN" sz="2400" dirty="0" smtClean="0"/>
              <a:t>Để đáp ứng nhu cầu cấp thiết đó , sau một thời gian tìm hiểu và học tập , nhóm 6 đã đưa ra quyết định thực hiện đề tài : Quản lý nhân viên , nhằm giúp những người công tác trong trường và những người yêu thích tin học hiểu được tầm quan trọng trong công tác quản lí.</a:t>
            </a:r>
          </a:p>
        </p:txBody>
      </p:sp>
    </p:spTree>
    <p:extLst>
      <p:ext uri="{BB962C8B-B14F-4D97-AF65-F5344CB8AC3E}">
        <p14:creationId xmlns:p14="http://schemas.microsoft.com/office/powerpoint/2010/main" val="2003924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3127" y="129309"/>
            <a:ext cx="8996218" cy="6740307"/>
          </a:xfrm>
          <a:prstGeom prst="rect">
            <a:avLst/>
          </a:prstGeom>
          <a:noFill/>
        </p:spPr>
        <p:txBody>
          <a:bodyPr wrap="square" rtlCol="0">
            <a:spAutoFit/>
          </a:bodyPr>
          <a:lstStyle/>
          <a:p>
            <a:pPr marL="342900" indent="-342900">
              <a:buAutoNum type="arabicPlain"/>
            </a:pPr>
            <a:r>
              <a:rPr lang="vi-VN" dirty="0" smtClean="0"/>
              <a:t>          </a:t>
            </a:r>
            <a:r>
              <a:rPr lang="vi-VN" dirty="0" smtClean="0">
                <a:solidFill>
                  <a:srgbClr val="7030A0"/>
                </a:solidFill>
              </a:rPr>
              <a:t>Case 7: {</a:t>
            </a:r>
          </a:p>
          <a:p>
            <a:pPr marL="342900" indent="-342900">
              <a:buAutoNum type="arabicPlain"/>
            </a:pPr>
            <a:r>
              <a:rPr lang="vi-VN" dirty="0">
                <a:solidFill>
                  <a:srgbClr val="7030A0"/>
                </a:solidFill>
              </a:rPr>
              <a:t> </a:t>
            </a:r>
            <a:r>
              <a:rPr lang="vi-VN" dirty="0" smtClean="0">
                <a:solidFill>
                  <a:srgbClr val="7030A0"/>
                </a:solidFill>
              </a:rPr>
              <a:t>                       if(daNhap) {</a:t>
            </a:r>
          </a:p>
          <a:p>
            <a:pPr marL="342900" indent="-342900">
              <a:buAutoNum type="arabicPlain"/>
            </a:pPr>
            <a:r>
              <a:rPr lang="vi-VN" dirty="0">
                <a:solidFill>
                  <a:srgbClr val="7030A0"/>
                </a:solidFill>
              </a:rPr>
              <a:t> </a:t>
            </a:r>
            <a:r>
              <a:rPr lang="vi-VN" dirty="0" smtClean="0">
                <a:solidFill>
                  <a:srgbClr val="7030A0"/>
                </a:solidFill>
              </a:rPr>
              <a:t>                 printf(“\nBan da chon xuat danh sach nhan vien ! ”) ;</a:t>
            </a:r>
          </a:p>
          <a:p>
            <a:pPr marL="342900" indent="-342900">
              <a:buAutoNum type="arabicPlain"/>
            </a:pPr>
            <a:r>
              <a:rPr lang="vi-VN" dirty="0">
                <a:solidFill>
                  <a:srgbClr val="7030A0"/>
                </a:solidFill>
              </a:rPr>
              <a:t> </a:t>
            </a:r>
            <a:r>
              <a:rPr lang="vi-VN" dirty="0" smtClean="0">
                <a:solidFill>
                  <a:srgbClr val="7030A0"/>
                </a:solidFill>
              </a:rPr>
              <a:t>                 xuatFile(a,n,fileName) ;</a:t>
            </a:r>
          </a:p>
          <a:p>
            <a:pPr marL="342900" indent="-342900">
              <a:buAutoNum type="arabicPlain"/>
            </a:pPr>
            <a:r>
              <a:rPr lang="vi-VN" dirty="0">
                <a:solidFill>
                  <a:srgbClr val="7030A0"/>
                </a:solidFill>
              </a:rPr>
              <a:t> </a:t>
            </a:r>
            <a:r>
              <a:rPr lang="vi-VN" dirty="0" smtClean="0">
                <a:solidFill>
                  <a:srgbClr val="7030A0"/>
                </a:solidFill>
              </a:rPr>
              <a:t>      }</a:t>
            </a:r>
          </a:p>
          <a:p>
            <a:pPr marL="342900" indent="-342900">
              <a:buAutoNum type="arabicPlain"/>
            </a:pPr>
            <a:r>
              <a:rPr lang="vi-VN" dirty="0">
                <a:solidFill>
                  <a:srgbClr val="7030A0"/>
                </a:solidFill>
              </a:rPr>
              <a:t> </a:t>
            </a:r>
            <a:r>
              <a:rPr lang="vi-VN" dirty="0" smtClean="0">
                <a:solidFill>
                  <a:srgbClr val="7030A0"/>
                </a:solidFill>
              </a:rPr>
              <a:t>                        else{</a:t>
            </a:r>
          </a:p>
          <a:p>
            <a:pPr marL="342900" indent="-342900">
              <a:buAutoNum type="arabicPlain"/>
            </a:pPr>
            <a:r>
              <a:rPr lang="vi-VN" dirty="0">
                <a:solidFill>
                  <a:srgbClr val="7030A0"/>
                </a:solidFill>
              </a:rPr>
              <a:t> </a:t>
            </a:r>
            <a:r>
              <a:rPr lang="vi-VN" dirty="0" smtClean="0">
                <a:solidFill>
                  <a:srgbClr val="7030A0"/>
                </a:solidFill>
              </a:rPr>
              <a:t>                                printf(“\nNhap danh sach nhan vien truoc !! ”) ;</a:t>
            </a:r>
          </a:p>
          <a:p>
            <a:pPr marL="342900" indent="-342900">
              <a:buAutoNum type="arabicPlain"/>
            </a:pPr>
            <a:r>
              <a:rPr lang="vi-VN" dirty="0">
                <a:solidFill>
                  <a:srgbClr val="7030A0"/>
                </a:solidFill>
              </a:rPr>
              <a:t> </a:t>
            </a:r>
            <a:r>
              <a:rPr lang="vi-VN" dirty="0" smtClean="0">
                <a:solidFill>
                  <a:srgbClr val="7030A0"/>
                </a:solidFill>
              </a:rPr>
              <a:t>                  printf(“\nXuat danh sach nhan vien thanh cong vao file %s !”) ;</a:t>
            </a:r>
          </a:p>
          <a:p>
            <a:pPr marL="342900" indent="-342900">
              <a:buAutoNum type="arabicPlain"/>
            </a:pPr>
            <a:r>
              <a:rPr lang="vi-VN" dirty="0">
                <a:solidFill>
                  <a:srgbClr val="7030A0"/>
                </a:solidFill>
              </a:rPr>
              <a:t> </a:t>
            </a:r>
            <a:r>
              <a:rPr lang="vi-VN" dirty="0" smtClean="0">
                <a:solidFill>
                  <a:srgbClr val="7030A0"/>
                </a:solidFill>
              </a:rPr>
              <a:t>                  printf(“\n Bam phim bat ki de tiep tuc ! ”) ;</a:t>
            </a:r>
          </a:p>
          <a:p>
            <a:pPr marL="342900" indent="-342900">
              <a:buAutoNum type="arabicPlain"/>
            </a:pPr>
            <a:r>
              <a:rPr lang="vi-VN" dirty="0">
                <a:solidFill>
                  <a:srgbClr val="7030A0"/>
                </a:solidFill>
              </a:rPr>
              <a:t> </a:t>
            </a:r>
            <a:r>
              <a:rPr lang="vi-VN" dirty="0" smtClean="0">
                <a:solidFill>
                  <a:srgbClr val="7030A0"/>
                </a:solidFill>
              </a:rPr>
              <a:t>                  getch( ) ;</a:t>
            </a:r>
          </a:p>
          <a:p>
            <a:pPr marL="342900" indent="-342900">
              <a:buAutoNum type="arabicPlain"/>
            </a:pPr>
            <a:r>
              <a:rPr lang="vi-VN" dirty="0">
                <a:solidFill>
                  <a:srgbClr val="7030A0"/>
                </a:solidFill>
              </a:rPr>
              <a:t> </a:t>
            </a:r>
            <a:r>
              <a:rPr lang="vi-VN" dirty="0" smtClean="0">
                <a:solidFill>
                  <a:srgbClr val="7030A0"/>
                </a:solidFill>
              </a:rPr>
              <a:t>                  break ; </a:t>
            </a:r>
          </a:p>
          <a:p>
            <a:pPr marL="342900" indent="-342900">
              <a:buAutoNum type="arabicPlain"/>
            </a:pPr>
            <a:r>
              <a:rPr lang="vi-VN" dirty="0">
                <a:solidFill>
                  <a:srgbClr val="7030A0"/>
                </a:solidFill>
              </a:rPr>
              <a:t> </a:t>
            </a:r>
            <a:r>
              <a:rPr lang="vi-VN" dirty="0" smtClean="0">
                <a:solidFill>
                  <a:srgbClr val="7030A0"/>
                </a:solidFill>
              </a:rPr>
              <a:t>   }</a:t>
            </a:r>
          </a:p>
          <a:p>
            <a:pPr marL="342900" indent="-342900">
              <a:buAutoNum type="arabicPlain"/>
            </a:pPr>
            <a:r>
              <a:rPr lang="vi-VN" dirty="0">
                <a:solidFill>
                  <a:srgbClr val="7030A0"/>
                </a:solidFill>
              </a:rPr>
              <a:t> </a:t>
            </a:r>
            <a:r>
              <a:rPr lang="vi-VN" dirty="0" smtClean="0">
                <a:solidFill>
                  <a:srgbClr val="7030A0"/>
                </a:solidFill>
              </a:rPr>
              <a:t>          case 8: {</a:t>
            </a:r>
          </a:p>
          <a:p>
            <a:pPr marL="342900" indent="-342900">
              <a:buAutoNum type="arabicPlain"/>
            </a:pPr>
            <a:r>
              <a:rPr lang="vi-VN" dirty="0">
                <a:solidFill>
                  <a:srgbClr val="7030A0"/>
                </a:solidFill>
              </a:rPr>
              <a:t> </a:t>
            </a:r>
            <a:r>
              <a:rPr lang="vi-VN" dirty="0" smtClean="0">
                <a:solidFill>
                  <a:srgbClr val="7030A0"/>
                </a:solidFill>
              </a:rPr>
              <a:t>                       printf(“ Ban da chon thoat chuong trinh ! ”) ;</a:t>
            </a:r>
          </a:p>
          <a:p>
            <a:pPr marL="342900" indent="-342900">
              <a:buAutoNum type="arabicPlain"/>
            </a:pPr>
            <a:r>
              <a:rPr lang="vi-VN" dirty="0">
                <a:solidFill>
                  <a:srgbClr val="7030A0"/>
                </a:solidFill>
              </a:rPr>
              <a:t> </a:t>
            </a:r>
            <a:r>
              <a:rPr lang="vi-VN" dirty="0" smtClean="0">
                <a:solidFill>
                  <a:srgbClr val="7030A0"/>
                </a:solidFill>
              </a:rPr>
              <a:t>                       getch( ) ;</a:t>
            </a:r>
          </a:p>
          <a:p>
            <a:pPr marL="342900" indent="-342900">
              <a:buAutoNum type="arabicPlain"/>
            </a:pPr>
            <a:r>
              <a:rPr lang="vi-VN" dirty="0">
                <a:solidFill>
                  <a:srgbClr val="7030A0"/>
                </a:solidFill>
              </a:rPr>
              <a:t> </a:t>
            </a:r>
            <a:r>
              <a:rPr lang="vi-VN" dirty="0" smtClean="0">
                <a:solidFill>
                  <a:srgbClr val="7030A0"/>
                </a:solidFill>
              </a:rPr>
              <a:t>                 }</a:t>
            </a:r>
          </a:p>
          <a:p>
            <a:pPr marL="342900" indent="-342900">
              <a:buAutoNum type="arabicPlain"/>
            </a:pPr>
            <a:r>
              <a:rPr lang="vi-VN" dirty="0">
                <a:solidFill>
                  <a:srgbClr val="7030A0"/>
                </a:solidFill>
              </a:rPr>
              <a:t> </a:t>
            </a:r>
            <a:r>
              <a:rPr lang="vi-VN" dirty="0" smtClean="0">
                <a:solidFill>
                  <a:srgbClr val="7030A0"/>
                </a:solidFill>
              </a:rPr>
              <a:t>                       default :</a:t>
            </a:r>
          </a:p>
          <a:p>
            <a:pPr marL="342900" indent="-342900">
              <a:buAutoNum type="arabicPlain"/>
            </a:pPr>
            <a:r>
              <a:rPr lang="vi-VN" dirty="0">
                <a:solidFill>
                  <a:srgbClr val="7030A0"/>
                </a:solidFill>
              </a:rPr>
              <a:t> </a:t>
            </a:r>
            <a:r>
              <a:rPr lang="vi-VN" dirty="0" smtClean="0">
                <a:solidFill>
                  <a:srgbClr val="7030A0"/>
                </a:solidFill>
              </a:rPr>
              <a:t>                       printf(“\nKhong co chuc nang nay !”) ;</a:t>
            </a:r>
          </a:p>
          <a:p>
            <a:pPr marL="342900" indent="-342900">
              <a:buAutoNum type="arabicPlain"/>
            </a:pPr>
            <a:r>
              <a:rPr lang="vi-VN" dirty="0">
                <a:solidFill>
                  <a:srgbClr val="7030A0"/>
                </a:solidFill>
              </a:rPr>
              <a:t> </a:t>
            </a:r>
            <a:r>
              <a:rPr lang="vi-VN" dirty="0" smtClean="0">
                <a:solidFill>
                  <a:srgbClr val="7030A0"/>
                </a:solidFill>
              </a:rPr>
              <a:t>                       printf(“\n Bam phim bat ky de tiep tuc !”) ;</a:t>
            </a:r>
          </a:p>
          <a:p>
            <a:pPr marL="342900" indent="-342900">
              <a:buAutoNum type="arabicPlain"/>
            </a:pPr>
            <a:r>
              <a:rPr lang="vi-VN" dirty="0">
                <a:solidFill>
                  <a:srgbClr val="7030A0"/>
                </a:solidFill>
              </a:rPr>
              <a:t> </a:t>
            </a:r>
            <a:r>
              <a:rPr lang="vi-VN" dirty="0" smtClean="0">
                <a:solidFill>
                  <a:srgbClr val="7030A0"/>
                </a:solidFill>
              </a:rPr>
              <a:t>                       getch( )</a:t>
            </a:r>
          </a:p>
          <a:p>
            <a:pPr marL="342900" indent="-342900">
              <a:buAutoNum type="arabicPlain"/>
            </a:pPr>
            <a:r>
              <a:rPr lang="vi-VN" dirty="0">
                <a:solidFill>
                  <a:srgbClr val="7030A0"/>
                </a:solidFill>
              </a:rPr>
              <a:t> </a:t>
            </a:r>
            <a:r>
              <a:rPr lang="vi-VN" dirty="0" smtClean="0">
                <a:solidFill>
                  <a:srgbClr val="7030A0"/>
                </a:solidFill>
              </a:rPr>
              <a:t>                       break ;</a:t>
            </a:r>
          </a:p>
          <a:p>
            <a:pPr marL="342900" indent="-342900">
              <a:buAutoNum type="arabicPlain"/>
            </a:pPr>
            <a:r>
              <a:rPr lang="vi-VN" dirty="0">
                <a:solidFill>
                  <a:srgbClr val="7030A0"/>
                </a:solidFill>
              </a:rPr>
              <a:t> </a:t>
            </a:r>
            <a:r>
              <a:rPr lang="vi-VN" dirty="0" smtClean="0">
                <a:solidFill>
                  <a:srgbClr val="7030A0"/>
                </a:solidFill>
              </a:rPr>
              <a:t>              } </a:t>
            </a:r>
          </a:p>
          <a:p>
            <a:pPr marL="342900" indent="-342900">
              <a:buAutoNum type="arabicPlain"/>
            </a:pPr>
            <a:r>
              <a:rPr lang="vi-VN" dirty="0">
                <a:solidFill>
                  <a:srgbClr val="7030A0"/>
                </a:solidFill>
              </a:rPr>
              <a:t> </a:t>
            </a:r>
            <a:r>
              <a:rPr lang="vi-VN" dirty="0" smtClean="0">
                <a:solidFill>
                  <a:srgbClr val="7030A0"/>
                </a:solidFill>
              </a:rPr>
              <a:t>         }</a:t>
            </a:r>
          </a:p>
          <a:p>
            <a:pPr marL="342900" indent="-342900">
              <a:buAutoNum type="arabicPlain"/>
            </a:pPr>
            <a:r>
              <a:rPr lang="vi-VN" dirty="0">
                <a:solidFill>
                  <a:srgbClr val="7030A0"/>
                </a:solidFill>
              </a:rPr>
              <a:t> </a:t>
            </a:r>
            <a:r>
              <a:rPr lang="vi-VN" dirty="0" smtClean="0">
                <a:solidFill>
                  <a:srgbClr val="7030A0"/>
                </a:solidFill>
              </a:rPr>
              <a:t>      }</a:t>
            </a:r>
            <a:endParaRPr lang="vi-VN" dirty="0">
              <a:solidFill>
                <a:srgbClr val="7030A0"/>
              </a:solidFill>
            </a:endParaRPr>
          </a:p>
        </p:txBody>
      </p:sp>
    </p:spTree>
    <p:extLst>
      <p:ext uri="{BB962C8B-B14F-4D97-AF65-F5344CB8AC3E}">
        <p14:creationId xmlns:p14="http://schemas.microsoft.com/office/powerpoint/2010/main" val="1747054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4"/>
          <a:tile tx="0" ty="0" sx="100000" sy="100000" flip="none" algn="tl"/>
        </a:blipFill>
        <a:effectLst/>
      </p:bgPr>
    </p:bg>
    <p:spTree>
      <p:nvGrpSpPr>
        <p:cNvPr id="1" name=""/>
        <p:cNvGrpSpPr/>
        <p:nvPr/>
      </p:nvGrpSpPr>
      <p:grpSpPr>
        <a:xfrm>
          <a:off x="0" y="0"/>
          <a:ext cx="0" cy="0"/>
          <a:chOff x="0" y="0"/>
          <a:chExt cx="0" cy="0"/>
        </a:xfrm>
      </p:grpSpPr>
      <p:pic>
        <p:nvPicPr>
          <p:cNvPr id="3" name="video-161917674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22882" y="1080655"/>
            <a:ext cx="8396459" cy="5587999"/>
          </a:xfrm>
          <a:prstGeom prst="rect">
            <a:avLst/>
          </a:prstGeom>
        </p:spPr>
      </p:pic>
      <p:sp>
        <p:nvSpPr>
          <p:cNvPr id="4" name="TextBox 3"/>
          <p:cNvSpPr txBox="1"/>
          <p:nvPr/>
        </p:nvSpPr>
        <p:spPr>
          <a:xfrm>
            <a:off x="1025237" y="175491"/>
            <a:ext cx="6299200" cy="646331"/>
          </a:xfrm>
          <a:prstGeom prst="rect">
            <a:avLst/>
          </a:prstGeom>
          <a:noFill/>
        </p:spPr>
        <p:txBody>
          <a:bodyPr wrap="square" rtlCol="0">
            <a:spAutoFit/>
          </a:bodyPr>
          <a:lstStyle/>
          <a:p>
            <a:pPr algn="ctr"/>
            <a:r>
              <a:rPr lang="vi-VN" b="1" dirty="0" smtClean="0">
                <a:solidFill>
                  <a:srgbClr val="0070C0"/>
                </a:solidFill>
                <a:effectLst>
                  <a:outerShdw blurRad="38100" dist="38100" dir="2700000" algn="tl">
                    <a:srgbClr val="000000">
                      <a:alpha val="43137"/>
                    </a:srgbClr>
                  </a:outerShdw>
                </a:effectLst>
              </a:rPr>
              <a:t>KẾT QUẢ CHẠY THỬ CHƯƠNG TRÌNH QUẢN LÝ NHÂN VIÊN </a:t>
            </a:r>
            <a:endParaRPr lang="vi-VN"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340836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498765" y="2115128"/>
            <a:ext cx="8478981" cy="3046988"/>
          </a:xfrm>
          <a:prstGeom prst="rect">
            <a:avLst/>
          </a:prstGeom>
          <a:noFill/>
        </p:spPr>
        <p:txBody>
          <a:bodyPr wrap="square" rtlCol="0">
            <a:spAutoFit/>
          </a:bodyPr>
          <a:lstStyle/>
          <a:p>
            <a:r>
              <a:rPr lang="vi-VN" sz="3200" dirty="0"/>
              <a:t>Hầu hết các bài tập struct đều có mô </a:t>
            </a:r>
            <a:r>
              <a:rPr lang="vi-VN" sz="3200" dirty="0" smtClean="0"/>
              <a:t>tả khá </a:t>
            </a:r>
            <a:r>
              <a:rPr lang="vi-VN" sz="3200" dirty="0"/>
              <a:t>giống nhau và giống với bài tập quản lý </a:t>
            </a:r>
            <a:r>
              <a:rPr lang="vi-VN" sz="3200" dirty="0" smtClean="0"/>
              <a:t>nhân  </a:t>
            </a:r>
            <a:r>
              <a:rPr lang="vi-VN" sz="3200" dirty="0"/>
              <a:t>viên phía trên. Do vậy, các bạn hoàn toàn có thể sửa lại để hoàn thành bài tập của mình. Hi vọng bài viết cung cấp cho các bạn thêm kiến thức bổ ích.</a:t>
            </a:r>
          </a:p>
        </p:txBody>
      </p:sp>
      <p:sp>
        <p:nvSpPr>
          <p:cNvPr id="4" name="TextBox 3"/>
          <p:cNvSpPr txBox="1"/>
          <p:nvPr/>
        </p:nvSpPr>
        <p:spPr>
          <a:xfrm>
            <a:off x="646545" y="286327"/>
            <a:ext cx="7730837" cy="646331"/>
          </a:xfrm>
          <a:prstGeom prst="rect">
            <a:avLst/>
          </a:prstGeom>
          <a:noFill/>
        </p:spPr>
        <p:txBody>
          <a:bodyPr wrap="square" rtlCol="0">
            <a:spAutoFit/>
          </a:bodyPr>
          <a:lstStyle/>
          <a:p>
            <a:pPr algn="ctr"/>
            <a:r>
              <a:rPr lang="vi-VN" sz="3600" b="1" dirty="0" smtClean="0">
                <a:solidFill>
                  <a:srgbClr val="0070C0"/>
                </a:solidFill>
              </a:rPr>
              <a:t>4 : KẾT LUẬN </a:t>
            </a:r>
            <a:endParaRPr lang="vi-VN" sz="3600" b="1" dirty="0">
              <a:solidFill>
                <a:srgbClr val="0070C0"/>
              </a:solidFill>
            </a:endParaRPr>
          </a:p>
        </p:txBody>
      </p:sp>
    </p:spTree>
    <p:extLst>
      <p:ext uri="{BB962C8B-B14F-4D97-AF65-F5344CB8AC3E}">
        <p14:creationId xmlns:p14="http://schemas.microsoft.com/office/powerpoint/2010/main" val="575363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868218" y="554182"/>
            <a:ext cx="7740073" cy="5909310"/>
          </a:xfrm>
          <a:prstGeom prst="rect">
            <a:avLst/>
          </a:prstGeom>
          <a:noFill/>
        </p:spPr>
        <p:txBody>
          <a:bodyPr wrap="square" rtlCol="0">
            <a:spAutoFit/>
          </a:bodyPr>
          <a:lstStyle/>
          <a:p>
            <a:r>
              <a:rPr lang="vi-VN" sz="5400" i="1" dirty="0" smtClean="0">
                <a:solidFill>
                  <a:schemeClr val="accent5">
                    <a:lumMod val="50000"/>
                  </a:schemeClr>
                </a:solidFill>
              </a:rPr>
              <a:t>Cảm ơn thầy cô và các bạn đã lắng nghe bài thuyết trình của nhóm mình </a:t>
            </a:r>
          </a:p>
          <a:p>
            <a:r>
              <a:rPr lang="vi-VN" sz="5400" i="1" dirty="0" smtClean="0">
                <a:solidFill>
                  <a:schemeClr val="accent5">
                    <a:lumMod val="50000"/>
                  </a:schemeClr>
                </a:solidFill>
              </a:rPr>
              <a:t>Xin chúc thầy cô và các bạn một ngày mới tốt lành</a:t>
            </a:r>
            <a:endParaRPr lang="vi-VN" sz="5400" i="1" dirty="0">
              <a:solidFill>
                <a:schemeClr val="accent5">
                  <a:lumMod val="50000"/>
                </a:schemeClr>
              </a:solidFill>
            </a:endParaRPr>
          </a:p>
        </p:txBody>
      </p:sp>
    </p:spTree>
    <p:extLst>
      <p:ext uri="{BB962C8B-B14F-4D97-AF65-F5344CB8AC3E}">
        <p14:creationId xmlns:p14="http://schemas.microsoft.com/office/powerpoint/2010/main" val="1115877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201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39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1200727" y="184727"/>
            <a:ext cx="6576291" cy="646331"/>
          </a:xfrm>
          <a:prstGeom prst="rect">
            <a:avLst/>
          </a:prstGeom>
          <a:noFill/>
        </p:spPr>
        <p:txBody>
          <a:bodyPr wrap="square" rtlCol="0">
            <a:spAutoFit/>
          </a:bodyPr>
          <a:lstStyle/>
          <a:p>
            <a:pPr algn="ctr"/>
            <a:r>
              <a:rPr lang="vi-VN" sz="3600" b="1" dirty="0" smtClean="0">
                <a:solidFill>
                  <a:srgbClr val="0070C0"/>
                </a:solidFill>
                <a:effectLst>
                  <a:outerShdw blurRad="38100" dist="38100" dir="2700000" algn="tl">
                    <a:srgbClr val="000000">
                      <a:alpha val="43137"/>
                    </a:srgbClr>
                  </a:outerShdw>
                </a:effectLst>
              </a:rPr>
              <a:t>NỘI DUNG </a:t>
            </a:r>
            <a:endParaRPr lang="vi-VN" sz="3600" b="1" dirty="0">
              <a:solidFill>
                <a:srgbClr val="0070C0"/>
              </a:solidFill>
              <a:effectLst>
                <a:outerShdw blurRad="38100" dist="38100" dir="2700000" algn="tl">
                  <a:srgbClr val="000000">
                    <a:alpha val="43137"/>
                  </a:srgbClr>
                </a:outerShdw>
              </a:effectLst>
            </a:endParaRPr>
          </a:p>
        </p:txBody>
      </p:sp>
      <p:sp>
        <p:nvSpPr>
          <p:cNvPr id="4" name="TextBox 3"/>
          <p:cNvSpPr txBox="1"/>
          <p:nvPr/>
        </p:nvSpPr>
        <p:spPr>
          <a:xfrm>
            <a:off x="1745673" y="1570182"/>
            <a:ext cx="6945746" cy="1815882"/>
          </a:xfrm>
          <a:prstGeom prst="rect">
            <a:avLst/>
          </a:prstGeom>
          <a:noFill/>
        </p:spPr>
        <p:txBody>
          <a:bodyPr wrap="square" rtlCol="0">
            <a:spAutoFit/>
          </a:bodyPr>
          <a:lstStyle/>
          <a:p>
            <a:r>
              <a:rPr lang="vi-VN" sz="2800" dirty="0" smtClean="0">
                <a:solidFill>
                  <a:schemeClr val="tx1">
                    <a:lumMod val="95000"/>
                    <a:lumOff val="5000"/>
                  </a:schemeClr>
                </a:solidFill>
              </a:rPr>
              <a:t>1: Đề tài chương trình Quản lý nhân viên </a:t>
            </a:r>
          </a:p>
          <a:p>
            <a:r>
              <a:rPr lang="vi-VN" sz="2800" dirty="0" smtClean="0">
                <a:solidFill>
                  <a:schemeClr val="tx1">
                    <a:lumMod val="95000"/>
                    <a:lumOff val="5000"/>
                  </a:schemeClr>
                </a:solidFill>
              </a:rPr>
              <a:t>2: Kiến thức cần có</a:t>
            </a:r>
          </a:p>
          <a:p>
            <a:r>
              <a:rPr lang="vi-VN" sz="2800" dirty="0" smtClean="0">
                <a:solidFill>
                  <a:schemeClr val="tx1">
                    <a:lumMod val="95000"/>
                    <a:lumOff val="5000"/>
                  </a:schemeClr>
                </a:solidFill>
              </a:rPr>
              <a:t>3: Code chương trình Quản lý nhân viên</a:t>
            </a:r>
          </a:p>
          <a:p>
            <a:r>
              <a:rPr lang="vi-VN" sz="2800" dirty="0" smtClean="0">
                <a:solidFill>
                  <a:schemeClr val="tx1">
                    <a:lumMod val="95000"/>
                    <a:lumOff val="5000"/>
                  </a:schemeClr>
                </a:solidFill>
              </a:rPr>
              <a:t>4: Kết luận </a:t>
            </a:r>
            <a:endParaRPr lang="vi-VN" sz="2800" dirty="0">
              <a:solidFill>
                <a:schemeClr val="tx1">
                  <a:lumMod val="95000"/>
                  <a:lumOff val="5000"/>
                </a:schemeClr>
              </a:solidFill>
            </a:endParaRPr>
          </a:p>
        </p:txBody>
      </p:sp>
    </p:spTree>
    <p:extLst>
      <p:ext uri="{BB962C8B-B14F-4D97-AF65-F5344CB8AC3E}">
        <p14:creationId xmlns:p14="http://schemas.microsoft.com/office/powerpoint/2010/main" val="199387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727201" y="1440873"/>
            <a:ext cx="6788728" cy="3693319"/>
          </a:xfrm>
          <a:prstGeom prst="rect">
            <a:avLst/>
          </a:prstGeom>
          <a:noFill/>
        </p:spPr>
        <p:txBody>
          <a:bodyPr wrap="square" rtlCol="0">
            <a:spAutoFit/>
          </a:bodyPr>
          <a:lstStyle/>
          <a:p>
            <a:pPr algn="ctr"/>
            <a:endParaRPr lang="vi-VN" dirty="0" smtClean="0"/>
          </a:p>
          <a:p>
            <a:r>
              <a:rPr lang="vi-VN" dirty="0" smtClean="0"/>
              <a:t>1: Khai báo kiểu dữ liệu cấu trúc Nhân viên bao gồm : họ tên ; tỉnh của nhân viên ; tuổi ; mã số nhân viên .</a:t>
            </a:r>
          </a:p>
          <a:p>
            <a:r>
              <a:rPr lang="vi-VN" dirty="0" smtClean="0"/>
              <a:t>2: Nhập </a:t>
            </a:r>
            <a:r>
              <a:rPr lang="vi-VN" dirty="0"/>
              <a:t>vào danh sách N sinh viên</a:t>
            </a:r>
          </a:p>
          <a:p>
            <a:r>
              <a:rPr lang="vi-VN" dirty="0" smtClean="0"/>
              <a:t>3: Xuất </a:t>
            </a:r>
            <a:r>
              <a:rPr lang="vi-VN" dirty="0"/>
              <a:t>danh sách N nhân</a:t>
            </a:r>
            <a:r>
              <a:rPr lang="vi-VN" dirty="0" smtClean="0"/>
              <a:t> </a:t>
            </a:r>
            <a:r>
              <a:rPr lang="vi-VN" dirty="0"/>
              <a:t>viên</a:t>
            </a:r>
          </a:p>
          <a:p>
            <a:r>
              <a:rPr lang="vi-VN" dirty="0" smtClean="0"/>
              <a:t>4: Xuất </a:t>
            </a:r>
            <a:r>
              <a:rPr lang="vi-VN" dirty="0"/>
              <a:t>danh sách N nhân</a:t>
            </a:r>
            <a:r>
              <a:rPr lang="vi-VN" dirty="0" smtClean="0"/>
              <a:t> </a:t>
            </a:r>
            <a:r>
              <a:rPr lang="vi-VN" dirty="0"/>
              <a:t>viên ra </a:t>
            </a:r>
            <a:r>
              <a:rPr lang="vi-VN" dirty="0" smtClean="0"/>
              <a:t>file</a:t>
            </a:r>
          </a:p>
          <a:p>
            <a:r>
              <a:rPr lang="vi-VN" dirty="0" smtClean="0"/>
              <a:t>5: Thêm N nhân viên  </a:t>
            </a:r>
          </a:p>
          <a:p>
            <a:r>
              <a:rPr lang="vi-VN" dirty="0" smtClean="0"/>
              <a:t>6: Tìm nhân viên theo tỉnh</a:t>
            </a:r>
          </a:p>
          <a:p>
            <a:r>
              <a:rPr lang="vi-VN" dirty="0" smtClean="0"/>
              <a:t>7: Sắp xếp nhân viên </a:t>
            </a:r>
          </a:p>
          <a:p>
            <a:r>
              <a:rPr lang="vi-VN" dirty="0" smtClean="0"/>
              <a:t>8: Thống kê nhân viên </a:t>
            </a:r>
            <a:endParaRPr lang="vi-VN" dirty="0"/>
          </a:p>
          <a:p>
            <a:r>
              <a:rPr lang="vi-VN" dirty="0"/>
              <a:t>9</a:t>
            </a:r>
            <a:r>
              <a:rPr lang="vi-VN" dirty="0" smtClean="0"/>
              <a:t>: Viết </a:t>
            </a:r>
            <a:r>
              <a:rPr lang="vi-VN" dirty="0"/>
              <a:t>chương trình dạng menu cho phép sử dụng các tính năng trên</a:t>
            </a:r>
          </a:p>
          <a:p>
            <a:endParaRPr lang="vi-VN" dirty="0"/>
          </a:p>
        </p:txBody>
      </p:sp>
      <p:sp>
        <p:nvSpPr>
          <p:cNvPr id="5" name="TextBox 4"/>
          <p:cNvSpPr txBox="1"/>
          <p:nvPr/>
        </p:nvSpPr>
        <p:spPr>
          <a:xfrm>
            <a:off x="1616365" y="406399"/>
            <a:ext cx="5781963" cy="800219"/>
          </a:xfrm>
          <a:prstGeom prst="rect">
            <a:avLst/>
          </a:prstGeom>
          <a:noFill/>
        </p:spPr>
        <p:txBody>
          <a:bodyPr wrap="square" rtlCol="0">
            <a:spAutoFit/>
          </a:bodyPr>
          <a:lstStyle/>
          <a:p>
            <a:pPr algn="ctr"/>
            <a:r>
              <a:rPr lang="vi-VN" sz="2800" b="1" dirty="0" smtClean="0">
                <a:solidFill>
                  <a:srgbClr val="0070C0"/>
                </a:solidFill>
                <a:effectLst>
                  <a:outerShdw blurRad="38100" dist="38100" dir="2700000" algn="tl">
                    <a:srgbClr val="000000">
                      <a:alpha val="43137"/>
                    </a:srgbClr>
                  </a:outerShdw>
                </a:effectLst>
              </a:rPr>
              <a:t>1</a:t>
            </a:r>
            <a:r>
              <a:rPr lang="vi-VN" b="1" dirty="0">
                <a:solidFill>
                  <a:srgbClr val="0070C0"/>
                </a:solidFill>
                <a:effectLst>
                  <a:outerShdw blurRad="38100" dist="38100" dir="2700000" algn="tl">
                    <a:srgbClr val="000000">
                      <a:alpha val="43137"/>
                    </a:srgbClr>
                  </a:outerShdw>
                </a:effectLst>
              </a:rPr>
              <a:t>: ĐỀ TÀI CHƯƠNG TRÌNH QUẢN LÝ NHÂN VIÊN </a:t>
            </a:r>
          </a:p>
          <a:p>
            <a:pPr algn="ctr"/>
            <a:endParaRPr lang="vi-VN" dirty="0"/>
          </a:p>
        </p:txBody>
      </p:sp>
    </p:spTree>
    <p:extLst>
      <p:ext uri="{BB962C8B-B14F-4D97-AF65-F5344CB8AC3E}">
        <p14:creationId xmlns:p14="http://schemas.microsoft.com/office/powerpoint/2010/main" val="40622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p:cNvSpPr txBox="1"/>
          <p:nvPr/>
        </p:nvSpPr>
        <p:spPr>
          <a:xfrm>
            <a:off x="2216728" y="1810327"/>
            <a:ext cx="5938981" cy="3970318"/>
          </a:xfrm>
          <a:prstGeom prst="rect">
            <a:avLst/>
          </a:prstGeom>
          <a:noFill/>
        </p:spPr>
        <p:txBody>
          <a:bodyPr wrap="square" rtlCol="0">
            <a:spAutoFit/>
          </a:bodyPr>
          <a:lstStyle/>
          <a:p>
            <a:r>
              <a:rPr lang="vi-VN" sz="2800" dirty="0" smtClean="0"/>
              <a:t>1: Kiến </a:t>
            </a:r>
            <a:r>
              <a:rPr lang="vi-VN" sz="2800" dirty="0"/>
              <a:t>thức lập trình cơ bản</a:t>
            </a:r>
          </a:p>
          <a:p>
            <a:r>
              <a:rPr lang="vi-VN" sz="2800" dirty="0" smtClean="0"/>
              <a:t>2: Kiến </a:t>
            </a:r>
            <a:r>
              <a:rPr lang="vi-VN" sz="2800" dirty="0"/>
              <a:t>thức về hàm </a:t>
            </a:r>
          </a:p>
          <a:p>
            <a:r>
              <a:rPr lang="vi-VN" sz="2800" dirty="0" smtClean="0"/>
              <a:t>3: Struct </a:t>
            </a:r>
            <a:r>
              <a:rPr lang="vi-VN" sz="2800" dirty="0"/>
              <a:t>trong </a:t>
            </a:r>
            <a:r>
              <a:rPr lang="vi-VN" sz="2800" dirty="0" smtClean="0"/>
              <a:t>C</a:t>
            </a:r>
            <a:endParaRPr lang="vi-VN" sz="2800" dirty="0"/>
          </a:p>
          <a:p>
            <a:r>
              <a:rPr lang="vi-VN" sz="2800" dirty="0" smtClean="0"/>
              <a:t>4: Cách </a:t>
            </a:r>
            <a:r>
              <a:rPr lang="vi-VN" sz="2800" dirty="0"/>
              <a:t>sử dụng cấu trúc lặp: for, do while, while</a:t>
            </a:r>
          </a:p>
          <a:p>
            <a:r>
              <a:rPr lang="vi-VN" sz="2800" dirty="0" smtClean="0"/>
              <a:t>5: Cách </a:t>
            </a:r>
            <a:r>
              <a:rPr lang="vi-VN" sz="2800" dirty="0"/>
              <a:t>sử dụng cấu trúc điều khiển &amp; rẽ nhánh: if else,  </a:t>
            </a:r>
            <a:r>
              <a:rPr lang="vi-VN" sz="2800" dirty="0" smtClean="0"/>
              <a:t>  switch </a:t>
            </a:r>
            <a:r>
              <a:rPr lang="vi-VN" sz="2800" dirty="0"/>
              <a:t>case</a:t>
            </a:r>
          </a:p>
          <a:p>
            <a:r>
              <a:rPr lang="vi-VN" sz="2800" dirty="0" smtClean="0"/>
              <a:t>6: Nhập </a:t>
            </a:r>
            <a:r>
              <a:rPr lang="vi-VN" sz="2800" dirty="0"/>
              <a:t>xuất file</a:t>
            </a:r>
          </a:p>
          <a:p>
            <a:endParaRPr lang="vi-VN" sz="2800" dirty="0"/>
          </a:p>
        </p:txBody>
      </p:sp>
      <p:sp>
        <p:nvSpPr>
          <p:cNvPr id="4" name="TextBox 3"/>
          <p:cNvSpPr txBox="1"/>
          <p:nvPr/>
        </p:nvSpPr>
        <p:spPr>
          <a:xfrm>
            <a:off x="1828799" y="498764"/>
            <a:ext cx="4987637" cy="769441"/>
          </a:xfrm>
          <a:prstGeom prst="rect">
            <a:avLst/>
          </a:prstGeom>
          <a:noFill/>
        </p:spPr>
        <p:txBody>
          <a:bodyPr wrap="square" rtlCol="0">
            <a:spAutoFit/>
          </a:bodyPr>
          <a:lstStyle/>
          <a:p>
            <a:pPr algn="ctr"/>
            <a:r>
              <a:rPr lang="vi-VN" sz="4400" b="1" dirty="0" smtClean="0">
                <a:solidFill>
                  <a:srgbClr val="0070C0"/>
                </a:solidFill>
                <a:effectLst>
                  <a:outerShdw blurRad="38100" dist="38100" dir="2700000" algn="tl">
                    <a:srgbClr val="000000">
                      <a:alpha val="43137"/>
                    </a:srgbClr>
                  </a:outerShdw>
                </a:effectLst>
              </a:rPr>
              <a:t>2</a:t>
            </a:r>
            <a:r>
              <a:rPr lang="vi-VN" sz="3200" b="1" dirty="0" smtClean="0">
                <a:solidFill>
                  <a:srgbClr val="0070C0"/>
                </a:solidFill>
                <a:effectLst>
                  <a:outerShdw blurRad="38100" dist="38100" dir="2700000" algn="tl">
                    <a:srgbClr val="000000">
                      <a:alpha val="43137"/>
                    </a:srgbClr>
                  </a:outerShdw>
                </a:effectLst>
              </a:rPr>
              <a:t>:</a:t>
            </a:r>
            <a:r>
              <a:rPr lang="vi-VN" sz="3200" b="1" dirty="0" smtClean="0">
                <a:effectLst>
                  <a:outerShdw blurRad="38100" dist="38100" dir="2700000" algn="tl">
                    <a:srgbClr val="000000">
                      <a:alpha val="43137"/>
                    </a:srgbClr>
                  </a:outerShdw>
                </a:effectLst>
              </a:rPr>
              <a:t> </a:t>
            </a:r>
            <a:r>
              <a:rPr lang="vi-VN" sz="3200" b="1" dirty="0" smtClean="0">
                <a:solidFill>
                  <a:srgbClr val="0070C0"/>
                </a:solidFill>
                <a:effectLst>
                  <a:outerShdw blurRad="38100" dist="38100" dir="2700000" algn="tl">
                    <a:srgbClr val="000000">
                      <a:alpha val="43137"/>
                    </a:srgbClr>
                  </a:outerShdw>
                </a:effectLst>
              </a:rPr>
              <a:t>Kiến thức cần có </a:t>
            </a:r>
            <a:endParaRPr lang="vi-VN" sz="3200"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067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219200" y="0"/>
            <a:ext cx="6640945" cy="954107"/>
          </a:xfrm>
          <a:prstGeom prst="rect">
            <a:avLst/>
          </a:prstGeom>
          <a:noFill/>
        </p:spPr>
        <p:txBody>
          <a:bodyPr wrap="square" rtlCol="0">
            <a:spAutoFit/>
          </a:bodyPr>
          <a:lstStyle/>
          <a:p>
            <a:pPr algn="ctr"/>
            <a:r>
              <a:rPr lang="vi-VN" sz="2800" b="1" dirty="0" smtClean="0">
                <a:solidFill>
                  <a:srgbClr val="0070C0"/>
                </a:solidFill>
                <a:effectLst>
                  <a:outerShdw blurRad="38100" dist="38100" dir="2700000" algn="tl">
                    <a:srgbClr val="000000">
                      <a:alpha val="43137"/>
                    </a:srgbClr>
                  </a:outerShdw>
                </a:effectLst>
              </a:rPr>
              <a:t>3 : code chương trình quản lý nhân viên </a:t>
            </a:r>
            <a:endParaRPr lang="vi-VN" sz="2800" b="1" dirty="0">
              <a:solidFill>
                <a:srgbClr val="0070C0"/>
              </a:solidFill>
              <a:effectLst>
                <a:outerShdw blurRad="38100" dist="38100" dir="2700000" algn="tl">
                  <a:srgbClr val="000000">
                    <a:alpha val="43137"/>
                  </a:srgbClr>
                </a:outerShdw>
              </a:effectLst>
            </a:endParaRPr>
          </a:p>
        </p:txBody>
      </p:sp>
      <p:sp>
        <p:nvSpPr>
          <p:cNvPr id="5" name="TextBox 4"/>
          <p:cNvSpPr txBox="1"/>
          <p:nvPr/>
        </p:nvSpPr>
        <p:spPr>
          <a:xfrm>
            <a:off x="937203" y="477053"/>
            <a:ext cx="6862618" cy="1754326"/>
          </a:xfrm>
          <a:prstGeom prst="rect">
            <a:avLst/>
          </a:prstGeom>
          <a:noFill/>
        </p:spPr>
        <p:txBody>
          <a:bodyPr wrap="square" rtlCol="0">
            <a:spAutoFit/>
          </a:bodyPr>
          <a:lstStyle/>
          <a:p>
            <a:r>
              <a:rPr lang="vi-VN" dirty="0" smtClean="0"/>
              <a:t>Khai báo thư viện :</a:t>
            </a:r>
            <a:endParaRPr lang="vi-VN" dirty="0"/>
          </a:p>
          <a:p>
            <a:r>
              <a:rPr lang="vi-VN" dirty="0" smtClean="0"/>
              <a:t> </a:t>
            </a:r>
            <a:r>
              <a:rPr lang="vi-VN" dirty="0" smtClean="0">
                <a:solidFill>
                  <a:srgbClr val="7030A0"/>
                </a:solidFill>
              </a:rPr>
              <a:t>1   #include&lt;stdio.h&gt;</a:t>
            </a:r>
          </a:p>
          <a:p>
            <a:r>
              <a:rPr lang="vi-VN" dirty="0" smtClean="0">
                <a:solidFill>
                  <a:srgbClr val="7030A0"/>
                </a:solidFill>
              </a:rPr>
              <a:t> 2   #include&lt;conio.h&gt;</a:t>
            </a:r>
          </a:p>
          <a:p>
            <a:r>
              <a:rPr lang="vi-VN" dirty="0">
                <a:solidFill>
                  <a:srgbClr val="7030A0"/>
                </a:solidFill>
              </a:rPr>
              <a:t> </a:t>
            </a:r>
            <a:r>
              <a:rPr lang="vi-VN" dirty="0" smtClean="0">
                <a:solidFill>
                  <a:srgbClr val="7030A0"/>
                </a:solidFill>
              </a:rPr>
              <a:t>3   #include&lt;stdlib.h&gt;</a:t>
            </a:r>
          </a:p>
          <a:p>
            <a:r>
              <a:rPr lang="vi-VN" dirty="0">
                <a:solidFill>
                  <a:srgbClr val="7030A0"/>
                </a:solidFill>
              </a:rPr>
              <a:t> </a:t>
            </a:r>
            <a:r>
              <a:rPr lang="vi-VN" dirty="0" smtClean="0">
                <a:solidFill>
                  <a:srgbClr val="7030A0"/>
                </a:solidFill>
              </a:rPr>
              <a:t>4   #include&lt;string.h&gt;</a:t>
            </a:r>
          </a:p>
          <a:p>
            <a:r>
              <a:rPr lang="vi-VN" dirty="0">
                <a:solidFill>
                  <a:srgbClr val="7030A0"/>
                </a:solidFill>
              </a:rPr>
              <a:t> </a:t>
            </a:r>
            <a:r>
              <a:rPr lang="vi-VN" dirty="0" smtClean="0">
                <a:solidFill>
                  <a:srgbClr val="7030A0"/>
                </a:solidFill>
              </a:rPr>
              <a:t>5   #define max 100</a:t>
            </a:r>
            <a:endParaRPr lang="vi-VN" dirty="0">
              <a:solidFill>
                <a:srgbClr val="7030A0"/>
              </a:solidFill>
            </a:endParaRPr>
          </a:p>
        </p:txBody>
      </p:sp>
      <p:sp>
        <p:nvSpPr>
          <p:cNvPr id="11" name="TextBox 10"/>
          <p:cNvSpPr txBox="1"/>
          <p:nvPr/>
        </p:nvSpPr>
        <p:spPr>
          <a:xfrm>
            <a:off x="835032" y="3134862"/>
            <a:ext cx="7066961" cy="2462213"/>
          </a:xfrm>
          <a:prstGeom prst="rect">
            <a:avLst/>
          </a:prstGeom>
          <a:noFill/>
        </p:spPr>
        <p:txBody>
          <a:bodyPr wrap="square" rtlCol="0">
            <a:spAutoFit/>
          </a:bodyPr>
          <a:lstStyle/>
          <a:p>
            <a:r>
              <a:rPr lang="vi-VN" sz="1400" dirty="0"/>
              <a:t>1) stdio.h: Tập tin định nghĩa các hàm vào/ra chuẩn (standard input/output). Gồm các hàm in dữ liệu (printf()), nhập giá trị cho biến (scanf()), nhận ký tự từ bàn phím (getc()), in ký tự ra màn hình (putc()), nhận một dãy ký tự từ bàm phím (gets()), in chuỗi ký tự ra màn hình (puts()), xóa vùng đệm bàn phím (fflush()), fopen(), fclose(), fread(), fwrite(), getchar(), putchar(), getw(), putw()...</a:t>
            </a:r>
          </a:p>
          <a:p>
            <a:r>
              <a:rPr lang="vi-VN" sz="1400" dirty="0"/>
              <a:t>2) conio.h : Tập tin định nghĩa các hàm vào ra trong chế độ DOS (DOS console). Gồm các hàm clrscr(), getch(), getche(), getpass(), cgets(), cputs(), putch(), clreol(),...</a:t>
            </a:r>
          </a:p>
          <a:p>
            <a:r>
              <a:rPr lang="vi-VN" sz="1400" dirty="0" smtClean="0"/>
              <a:t>3) stdlib.h :dùng để xúc tiến nhiều phép toán,bao gồm sự chuyển đổi ,các số giả ngẫu nhiên,cấp phát vùng nhớ,kiểm soát quá trình,môi trường,tín hiệu,tìm kiếm và xếp thứ tự .</a:t>
            </a:r>
          </a:p>
          <a:p>
            <a:r>
              <a:rPr lang="vi-VN" sz="1400" dirty="0" smtClean="0"/>
              <a:t>4) string.h : để điều chỉnh nhiều loại dãy ký tự .</a:t>
            </a:r>
            <a:endParaRPr lang="vi-VN" sz="1400" dirty="0"/>
          </a:p>
        </p:txBody>
      </p:sp>
      <p:sp>
        <p:nvSpPr>
          <p:cNvPr id="13" name="TextBox 12"/>
          <p:cNvSpPr txBox="1"/>
          <p:nvPr/>
        </p:nvSpPr>
        <p:spPr>
          <a:xfrm>
            <a:off x="835032" y="5597075"/>
            <a:ext cx="6216073" cy="1169551"/>
          </a:xfrm>
          <a:prstGeom prst="rect">
            <a:avLst/>
          </a:prstGeom>
          <a:noFill/>
        </p:spPr>
        <p:txBody>
          <a:bodyPr wrap="square" rtlCol="0">
            <a:spAutoFit/>
          </a:bodyPr>
          <a:lstStyle/>
          <a:p>
            <a:r>
              <a:rPr lang="vi-VN" sz="1400" dirty="0" smtClean="0"/>
              <a:t>Chỉ thị #define để định nghĩa hằng số</a:t>
            </a:r>
          </a:p>
          <a:p>
            <a:r>
              <a:rPr lang="vi-VN" sz="1400" dirty="0" smtClean="0"/>
              <a:t>Cú pháp:</a:t>
            </a:r>
          </a:p>
          <a:p>
            <a:r>
              <a:rPr lang="vi-VN" sz="1400" dirty="0"/>
              <a:t>	</a:t>
            </a:r>
            <a:r>
              <a:rPr lang="vi-VN" sz="1400" dirty="0" smtClean="0"/>
              <a:t>#define&lt;tên hằng&gt; &lt;Giá trị&gt;</a:t>
            </a:r>
          </a:p>
          <a:p>
            <a:r>
              <a:rPr lang="vi-VN" sz="1400" dirty="0" smtClean="0"/>
              <a:t>Ví dụ :</a:t>
            </a:r>
          </a:p>
          <a:p>
            <a:r>
              <a:rPr lang="vi-VN" sz="1400" dirty="0" smtClean="0"/>
              <a:t>#define MAX 100</a:t>
            </a:r>
            <a:endParaRPr lang="vi-VN" sz="1400" dirty="0"/>
          </a:p>
        </p:txBody>
      </p:sp>
      <p:sp>
        <p:nvSpPr>
          <p:cNvPr id="16" name="TextBox 15"/>
          <p:cNvSpPr txBox="1"/>
          <p:nvPr/>
        </p:nvSpPr>
        <p:spPr>
          <a:xfrm>
            <a:off x="835032" y="2303865"/>
            <a:ext cx="5964975" cy="830997"/>
          </a:xfrm>
          <a:prstGeom prst="rect">
            <a:avLst/>
          </a:prstGeom>
          <a:noFill/>
        </p:spPr>
        <p:txBody>
          <a:bodyPr wrap="square" rtlCol="0">
            <a:spAutoFit/>
          </a:bodyPr>
          <a:lstStyle/>
          <a:p>
            <a:r>
              <a:rPr lang="vi-VN" sz="1600" dirty="0" smtClean="0"/>
              <a:t>Chỉ thị #include để sử dụng tập tin thư viện </a:t>
            </a:r>
          </a:p>
          <a:p>
            <a:r>
              <a:rPr lang="vi-VN" sz="1600" dirty="0" smtClean="0"/>
              <a:t>Cú pháp :</a:t>
            </a:r>
          </a:p>
          <a:p>
            <a:r>
              <a:rPr lang="vi-VN" sz="1600" dirty="0" smtClean="0"/>
              <a:t>#include&lt;Tên tập tin&gt; hay #include “Tên đường dẫn”</a:t>
            </a:r>
            <a:endParaRPr lang="vi-VN" sz="1600" dirty="0"/>
          </a:p>
        </p:txBody>
      </p:sp>
    </p:spTree>
    <p:extLst>
      <p:ext uri="{BB962C8B-B14F-4D97-AF65-F5344CB8AC3E}">
        <p14:creationId xmlns:p14="http://schemas.microsoft.com/office/powerpoint/2010/main" val="1020664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p:cNvSpPr txBox="1"/>
          <p:nvPr/>
        </p:nvSpPr>
        <p:spPr>
          <a:xfrm>
            <a:off x="369455" y="471452"/>
            <a:ext cx="8534400" cy="1477328"/>
          </a:xfrm>
          <a:prstGeom prst="rect">
            <a:avLst/>
          </a:prstGeom>
          <a:noFill/>
        </p:spPr>
        <p:txBody>
          <a:bodyPr wrap="square" rtlCol="0">
            <a:spAutoFit/>
          </a:bodyPr>
          <a:lstStyle/>
          <a:p>
            <a:pPr algn="ctr"/>
            <a:r>
              <a:rPr lang="vi-VN" sz="3600" dirty="0" smtClean="0">
                <a:solidFill>
                  <a:schemeClr val="accent5">
                    <a:lumMod val="50000"/>
                  </a:schemeClr>
                </a:solidFill>
              </a:rPr>
              <a:t>Dưới đây là code minh họa :</a:t>
            </a:r>
          </a:p>
          <a:p>
            <a:pPr algn="ctr"/>
            <a:endParaRPr lang="vi-VN" dirty="0" smtClean="0"/>
          </a:p>
          <a:p>
            <a:r>
              <a:rPr lang="vi-VN" dirty="0" smtClean="0"/>
              <a:t>                     Khai báo kiểu cấu trúc Quản lý Nhân viên như sau:</a:t>
            </a:r>
          </a:p>
          <a:p>
            <a:endParaRPr lang="vi-VN" dirty="0"/>
          </a:p>
        </p:txBody>
      </p:sp>
      <p:sp>
        <p:nvSpPr>
          <p:cNvPr id="16" name="TextBox 15"/>
          <p:cNvSpPr txBox="1"/>
          <p:nvPr/>
        </p:nvSpPr>
        <p:spPr>
          <a:xfrm>
            <a:off x="2890983" y="2586180"/>
            <a:ext cx="5883564" cy="2308324"/>
          </a:xfrm>
          <a:prstGeom prst="rect">
            <a:avLst/>
          </a:prstGeom>
          <a:noFill/>
        </p:spPr>
        <p:txBody>
          <a:bodyPr wrap="square" rtlCol="0">
            <a:spAutoFit/>
          </a:bodyPr>
          <a:lstStyle/>
          <a:p>
            <a:r>
              <a:rPr lang="vi-VN" sz="2400" dirty="0" smtClean="0">
                <a:solidFill>
                  <a:srgbClr val="7030A0"/>
                </a:solidFill>
              </a:rPr>
              <a:t>1  struct Employee {</a:t>
            </a:r>
          </a:p>
          <a:p>
            <a:r>
              <a:rPr lang="vi-VN" sz="2400" dirty="0" smtClean="0">
                <a:solidFill>
                  <a:srgbClr val="7030A0"/>
                </a:solidFill>
              </a:rPr>
              <a:t>2</a:t>
            </a:r>
            <a:r>
              <a:rPr lang="vi-VN" sz="2400" dirty="0">
                <a:solidFill>
                  <a:srgbClr val="7030A0"/>
                </a:solidFill>
              </a:rPr>
              <a:t>	</a:t>
            </a:r>
            <a:r>
              <a:rPr lang="vi-VN" sz="2400" dirty="0" smtClean="0">
                <a:solidFill>
                  <a:srgbClr val="7030A0"/>
                </a:solidFill>
              </a:rPr>
              <a:t>  char name[40] ;</a:t>
            </a:r>
          </a:p>
          <a:p>
            <a:r>
              <a:rPr lang="vi-VN" sz="2400" dirty="0" smtClean="0">
                <a:solidFill>
                  <a:srgbClr val="7030A0"/>
                </a:solidFill>
              </a:rPr>
              <a:t>3</a:t>
            </a:r>
            <a:r>
              <a:rPr lang="vi-VN" sz="2400" dirty="0">
                <a:solidFill>
                  <a:srgbClr val="7030A0"/>
                </a:solidFill>
              </a:rPr>
              <a:t>	</a:t>
            </a:r>
            <a:r>
              <a:rPr lang="vi-VN" sz="2400" dirty="0" smtClean="0">
                <a:solidFill>
                  <a:srgbClr val="7030A0"/>
                </a:solidFill>
              </a:rPr>
              <a:t>  char province[40] ;</a:t>
            </a:r>
          </a:p>
          <a:p>
            <a:r>
              <a:rPr lang="vi-VN" sz="2400" dirty="0" smtClean="0">
                <a:solidFill>
                  <a:srgbClr val="7030A0"/>
                </a:solidFill>
              </a:rPr>
              <a:t>4</a:t>
            </a:r>
            <a:r>
              <a:rPr lang="vi-VN" sz="2400" dirty="0">
                <a:solidFill>
                  <a:srgbClr val="7030A0"/>
                </a:solidFill>
              </a:rPr>
              <a:t>	</a:t>
            </a:r>
            <a:r>
              <a:rPr lang="vi-VN" sz="2400" dirty="0" smtClean="0">
                <a:solidFill>
                  <a:srgbClr val="7030A0"/>
                </a:solidFill>
              </a:rPr>
              <a:t>  int age ;</a:t>
            </a:r>
          </a:p>
          <a:p>
            <a:r>
              <a:rPr lang="vi-VN" sz="2400" dirty="0" smtClean="0">
                <a:solidFill>
                  <a:srgbClr val="7030A0"/>
                </a:solidFill>
              </a:rPr>
              <a:t>5</a:t>
            </a:r>
            <a:r>
              <a:rPr lang="vi-VN" sz="2400" dirty="0">
                <a:solidFill>
                  <a:srgbClr val="7030A0"/>
                </a:solidFill>
              </a:rPr>
              <a:t>	</a:t>
            </a:r>
            <a:r>
              <a:rPr lang="vi-VN" sz="2400" dirty="0" smtClean="0">
                <a:solidFill>
                  <a:srgbClr val="7030A0"/>
                </a:solidFill>
              </a:rPr>
              <a:t>  int msnv ;</a:t>
            </a:r>
          </a:p>
          <a:p>
            <a:r>
              <a:rPr lang="vi-VN" sz="2400" dirty="0" smtClean="0">
                <a:solidFill>
                  <a:srgbClr val="7030A0"/>
                </a:solidFill>
              </a:rPr>
              <a:t>6     };</a:t>
            </a:r>
            <a:endParaRPr lang="vi-VN" sz="2400" dirty="0">
              <a:solidFill>
                <a:srgbClr val="7030A0"/>
              </a:solidFill>
            </a:endParaRPr>
          </a:p>
        </p:txBody>
      </p:sp>
      <p:sp>
        <p:nvSpPr>
          <p:cNvPr id="18" name="TextBox 17"/>
          <p:cNvSpPr txBox="1"/>
          <p:nvPr/>
        </p:nvSpPr>
        <p:spPr>
          <a:xfrm>
            <a:off x="2669309" y="4977632"/>
            <a:ext cx="6705600" cy="1015663"/>
          </a:xfrm>
          <a:prstGeom prst="rect">
            <a:avLst/>
          </a:prstGeom>
          <a:noFill/>
        </p:spPr>
        <p:txBody>
          <a:bodyPr wrap="square" rtlCol="0">
            <a:spAutoFit/>
          </a:bodyPr>
          <a:lstStyle/>
          <a:p>
            <a:r>
              <a:rPr lang="vi-VN" dirty="0" smtClean="0"/>
              <a:t>Viết lại tên kiểu dữ liệu để viết ngắn hơn:</a:t>
            </a:r>
          </a:p>
          <a:p>
            <a:endParaRPr lang="vi-VN" dirty="0"/>
          </a:p>
          <a:p>
            <a:r>
              <a:rPr lang="vi-VN" sz="2400" dirty="0" smtClean="0">
                <a:solidFill>
                  <a:srgbClr val="7030A0"/>
                </a:solidFill>
              </a:rPr>
              <a:t>typedef Employee NV ; </a:t>
            </a:r>
            <a:endParaRPr lang="vi-VN" sz="2400" dirty="0">
              <a:solidFill>
                <a:srgbClr val="7030A0"/>
              </a:solidFill>
            </a:endParaRPr>
          </a:p>
        </p:txBody>
      </p:sp>
    </p:spTree>
    <p:extLst>
      <p:ext uri="{BB962C8B-B14F-4D97-AF65-F5344CB8AC3E}">
        <p14:creationId xmlns:p14="http://schemas.microsoft.com/office/powerpoint/2010/main" val="328811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182255" y="304800"/>
            <a:ext cx="6428509" cy="646331"/>
          </a:xfrm>
          <a:prstGeom prst="rect">
            <a:avLst/>
          </a:prstGeom>
          <a:noFill/>
        </p:spPr>
        <p:txBody>
          <a:bodyPr wrap="square" rtlCol="0">
            <a:spAutoFit/>
          </a:bodyPr>
          <a:lstStyle/>
          <a:p>
            <a:r>
              <a:rPr lang="vi-VN" dirty="0" smtClean="0"/>
              <a:t>Khai báo các hàm sẽ sử dụng trong chương trình:</a:t>
            </a:r>
          </a:p>
          <a:p>
            <a:endParaRPr lang="vi-VN" dirty="0"/>
          </a:p>
        </p:txBody>
      </p:sp>
      <p:sp>
        <p:nvSpPr>
          <p:cNvPr id="7" name="TextBox 6"/>
          <p:cNvSpPr txBox="1"/>
          <p:nvPr/>
        </p:nvSpPr>
        <p:spPr>
          <a:xfrm>
            <a:off x="1625600" y="1025237"/>
            <a:ext cx="5957455" cy="3139321"/>
          </a:xfrm>
          <a:prstGeom prst="rect">
            <a:avLst/>
          </a:prstGeom>
          <a:noFill/>
        </p:spPr>
        <p:txBody>
          <a:bodyPr wrap="square" rtlCol="0">
            <a:spAutoFit/>
          </a:bodyPr>
          <a:lstStyle/>
          <a:p>
            <a:pPr marL="342900" indent="-342900">
              <a:buAutoNum type="arabicPlain"/>
            </a:pPr>
            <a:r>
              <a:rPr lang="vi-VN" dirty="0" smtClean="0">
                <a:solidFill>
                  <a:srgbClr val="7030A0"/>
                </a:solidFill>
              </a:rPr>
              <a:t>  void NhapN(NV  a[ ] , int &amp;n ) ;</a:t>
            </a:r>
          </a:p>
          <a:p>
            <a:pPr marL="342900" indent="-342900">
              <a:buAutoNum type="arabicPlain"/>
            </a:pPr>
            <a:r>
              <a:rPr lang="vi-VN" dirty="0" smtClean="0">
                <a:solidFill>
                  <a:srgbClr val="7030A0"/>
                </a:solidFill>
              </a:rPr>
              <a:t>  void Xuat(NV  x ) ;</a:t>
            </a:r>
          </a:p>
          <a:p>
            <a:pPr marL="342900" indent="-342900">
              <a:buAutoNum type="arabicPlain"/>
            </a:pPr>
            <a:r>
              <a:rPr lang="vi-VN" dirty="0" smtClean="0">
                <a:solidFill>
                  <a:srgbClr val="7030A0"/>
                </a:solidFill>
              </a:rPr>
              <a:t>  void XuatN(NV  a[ ] , int n ) ; </a:t>
            </a:r>
          </a:p>
          <a:p>
            <a:pPr marL="342900" indent="-342900">
              <a:buAutoNum type="arabicPlain"/>
            </a:pPr>
            <a:r>
              <a:rPr lang="vi-VN" dirty="0" smtClean="0">
                <a:solidFill>
                  <a:srgbClr val="7030A0"/>
                </a:solidFill>
              </a:rPr>
              <a:t>  void Nhap(NV   &amp;x) ;</a:t>
            </a:r>
          </a:p>
          <a:p>
            <a:pPr marL="342900" indent="-342900">
              <a:buAutoNum type="arabicPlain"/>
            </a:pPr>
            <a:r>
              <a:rPr lang="vi-VN" dirty="0" smtClean="0">
                <a:solidFill>
                  <a:srgbClr val="7030A0"/>
                </a:solidFill>
              </a:rPr>
              <a:t>  void XuatFile(NV  a[ ] , int n , char fileName ) ;</a:t>
            </a:r>
          </a:p>
          <a:p>
            <a:pPr marL="342900" indent="-342900">
              <a:buAutoNum type="arabicPlain"/>
            </a:pPr>
            <a:r>
              <a:rPr lang="vi-VN" dirty="0" smtClean="0">
                <a:solidFill>
                  <a:srgbClr val="7030A0"/>
                </a:solidFill>
              </a:rPr>
              <a:t>  void ThemNV(NV  a[ ] , int n , int b ) ; </a:t>
            </a:r>
          </a:p>
          <a:p>
            <a:pPr marL="342900" indent="-342900">
              <a:buAutoNum type="arabicPlain"/>
            </a:pPr>
            <a:r>
              <a:rPr lang="vi-VN" dirty="0" smtClean="0">
                <a:solidFill>
                  <a:srgbClr val="7030A0"/>
                </a:solidFill>
              </a:rPr>
              <a:t>  void TimNvTheotinh(NV a[ ] , int n , char c[ ] ) ;</a:t>
            </a:r>
          </a:p>
          <a:p>
            <a:pPr marL="342900" indent="-342900">
              <a:buAutoNum type="arabicPlain"/>
            </a:pPr>
            <a:r>
              <a:rPr lang="vi-VN" dirty="0" smtClean="0">
                <a:solidFill>
                  <a:srgbClr val="7030A0"/>
                </a:solidFill>
              </a:rPr>
              <a:t>  void Sapxep(NV  a[ ] , int n ) ;</a:t>
            </a:r>
          </a:p>
          <a:p>
            <a:pPr marL="342900" indent="-342900">
              <a:buAutoNum type="arabicPlain"/>
            </a:pPr>
            <a:r>
              <a:rPr lang="vi-VN" dirty="0" smtClean="0">
                <a:solidFill>
                  <a:srgbClr val="7030A0"/>
                </a:solidFill>
              </a:rPr>
              <a:t>  void Thongke(NV  a[ ] , int n ) ;</a:t>
            </a:r>
          </a:p>
          <a:p>
            <a:pPr marL="342900" indent="-342900">
              <a:buAutoNum type="arabicPlain"/>
            </a:pPr>
            <a:r>
              <a:rPr lang="vi-VN" dirty="0" smtClean="0">
                <a:solidFill>
                  <a:srgbClr val="7030A0"/>
                </a:solidFill>
              </a:rPr>
              <a:t>  void xuatFile(NV  a[ ] , int n , char fileName[ ] ) ;</a:t>
            </a:r>
          </a:p>
          <a:p>
            <a:pPr marL="342900" indent="-342900">
              <a:buAutoNum type="arabicPlain"/>
            </a:pPr>
            <a:r>
              <a:rPr lang="vi-VN" dirty="0" smtClean="0">
                <a:solidFill>
                  <a:srgbClr val="7030A0"/>
                </a:solidFill>
              </a:rPr>
              <a:t>  void menu( ) ;</a:t>
            </a:r>
            <a:endParaRPr lang="vi-VN" dirty="0">
              <a:solidFill>
                <a:srgbClr val="7030A0"/>
              </a:solidFill>
            </a:endParaRPr>
          </a:p>
        </p:txBody>
      </p:sp>
      <p:sp>
        <p:nvSpPr>
          <p:cNvPr id="12" name="TextBox 11"/>
          <p:cNvSpPr txBox="1"/>
          <p:nvPr/>
        </p:nvSpPr>
        <p:spPr>
          <a:xfrm>
            <a:off x="951345" y="4313382"/>
            <a:ext cx="7324437" cy="1754326"/>
          </a:xfrm>
          <a:prstGeom prst="rect">
            <a:avLst/>
          </a:prstGeom>
          <a:noFill/>
        </p:spPr>
        <p:txBody>
          <a:bodyPr wrap="square" rtlCol="0">
            <a:spAutoFit/>
          </a:bodyPr>
          <a:lstStyle/>
          <a:p>
            <a:r>
              <a:rPr lang="vi-VN" dirty="0"/>
              <a:t>Ý tưởng nhập danh sách Nhân</a:t>
            </a:r>
            <a:r>
              <a:rPr lang="vi-VN" dirty="0" smtClean="0"/>
              <a:t> </a:t>
            </a:r>
            <a:r>
              <a:rPr lang="vi-VN" dirty="0"/>
              <a:t>viên: Viết hàm nhập thông tin của 1 </a:t>
            </a:r>
            <a:r>
              <a:rPr lang="vi-VN" dirty="0" smtClean="0"/>
              <a:t>Nhân </a:t>
            </a:r>
            <a:r>
              <a:rPr lang="vi-VN" dirty="0"/>
              <a:t>viên, sau đó viết hàm nhập nhiều </a:t>
            </a:r>
            <a:r>
              <a:rPr lang="vi-VN" dirty="0" smtClean="0"/>
              <a:t>Nhân </a:t>
            </a:r>
            <a:r>
              <a:rPr lang="vi-VN" dirty="0"/>
              <a:t>viên chỉ cần dùng for và gọi hàm nhập 1 Nhân</a:t>
            </a:r>
            <a:r>
              <a:rPr lang="vi-VN" dirty="0" smtClean="0"/>
              <a:t> </a:t>
            </a:r>
            <a:r>
              <a:rPr lang="vi-VN" dirty="0"/>
              <a:t>viên.</a:t>
            </a:r>
          </a:p>
          <a:p>
            <a:r>
              <a:rPr lang="vi-VN" dirty="0"/>
              <a:t>Ý tưởng xuất danh sách </a:t>
            </a:r>
            <a:r>
              <a:rPr lang="vi-VN" dirty="0" smtClean="0"/>
              <a:t>Nhân </a:t>
            </a:r>
            <a:r>
              <a:rPr lang="vi-VN" dirty="0"/>
              <a:t>viên tương tự ý tưởng nhập.</a:t>
            </a:r>
          </a:p>
          <a:p>
            <a:r>
              <a:rPr lang="vi-VN" dirty="0"/>
              <a:t>Các </a:t>
            </a:r>
            <a:r>
              <a:rPr lang="vi-VN" dirty="0" smtClean="0"/>
              <a:t>bạn </a:t>
            </a:r>
            <a:r>
              <a:rPr lang="vi-VN" dirty="0"/>
              <a:t>vui lòng xem code để hiểu rõ </a:t>
            </a:r>
            <a:r>
              <a:rPr lang="vi-VN" dirty="0" smtClean="0"/>
              <a:t>hơn:</a:t>
            </a:r>
            <a:endParaRPr lang="vi-VN" dirty="0"/>
          </a:p>
          <a:p>
            <a:endParaRPr lang="vi-VN" dirty="0"/>
          </a:p>
        </p:txBody>
      </p:sp>
    </p:spTree>
    <p:extLst>
      <p:ext uri="{BB962C8B-B14F-4D97-AF65-F5344CB8AC3E}">
        <p14:creationId xmlns:p14="http://schemas.microsoft.com/office/powerpoint/2010/main" val="409339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1588655" y="92363"/>
            <a:ext cx="7555345" cy="7294305"/>
          </a:xfrm>
          <a:prstGeom prst="rect">
            <a:avLst/>
          </a:prstGeom>
          <a:noFill/>
        </p:spPr>
        <p:txBody>
          <a:bodyPr wrap="square" rtlCol="0">
            <a:spAutoFit/>
          </a:bodyPr>
          <a:lstStyle/>
          <a:p>
            <a:r>
              <a:rPr lang="vi-VN" dirty="0" smtClean="0">
                <a:solidFill>
                  <a:srgbClr val="7030A0"/>
                </a:solidFill>
              </a:rPr>
              <a:t>1   int main( ) {</a:t>
            </a:r>
          </a:p>
          <a:p>
            <a:r>
              <a:rPr lang="vi-VN" dirty="0" smtClean="0">
                <a:solidFill>
                  <a:srgbClr val="7030A0"/>
                </a:solidFill>
              </a:rPr>
              <a:t>2 </a:t>
            </a:r>
            <a:r>
              <a:rPr lang="vi-VN" dirty="0">
                <a:solidFill>
                  <a:srgbClr val="7030A0"/>
                </a:solidFill>
              </a:rPr>
              <a:t>	</a:t>
            </a:r>
            <a:r>
              <a:rPr lang="vi-VN" dirty="0" smtClean="0">
                <a:solidFill>
                  <a:srgbClr val="7030A0"/>
                </a:solidFill>
              </a:rPr>
              <a:t>   menu( ) ;</a:t>
            </a:r>
          </a:p>
          <a:p>
            <a:r>
              <a:rPr lang="vi-VN" dirty="0" smtClean="0">
                <a:solidFill>
                  <a:srgbClr val="7030A0"/>
                </a:solidFill>
              </a:rPr>
              <a:t>3</a:t>
            </a:r>
            <a:r>
              <a:rPr lang="vi-VN" dirty="0">
                <a:solidFill>
                  <a:srgbClr val="7030A0"/>
                </a:solidFill>
              </a:rPr>
              <a:t>	</a:t>
            </a:r>
            <a:r>
              <a:rPr lang="vi-VN" dirty="0" smtClean="0">
                <a:solidFill>
                  <a:srgbClr val="7030A0"/>
                </a:solidFill>
              </a:rPr>
              <a:t>   getch( ) ;</a:t>
            </a:r>
          </a:p>
          <a:p>
            <a:r>
              <a:rPr lang="vi-VN" dirty="0" smtClean="0">
                <a:solidFill>
                  <a:srgbClr val="7030A0"/>
                </a:solidFill>
              </a:rPr>
              <a:t>4   }</a:t>
            </a:r>
          </a:p>
          <a:p>
            <a:endParaRPr lang="vi-VN" dirty="0">
              <a:solidFill>
                <a:srgbClr val="7030A0"/>
              </a:solidFill>
            </a:endParaRPr>
          </a:p>
          <a:p>
            <a:r>
              <a:rPr lang="vi-VN" dirty="0" smtClean="0">
                <a:solidFill>
                  <a:srgbClr val="7030A0"/>
                </a:solidFill>
              </a:rPr>
              <a:t>5   void Nhap(NV  &amp;x) {</a:t>
            </a:r>
          </a:p>
          <a:p>
            <a:r>
              <a:rPr lang="vi-VN" dirty="0" smtClean="0">
                <a:solidFill>
                  <a:srgbClr val="7030A0"/>
                </a:solidFill>
              </a:rPr>
              <a:t>6</a:t>
            </a:r>
            <a:r>
              <a:rPr lang="vi-VN" dirty="0">
                <a:solidFill>
                  <a:srgbClr val="7030A0"/>
                </a:solidFill>
              </a:rPr>
              <a:t>	</a:t>
            </a:r>
            <a:r>
              <a:rPr lang="vi-VN" dirty="0" smtClean="0">
                <a:solidFill>
                  <a:srgbClr val="7030A0"/>
                </a:solidFill>
              </a:rPr>
              <a:t>   fflush(stdin) ;</a:t>
            </a:r>
          </a:p>
          <a:p>
            <a:r>
              <a:rPr lang="vi-VN" dirty="0" smtClean="0">
                <a:solidFill>
                  <a:srgbClr val="7030A0"/>
                </a:solidFill>
              </a:rPr>
              <a:t>7</a:t>
            </a:r>
            <a:r>
              <a:rPr lang="vi-VN" dirty="0">
                <a:solidFill>
                  <a:srgbClr val="7030A0"/>
                </a:solidFill>
              </a:rPr>
              <a:t>	</a:t>
            </a:r>
            <a:r>
              <a:rPr lang="vi-VN" dirty="0" smtClean="0">
                <a:solidFill>
                  <a:srgbClr val="7030A0"/>
                </a:solidFill>
              </a:rPr>
              <a:t>   printf(“ \n Nhap ten nhan vien : “) ;</a:t>
            </a:r>
          </a:p>
          <a:p>
            <a:r>
              <a:rPr lang="vi-VN" dirty="0" smtClean="0">
                <a:solidFill>
                  <a:srgbClr val="7030A0"/>
                </a:solidFill>
              </a:rPr>
              <a:t>8</a:t>
            </a:r>
            <a:r>
              <a:rPr lang="vi-VN" dirty="0">
                <a:solidFill>
                  <a:srgbClr val="7030A0"/>
                </a:solidFill>
              </a:rPr>
              <a:t>	</a:t>
            </a:r>
            <a:r>
              <a:rPr lang="vi-VN" dirty="0" smtClean="0">
                <a:solidFill>
                  <a:srgbClr val="7030A0"/>
                </a:solidFill>
              </a:rPr>
              <a:t>   gets(x.name) ;</a:t>
            </a:r>
          </a:p>
          <a:p>
            <a:r>
              <a:rPr lang="vi-VN" dirty="0" smtClean="0">
                <a:solidFill>
                  <a:srgbClr val="7030A0"/>
                </a:solidFill>
              </a:rPr>
              <a:t>9</a:t>
            </a:r>
            <a:r>
              <a:rPr lang="vi-VN" dirty="0">
                <a:solidFill>
                  <a:srgbClr val="7030A0"/>
                </a:solidFill>
              </a:rPr>
              <a:t>	</a:t>
            </a:r>
            <a:r>
              <a:rPr lang="vi-VN" dirty="0" smtClean="0">
                <a:solidFill>
                  <a:srgbClr val="7030A0"/>
                </a:solidFill>
              </a:rPr>
              <a:t>   </a:t>
            </a:r>
            <a:r>
              <a:rPr lang="vi-VN" dirty="0" smtClean="0">
                <a:solidFill>
                  <a:srgbClr val="7030A0"/>
                </a:solidFill>
              </a:rPr>
              <a:t>printf(“ \n Nhap tinh cua nhan vien : “) ;</a:t>
            </a:r>
          </a:p>
          <a:p>
            <a:r>
              <a:rPr lang="vi-VN" dirty="0" smtClean="0">
                <a:solidFill>
                  <a:srgbClr val="7030A0"/>
                </a:solidFill>
              </a:rPr>
              <a:t>10	   gets(x.province) ;</a:t>
            </a:r>
          </a:p>
          <a:p>
            <a:r>
              <a:rPr lang="vi-VN" dirty="0" smtClean="0">
                <a:solidFill>
                  <a:srgbClr val="7030A0"/>
                </a:solidFill>
              </a:rPr>
              <a:t>11	   </a:t>
            </a:r>
            <a:r>
              <a:rPr lang="vi-VN" dirty="0" smtClean="0">
                <a:solidFill>
                  <a:srgbClr val="7030A0"/>
                </a:solidFill>
              </a:rPr>
              <a:t>printf(“ \n Nhap tuoi cua nhan vien : “) ;</a:t>
            </a:r>
          </a:p>
          <a:p>
            <a:r>
              <a:rPr lang="vi-VN" dirty="0" smtClean="0">
                <a:solidFill>
                  <a:srgbClr val="7030A0"/>
                </a:solidFill>
              </a:rPr>
              <a:t>12	   scanf(“%d”,&amp;x.age) ;</a:t>
            </a:r>
          </a:p>
          <a:p>
            <a:r>
              <a:rPr lang="vi-VN" dirty="0" smtClean="0">
                <a:solidFill>
                  <a:srgbClr val="7030A0"/>
                </a:solidFill>
              </a:rPr>
              <a:t>13	   </a:t>
            </a:r>
            <a:r>
              <a:rPr lang="vi-VN" dirty="0" smtClean="0">
                <a:solidFill>
                  <a:srgbClr val="7030A0"/>
                </a:solidFill>
              </a:rPr>
              <a:t>printf(“ \n Nhap ma so cua nhan vien : “) ;</a:t>
            </a:r>
          </a:p>
          <a:p>
            <a:r>
              <a:rPr lang="vi-VN" dirty="0" smtClean="0">
                <a:solidFill>
                  <a:srgbClr val="7030A0"/>
                </a:solidFill>
              </a:rPr>
              <a:t>14	   scanf(“%d”, &amp;x.msnv) ;</a:t>
            </a:r>
          </a:p>
          <a:p>
            <a:r>
              <a:rPr lang="vi-VN" dirty="0" smtClean="0">
                <a:solidFill>
                  <a:srgbClr val="7030A0"/>
                </a:solidFill>
              </a:rPr>
              <a:t>15       }</a:t>
            </a:r>
            <a:endParaRPr lang="vi-VN" dirty="0" smtClean="0">
              <a:solidFill>
                <a:srgbClr val="7030A0"/>
              </a:solidFill>
            </a:endParaRPr>
          </a:p>
          <a:p>
            <a:r>
              <a:rPr lang="vi-VN" dirty="0" smtClean="0">
                <a:solidFill>
                  <a:srgbClr val="7030A0"/>
                </a:solidFill>
              </a:rPr>
              <a:t>16   void NhapN(NV  a[ ] , int &amp;n) {</a:t>
            </a:r>
          </a:p>
          <a:p>
            <a:r>
              <a:rPr lang="vi-VN" dirty="0" smtClean="0">
                <a:solidFill>
                  <a:srgbClr val="7030A0"/>
                </a:solidFill>
              </a:rPr>
              <a:t>17</a:t>
            </a:r>
            <a:r>
              <a:rPr lang="vi-VN" dirty="0">
                <a:solidFill>
                  <a:srgbClr val="7030A0"/>
                </a:solidFill>
              </a:rPr>
              <a:t>	</a:t>
            </a:r>
            <a:r>
              <a:rPr lang="vi-VN" dirty="0" smtClean="0">
                <a:solidFill>
                  <a:srgbClr val="7030A0"/>
                </a:solidFill>
              </a:rPr>
              <a:t>   printf(“\n ____________________________\n “) ;</a:t>
            </a:r>
          </a:p>
          <a:p>
            <a:r>
              <a:rPr lang="vi-VN" dirty="0" smtClean="0">
                <a:solidFill>
                  <a:srgbClr val="7030A0"/>
                </a:solidFill>
              </a:rPr>
              <a:t>18</a:t>
            </a:r>
            <a:r>
              <a:rPr lang="vi-VN" dirty="0">
                <a:solidFill>
                  <a:srgbClr val="7030A0"/>
                </a:solidFill>
              </a:rPr>
              <a:t>	</a:t>
            </a:r>
            <a:r>
              <a:rPr lang="vi-VN" dirty="0" smtClean="0">
                <a:solidFill>
                  <a:srgbClr val="7030A0"/>
                </a:solidFill>
              </a:rPr>
              <a:t>   for(int i=0 ; i&lt;n ; i++) {</a:t>
            </a:r>
          </a:p>
          <a:p>
            <a:r>
              <a:rPr lang="vi-VN" dirty="0" smtClean="0">
                <a:solidFill>
                  <a:srgbClr val="7030A0"/>
                </a:solidFill>
              </a:rPr>
              <a:t>19</a:t>
            </a:r>
            <a:r>
              <a:rPr lang="vi-VN" dirty="0">
                <a:solidFill>
                  <a:srgbClr val="7030A0"/>
                </a:solidFill>
              </a:rPr>
              <a:t>	</a:t>
            </a:r>
            <a:r>
              <a:rPr lang="vi-VN" dirty="0" smtClean="0">
                <a:solidFill>
                  <a:srgbClr val="7030A0"/>
                </a:solidFill>
              </a:rPr>
              <a:t>	   printf(“\n Thong tin nhan vien thu %d : “, i+1) ;</a:t>
            </a:r>
          </a:p>
          <a:p>
            <a:r>
              <a:rPr lang="vi-VN" dirty="0" smtClean="0">
                <a:solidFill>
                  <a:srgbClr val="7030A0"/>
                </a:solidFill>
              </a:rPr>
              <a:t>20</a:t>
            </a:r>
            <a:r>
              <a:rPr lang="vi-VN" dirty="0">
                <a:solidFill>
                  <a:srgbClr val="7030A0"/>
                </a:solidFill>
              </a:rPr>
              <a:t>	 </a:t>
            </a:r>
            <a:r>
              <a:rPr lang="vi-VN" dirty="0" smtClean="0">
                <a:solidFill>
                  <a:srgbClr val="7030A0"/>
                </a:solidFill>
              </a:rPr>
              <a:t>             Nhap(a[ i ]) ;</a:t>
            </a:r>
          </a:p>
          <a:p>
            <a:r>
              <a:rPr lang="vi-VN" dirty="0" smtClean="0">
                <a:solidFill>
                  <a:srgbClr val="7030A0"/>
                </a:solidFill>
              </a:rPr>
              <a:t>21</a:t>
            </a:r>
            <a:r>
              <a:rPr lang="vi-VN" dirty="0">
                <a:solidFill>
                  <a:srgbClr val="7030A0"/>
                </a:solidFill>
              </a:rPr>
              <a:t>	</a:t>
            </a:r>
            <a:r>
              <a:rPr lang="vi-VN" dirty="0" smtClean="0">
                <a:solidFill>
                  <a:srgbClr val="7030A0"/>
                </a:solidFill>
              </a:rPr>
              <a:t>   }</a:t>
            </a:r>
          </a:p>
          <a:p>
            <a:r>
              <a:rPr lang="vi-VN" dirty="0" smtClean="0">
                <a:solidFill>
                  <a:srgbClr val="7030A0"/>
                </a:solidFill>
              </a:rPr>
              <a:t>22</a:t>
            </a:r>
            <a:r>
              <a:rPr lang="vi-VN" dirty="0">
                <a:solidFill>
                  <a:srgbClr val="7030A0"/>
                </a:solidFill>
              </a:rPr>
              <a:t>	</a:t>
            </a:r>
            <a:r>
              <a:rPr lang="vi-VN" dirty="0" smtClean="0">
                <a:solidFill>
                  <a:srgbClr val="7030A0"/>
                </a:solidFill>
              </a:rPr>
              <a:t>   printf(“\n _____________________________\n”) ;</a:t>
            </a:r>
          </a:p>
          <a:p>
            <a:r>
              <a:rPr lang="vi-VN" dirty="0" smtClean="0">
                <a:solidFill>
                  <a:srgbClr val="7030A0"/>
                </a:solidFill>
              </a:rPr>
              <a:t>23   }</a:t>
            </a:r>
          </a:p>
          <a:p>
            <a:r>
              <a:rPr lang="vi-VN" dirty="0"/>
              <a:t>	</a:t>
            </a:r>
            <a:endParaRPr lang="vi-VN" dirty="0" smtClean="0"/>
          </a:p>
          <a:p>
            <a:r>
              <a:rPr lang="vi-VN" dirty="0"/>
              <a:t>	</a:t>
            </a:r>
          </a:p>
        </p:txBody>
      </p:sp>
    </p:spTree>
    <p:extLst>
      <p:ext uri="{BB962C8B-B14F-4D97-AF65-F5344CB8AC3E}">
        <p14:creationId xmlns:p14="http://schemas.microsoft.com/office/powerpoint/2010/main" val="23137133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623</TotalTime>
  <Words>2138</Words>
  <Application>Microsoft Office PowerPoint</Application>
  <PresentationFormat>On-screen Show (4:3)</PresentationFormat>
  <Paragraphs>292</Paragraphs>
  <Slides>25</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Myriad Pro </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Thành Liêm Nguyễn</dc:creator>
  <cp:lastModifiedBy>Thành Liêm Nguyễn</cp:lastModifiedBy>
  <cp:revision>49</cp:revision>
  <dcterms:created xsi:type="dcterms:W3CDTF">2021-04-23T02:30:36Z</dcterms:created>
  <dcterms:modified xsi:type="dcterms:W3CDTF">2021-04-23T12:54:19Z</dcterms:modified>
</cp:coreProperties>
</file>