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7" d="100"/>
          <a:sy n="47" d="100"/>
        </p:scale>
        <p:origin x="128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4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2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p1.ca.analytics.ibm.com/bi/?perspective=dashboard&amp;pathRef=.my_folders%2FIBM%2BData%2BAnalyst%2BCapstone%2BProject_WEEK5&amp;action=view&amp;mode=dashboard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2213177"/>
          </a:xfrm>
        </p:spPr>
        <p:txBody>
          <a:bodyPr anchor="ctr">
            <a:normAutofit/>
          </a:bodyPr>
          <a:lstStyle/>
          <a:p>
            <a:r>
              <a:rPr lang="en-US"/>
              <a:t>Stackoverflow Developer Survey Data Analysis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2042" y="5084134"/>
            <a:ext cx="3759958" cy="132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Duong Van Nhat Long</a:t>
            </a:r>
            <a:endParaRPr lang="en-US" dirty="0"/>
          </a:p>
          <a:p>
            <a:pPr marL="0" indent="0">
              <a:buNone/>
            </a:pPr>
            <a:r>
              <a:rPr lang="en-US"/>
              <a:t>Date: 04/03/2024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endParaRPr lang="en-US"/>
          </a:p>
          <a:p>
            <a:r>
              <a:rPr lang="en-US"/>
              <a:t>Interest in MySQL, Microsoft SQL Server, and SQLite has decreased for the upcoming year.</a:t>
            </a:r>
          </a:p>
          <a:p>
            <a:r>
              <a:rPr lang="en-US"/>
              <a:t>Interest in PostgreSQL and MongoDB has increased compared to the current year.</a:t>
            </a:r>
          </a:p>
          <a:p>
            <a:r>
              <a:rPr lang="en-US"/>
              <a:t>There is increased interest in Redis and Elasticsearch for the following year.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en-US"/>
              <a:t>You can decrease the number of employees skilled in MySQL, Microsoft SQL Server, and SQLite.</a:t>
            </a:r>
          </a:p>
          <a:p>
            <a:r>
              <a:rPr lang="en-US"/>
              <a:t>You can increase the number of employees skilled in PostgreSQL and MongoDB.</a:t>
            </a:r>
          </a:p>
          <a:p>
            <a:r>
              <a:rPr lang="en-US"/>
              <a:t>You can also employ more people skilled in Redis and Elasticsearch.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hlinkClick r:id="rId2"/>
              </a:rPr>
              <a:t>https://ap1.ca.analytics.ibm.com/bi/?perspective=dashboard&amp;pathRef=.my_folders%2FIBM%2BData%2BAnalyst%2BCapstone%2BProject_WEEK5&amp;action=view&amp;mode=dashboard</a:t>
            </a:r>
            <a:endParaRPr lang="en-US" sz="220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489D31-FC6D-FC6D-3080-F14CAD1B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76" y="1627448"/>
            <a:ext cx="7978714" cy="46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8C569E-259C-F000-D5B2-9621CCBFF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5" y="1690688"/>
            <a:ext cx="7892369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A5419-58EB-C169-D97D-AE0D53E56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133" y="1690688"/>
            <a:ext cx="7713733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/>
              <a:t>The survey included respondents of all ages.</a:t>
            </a:r>
          </a:p>
          <a:p>
            <a:r>
              <a:rPr lang="en-US"/>
              <a:t>All genders were considered in the survey.</a:t>
            </a:r>
          </a:p>
          <a:p>
            <a:r>
              <a:rPr lang="en-US"/>
              <a:t>Participants from various countries were asked to participate in the survey.</a:t>
            </a:r>
          </a:p>
          <a:p>
            <a:r>
              <a:rPr lang="en-US"/>
              <a:t>Individuals with different education levels were also included in the survey.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500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Over 90 percent of the respondents in the survey are male.</a:t>
            </a:r>
          </a:p>
          <a:p>
            <a:r>
              <a:rPr lang="en-US"/>
              <a:t>The average age of the participants is 30.</a:t>
            </a:r>
          </a:p>
          <a:p>
            <a:r>
              <a:rPr lang="en-US"/>
              <a:t>There is a notable increase in interest in TypeScript, alongside continued growth in Python.</a:t>
            </a:r>
          </a:p>
          <a:p>
            <a:r>
              <a:rPr lang="en-US"/>
              <a:t>Redis, Elasticsearch, PostgreSQL, and MongoDB are experiencing heightened interest.</a:t>
            </a:r>
          </a:p>
          <a:p>
            <a:r>
              <a:rPr lang="en-US"/>
              <a:t>Interest in Slack and Windows is notably declining.</a:t>
            </a:r>
          </a:p>
          <a:p>
            <a:r>
              <a:rPr lang="en-US"/>
              <a:t>Vue.js is seeing a significant rise in interest, while React.js continues to grow steadily.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500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The software sector continues to exhibit a male-dominated landscape.</a:t>
            </a:r>
          </a:p>
          <a:p>
            <a:r>
              <a:rPr lang="en-US"/>
              <a:t>Locating highly experienced professionals in development remains a persistent challenge.</a:t>
            </a:r>
          </a:p>
          <a:p>
            <a:r>
              <a:rPr lang="en-US"/>
              <a:t>It's advisable to maintain a stable workforce proficient in JavaScript and HTML/CSS while increasing recruitment for Python and TypeScript expertise.</a:t>
            </a:r>
          </a:p>
          <a:p>
            <a:r>
              <a:rPr lang="en-US"/>
              <a:t>Furthermore, consider bolstering your team with more talent specialized in PostgreSQL, MongoDB, Elasticsearch, and Redis.</a:t>
            </a:r>
          </a:p>
          <a:p>
            <a:r>
              <a:rPr lang="en-US"/>
              <a:t>In the realm of web development, ensure sufficient staffing for ASP.NET while augmenting the team with skilled Vue.js and React.js practitioners.</a:t>
            </a:r>
          </a:p>
          <a:p>
            <a:r>
              <a:rPr lang="en-US"/>
              <a:t>In terms of infrastructure, sustain your Linux workforce while expanding the team with Docker, AWS, and Android experts, while scaling back reliance on Slack and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Up to now, the software industry is still largely influenced by male dominance. Finding highly experienced development professionals remains a challenge for many organizations.</a:t>
            </a:r>
          </a:p>
          <a:p>
            <a:endParaRPr lang="en-US"/>
          </a:p>
          <a:p>
            <a:r>
              <a:rPr lang="en-US"/>
              <a:t>To meet the growing market demand, maintaining a solid team in JavaScript and HTML/CSS is necessary, but there is also a need to increase recruitment of people with skills in Python and TypeScript. This reflects the upward trend of TypeScript and the stability of Python in the industry.</a:t>
            </a:r>
          </a:p>
          <a:p>
            <a:endParaRPr lang="en-US"/>
          </a:p>
          <a:p>
            <a:r>
              <a:rPr lang="en-US"/>
              <a:t>At the same time, to meet the needs of modern software projects, expanding the team with people skilled in PostgreSQL, MongoDB, Elasticsearch and Redis is necessary. This represents a shift from traditional DBMSs to more popular and high-performance solutions such as MongoDB and Elasticsearch.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D573E-887D-22BB-AD81-E7BEF1AAB3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825625"/>
            <a:ext cx="678180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 descr="A graph of numbers and a number of jobs&#10;&#10;Description automatically generated">
            <a:extLst>
              <a:ext uri="{FF2B5EF4-FFF2-40B4-BE49-F238E27FC236}">
                <a16:creationId xmlns:a16="http://schemas.microsoft.com/office/drawing/2014/main" id="{AB3BFAC4-3D6A-447C-1174-E2D426E4E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4818" y="1708615"/>
            <a:ext cx="9362364" cy="4501116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10" name="Content Placeholder 9" descr="A graph showing a number of orange bars&#10;&#10;Description automatically generated">
            <a:extLst>
              <a:ext uri="{FF2B5EF4-FFF2-40B4-BE49-F238E27FC236}">
                <a16:creationId xmlns:a16="http://schemas.microsoft.com/office/drawing/2014/main" id="{83D4B03D-0ABE-9EB6-5A7E-62B1B0DA25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2555" y="1708614"/>
            <a:ext cx="10426889" cy="4129206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Current Technology Usage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Top 10 Languages Worked with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Top 10 Database Worked with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Platform worked with Word-Cloud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Top 10 Web-frame Worked with</a:t>
            </a:r>
          </a:p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Future Technology Trend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Top 10 Languages Desired Next Year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Top 10 Database Desired Next Year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Platform worked with Desired Next Year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Top 10 Web-frame Desired Next Year</a:t>
            </a:r>
          </a:p>
          <a:p>
            <a:pPr marL="0" indent="0">
              <a:buNone/>
            </a:pPr>
            <a:r>
              <a:rPr lang="en-US" sz="2200" b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Demographics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Respondents Classified by Gender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Respondent Count for Countries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Respondent Count by Age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Respondent Count by Gender by Formal Education Level</a:t>
            </a:r>
            <a:endParaRPr lang="en-US" sz="1800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This presentation is designed for stakeholders and business decision-makers within a global IT and business consulting services firm.</a:t>
            </a:r>
          </a:p>
          <a:p>
            <a:endParaRPr lang="en-US" sz="2200"/>
          </a:p>
          <a:p>
            <a:r>
              <a:rPr lang="en-US" sz="2200"/>
              <a:t>Its purpose is to pinpoint forthcoming skill prerequisites within the global IT sector essential for the company to stay abreast of evolving technologies and sustain competitiveness.</a:t>
            </a:r>
          </a:p>
          <a:p>
            <a:endParaRPr lang="en-US" sz="2200"/>
          </a:p>
          <a:p>
            <a:r>
              <a:rPr lang="en-US" sz="2200"/>
              <a:t>Recommendations will be outlined based on the analysis conducted.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1723" y="1337480"/>
            <a:ext cx="8645562" cy="5143878"/>
          </a:xfrm>
        </p:spPr>
        <p:txBody>
          <a:bodyPr>
            <a:noAutofit/>
          </a:bodyPr>
          <a:lstStyle/>
          <a:p>
            <a:r>
              <a:rPr lang="en-US" sz="1700" b="1"/>
              <a:t>Collecting Data: </a:t>
            </a:r>
            <a:r>
              <a:rPr lang="en-US" sz="1700"/>
              <a:t>Utilizing the Stack Overflow Developer Survey API, Employing web scraping techniques to gather data.</a:t>
            </a:r>
          </a:p>
          <a:p>
            <a:r>
              <a:rPr lang="en-US" sz="1700" b="1"/>
              <a:t>Exploring Data</a:t>
            </a:r>
            <a:r>
              <a:rPr lang="en-US" sz="1700"/>
              <a:t>: Investigating the collected data to understand its structure and content.</a:t>
            </a:r>
          </a:p>
          <a:p>
            <a:r>
              <a:rPr lang="en-US" sz="1700" b="1"/>
              <a:t>Finding Duplicates &amp; Removing Duplicates: </a:t>
            </a:r>
            <a:r>
              <a:rPr lang="en-US" sz="1700"/>
              <a:t>Identifying duplicate entries within the dataset and eliminating them to ensure data integrity.</a:t>
            </a:r>
          </a:p>
          <a:p>
            <a:r>
              <a:rPr lang="en-US" sz="1700" b="1"/>
              <a:t>Finding &amp; Imputing Missing Values</a:t>
            </a:r>
            <a:r>
              <a:rPr lang="en-US" sz="1700"/>
              <a:t>: Detecting missing values in the dataset and implementing strategies to fill in or impute these missing values.</a:t>
            </a:r>
          </a:p>
          <a:p>
            <a:r>
              <a:rPr lang="en-US" sz="1700" b="1"/>
              <a:t>Normalizing Data</a:t>
            </a:r>
            <a:r>
              <a:rPr lang="en-US" sz="1700"/>
              <a:t>: Standardizing the data to a common scale to facilitate comparisons and analyses.</a:t>
            </a:r>
          </a:p>
          <a:p>
            <a:r>
              <a:rPr lang="en-US" sz="1700" b="1"/>
              <a:t>Handling Outliers: </a:t>
            </a:r>
            <a:r>
              <a:rPr lang="en-US" sz="1700"/>
              <a:t>Identifying outliers within the dataset and employing appropriate methods to handle them, such as removing or transforming them.</a:t>
            </a:r>
          </a:p>
          <a:p>
            <a:r>
              <a:rPr lang="en-US" sz="1700" b="1"/>
              <a:t>Correlation</a:t>
            </a:r>
            <a:r>
              <a:rPr lang="en-US" sz="1700"/>
              <a:t>: Analyzing the relationships between different variables in the dataset to understand their correlation and dependencies.</a:t>
            </a:r>
          </a:p>
          <a:p>
            <a:r>
              <a:rPr lang="en-US" sz="1700" b="1"/>
              <a:t>Visualization Data: </a:t>
            </a:r>
            <a:r>
              <a:rPr lang="en-US" sz="1700"/>
              <a:t>Creating visual representations of the data to gain insights and communicate findings effectively.</a:t>
            </a:r>
          </a:p>
          <a:p>
            <a:r>
              <a:rPr lang="en-US" sz="1700" b="1"/>
              <a:t>Building Dashboard: </a:t>
            </a:r>
            <a:r>
              <a:rPr lang="en-US" sz="1700"/>
              <a:t>Developing a dashboard interface to present the analyzed data in an interactive and user-friendly manner for further exploration and decision-making.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58" y="1891917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4C386-8B67-09FB-B02B-5BDE5C6F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75" y="2236492"/>
            <a:ext cx="5767925" cy="4210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8D6EC-2D16-9510-2246-AF3FCCF5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91764"/>
            <a:ext cx="5865126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JavaScript and SQL retain their positions as the top two most popular programming languages for the current and JavaScript and HTML/CSS upcoming year.</a:t>
            </a:r>
          </a:p>
          <a:p>
            <a:r>
              <a:rPr lang="en-US"/>
              <a:t>Python and TypeScript are experiencing increased interest for the following year.</a:t>
            </a:r>
          </a:p>
          <a:p>
            <a:r>
              <a:rPr lang="en-US"/>
              <a:t>Conversely, interest in SQL and Bash/Shell/PowerShell has declined.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You can maintain a similar number of employees skilled in JavaScript and HTML/CSS.</a:t>
            </a:r>
          </a:p>
          <a:p>
            <a:r>
              <a:rPr lang="en-US"/>
              <a:t>You can increase the number of employees skilled in Python and TypeScript.</a:t>
            </a:r>
          </a:p>
          <a:p>
            <a:r>
              <a:rPr lang="en-US"/>
              <a:t>You can decrease the number of employees skilled in SQL and Bash/Shell/PowerShell.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C6A04-A1E1-D699-024A-983E8000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10829"/>
            <a:ext cx="6172200" cy="4018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1047E-0F8D-A1DA-8D73-C1BCD2321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25118"/>
            <a:ext cx="601979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f80a141d-92ca-4d3d-9308-f7e7b1d44ce8"/>
    <ds:schemaRef ds:uri="http://purl.org/dc/terms/"/>
    <ds:schemaRef ds:uri="http://schemas.microsoft.com/office/2006/metadata/properties"/>
    <ds:schemaRef ds:uri="155be751-a274-42e8-93fb-f39d3b9bccc8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1010</Words>
  <Application>Microsoft Office PowerPoint</Application>
  <PresentationFormat>Widescreen</PresentationFormat>
  <Paragraphs>126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Times New Roman</vt:lpstr>
      <vt:lpstr>SLIDE_TEMPLATE_skill_network</vt:lpstr>
      <vt:lpstr>Stackoverflow Developer Survey Data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Dương Văn Nhật Long</cp:lastModifiedBy>
  <cp:revision>23</cp:revision>
  <dcterms:created xsi:type="dcterms:W3CDTF">2020-10-28T18:29:43Z</dcterms:created>
  <dcterms:modified xsi:type="dcterms:W3CDTF">2024-04-03T13:52:30Z</dcterms:modified>
</cp:coreProperties>
</file>