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2" r:id="rId4"/>
    <p:sldId id="270" r:id="rId5"/>
    <p:sldId id="271" r:id="rId6"/>
    <p:sldId id="275" r:id="rId7"/>
    <p:sldId id="274" r:id="rId8"/>
    <p:sldId id="276" r:id="rId9"/>
    <p:sldId id="277" r:id="rId10"/>
    <p:sldId id="278" r:id="rId11"/>
    <p:sldId id="279" r:id="rId12"/>
    <p:sldId id="273" r:id="rId13"/>
    <p:sldId id="267" r:id="rId14"/>
    <p:sldId id="268" r:id="rId15"/>
    <p:sldId id="269" r:id="rId16"/>
    <p:sldId id="258" r:id="rId17"/>
    <p:sldId id="260" r:id="rId18"/>
    <p:sldId id="261" r:id="rId19"/>
    <p:sldId id="262" r:id="rId20"/>
    <p:sldId id="263" r:id="rId21"/>
    <p:sldId id="266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6" d="100"/>
          <a:sy n="76" d="100"/>
        </p:scale>
        <p:origin x="540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8355152"/>
        <c:axId val="1908351888"/>
      </c:barChart>
      <c:catAx>
        <c:axId val="190835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351888"/>
        <c:crosses val="autoZero"/>
        <c:auto val="1"/>
        <c:lblAlgn val="ctr"/>
        <c:lblOffset val="100"/>
        <c:noMultiLvlLbl val="0"/>
      </c:catAx>
      <c:valAx>
        <c:axId val="190835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355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12/26/2016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12/26/2016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PixMix</a:t>
            </a:r>
            <a:r>
              <a:rPr lang="en-US" dirty="0" smtClean="0"/>
              <a:t> Video Inpainting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13191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Implementation of  TVCG’14 paper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Presented by: Zhang </a:t>
            </a:r>
            <a:r>
              <a:rPr lang="en-US" dirty="0" err="1" smtClean="0"/>
              <a:t>Xianyao</a:t>
            </a:r>
            <a:r>
              <a:rPr lang="en-US" dirty="0" smtClean="0"/>
              <a:t>, Zhang Yu &amp; Tong </a:t>
            </a:r>
            <a:r>
              <a:rPr lang="en-US" dirty="0" err="1" smtClean="0"/>
              <a:t>Yuqiang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Inpainting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2413" y="1905000"/>
                <a:ext cx="4355975" cy="4267200"/>
              </a:xfrm>
            </p:spPr>
            <p:txBody>
              <a:bodyPr/>
              <a:lstStyle/>
              <a:p>
                <a:r>
                  <a:rPr lang="en-US" dirty="0" smtClean="0"/>
                  <a:t>Pixel mapping method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Compare to patch-based method</a:t>
                </a:r>
                <a:endParaRPr lang="en-US" dirty="0"/>
              </a:p>
              <a:p>
                <a:r>
                  <a:rPr lang="en-US" dirty="0" smtClean="0"/>
                  <a:t>Minimize energy function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𝐦𝐢𝐧</m:t>
                            </m:r>
                          </m:e>
                          <m:lim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  <m:sup/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𝒄𝒐𝒔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𝑠𝑝𝑎𝑡𝑖𝑎𝑙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𝑎𝑝𝑝𝑒𝑎𝑟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𝑐𝑜𝑛𝑠𝑡𝑟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2413" y="1905000"/>
                <a:ext cx="4355975" cy="4267200"/>
              </a:xfrm>
              <a:blipFill rotWithShape="0">
                <a:blip r:embed="rId2"/>
                <a:stretch>
                  <a:fillRect l="-196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Inpainting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Spatial cost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Appearance cost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10" y="5460829"/>
            <a:ext cx="4947978" cy="72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5" y="5474521"/>
            <a:ext cx="5817439" cy="710208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4"/>
          <a:srcRect l="2174"/>
          <a:stretch/>
        </p:blipFill>
        <p:spPr>
          <a:xfrm>
            <a:off x="1629916" y="2420888"/>
            <a:ext cx="3672408" cy="27363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2222" t="629" r="2224" b="-629"/>
          <a:stretch/>
        </p:blipFill>
        <p:spPr>
          <a:xfrm>
            <a:off x="6886500" y="2420888"/>
            <a:ext cx="367240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0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task: (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ideo/image) inpainting 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bject removal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m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ethod: Pix-Mix for object removal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Object selection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Object tracking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Inpainting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/>
              <a:t>The result: plausible and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6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25749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task: (</a:t>
            </a:r>
            <a:r>
              <a:rPr lang="en-US" dirty="0"/>
              <a:t>v</a:t>
            </a:r>
            <a:r>
              <a:rPr lang="en-US" dirty="0" smtClean="0"/>
              <a:t>ideo/image) inpainting </a:t>
            </a:r>
          </a:p>
          <a:p>
            <a:pPr lvl="1"/>
            <a:r>
              <a:rPr lang="en-US" altLang="zh-CN" dirty="0" smtClean="0"/>
              <a:t>O</a:t>
            </a:r>
            <a:r>
              <a:rPr lang="en-US" dirty="0" smtClean="0"/>
              <a:t>bject removal</a:t>
            </a:r>
            <a:endParaRPr lang="en-US" dirty="0"/>
          </a:p>
          <a:p>
            <a:r>
              <a:rPr lang="en-US" dirty="0" smtClean="0"/>
              <a:t>The m</a:t>
            </a:r>
            <a:r>
              <a:rPr lang="en-US" dirty="0" smtClean="0"/>
              <a:t>ethod: Pix-Mix for object removal</a:t>
            </a:r>
          </a:p>
          <a:p>
            <a:pPr lvl="1"/>
            <a:r>
              <a:rPr lang="en-US" dirty="0" smtClean="0"/>
              <a:t>Object selection</a:t>
            </a:r>
          </a:p>
          <a:p>
            <a:pPr lvl="1"/>
            <a:r>
              <a:rPr lang="en-US" dirty="0" smtClean="0"/>
              <a:t>Object tracking</a:t>
            </a:r>
          </a:p>
          <a:p>
            <a:pPr lvl="1"/>
            <a:r>
              <a:rPr lang="en-US" dirty="0" smtClean="0"/>
              <a:t>Inpainting</a:t>
            </a:r>
            <a:endParaRPr lang="en-US" dirty="0"/>
          </a:p>
          <a:p>
            <a:r>
              <a:rPr lang="en-US" dirty="0" smtClean="0"/>
              <a:t>The result: plausible and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task: (</a:t>
            </a:r>
            <a:r>
              <a:rPr lang="en-US" dirty="0"/>
              <a:t>v</a:t>
            </a:r>
            <a:r>
              <a:rPr lang="en-US" dirty="0" smtClean="0"/>
              <a:t>ideo/image) inpainting </a:t>
            </a:r>
          </a:p>
          <a:p>
            <a:pPr lvl="1"/>
            <a:r>
              <a:rPr lang="en-US" altLang="zh-CN" dirty="0" smtClean="0"/>
              <a:t>O</a:t>
            </a:r>
            <a:r>
              <a:rPr lang="en-US" dirty="0" smtClean="0"/>
              <a:t>bject removal</a:t>
            </a:r>
            <a:endParaRPr lang="en-US" dirty="0"/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 m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ethod: Pix-Mix for object removal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Object selection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Object tracking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Inpainting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 result: plausible and fast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1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Inpainting/Object </a:t>
            </a:r>
            <a:r>
              <a:rPr lang="en-US" dirty="0"/>
              <a:t>R</a:t>
            </a:r>
            <a:r>
              <a:rPr lang="en-US" dirty="0" smtClean="0"/>
              <a:t>emoval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680"/>
          <a:stretch/>
        </p:blipFill>
        <p:spPr>
          <a:xfrm>
            <a:off x="1197868" y="1759563"/>
            <a:ext cx="6120680" cy="4702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28" y="1782259"/>
            <a:ext cx="3024336" cy="2248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628" y="4212378"/>
            <a:ext cx="3024336" cy="224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task: (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ideo/image) inpainting 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bject removal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/>
              <a:t>The m</a:t>
            </a:r>
            <a:r>
              <a:rPr lang="en-US" dirty="0" smtClean="0"/>
              <a:t>ethod: Pix-Mix for object removal</a:t>
            </a:r>
          </a:p>
          <a:p>
            <a:pPr lvl="1"/>
            <a:r>
              <a:rPr lang="en-US" dirty="0" smtClean="0"/>
              <a:t>Object selection</a:t>
            </a:r>
          </a:p>
          <a:p>
            <a:pPr lvl="1"/>
            <a:r>
              <a:rPr lang="en-US" dirty="0" smtClean="0"/>
              <a:t>Object tracking</a:t>
            </a:r>
          </a:p>
          <a:p>
            <a:pPr lvl="1"/>
            <a:r>
              <a:rPr lang="en-US" dirty="0" smtClean="0"/>
              <a:t>Inpainting</a:t>
            </a:r>
            <a:endParaRPr lang="en-US" dirty="0"/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result: plausible and fast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7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Inpainting Pipeline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73932" y="2348880"/>
            <a:ext cx="864096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frame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73932" y="3792488"/>
            <a:ext cx="864096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1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Selection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1885" y="1905000"/>
            <a:ext cx="4600128" cy="4267200"/>
          </a:xfrm>
        </p:spPr>
        <p:txBody>
          <a:bodyPr/>
          <a:lstStyle/>
          <a:p>
            <a:r>
              <a:rPr lang="en-US" dirty="0" smtClean="0"/>
              <a:t>User gives approx. contour</a:t>
            </a:r>
          </a:p>
          <a:p>
            <a:pPr lvl="1"/>
            <a:r>
              <a:rPr lang="en-US" dirty="0" smtClean="0"/>
              <a:t>All in background</a:t>
            </a:r>
          </a:p>
          <a:p>
            <a:pPr lvl="1"/>
            <a:r>
              <a:rPr lang="en-US" dirty="0" smtClean="0"/>
              <a:t>Serves as fingerprints</a:t>
            </a:r>
            <a:endParaRPr lang="en-US" dirty="0"/>
          </a:p>
          <a:p>
            <a:r>
              <a:rPr lang="en-US" dirty="0" smtClean="0"/>
              <a:t>Object = </a:t>
            </a:r>
            <a:r>
              <a:rPr lang="en-US" dirty="0" err="1" smtClean="0"/>
              <a:t>P</a:t>
            </a:r>
            <a:r>
              <a:rPr lang="en-US" dirty="0" err="1" smtClean="0"/>
              <a:t>x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not like </a:t>
            </a:r>
            <a:r>
              <a:rPr lang="en-US" dirty="0" smtClean="0"/>
              <a:t>fingerprints</a:t>
            </a:r>
          </a:p>
          <a:p>
            <a:r>
              <a:rPr lang="en-US" dirty="0" smtClean="0"/>
              <a:t>How to define similarity?</a:t>
            </a:r>
          </a:p>
          <a:p>
            <a:pPr lvl="1"/>
            <a:r>
              <a:rPr lang="en-US" dirty="0" smtClean="0"/>
              <a:t>Simple rule: by color difference</a:t>
            </a:r>
          </a:p>
          <a:p>
            <a:pPr lvl="1"/>
            <a:r>
              <a:rPr lang="en-US" dirty="0" smtClean="0"/>
              <a:t>Clustering is important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84" y="2060848"/>
            <a:ext cx="3744416" cy="1183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8282"/>
          <a:stretch/>
        </p:blipFill>
        <p:spPr>
          <a:xfrm>
            <a:off x="5770376" y="3672767"/>
            <a:ext cx="5688632" cy="814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920" y="4915676"/>
            <a:ext cx="3861328" cy="103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1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Selection - GUI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Object selection</a:t>
            </a:r>
          </a:p>
          <a:p>
            <a:endParaRPr lang="en-US" dirty="0"/>
          </a:p>
          <a:p>
            <a:r>
              <a:rPr lang="en-US" dirty="0" smtClean="0"/>
              <a:t>Line constraint</a:t>
            </a:r>
          </a:p>
          <a:p>
            <a:endParaRPr lang="en-US" dirty="0"/>
          </a:p>
          <a:p>
            <a:r>
              <a:rPr lang="en-US" dirty="0" smtClean="0"/>
              <a:t>Unused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2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366</TotalTime>
  <Words>298</Words>
  <Application>Microsoft Office PowerPoint</Application>
  <PresentationFormat>Custom</PresentationFormat>
  <Paragraphs>102</Paragraphs>
  <Slides>21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宋体</vt:lpstr>
      <vt:lpstr>Arial</vt:lpstr>
      <vt:lpstr>Cambria Math</vt:lpstr>
      <vt:lpstr>Consolas</vt:lpstr>
      <vt:lpstr>Corbel</vt:lpstr>
      <vt:lpstr>Chalkboard 16x9</vt:lpstr>
      <vt:lpstr>PixMix Video Inpainting</vt:lpstr>
      <vt:lpstr>Outline</vt:lpstr>
      <vt:lpstr>Outline</vt:lpstr>
      <vt:lpstr>Inpainting/Object Removal</vt:lpstr>
      <vt:lpstr>Outline</vt:lpstr>
      <vt:lpstr>Inpainting Pipeline</vt:lpstr>
      <vt:lpstr>Object Selection</vt:lpstr>
      <vt:lpstr>Object Selection - GUI</vt:lpstr>
      <vt:lpstr>Object Tracking</vt:lpstr>
      <vt:lpstr>Inpainting</vt:lpstr>
      <vt:lpstr>Inpainting</vt:lpstr>
      <vt:lpstr>Outline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张先耀</dc:creator>
  <cp:lastModifiedBy>张先耀</cp:lastModifiedBy>
  <cp:revision>15</cp:revision>
  <dcterms:created xsi:type="dcterms:W3CDTF">2016-12-26T07:40:49Z</dcterms:created>
  <dcterms:modified xsi:type="dcterms:W3CDTF">2016-12-26T13:47:40Z</dcterms:modified>
</cp:coreProperties>
</file>