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2" r:id="rId4"/>
    <p:sldId id="270" r:id="rId5"/>
    <p:sldId id="271" r:id="rId6"/>
    <p:sldId id="281" r:id="rId7"/>
    <p:sldId id="274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5" r:id="rId16"/>
    <p:sldId id="273" r:id="rId17"/>
    <p:sldId id="284" r:id="rId18"/>
    <p:sldId id="267" r:id="rId19"/>
    <p:sldId id="268" r:id="rId20"/>
    <p:sldId id="269" r:id="rId21"/>
    <p:sldId id="258" r:id="rId22"/>
    <p:sldId id="260" r:id="rId23"/>
    <p:sldId id="261" r:id="rId24"/>
    <p:sldId id="262" r:id="rId25"/>
    <p:sldId id="263" r:id="rId26"/>
    <p:sldId id="266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99CC"/>
    <a:srgbClr val="3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67634752"/>
        <c:axId val="-867645088"/>
      </c:barChart>
      <c:catAx>
        <c:axId val="-8676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7645088"/>
        <c:crosses val="autoZero"/>
        <c:auto val="1"/>
        <c:lblAlgn val="ctr"/>
        <c:lblOffset val="100"/>
        <c:noMultiLvlLbl val="0"/>
      </c:catAx>
      <c:valAx>
        <c:axId val="-86764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76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PixMix</a:t>
            </a:r>
            <a:r>
              <a:rPr lang="en-US" dirty="0" smtClean="0"/>
              <a:t> Video Inpainting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13191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Implementation of  TVCG’14 paper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Presented by: Zhang </a:t>
            </a:r>
            <a:r>
              <a:rPr lang="en-US" dirty="0" err="1" smtClean="0"/>
              <a:t>Xianyao</a:t>
            </a:r>
            <a:r>
              <a:rPr lang="en-US" dirty="0" smtClean="0"/>
              <a:t>, Zhang Yu &amp; Tong </a:t>
            </a:r>
            <a:r>
              <a:rPr lang="en-US" dirty="0" err="1" smtClean="0"/>
              <a:t>Yuqiang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 -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06389" y="1905000"/>
                <a:ext cx="4355975" cy="4267200"/>
              </a:xfrm>
            </p:spPr>
            <p:txBody>
              <a:bodyPr/>
              <a:lstStyle/>
              <a:p>
                <a:r>
                  <a:rPr lang="en-US" dirty="0" smtClean="0"/>
                  <a:t>Pixel mapping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Compare to patch-based method</a:t>
                </a:r>
                <a:endParaRPr lang="en-US" dirty="0"/>
              </a:p>
              <a:p>
                <a:r>
                  <a:rPr lang="en-US" dirty="0" smtClean="0"/>
                  <a:t>Minimize energy function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/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𝑠𝑝𝑎𝑡𝑖𝑎𝑙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𝑎𝑝𝑝𝑒𝑎𝑟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𝑐𝑜𝑛𝑠𝑡𝑟</m:t>
                        </m:r>
                      </m:sub>
                    </m:sSub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06389" y="1905000"/>
                <a:ext cx="4355975" cy="4267200"/>
              </a:xfrm>
              <a:blipFill rotWithShape="0">
                <a:blip r:embed="rId2"/>
                <a:stretch>
                  <a:fillRect l="-181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Multi-resolution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32" y="2512816"/>
            <a:ext cx="6378797" cy="36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</a:t>
            </a:r>
            <a:r>
              <a:rPr lang="en-US" altLang="zh-CN" dirty="0" smtClean="0"/>
              <a:t>g – Cost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Spatial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Appearance cost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0" y="5460829"/>
            <a:ext cx="4947978" cy="72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5" y="5474521"/>
            <a:ext cx="5817439" cy="71020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l="2174"/>
          <a:stretch/>
        </p:blipFill>
        <p:spPr>
          <a:xfrm>
            <a:off x="1896008" y="2419725"/>
            <a:ext cx="3672408" cy="2736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222" t="629" r="2224" b="-629"/>
          <a:stretch/>
        </p:blipFill>
        <p:spPr>
          <a:xfrm>
            <a:off x="6620410" y="2420888"/>
            <a:ext cx="36724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 – Cost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5935" y="1905000"/>
            <a:ext cx="4419599" cy="4267200"/>
          </a:xfrm>
        </p:spPr>
        <p:txBody>
          <a:bodyPr/>
          <a:lstStyle/>
          <a:p>
            <a:r>
              <a:rPr lang="en-US" dirty="0" smtClean="0"/>
              <a:t>Line constraint</a:t>
            </a:r>
          </a:p>
          <a:p>
            <a:pPr lvl="1"/>
            <a:r>
              <a:rPr lang="en-US" dirty="0" smtClean="0"/>
              <a:t>Preserves important edge</a:t>
            </a:r>
          </a:p>
          <a:p>
            <a:pPr lvl="1"/>
            <a:r>
              <a:rPr lang="en-US" dirty="0" smtClean="0"/>
              <a:t>Detected + user selected lines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6970" y="5391665"/>
            <a:ext cx="8437930" cy="905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06" y="2065288"/>
            <a:ext cx="4590628" cy="295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3331691"/>
            <a:ext cx="4600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 – Mapping Forwarding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16" t="4921" r="657"/>
          <a:stretch/>
        </p:blipFill>
        <p:spPr>
          <a:xfrm>
            <a:off x="837827" y="2060848"/>
            <a:ext cx="5400601" cy="2748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homography</a:t>
                </a:r>
                <a:r>
                  <a:rPr lang="en-US" dirty="0" smtClean="0"/>
                  <a:t> between two contours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mapping for 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initial guess for frame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931" t="-2000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24" y="5080429"/>
            <a:ext cx="3634406" cy="1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 – Reference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2413" y="1905000"/>
                <a:ext cx="4644007" cy="4764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Image reference model 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irst guess of frame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Transformed from frame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Lightness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adjustment</a:t>
                </a:r>
              </a:p>
              <a:p>
                <a:pPr lvl="1"/>
                <a:r>
                  <a:rPr lang="en-US" dirty="0" smtClean="0"/>
                  <a:t>Estimate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o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l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o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r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difference </a:t>
                </a:r>
                <a:r>
                  <a:rPr lang="en-US" dirty="0" smtClean="0"/>
                  <a:t>on contour</a:t>
                </a:r>
              </a:p>
              <a:p>
                <a:pPr lvl="1"/>
                <a:r>
                  <a:rPr lang="en-US" dirty="0" smtClean="0"/>
                  <a:t>Calculate a </a:t>
                </a:r>
                <a:r>
                  <a:rPr lang="en-US" dirty="0" smtClean="0">
                    <a:solidFill>
                      <a:srgbClr val="3FFFCD"/>
                    </a:solidFill>
                  </a:rPr>
                  <a:t>grid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 smtClean="0">
                    <a:solidFill>
                      <a:srgbClr val="FF66CC"/>
                    </a:solidFill>
                  </a:rPr>
                  <a:t>interpolation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from grid</a:t>
                </a:r>
              </a:p>
              <a:p>
                <a:pPr marL="301752" lvl="1" indent="0">
                  <a:buNone/>
                </a:pPr>
                <a:endParaRPr lang="en-US" sz="1800" dirty="0" smtClean="0"/>
              </a:p>
              <a:p>
                <a:r>
                  <a:rPr lang="en-US" dirty="0" smtClean="0"/>
                  <a:t>Additional appearance term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to guide inpainting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2413" y="1905000"/>
                <a:ext cx="4644007" cy="4764360"/>
              </a:xfrm>
              <a:blipFill rotWithShape="0">
                <a:blip r:embed="rId2"/>
                <a:stretch>
                  <a:fillRect l="-1837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80134" y="3030612"/>
            <a:ext cx="5126846" cy="224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3400"/>
          <a:stretch/>
        </p:blipFill>
        <p:spPr>
          <a:xfrm>
            <a:off x="6080134" y="2060848"/>
            <a:ext cx="5126846" cy="796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134" y="5456574"/>
            <a:ext cx="5126846" cy="7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MATLAB and MEX file</a:t>
            </a:r>
          </a:p>
          <a:p>
            <a:r>
              <a:rPr lang="en-US" dirty="0" smtClean="0"/>
              <a:t>GitHub for collaboration</a:t>
            </a:r>
          </a:p>
          <a:p>
            <a:pPr lvl="1"/>
            <a:r>
              <a:rPr lang="en-US" dirty="0" smtClean="0"/>
              <a:t>Add a picture!!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1. MEX is 100~1000 times faster than M file for loops</a:t>
            </a:r>
          </a:p>
          <a:p>
            <a:pPr lvl="1"/>
            <a:r>
              <a:rPr lang="en-US" dirty="0" smtClean="0"/>
              <a:t>But prone to mysterious errors…</a:t>
            </a:r>
          </a:p>
          <a:p>
            <a:r>
              <a:rPr lang="en-US" dirty="0" smtClean="0"/>
              <a:t>2. Vectorization is 100~1000 times faster than loops </a:t>
            </a:r>
          </a:p>
          <a:p>
            <a:r>
              <a:rPr lang="en-US" dirty="0" smtClean="0"/>
              <a:t>3. MATLAB is fantastic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if the algorithm is already implemented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task: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ideo/image) inpainting 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bject removal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method: Pix-Mix for object removal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Object selection 	(Tong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Yuqiang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Object tracking 	(Zhang Yu)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Inpainting 		(Zhang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Xianyao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The result: plausible and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2934" y="2967335"/>
            <a:ext cx="3542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0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(</a:t>
            </a:r>
            <a:r>
              <a:rPr lang="en-US" dirty="0"/>
              <a:t>v</a:t>
            </a:r>
            <a:r>
              <a:rPr lang="en-US" dirty="0" smtClean="0"/>
              <a:t>ideo/image) inpainting </a:t>
            </a:r>
          </a:p>
          <a:p>
            <a:pPr lvl="1"/>
            <a:r>
              <a:rPr lang="en-US" altLang="zh-CN" dirty="0" smtClean="0"/>
              <a:t>O</a:t>
            </a:r>
            <a:r>
              <a:rPr lang="en-US" dirty="0" smtClean="0"/>
              <a:t>bject removal</a:t>
            </a:r>
            <a:endParaRPr lang="en-US" dirty="0"/>
          </a:p>
          <a:p>
            <a:r>
              <a:rPr lang="en-US" dirty="0" smtClean="0"/>
              <a:t>The method: Pix-Mix for object removal</a:t>
            </a:r>
          </a:p>
          <a:p>
            <a:pPr lvl="1"/>
            <a:r>
              <a:rPr lang="en-US" dirty="0" smtClean="0"/>
              <a:t>Object selection 	(Tong </a:t>
            </a:r>
            <a:r>
              <a:rPr lang="en-US" dirty="0" err="1" smtClean="0"/>
              <a:t>Yuqiang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tracking 	(Zhang Yu)</a:t>
            </a:r>
          </a:p>
          <a:p>
            <a:pPr lvl="1"/>
            <a:r>
              <a:rPr lang="en-US" dirty="0" smtClean="0"/>
              <a:t>Inpainting 		(Zhang </a:t>
            </a:r>
            <a:r>
              <a:rPr lang="en-US" dirty="0" err="1" smtClean="0"/>
              <a:t>Xianyao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 result: plausible and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(</a:t>
            </a:r>
            <a:r>
              <a:rPr lang="en-US" dirty="0"/>
              <a:t>v</a:t>
            </a:r>
            <a:r>
              <a:rPr lang="en-US" dirty="0" smtClean="0"/>
              <a:t>ideo/image) inpainting </a:t>
            </a:r>
          </a:p>
          <a:p>
            <a:pPr lvl="1"/>
            <a:r>
              <a:rPr lang="en-US" altLang="zh-CN" dirty="0" smtClean="0"/>
              <a:t>O</a:t>
            </a:r>
            <a:r>
              <a:rPr lang="en-US" dirty="0" smtClean="0"/>
              <a:t>bject removal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method: Pix-Mix for object removal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 selection 	(Tong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Yuqiang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 tracking 	(Zhang Yu)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Inpainting 		(Zhang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Xianyao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result: plausible and fast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Inpainting/Object </a:t>
            </a:r>
            <a:r>
              <a:rPr lang="en-US" dirty="0"/>
              <a:t>R</a:t>
            </a:r>
            <a:r>
              <a:rPr lang="en-US" dirty="0" smtClean="0"/>
              <a:t>emoval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680"/>
          <a:stretch/>
        </p:blipFill>
        <p:spPr>
          <a:xfrm>
            <a:off x="1197868" y="1759563"/>
            <a:ext cx="6120680" cy="470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1782259"/>
            <a:ext cx="3024336" cy="2248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8" y="4212378"/>
            <a:ext cx="3024336" cy="22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task: (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ideo/image) inpainting 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bject removal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/>
              <a:t>The method: Pix-Mix for object removal</a:t>
            </a:r>
          </a:p>
          <a:p>
            <a:pPr lvl="1"/>
            <a:r>
              <a:rPr lang="en-US" dirty="0"/>
              <a:t>Object selection 	(Tong </a:t>
            </a:r>
            <a:r>
              <a:rPr lang="en-US" dirty="0" err="1"/>
              <a:t>Yuqiang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tracking 	(Zhang Yu)</a:t>
            </a:r>
          </a:p>
          <a:p>
            <a:pPr lvl="1"/>
            <a:r>
              <a:rPr lang="en-US" dirty="0"/>
              <a:t>Inpainting 		(Zhang </a:t>
            </a:r>
            <a:r>
              <a:rPr lang="en-US" dirty="0" err="1"/>
              <a:t>Xianyao</a:t>
            </a:r>
            <a:r>
              <a:rPr lang="en-US" dirty="0"/>
              <a:t>)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result: plausible and fast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Inpainting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frame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Successive frames (</a:t>
            </a:r>
            <a:r>
              <a:rPr lang="en-US" sz="1800" dirty="0" smtClean="0">
                <a:latin typeface="+mj-lt"/>
              </a:rPr>
              <a:t>i-1 and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4097" y="2420888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 </a:t>
            </a:r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8692" y="3789040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Constr.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8692" y="5107868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</a:t>
            </a:r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592122" y="4293096"/>
            <a:ext cx="1321767" cy="1321767"/>
          </a:xfrm>
          <a:prstGeom prst="diamond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239896" y="3429000"/>
            <a:ext cx="13110" cy="86409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 flipV="1">
            <a:off x="1557809" y="4293096"/>
            <a:ext cx="660883" cy="31071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1557808" y="5302677"/>
            <a:ext cx="660884" cy="30924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7" idx="0"/>
          </p:cNvCxnSpPr>
          <p:nvPr/>
        </p:nvCxnSpPr>
        <p:spPr>
          <a:xfrm>
            <a:off x="1725695" y="2924944"/>
            <a:ext cx="2315500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7" idx="1"/>
          </p:cNvCxnSpPr>
          <p:nvPr/>
        </p:nvCxnSpPr>
        <p:spPr>
          <a:xfrm flipV="1">
            <a:off x="3190290" y="3610009"/>
            <a:ext cx="165840" cy="68308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7" idx="2"/>
          </p:cNvCxnSpPr>
          <p:nvPr/>
        </p:nvCxnSpPr>
        <p:spPr>
          <a:xfrm flipV="1">
            <a:off x="3190290" y="4295074"/>
            <a:ext cx="850905" cy="13168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92100" y="2420888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 </a:t>
            </a:r>
            <a:r>
              <a:rPr lang="en-US" sz="2400" dirty="0" smtClean="0"/>
              <a:t>1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65916" y="2924944"/>
            <a:ext cx="526184" cy="36004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92100" y="3789040"/>
            <a:ext cx="971598" cy="100811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(p)</a:t>
            </a:r>
          </a:p>
          <a:p>
            <a:pPr algn="ctr"/>
            <a:r>
              <a:rPr lang="en-US" sz="2400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4345998" y="3964736"/>
            <a:ext cx="546102" cy="32836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45294" y="2420888"/>
            <a:ext cx="971598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 </a:t>
            </a:r>
            <a:r>
              <a:rPr lang="en-US" sz="2400" dirty="0" smtClean="0"/>
              <a:t>i-1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166913" y="3789040"/>
            <a:ext cx="971598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(p)</a:t>
            </a:r>
          </a:p>
          <a:p>
            <a:pPr algn="ctr"/>
            <a:r>
              <a:rPr lang="en-US" sz="2400" dirty="0" smtClean="0"/>
              <a:t>i-1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518697" y="5101827"/>
            <a:ext cx="971598" cy="10081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</a:t>
            </a:r>
            <a:r>
              <a:rPr lang="en-US" sz="2400" dirty="0" smtClean="0"/>
              <a:t>i-1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30" idx="3"/>
          </p:cNvCxnSpPr>
          <p:nvPr/>
        </p:nvCxnSpPr>
        <p:spPr>
          <a:xfrm>
            <a:off x="5863698" y="2924944"/>
            <a:ext cx="28159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8" idx="3"/>
            <a:endCxn id="60" idx="1"/>
          </p:cNvCxnSpPr>
          <p:nvPr/>
        </p:nvCxnSpPr>
        <p:spPr>
          <a:xfrm>
            <a:off x="5863698" y="4293096"/>
            <a:ext cx="303215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3"/>
            <a:endCxn id="61" idx="1"/>
          </p:cNvCxnSpPr>
          <p:nvPr/>
        </p:nvCxnSpPr>
        <p:spPr>
          <a:xfrm flipV="1">
            <a:off x="3190290" y="5605883"/>
            <a:ext cx="2328407" cy="604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8542684" y="2924944"/>
            <a:ext cx="1370130" cy="1370130"/>
          </a:xfrm>
          <a:prstGeom prst="diamond">
            <a:avLst/>
          </a:prstGeom>
          <a:solidFill>
            <a:srgbClr val="00206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58" idx="3"/>
            <a:endCxn id="74" idx="0"/>
          </p:cNvCxnSpPr>
          <p:nvPr/>
        </p:nvCxnSpPr>
        <p:spPr>
          <a:xfrm>
            <a:off x="7116892" y="2924944"/>
            <a:ext cx="2110857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74" idx="1"/>
          </p:cNvCxnSpPr>
          <p:nvPr/>
        </p:nvCxnSpPr>
        <p:spPr>
          <a:xfrm flipV="1">
            <a:off x="7138511" y="3610009"/>
            <a:ext cx="1404173" cy="68308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3"/>
            <a:endCxn id="72" idx="1"/>
          </p:cNvCxnSpPr>
          <p:nvPr/>
        </p:nvCxnSpPr>
        <p:spPr>
          <a:xfrm>
            <a:off x="6490295" y="5605883"/>
            <a:ext cx="414691" cy="89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758708" y="4797152"/>
            <a:ext cx="971598" cy="1008112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</a:t>
            </a:r>
            <a:r>
              <a:rPr lang="en-US" dirty="0" smtClean="0"/>
              <a:t> </a:t>
            </a:r>
            <a:r>
              <a:rPr lang="en-US" sz="2400" dirty="0" err="1" smtClean="0"/>
              <a:t>i</a:t>
            </a:r>
            <a:endParaRPr lang="en-US" dirty="0"/>
          </a:p>
        </p:txBody>
      </p:sp>
      <p:cxnSp>
        <p:nvCxnSpPr>
          <p:cNvPr id="87" name="Straight Arrow Connector 86"/>
          <p:cNvCxnSpPr>
            <a:endCxn id="86" idx="1"/>
          </p:cNvCxnSpPr>
          <p:nvPr/>
        </p:nvCxnSpPr>
        <p:spPr>
          <a:xfrm flipV="1">
            <a:off x="7907803" y="5301208"/>
            <a:ext cx="850905" cy="146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0"/>
            <a:endCxn id="74" idx="2"/>
          </p:cNvCxnSpPr>
          <p:nvPr/>
        </p:nvCxnSpPr>
        <p:spPr>
          <a:xfrm flipH="1" flipV="1">
            <a:off x="9227749" y="4295074"/>
            <a:ext cx="16758" cy="50207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132717" y="2423597"/>
            <a:ext cx="971598" cy="1008112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 </a:t>
            </a:r>
          </a:p>
          <a:p>
            <a:pPr algn="ctr"/>
            <a:r>
              <a:rPr lang="en-US" sz="2400" dirty="0" err="1" smtClean="0"/>
              <a:t>i</a:t>
            </a:r>
            <a:endParaRPr lang="en-US" dirty="0"/>
          </a:p>
        </p:txBody>
      </p:sp>
      <p:cxnSp>
        <p:nvCxnSpPr>
          <p:cNvPr id="98" name="Straight Arrow Connector 97"/>
          <p:cNvCxnSpPr>
            <a:endCxn id="97" idx="1"/>
          </p:cNvCxnSpPr>
          <p:nvPr/>
        </p:nvCxnSpPr>
        <p:spPr>
          <a:xfrm flipV="1">
            <a:off x="9606533" y="2927653"/>
            <a:ext cx="526184" cy="36004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0132717" y="3791749"/>
            <a:ext cx="971598" cy="1008112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(p)</a:t>
            </a:r>
          </a:p>
          <a:p>
            <a:pPr algn="ctr"/>
            <a:r>
              <a:rPr lang="en-US" sz="2400" dirty="0" err="1" smtClean="0"/>
              <a:t>i</a:t>
            </a:r>
            <a:endParaRPr lang="en-US" dirty="0"/>
          </a:p>
        </p:txBody>
      </p:sp>
      <p:cxnSp>
        <p:nvCxnSpPr>
          <p:cNvPr id="100" name="Straight Arrow Connector 99"/>
          <p:cNvCxnSpPr>
            <a:endCxn id="99" idx="1"/>
          </p:cNvCxnSpPr>
          <p:nvPr/>
        </p:nvCxnSpPr>
        <p:spPr>
          <a:xfrm>
            <a:off x="9586615" y="3967445"/>
            <a:ext cx="546102" cy="32836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61" idx="0"/>
          </p:cNvCxnSpPr>
          <p:nvPr/>
        </p:nvCxnSpPr>
        <p:spPr>
          <a:xfrm flipH="1">
            <a:off x="6004496" y="2060848"/>
            <a:ext cx="17908" cy="304097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904986" y="4929798"/>
            <a:ext cx="1370130" cy="137013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Track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3356130" y="2924944"/>
            <a:ext cx="1370130" cy="1370130"/>
          </a:xfrm>
          <a:prstGeom prst="diamond">
            <a:avLst/>
          </a:prstGeom>
          <a:solidFill>
            <a:srgbClr val="00206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1905000"/>
            <a:ext cx="4600128" cy="4267200"/>
          </a:xfrm>
        </p:spPr>
        <p:txBody>
          <a:bodyPr/>
          <a:lstStyle/>
          <a:p>
            <a:r>
              <a:rPr lang="en-US" dirty="0" smtClean="0"/>
              <a:t>User gives approx. contour</a:t>
            </a:r>
          </a:p>
          <a:p>
            <a:pPr lvl="1"/>
            <a:r>
              <a:rPr lang="en-US" dirty="0" smtClean="0"/>
              <a:t>All in background</a:t>
            </a:r>
          </a:p>
          <a:p>
            <a:pPr lvl="1"/>
            <a:r>
              <a:rPr lang="en-US" dirty="0" smtClean="0"/>
              <a:t>Serves as fingerprints</a:t>
            </a:r>
            <a:endParaRPr lang="en-US" dirty="0"/>
          </a:p>
          <a:p>
            <a:r>
              <a:rPr lang="en-US" dirty="0" smtClean="0"/>
              <a:t>Object = </a:t>
            </a:r>
            <a:r>
              <a:rPr lang="en-US" dirty="0" err="1" smtClean="0"/>
              <a:t>Pxs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not like </a:t>
            </a:r>
            <a:r>
              <a:rPr lang="en-US" dirty="0" smtClean="0"/>
              <a:t>fingerprints</a:t>
            </a:r>
          </a:p>
          <a:p>
            <a:r>
              <a:rPr lang="en-US" dirty="0" smtClean="0"/>
              <a:t>How to define similarity?</a:t>
            </a:r>
          </a:p>
          <a:p>
            <a:pPr lvl="1"/>
            <a:r>
              <a:rPr lang="en-US" dirty="0" smtClean="0"/>
              <a:t>Simple rule: by color difference</a:t>
            </a:r>
          </a:p>
          <a:p>
            <a:pPr lvl="1"/>
            <a:r>
              <a:rPr lang="en-US" dirty="0" smtClean="0"/>
              <a:t>Clustering is important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2060848"/>
            <a:ext cx="3744416" cy="1183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8282"/>
          <a:stretch/>
        </p:blipFill>
        <p:spPr>
          <a:xfrm>
            <a:off x="1053852" y="5226218"/>
            <a:ext cx="5688632" cy="814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5226218"/>
            <a:ext cx="3168352" cy="8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Selection - GUI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Object selection</a:t>
            </a:r>
          </a:p>
          <a:p>
            <a:endParaRPr lang="en-US" dirty="0"/>
          </a:p>
          <a:p>
            <a:r>
              <a:rPr lang="en-US" dirty="0" smtClean="0"/>
              <a:t>Line constraint</a:t>
            </a:r>
          </a:p>
          <a:p>
            <a:endParaRPr lang="en-US" dirty="0"/>
          </a:p>
          <a:p>
            <a:r>
              <a:rPr lang="en-US" dirty="0" smtClean="0"/>
              <a:t>Unused area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902232"/>
            <a:ext cx="7296213" cy="44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504</TotalTime>
  <Words>421</Words>
  <Application>Microsoft Office PowerPoint</Application>
  <PresentationFormat>自定义</PresentationFormat>
  <Paragraphs>153</Paragraphs>
  <Slides>26</Slides>
  <Notes>0</Notes>
  <HiddenSlides>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华文楷体</vt:lpstr>
      <vt:lpstr>Arial</vt:lpstr>
      <vt:lpstr>Cambria Math</vt:lpstr>
      <vt:lpstr>Consolas</vt:lpstr>
      <vt:lpstr>Corbel</vt:lpstr>
      <vt:lpstr>Chalkboard 16x9</vt:lpstr>
      <vt:lpstr>PixMix Video Inpainting</vt:lpstr>
      <vt:lpstr>Outline</vt:lpstr>
      <vt:lpstr>Outline</vt:lpstr>
      <vt:lpstr>Inpainting/Object Removal</vt:lpstr>
      <vt:lpstr>Outline</vt:lpstr>
      <vt:lpstr>Video Inpainting Pipeline</vt:lpstr>
      <vt:lpstr>Object Selection</vt:lpstr>
      <vt:lpstr>Object Selection - GUI</vt:lpstr>
      <vt:lpstr>Object Tracking</vt:lpstr>
      <vt:lpstr>Inpainting - Overview</vt:lpstr>
      <vt:lpstr>Inpainting – Cost Terms</vt:lpstr>
      <vt:lpstr>Inpainting – Cost Terms</vt:lpstr>
      <vt:lpstr>Inpainting – Mapping Forwarding</vt:lpstr>
      <vt:lpstr>Inpainting – Reference Model</vt:lpstr>
      <vt:lpstr>Implementation Notes</vt:lpstr>
      <vt:lpstr>Outline</vt:lpstr>
      <vt:lpstr>PowerPoint 演示文稿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演示文稿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张先耀</dc:creator>
  <cp:lastModifiedBy>smallst Tong</cp:lastModifiedBy>
  <cp:revision>38</cp:revision>
  <dcterms:created xsi:type="dcterms:W3CDTF">2016-12-26T07:40:49Z</dcterms:created>
  <dcterms:modified xsi:type="dcterms:W3CDTF">2016-12-26T17:52:50Z</dcterms:modified>
</cp:coreProperties>
</file>