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2" r:id="rId2"/>
    <p:sldId id="273" r:id="rId3"/>
    <p:sldId id="319" r:id="rId4"/>
    <p:sldId id="283" r:id="rId5"/>
    <p:sldId id="284" r:id="rId6"/>
    <p:sldId id="285" r:id="rId7"/>
    <p:sldId id="286" r:id="rId8"/>
    <p:sldId id="295" r:id="rId9"/>
    <p:sldId id="287" r:id="rId10"/>
    <p:sldId id="288" r:id="rId11"/>
    <p:sldId id="289" r:id="rId12"/>
    <p:sldId id="296" r:id="rId13"/>
    <p:sldId id="297" r:id="rId14"/>
    <p:sldId id="290" r:id="rId15"/>
    <p:sldId id="291" r:id="rId16"/>
    <p:sldId id="308" r:id="rId17"/>
    <p:sldId id="306" r:id="rId18"/>
    <p:sldId id="307" r:id="rId19"/>
    <p:sldId id="299" r:id="rId20"/>
    <p:sldId id="309" r:id="rId21"/>
    <p:sldId id="310" r:id="rId22"/>
    <p:sldId id="311" r:id="rId23"/>
    <p:sldId id="313" r:id="rId24"/>
    <p:sldId id="314" r:id="rId25"/>
    <p:sldId id="317" r:id="rId26"/>
    <p:sldId id="316" r:id="rId27"/>
    <p:sldId id="318" r:id="rId2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FF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27" autoAdjust="0"/>
    <p:restoredTop sz="94614" autoAdjust="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C3D83A1-EAF0-49E3-AF88-8B6DAAEF81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0" y="4416267"/>
            <a:ext cx="5487022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9644D0B0-FA23-4A40-BC95-799BAA7350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486CA-7676-48AC-8363-07B87A75332D}" type="slidenum">
              <a:rPr lang="en-US"/>
              <a:pPr/>
              <a:t>2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911F8-A093-4BCF-B73B-1BFB2CDF2282}" type="slidenum">
              <a:rPr lang="en-US"/>
              <a:pPr/>
              <a:t>11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850C6-434A-49B0-AA3D-7E63EF169496}" type="slidenum">
              <a:rPr lang="en-US"/>
              <a:pPr/>
              <a:t>12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41E9A-7159-4DAB-99EE-6A5A8FF6A47C}" type="slidenum">
              <a:rPr lang="en-US"/>
              <a:pPr/>
              <a:t>13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D1C8F-F005-48E2-B21B-CD6001C2E539}" type="slidenum">
              <a:rPr lang="en-US"/>
              <a:pPr/>
              <a:t>14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CBFDF-7B25-46CA-A672-A732B8142FEB}" type="slidenum">
              <a:rPr lang="en-US"/>
              <a:pPr/>
              <a:t>15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486CA-7676-48AC-8363-07B87A75332D}" type="slidenum">
              <a:rPr lang="en-US"/>
              <a:pPr/>
              <a:t>23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9F8A6-DAFA-4CEB-953A-7B56A9766432}" type="slidenum">
              <a:rPr lang="en-US"/>
              <a:pPr/>
              <a:t>24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41E9A-7159-4DAB-99EE-6A5A8FF6A47C}" type="slidenum">
              <a:rPr lang="en-US"/>
              <a:pPr/>
              <a:t>25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850C6-434A-49B0-AA3D-7E63EF169496}" type="slidenum">
              <a:rPr lang="en-US"/>
              <a:pPr/>
              <a:t>26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CBFDF-7B25-46CA-A672-A732B8142FEB}" type="slidenum">
              <a:rPr lang="en-US"/>
              <a:pPr/>
              <a:t>27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486CA-7676-48AC-8363-07B87A75332D}" type="slidenum">
              <a:rPr lang="en-US"/>
              <a:pPr/>
              <a:t>3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D09C1-1FD8-4FD9-BF98-2CA3AE6C2719}" type="slidenum">
              <a:rPr lang="en-US"/>
              <a:pPr/>
              <a:t>4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D6A95-12D8-4C40-B566-B77369572C66}" type="slidenum">
              <a:rPr lang="en-US"/>
              <a:pPr/>
              <a:t>5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09750-DCB1-4E26-92E1-4F28A3EBB57D}" type="slidenum">
              <a:rPr lang="en-US"/>
              <a:pPr/>
              <a:t>6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A4B14-8E04-4659-BC47-71E331946C09}" type="slidenum">
              <a:rPr lang="en-US"/>
              <a:pPr/>
              <a:t>7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AA27B-35EB-401A-98C7-D8EA97EC0FBF}" type="slidenum">
              <a:rPr lang="en-US"/>
              <a:pPr/>
              <a:t>8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9F8A6-DAFA-4CEB-953A-7B56A9766432}" type="slidenum">
              <a:rPr lang="en-US"/>
              <a:pPr/>
              <a:t>9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5236A-EE3A-44D3-BD36-B0586BABB416}" type="slidenum">
              <a:rPr lang="en-US"/>
              <a:pPr/>
              <a:t>10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A1904-1D0F-4B27-B187-628276D426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B401A-91CD-4314-B37F-9F0F236993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A117B-F8F0-47C1-AD43-3FB2419D7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0CC0-4298-4A1B-AF5B-3FDB67627C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733FD-2F19-405A-AC6E-572E49027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D9767-7C31-4667-9777-9C89E85D3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40197-C0C2-4D68-8D0F-19FF55C02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7D09-3991-4AAC-8D94-2862210F4F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5C243-7C10-4F9F-995A-C9D6EDB2D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6FB1-AD75-42DA-A066-6F13854266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EA443-33A6-48BA-BE90-55F03FF9F8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917527D7-CFBD-4B49-AEE6-C0382507A8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576" y="2286000"/>
            <a:ext cx="795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3600" dirty="0" smtClean="0">
                <a:solidFill>
                  <a:schemeClr val="tx1"/>
                </a:solidFill>
              </a:rPr>
              <a:t>ECE 802, Electric Motor Control</a:t>
            </a:r>
          </a:p>
          <a:p>
            <a:pPr algn="ctr" eaLnBrk="1" hangingPunct="1"/>
            <a:endParaRPr lang="en-US" sz="3600" dirty="0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en-US" sz="3600" dirty="0" smtClean="0"/>
              <a:t>Synchronous Machines in Micro Grids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C58-B937-4CE1-BC4E-295F8FA74C8B}" type="slidenum">
              <a:rPr lang="en-US"/>
              <a:pPr/>
              <a:t>10</a:t>
            </a:fld>
            <a:endParaRPr lang="en-US"/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3233738" y="228600"/>
            <a:ext cx="2663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Generator G1</a:t>
            </a:r>
          </a:p>
        </p:txBody>
      </p:sp>
      <p:pic>
        <p:nvPicPr>
          <p:cNvPr id="73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93837"/>
            <a:ext cx="436086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16-E0C9-46AE-8FA9-53324253A9C3}" type="slidenum">
              <a:rPr lang="en-US"/>
              <a:pPr/>
              <a:t>11</a:t>
            </a:fld>
            <a:endParaRPr lang="en-US"/>
          </a:p>
        </p:txBody>
      </p:sp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2133600" y="1265237"/>
            <a:ext cx="468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P</a:t>
            </a:r>
            <a:r>
              <a:rPr lang="en-US" sz="2000" i="1" baseline="-25000"/>
              <a:t>gen,rated</a:t>
            </a:r>
            <a:r>
              <a:rPr lang="en-US" sz="2000"/>
              <a:t> = 2 MW, </a:t>
            </a:r>
            <a:r>
              <a:rPr lang="en-US" sz="2000" i="1">
                <a:latin typeface="Symbol" pitchFamily="18" charset="2"/>
              </a:rPr>
              <a:t>w</a:t>
            </a:r>
            <a:r>
              <a:rPr lang="en-US" sz="2000" i="1" baseline="-25000"/>
              <a:t>b</a:t>
            </a:r>
            <a:r>
              <a:rPr lang="en-US" sz="2000"/>
              <a:t> = 377 rad/s, </a:t>
            </a:r>
            <a:r>
              <a:rPr lang="en-US" sz="2000" i="1"/>
              <a:t>d</a:t>
            </a:r>
            <a:r>
              <a:rPr lang="en-US" sz="2000"/>
              <a:t> = 3%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1819275" y="228600"/>
            <a:ext cx="5505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Generator G1 Droop Controls</a:t>
            </a:r>
          </a:p>
        </p:txBody>
      </p:sp>
      <p:pic>
        <p:nvPicPr>
          <p:cNvPr id="737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46237"/>
            <a:ext cx="803433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2057400" y="3703637"/>
            <a:ext cx="685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Q</a:t>
            </a:r>
            <a:r>
              <a:rPr lang="en-US" sz="2000" i="1" baseline="-25000"/>
              <a:t>gen,rated</a:t>
            </a:r>
            <a:r>
              <a:rPr lang="en-US" sz="2000"/>
              <a:t> = 1.5 MVAR (assuming 0.8 pf), </a:t>
            </a:r>
            <a:r>
              <a:rPr lang="en-US" sz="2000" i="1"/>
              <a:t>V</a:t>
            </a:r>
            <a:r>
              <a:rPr lang="en-US" sz="2000" i="1" baseline="-25000"/>
              <a:t>B</a:t>
            </a:r>
            <a:r>
              <a:rPr lang="en-US" sz="2000"/>
              <a:t> = 260 V, </a:t>
            </a:r>
            <a:r>
              <a:rPr lang="en-US" sz="2000" i="1"/>
              <a:t>d</a:t>
            </a:r>
            <a:r>
              <a:rPr lang="en-US" sz="2000"/>
              <a:t> =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64E8-F338-4993-8E48-561D6E79BECA}" type="slidenum">
              <a:rPr lang="en-US"/>
              <a:pPr/>
              <a:t>12</a:t>
            </a:fld>
            <a:endParaRPr lang="en-US"/>
          </a:p>
        </p:txBody>
      </p:sp>
      <p:sp>
        <p:nvSpPr>
          <p:cNvPr id="751618" name="Text Box 2"/>
          <p:cNvSpPr txBox="1">
            <a:spLocks noChangeArrowheads="1"/>
          </p:cNvSpPr>
          <p:nvPr/>
        </p:nvSpPr>
        <p:spPr bwMode="auto">
          <a:xfrm>
            <a:off x="2133600" y="1265237"/>
            <a:ext cx="468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P</a:t>
            </a:r>
            <a:r>
              <a:rPr lang="en-US" sz="2000" i="1" baseline="-25000"/>
              <a:t>gen,rated</a:t>
            </a:r>
            <a:r>
              <a:rPr lang="en-US" sz="2000"/>
              <a:t> = 2 MW, </a:t>
            </a:r>
            <a:r>
              <a:rPr lang="en-US" sz="2000" i="1">
                <a:latin typeface="Symbol" pitchFamily="18" charset="2"/>
              </a:rPr>
              <a:t>w</a:t>
            </a:r>
            <a:r>
              <a:rPr lang="en-US" sz="2000" i="1" baseline="-25000"/>
              <a:t>b</a:t>
            </a:r>
            <a:r>
              <a:rPr lang="en-US" sz="2000"/>
              <a:t> = 377 rad/s, </a:t>
            </a:r>
            <a:r>
              <a:rPr lang="en-US" sz="2000" i="1"/>
              <a:t>d</a:t>
            </a:r>
            <a:r>
              <a:rPr lang="en-US" sz="2000"/>
              <a:t> = 3%</a:t>
            </a: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1819275" y="228600"/>
            <a:ext cx="5505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Generator G2 Droop Controls</a:t>
            </a:r>
          </a:p>
        </p:txBody>
      </p:sp>
      <p:pic>
        <p:nvPicPr>
          <p:cNvPr id="7516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46237"/>
            <a:ext cx="803433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2057400" y="3703637"/>
            <a:ext cx="685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Q</a:t>
            </a:r>
            <a:r>
              <a:rPr lang="en-US" sz="2000" i="1" baseline="-25000"/>
              <a:t>gen,rated</a:t>
            </a:r>
            <a:r>
              <a:rPr lang="en-US" sz="2000"/>
              <a:t> = 1.5 MVAR (assuming 0.8 pf), </a:t>
            </a:r>
            <a:r>
              <a:rPr lang="en-US" sz="2000" i="1"/>
              <a:t>V</a:t>
            </a:r>
            <a:r>
              <a:rPr lang="en-US" sz="2000" i="1" baseline="-25000"/>
              <a:t>B</a:t>
            </a:r>
            <a:r>
              <a:rPr lang="en-US" sz="2000"/>
              <a:t> = 260 V, </a:t>
            </a:r>
            <a:r>
              <a:rPr lang="en-US" sz="2000" i="1"/>
              <a:t>d</a:t>
            </a:r>
            <a:r>
              <a:rPr lang="en-US" sz="2000"/>
              <a:t> =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F23-2F51-4275-8F2B-60FB00441BC9}" type="slidenum">
              <a:rPr lang="en-US"/>
              <a:pPr/>
              <a:t>13</a:t>
            </a:fld>
            <a:endParaRPr lang="en-US"/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1819275" y="228600"/>
            <a:ext cx="5505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Generator G3 Droop Controls</a:t>
            </a:r>
          </a:p>
        </p:txBody>
      </p:sp>
      <p:pic>
        <p:nvPicPr>
          <p:cNvPr id="753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46237"/>
            <a:ext cx="803433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33600" y="1265237"/>
            <a:ext cx="468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P</a:t>
            </a:r>
            <a:r>
              <a:rPr lang="en-US" sz="2000" i="1" baseline="-25000"/>
              <a:t>gen,rated</a:t>
            </a:r>
            <a:r>
              <a:rPr lang="en-US" sz="2000"/>
              <a:t> = 4 MW, </a:t>
            </a:r>
            <a:r>
              <a:rPr lang="en-US" sz="2000" i="1">
                <a:latin typeface="Symbol" pitchFamily="18" charset="2"/>
              </a:rPr>
              <a:t>w</a:t>
            </a:r>
            <a:r>
              <a:rPr lang="en-US" sz="2000" i="1" baseline="-25000"/>
              <a:t>b</a:t>
            </a:r>
            <a:r>
              <a:rPr lang="en-US" sz="2000"/>
              <a:t> = 377 rad/s, </a:t>
            </a:r>
            <a:r>
              <a:rPr lang="en-US" sz="2000" i="1"/>
              <a:t>d</a:t>
            </a:r>
            <a:r>
              <a:rPr lang="en-US" sz="2000"/>
              <a:t> = 3%</a:t>
            </a: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2057400" y="3703637"/>
            <a:ext cx="664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Q</a:t>
            </a:r>
            <a:r>
              <a:rPr lang="en-US" sz="2000" i="1" baseline="-25000"/>
              <a:t>gen,rated</a:t>
            </a:r>
            <a:r>
              <a:rPr lang="en-US" sz="2000"/>
              <a:t> = 3 MVAR (assuming 0.8 pf), </a:t>
            </a:r>
            <a:r>
              <a:rPr lang="en-US" sz="2000" i="1"/>
              <a:t>V</a:t>
            </a:r>
            <a:r>
              <a:rPr lang="en-US" sz="2000" i="1" baseline="-25000"/>
              <a:t>B</a:t>
            </a:r>
            <a:r>
              <a:rPr lang="en-US" sz="2000"/>
              <a:t> = 260 V, </a:t>
            </a:r>
            <a:r>
              <a:rPr lang="en-US" sz="2000" i="1"/>
              <a:t>d</a:t>
            </a:r>
            <a:r>
              <a:rPr lang="en-US" sz="2000"/>
              <a:t> =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7B77-D385-46A8-ABD5-F46CD2F3856D}" type="slidenum">
              <a:rPr lang="en-US"/>
              <a:pPr/>
              <a:t>14</a:t>
            </a:fld>
            <a:endParaRPr lang="en-US"/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641350" y="228600"/>
            <a:ext cx="787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Generator Speeds, Voltages, and Currents</a:t>
            </a:r>
          </a:p>
        </p:txBody>
      </p:sp>
      <p:pic>
        <p:nvPicPr>
          <p:cNvPr id="739334" name="Picture 6"/>
          <p:cNvPicPr>
            <a:picLocks noChangeAspect="1" noChangeArrowheads="1"/>
          </p:cNvPicPr>
          <p:nvPr/>
        </p:nvPicPr>
        <p:blipFill>
          <a:blip r:embed="rId3" cstate="print"/>
          <a:srcRect l="5000" t="2318" r="6168" b="42776"/>
          <a:stretch>
            <a:fillRect/>
          </a:stretch>
        </p:blipFill>
        <p:spPr bwMode="auto">
          <a:xfrm>
            <a:off x="1428750" y="914400"/>
            <a:ext cx="6353175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3333750" y="1655762"/>
            <a:ext cx="227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&lt;- G1 drops offline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1D11-EEEF-4789-93DF-119B13E3C69F}" type="slidenum">
              <a:rPr lang="en-US"/>
              <a:pPr/>
              <a:t>15</a:t>
            </a:fld>
            <a:endParaRPr lang="en-US"/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120775" y="228600"/>
            <a:ext cx="690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Generator Real and Reactive Powers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3" cstate="print"/>
          <a:srcRect l="5000" t="57616" r="3835" b="2782"/>
          <a:stretch>
            <a:fillRect/>
          </a:stretch>
        </p:blipFill>
        <p:spPr bwMode="auto">
          <a:xfrm>
            <a:off x="1447800" y="960437"/>
            <a:ext cx="6518275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333750" y="2239962"/>
            <a:ext cx="227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&lt;- G1 drops offline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12181729"/>
              </p:ext>
            </p:extLst>
          </p:nvPr>
        </p:nvGraphicFramePr>
        <p:xfrm>
          <a:off x="1524000" y="1066800"/>
          <a:ext cx="6172200" cy="5295900"/>
        </p:xfrm>
        <a:graphic>
          <a:graphicData uri="http://schemas.openxmlformats.org/presentationml/2006/ole">
            <p:oleObj spid="_x0000_s772098" name="Visio" r:id="rId3" imgW="4848208" imgH="4155952" progId="">
              <p:embed/>
            </p:oleObj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1828800"/>
          <a:ext cx="3962400" cy="151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308"/>
                <a:gridCol w="1162568"/>
                <a:gridCol w="1525524"/>
              </a:tblGrid>
              <a:tr h="655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Synch. Machine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G1 and G2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baseline="-25000">
                          <a:effectLst/>
                        </a:rPr>
                        <a:t>Load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 err="1">
                          <a:effectLst/>
                        </a:rPr>
                        <a:t>RL</a:t>
                      </a:r>
                      <a:r>
                        <a:rPr lang="en-US" sz="1600" baseline="-25000" dirty="0" err="1">
                          <a:effectLst/>
                        </a:rPr>
                        <a:t>Load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230V, 2.5 </a:t>
                      </a:r>
                      <a:r>
                        <a:rPr lang="en-US" sz="1600" dirty="0" err="1">
                          <a:effectLst/>
                        </a:rPr>
                        <a:t>kVA</a:t>
                      </a:r>
                      <a:r>
                        <a:rPr lang="en-US" sz="1600" dirty="0">
                          <a:effectLst/>
                        </a:rPr>
                        <a:t>, 1800 rpm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500 W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500 W and 500 VAR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0755" y="228600"/>
            <a:ext cx="4145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Laboratory Micro Grid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74036" y="228600"/>
            <a:ext cx="61991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Main Control Screen in LabVIEW</a:t>
            </a:r>
            <a:endParaRPr lang="en-US" dirty="0"/>
          </a:p>
        </p:txBody>
      </p:sp>
      <p:pic>
        <p:nvPicPr>
          <p:cNvPr id="6" name="Picture 5" descr="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9578" y="852623"/>
            <a:ext cx="7316222" cy="5852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56871" y="228600"/>
            <a:ext cx="40334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Speed Droop Control</a:t>
            </a:r>
            <a:endParaRPr lang="en-US" dirty="0"/>
          </a:p>
        </p:txBody>
      </p:sp>
      <p:pic>
        <p:nvPicPr>
          <p:cNvPr id="4" name="Picture 3" descr="dro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105400" cy="2647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28600" y="1295400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dirty="0" smtClean="0"/>
              <a:t>  25s	Synchronize generator G1 to the grid (close S1)</a:t>
            </a:r>
          </a:p>
          <a:p>
            <a:pPr marL="171450" indent="-171450"/>
            <a:r>
              <a:rPr lang="en-US" sz="2000" dirty="0" smtClean="0"/>
              <a:t>105s	Synchronize generator G2 to the grid (close S2)</a:t>
            </a:r>
          </a:p>
          <a:p>
            <a:pPr marL="171450" indent="-171450"/>
            <a:r>
              <a:rPr lang="en-US" sz="2000" dirty="0" smtClean="0"/>
              <a:t>125s	Switch on loads</a:t>
            </a:r>
          </a:p>
          <a:p>
            <a:pPr marL="171450" indent="-171450"/>
            <a:r>
              <a:rPr lang="en-US" sz="2000" dirty="0" smtClean="0"/>
              <a:t>175s	Adjust real and reactive power of the generators to match the loads</a:t>
            </a:r>
          </a:p>
          <a:p>
            <a:pPr marL="171450" indent="-171450"/>
            <a:r>
              <a:rPr lang="en-US" sz="2000" dirty="0" smtClean="0"/>
              <a:t>225s	Disconnect the grid and put generators in droop mode (open S1)</a:t>
            </a:r>
          </a:p>
          <a:p>
            <a:pPr marL="171450" indent="-171450"/>
            <a:r>
              <a:rPr lang="en-US" sz="2000" dirty="0" smtClean="0"/>
              <a:t>250s	Switch off RLLoad1</a:t>
            </a:r>
          </a:p>
          <a:p>
            <a:pPr marL="171450" indent="-171450"/>
            <a:r>
              <a:rPr lang="en-US" sz="2000" dirty="0" smtClean="0"/>
              <a:t>300s	Adjust droop controls so frequency and voltage to match the grid</a:t>
            </a:r>
          </a:p>
          <a:p>
            <a:pPr marL="171450" indent="-171450"/>
            <a:r>
              <a:rPr lang="en-US" sz="2000" dirty="0" smtClean="0"/>
              <a:t>325s	Synchronize the micro grid to the main grid (close S1)</a:t>
            </a:r>
          </a:p>
          <a:p>
            <a:pPr marL="171450" indent="-171450"/>
            <a:r>
              <a:rPr lang="en-US" sz="2000" dirty="0" smtClean="0"/>
              <a:t>375s	Command synchronous generators to generate less power</a:t>
            </a:r>
          </a:p>
          <a:p>
            <a:pPr marL="171450" indent="-171450"/>
            <a:r>
              <a:rPr lang="en-US" sz="2000" dirty="0" smtClean="0"/>
              <a:t>450s	Command generator G1 to supply zero reactive power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2891942" y="228600"/>
            <a:ext cx="33505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Micro Grid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D278-4971-407D-BF4F-38004C1D6274}" type="slidenum">
              <a:rPr lang="en-US"/>
              <a:pPr/>
              <a:t>2</a:t>
            </a:fld>
            <a:endParaRPr lang="en-US"/>
          </a:p>
        </p:txBody>
      </p:sp>
      <p:sp>
        <p:nvSpPr>
          <p:cNvPr id="169030" name="Text Box 70"/>
          <p:cNvSpPr txBox="1">
            <a:spLocks noChangeArrowheads="1"/>
          </p:cNvSpPr>
          <p:nvPr/>
        </p:nvSpPr>
        <p:spPr bwMode="auto">
          <a:xfrm>
            <a:off x="228600" y="990600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sz="2000" dirty="0" smtClean="0"/>
              <a:t>Generally, any stand-alone system with “finite” generation is considered to be a micro grid</a:t>
            </a:r>
          </a:p>
          <a:p>
            <a:pPr marL="171450" indent="-171450">
              <a:buFontTx/>
              <a:buChar char="•"/>
            </a:pPr>
            <a:r>
              <a:rPr lang="en-US" sz="2000" dirty="0" smtClean="0"/>
              <a:t>Examples, Army forward operating base, Naval ship power system, etc.</a:t>
            </a:r>
          </a:p>
          <a:p>
            <a:pPr marL="171450" indent="-171450">
              <a:buFontTx/>
              <a:buChar char="•"/>
            </a:pPr>
            <a:r>
              <a:rPr lang="en-US" sz="2000" dirty="0" smtClean="0"/>
              <a:t>Can be operated in grid-connected or islanded mode</a:t>
            </a:r>
          </a:p>
          <a:p>
            <a:pPr marL="171450" indent="-171450">
              <a:buFontTx/>
              <a:buChar char="•"/>
            </a:pPr>
            <a:r>
              <a:rPr lang="en-US" sz="2000" dirty="0" smtClean="0"/>
              <a:t>Sometimes seen as a bridge between the traditional power system and the future power system which will involve more renewable energy sources</a:t>
            </a:r>
            <a:endParaRPr lang="en-US" sz="2000" dirty="0"/>
          </a:p>
        </p:txBody>
      </p:sp>
      <p:sp>
        <p:nvSpPr>
          <p:cNvPr id="169031" name="Text Box 71"/>
          <p:cNvSpPr txBox="1">
            <a:spLocks noChangeArrowheads="1"/>
          </p:cNvSpPr>
          <p:nvPr/>
        </p:nvSpPr>
        <p:spPr bwMode="auto">
          <a:xfrm>
            <a:off x="3410676" y="381000"/>
            <a:ext cx="22797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Micro Grids</a:t>
            </a:r>
            <a:endParaRPr lang="en-US" dirty="0"/>
          </a:p>
        </p:txBody>
      </p:sp>
      <p:pic>
        <p:nvPicPr>
          <p:cNvPr id="71475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1763" y="2895600"/>
            <a:ext cx="63404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375018" y="0"/>
            <a:ext cx="43971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Voltage and Frequency</a:t>
            </a:r>
            <a:endParaRPr lang="en-US" dirty="0"/>
          </a:p>
        </p:txBody>
      </p:sp>
      <p:pic>
        <p:nvPicPr>
          <p:cNvPr id="756738" name="Picture 2" descr="C:\Users\Shyam\Desktop\402\V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20" t="5720" r="8272" b="6810"/>
          <a:stretch/>
        </p:blipFill>
        <p:spPr bwMode="auto">
          <a:xfrm>
            <a:off x="0" y="523168"/>
            <a:ext cx="9140632" cy="6334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21680" y="0"/>
            <a:ext cx="23038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Real Power</a:t>
            </a:r>
            <a:endParaRPr lang="en-US" dirty="0"/>
          </a:p>
        </p:txBody>
      </p:sp>
      <p:pic>
        <p:nvPicPr>
          <p:cNvPr id="757762" name="Picture 2" descr="C:\Users\Shyam\Desktop\402\P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82" t="7165" r="8269" b="7050"/>
          <a:stretch/>
        </p:blipFill>
        <p:spPr bwMode="auto">
          <a:xfrm>
            <a:off x="0" y="533400"/>
            <a:ext cx="9144000" cy="61902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1687" y="-51375"/>
            <a:ext cx="30556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Reactive Power</a:t>
            </a:r>
            <a:endParaRPr lang="en-US" dirty="0"/>
          </a:p>
        </p:txBody>
      </p:sp>
      <p:pic>
        <p:nvPicPr>
          <p:cNvPr id="758786" name="Picture 2" descr="C:\Users\Shyam\Desktop\402\Q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823" t="6496" r="8266" b="6986"/>
          <a:stretch/>
        </p:blipFill>
        <p:spPr bwMode="auto">
          <a:xfrm>
            <a:off x="0" y="431095"/>
            <a:ext cx="9150475" cy="6426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D278-4971-407D-BF4F-38004C1D6274}" type="slidenum">
              <a:rPr lang="en-US"/>
              <a:pPr/>
              <a:t>23</a:t>
            </a:fld>
            <a:endParaRPr lang="en-US"/>
          </a:p>
        </p:txBody>
      </p:sp>
      <p:sp>
        <p:nvSpPr>
          <p:cNvPr id="169030" name="Text Box 70"/>
          <p:cNvSpPr txBox="1">
            <a:spLocks noChangeArrowheads="1"/>
          </p:cNvSpPr>
          <p:nvPr/>
        </p:nvSpPr>
        <p:spPr bwMode="auto">
          <a:xfrm>
            <a:off x="914400" y="1295400"/>
            <a:ext cx="7315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sz="2000" dirty="0" smtClean="0"/>
              <a:t>Regulates voltage and frequency to set values</a:t>
            </a:r>
            <a:endParaRPr lang="en-US" sz="2000" dirty="0"/>
          </a:p>
          <a:p>
            <a:pPr marL="171450" indent="-171450">
              <a:buFontTx/>
              <a:buChar char="•"/>
            </a:pPr>
            <a:r>
              <a:rPr lang="en-US" sz="2000" dirty="0" smtClean="0"/>
              <a:t>Requires additional communication between generators for power sharing (paralleling generators)</a:t>
            </a:r>
          </a:p>
          <a:p>
            <a:pPr marL="171450" indent="-171450">
              <a:buFontTx/>
              <a:buChar char="•"/>
            </a:pPr>
            <a:r>
              <a:rPr lang="en-US" sz="2000" dirty="0" smtClean="0"/>
              <a:t>Similar to droop control with d=0</a:t>
            </a:r>
            <a:endParaRPr lang="en-US" sz="2000" dirty="0"/>
          </a:p>
        </p:txBody>
      </p:sp>
      <p:sp>
        <p:nvSpPr>
          <p:cNvPr id="169031" name="Text Box 71"/>
          <p:cNvSpPr txBox="1">
            <a:spLocks noChangeArrowheads="1"/>
          </p:cNvSpPr>
          <p:nvPr/>
        </p:nvSpPr>
        <p:spPr bwMode="auto">
          <a:xfrm>
            <a:off x="655113" y="381000"/>
            <a:ext cx="77909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Synchronous Machine </a:t>
            </a:r>
            <a:r>
              <a:rPr lang="en-US" dirty="0" err="1" smtClean="0"/>
              <a:t>Isocronous</a:t>
            </a:r>
            <a:r>
              <a:rPr lang="en-US" dirty="0" smtClean="0"/>
              <a:t> Control</a:t>
            </a:r>
            <a:endParaRPr lang="en-US" dirty="0"/>
          </a:p>
        </p:txBody>
      </p:sp>
      <p:pic>
        <p:nvPicPr>
          <p:cNvPr id="6" name="Picture 5" descr="Droop Control Figures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8426" y="3048000"/>
            <a:ext cx="3909974" cy="2871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565-2535-4929-AB1A-BB64FD011CA0}" type="slidenum">
              <a:rPr lang="en-US"/>
              <a:pPr/>
              <a:t>24</a:t>
            </a:fld>
            <a:endParaRPr lang="en-US"/>
          </a:p>
        </p:txBody>
      </p:sp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838200" y="1646237"/>
            <a:ext cx="215741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Generator ratings</a:t>
            </a:r>
          </a:p>
          <a:p>
            <a:r>
              <a:rPr lang="en-US" sz="2000" dirty="0"/>
              <a:t>G3 - </a:t>
            </a:r>
            <a:r>
              <a:rPr lang="en-US" sz="2000" dirty="0" smtClean="0"/>
              <a:t>4MW max</a:t>
            </a:r>
            <a:endParaRPr lang="en-US" sz="2000" dirty="0"/>
          </a:p>
          <a:p>
            <a:r>
              <a:rPr lang="en-US" sz="2000" dirty="0"/>
              <a:t>G2 - </a:t>
            </a:r>
            <a:r>
              <a:rPr lang="en-US" sz="2000" dirty="0" smtClean="0"/>
              <a:t>2MW max</a:t>
            </a:r>
            <a:endParaRPr lang="en-US" sz="2000" dirty="0"/>
          </a:p>
          <a:p>
            <a:r>
              <a:rPr lang="en-US" sz="2000" dirty="0"/>
              <a:t>G1 - </a:t>
            </a:r>
            <a:r>
              <a:rPr lang="en-US" sz="2000" dirty="0" smtClean="0"/>
              <a:t>2MW max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Total load</a:t>
            </a:r>
          </a:p>
          <a:p>
            <a:r>
              <a:rPr lang="en-US" sz="2000" dirty="0"/>
              <a:t>6 MW</a:t>
            </a:r>
          </a:p>
          <a:p>
            <a:r>
              <a:rPr lang="en-US" sz="2000" dirty="0"/>
              <a:t>1.5 MVAR</a:t>
            </a:r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2676525" y="228600"/>
            <a:ext cx="3771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Simulation Example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b="12947"/>
          <a:stretch>
            <a:fillRect/>
          </a:stretch>
        </p:blipFill>
        <p:spPr bwMode="auto">
          <a:xfrm>
            <a:off x="3276601" y="1325900"/>
            <a:ext cx="2915289" cy="43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F23-2F51-4275-8F2B-60FB00441BC9}" type="slidenum">
              <a:rPr lang="en-US"/>
              <a:pPr/>
              <a:t>25</a:t>
            </a:fld>
            <a:endParaRPr lang="en-US"/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1349004" y="228600"/>
            <a:ext cx="64459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Generator G3 </a:t>
            </a:r>
            <a:r>
              <a:rPr lang="en-US" dirty="0" err="1" smtClean="0"/>
              <a:t>Isocronous</a:t>
            </a:r>
            <a:r>
              <a:rPr lang="en-US" dirty="0" smtClean="0"/>
              <a:t> Controls</a:t>
            </a:r>
            <a:endParaRPr lang="en-US" dirty="0"/>
          </a:p>
        </p:txBody>
      </p:sp>
      <p:pic>
        <p:nvPicPr>
          <p:cNvPr id="78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7865564" cy="439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1301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Note: d=0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64E8-F338-4993-8E48-561D6E79BECA}" type="slidenum">
              <a:rPr lang="en-US"/>
              <a:pPr/>
              <a:t>26</a:t>
            </a:fld>
            <a:endParaRPr lang="en-US"/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1679222" y="228600"/>
            <a:ext cx="57855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Generator </a:t>
            </a:r>
            <a:r>
              <a:rPr lang="en-US" dirty="0" smtClean="0"/>
              <a:t>G1 and G2 Controls</a:t>
            </a:r>
            <a:endParaRPr lang="en-US" dirty="0"/>
          </a:p>
        </p:txBody>
      </p:sp>
      <p:pic>
        <p:nvPicPr>
          <p:cNvPr id="79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377" y="2151736"/>
            <a:ext cx="7957023" cy="371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990600"/>
            <a:ext cx="73559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Torque commanded to control P, Field commanded to control Q</a:t>
            </a:r>
          </a:p>
          <a:p>
            <a:r>
              <a:rPr lang="en-US" sz="2000" dirty="0" smtClean="0"/>
              <a:t>Reference values set to ½ of G3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1D11-EEEF-4789-93DF-119B13E3C69F}" type="slidenum">
              <a:rPr lang="en-US"/>
              <a:pPr/>
              <a:t>27</a:t>
            </a:fld>
            <a:endParaRPr lang="en-US"/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120775" y="228600"/>
            <a:ext cx="690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Generator Real and Reactive Powers</a:t>
            </a:r>
          </a:p>
        </p:txBody>
      </p:sp>
      <p:pic>
        <p:nvPicPr>
          <p:cNvPr id="791554" name="Picture 2"/>
          <p:cNvPicPr>
            <a:picLocks noChangeAspect="1" noChangeArrowheads="1"/>
          </p:cNvPicPr>
          <p:nvPr/>
        </p:nvPicPr>
        <p:blipFill>
          <a:blip r:embed="rId3" cstate="print"/>
          <a:srcRect l="4167" t="57005" r="4167" b="2415"/>
          <a:stretch>
            <a:fillRect/>
          </a:stretch>
        </p:blipFill>
        <p:spPr bwMode="auto">
          <a:xfrm>
            <a:off x="1524000" y="1524000"/>
            <a:ext cx="6034996" cy="384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5200" y="2819400"/>
            <a:ext cx="227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&lt;- G1 drops offline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D278-4971-407D-BF4F-38004C1D6274}" type="slidenum">
              <a:rPr lang="en-US"/>
              <a:pPr/>
              <a:t>3</a:t>
            </a:fld>
            <a:endParaRPr lang="en-US"/>
          </a:p>
        </p:txBody>
      </p:sp>
      <p:sp>
        <p:nvSpPr>
          <p:cNvPr id="169030" name="Text Box 70"/>
          <p:cNvSpPr txBox="1">
            <a:spLocks noChangeArrowheads="1"/>
          </p:cNvSpPr>
          <p:nvPr/>
        </p:nvSpPr>
        <p:spPr bwMode="auto">
          <a:xfrm>
            <a:off x="914400" y="1676400"/>
            <a:ext cx="7315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sz="2000" dirty="0"/>
              <a:t>Control for paralleling synchronous machines including cases where the machines are of different power rating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Typically, frequency is reduced or "drooped" with increasing </a:t>
            </a:r>
            <a:r>
              <a:rPr lang="en-US" sz="2000" dirty="0" smtClean="0"/>
              <a:t>generated real power</a:t>
            </a:r>
            <a:endParaRPr lang="en-US" sz="2000" dirty="0"/>
          </a:p>
          <a:p>
            <a:pPr marL="171450" indent="-171450">
              <a:buFontTx/>
              <a:buChar char="•"/>
            </a:pPr>
            <a:r>
              <a:rPr lang="en-US" sz="2000" dirty="0"/>
              <a:t>Typically, voltage is drooped </a:t>
            </a:r>
            <a:r>
              <a:rPr lang="en-US" sz="2000" dirty="0" smtClean="0"/>
              <a:t>with increasing generated reactive power</a:t>
            </a:r>
            <a:endParaRPr lang="en-US" sz="2000" dirty="0"/>
          </a:p>
          <a:p>
            <a:pPr marL="171450" indent="-171450">
              <a:buFontTx/>
              <a:buChar char="•"/>
            </a:pPr>
            <a:r>
              <a:rPr lang="en-US" sz="2000" dirty="0" smtClean="0"/>
              <a:t>Droop control </a:t>
            </a:r>
            <a:r>
              <a:rPr lang="en-US" sz="2000" dirty="0"/>
              <a:t>is usually used in micro grids in conjunction with a higher-level control to set the grid frequency</a:t>
            </a:r>
          </a:p>
        </p:txBody>
      </p:sp>
      <p:sp>
        <p:nvSpPr>
          <p:cNvPr id="169031" name="Text Box 71"/>
          <p:cNvSpPr txBox="1">
            <a:spLocks noChangeArrowheads="1"/>
          </p:cNvSpPr>
          <p:nvPr/>
        </p:nvSpPr>
        <p:spPr bwMode="auto">
          <a:xfrm>
            <a:off x="1131888" y="381000"/>
            <a:ext cx="6837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Synchronous Machine Droop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384A-AEBB-47D1-8531-CB488FC66732}" type="slidenum">
              <a:rPr lang="en-US"/>
              <a:pPr/>
              <a:t>4</a:t>
            </a:fld>
            <a:endParaRPr lang="en-US"/>
          </a:p>
        </p:txBody>
      </p:sp>
      <p:sp>
        <p:nvSpPr>
          <p:cNvPr id="568348" name="Text Box 28"/>
          <p:cNvSpPr txBox="1">
            <a:spLocks noChangeArrowheads="1"/>
          </p:cNvSpPr>
          <p:nvPr/>
        </p:nvSpPr>
        <p:spPr bwMode="auto">
          <a:xfrm>
            <a:off x="990600" y="1219200"/>
            <a:ext cx="7315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dirty="0"/>
              <a:t>Connection to the utility (an infinite buss)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Utility frequency sets machine steady-state speed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Torque is controlled to supply real power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Field voltage is controlled to supply both </a:t>
            </a:r>
            <a:r>
              <a:rPr lang="en-US" sz="2000" dirty="0" smtClean="0"/>
              <a:t>positive and negative </a:t>
            </a:r>
            <a:r>
              <a:rPr lang="en-US" sz="2000" dirty="0"/>
              <a:t>reactive power</a:t>
            </a:r>
          </a:p>
          <a:p>
            <a:pPr marL="171450" indent="-171450"/>
            <a:endParaRPr lang="en-US" sz="2000" dirty="0"/>
          </a:p>
          <a:p>
            <a:pPr marL="171450" indent="-171450"/>
            <a:r>
              <a:rPr lang="en-US" sz="2000" dirty="0"/>
              <a:t>Connection to passive loads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Speed control adjusts frequency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Field control adjusts voltage</a:t>
            </a:r>
          </a:p>
          <a:p>
            <a:pPr marL="171450" indent="-171450"/>
            <a:endParaRPr lang="en-US" sz="2000" dirty="0"/>
          </a:p>
          <a:p>
            <a:pPr marL="171450" indent="-171450"/>
            <a:r>
              <a:rPr lang="en-US" sz="2000" dirty="0"/>
              <a:t>Multiple machines supplying passive loads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Speed is drooped depending on real power from generator</a:t>
            </a:r>
          </a:p>
          <a:p>
            <a:pPr marL="171450" indent="-171450">
              <a:buFontTx/>
              <a:buChar char="•"/>
            </a:pPr>
            <a:r>
              <a:rPr lang="en-US" sz="2000" dirty="0"/>
              <a:t>Field voltage is drooped depending on reactive power from generator</a:t>
            </a:r>
          </a:p>
        </p:txBody>
      </p:sp>
      <p:sp>
        <p:nvSpPr>
          <p:cNvPr id="568360" name="Text Box 40"/>
          <p:cNvSpPr txBox="1">
            <a:spLocks noChangeArrowheads="1"/>
          </p:cNvSpPr>
          <p:nvPr/>
        </p:nvSpPr>
        <p:spPr bwMode="auto">
          <a:xfrm>
            <a:off x="820061" y="228600"/>
            <a:ext cx="74943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Synchronous </a:t>
            </a:r>
            <a:r>
              <a:rPr lang="en-US" dirty="0" smtClean="0"/>
              <a:t>Generator Control Options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60AB-089B-4860-B218-2018D2B17710}" type="slidenum">
              <a:rPr lang="en-US"/>
              <a:pPr/>
              <a:t>5</a:t>
            </a:fld>
            <a:endParaRPr lang="en-US"/>
          </a:p>
        </p:txBody>
      </p:sp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Typically, machine runs at rated frequency with </a:t>
            </a:r>
            <a:r>
              <a:rPr lang="en-US" sz="2000" dirty="0" smtClean="0"/>
              <a:t>no </a:t>
            </a:r>
            <a:r>
              <a:rPr lang="en-US" sz="2000" dirty="0"/>
              <a:t>load and droops according to</a:t>
            </a: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1954213" y="228600"/>
            <a:ext cx="5235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Frequency Droop Equations</a:t>
            </a:r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1447800" y="2286000"/>
          <a:ext cx="2182813" cy="800100"/>
        </p:xfrm>
        <a:graphic>
          <a:graphicData uri="http://schemas.openxmlformats.org/presentationml/2006/ole">
            <p:oleObj spid="_x0000_s710660" name="Equation" r:id="rId4" imgW="1460160" imgH="533160" progId="Equation.DSMT4">
              <p:embed/>
            </p:oleObj>
          </a:graphicData>
        </a:graphic>
      </p:graphicFrame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4191000" y="1981200"/>
            <a:ext cx="4448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err="1">
                <a:latin typeface="Symbol" pitchFamily="18" charset="2"/>
              </a:rPr>
              <a:t>w</a:t>
            </a:r>
            <a:r>
              <a:rPr lang="en-US" sz="2000" i="1" baseline="-25000" dirty="0" err="1"/>
              <a:t>b</a:t>
            </a:r>
            <a:r>
              <a:rPr lang="en-US" sz="2000" dirty="0"/>
              <a:t> - base speed (</a:t>
            </a:r>
            <a:r>
              <a:rPr lang="en-US" sz="2000" dirty="0" err="1"/>
              <a:t>rad</a:t>
            </a:r>
            <a:r>
              <a:rPr lang="en-US" sz="2000" dirty="0"/>
              <a:t>/s)</a:t>
            </a:r>
          </a:p>
          <a:p>
            <a:r>
              <a:rPr lang="en-US" sz="2000" i="1" dirty="0" err="1"/>
              <a:t>P</a:t>
            </a:r>
            <a:r>
              <a:rPr lang="en-US" sz="2000" i="1" baseline="-25000" dirty="0" err="1"/>
              <a:t>gen</a:t>
            </a:r>
            <a:r>
              <a:rPr lang="en-US" sz="2000" dirty="0"/>
              <a:t> - generator output real power (W)</a:t>
            </a:r>
          </a:p>
          <a:p>
            <a:r>
              <a:rPr lang="en-US" sz="2000" i="1" dirty="0" err="1"/>
              <a:t>P</a:t>
            </a:r>
            <a:r>
              <a:rPr lang="en-US" sz="2000" i="1" baseline="-25000" dirty="0" err="1"/>
              <a:t>gen,rated</a:t>
            </a:r>
            <a:r>
              <a:rPr lang="en-US" sz="2000" dirty="0"/>
              <a:t> - rated generator power (W)</a:t>
            </a:r>
          </a:p>
          <a:p>
            <a:r>
              <a:rPr lang="en-US" sz="2000" i="1" dirty="0"/>
              <a:t>d</a:t>
            </a:r>
            <a:r>
              <a:rPr lang="en-US" sz="2000" dirty="0"/>
              <a:t> - droop factor</a:t>
            </a:r>
          </a:p>
        </p:txBody>
      </p:sp>
      <p:sp>
        <p:nvSpPr>
          <p:cNvPr id="710663" name="Text Box 7"/>
          <p:cNvSpPr txBox="1">
            <a:spLocks noChangeArrowheads="1"/>
          </p:cNvSpPr>
          <p:nvPr/>
        </p:nvSpPr>
        <p:spPr bwMode="auto">
          <a:xfrm>
            <a:off x="533400" y="37338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Alternatively, the machine speed can reach rated value at rated power according to</a:t>
            </a:r>
          </a:p>
        </p:txBody>
      </p:sp>
      <p:graphicFrame>
        <p:nvGraphicFramePr>
          <p:cNvPr id="710664" name="Object 8"/>
          <p:cNvGraphicFramePr>
            <a:graphicFrameLocks noChangeAspect="1"/>
          </p:cNvGraphicFramePr>
          <p:nvPr/>
        </p:nvGraphicFramePr>
        <p:xfrm>
          <a:off x="1382713" y="4705350"/>
          <a:ext cx="5418137" cy="800100"/>
        </p:xfrm>
        <a:graphic>
          <a:graphicData uri="http://schemas.openxmlformats.org/presentationml/2006/ole">
            <p:oleObj spid="_x0000_s710664" name="Equation" r:id="rId5" imgW="363204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C86-F9F1-4DF7-83C9-5F1BBB357A11}" type="slidenum">
              <a:rPr lang="en-US"/>
              <a:pPr/>
              <a:t>6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1636713" y="228600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Two Generators Sharing Power</a:t>
            </a:r>
          </a:p>
        </p:txBody>
      </p:sp>
      <p:pic>
        <p:nvPicPr>
          <p:cNvPr id="712708" name="Picture 4" descr="Droop Control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41437"/>
            <a:ext cx="6051550" cy="4160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ECCE-F49C-4C25-983B-8C217653FBF5}" type="slidenum">
              <a:rPr lang="en-US"/>
              <a:pPr/>
              <a:t>7</a:t>
            </a:fld>
            <a:endParaRPr lang="en-US"/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1687513" y="228600"/>
            <a:ext cx="57769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Higher-Level Control</a:t>
            </a:r>
          </a:p>
          <a:p>
            <a:pPr algn="ctr"/>
            <a:r>
              <a:rPr lang="en-US"/>
              <a:t>to Adjust Micro Grid Frequency</a:t>
            </a:r>
          </a:p>
        </p:txBody>
      </p:sp>
      <p:pic>
        <p:nvPicPr>
          <p:cNvPr id="714756" name="Picture 4" descr="Droop Control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74837"/>
            <a:ext cx="5538788" cy="4067175"/>
          </a:xfrm>
          <a:prstGeom prst="rect">
            <a:avLst/>
          </a:prstGeom>
          <a:noFill/>
        </p:spPr>
      </p:pic>
      <p:sp>
        <p:nvSpPr>
          <p:cNvPr id="714757" name="Text Box 5"/>
          <p:cNvSpPr txBox="1">
            <a:spLocks noChangeArrowheads="1"/>
          </p:cNvSpPr>
          <p:nvPr/>
        </p:nvSpPr>
        <p:spPr bwMode="auto">
          <a:xfrm>
            <a:off x="5715000" y="2636837"/>
            <a:ext cx="2971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Adjust base frequency of droop controllers up or down to set system frequency for a given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810-86B5-4B3F-A134-952BF2DB5B06}" type="slidenum">
              <a:rPr lang="en-US"/>
              <a:pPr/>
              <a:t>8</a:t>
            </a:fld>
            <a:endParaRPr lang="en-US"/>
          </a:p>
        </p:txBody>
      </p:sp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381000" y="1341437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Droop voltage based on generator reactive power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2225675" y="228600"/>
            <a:ext cx="4695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Voltage Droop Equations</a:t>
            </a:r>
          </a:p>
        </p:txBody>
      </p:sp>
      <p:graphicFrame>
        <p:nvGraphicFramePr>
          <p:cNvPr id="749572" name="Object 4"/>
          <p:cNvGraphicFramePr>
            <a:graphicFrameLocks noChangeAspect="1"/>
          </p:cNvGraphicFramePr>
          <p:nvPr/>
        </p:nvGraphicFramePr>
        <p:xfrm>
          <a:off x="685800" y="2468562"/>
          <a:ext cx="2220913" cy="800100"/>
        </p:xfrm>
        <a:graphic>
          <a:graphicData uri="http://schemas.openxmlformats.org/presentationml/2006/ole">
            <p:oleObj spid="_x0000_s749572" name="Equation" r:id="rId4" imgW="1485720" imgH="533160" progId="Equation.DSMT4">
              <p:embed/>
            </p:oleObj>
          </a:graphicData>
        </a:graphic>
      </p:graphicFrame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3448050" y="2163762"/>
            <a:ext cx="5337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Symbol" pitchFamily="18" charset="2"/>
              </a:rPr>
              <a:t>w</a:t>
            </a:r>
            <a:r>
              <a:rPr lang="en-US" sz="2000" i="1" baseline="-25000"/>
              <a:t>b</a:t>
            </a:r>
            <a:r>
              <a:rPr lang="en-US" sz="2000"/>
              <a:t> - base speed (rad/s)</a:t>
            </a:r>
          </a:p>
          <a:p>
            <a:r>
              <a:rPr lang="en-US" sz="2000" i="1"/>
              <a:t>Q</a:t>
            </a:r>
            <a:r>
              <a:rPr lang="en-US" sz="2000" i="1" baseline="-25000"/>
              <a:t>gen</a:t>
            </a:r>
            <a:r>
              <a:rPr lang="en-US" sz="2000"/>
              <a:t> - generator output reactive power (VA)</a:t>
            </a:r>
          </a:p>
          <a:p>
            <a:r>
              <a:rPr lang="en-US" sz="2000" i="1"/>
              <a:t>Q</a:t>
            </a:r>
            <a:r>
              <a:rPr lang="en-US" sz="2000" i="1" baseline="-25000"/>
              <a:t>gen,rated</a:t>
            </a:r>
            <a:r>
              <a:rPr lang="en-US" sz="2000"/>
              <a:t> - rated generator reactive power (VA)</a:t>
            </a:r>
          </a:p>
          <a:p>
            <a:r>
              <a:rPr lang="en-US" sz="2000" i="1"/>
              <a:t>d</a:t>
            </a:r>
            <a:r>
              <a:rPr lang="en-US" sz="2000"/>
              <a:t> - droop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565-2535-4929-AB1A-BB64FD011CA0}" type="slidenum">
              <a:rPr lang="en-US"/>
              <a:pPr/>
              <a:t>9</a:t>
            </a:fld>
            <a:endParaRPr lang="en-US"/>
          </a:p>
        </p:txBody>
      </p:sp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838200" y="1646237"/>
            <a:ext cx="215741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Generator ratings</a:t>
            </a:r>
          </a:p>
          <a:p>
            <a:r>
              <a:rPr lang="en-US" sz="2000" dirty="0"/>
              <a:t>G3 - </a:t>
            </a:r>
            <a:r>
              <a:rPr lang="en-US" sz="2000" dirty="0" smtClean="0"/>
              <a:t>4MW max</a:t>
            </a:r>
            <a:endParaRPr lang="en-US" sz="2000" dirty="0"/>
          </a:p>
          <a:p>
            <a:r>
              <a:rPr lang="en-US" sz="2000" dirty="0"/>
              <a:t>G2 - </a:t>
            </a:r>
            <a:r>
              <a:rPr lang="en-US" sz="2000" dirty="0" smtClean="0"/>
              <a:t>2MW max</a:t>
            </a:r>
            <a:endParaRPr lang="en-US" sz="2000" dirty="0"/>
          </a:p>
          <a:p>
            <a:r>
              <a:rPr lang="en-US" sz="2000" dirty="0"/>
              <a:t>G1 - </a:t>
            </a:r>
            <a:r>
              <a:rPr lang="en-US" sz="2000" dirty="0" smtClean="0"/>
              <a:t>2MW max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Total load</a:t>
            </a:r>
          </a:p>
          <a:p>
            <a:r>
              <a:rPr lang="en-US" sz="2000" dirty="0"/>
              <a:t>6 MW</a:t>
            </a:r>
          </a:p>
          <a:p>
            <a:r>
              <a:rPr lang="en-US" sz="2000" dirty="0"/>
              <a:t>1.5 MVAR</a:t>
            </a:r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2676525" y="228600"/>
            <a:ext cx="3771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Simulation Example</a:t>
            </a:r>
          </a:p>
        </p:txBody>
      </p:sp>
      <p:pic>
        <p:nvPicPr>
          <p:cNvPr id="716804" name="Picture 4"/>
          <p:cNvPicPr>
            <a:picLocks noChangeAspect="1" noChangeArrowheads="1"/>
          </p:cNvPicPr>
          <p:nvPr/>
        </p:nvPicPr>
        <p:blipFill>
          <a:blip r:embed="rId3" cstate="print">
            <a:lum contrast="-20000"/>
          </a:blip>
          <a:srcRect/>
          <a:stretch>
            <a:fillRect/>
          </a:stretch>
        </p:blipFill>
        <p:spPr bwMode="auto">
          <a:xfrm>
            <a:off x="3733800" y="1341437"/>
            <a:ext cx="3171825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12518</TotalTime>
  <Words>661</Words>
  <Application>Microsoft Office PowerPoint</Application>
  <PresentationFormat>On-screen Show (4:3)</PresentationFormat>
  <Paragraphs>148</Paragraphs>
  <Slides>27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Default Design</vt:lpstr>
      <vt:lpstr>Equation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314</cp:revision>
  <cp:lastPrinted>1601-01-01T00:00:00Z</cp:lastPrinted>
  <dcterms:created xsi:type="dcterms:W3CDTF">1601-01-01T00:00:00Z</dcterms:created>
  <dcterms:modified xsi:type="dcterms:W3CDTF">2013-10-01T12:41:39Z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