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7" r:id="rId2"/>
    <p:sldId id="361" r:id="rId3"/>
    <p:sldId id="360" r:id="rId4"/>
    <p:sldId id="371" r:id="rId5"/>
    <p:sldId id="369" r:id="rId6"/>
    <p:sldId id="336" r:id="rId7"/>
    <p:sldId id="293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57" r:id="rId17"/>
    <p:sldId id="378" r:id="rId18"/>
    <p:sldId id="359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62" r:id="rId28"/>
    <p:sldId id="315" r:id="rId29"/>
    <p:sldId id="363" r:id="rId30"/>
    <p:sldId id="364" r:id="rId31"/>
    <p:sldId id="370" r:id="rId32"/>
    <p:sldId id="365" r:id="rId33"/>
    <p:sldId id="368" r:id="rId34"/>
    <p:sldId id="379" r:id="rId35"/>
    <p:sldId id="381" r:id="rId36"/>
    <p:sldId id="380" r:id="rId37"/>
    <p:sldId id="382" r:id="rId38"/>
    <p:sldId id="383" r:id="rId39"/>
    <p:sldId id="384" r:id="rId40"/>
    <p:sldId id="385" r:id="rId4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CD"/>
    <a:srgbClr val="FF0000"/>
    <a:srgbClr val="FFCC99"/>
    <a:srgbClr val="FFCC66"/>
    <a:srgbClr val="CC00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341" autoAdjust="0"/>
  </p:normalViewPr>
  <p:slideViewPr>
    <p:cSldViewPr>
      <p:cViewPr varScale="1">
        <p:scale>
          <a:sx n="88" d="100"/>
          <a:sy n="88" d="100"/>
        </p:scale>
        <p:origin x="59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6106AE12-BBEB-418C-A8DB-6D67964AA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39" y="0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90" y="4416267"/>
            <a:ext cx="5487022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39" y="8829356"/>
            <a:ext cx="297200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04A416D5-8CD5-4213-9136-DC28ABB8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BDFD8-D2C6-4062-ACD5-A02A6E98A49C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73AC-45DB-4772-B28E-D9329E80ABD9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4BEAF-3FE4-4A41-80BC-F9F63889F956}" type="slidenum">
              <a:rPr lang="en-US"/>
              <a:pPr/>
              <a:t>11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9420-DDD1-496E-A23C-03523BC6C7B6}" type="slidenum">
              <a:rPr lang="en-US"/>
              <a:pPr/>
              <a:t>12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B55666-D79F-46DD-9FCF-9313866C6342}" type="slidenum">
              <a:rPr lang="en-US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79CCA-E03B-455E-A499-003053EBBBA7}" type="slidenum">
              <a:rPr lang="en-US"/>
              <a:pPr/>
              <a:t>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B9229-C145-4C30-9593-97AED929B117}" type="slidenum">
              <a:rPr lang="en-US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DFF9A-3969-4E6E-9A34-AB9D6E9EDAE6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73AC-45DB-4772-B28E-D9329E80ABD9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DDAC2-2EAE-4AB7-BEBD-7F75D0671F65}" type="slidenum">
              <a:rPr lang="en-US"/>
              <a:pPr/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03B7D-B57F-4B00-B600-D66F6CF22CA1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D4081-F2A0-46ED-AB69-024EBDEDE99B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564AC-8CC9-457C-A9D7-B35B8BA2CF61}" type="slidenum">
              <a:rPr lang="en-US"/>
              <a:pPr/>
              <a:t>20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3C7FD-3205-47D1-B943-B4777C177A4D}" type="slidenum">
              <a:rPr lang="en-US"/>
              <a:pPr/>
              <a:t>21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00573-DF30-4791-B291-782019F6DFE4}" type="slidenum">
              <a:rPr lang="en-US"/>
              <a:pPr/>
              <a:t>22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EC14F-95D0-46F3-AA24-A91E27463E64}" type="slidenum">
              <a:rPr lang="en-US"/>
              <a:pPr/>
              <a:t>23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F2021-6F6A-4D16-800B-BC62C0413E1E}" type="slidenum">
              <a:rPr lang="en-US"/>
              <a:pPr/>
              <a:t>24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87DD2-36E4-4D0C-9B07-3EB33E555974}" type="slidenum">
              <a:rPr lang="en-US"/>
              <a:pPr/>
              <a:t>25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6F765-C6C7-473E-A3A4-4A862ED54E57}" type="slidenum">
              <a:rPr lang="en-US"/>
              <a:pPr/>
              <a:t>26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2CDD0-A885-4B24-AF34-3C6433255C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0634F-B12B-40D2-9612-8C5898AAB2F7}" type="slidenum">
              <a:rPr lang="en-US"/>
              <a:pPr/>
              <a:t>28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609B7-238E-436E-A87A-658531D2B8DC}" type="slidenum">
              <a:rPr lang="en-US"/>
              <a:pPr/>
              <a:t>29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F891-C9E7-4E29-A97A-263F23C6A62C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8D197-8446-478B-AF20-06FB5518F07B}" type="slidenum">
              <a:rPr lang="en-US"/>
              <a:pPr/>
              <a:t>30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D0BC2-3FFA-443E-B64B-89AA4DAF70B6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680E-0758-482D-AC1F-EC13DE5514F2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FAC69-BE73-4F54-B5F8-CE67381F6522}" type="slidenum">
              <a:rPr lang="en-US"/>
              <a:pPr/>
              <a:t>33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F891-C9E7-4E29-A97A-263F23C6A62C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5A1E7-B481-411E-86DF-69E8716D0382}" type="slidenum">
              <a:rPr lang="en-US"/>
              <a:pPr/>
              <a:t>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B54CD-18A9-4130-97C7-8967DE68AEF7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87FC3-FE5A-4F00-A972-C506639CF668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DFDE3-A0BE-4FF5-A8AC-4DB5CF01F22E}" type="slidenum">
              <a:rPr lang="en-US"/>
              <a:pPr/>
              <a:t>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D7EA3-D8B4-47B6-94A5-6515EDE29914}" type="slidenum">
              <a:rPr lang="en-US"/>
              <a:pPr/>
              <a:t>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95325"/>
            <a:ext cx="4649787" cy="34877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35" y="4416267"/>
            <a:ext cx="5490131" cy="418433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C359-6FF7-4137-B994-87666C34C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FE-6B95-4601-82F3-8BA8198EA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AE9A6-92BF-4A52-83C0-7A0D91DCC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05B5-FE30-4F06-8C68-8640EC8F6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BDA8-C953-455F-9EC1-B6B292272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3537-789A-45EE-9151-C111BFC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BD483-9238-477F-BCAC-8E64DCDA0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6735D-2D51-4811-85D3-19094C238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96C3-3746-4003-A458-E5BB24ACC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BC9EF-5499-4ACA-8084-6D1C56A0C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17C0-3456-4BDA-B1D3-7C6797100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BAF2-ACA2-439F-A4AF-CE9949DA8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D3B04A7-B6B3-426D-AFDD-C4CE7370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10" Type="http://schemas.openxmlformats.org/officeDocument/2006/relationships/image" Target="../media/image40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jpe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51.bin"/><Relationship Id="rId32" Type="http://schemas.openxmlformats.org/officeDocument/2006/relationships/image" Target="../media/image68.jpeg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3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2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5.png"/><Relationship Id="rId5" Type="http://schemas.openxmlformats.org/officeDocument/2006/relationships/image" Target="../media/image105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10" Type="http://schemas.openxmlformats.org/officeDocument/2006/relationships/image" Target="../media/image18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AE97A-FB19-4EAA-B957-D2E7537D50BA}" type="slidenum">
              <a:rPr lang="en-US"/>
              <a:pPr/>
              <a:t>1</a:t>
            </a:fld>
            <a:endParaRPr lang="en-US"/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1263522" y="2057400"/>
            <a:ext cx="672491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dirty="0" smtClean="0"/>
              <a:t>ECE 802, </a:t>
            </a:r>
            <a:r>
              <a:rPr lang="en-US" sz="3600" dirty="0"/>
              <a:t>Electric </a:t>
            </a:r>
            <a:r>
              <a:rPr lang="en-US" sz="3600" dirty="0" smtClean="0"/>
              <a:t>Motor Control</a:t>
            </a:r>
            <a:endParaRPr lang="en-US" sz="3600" dirty="0"/>
          </a:p>
          <a:p>
            <a:pPr algn="ctr" eaLnBrk="1" hangingPunct="1"/>
            <a:endParaRPr lang="en-US" sz="3600" dirty="0"/>
          </a:p>
          <a:p>
            <a:pPr algn="ctr" eaLnBrk="1" hangingPunct="1"/>
            <a:r>
              <a:rPr lang="en-US" sz="3600" dirty="0" smtClean="0"/>
              <a:t>Permanent-Magnet</a:t>
            </a:r>
            <a:endParaRPr lang="en-US" sz="3600" dirty="0"/>
          </a:p>
          <a:p>
            <a:pPr algn="ctr" eaLnBrk="1" hangingPunct="1"/>
            <a:r>
              <a:rPr lang="en-US" sz="3600" dirty="0" smtClean="0"/>
              <a:t>Ac </a:t>
            </a:r>
            <a:r>
              <a:rPr lang="en-US" sz="3600" dirty="0"/>
              <a:t>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EB96-EB4F-42A7-88C9-B0C256A99269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098675" y="1752600"/>
          <a:ext cx="1060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752600"/>
                        <a:ext cx="10604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92325" y="2286000"/>
          <a:ext cx="1717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6" imgW="1028520" imgH="241200" progId="Equation.DSMT4">
                  <p:embed/>
                </p:oleObj>
              </mc:Choice>
              <mc:Fallback>
                <p:oleObj name="Equation" r:id="rId6" imgW="10285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286000"/>
                        <a:ext cx="17176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76450" y="2819400"/>
          <a:ext cx="1123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8" imgW="672840" imgH="241200" progId="Equation.DSMT4">
                  <p:embed/>
                </p:oleObj>
              </mc:Choice>
              <mc:Fallback>
                <p:oleObj name="Equation" r:id="rId8" imgW="6728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819400"/>
                        <a:ext cx="11239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Flux Linkage Equations</a:t>
            </a:r>
            <a:br>
              <a:rPr lang="en-US" sz="3200" smtClean="0"/>
            </a:br>
            <a:r>
              <a:rPr lang="en-US" sz="3200" smtClean="0"/>
              <a:t>in the Rotor Reference Frame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1524000" y="3429000"/>
            <a:ext cx="598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compared to </a:t>
            </a:r>
            <a:r>
              <a:rPr lang="en-US" i="1"/>
              <a:t>a</a:t>
            </a:r>
            <a:r>
              <a:rPr lang="en-US"/>
              <a:t>-</a:t>
            </a:r>
            <a:r>
              <a:rPr lang="en-US" i="1"/>
              <a:t>b</a:t>
            </a:r>
            <a:r>
              <a:rPr lang="en-US"/>
              <a:t>-</a:t>
            </a:r>
            <a:r>
              <a:rPr lang="en-US" i="1"/>
              <a:t>c</a:t>
            </a:r>
            <a:r>
              <a:rPr lang="en-US"/>
              <a:t> variables:</a:t>
            </a:r>
          </a:p>
          <a:p>
            <a:r>
              <a:rPr lang="en-US"/>
              <a:t>no coupled terms and no rotor position dependence</a:t>
            </a:r>
          </a:p>
        </p:txBody>
      </p:sp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049463" y="4343400"/>
          <a:ext cx="3711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0" imgW="2222280" imgH="736560" progId="Equation.DSMT4">
                  <p:embed/>
                </p:oleObj>
              </mc:Choice>
              <mc:Fallback>
                <p:oleObj name="Equation" r:id="rId10" imgW="222228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343400"/>
                        <a:ext cx="3711575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800600" y="1981200"/>
          <a:ext cx="14049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2" imgW="838080" imgH="241200" progId="Equation.DSMT4">
                  <p:embed/>
                </p:oleObj>
              </mc:Choice>
              <mc:Fallback>
                <p:oleObj name="Equation" r:id="rId12" imgW="838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14049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724400" y="15240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91075" y="2513012"/>
          <a:ext cx="14255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14" imgW="850680" imgH="228600" progId="Equation.DSMT4">
                  <p:embed/>
                </p:oleObj>
              </mc:Choice>
              <mc:Fallback>
                <p:oleObj name="Equation" r:id="rId14" imgW="8506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2513012"/>
                        <a:ext cx="14255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32621-7E39-44A1-9F0C-AFC524E040B4}" type="slidenum">
              <a:rPr lang="en-US"/>
              <a:pPr/>
              <a:t>11</a:t>
            </a:fld>
            <a:endParaRPr lang="en-US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Equivalent Circuit Model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219200" y="1219200"/>
            <a:ext cx="632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substitute flux linkage equations into voltage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28A8D7-B4DD-4737-A82B-BB188933788A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447800" y="6080125"/>
            <a:ext cx="469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One cycle of </a:t>
            </a: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/>
              <a:t> is two cycles of </a:t>
            </a: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smtClean="0"/>
              <a:t>Four-Pole PMSM</a:t>
            </a:r>
          </a:p>
        </p:txBody>
      </p:sp>
      <p:pic>
        <p:nvPicPr>
          <p:cNvPr id="35845" name="Picture 4" descr="Brushless Dc Figu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403725"/>
            <a:ext cx="4506913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600200" y="3946525"/>
            <a:ext cx="542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plot </a:t>
            </a:r>
            <a:r>
              <a:rPr lang="en-US" i="1"/>
              <a:t>a</a:t>
            </a:r>
            <a:r>
              <a:rPr lang="en-US"/>
              <a:t>-phase flux linkage from the rotor magnet</a:t>
            </a:r>
          </a:p>
        </p:txBody>
      </p:sp>
      <p:pic>
        <p:nvPicPr>
          <p:cNvPr id="8" name="Picture 7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39012"/>
            <a:ext cx="6976872" cy="2647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ACD4A-ECDD-4FC1-A316-3F984FDEA4B4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Text Box 2"/>
          <p:cNvSpPr txBox="1">
            <a:spLocks noChangeArrowheads="1"/>
          </p:cNvSpPr>
          <p:nvPr/>
        </p:nvSpPr>
        <p:spPr bwMode="auto">
          <a:xfrm>
            <a:off x="1752600" y="3352800"/>
            <a:ext cx="4484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</a:t>
            </a:r>
            <a:r>
              <a:rPr lang="en-US"/>
              <a:t>    - electrical rotor position (rad)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 i="1"/>
              <a:t> </a:t>
            </a:r>
            <a:r>
              <a:rPr lang="en-US"/>
              <a:t> - mechanical rotor position (rad)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</a:t>
            </a:r>
            <a:r>
              <a:rPr lang="en-US" i="1"/>
              <a:t> </a:t>
            </a:r>
            <a:r>
              <a:rPr lang="en-US"/>
              <a:t>  - electrical rotor speed (rad/sec)</a:t>
            </a:r>
          </a:p>
          <a:p>
            <a:pPr>
              <a:lnSpc>
                <a:spcPct val="150000"/>
              </a:lnSpc>
            </a:pPr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  <a:r>
              <a:rPr lang="en-US" i="1"/>
              <a:t> </a:t>
            </a:r>
            <a:r>
              <a:rPr lang="en-US"/>
              <a:t>- mechanical rotor speed (rad/sec)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752600" y="1676400"/>
          <a:ext cx="1101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11017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752600" y="2438400"/>
          <a:ext cx="1165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6" imgW="698400" imgH="393480" progId="Equation.3">
                  <p:embed/>
                </p:oleObj>
              </mc:Choice>
              <mc:Fallback>
                <p:oleObj name="Equation" r:id="rId6" imgW="698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11652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General Machine with </a:t>
            </a:r>
            <a:r>
              <a:rPr lang="en-US" sz="3200" i="1" smtClean="0"/>
              <a:t>P</a:t>
            </a:r>
            <a:r>
              <a:rPr lang="en-US" sz="3200" smtClean="0"/>
              <a:t> Poles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08592-89C1-4751-8056-B13766EDFC80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5365" name="Object 7"/>
          <p:cNvGraphicFramePr>
            <a:graphicFrameLocks noChangeAspect="1"/>
          </p:cNvGraphicFramePr>
          <p:nvPr/>
        </p:nvGraphicFramePr>
        <p:xfrm>
          <a:off x="1825625" y="3581400"/>
          <a:ext cx="3495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4" imgW="2095200" imgH="393480" progId="Equation.DSMT4">
                  <p:embed/>
                </p:oleObj>
              </mc:Choice>
              <mc:Fallback>
                <p:oleObj name="Equation" r:id="rId4" imgW="20952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581400"/>
                        <a:ext cx="34956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/>
              <a:t>Torque Equation from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9316FD-E498-466C-845F-23C56EF8A0BA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638800" y="1447800"/>
          <a:ext cx="15478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4" imgW="926698" imgH="406224" progId="Equation.3">
                  <p:embed/>
                </p:oleObj>
              </mc:Choice>
              <mc:Fallback>
                <p:oleObj name="Equation" r:id="rId4" imgW="926698" imgH="4062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54781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638800" y="2286000"/>
          <a:ext cx="25447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6" imgW="1524000" imgH="228600" progId="Equation.3">
                  <p:embed/>
                </p:oleObj>
              </mc:Choice>
              <mc:Fallback>
                <p:oleObj name="Equation" r:id="rId6" imgW="1524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25447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Mechanical Equations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1295400" y="3810000"/>
            <a:ext cx="4230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e  </a:t>
            </a:r>
            <a:r>
              <a:rPr lang="en-US"/>
              <a:t> -  electrical torque (N∙m)</a:t>
            </a:r>
          </a:p>
          <a:p>
            <a:r>
              <a:rPr lang="en-US" i="1"/>
              <a:t>B</a:t>
            </a:r>
            <a:r>
              <a:rPr lang="en-US" i="1" baseline="-25000"/>
              <a:t>m</a:t>
            </a:r>
            <a:r>
              <a:rPr lang="en-US"/>
              <a:t>  -  friction constant (Kg∙m</a:t>
            </a:r>
            <a:r>
              <a:rPr lang="en-US" baseline="30000"/>
              <a:t>2</a:t>
            </a:r>
            <a:r>
              <a:rPr lang="en-US"/>
              <a:t>/sec)</a:t>
            </a:r>
          </a:p>
          <a:p>
            <a:r>
              <a:rPr lang="en-US" i="1"/>
              <a:t>J</a:t>
            </a:r>
            <a:r>
              <a:rPr lang="en-US"/>
              <a:t>    -  total inertia (Kg∙m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 i="1">
                <a:latin typeface="Symbol" pitchFamily="18" charset="2"/>
              </a:rPr>
              <a:t>w</a:t>
            </a:r>
            <a:r>
              <a:rPr lang="en-US" i="1" baseline="-25000"/>
              <a:t>rm</a:t>
            </a:r>
            <a:r>
              <a:rPr lang="en-US"/>
              <a:t> -  mechanical speed (rad/sec)</a:t>
            </a:r>
          </a:p>
          <a:p>
            <a:r>
              <a:rPr lang="en-US" i="1"/>
              <a:t>T</a:t>
            </a:r>
            <a:r>
              <a:rPr lang="en-US" i="1" baseline="-25000"/>
              <a:t>L</a:t>
            </a:r>
            <a:r>
              <a:rPr lang="en-US"/>
              <a:t>  -  load torque (N∙m)</a:t>
            </a:r>
          </a:p>
          <a:p>
            <a:r>
              <a:rPr lang="en-US" i="1">
                <a:latin typeface="Symbol" pitchFamily="18" charset="2"/>
              </a:rPr>
              <a:t>q</a:t>
            </a:r>
            <a:r>
              <a:rPr lang="en-US" i="1" baseline="-25000"/>
              <a:t>rm</a:t>
            </a:r>
            <a:r>
              <a:rPr lang="en-US"/>
              <a:t> -  mechanical rotor position (rad)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5546725" y="2906713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also</a:t>
            </a:r>
          </a:p>
        </p:txBody>
      </p:sp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324600" y="2971800"/>
          <a:ext cx="11699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8" imgW="698400" imgH="228600" progId="Equation.3">
                  <p:embed/>
                </p:oleObj>
              </mc:Choice>
              <mc:Fallback>
                <p:oleObj name="Equation" r:id="rId8" imgW="69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116998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8" descr="Brushless Dc Figure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371600"/>
            <a:ext cx="4038600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357884"/>
            <a:ext cx="7260336" cy="3899916"/>
          </a:xfrm>
          <a:prstGeom prst="rect">
            <a:avLst/>
          </a:prstGeom>
        </p:spPr>
      </p:pic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B52409-7E29-49EE-82B8-A0604C66BC3E}" type="slidenum">
              <a:rPr lang="en-US"/>
              <a:pPr/>
              <a:t>16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0175"/>
            <a:ext cx="87630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Round Rotor Permanent-Magnet Ac Machines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143000" y="5943600"/>
          <a:ext cx="23955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43600"/>
                        <a:ext cx="23955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1252537" y="5334000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construction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748337" y="48006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winding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EB96-EB4F-42A7-88C9-B0C256A99269}" type="slidenum">
              <a:rPr lang="en-US"/>
              <a:pPr/>
              <a:t>17</a:t>
            </a:fld>
            <a:endParaRPr lang="en-US"/>
          </a:p>
        </p:txBody>
      </p:sp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Round Rotor Machine Equations</a:t>
            </a:r>
          </a:p>
        </p:txBody>
      </p:sp>
      <p:graphicFrame>
        <p:nvGraphicFramePr>
          <p:cNvPr id="107528" name="Object 7"/>
          <p:cNvGraphicFramePr>
            <a:graphicFrameLocks noChangeAspect="1"/>
          </p:cNvGraphicFramePr>
          <p:nvPr/>
        </p:nvGraphicFramePr>
        <p:xfrm>
          <a:off x="1720850" y="3352800"/>
          <a:ext cx="1631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1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352800"/>
                        <a:ext cx="163195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2"/>
          <p:cNvGraphicFramePr>
            <a:graphicFrameLocks noChangeAspect="1"/>
          </p:cNvGraphicFramePr>
          <p:nvPr/>
        </p:nvGraphicFramePr>
        <p:xfrm>
          <a:off x="1622425" y="1981200"/>
          <a:ext cx="358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Equation" r:id="rId6" imgW="2145960" imgH="253800" progId="Equation.DSMT4">
                  <p:embed/>
                </p:oleObj>
              </mc:Choice>
              <mc:Fallback>
                <p:oleObj name="Equation" r:id="rId6" imgW="21459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981200"/>
                        <a:ext cx="3581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3"/>
          <p:cNvGraphicFramePr>
            <a:graphicFrameLocks noChangeAspect="1"/>
          </p:cNvGraphicFramePr>
          <p:nvPr/>
        </p:nvGraphicFramePr>
        <p:xfrm>
          <a:off x="1662113" y="2667000"/>
          <a:ext cx="26908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Equation" r:id="rId8" imgW="1612800" imgH="253800" progId="Equation.DSMT4">
                  <p:embed/>
                </p:oleObj>
              </mc:Choice>
              <mc:Fallback>
                <p:oleObj name="Equation" r:id="rId8" imgW="16128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667000"/>
                        <a:ext cx="26908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3E508-F218-4DEC-AEA3-C61ADB505768}" type="slidenum">
              <a:rPr lang="en-US"/>
              <a:pPr/>
              <a:t>18</a:t>
            </a:fld>
            <a:endParaRPr lang="en-US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Inductance Related to Machine Dimensions</a:t>
            </a:r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/>
        </p:nvGraphicFramePr>
        <p:xfrm>
          <a:off x="1362075" y="1905000"/>
          <a:ext cx="2163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295280" imgH="469800" progId="Equation.DSMT4">
                  <p:embed/>
                </p:oleObj>
              </mc:Choice>
              <mc:Fallback>
                <p:oleObj name="Equation" r:id="rId4" imgW="12952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05000"/>
                        <a:ext cx="21637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14" descr="stator-hit-l150g-1200"/>
          <p:cNvPicPr>
            <a:picLocks noChangeAspect="1" noChangeArrowheads="1"/>
          </p:cNvPicPr>
          <p:nvPr/>
        </p:nvPicPr>
        <p:blipFill>
          <a:blip r:embed="rId6" cstate="print"/>
          <a:srcRect l="9804" t="2614" r="11765" b="3268"/>
          <a:stretch>
            <a:fillRect/>
          </a:stretch>
        </p:blipFill>
        <p:spPr bwMode="auto">
          <a:xfrm>
            <a:off x="4495800" y="1219200"/>
            <a:ext cx="4038600" cy="36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6" descr="SlottedMotor2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048000"/>
            <a:ext cx="327660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95400" y="1371600"/>
            <a:ext cx="2690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Chapter 1 and 2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9BC9B-261F-45DF-A77F-2D7FDE80F449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PMSM Model</a:t>
            </a:r>
            <a:endParaRPr lang="en-US" sz="3200" baseline="3000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6358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zero sequence current can be neglected,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represents the machine as a two-phase circuit with dc quantities in the steady-state.  The two circuits are coupled by back-</a:t>
            </a:r>
            <a:r>
              <a:rPr lang="en-US" dirty="0" err="1"/>
              <a:t>emf</a:t>
            </a:r>
            <a:r>
              <a:rPr lang="en-US" dirty="0"/>
              <a:t> terms.</a:t>
            </a:r>
          </a:p>
          <a:p>
            <a:endParaRPr lang="en-US" dirty="0"/>
          </a:p>
          <a:p>
            <a:r>
              <a:rPr lang="en-US" dirty="0"/>
              <a:t>The torque equation in 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is simplified compared to the machine-variable (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-</a:t>
            </a:r>
            <a:r>
              <a:rPr lang="en-US" i="1" dirty="0"/>
              <a:t>c</a:t>
            </a:r>
            <a:r>
              <a:rPr lang="en-US" dirty="0"/>
              <a:t>) model.  This property will be used for developing a torque control.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q</a:t>
            </a:r>
            <a:r>
              <a:rPr lang="en-US" dirty="0"/>
              <a:t>-</a:t>
            </a:r>
            <a:r>
              <a:rPr lang="en-US" i="1" dirty="0"/>
              <a:t>d</a:t>
            </a:r>
            <a:r>
              <a:rPr lang="en-US" dirty="0"/>
              <a:t> model also leads to simple control in other systems such as induction machines, active rectifiers, and active filters.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02F6E-9C03-498F-A7DE-A37DCB325CC0}" type="slidenum">
              <a:rPr lang="en-US"/>
              <a:pPr/>
              <a:t>2</a:t>
            </a:fld>
            <a:endParaRPr lang="en-US"/>
          </a:p>
        </p:txBody>
      </p:sp>
      <p:pic>
        <p:nvPicPr>
          <p:cNvPr id="33795" name="Picture 2" descr="4638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62000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Rotor and Stator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7E4A92-EFF8-4D57-AAF8-C20AFF3CB3A5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3563" name="Object 14"/>
          <p:cNvGraphicFramePr>
            <a:graphicFrameLocks noChangeAspect="1"/>
          </p:cNvGraphicFramePr>
          <p:nvPr/>
        </p:nvGraphicFramePr>
        <p:xfrm>
          <a:off x="1022350" y="4114800"/>
          <a:ext cx="2862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4" imgW="1714320" imgH="253800" progId="Equation.DSMT4">
                  <p:embed/>
                </p:oleObj>
              </mc:Choice>
              <mc:Fallback>
                <p:oleObj name="Equation" r:id="rId4" imgW="17143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114800"/>
                        <a:ext cx="28622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5"/>
          <p:cNvGraphicFramePr>
            <a:graphicFrameLocks noChangeAspect="1"/>
          </p:cNvGraphicFramePr>
          <p:nvPr/>
        </p:nvGraphicFramePr>
        <p:xfrm>
          <a:off x="990600" y="4724400"/>
          <a:ext cx="1993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6" imgW="1193760" imgH="253800" progId="Equation.3">
                  <p:embed/>
                </p:oleObj>
              </mc:Choice>
              <mc:Fallback>
                <p:oleObj name="Equation" r:id="rId6" imgW="119376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19939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6"/>
          <p:cNvGraphicFramePr>
            <a:graphicFrameLocks noChangeAspect="1"/>
          </p:cNvGraphicFramePr>
          <p:nvPr/>
        </p:nvGraphicFramePr>
        <p:xfrm>
          <a:off x="990600" y="5334000"/>
          <a:ext cx="2971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8" imgW="1777680" imgH="393480" progId="Equation.DSMT4">
                  <p:embed/>
                </p:oleObj>
              </mc:Choice>
              <mc:Fallback>
                <p:oleObj name="Equation" r:id="rId8" imgW="177768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9718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8D095-B3B1-4721-86E6-8910AAABDBE4}" type="slidenum">
              <a:rPr lang="en-US"/>
              <a:pPr/>
              <a:t>21</a:t>
            </a:fld>
            <a:endParaRPr lang="en-US"/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voltages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728662" y="1881188"/>
          <a:ext cx="40719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4" imgW="2438280" imgH="482400" progId="Equation.DSMT4">
                  <p:embed/>
                </p:oleObj>
              </mc:Choice>
              <mc:Fallback>
                <p:oleObj name="Equation" r:id="rId4" imgW="24382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" y="1881188"/>
                        <a:ext cx="4071938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685800" y="2932112"/>
            <a:ext cx="232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solving for currents</a:t>
            </a:r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5172075" y="3308350"/>
          <a:ext cx="32146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6" imgW="1904760" imgH="495000" progId="Equation.DSMT4">
                  <p:embed/>
                </p:oleObj>
              </mc:Choice>
              <mc:Fallback>
                <p:oleObj name="Equation" r:id="rId6" imgW="1904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308350"/>
                        <a:ext cx="32146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/>
        </p:nvGraphicFramePr>
        <p:xfrm>
          <a:off x="5172075" y="4298950"/>
          <a:ext cx="32146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8" imgW="1904760" imgH="495000" progId="Equation.DSMT4">
                  <p:embed/>
                </p:oleObj>
              </mc:Choice>
              <mc:Fallback>
                <p:oleObj name="Equation" r:id="rId8" imgW="1904760" imgH="49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298950"/>
                        <a:ext cx="321468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Steady-State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7E80C-BDFA-403E-85B3-BEAE800C7BF8}" type="slidenum">
              <a:rPr lang="en-US"/>
              <a:pPr/>
              <a:t>22</a:t>
            </a:fld>
            <a:endParaRPr lang="en-US"/>
          </a:p>
        </p:txBody>
      </p:sp>
      <p:sp>
        <p:nvSpPr>
          <p:cNvPr id="25617" name="Line 2"/>
          <p:cNvSpPr>
            <a:spLocks noChangeShapeType="1"/>
          </p:cNvSpPr>
          <p:nvPr/>
        </p:nvSpPr>
        <p:spPr bwMode="auto">
          <a:xfrm>
            <a:off x="4724400" y="3429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3"/>
          <p:cNvSpPr txBox="1">
            <a:spLocks noChangeArrowheads="1"/>
          </p:cNvSpPr>
          <p:nvPr/>
        </p:nvSpPr>
        <p:spPr bwMode="auto">
          <a:xfrm>
            <a:off x="323850" y="1447800"/>
            <a:ext cx="204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inverter voltages</a:t>
            </a:r>
          </a:p>
        </p:txBody>
      </p:sp>
      <p:sp>
        <p:nvSpPr>
          <p:cNvPr id="25619" name="Text Box 4"/>
          <p:cNvSpPr txBox="1">
            <a:spLocks noChangeArrowheads="1"/>
          </p:cNvSpPr>
          <p:nvPr/>
        </p:nvSpPr>
        <p:spPr bwMode="auto">
          <a:xfrm>
            <a:off x="6019800" y="1447800"/>
            <a:ext cx="213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resulting currents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00050" y="1905000"/>
          <a:ext cx="2311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4" imgW="1384200" imgH="253800" progId="Equation.3">
                  <p:embed/>
                </p:oleObj>
              </mc:Choice>
              <mc:Fallback>
                <p:oleObj name="Equation" r:id="rId4" imgW="1384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05000"/>
                        <a:ext cx="23114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381000" y="2362200"/>
          <a:ext cx="2968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6" imgW="1777680" imgH="431640" progId="Equation.3">
                  <p:embed/>
                </p:oleObj>
              </mc:Choice>
              <mc:Fallback>
                <p:oleObj name="Equation" r:id="rId6" imgW="1777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29686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390525" y="3048000"/>
          <a:ext cx="29479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8" imgW="1765080" imgH="431640" progId="Equation.3">
                  <p:embed/>
                </p:oleObj>
              </mc:Choice>
              <mc:Fallback>
                <p:oleObj name="Equation" r:id="rId8" imgW="1765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048000"/>
                        <a:ext cx="29479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400050" y="3886200"/>
          <a:ext cx="1908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10" imgW="1143000" imgH="266700" progId="Equation.3">
                  <p:embed/>
                </p:oleObj>
              </mc:Choice>
              <mc:Fallback>
                <p:oleObj name="Equation" r:id="rId10" imgW="11430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886200"/>
                        <a:ext cx="1908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400050" y="4343400"/>
          <a:ext cx="2012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Equation" r:id="rId12" imgW="1205977" imgH="253890" progId="Equation.3">
                  <p:embed/>
                </p:oleObj>
              </mc:Choice>
              <mc:Fallback>
                <p:oleObj name="Equation" r:id="rId12" imgW="1205977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343400"/>
                        <a:ext cx="2012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400050" y="4943475"/>
          <a:ext cx="25019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943475"/>
                        <a:ext cx="25019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1"/>
          <p:cNvGraphicFramePr>
            <a:graphicFrameLocks noChangeAspect="1"/>
          </p:cNvGraphicFramePr>
          <p:nvPr/>
        </p:nvGraphicFramePr>
        <p:xfrm>
          <a:off x="400050" y="5543550"/>
          <a:ext cx="1844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16" imgW="1104900" imgH="508000" progId="Equation.3">
                  <p:embed/>
                </p:oleObj>
              </mc:Choice>
              <mc:Fallback>
                <p:oleObj name="Equation" r:id="rId16" imgW="11049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5543550"/>
                        <a:ext cx="18446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2"/>
          <p:cNvGraphicFramePr>
            <a:graphicFrameLocks noChangeAspect="1"/>
          </p:cNvGraphicFramePr>
          <p:nvPr/>
        </p:nvGraphicFramePr>
        <p:xfrm>
          <a:off x="5934075" y="1905000"/>
          <a:ext cx="2224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Equation" r:id="rId18" imgW="1333440" imgH="253800" progId="Equation.3">
                  <p:embed/>
                </p:oleObj>
              </mc:Choice>
              <mc:Fallback>
                <p:oleObj name="Equation" r:id="rId18" imgW="133344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905000"/>
                        <a:ext cx="22240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3"/>
          <p:cNvGraphicFramePr>
            <a:graphicFrameLocks noChangeAspect="1"/>
          </p:cNvGraphicFramePr>
          <p:nvPr/>
        </p:nvGraphicFramePr>
        <p:xfrm>
          <a:off x="5899150" y="2327275"/>
          <a:ext cx="28638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20" imgW="1714320" imgH="431640" progId="Equation.3">
                  <p:embed/>
                </p:oleObj>
              </mc:Choice>
              <mc:Fallback>
                <p:oleObj name="Equation" r:id="rId20" imgW="17143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2327275"/>
                        <a:ext cx="286385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4"/>
          <p:cNvGraphicFramePr>
            <a:graphicFrameLocks noChangeAspect="1"/>
          </p:cNvGraphicFramePr>
          <p:nvPr/>
        </p:nvGraphicFramePr>
        <p:xfrm>
          <a:off x="5900738" y="3013075"/>
          <a:ext cx="2862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quation" r:id="rId22" imgW="1714320" imgH="431640" progId="Equation.3">
                  <p:embed/>
                </p:oleObj>
              </mc:Choice>
              <mc:Fallback>
                <p:oleObj name="Equation" r:id="rId22" imgW="17143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013075"/>
                        <a:ext cx="28622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5"/>
          <p:cNvGraphicFramePr>
            <a:graphicFrameLocks noChangeAspect="1"/>
          </p:cNvGraphicFramePr>
          <p:nvPr/>
        </p:nvGraphicFramePr>
        <p:xfrm>
          <a:off x="5922963" y="3822700"/>
          <a:ext cx="1822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24" imgW="1091880" imgH="266400" progId="Equation.3">
                  <p:embed/>
                </p:oleObj>
              </mc:Choice>
              <mc:Fallback>
                <p:oleObj name="Equation" r:id="rId24" imgW="109188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3822700"/>
                        <a:ext cx="1822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6"/>
          <p:cNvGraphicFramePr>
            <a:graphicFrameLocks noChangeAspect="1"/>
          </p:cNvGraphicFramePr>
          <p:nvPr/>
        </p:nvGraphicFramePr>
        <p:xfrm>
          <a:off x="5911850" y="4300538"/>
          <a:ext cx="19510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26" imgW="1168200" imgH="253800" progId="Equation.3">
                  <p:embed/>
                </p:oleObj>
              </mc:Choice>
              <mc:Fallback>
                <p:oleObj name="Equation" r:id="rId26" imgW="116820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300538"/>
                        <a:ext cx="1951038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7"/>
          <p:cNvGraphicFramePr>
            <a:graphicFrameLocks noChangeAspect="1"/>
          </p:cNvGraphicFramePr>
          <p:nvPr/>
        </p:nvGraphicFramePr>
        <p:xfrm>
          <a:off x="5868988" y="4943475"/>
          <a:ext cx="2397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28" imgW="1434960" imgH="419040" progId="Equation.3">
                  <p:embed/>
                </p:oleObj>
              </mc:Choice>
              <mc:Fallback>
                <p:oleObj name="Equation" r:id="rId28" imgW="143496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943475"/>
                        <a:ext cx="23971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8"/>
          <p:cNvGraphicFramePr>
            <a:graphicFrameLocks noChangeAspect="1"/>
          </p:cNvGraphicFramePr>
          <p:nvPr/>
        </p:nvGraphicFramePr>
        <p:xfrm>
          <a:off x="5876925" y="5553075"/>
          <a:ext cx="17605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30" imgW="1054080" imgH="507960" progId="Equation.DSMT4">
                  <p:embed/>
                </p:oleObj>
              </mc:Choice>
              <mc:Fallback>
                <p:oleObj name="Equation" r:id="rId30" imgW="1054080" imgH="507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5553075"/>
                        <a:ext cx="176053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PMSM with Ideal Drive (Steady-State)</a:t>
            </a:r>
          </a:p>
        </p:txBody>
      </p:sp>
      <p:pic>
        <p:nvPicPr>
          <p:cNvPr id="25621" name="Picture 20" descr="Brushless Dc Figures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352800" y="914400"/>
            <a:ext cx="243205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CAA18-CD8A-4FEC-AA4C-9104F1EB481E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 = 0</a:t>
            </a: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 b="62966"/>
          <a:stretch>
            <a:fillRect/>
          </a:stretch>
        </p:blipFill>
        <p:spPr bwMode="auto">
          <a:xfrm>
            <a:off x="1498600" y="762000"/>
            <a:ext cx="6145213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125" y="3035300"/>
            <a:ext cx="37496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1678B-4792-4AE6-8FFB-BF7AF462D3B2}" type="slidenum">
              <a:rPr lang="en-US"/>
              <a:pPr/>
              <a:t>24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Steady-Sate Example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=0</a:t>
            </a:r>
          </a:p>
        </p:txBody>
      </p:sp>
      <p:pic>
        <p:nvPicPr>
          <p:cNvPr id="40966" name="Picture 5" descr="PMSM vector plots"/>
          <p:cNvPicPr>
            <a:picLocks noChangeAspect="1" noChangeArrowheads="1"/>
          </p:cNvPicPr>
          <p:nvPr/>
        </p:nvPicPr>
        <p:blipFill>
          <a:blip r:embed="rId3" cstate="print"/>
          <a:srcRect l="-2380" t="-2548" r="-1785" b="-3503"/>
          <a:stretch>
            <a:fillRect/>
          </a:stretch>
        </p:blipFill>
        <p:spPr bwMode="auto">
          <a:xfrm>
            <a:off x="2705100" y="762000"/>
            <a:ext cx="3848100" cy="3660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 cstate="print"/>
          <a:srcRect l="5624" t="29996" r="35020" b="29996"/>
          <a:stretch>
            <a:fillRect/>
          </a:stretch>
        </p:blipFill>
        <p:spPr bwMode="auto">
          <a:xfrm>
            <a:off x="1752600" y="4495800"/>
            <a:ext cx="50546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2428A-B80B-424E-9E1B-6DB1CB46A7D8}" type="slidenum">
              <a:rPr lang="en-US"/>
              <a:pPr/>
              <a:t>25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25413"/>
            <a:ext cx="8229600" cy="501650"/>
          </a:xfrm>
        </p:spPr>
        <p:txBody>
          <a:bodyPr/>
          <a:lstStyle/>
          <a:p>
            <a:pPr eaLnBrk="1" hangingPunct="1"/>
            <a:r>
              <a:rPr lang="en-US" sz="3200" smtClean="0"/>
              <a:t>Ideal Drive Calculations with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i</a:t>
            </a:r>
            <a:r>
              <a:rPr lang="en-US" sz="3200" smtClean="0"/>
              <a:t> = 0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066800"/>
            <a:ext cx="38957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2923C-0D9C-455F-922D-3A45B33CCF05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PMSM Steady-Sate Example with </a:t>
            </a:r>
            <a:r>
              <a:rPr lang="en-US" sz="3200" i="1" dirty="0" err="1" smtClean="0">
                <a:latin typeface="Symbol" pitchFamily="18" charset="2"/>
              </a:rPr>
              <a:t>f</a:t>
            </a:r>
            <a:r>
              <a:rPr lang="en-US" sz="3200" i="1" baseline="-25000" dirty="0" err="1" smtClean="0"/>
              <a:t>i</a:t>
            </a:r>
            <a:r>
              <a:rPr lang="en-US" sz="3200" i="1" baseline="-25000" dirty="0" smtClean="0"/>
              <a:t> </a:t>
            </a:r>
            <a:r>
              <a:rPr lang="en-US" sz="3200" dirty="0" smtClean="0"/>
              <a:t>= 0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3" cstate="print"/>
          <a:srcRect l="6898" t="35995" r="33745" b="24957"/>
          <a:stretch>
            <a:fillRect/>
          </a:stretch>
        </p:blipFill>
        <p:spPr bwMode="auto">
          <a:xfrm>
            <a:off x="1828800" y="4495800"/>
            <a:ext cx="5073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 descr="PMSM vector plots"/>
          <p:cNvPicPr>
            <a:picLocks noChangeAspect="1" noChangeArrowheads="1"/>
          </p:cNvPicPr>
          <p:nvPr/>
        </p:nvPicPr>
        <p:blipFill>
          <a:blip r:embed="rId4" cstate="print"/>
          <a:srcRect l="-1988" t="-2286" r="-2557" b="-1959"/>
          <a:stretch>
            <a:fillRect/>
          </a:stretch>
        </p:blipFill>
        <p:spPr bwMode="auto">
          <a:xfrm>
            <a:off x="2587625" y="914400"/>
            <a:ext cx="4041775" cy="3506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FA161-288F-4D3F-99A9-DEF8D020D756}" type="slidenum">
              <a:rPr lang="en-US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Maximizing Torque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746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Constant source voltage magnitude </a:t>
            </a:r>
            <a:r>
              <a:rPr lang="en-US" i="1" dirty="0" smtClean="0"/>
              <a:t>V</a:t>
            </a:r>
            <a:r>
              <a:rPr lang="en-US" i="1" baseline="-25000" dirty="0" smtClean="0"/>
              <a:t>s</a:t>
            </a:r>
          </a:p>
          <a:p>
            <a:r>
              <a:rPr lang="en-US" dirty="0" smtClean="0"/>
              <a:t> Adjusting source voltage phase </a:t>
            </a:r>
            <a:r>
              <a:rPr lang="en-US" i="1" dirty="0" smtClean="0">
                <a:latin typeface="Symbol" pitchFamily="18" charset="2"/>
              </a:rPr>
              <a:t>f</a:t>
            </a:r>
            <a:r>
              <a:rPr lang="en-US" i="1" baseline="-25000" dirty="0" smtClean="0"/>
              <a:t>v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Maximum torque (from Chapter 6)</a:t>
            </a:r>
          </a:p>
          <a:p>
            <a:r>
              <a:rPr lang="en-US" dirty="0" smtClean="0"/>
              <a:t>Adjust </a:t>
            </a:r>
            <a:r>
              <a:rPr lang="en-US" dirty="0"/>
              <a:t>phase angle of voltage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v</a:t>
            </a:r>
            <a:r>
              <a:rPr lang="en-US" dirty="0"/>
              <a:t> </a:t>
            </a:r>
            <a:r>
              <a:rPr lang="en-US" dirty="0" smtClean="0"/>
              <a:t>to achieve maximum possible torque regardless of current magnitude </a:t>
            </a:r>
            <a:r>
              <a:rPr lang="en-US" i="1" dirty="0" smtClean="0"/>
              <a:t>I</a:t>
            </a:r>
            <a:r>
              <a:rPr lang="en-US" i="1" baseline="-25000" dirty="0" smtClean="0"/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C7CE5-7638-4761-82A4-1C71E19328B1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26626" name="Object 9"/>
          <p:cNvGraphicFramePr>
            <a:graphicFrameLocks noChangeAspect="1"/>
          </p:cNvGraphicFramePr>
          <p:nvPr/>
        </p:nvGraphicFramePr>
        <p:xfrm>
          <a:off x="1016000" y="1295400"/>
          <a:ext cx="1630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4" imgW="977760" imgH="393480" progId="Equation.DSMT4">
                  <p:embed/>
                </p:oleObj>
              </mc:Choice>
              <mc:Fallback>
                <p:oleObj name="Equation" r:id="rId4" imgW="977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295400"/>
                        <a:ext cx="163036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009650" y="3409950"/>
          <a:ext cx="8683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6" imgW="520474" imgH="431613" progId="Equation.3">
                  <p:embed/>
                </p:oleObj>
              </mc:Choice>
              <mc:Fallback>
                <p:oleObj name="Equation" r:id="rId6" imgW="52047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09950"/>
                        <a:ext cx="8683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9"/>
          <p:cNvSpPr txBox="1">
            <a:spLocks noChangeArrowheads="1"/>
          </p:cNvSpPr>
          <p:nvPr/>
        </p:nvSpPr>
        <p:spPr bwMode="auto">
          <a:xfrm>
            <a:off x="1981200" y="3505200"/>
            <a:ext cx="196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maximum </a:t>
            </a:r>
            <a:r>
              <a:rPr lang="en-US" i="1"/>
              <a:t>T</a:t>
            </a:r>
            <a:r>
              <a:rPr lang="en-US" i="1" baseline="-25000"/>
              <a:t>e</a:t>
            </a:r>
          </a:p>
        </p:txBody>
      </p:sp>
      <p:graphicFrame>
        <p:nvGraphicFramePr>
          <p:cNvPr id="26633" name="Object 24"/>
          <p:cNvGraphicFramePr>
            <a:graphicFrameLocks noChangeAspect="1"/>
          </p:cNvGraphicFramePr>
          <p:nvPr/>
        </p:nvGraphicFramePr>
        <p:xfrm>
          <a:off x="1066800" y="4800600"/>
          <a:ext cx="20780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8" imgW="1244520" imgH="482400" progId="Equation.DSMT4">
                  <p:embed/>
                </p:oleObj>
              </mc:Choice>
              <mc:Fallback>
                <p:oleObj name="Equation" r:id="rId8" imgW="1244520" imgH="4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07803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3"/>
          <p:cNvGraphicFramePr>
            <a:graphicFrameLocks noChangeAspect="1"/>
          </p:cNvGraphicFramePr>
          <p:nvPr/>
        </p:nvGraphicFramePr>
        <p:xfrm>
          <a:off x="3470275" y="5791200"/>
          <a:ext cx="827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10" imgW="495000" imgH="431640" progId="Equation.3">
                  <p:embed/>
                </p:oleObj>
              </mc:Choice>
              <mc:Fallback>
                <p:oleObj name="Equation" r:id="rId10" imgW="4950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791200"/>
                        <a:ext cx="8270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2"/>
          <p:cNvGraphicFramePr>
            <a:graphicFrameLocks noChangeAspect="1"/>
          </p:cNvGraphicFramePr>
          <p:nvPr/>
        </p:nvGraphicFramePr>
        <p:xfrm>
          <a:off x="1066800" y="5943600"/>
          <a:ext cx="19288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12" imgW="1155700" imgH="241300" progId="Equation.3">
                  <p:embed/>
                </p:oleObj>
              </mc:Choice>
              <mc:Fallback>
                <p:oleObj name="Equation" r:id="rId12" imgW="11557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43600"/>
                        <a:ext cx="19288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Maximum Torque (with Constant </a:t>
            </a:r>
            <a:r>
              <a:rPr lang="en-US" sz="3200" i="1" dirty="0" smtClean="0">
                <a:solidFill>
                  <a:schemeClr val="tx1"/>
                </a:solidFill>
              </a:rPr>
              <a:t>V</a:t>
            </a:r>
            <a:r>
              <a:rPr lang="en-US" sz="3200" i="1" baseline="-25000" dirty="0" smtClean="0">
                <a:solidFill>
                  <a:schemeClr val="tx1"/>
                </a:solidFill>
              </a:rPr>
              <a:t>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6636" name="Object 38"/>
          <p:cNvGraphicFramePr>
            <a:graphicFrameLocks noChangeAspect="1"/>
          </p:cNvGraphicFramePr>
          <p:nvPr/>
        </p:nvGraphicFramePr>
        <p:xfrm>
          <a:off x="3038475" y="1198563"/>
          <a:ext cx="32146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14" imgW="1904760" imgH="495000" progId="Equation.DSMT4">
                  <p:embed/>
                </p:oleObj>
              </mc:Choice>
              <mc:Fallback>
                <p:oleObj name="Equation" r:id="rId14" imgW="1904760" imgH="495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198563"/>
                        <a:ext cx="3214688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E3B84-F746-4462-A3F9-5120E5F45FC5}" type="slidenum">
              <a:rPr lang="en-US"/>
              <a:pPr/>
              <a:t>29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Example Calculations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90600"/>
            <a:ext cx="6591300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4EAFA-5460-49FF-BDC0-E5CE6EFE41A6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Rotor and Stator Designs</a:t>
            </a:r>
          </a:p>
        </p:txBody>
      </p:sp>
      <p:pic>
        <p:nvPicPr>
          <p:cNvPr id="34820" name="Picture 5" descr="SlottedMotor3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4448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 l="15000" r="14286"/>
          <a:stretch>
            <a:fillRect/>
          </a:stretch>
        </p:blipFill>
        <p:spPr bwMode="auto">
          <a:xfrm>
            <a:off x="5029200" y="1429327"/>
            <a:ext cx="3886200" cy="412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6B15B-A796-42F3-ADEC-8AFEA9C2E8C1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Currents for </a:t>
            </a:r>
            <a:r>
              <a:rPr lang="en-US" sz="3200" i="1" smtClean="0">
                <a:latin typeface="Symbol" pitchFamily="18" charset="2"/>
              </a:rPr>
              <a:t>f</a:t>
            </a:r>
            <a:r>
              <a:rPr lang="en-US" sz="3200" i="1" baseline="-25000" smtClean="0"/>
              <a:t>v</a:t>
            </a:r>
            <a:r>
              <a:rPr lang="en-US" sz="3200" smtClean="0"/>
              <a:t> = 0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8564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E6A95-3B9B-44B3-BB9F-96D3F31550AB}" type="slidenum">
              <a:rPr lang="en-US"/>
              <a:pPr/>
              <a:t>31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Adjusting </a:t>
            </a:r>
            <a:r>
              <a:rPr lang="en-US" sz="3200" i="1" dirty="0" smtClean="0">
                <a:latin typeface="Symbol" pitchFamily="18" charset="2"/>
              </a:rPr>
              <a:t>f</a:t>
            </a:r>
            <a:r>
              <a:rPr lang="en-US" sz="3200" i="1" baseline="-25000" dirty="0" smtClean="0"/>
              <a:t>v</a:t>
            </a:r>
            <a:r>
              <a:rPr lang="en-US" sz="3200" dirty="0" smtClean="0"/>
              <a:t> to Maximize Torque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990600"/>
            <a:ext cx="4872038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04A1E-7CFC-4657-AA37-AEA19F7FDFC8}" type="slidenum">
              <a:rPr lang="en-US"/>
              <a:pPr/>
              <a:t>32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Currents for Maximum Torque Operation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8564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9AA620-D52F-4067-BC76-11CF8D5D3BF2}" type="slidenum">
              <a:rPr lang="en-US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smtClean="0"/>
              <a:t>PMSM Steady-State Operation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76358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Steady-state calculations are straightforward since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 variables are constant in the rotor reference frame.</a:t>
            </a:r>
          </a:p>
          <a:p>
            <a:endParaRPr lang="en-US"/>
          </a:p>
          <a:p>
            <a:r>
              <a:rPr lang="en-US"/>
              <a:t>The PMSM drive adjust the applied voltages as a function of the measured rotor position angle.</a:t>
            </a:r>
          </a:p>
          <a:p>
            <a:endParaRPr lang="en-US"/>
          </a:p>
          <a:p>
            <a:r>
              <a:rPr lang="en-US"/>
              <a:t>Steady-state equations were used to observe PMSM drive performance.</a:t>
            </a:r>
          </a:p>
          <a:p>
            <a:endParaRPr lang="en-US"/>
          </a:p>
          <a:p>
            <a:r>
              <a:rPr lang="en-US"/>
              <a:t>The torque can be maximized as a function of speed by adjusting the phase angle of the applied voltages.  This works because negative </a:t>
            </a:r>
            <a:r>
              <a:rPr lang="en-US" i="1"/>
              <a:t>d</a:t>
            </a:r>
            <a:r>
              <a:rPr lang="en-US"/>
              <a:t>-axis current weakens the rotor field yielding more torque at higher speeds.  However, higher </a:t>
            </a:r>
            <a:r>
              <a:rPr lang="en-US" i="1"/>
              <a:t>d</a:t>
            </a:r>
            <a:r>
              <a:rPr lang="en-US"/>
              <a:t>-axis current also leads to higher power losses.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563029"/>
              </p:ext>
            </p:extLst>
          </p:nvPr>
        </p:nvGraphicFramePr>
        <p:xfrm>
          <a:off x="1020964" y="1600200"/>
          <a:ext cx="7102071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Visio" r:id="rId3" imgW="7453549" imgH="4750459" progId="Visio.Drawing.11">
                  <p:embed/>
                </p:oleObj>
              </mc:Choice>
              <mc:Fallback>
                <p:oleObj name="Visio" r:id="rId3" imgW="7453549" imgH="4750459" progId="Visio.Drawing.11">
                  <p:embed/>
                  <p:pic>
                    <p:nvPicPr>
                      <p:cNvPr id="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964" y="1600200"/>
                        <a:ext cx="7102071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75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68642" cy="31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5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46858" y="2820403"/>
            <a:ext cx="1992094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1765" r="-588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5556" r="-185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106" name="Elbow Connector 10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Elbow Connector 120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Elbow Connector 128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Elbow Connector 133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Elbow Connector 136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400234" y="2875045"/>
            <a:ext cx="97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eference </a:t>
            </a:r>
            <a:endParaRPr lang="en-US" sz="1000" dirty="0"/>
          </a:p>
        </p:txBody>
      </p:sp>
      <p:cxnSp>
        <p:nvCxnSpPr>
          <p:cNvPr id="176" name="Straight Arrow Connector 175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TextBox 176"/>
          <p:cNvSpPr txBox="1"/>
          <p:nvPr/>
        </p:nvSpPr>
        <p:spPr>
          <a:xfrm>
            <a:off x="355241" y="3335179"/>
            <a:ext cx="97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dirty="0" smtClean="0"/>
              <a:t>easurement 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1603624" y="3974720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>
            <a:off x="2465509" y="416637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2474615" y="4345084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blipFill>
                <a:blip r:embed="rId11"/>
                <a:stretch>
                  <a:fillRect l="-1481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 bwMode="auto">
          <a:xfrm flipV="1">
            <a:off x="1981200" y="4517178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>
            <a:off x="758806" y="4084322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753160" y="4270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blipFill>
                <a:blip r:embed="rId12"/>
                <a:stretch>
                  <a:fillRect l="-5556" t="-24000" r="-41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blipFill>
                <a:blip r:embed="rId13"/>
                <a:stretch>
                  <a:fillRect l="-15625" t="-14815" r="-187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4"/>
                <a:stretch>
                  <a:fillRect l="-19231" t="-19231" r="-4615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5"/>
                <a:stretch>
                  <a:fillRect t="-1481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 bwMode="auto">
          <a:xfrm flipH="1">
            <a:off x="745619" y="4441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blipFill>
                <a:blip r:embed="rId16"/>
                <a:stretch>
                  <a:fillRect l="-21739" t="-15385" r="-52174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439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4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152400" y="2820403"/>
            <a:ext cx="22865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99" name="Straight Connector 98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Oval 103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07" name="Straight Arrow Connector 106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Rectangle 107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2" name="Group 111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113" name="Straight Connector 11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121" name="Straight Connector 12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TextBox 123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125" name="Oval 124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143" name="Straight Arrow Connector 142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152" name="Rectangle 151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154" name="Elbow Connector 153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Elbow Connector 154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Elbow Connector 158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Elbow Connector 159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Elbow Connector 160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-103801" y="2762616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801" y="2762616"/>
                <a:ext cx="1362813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355241" y="3335179"/>
                <a:ext cx="971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r>
                  <a:rPr lang="en-US" sz="1000" dirty="0" smtClean="0"/>
                  <a:t>measurement </a:t>
                </a:r>
                <a:endParaRPr lang="en-US" sz="10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1" y="3335179"/>
                <a:ext cx="971774" cy="400110"/>
              </a:xfrm>
              <a:prstGeom prst="rect">
                <a:avLst/>
              </a:prstGeom>
              <a:blipFill>
                <a:blip r:embed="rId11"/>
                <a:stretch>
                  <a:fillRect r="-62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3668810" y="4559360"/>
                <a:ext cx="15933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8" cy="153888"/>
              </a:xfrm>
              <a:prstGeom prst="rect">
                <a:avLst/>
              </a:prstGeom>
              <a:blipFill>
                <a:blip r:embed="rId12"/>
                <a:stretch>
                  <a:fillRect l="-192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4767973" y="3683922"/>
                <a:ext cx="15933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73" y="3683922"/>
                <a:ext cx="159338" cy="153888"/>
              </a:xfrm>
              <a:prstGeom prst="rect">
                <a:avLst/>
              </a:prstGeom>
              <a:blipFill>
                <a:blip r:embed="rId13"/>
                <a:stretch>
                  <a:fillRect l="-1538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1" y="2820403"/>
            <a:ext cx="22103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66" name="Elbow Connector 6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Elbow Connector 70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Elbow Connector 71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measurement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</m:oMath>
                </a14:m>
                <a:r>
                  <a:rPr lang="en-US" sz="1000" dirty="0" smtClean="0"/>
                  <a:t>or  </a:t>
                </a:r>
                <a:endParaRPr lang="en-US" sz="1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blipFill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 bwMode="auto">
          <a:xfrm>
            <a:off x="1603624" y="3974720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H="1">
            <a:off x="2465509" y="416637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H="1">
            <a:off x="2474615" y="4345084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1" y="4539691"/>
                <a:ext cx="159339" cy="153888"/>
              </a:xfrm>
              <a:prstGeom prst="rect">
                <a:avLst/>
              </a:prstGeom>
              <a:blipFill>
                <a:blip r:embed="rId11"/>
                <a:stretch>
                  <a:fillRect l="-1481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 bwMode="auto">
          <a:xfrm flipV="1">
            <a:off x="1981200" y="4517178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758806" y="4084322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753160" y="4270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1" y="3870336"/>
                <a:ext cx="218328" cy="153888"/>
              </a:xfrm>
              <a:prstGeom prst="rect">
                <a:avLst/>
              </a:prstGeom>
              <a:blipFill>
                <a:blip r:embed="rId12"/>
                <a:stretch>
                  <a:fillRect l="-5556" t="-24000" r="-4166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0" y="4099247"/>
                <a:ext cx="194990" cy="160429"/>
              </a:xfrm>
              <a:prstGeom prst="rect">
                <a:avLst/>
              </a:prstGeom>
              <a:blipFill>
                <a:blip r:embed="rId13"/>
                <a:stretch>
                  <a:fillRect l="-15625" t="-14815" r="-312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4"/>
                <a:stretch>
                  <a:fillRect l="-19231" t="-19231" r="-5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5"/>
                <a:stretch>
                  <a:fillRect t="-14815" r="-56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 bwMode="auto">
          <a:xfrm flipH="1">
            <a:off x="745619" y="4441248"/>
            <a:ext cx="836083" cy="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6" y="4280981"/>
                <a:ext cx="140616" cy="158057"/>
              </a:xfrm>
              <a:prstGeom prst="rect">
                <a:avLst/>
              </a:prstGeom>
              <a:blipFill>
                <a:blip r:embed="rId16"/>
                <a:stretch>
                  <a:fillRect l="-21739" t="-15385" r="-52174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blipFill>
                <a:blip r:embed="rId1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  <a:blipFill>
                <a:blip r:embed="rId1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1" y="2820403"/>
            <a:ext cx="22103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66" name="Elbow Connector 65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Elbow Connector 66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Elbow Connector 70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Elbow Connector 71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measurement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</m:oMath>
                </a14:m>
                <a:r>
                  <a:rPr lang="en-US" sz="1000" dirty="0" smtClean="0"/>
                  <a:t>or  </a:t>
                </a:r>
                <a:endParaRPr lang="en-US" sz="1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blipFill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 bwMode="auto">
          <a:xfrm>
            <a:off x="1077105" y="3885668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Kalman filter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1162" y="4890612"/>
            <a:ext cx="139781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Machine measurements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1"/>
                <a:stretch>
                  <a:fillRect l="-19231" t="-19231" r="-5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2"/>
                <a:stretch>
                  <a:fillRect t="-14815" r="-56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blipFill>
                <a:blip r:embed="rId1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  <a:blipFill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Up Arrow 99"/>
          <p:cNvSpPr/>
          <p:nvPr/>
        </p:nvSpPr>
        <p:spPr bwMode="auto">
          <a:xfrm>
            <a:off x="1458258" y="4477273"/>
            <a:ext cx="52267" cy="169613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 flipV="1">
            <a:off x="1368170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H="1" flipV="1">
            <a:off x="1588482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575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4EAFA-5460-49FF-BDC0-E5CE6EFE41A6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0128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Some Applications</a:t>
            </a: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3124200" cy="234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lectric_airplane"/>
          <p:cNvPicPr>
            <a:picLocks noChangeAspect="1" noChangeArrowheads="1"/>
          </p:cNvPicPr>
          <p:nvPr/>
        </p:nvPicPr>
        <p:blipFill>
          <a:blip r:embed="rId4" cstate="print"/>
          <a:srcRect l="1309" t="47876" r="1415" b="980"/>
          <a:stretch>
            <a:fillRect/>
          </a:stretch>
        </p:blipFill>
        <p:spPr bwMode="auto">
          <a:xfrm>
            <a:off x="4665134" y="1143000"/>
            <a:ext cx="3869266" cy="2329001"/>
          </a:xfrm>
          <a:prstGeom prst="rect">
            <a:avLst/>
          </a:prstGeom>
          <a:noFill/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752600" y="35052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Electric bike</a:t>
            </a:r>
            <a:endParaRPr lang="en-US" sz="1600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410200" y="3505200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Electric airplane</a:t>
            </a:r>
            <a:endParaRPr lang="en-US" sz="16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038600"/>
            <a:ext cx="2971800" cy="23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990600" y="6443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Remote operated vehicle</a:t>
            </a:r>
            <a:endParaRPr lang="en-US" sz="16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62600" y="64432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All-terrain vehicle</a:t>
            </a:r>
            <a:endParaRPr lang="en-US" sz="1600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 b="11418"/>
          <a:stretch>
            <a:fillRect/>
          </a:stretch>
        </p:blipFill>
        <p:spPr bwMode="auto">
          <a:xfrm>
            <a:off x="5029200" y="3810000"/>
            <a:ext cx="3048000" cy="257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4D9BDA8-C953-455F-9EC1-B6B2922725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28601" y="2820403"/>
            <a:ext cx="2210352" cy="509363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5795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81702" y="2918557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91234" y="2978643"/>
            <a:ext cx="171450" cy="192881"/>
            <a:chOff x="2724150" y="2667000"/>
            <a:chExt cx="552450" cy="3048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532172" y="293967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811064" y="309175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174615" y="3013649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334814" y="308603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125494" y="2932150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851162" y="3086466"/>
            <a:ext cx="32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674116" y="1828800"/>
            <a:ext cx="1816604" cy="1752600"/>
          </a:xfrm>
          <a:prstGeom prst="rect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14800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30168" y="1981200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867912" y="213772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4139094" y="2041286"/>
            <a:ext cx="171450" cy="192881"/>
            <a:chOff x="2724150" y="2667000"/>
            <a:chExt cx="552450" cy="304800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3573611" y="199922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4114800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630168" y="2900432"/>
            <a:ext cx="228600" cy="3130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67912" y="305695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4139094" y="2960518"/>
            <a:ext cx="171450" cy="192881"/>
            <a:chOff x="2724150" y="2667000"/>
            <a:chExt cx="552450" cy="304800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3048000" y="2667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2952750" y="2667000"/>
              <a:ext cx="9525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724150" y="2971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73611" y="2918458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 bwMode="auto">
          <a:xfrm>
            <a:off x="3225392" y="2986753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225392" y="2061525"/>
            <a:ext cx="152400" cy="152400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379728" y="2137725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377792" y="305695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685734" y="2137725"/>
            <a:ext cx="5396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287661" y="3075085"/>
            <a:ext cx="932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17" y="1923432"/>
                <a:ext cx="312393" cy="168444"/>
              </a:xfrm>
              <a:prstGeom prst="rect">
                <a:avLst/>
              </a:prstGeom>
              <a:blipFill>
                <a:blip r:embed="rId2"/>
                <a:stretch>
                  <a:fillRect l="-13725" r="-98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879301"/>
                <a:ext cx="325474" cy="168444"/>
              </a:xfrm>
              <a:prstGeom prst="rect">
                <a:avLst/>
              </a:prstGeom>
              <a:blipFill>
                <a:blip r:embed="rId3"/>
                <a:stretch>
                  <a:fillRect l="-9259" r="-37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 bwMode="auto">
          <a:xfrm flipV="1">
            <a:off x="3301592" y="2213925"/>
            <a:ext cx="0" cy="400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3301592" y="3137822"/>
            <a:ext cx="0" cy="67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177034" y="1981641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179664" y="2908399"/>
            <a:ext cx="14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066975" y="1898513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6712" y="282886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1182" y="2879769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30216" y="3055260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080867" y="2109904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091492" y="3039616"/>
            <a:ext cx="143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343400" y="2135529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343400" y="3061174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4684603" y="1828800"/>
            <a:ext cx="5334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17750" y="2490924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SVPWM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210782" y="2421857"/>
            <a:ext cx="457200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5218002" y="2702658"/>
            <a:ext cx="341203" cy="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224767" y="2998156"/>
            <a:ext cx="457200" cy="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565969" y="2272966"/>
            <a:ext cx="914400" cy="861134"/>
          </a:xfrm>
          <a:prstGeom prst="ellipse">
            <a:avLst/>
          </a:prstGeom>
          <a:solidFill>
            <a:srgbClr val="DDE2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7527" y="2582292"/>
            <a:ext cx="120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PMSM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3542666" y="3938192"/>
            <a:ext cx="84195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12794" y="4049801"/>
            <a:ext cx="11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3s/2r</a:t>
            </a:r>
            <a:endParaRPr lang="en-US" sz="1400" dirty="0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3027705" y="3974720"/>
            <a:ext cx="508811" cy="370469"/>
          </a:xfrm>
          <a:prstGeom prst="bentConnector3">
            <a:avLst>
              <a:gd name="adj1" fmla="val 999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Elbow Connector 67"/>
          <p:cNvCxnSpPr/>
          <p:nvPr/>
        </p:nvCxnSpPr>
        <p:spPr bwMode="auto">
          <a:xfrm rot="16200000" flipH="1">
            <a:off x="3175417" y="3717474"/>
            <a:ext cx="493022" cy="240672"/>
          </a:xfrm>
          <a:prstGeom prst="bentConnector3">
            <a:avLst>
              <a:gd name="adj1" fmla="val 1169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00" y="3673355"/>
                <a:ext cx="230063" cy="381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41" y="4162790"/>
                <a:ext cx="2806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08" y="2355145"/>
                <a:ext cx="2806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/>
          <p:cNvCxnSpPr/>
          <p:nvPr/>
        </p:nvCxnSpPr>
        <p:spPr bwMode="auto">
          <a:xfrm rot="10800000" flipV="1">
            <a:off x="4397454" y="3112933"/>
            <a:ext cx="1495107" cy="966464"/>
          </a:xfrm>
          <a:prstGeom prst="bentConnector3">
            <a:avLst>
              <a:gd name="adj1" fmla="val 3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/>
          <p:cNvCxnSpPr/>
          <p:nvPr/>
        </p:nvCxnSpPr>
        <p:spPr bwMode="auto">
          <a:xfrm rot="10800000" flipV="1">
            <a:off x="4405307" y="3132282"/>
            <a:ext cx="1681458" cy="1111244"/>
          </a:xfrm>
          <a:prstGeom prst="bentConnector3">
            <a:avLst>
              <a:gd name="adj1" fmla="val -1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Elbow Connector 73"/>
          <p:cNvCxnSpPr/>
          <p:nvPr/>
        </p:nvCxnSpPr>
        <p:spPr bwMode="auto">
          <a:xfrm rot="10800000" flipV="1">
            <a:off x="4391386" y="3086038"/>
            <a:ext cx="1857015" cy="1326596"/>
          </a:xfrm>
          <a:prstGeom prst="bentConnector3">
            <a:avLst>
              <a:gd name="adj1" fmla="val -6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4951303" y="3581400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11" y="3903093"/>
                <a:ext cx="2306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20" y="4076440"/>
                <a:ext cx="2299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000" b="0" dirty="0" smtClean="0">
                  <a:latin typeface="MT Extra" panose="05050102010205020202" pitchFamily="18" charset="2"/>
                </a:endParaRPr>
              </a:p>
              <a:p>
                <a:endParaRPr lang="en-US" sz="1400" dirty="0">
                  <a:latin typeface="MT Extra" panose="05050102010205020202" pitchFamily="18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72" y="4247303"/>
                <a:ext cx="202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 bwMode="auto">
          <a:xfrm flipV="1">
            <a:off x="3886200" y="4479475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1255895" y="3171524"/>
            <a:ext cx="0" cy="244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dirty="0"/>
                      <m:t>measurement</m:t>
                    </m:r>
                    <m:r>
                      <m:rPr>
                        <m:nor/>
                      </m:rPr>
                      <a:rPr lang="en-US" sz="1000" dirty="0"/>
                      <m:t> </m:t>
                    </m:r>
                  </m:oMath>
                </a14:m>
                <a:r>
                  <a:rPr lang="en-US" sz="1000" dirty="0" smtClean="0"/>
                  <a:t>or  </a:t>
                </a:r>
                <a:endParaRPr lang="en-US" sz="1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3345138"/>
                <a:ext cx="1167381" cy="246221"/>
              </a:xfrm>
              <a:prstGeom prst="rect">
                <a:avLst/>
              </a:prstGeom>
              <a:blipFill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 bwMode="auto">
          <a:xfrm>
            <a:off x="1077105" y="3885668"/>
            <a:ext cx="895913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Dynamic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Observer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1162" y="4890612"/>
            <a:ext cx="139781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 smtClean="0"/>
              <a:t>Machine measurements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0" y="4559360"/>
                <a:ext cx="159339" cy="160429"/>
              </a:xfrm>
              <a:prstGeom prst="rect">
                <a:avLst/>
              </a:prstGeom>
              <a:blipFill>
                <a:blip r:embed="rId11"/>
                <a:stretch>
                  <a:fillRect l="-19231" t="-19231" r="-5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68" y="3648347"/>
                <a:ext cx="322630" cy="160429"/>
              </a:xfrm>
              <a:prstGeom prst="rect">
                <a:avLst/>
              </a:prstGeom>
              <a:blipFill>
                <a:blip r:embed="rId12"/>
                <a:stretch>
                  <a:fillRect t="-14815" r="-56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  <a:p>
                <a:pPr algn="ctr"/>
                <a:r>
                  <a:rPr lang="en-US" sz="1000" dirty="0" smtClean="0"/>
                  <a:t>reference </a:t>
                </a:r>
                <a:endParaRPr lang="en-US" sz="1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513" y="2766042"/>
                <a:ext cx="1362813" cy="400110"/>
              </a:xfrm>
              <a:prstGeom prst="rect">
                <a:avLst/>
              </a:prstGeom>
              <a:blipFill>
                <a:blip r:embed="rId1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" y="3335179"/>
                <a:ext cx="407267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3" y="3344772"/>
                <a:ext cx="597984" cy="252762"/>
              </a:xfrm>
              <a:prstGeom prst="rect">
                <a:avLst/>
              </a:prstGeom>
              <a:blipFill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Up Arrow 88"/>
          <p:cNvSpPr/>
          <p:nvPr/>
        </p:nvSpPr>
        <p:spPr bwMode="auto">
          <a:xfrm>
            <a:off x="1458258" y="4477273"/>
            <a:ext cx="52267" cy="169613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 flipH="1" flipV="1">
            <a:off x="1368170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 flipV="1">
            <a:off x="1588482" y="3581401"/>
            <a:ext cx="3430" cy="278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20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9C455-4CA0-4F01-AF1E-FCE648A62293}" type="slidenum">
              <a:rPr lang="en-US"/>
              <a:pPr/>
              <a:t>5</a:t>
            </a:fld>
            <a:endParaRPr lang="en-US"/>
          </a:p>
        </p:txBody>
      </p:sp>
      <p:sp>
        <p:nvSpPr>
          <p:cNvPr id="297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Permanent-Magnet Ac Machines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165733" y="5851525"/>
            <a:ext cx="227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motor construction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35153" y="4800600"/>
            <a:ext cx="234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winding connection</a:t>
            </a:r>
          </a:p>
        </p:txBody>
      </p:sp>
      <p:pic>
        <p:nvPicPr>
          <p:cNvPr id="14" name="Picture 13" descr="PMSM Figures..jpg"/>
          <p:cNvPicPr>
            <a:picLocks noChangeAspect="1"/>
          </p:cNvPicPr>
          <p:nvPr/>
        </p:nvPicPr>
        <p:blipFill>
          <a:blip r:embed="rId3" cstate="print"/>
          <a:srcRect l="64022" t="21844" b="13677"/>
          <a:stretch>
            <a:fillRect/>
          </a:stretch>
        </p:blipFill>
        <p:spPr>
          <a:xfrm>
            <a:off x="5638800" y="1752600"/>
            <a:ext cx="3047478" cy="2933732"/>
          </a:xfrm>
          <a:prstGeom prst="rect">
            <a:avLst/>
          </a:prstGeom>
        </p:spPr>
      </p:pic>
      <p:pic>
        <p:nvPicPr>
          <p:cNvPr id="8" name="Picture 7" descr="PMSM Figures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143000"/>
            <a:ext cx="4336542" cy="4549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CE77-B9A5-4299-9C83-15455FC927B4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50900" y="1752600"/>
          <a:ext cx="1652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752600"/>
                        <a:ext cx="16525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62013" y="2286000"/>
          <a:ext cx="1652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286000"/>
                        <a:ext cx="16525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82650" y="2819400"/>
          <a:ext cx="163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819400"/>
                        <a:ext cx="1631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PMSM Equations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381000" y="1230313"/>
            <a:ext cx="2194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voltage equations</a:t>
            </a:r>
            <a:endParaRPr lang="en-US" dirty="0"/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398462" y="3429000"/>
            <a:ext cx="158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flux linkages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33400" y="4143375"/>
          <a:ext cx="8372476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0" imgW="6680160" imgH="1346040" progId="Equation.DSMT4">
                  <p:embed/>
                </p:oleObj>
              </mc:Choice>
              <mc:Fallback>
                <p:oleObj name="Equation" r:id="rId10" imgW="6680160" imgH="1346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43375"/>
                        <a:ext cx="8372476" cy="168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3F608-050B-4EA3-BAAC-C5EBDCCE2EED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5334000" y="4079875"/>
          <a:ext cx="176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79875"/>
                        <a:ext cx="1760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5334000" y="4689475"/>
          <a:ext cx="2395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6" imgW="1434960" imgH="431640" progId="Equation.3">
                  <p:embed/>
                </p:oleObj>
              </mc:Choice>
              <mc:Fallback>
                <p:oleObj name="Equation" r:id="rId6" imgW="1434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89475"/>
                        <a:ext cx="2395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334000" y="5603875"/>
          <a:ext cx="2395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8" imgW="1434960" imgH="431640" progId="Equation.3">
                  <p:embed/>
                </p:oleObj>
              </mc:Choice>
              <mc:Fallback>
                <p:oleObj name="Equation" r:id="rId8" imgW="1434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03875"/>
                        <a:ext cx="239553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Magnet Flux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533400" y="990600"/>
            <a:ext cx="369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magnet flux linking the </a:t>
            </a:r>
            <a:r>
              <a:rPr lang="en-US" i="1"/>
              <a:t>a</a:t>
            </a:r>
            <a:r>
              <a:rPr lang="en-US"/>
              <a:t>-phase</a:t>
            </a:r>
          </a:p>
        </p:txBody>
      </p:sp>
      <p:pic>
        <p:nvPicPr>
          <p:cNvPr id="10" name="Picture 9" descr="PMSM Figures.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072" y="1524000"/>
            <a:ext cx="4757928" cy="4549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1DB973-49E5-47E1-A9A8-8C812780F064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76400" y="1828800"/>
          <a:ext cx="1652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16525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87513" y="2362200"/>
          <a:ext cx="16525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362200"/>
                        <a:ext cx="16525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08150" y="2895600"/>
          <a:ext cx="163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895600"/>
                        <a:ext cx="16319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39900" y="4114800"/>
          <a:ext cx="2393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0" imgW="1434960" imgH="253800" progId="Equation.DSMT4">
                  <p:embed/>
                </p:oleObj>
              </mc:Choice>
              <mc:Fallback>
                <p:oleObj name="Equation" r:id="rId10" imgW="14349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14800"/>
                        <a:ext cx="2393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39900" y="4724400"/>
          <a:ext cx="2393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2" imgW="1434960" imgH="253800" progId="Equation.DSMT4">
                  <p:embed/>
                </p:oleObj>
              </mc:Choice>
              <mc:Fallback>
                <p:oleObj name="Equation" r:id="rId12" imgW="14349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724400"/>
                        <a:ext cx="23939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706563" y="5334000"/>
          <a:ext cx="1674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4" imgW="1002960" imgH="228600" progId="Equation.DSMT4">
                  <p:embed/>
                </p:oleObj>
              </mc:Choice>
              <mc:Fallback>
                <p:oleObj name="Equation" r:id="rId14" imgW="10029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334000"/>
                        <a:ext cx="16748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Transform Voltage Equations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974725" y="123031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machine variables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914400" y="3581400"/>
            <a:ext cx="4157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rotor reference frame, </a:t>
            </a:r>
            <a:r>
              <a:rPr lang="en-US" i="1"/>
              <a:t>q</a:t>
            </a:r>
            <a:r>
              <a:rPr lang="en-US"/>
              <a:t>-</a:t>
            </a:r>
            <a:r>
              <a:rPr lang="en-US" i="1"/>
              <a:t>d</a:t>
            </a:r>
            <a:r>
              <a:rPr lang="en-US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43B05F-8C56-4E4B-B22C-12A0C7794423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143000" y="3048000"/>
          <a:ext cx="42830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4" imgW="2565360" imgH="711000" progId="Equation.DSMT4">
                  <p:embed/>
                </p:oleObj>
              </mc:Choice>
              <mc:Fallback>
                <p:oleObj name="Equation" r:id="rId4" imgW="25653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428307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300787" y="3352800"/>
          <a:ext cx="1852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6" imgW="1104840" imgH="393480" progId="Equation.DSMT4">
                  <p:embed/>
                </p:oleObj>
              </mc:Choice>
              <mc:Fallback>
                <p:oleObj name="Equation" r:id="rId6" imgW="11048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7" y="3352800"/>
                        <a:ext cx="18526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6172200" y="2971800"/>
            <a:ext cx="88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11273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Transform Flux Linkage Equations</a:t>
            </a:r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050925" y="255905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inductance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1143000" y="4910137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magnet flux linkage</a:t>
            </a:r>
          </a:p>
        </p:txBody>
      </p:sp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1387475" y="5443538"/>
          <a:ext cx="24987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8" imgW="1498320" imgH="711000" progId="Equation.DSMT4">
                  <p:embed/>
                </p:oleObj>
              </mc:Choice>
              <mc:Fallback>
                <p:oleObj name="Equation" r:id="rId8" imgW="149832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443538"/>
                        <a:ext cx="2498725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259513" y="4143375"/>
          <a:ext cx="18303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143375"/>
                        <a:ext cx="183038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21399</TotalTime>
  <Words>711</Words>
  <Application>Microsoft Office PowerPoint</Application>
  <PresentationFormat>On-screen Show (4:3)</PresentationFormat>
  <Paragraphs>333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MT Extra</vt:lpstr>
      <vt:lpstr>Symbol</vt:lpstr>
      <vt:lpstr>Default Design</vt:lpstr>
      <vt:lpstr>Equation</vt:lpstr>
      <vt:lpstr>Visio</vt:lpstr>
      <vt:lpstr>PowerPoint Presentation</vt:lpstr>
      <vt:lpstr>Rotor and Stator</vt:lpstr>
      <vt:lpstr>Rotor and Stator Designs</vt:lpstr>
      <vt:lpstr>Some Applications</vt:lpstr>
      <vt:lpstr>Permanent-Magnet Ac Machines</vt:lpstr>
      <vt:lpstr>PMSM Equations</vt:lpstr>
      <vt:lpstr>Magnet Flux</vt:lpstr>
      <vt:lpstr>Transform Voltage Equations</vt:lpstr>
      <vt:lpstr>Transform Flux Linkage Equations</vt:lpstr>
      <vt:lpstr>Flux Linkage Equations in the Rotor Reference Frame</vt:lpstr>
      <vt:lpstr>Equivalent Circuit Model</vt:lpstr>
      <vt:lpstr>Four-Pole PMSM</vt:lpstr>
      <vt:lpstr>General Machine with P Poles</vt:lpstr>
      <vt:lpstr>Torque Equation from Power</vt:lpstr>
      <vt:lpstr>Mechanical Equations</vt:lpstr>
      <vt:lpstr>Round Rotor Permanent-Magnet Ac Machines</vt:lpstr>
      <vt:lpstr>Round Rotor Machine Equations</vt:lpstr>
      <vt:lpstr>Inductance Related to Machine Dimensions</vt:lpstr>
      <vt:lpstr>PMSM Model</vt:lpstr>
      <vt:lpstr>PMSM Steady-State Equations</vt:lpstr>
      <vt:lpstr>Steady-State Solutions</vt:lpstr>
      <vt:lpstr>PMSM with Ideal Drive (Steady-State)</vt:lpstr>
      <vt:lpstr>Ideal Drive Calculations with fv = 0</vt:lpstr>
      <vt:lpstr>PMSM Steady-Sate Example fv=0</vt:lpstr>
      <vt:lpstr>Ideal Drive Calculations with fi = 0</vt:lpstr>
      <vt:lpstr>PMSM Steady-Sate Example with fi = 0</vt:lpstr>
      <vt:lpstr>Maximizing Torque</vt:lpstr>
      <vt:lpstr>Maximum Torque (with Constant Vs)</vt:lpstr>
      <vt:lpstr>Example Calculations</vt:lpstr>
      <vt:lpstr>Currents for fv = 0</vt:lpstr>
      <vt:lpstr>Adjusting fv to Maximize Torque</vt:lpstr>
      <vt:lpstr>Currents for Maximum Torque Operation</vt:lpstr>
      <vt:lpstr>PMSM Steady-State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Jia Li</cp:lastModifiedBy>
  <cp:revision>502</cp:revision>
  <cp:lastPrinted>1601-01-01T00:00:00Z</cp:lastPrinted>
  <dcterms:created xsi:type="dcterms:W3CDTF">1601-01-01T00:00:00Z</dcterms:created>
  <dcterms:modified xsi:type="dcterms:W3CDTF">2019-04-22T20:21:53Z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