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77" r:id="rId2"/>
    <p:sldId id="361" r:id="rId3"/>
    <p:sldId id="360" r:id="rId4"/>
    <p:sldId id="371" r:id="rId5"/>
    <p:sldId id="369" r:id="rId6"/>
    <p:sldId id="336" r:id="rId7"/>
    <p:sldId id="293" r:id="rId8"/>
    <p:sldId id="338" r:id="rId9"/>
    <p:sldId id="340" r:id="rId10"/>
    <p:sldId id="341" r:id="rId11"/>
    <p:sldId id="342" r:id="rId12"/>
    <p:sldId id="343" r:id="rId13"/>
    <p:sldId id="344" r:id="rId14"/>
    <p:sldId id="345" r:id="rId15"/>
    <p:sldId id="347" r:id="rId16"/>
    <p:sldId id="357" r:id="rId17"/>
    <p:sldId id="378" r:id="rId18"/>
    <p:sldId id="359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62" r:id="rId28"/>
    <p:sldId id="315" r:id="rId29"/>
    <p:sldId id="363" r:id="rId30"/>
    <p:sldId id="364" r:id="rId31"/>
    <p:sldId id="370" r:id="rId32"/>
    <p:sldId id="365" r:id="rId33"/>
    <p:sldId id="368" r:id="rId34"/>
    <p:sldId id="379" r:id="rId35"/>
    <p:sldId id="381" r:id="rId36"/>
    <p:sldId id="380" r:id="rId37"/>
    <p:sldId id="382" r:id="rId38"/>
    <p:sldId id="383" r:id="rId39"/>
    <p:sldId id="384" r:id="rId40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2CD"/>
    <a:srgbClr val="FF0000"/>
    <a:srgbClr val="FFCC99"/>
    <a:srgbClr val="FFCC66"/>
    <a:srgbClr val="CC00CC"/>
    <a:srgbClr val="FFFF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70" autoAdjust="0"/>
    <p:restoredTop sz="86341" autoAdjust="0"/>
  </p:normalViewPr>
  <p:slideViewPr>
    <p:cSldViewPr>
      <p:cViewPr>
        <p:scale>
          <a:sx n="125" d="100"/>
          <a:sy n="125" d="100"/>
        </p:scale>
        <p:origin x="715" y="-11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66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12" Type="http://schemas.openxmlformats.org/officeDocument/2006/relationships/image" Target="../media/image65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5" Type="http://schemas.openxmlformats.org/officeDocument/2006/relationships/image" Target="../media/image58.w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Relationship Id="rId14" Type="http://schemas.openxmlformats.org/officeDocument/2006/relationships/image" Target="../media/image6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439" y="0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356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439" y="8829356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smtClean="0"/>
            </a:lvl1pPr>
          </a:lstStyle>
          <a:p>
            <a:pPr>
              <a:defRPr/>
            </a:pPr>
            <a:fld id="{6106AE12-BBEB-418C-A8DB-6D67964AAC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439" y="0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490" y="4416267"/>
            <a:ext cx="5487022" cy="418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356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439" y="8829356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smtClean="0"/>
            </a:lvl1pPr>
          </a:lstStyle>
          <a:p>
            <a:pPr>
              <a:defRPr/>
            </a:pPr>
            <a:fld id="{04A416D5-8CD5-4213-9136-DC28ABB80A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2BDFD8-D2C6-4062-ACD5-A02A6E98A49C}" type="slidenum">
              <a:rPr lang="en-US"/>
              <a:pPr/>
              <a:t>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DC73AC-45DB-4772-B28E-D9329E80ABD9}" type="slidenum">
              <a:rPr lang="en-US"/>
              <a:pPr/>
              <a:t>10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04BEAF-3FE4-4A41-80BC-F9F63889F956}" type="slidenum">
              <a:rPr lang="en-US"/>
              <a:pPr/>
              <a:t>11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CB9420-DDD1-496E-A23C-03523BC6C7B6}" type="slidenum">
              <a:rPr lang="en-US"/>
              <a:pPr/>
              <a:t>12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B55666-D79F-46DD-9FCF-9313866C6342}" type="slidenum">
              <a:rPr lang="en-US"/>
              <a:pPr/>
              <a:t>13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F79CCA-E03B-455E-A499-003053EBBBA7}" type="slidenum">
              <a:rPr lang="en-US"/>
              <a:pPr/>
              <a:t>14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B9229-C145-4C30-9593-97AED929B117}" type="slidenum">
              <a:rPr lang="en-US"/>
              <a:pPr/>
              <a:t>15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BDFF9A-3969-4E6E-9A34-AB9D6E9EDAE6}" type="slidenum">
              <a:rPr lang="en-US"/>
              <a:pPr/>
              <a:t>16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DC73AC-45DB-4772-B28E-D9329E80ABD9}" type="slidenum">
              <a:rPr lang="en-US"/>
              <a:pPr/>
              <a:t>17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4DDAC2-2EAE-4AB7-BEBD-7F75D0671F65}" type="slidenum">
              <a:rPr lang="en-US"/>
              <a:pPr/>
              <a:t>18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803B7D-B57F-4B00-B600-D66F6CF22CA1}" type="slidenum">
              <a:rPr lang="en-US"/>
              <a:pPr/>
              <a:t>19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0D4081-F2A0-46ED-AB69-024EBDEDE99B}" type="slidenum">
              <a:rPr lang="en-US"/>
              <a:pPr/>
              <a:t>2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8564AC-8CC9-457C-A9D7-B35B8BA2CF61}" type="slidenum">
              <a:rPr lang="en-US"/>
              <a:pPr/>
              <a:t>20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33C7FD-3205-47D1-B943-B4777C177A4D}" type="slidenum">
              <a:rPr lang="en-US"/>
              <a:pPr/>
              <a:t>21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F00573-DF30-4791-B291-782019F6DFE4}" type="slidenum">
              <a:rPr lang="en-US"/>
              <a:pPr/>
              <a:t>22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CEC14F-95D0-46F3-AA24-A91E27463E64}" type="slidenum">
              <a:rPr lang="en-US"/>
              <a:pPr/>
              <a:t>23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2F2021-6F6A-4D16-800B-BC62C0413E1E}" type="slidenum">
              <a:rPr lang="en-US"/>
              <a:pPr/>
              <a:t>24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587DD2-36E4-4D0C-9B07-3EB33E555974}" type="slidenum">
              <a:rPr lang="en-US"/>
              <a:pPr/>
              <a:t>25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C6F765-C6C7-473E-A3A4-4A862ED54E57}" type="slidenum">
              <a:rPr lang="en-US"/>
              <a:pPr/>
              <a:t>26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12CDD0-A885-4B24-AF34-3C6433255CA3}" type="slidenum">
              <a:rPr lang="en-US"/>
              <a:pPr/>
              <a:t>27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20634F-B12B-40D2-9612-8C5898AAB2F7}" type="slidenum">
              <a:rPr lang="en-US"/>
              <a:pPr/>
              <a:t>28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2609B7-238E-436E-A87A-658531D2B8DC}" type="slidenum">
              <a:rPr lang="en-US"/>
              <a:pPr/>
              <a:t>29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20F891-C9E7-4E29-A97A-263F23C6A62C}" type="slidenum">
              <a:rPr lang="en-US"/>
              <a:pPr/>
              <a:t>3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58D197-8446-478B-AF20-06FB5518F07B}" type="slidenum">
              <a:rPr lang="en-US"/>
              <a:pPr/>
              <a:t>30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6D0BC2-3FFA-443E-B64B-89AA4DAF70B6}" type="slidenum">
              <a:rPr lang="en-US"/>
              <a:pPr/>
              <a:t>31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D7680E-0758-482D-AC1F-EC13DE5514F2}" type="slidenum">
              <a:rPr lang="en-US"/>
              <a:pPr/>
              <a:t>32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6FAC69-BE73-4F54-B5F8-CE67381F6522}" type="slidenum">
              <a:rPr lang="en-US"/>
              <a:pPr/>
              <a:t>33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20F891-C9E7-4E29-A97A-263F23C6A62C}" type="slidenum">
              <a:rPr lang="en-US"/>
              <a:pPr/>
              <a:t>4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C5A1E7-B481-411E-86DF-69E8716D0382}" type="slidenum">
              <a:rPr lang="en-US"/>
              <a:pPr/>
              <a:t>5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BB54CD-18A9-4130-97C7-8967DE68AEF7}" type="slidenum">
              <a:rPr lang="en-US"/>
              <a:pPr/>
              <a:t>6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987FC3-FE5A-4F00-A972-C506639CF668}" type="slidenum">
              <a:rPr lang="en-US"/>
              <a:pPr/>
              <a:t>7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4DFDE3-A0BE-4FF5-A8AC-4DB5CF01F22E}" type="slidenum">
              <a:rPr lang="en-US"/>
              <a:pPr/>
              <a:t>8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9D7EA3-D8B4-47B6-94A5-6515EDE29914}" type="slidenum">
              <a:rPr lang="en-US"/>
              <a:pPr/>
              <a:t>9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BC359-6FF7-4137-B994-87666C34CF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B13FE-6B95-4601-82F3-8BA8198EA9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AE9A6-92BF-4A52-83C0-7A0D91DCCA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305B5-FE30-4F06-8C68-8640EC8F63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9BDA8-C953-455F-9EC1-B6B2922725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33537-789A-45EE-9151-C111BFCFC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BD483-9238-477F-BCAC-8E64DCDA03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6735D-2D51-4811-85D3-19094C2385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A96C3-3746-4003-A458-E5BB24ACC0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BC9EF-5499-4ACA-8084-6D1C56A0C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817C0-3456-4BDA-B1D3-7C6797100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9BAF2-ACA2-439F-A4AF-CE9949DA80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6D3B04A7-B6B3-426D-AFDD-C4CE7370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30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7.wmf"/><Relationship Id="rId10" Type="http://schemas.openxmlformats.org/officeDocument/2006/relationships/image" Target="../media/image40.jpeg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6.jpeg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4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5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5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58.wmf"/><Relationship Id="rId18" Type="http://schemas.openxmlformats.org/officeDocument/2006/relationships/oleObject" Target="../embeddings/oleObject48.bin"/><Relationship Id="rId26" Type="http://schemas.openxmlformats.org/officeDocument/2006/relationships/oleObject" Target="../embeddings/oleObject52.bin"/><Relationship Id="rId3" Type="http://schemas.openxmlformats.org/officeDocument/2006/relationships/notesSlide" Target="../notesSlides/notesSlide22.xml"/><Relationship Id="rId21" Type="http://schemas.openxmlformats.org/officeDocument/2006/relationships/image" Target="../media/image62.wmf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60.wmf"/><Relationship Id="rId25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49.bin"/><Relationship Id="rId29" Type="http://schemas.openxmlformats.org/officeDocument/2006/relationships/image" Target="../media/image66.w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57.wmf"/><Relationship Id="rId24" Type="http://schemas.openxmlformats.org/officeDocument/2006/relationships/oleObject" Target="../embeddings/oleObject51.bin"/><Relationship Id="rId32" Type="http://schemas.openxmlformats.org/officeDocument/2006/relationships/image" Target="../media/image68.jpeg"/><Relationship Id="rId5" Type="http://schemas.openxmlformats.org/officeDocument/2006/relationships/image" Target="../media/image54.wmf"/><Relationship Id="rId15" Type="http://schemas.openxmlformats.org/officeDocument/2006/relationships/image" Target="../media/image59.wmf"/><Relationship Id="rId23" Type="http://schemas.openxmlformats.org/officeDocument/2006/relationships/image" Target="../media/image63.wmf"/><Relationship Id="rId28" Type="http://schemas.openxmlformats.org/officeDocument/2006/relationships/oleObject" Target="../embeddings/oleObject53.bin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61.wmf"/><Relationship Id="rId31" Type="http://schemas.openxmlformats.org/officeDocument/2006/relationships/image" Target="../media/image67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56.wmf"/><Relationship Id="rId14" Type="http://schemas.openxmlformats.org/officeDocument/2006/relationships/oleObject" Target="../embeddings/oleObject46.bin"/><Relationship Id="rId22" Type="http://schemas.openxmlformats.org/officeDocument/2006/relationships/oleObject" Target="../embeddings/oleObject50.bin"/><Relationship Id="rId27" Type="http://schemas.openxmlformats.org/officeDocument/2006/relationships/image" Target="../media/image65.wmf"/><Relationship Id="rId30" Type="http://schemas.openxmlformats.org/officeDocument/2006/relationships/oleObject" Target="../embeddings/oleObject5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80.wmf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79.wmf"/><Relationship Id="rId5" Type="http://schemas.openxmlformats.org/officeDocument/2006/relationships/image" Target="../media/image76.wmf"/><Relationship Id="rId15" Type="http://schemas.openxmlformats.org/officeDocument/2006/relationships/image" Target="../media/image81.w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78.wmf"/><Relationship Id="rId14" Type="http://schemas.openxmlformats.org/officeDocument/2006/relationships/oleObject" Target="../embeddings/oleObject6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86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8.png"/><Relationship Id="rId3" Type="http://schemas.openxmlformats.org/officeDocument/2006/relationships/image" Target="../media/image89.png"/><Relationship Id="rId12" Type="http://schemas.openxmlformats.org/officeDocument/2006/relationships/image" Target="../media/image97.png"/><Relationship Id="rId2" Type="http://schemas.openxmlformats.org/officeDocument/2006/relationships/image" Target="../media/image88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3.png"/><Relationship Id="rId5" Type="http://schemas.openxmlformats.org/officeDocument/2006/relationships/image" Target="../media/image91.png"/><Relationship Id="rId15" Type="http://schemas.openxmlformats.org/officeDocument/2006/relationships/image" Target="../media/image100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9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102.png"/><Relationship Id="rId16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5.png"/><Relationship Id="rId5" Type="http://schemas.openxmlformats.org/officeDocument/2006/relationships/image" Target="../media/image105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5" Type="http://schemas.openxmlformats.org/officeDocument/2006/relationships/image" Target="../media/image137.png"/><Relationship Id="rId10" Type="http://schemas.openxmlformats.org/officeDocument/2006/relationships/image" Target="../media/image132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5.wmf"/><Relationship Id="rId10" Type="http://schemas.openxmlformats.org/officeDocument/2006/relationships/image" Target="../media/image18.jpeg"/><Relationship Id="rId4" Type="http://schemas.openxmlformats.org/officeDocument/2006/relationships/oleObject" Target="../embeddings/oleObject5.bin"/><Relationship Id="rId9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20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9.wmf"/><Relationship Id="rId5" Type="http://schemas.openxmlformats.org/officeDocument/2006/relationships/image" Target="../media/image11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25000" t="5000" r="25000" b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7AE97A-FB19-4EAA-B957-D2E7537D50BA}" type="slidenum">
              <a:rPr lang="en-US"/>
              <a:pPr/>
              <a:t>1</a:t>
            </a:fld>
            <a:endParaRPr lang="en-US"/>
          </a:p>
        </p:txBody>
      </p:sp>
      <p:sp>
        <p:nvSpPr>
          <p:cNvPr id="31747" name="Text Box 10"/>
          <p:cNvSpPr txBox="1">
            <a:spLocks noChangeArrowheads="1"/>
          </p:cNvSpPr>
          <p:nvPr/>
        </p:nvSpPr>
        <p:spPr bwMode="auto">
          <a:xfrm>
            <a:off x="1263522" y="2057400"/>
            <a:ext cx="672491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3600" dirty="0" smtClean="0"/>
              <a:t>ECE 802, </a:t>
            </a:r>
            <a:r>
              <a:rPr lang="en-US" sz="3600" dirty="0"/>
              <a:t>Electric </a:t>
            </a:r>
            <a:r>
              <a:rPr lang="en-US" sz="3600" dirty="0" smtClean="0"/>
              <a:t>Motor Control</a:t>
            </a:r>
            <a:endParaRPr lang="en-US" sz="3600" dirty="0"/>
          </a:p>
          <a:p>
            <a:pPr algn="ctr" eaLnBrk="1" hangingPunct="1"/>
            <a:endParaRPr lang="en-US" sz="3600" dirty="0"/>
          </a:p>
          <a:p>
            <a:pPr algn="ctr" eaLnBrk="1" hangingPunct="1"/>
            <a:r>
              <a:rPr lang="en-US" sz="3600" dirty="0" smtClean="0"/>
              <a:t>Permanent-Magnet</a:t>
            </a:r>
            <a:endParaRPr lang="en-US" sz="3600" dirty="0"/>
          </a:p>
          <a:p>
            <a:pPr algn="ctr" eaLnBrk="1" hangingPunct="1"/>
            <a:r>
              <a:rPr lang="en-US" sz="3600" dirty="0" smtClean="0"/>
              <a:t>Ac </a:t>
            </a:r>
            <a:r>
              <a:rPr lang="en-US" sz="3600" dirty="0"/>
              <a:t>Machines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94EB96-EB4F-42A7-88C9-B0C256A99269}" type="slidenum">
              <a:rPr lang="en-US"/>
              <a:pPr/>
              <a:t>10</a:t>
            </a:fld>
            <a:endParaRPr lang="en-US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2098675" y="1752600"/>
          <a:ext cx="10604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Equation" r:id="rId4" imgW="634680" imgH="253800" progId="Equation.DSMT4">
                  <p:embed/>
                </p:oleObj>
              </mc:Choice>
              <mc:Fallback>
                <p:oleObj name="Equation" r:id="rId4" imgW="63468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1752600"/>
                        <a:ext cx="106045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2092325" y="2286000"/>
          <a:ext cx="17176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Equation" r:id="rId6" imgW="1028520" imgH="241200" progId="Equation.DSMT4">
                  <p:embed/>
                </p:oleObj>
              </mc:Choice>
              <mc:Fallback>
                <p:oleObj name="Equation" r:id="rId6" imgW="102852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2286000"/>
                        <a:ext cx="171767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2076450" y="2819400"/>
          <a:ext cx="11239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Equation" r:id="rId8" imgW="672840" imgH="241200" progId="Equation.DSMT4">
                  <p:embed/>
                </p:oleObj>
              </mc:Choice>
              <mc:Fallback>
                <p:oleObj name="Equation" r:id="rId8" imgW="67284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2819400"/>
                        <a:ext cx="112395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eaLnBrk="1" hangingPunct="1"/>
            <a:r>
              <a:rPr lang="en-US" sz="3200" smtClean="0"/>
              <a:t>Flux Linkage Equations</a:t>
            </a:r>
            <a:br>
              <a:rPr lang="en-US" sz="3200" smtClean="0"/>
            </a:br>
            <a:r>
              <a:rPr lang="en-US" sz="3200" smtClean="0"/>
              <a:t>in the Rotor Reference Frame</a:t>
            </a:r>
          </a:p>
        </p:txBody>
      </p:sp>
      <p:sp>
        <p:nvSpPr>
          <p:cNvPr id="12296" name="Text Box 6"/>
          <p:cNvSpPr txBox="1">
            <a:spLocks noChangeArrowheads="1"/>
          </p:cNvSpPr>
          <p:nvPr/>
        </p:nvSpPr>
        <p:spPr bwMode="auto">
          <a:xfrm>
            <a:off x="1524000" y="3429000"/>
            <a:ext cx="59817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compared to </a:t>
            </a:r>
            <a:r>
              <a:rPr lang="en-US" i="1"/>
              <a:t>a</a:t>
            </a:r>
            <a:r>
              <a:rPr lang="en-US"/>
              <a:t>-</a:t>
            </a:r>
            <a:r>
              <a:rPr lang="en-US" i="1"/>
              <a:t>b</a:t>
            </a:r>
            <a:r>
              <a:rPr lang="en-US"/>
              <a:t>-</a:t>
            </a:r>
            <a:r>
              <a:rPr lang="en-US" i="1"/>
              <a:t>c</a:t>
            </a:r>
            <a:r>
              <a:rPr lang="en-US"/>
              <a:t> variables:</a:t>
            </a:r>
          </a:p>
          <a:p>
            <a:r>
              <a:rPr lang="en-US"/>
              <a:t>no coupled terms and no rotor position dependence</a:t>
            </a:r>
          </a:p>
        </p:txBody>
      </p:sp>
      <p:graphicFrame>
        <p:nvGraphicFramePr>
          <p:cNvPr id="12293" name="Object 7"/>
          <p:cNvGraphicFramePr>
            <a:graphicFrameLocks noChangeAspect="1"/>
          </p:cNvGraphicFramePr>
          <p:nvPr/>
        </p:nvGraphicFramePr>
        <p:xfrm>
          <a:off x="2049463" y="4343400"/>
          <a:ext cx="3711575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Equation" r:id="rId10" imgW="2222280" imgH="736560" progId="Equation.DSMT4">
                  <p:embed/>
                </p:oleObj>
              </mc:Choice>
              <mc:Fallback>
                <p:oleObj name="Equation" r:id="rId10" imgW="2222280" imgH="7365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4343400"/>
                        <a:ext cx="3711575" cy="123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4800600" y="1981200"/>
          <a:ext cx="14049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Equation" r:id="rId12" imgW="838080" imgH="241200" progId="Equation.DSMT4">
                  <p:embed/>
                </p:oleObj>
              </mc:Choice>
              <mc:Fallback>
                <p:oleObj name="Equation" r:id="rId12" imgW="83808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981200"/>
                        <a:ext cx="1404938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724400" y="1524000"/>
            <a:ext cx="883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4791075" y="2513012"/>
          <a:ext cx="142557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4" name="Equation" r:id="rId14" imgW="850680" imgH="228600" progId="Equation.DSMT4">
                  <p:embed/>
                </p:oleObj>
              </mc:Choice>
              <mc:Fallback>
                <p:oleObj name="Equation" r:id="rId14" imgW="85068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075" y="2513012"/>
                        <a:ext cx="1425575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532621-7E39-44A1-9F0C-AFC524E040B4}" type="slidenum">
              <a:rPr lang="en-US"/>
              <a:pPr/>
              <a:t>11</a:t>
            </a:fld>
            <a:endParaRPr lang="en-US"/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smtClean="0"/>
              <a:t>Equivalent Circuit Model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1219200" y="1219200"/>
            <a:ext cx="6323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substitute flux linkage equations into voltage equations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28A8D7-B4DD-4737-A82B-BB188933788A}" type="slidenum">
              <a:rPr lang="en-US"/>
              <a:pPr/>
              <a:t>12</a:t>
            </a:fld>
            <a:endParaRPr lang="en-US"/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447800" y="6080125"/>
            <a:ext cx="469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Note: One cycle of </a:t>
            </a:r>
            <a:r>
              <a:rPr lang="en-US" i="1">
                <a:latin typeface="Symbol" pitchFamily="18" charset="2"/>
              </a:rPr>
              <a:t>q</a:t>
            </a:r>
            <a:r>
              <a:rPr lang="en-US" i="1" baseline="-25000"/>
              <a:t>rm</a:t>
            </a:r>
            <a:r>
              <a:rPr lang="en-US"/>
              <a:t> is two cycles of </a:t>
            </a:r>
            <a:r>
              <a:rPr lang="en-US" i="1">
                <a:latin typeface="Symbol" pitchFamily="18" charset="2"/>
              </a:rPr>
              <a:t>q</a:t>
            </a:r>
            <a:r>
              <a:rPr lang="en-US" i="1" baseline="-25000"/>
              <a:t>r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63563"/>
          </a:xfrm>
        </p:spPr>
        <p:txBody>
          <a:bodyPr/>
          <a:lstStyle/>
          <a:p>
            <a:pPr eaLnBrk="1" hangingPunct="1"/>
            <a:r>
              <a:rPr lang="en-US" sz="3200" smtClean="0"/>
              <a:t>Four-Pole PMSM</a:t>
            </a:r>
          </a:p>
        </p:txBody>
      </p:sp>
      <p:pic>
        <p:nvPicPr>
          <p:cNvPr id="35845" name="Picture 4" descr="Brushless Dc Figur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403725"/>
            <a:ext cx="4506913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1600200" y="3946525"/>
            <a:ext cx="5427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plot </a:t>
            </a:r>
            <a:r>
              <a:rPr lang="en-US" i="1"/>
              <a:t>a</a:t>
            </a:r>
            <a:r>
              <a:rPr lang="en-US"/>
              <a:t>-phase flux linkage from the rotor magnet</a:t>
            </a:r>
          </a:p>
        </p:txBody>
      </p:sp>
      <p:pic>
        <p:nvPicPr>
          <p:cNvPr id="8" name="Picture 7" descr="PMSM Figures.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0600" y="1239012"/>
            <a:ext cx="6976872" cy="2647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2ACD4A-ECDD-4FC1-A316-3F984FDEA4B4}" type="slidenum">
              <a:rPr lang="en-US"/>
              <a:pPr/>
              <a:t>13</a:t>
            </a:fld>
            <a:endParaRPr lang="en-US"/>
          </a:p>
        </p:txBody>
      </p:sp>
      <p:sp>
        <p:nvSpPr>
          <p:cNvPr id="14341" name="Text Box 2"/>
          <p:cNvSpPr txBox="1">
            <a:spLocks noChangeArrowheads="1"/>
          </p:cNvSpPr>
          <p:nvPr/>
        </p:nvSpPr>
        <p:spPr bwMode="auto">
          <a:xfrm>
            <a:off x="1752600" y="3352800"/>
            <a:ext cx="448468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>
                <a:latin typeface="Symbol" pitchFamily="18" charset="2"/>
              </a:rPr>
              <a:t>q</a:t>
            </a:r>
            <a:r>
              <a:rPr lang="en-US" i="1" baseline="-25000"/>
              <a:t>r</a:t>
            </a:r>
            <a:r>
              <a:rPr lang="en-US"/>
              <a:t>    - electrical rotor position (rad)</a:t>
            </a:r>
          </a:p>
          <a:p>
            <a:pPr>
              <a:lnSpc>
                <a:spcPct val="150000"/>
              </a:lnSpc>
            </a:pPr>
            <a:r>
              <a:rPr lang="en-US" i="1">
                <a:latin typeface="Symbol" pitchFamily="18" charset="2"/>
              </a:rPr>
              <a:t>q</a:t>
            </a:r>
            <a:r>
              <a:rPr lang="en-US" i="1" baseline="-25000"/>
              <a:t>rm</a:t>
            </a:r>
            <a:r>
              <a:rPr lang="en-US" i="1"/>
              <a:t> </a:t>
            </a:r>
            <a:r>
              <a:rPr lang="en-US"/>
              <a:t> - mechanical rotor position (rad)</a:t>
            </a:r>
          </a:p>
          <a:p>
            <a:pPr>
              <a:lnSpc>
                <a:spcPct val="150000"/>
              </a:lnSpc>
            </a:pPr>
            <a:r>
              <a:rPr lang="en-US" i="1">
                <a:latin typeface="Symbol" pitchFamily="18" charset="2"/>
              </a:rPr>
              <a:t>w</a:t>
            </a:r>
            <a:r>
              <a:rPr lang="en-US" i="1" baseline="-25000"/>
              <a:t>r</a:t>
            </a:r>
            <a:r>
              <a:rPr lang="en-US" i="1"/>
              <a:t> </a:t>
            </a:r>
            <a:r>
              <a:rPr lang="en-US"/>
              <a:t>  - electrical rotor speed (rad/sec)</a:t>
            </a:r>
          </a:p>
          <a:p>
            <a:pPr>
              <a:lnSpc>
                <a:spcPct val="150000"/>
              </a:lnSpc>
            </a:pPr>
            <a:r>
              <a:rPr lang="en-US" i="1">
                <a:latin typeface="Symbol" pitchFamily="18" charset="2"/>
              </a:rPr>
              <a:t>w</a:t>
            </a:r>
            <a:r>
              <a:rPr lang="en-US" i="1" baseline="-25000"/>
              <a:t>rm</a:t>
            </a:r>
            <a:r>
              <a:rPr lang="en-US" i="1"/>
              <a:t> </a:t>
            </a:r>
            <a:r>
              <a:rPr lang="en-US"/>
              <a:t>- mechanical rotor speed (rad/sec)</a:t>
            </a: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1752600" y="1676400"/>
          <a:ext cx="11017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4" imgW="660240" imgH="393480" progId="Equation.3">
                  <p:embed/>
                </p:oleObj>
              </mc:Choice>
              <mc:Fallback>
                <p:oleObj name="Equation" r:id="rId4" imgW="66024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76400"/>
                        <a:ext cx="1101725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4"/>
          <p:cNvGraphicFramePr>
            <a:graphicFrameLocks noChangeAspect="1"/>
          </p:cNvGraphicFramePr>
          <p:nvPr/>
        </p:nvGraphicFramePr>
        <p:xfrm>
          <a:off x="1752600" y="2438400"/>
          <a:ext cx="11652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6" imgW="698400" imgH="393480" progId="Equation.3">
                  <p:embed/>
                </p:oleObj>
              </mc:Choice>
              <mc:Fallback>
                <p:oleObj name="Equation" r:id="rId6" imgW="6984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438400"/>
                        <a:ext cx="1165225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z="3200" smtClean="0"/>
              <a:t>General Machine with </a:t>
            </a:r>
            <a:r>
              <a:rPr lang="en-US" sz="3200" i="1" smtClean="0"/>
              <a:t>P</a:t>
            </a:r>
            <a:r>
              <a:rPr lang="en-US" sz="3200" smtClean="0"/>
              <a:t> Poles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608592-89C1-4751-8056-B13766EDFC80}" type="slidenum">
              <a:rPr lang="en-US"/>
              <a:pPr/>
              <a:t>14</a:t>
            </a:fld>
            <a:endParaRPr lang="en-US"/>
          </a:p>
        </p:txBody>
      </p:sp>
      <p:graphicFrame>
        <p:nvGraphicFramePr>
          <p:cNvPr id="15365" name="Object 7"/>
          <p:cNvGraphicFramePr>
            <a:graphicFrameLocks noChangeAspect="1"/>
          </p:cNvGraphicFramePr>
          <p:nvPr/>
        </p:nvGraphicFramePr>
        <p:xfrm>
          <a:off x="1825625" y="3581400"/>
          <a:ext cx="34956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4" imgW="2095200" imgH="393480" progId="Equation.DSMT4">
                  <p:embed/>
                </p:oleObj>
              </mc:Choice>
              <mc:Fallback>
                <p:oleObj name="Equation" r:id="rId4" imgW="209520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5" y="3581400"/>
                        <a:ext cx="3495675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z="3200" smtClean="0"/>
              <a:t>Torque Equation from Power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9316FD-E498-466C-845F-23C56EF8A0BA}" type="slidenum">
              <a:rPr lang="en-US"/>
              <a:pPr/>
              <a:t>15</a:t>
            </a:fld>
            <a:endParaRPr lang="en-US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5638800" y="1447800"/>
          <a:ext cx="1547813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Equation" r:id="rId4" imgW="926698" imgH="406224" progId="Equation.3">
                  <p:embed/>
                </p:oleObj>
              </mc:Choice>
              <mc:Fallback>
                <p:oleObj name="Equation" r:id="rId4" imgW="926698" imgH="40622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447800"/>
                        <a:ext cx="1547813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5638800" y="2286000"/>
          <a:ext cx="25447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Equation" r:id="rId6" imgW="1524000" imgH="228600" progId="Equation.3">
                  <p:embed/>
                </p:oleObj>
              </mc:Choice>
              <mc:Fallback>
                <p:oleObj name="Equation" r:id="rId6" imgW="15240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286000"/>
                        <a:ext cx="254476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smtClean="0"/>
              <a:t>Mechanical Equations</a:t>
            </a:r>
          </a:p>
        </p:txBody>
      </p: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1295400" y="3810000"/>
            <a:ext cx="423068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T</a:t>
            </a:r>
            <a:r>
              <a:rPr lang="en-US" i="1" baseline="-25000"/>
              <a:t>e  </a:t>
            </a:r>
            <a:r>
              <a:rPr lang="en-US"/>
              <a:t> -  electrical torque (N∙m)</a:t>
            </a:r>
          </a:p>
          <a:p>
            <a:r>
              <a:rPr lang="en-US" i="1"/>
              <a:t>B</a:t>
            </a:r>
            <a:r>
              <a:rPr lang="en-US" i="1" baseline="-25000"/>
              <a:t>m</a:t>
            </a:r>
            <a:r>
              <a:rPr lang="en-US"/>
              <a:t>  -  friction constant (Kg∙m</a:t>
            </a:r>
            <a:r>
              <a:rPr lang="en-US" baseline="30000"/>
              <a:t>2</a:t>
            </a:r>
            <a:r>
              <a:rPr lang="en-US"/>
              <a:t>/sec)</a:t>
            </a:r>
          </a:p>
          <a:p>
            <a:r>
              <a:rPr lang="en-US" i="1"/>
              <a:t>J</a:t>
            </a:r>
            <a:r>
              <a:rPr lang="en-US"/>
              <a:t>    -  total inertia (Kg∙m</a:t>
            </a:r>
            <a:r>
              <a:rPr lang="en-US" baseline="30000"/>
              <a:t>2</a:t>
            </a:r>
            <a:r>
              <a:rPr lang="en-US"/>
              <a:t>)</a:t>
            </a:r>
          </a:p>
          <a:p>
            <a:r>
              <a:rPr lang="en-US" i="1">
                <a:latin typeface="Symbol" pitchFamily="18" charset="2"/>
              </a:rPr>
              <a:t>w</a:t>
            </a:r>
            <a:r>
              <a:rPr lang="en-US" i="1" baseline="-25000"/>
              <a:t>rm</a:t>
            </a:r>
            <a:r>
              <a:rPr lang="en-US"/>
              <a:t> -  mechanical speed (rad/sec)</a:t>
            </a:r>
          </a:p>
          <a:p>
            <a:r>
              <a:rPr lang="en-US" i="1"/>
              <a:t>T</a:t>
            </a:r>
            <a:r>
              <a:rPr lang="en-US" i="1" baseline="-25000"/>
              <a:t>L</a:t>
            </a:r>
            <a:r>
              <a:rPr lang="en-US"/>
              <a:t>  -  load torque (N∙m)</a:t>
            </a:r>
          </a:p>
          <a:p>
            <a:r>
              <a:rPr lang="en-US" i="1">
                <a:latin typeface="Symbol" pitchFamily="18" charset="2"/>
              </a:rPr>
              <a:t>q</a:t>
            </a:r>
            <a:r>
              <a:rPr lang="en-US" i="1" baseline="-25000"/>
              <a:t>rm</a:t>
            </a:r>
            <a:r>
              <a:rPr lang="en-US"/>
              <a:t> -  mechanical rotor position (rad)</a:t>
            </a:r>
          </a:p>
        </p:txBody>
      </p:sp>
      <p:sp>
        <p:nvSpPr>
          <p:cNvPr id="17416" name="Text Box 6"/>
          <p:cNvSpPr txBox="1">
            <a:spLocks noChangeArrowheads="1"/>
          </p:cNvSpPr>
          <p:nvPr/>
        </p:nvSpPr>
        <p:spPr bwMode="auto">
          <a:xfrm>
            <a:off x="5546725" y="2906713"/>
            <a:ext cx="650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also</a:t>
            </a:r>
          </a:p>
        </p:txBody>
      </p:sp>
      <p:graphicFrame>
        <p:nvGraphicFramePr>
          <p:cNvPr id="17412" name="Object 7"/>
          <p:cNvGraphicFramePr>
            <a:graphicFrameLocks noChangeAspect="1"/>
          </p:cNvGraphicFramePr>
          <p:nvPr/>
        </p:nvGraphicFramePr>
        <p:xfrm>
          <a:off x="6324600" y="2971800"/>
          <a:ext cx="116998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Equation" r:id="rId8" imgW="698400" imgH="228600" progId="Equation.3">
                  <p:embed/>
                </p:oleObj>
              </mc:Choice>
              <mc:Fallback>
                <p:oleObj name="Equation" r:id="rId8" imgW="6984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971800"/>
                        <a:ext cx="1169988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7" name="Picture 8" descr="Brushless Dc Figures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90600" y="1371600"/>
            <a:ext cx="4038600" cy="202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MSM Figures.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1357884"/>
            <a:ext cx="7260336" cy="3899916"/>
          </a:xfrm>
          <a:prstGeom prst="rect">
            <a:avLst/>
          </a:prstGeom>
        </p:spPr>
      </p:pic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B52409-7E29-49EE-82B8-A0604C66BC3E}" type="slidenum">
              <a:rPr lang="en-US"/>
              <a:pPr/>
              <a:t>16</a:t>
            </a:fld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30175"/>
            <a:ext cx="8763000" cy="1012825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Round Rotor Permanent-Magnet Ac Machines</a:t>
            </a:r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1143000" y="5943600"/>
          <a:ext cx="239553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5" imgW="1422360" imgH="241200" progId="Equation.DSMT4">
                  <p:embed/>
                </p:oleObj>
              </mc:Choice>
              <mc:Fallback>
                <p:oleObj name="Equation" r:id="rId5" imgW="142236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943600"/>
                        <a:ext cx="2395537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1252537" y="5334000"/>
            <a:ext cx="227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motor construction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5748337" y="4800600"/>
            <a:ext cx="2346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winding connection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94EB96-EB4F-42A7-88C9-B0C256A99269}" type="slidenum">
              <a:rPr lang="en-US"/>
              <a:pPr/>
              <a:t>17</a:t>
            </a:fld>
            <a:endParaRPr lang="en-US"/>
          </a:p>
        </p:txBody>
      </p:sp>
      <p:sp>
        <p:nvSpPr>
          <p:cNvPr id="1229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eaLnBrk="1" hangingPunct="1"/>
            <a:r>
              <a:rPr lang="en-US" sz="3200" dirty="0" smtClean="0"/>
              <a:t>Round Rotor Machine Equations</a:t>
            </a:r>
          </a:p>
        </p:txBody>
      </p:sp>
      <p:graphicFrame>
        <p:nvGraphicFramePr>
          <p:cNvPr id="107528" name="Object 7"/>
          <p:cNvGraphicFramePr>
            <a:graphicFrameLocks noChangeAspect="1"/>
          </p:cNvGraphicFramePr>
          <p:nvPr/>
        </p:nvGraphicFramePr>
        <p:xfrm>
          <a:off x="1720850" y="3352800"/>
          <a:ext cx="16319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2" name="Equation" r:id="rId4" imgW="977760" imgH="393480" progId="Equation.DSMT4">
                  <p:embed/>
                </p:oleObj>
              </mc:Choice>
              <mc:Fallback>
                <p:oleObj name="Equation" r:id="rId4" imgW="97776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3352800"/>
                        <a:ext cx="1631950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9" name="Object 2"/>
          <p:cNvGraphicFramePr>
            <a:graphicFrameLocks noChangeAspect="1"/>
          </p:cNvGraphicFramePr>
          <p:nvPr/>
        </p:nvGraphicFramePr>
        <p:xfrm>
          <a:off x="1622425" y="1981200"/>
          <a:ext cx="3581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3" name="Equation" r:id="rId6" imgW="2145960" imgH="253800" progId="Equation.DSMT4">
                  <p:embed/>
                </p:oleObj>
              </mc:Choice>
              <mc:Fallback>
                <p:oleObj name="Equation" r:id="rId6" imgW="214596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1981200"/>
                        <a:ext cx="35814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0" name="Object 3"/>
          <p:cNvGraphicFramePr>
            <a:graphicFrameLocks noChangeAspect="1"/>
          </p:cNvGraphicFramePr>
          <p:nvPr/>
        </p:nvGraphicFramePr>
        <p:xfrm>
          <a:off x="1662113" y="2667000"/>
          <a:ext cx="26908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4" name="Equation" r:id="rId8" imgW="1612800" imgH="253800" progId="Equation.DSMT4">
                  <p:embed/>
                </p:oleObj>
              </mc:Choice>
              <mc:Fallback>
                <p:oleObj name="Equation" r:id="rId8" imgW="161280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2667000"/>
                        <a:ext cx="26908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63E508-F218-4DEC-AEA3-C61ADB505768}" type="slidenum">
              <a:rPr lang="en-US"/>
              <a:pPr/>
              <a:t>18</a:t>
            </a:fld>
            <a:endParaRPr lang="en-US"/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smtClean="0"/>
              <a:t>Inductance Related to Machine Dimensions</a:t>
            </a:r>
          </a:p>
        </p:txBody>
      </p:sp>
      <p:graphicFrame>
        <p:nvGraphicFramePr>
          <p:cNvPr id="5122" name="Object 11"/>
          <p:cNvGraphicFramePr>
            <a:graphicFrameLocks noChangeAspect="1"/>
          </p:cNvGraphicFramePr>
          <p:nvPr/>
        </p:nvGraphicFramePr>
        <p:xfrm>
          <a:off x="1362075" y="1905000"/>
          <a:ext cx="2163763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4" imgW="1295280" imgH="469800" progId="Equation.DSMT4">
                  <p:embed/>
                </p:oleObj>
              </mc:Choice>
              <mc:Fallback>
                <p:oleObj name="Equation" r:id="rId4" imgW="1295280" imgH="469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1905000"/>
                        <a:ext cx="2163763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5" name="Picture 14" descr="stator-hit-l150g-1200"/>
          <p:cNvPicPr>
            <a:picLocks noChangeAspect="1" noChangeArrowheads="1"/>
          </p:cNvPicPr>
          <p:nvPr/>
        </p:nvPicPr>
        <p:blipFill>
          <a:blip r:embed="rId6" cstate="print"/>
          <a:srcRect l="9804" t="2614" r="11765" b="3268"/>
          <a:stretch>
            <a:fillRect/>
          </a:stretch>
        </p:blipFill>
        <p:spPr bwMode="auto">
          <a:xfrm>
            <a:off x="4495800" y="1219200"/>
            <a:ext cx="4038600" cy="3634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16" descr="SlottedMotor2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19200" y="3048000"/>
            <a:ext cx="3276600" cy="321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1295400" y="1371600"/>
            <a:ext cx="26901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From Chapter 1 and 2</a:t>
            </a:r>
            <a:endParaRPr lang="en-US" i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F9BC9B-261F-45DF-A77F-2D7FDE80F449}" type="slidenum">
              <a:rPr lang="en-US"/>
              <a:pPr/>
              <a:t>19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sz="3200" smtClean="0"/>
              <a:t>PMSM Model</a:t>
            </a:r>
            <a:endParaRPr lang="en-US" sz="3200" baseline="30000" smtClean="0"/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838200" y="1143000"/>
            <a:ext cx="763587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the zero sequence current can be neglected, the </a:t>
            </a:r>
            <a:r>
              <a:rPr lang="en-US" i="1" dirty="0"/>
              <a:t>q</a:t>
            </a:r>
            <a:r>
              <a:rPr lang="en-US" dirty="0"/>
              <a:t>-</a:t>
            </a:r>
            <a:r>
              <a:rPr lang="en-US" i="1" dirty="0"/>
              <a:t>d</a:t>
            </a:r>
            <a:r>
              <a:rPr lang="en-US" dirty="0"/>
              <a:t> model represents the machine as a two-phase circuit with dc quantities in the steady-state.  The two circuits are coupled by back-</a:t>
            </a:r>
            <a:r>
              <a:rPr lang="en-US" dirty="0" err="1"/>
              <a:t>emf</a:t>
            </a:r>
            <a:r>
              <a:rPr lang="en-US" dirty="0"/>
              <a:t> terms.</a:t>
            </a:r>
          </a:p>
          <a:p>
            <a:endParaRPr lang="en-US" dirty="0"/>
          </a:p>
          <a:p>
            <a:r>
              <a:rPr lang="en-US" dirty="0"/>
              <a:t>The torque equation in the </a:t>
            </a:r>
            <a:r>
              <a:rPr lang="en-US" i="1" dirty="0"/>
              <a:t>q</a:t>
            </a:r>
            <a:r>
              <a:rPr lang="en-US" dirty="0"/>
              <a:t>-</a:t>
            </a:r>
            <a:r>
              <a:rPr lang="en-US" i="1" dirty="0"/>
              <a:t>d</a:t>
            </a:r>
            <a:r>
              <a:rPr lang="en-US" dirty="0"/>
              <a:t> model is simplified compared to the machine-variable (</a:t>
            </a:r>
            <a:r>
              <a:rPr lang="en-US" i="1" dirty="0"/>
              <a:t>a</a:t>
            </a:r>
            <a:r>
              <a:rPr lang="en-US" dirty="0"/>
              <a:t>-</a:t>
            </a:r>
            <a:r>
              <a:rPr lang="en-US" i="1" dirty="0"/>
              <a:t>b</a:t>
            </a:r>
            <a:r>
              <a:rPr lang="en-US" dirty="0"/>
              <a:t>-</a:t>
            </a:r>
            <a:r>
              <a:rPr lang="en-US" i="1" dirty="0"/>
              <a:t>c</a:t>
            </a:r>
            <a:r>
              <a:rPr lang="en-US" dirty="0"/>
              <a:t>) model.  This property will be used for developing a torque control.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i="1" dirty="0"/>
              <a:t>q</a:t>
            </a:r>
            <a:r>
              <a:rPr lang="en-US" dirty="0"/>
              <a:t>-</a:t>
            </a:r>
            <a:r>
              <a:rPr lang="en-US" i="1" dirty="0"/>
              <a:t>d</a:t>
            </a:r>
            <a:r>
              <a:rPr lang="en-US" dirty="0"/>
              <a:t> model also leads to simple control in other systems such as induction machines, active rectifiers, and active filters.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002F6E-9C03-498F-A7DE-A37DCB325CC0}" type="slidenum">
              <a:rPr lang="en-US"/>
              <a:pPr/>
              <a:t>2</a:t>
            </a:fld>
            <a:endParaRPr lang="en-US"/>
          </a:p>
        </p:txBody>
      </p:sp>
      <p:pic>
        <p:nvPicPr>
          <p:cNvPr id="33795" name="Picture 2" descr="4638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371600"/>
            <a:ext cx="7620000" cy="425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1012825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Rotor and Stator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7E4A92-EFF8-4D57-AAF8-C20AFF3CB3A5}" type="slidenum">
              <a:rPr lang="en-US"/>
              <a:pPr/>
              <a:t>20</a:t>
            </a:fld>
            <a:endParaRPr lang="en-US"/>
          </a:p>
        </p:txBody>
      </p:sp>
      <p:graphicFrame>
        <p:nvGraphicFramePr>
          <p:cNvPr id="23563" name="Object 14"/>
          <p:cNvGraphicFramePr>
            <a:graphicFrameLocks noChangeAspect="1"/>
          </p:cNvGraphicFramePr>
          <p:nvPr/>
        </p:nvGraphicFramePr>
        <p:xfrm>
          <a:off x="1022350" y="4114800"/>
          <a:ext cx="28622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7" name="Equation" r:id="rId4" imgW="1714320" imgH="253800" progId="Equation.DSMT4">
                  <p:embed/>
                </p:oleObj>
              </mc:Choice>
              <mc:Fallback>
                <p:oleObj name="Equation" r:id="rId4" imgW="1714320" imgH="253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4114800"/>
                        <a:ext cx="2862263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5"/>
          <p:cNvGraphicFramePr>
            <a:graphicFrameLocks noChangeAspect="1"/>
          </p:cNvGraphicFramePr>
          <p:nvPr/>
        </p:nvGraphicFramePr>
        <p:xfrm>
          <a:off x="990600" y="4724400"/>
          <a:ext cx="19939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name="Equation" r:id="rId6" imgW="1193760" imgH="253800" progId="Equation.3">
                  <p:embed/>
                </p:oleObj>
              </mc:Choice>
              <mc:Fallback>
                <p:oleObj name="Equation" r:id="rId6" imgW="1193760" imgH="253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724400"/>
                        <a:ext cx="1993900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6"/>
          <p:cNvGraphicFramePr>
            <a:graphicFrameLocks noChangeAspect="1"/>
          </p:cNvGraphicFramePr>
          <p:nvPr/>
        </p:nvGraphicFramePr>
        <p:xfrm>
          <a:off x="990600" y="5334000"/>
          <a:ext cx="29718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name="Equation" r:id="rId8" imgW="1777680" imgH="393480" progId="Equation.DSMT4">
                  <p:embed/>
                </p:oleObj>
              </mc:Choice>
              <mc:Fallback>
                <p:oleObj name="Equation" r:id="rId8" imgW="1777680" imgH="3934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334000"/>
                        <a:ext cx="2971800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1" name="Rectangle 17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smtClean="0"/>
              <a:t>PMSM Steady-State Equations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18D095-B3B1-4721-86E6-8910AAABDBE4}" type="slidenum">
              <a:rPr lang="en-US"/>
              <a:pPr/>
              <a:t>21</a:t>
            </a:fld>
            <a:endParaRPr lang="en-US"/>
          </a:p>
        </p:txBody>
      </p:sp>
      <p:sp>
        <p:nvSpPr>
          <p:cNvPr id="24583" name="Text Box 2"/>
          <p:cNvSpPr txBox="1">
            <a:spLocks noChangeArrowheads="1"/>
          </p:cNvSpPr>
          <p:nvPr/>
        </p:nvSpPr>
        <p:spPr bwMode="auto">
          <a:xfrm>
            <a:off x="685800" y="1371600"/>
            <a:ext cx="2357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solving for voltages</a:t>
            </a:r>
          </a:p>
        </p:txBody>
      </p:sp>
      <p:graphicFrame>
        <p:nvGraphicFramePr>
          <p:cNvPr id="24578" name="Object 3"/>
          <p:cNvGraphicFramePr>
            <a:graphicFrameLocks noChangeAspect="1"/>
          </p:cNvGraphicFramePr>
          <p:nvPr/>
        </p:nvGraphicFramePr>
        <p:xfrm>
          <a:off x="728662" y="1881188"/>
          <a:ext cx="4071938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Equation" r:id="rId4" imgW="2438280" imgH="482400" progId="Equation.DSMT4">
                  <p:embed/>
                </p:oleObj>
              </mc:Choice>
              <mc:Fallback>
                <p:oleObj name="Equation" r:id="rId4" imgW="243828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2" y="1881188"/>
                        <a:ext cx="4071938" cy="804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 Box 5"/>
          <p:cNvSpPr txBox="1">
            <a:spLocks noChangeArrowheads="1"/>
          </p:cNvSpPr>
          <p:nvPr/>
        </p:nvSpPr>
        <p:spPr bwMode="auto">
          <a:xfrm>
            <a:off x="685800" y="2932112"/>
            <a:ext cx="2327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solving for currents</a:t>
            </a:r>
          </a:p>
        </p:txBody>
      </p:sp>
      <p:graphicFrame>
        <p:nvGraphicFramePr>
          <p:cNvPr id="24580" name="Object 6"/>
          <p:cNvGraphicFramePr>
            <a:graphicFrameLocks noChangeAspect="1"/>
          </p:cNvGraphicFramePr>
          <p:nvPr/>
        </p:nvGraphicFramePr>
        <p:xfrm>
          <a:off x="5172075" y="3308350"/>
          <a:ext cx="321468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Equation" r:id="rId6" imgW="1904760" imgH="495000" progId="Equation.DSMT4">
                  <p:embed/>
                </p:oleObj>
              </mc:Choice>
              <mc:Fallback>
                <p:oleObj name="Equation" r:id="rId6" imgW="1904760" imgH="495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3308350"/>
                        <a:ext cx="3214688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7"/>
          <p:cNvGraphicFramePr>
            <a:graphicFrameLocks noChangeAspect="1"/>
          </p:cNvGraphicFramePr>
          <p:nvPr/>
        </p:nvGraphicFramePr>
        <p:xfrm>
          <a:off x="5172075" y="4298950"/>
          <a:ext cx="321468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Equation" r:id="rId8" imgW="1904760" imgH="495000" progId="Equation.DSMT4">
                  <p:embed/>
                </p:oleObj>
              </mc:Choice>
              <mc:Fallback>
                <p:oleObj name="Equation" r:id="rId8" imgW="1904760" imgH="495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4298950"/>
                        <a:ext cx="3214688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sz="3200" smtClean="0"/>
              <a:t>Steady-State Solutions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D7E80C-BDFA-403E-85B3-BEAE800C7BF8}" type="slidenum">
              <a:rPr lang="en-US"/>
              <a:pPr/>
              <a:t>22</a:t>
            </a:fld>
            <a:endParaRPr lang="en-US"/>
          </a:p>
        </p:txBody>
      </p:sp>
      <p:sp>
        <p:nvSpPr>
          <p:cNvPr id="25617" name="Line 2"/>
          <p:cNvSpPr>
            <a:spLocks noChangeShapeType="1"/>
          </p:cNvSpPr>
          <p:nvPr/>
        </p:nvSpPr>
        <p:spPr bwMode="auto">
          <a:xfrm>
            <a:off x="4724400" y="34290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8" name="Text Box 3"/>
          <p:cNvSpPr txBox="1">
            <a:spLocks noChangeArrowheads="1"/>
          </p:cNvSpPr>
          <p:nvPr/>
        </p:nvSpPr>
        <p:spPr bwMode="auto">
          <a:xfrm>
            <a:off x="323850" y="1447800"/>
            <a:ext cx="204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inverter voltages</a:t>
            </a:r>
          </a:p>
        </p:txBody>
      </p:sp>
      <p:sp>
        <p:nvSpPr>
          <p:cNvPr id="25619" name="Text Box 4"/>
          <p:cNvSpPr txBox="1">
            <a:spLocks noChangeArrowheads="1"/>
          </p:cNvSpPr>
          <p:nvPr/>
        </p:nvSpPr>
        <p:spPr bwMode="auto">
          <a:xfrm>
            <a:off x="6019800" y="1447800"/>
            <a:ext cx="2130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resulting currents</a:t>
            </a:r>
          </a:p>
        </p:txBody>
      </p:sp>
      <p:graphicFrame>
        <p:nvGraphicFramePr>
          <p:cNvPr id="25602" name="Object 5"/>
          <p:cNvGraphicFramePr>
            <a:graphicFrameLocks noChangeAspect="1"/>
          </p:cNvGraphicFramePr>
          <p:nvPr/>
        </p:nvGraphicFramePr>
        <p:xfrm>
          <a:off x="400050" y="1905000"/>
          <a:ext cx="23114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4" name="Equation" r:id="rId4" imgW="1384200" imgH="253800" progId="Equation.3">
                  <p:embed/>
                </p:oleObj>
              </mc:Choice>
              <mc:Fallback>
                <p:oleObj name="Equation" r:id="rId4" imgW="138420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1905000"/>
                        <a:ext cx="2311400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6"/>
          <p:cNvGraphicFramePr>
            <a:graphicFrameLocks noChangeAspect="1"/>
          </p:cNvGraphicFramePr>
          <p:nvPr/>
        </p:nvGraphicFramePr>
        <p:xfrm>
          <a:off x="381000" y="2362200"/>
          <a:ext cx="29686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5" name="Equation" r:id="rId6" imgW="1777680" imgH="431640" progId="Equation.3">
                  <p:embed/>
                </p:oleObj>
              </mc:Choice>
              <mc:Fallback>
                <p:oleObj name="Equation" r:id="rId6" imgW="177768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362200"/>
                        <a:ext cx="2968625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7"/>
          <p:cNvGraphicFramePr>
            <a:graphicFrameLocks noChangeAspect="1"/>
          </p:cNvGraphicFramePr>
          <p:nvPr/>
        </p:nvGraphicFramePr>
        <p:xfrm>
          <a:off x="390525" y="3048000"/>
          <a:ext cx="29479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6" name="Equation" r:id="rId8" imgW="1765080" imgH="431640" progId="Equation.3">
                  <p:embed/>
                </p:oleObj>
              </mc:Choice>
              <mc:Fallback>
                <p:oleObj name="Equation" r:id="rId8" imgW="176508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3048000"/>
                        <a:ext cx="2947988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8"/>
          <p:cNvGraphicFramePr>
            <a:graphicFrameLocks noChangeAspect="1"/>
          </p:cNvGraphicFramePr>
          <p:nvPr/>
        </p:nvGraphicFramePr>
        <p:xfrm>
          <a:off x="400050" y="3886200"/>
          <a:ext cx="19081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7" name="Equation" r:id="rId10" imgW="1143000" imgH="266700" progId="Equation.3">
                  <p:embed/>
                </p:oleObj>
              </mc:Choice>
              <mc:Fallback>
                <p:oleObj name="Equation" r:id="rId10" imgW="1143000" imgH="266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3886200"/>
                        <a:ext cx="19081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9"/>
          <p:cNvGraphicFramePr>
            <a:graphicFrameLocks noChangeAspect="1"/>
          </p:cNvGraphicFramePr>
          <p:nvPr/>
        </p:nvGraphicFramePr>
        <p:xfrm>
          <a:off x="400050" y="4343400"/>
          <a:ext cx="20129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8" name="Equation" r:id="rId12" imgW="1205977" imgH="253890" progId="Equation.3">
                  <p:embed/>
                </p:oleObj>
              </mc:Choice>
              <mc:Fallback>
                <p:oleObj name="Equation" r:id="rId12" imgW="1205977" imgH="25389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4343400"/>
                        <a:ext cx="2012950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10"/>
          <p:cNvGraphicFramePr>
            <a:graphicFrameLocks noChangeAspect="1"/>
          </p:cNvGraphicFramePr>
          <p:nvPr/>
        </p:nvGraphicFramePr>
        <p:xfrm>
          <a:off x="400050" y="4943475"/>
          <a:ext cx="250190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9" name="Equation" r:id="rId14" imgW="1498600" imgH="419100" progId="Equation.3">
                  <p:embed/>
                </p:oleObj>
              </mc:Choice>
              <mc:Fallback>
                <p:oleObj name="Equation" r:id="rId14" imgW="14986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4943475"/>
                        <a:ext cx="2501900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11"/>
          <p:cNvGraphicFramePr>
            <a:graphicFrameLocks noChangeAspect="1"/>
          </p:cNvGraphicFramePr>
          <p:nvPr/>
        </p:nvGraphicFramePr>
        <p:xfrm>
          <a:off x="400050" y="5543550"/>
          <a:ext cx="18446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0" name="Equation" r:id="rId16" imgW="1104900" imgH="508000" progId="Equation.3">
                  <p:embed/>
                </p:oleObj>
              </mc:Choice>
              <mc:Fallback>
                <p:oleObj name="Equation" r:id="rId16" imgW="1104900" imgH="508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5543550"/>
                        <a:ext cx="184467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12"/>
          <p:cNvGraphicFramePr>
            <a:graphicFrameLocks noChangeAspect="1"/>
          </p:cNvGraphicFramePr>
          <p:nvPr/>
        </p:nvGraphicFramePr>
        <p:xfrm>
          <a:off x="5934075" y="1905000"/>
          <a:ext cx="222408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1" name="Equation" r:id="rId18" imgW="1333440" imgH="253800" progId="Equation.3">
                  <p:embed/>
                </p:oleObj>
              </mc:Choice>
              <mc:Fallback>
                <p:oleObj name="Equation" r:id="rId18" imgW="1333440" imgH="253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4075" y="1905000"/>
                        <a:ext cx="2224088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3"/>
          <p:cNvGraphicFramePr>
            <a:graphicFrameLocks noChangeAspect="1"/>
          </p:cNvGraphicFramePr>
          <p:nvPr/>
        </p:nvGraphicFramePr>
        <p:xfrm>
          <a:off x="5899150" y="2327275"/>
          <a:ext cx="28638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2" name="Equation" r:id="rId20" imgW="1714320" imgH="431640" progId="Equation.3">
                  <p:embed/>
                </p:oleObj>
              </mc:Choice>
              <mc:Fallback>
                <p:oleObj name="Equation" r:id="rId20" imgW="171432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9150" y="2327275"/>
                        <a:ext cx="286385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4"/>
          <p:cNvGraphicFramePr>
            <a:graphicFrameLocks noChangeAspect="1"/>
          </p:cNvGraphicFramePr>
          <p:nvPr/>
        </p:nvGraphicFramePr>
        <p:xfrm>
          <a:off x="5900738" y="3013075"/>
          <a:ext cx="28622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3" name="Equation" r:id="rId22" imgW="1714320" imgH="431640" progId="Equation.3">
                  <p:embed/>
                </p:oleObj>
              </mc:Choice>
              <mc:Fallback>
                <p:oleObj name="Equation" r:id="rId22" imgW="171432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738" y="3013075"/>
                        <a:ext cx="2862262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5"/>
          <p:cNvGraphicFramePr>
            <a:graphicFrameLocks noChangeAspect="1"/>
          </p:cNvGraphicFramePr>
          <p:nvPr/>
        </p:nvGraphicFramePr>
        <p:xfrm>
          <a:off x="5922963" y="3822700"/>
          <a:ext cx="18224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4" name="Equation" r:id="rId24" imgW="1091880" imgH="266400" progId="Equation.3">
                  <p:embed/>
                </p:oleObj>
              </mc:Choice>
              <mc:Fallback>
                <p:oleObj name="Equation" r:id="rId24" imgW="1091880" imgH="266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2963" y="3822700"/>
                        <a:ext cx="182245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6"/>
          <p:cNvGraphicFramePr>
            <a:graphicFrameLocks noChangeAspect="1"/>
          </p:cNvGraphicFramePr>
          <p:nvPr/>
        </p:nvGraphicFramePr>
        <p:xfrm>
          <a:off x="5911850" y="4300538"/>
          <a:ext cx="1951038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5" name="Equation" r:id="rId26" imgW="1168200" imgH="253800" progId="Equation.3">
                  <p:embed/>
                </p:oleObj>
              </mc:Choice>
              <mc:Fallback>
                <p:oleObj name="Equation" r:id="rId26" imgW="1168200" imgH="253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1850" y="4300538"/>
                        <a:ext cx="1951038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17"/>
          <p:cNvGraphicFramePr>
            <a:graphicFrameLocks noChangeAspect="1"/>
          </p:cNvGraphicFramePr>
          <p:nvPr/>
        </p:nvGraphicFramePr>
        <p:xfrm>
          <a:off x="5868988" y="4943475"/>
          <a:ext cx="239712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6" name="Equation" r:id="rId28" imgW="1434960" imgH="419040" progId="Equation.3">
                  <p:embed/>
                </p:oleObj>
              </mc:Choice>
              <mc:Fallback>
                <p:oleObj name="Equation" r:id="rId28" imgW="1434960" imgH="4190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4943475"/>
                        <a:ext cx="2397125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18"/>
          <p:cNvGraphicFramePr>
            <a:graphicFrameLocks noChangeAspect="1"/>
          </p:cNvGraphicFramePr>
          <p:nvPr/>
        </p:nvGraphicFramePr>
        <p:xfrm>
          <a:off x="5876925" y="5553075"/>
          <a:ext cx="176053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7" name="Equation" r:id="rId30" imgW="1054080" imgH="507960" progId="Equation.DSMT4">
                  <p:embed/>
                </p:oleObj>
              </mc:Choice>
              <mc:Fallback>
                <p:oleObj name="Equation" r:id="rId30" imgW="1054080" imgH="50796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6925" y="5553075"/>
                        <a:ext cx="1760538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0" name="Rectangle 19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pPr eaLnBrk="1" hangingPunct="1"/>
            <a:r>
              <a:rPr lang="en-US" sz="3200" smtClean="0"/>
              <a:t>PMSM with Ideal Drive (Steady-State)</a:t>
            </a:r>
          </a:p>
        </p:txBody>
      </p:sp>
      <p:pic>
        <p:nvPicPr>
          <p:cNvPr id="25621" name="Picture 20" descr="Brushless Dc Figures"/>
          <p:cNvPicPr>
            <a:picLocks noChangeAspect="1" noChangeArrowheads="1"/>
          </p:cNvPicPr>
          <p:nvPr/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3352800" y="914400"/>
            <a:ext cx="2432050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CCAA18-CD8A-4FEC-AA4C-9104F1EB481E}" type="slidenum">
              <a:rPr lang="en-US"/>
              <a:pPr/>
              <a:t>23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125413"/>
            <a:ext cx="8229600" cy="501650"/>
          </a:xfrm>
        </p:spPr>
        <p:txBody>
          <a:bodyPr/>
          <a:lstStyle/>
          <a:p>
            <a:pPr eaLnBrk="1" hangingPunct="1"/>
            <a:r>
              <a:rPr lang="en-US" sz="3200" smtClean="0"/>
              <a:t>Ideal Drive Calculations with </a:t>
            </a:r>
            <a:r>
              <a:rPr lang="en-US" sz="3200" i="1" smtClean="0">
                <a:latin typeface="Symbol" pitchFamily="18" charset="2"/>
              </a:rPr>
              <a:t>f</a:t>
            </a:r>
            <a:r>
              <a:rPr lang="en-US" sz="3200" i="1" baseline="-25000" smtClean="0"/>
              <a:t>v</a:t>
            </a:r>
            <a:r>
              <a:rPr lang="en-US" sz="3200" smtClean="0"/>
              <a:t> = 0</a:t>
            </a:r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 cstate="print"/>
          <a:srcRect b="62966"/>
          <a:stretch>
            <a:fillRect/>
          </a:stretch>
        </p:blipFill>
        <p:spPr bwMode="auto">
          <a:xfrm>
            <a:off x="1498600" y="762000"/>
            <a:ext cx="6145213" cy="217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8125" y="3035300"/>
            <a:ext cx="3749675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61678B-4792-4AE6-8FFB-BF7AF462D3B2}" type="slidenum">
              <a:rPr lang="en-US"/>
              <a:pPr/>
              <a:t>24</a:t>
            </a:fld>
            <a:endParaRPr lang="en-US"/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65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pPr eaLnBrk="1" hangingPunct="1"/>
            <a:r>
              <a:rPr lang="en-US" sz="3200" smtClean="0"/>
              <a:t>PMSM Steady-Sate Example </a:t>
            </a:r>
            <a:r>
              <a:rPr lang="en-US" sz="3200" i="1" smtClean="0">
                <a:latin typeface="Symbol" pitchFamily="18" charset="2"/>
              </a:rPr>
              <a:t>f</a:t>
            </a:r>
            <a:r>
              <a:rPr lang="en-US" sz="3200" i="1" baseline="-25000" smtClean="0"/>
              <a:t>v</a:t>
            </a:r>
            <a:r>
              <a:rPr lang="en-US" sz="3200" smtClean="0"/>
              <a:t>=0</a:t>
            </a:r>
          </a:p>
        </p:txBody>
      </p:sp>
      <p:pic>
        <p:nvPicPr>
          <p:cNvPr id="40966" name="Picture 5" descr="PMSM vector plots"/>
          <p:cNvPicPr>
            <a:picLocks noChangeAspect="1" noChangeArrowheads="1"/>
          </p:cNvPicPr>
          <p:nvPr/>
        </p:nvPicPr>
        <p:blipFill>
          <a:blip r:embed="rId3" cstate="print"/>
          <a:srcRect l="-2380" t="-2548" r="-1785" b="-3503"/>
          <a:stretch>
            <a:fillRect/>
          </a:stretch>
        </p:blipFill>
        <p:spPr bwMode="auto">
          <a:xfrm>
            <a:off x="2705100" y="762000"/>
            <a:ext cx="3848100" cy="3660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40967" name="Picture 6"/>
          <p:cNvPicPr>
            <a:picLocks noChangeAspect="1" noChangeArrowheads="1"/>
          </p:cNvPicPr>
          <p:nvPr/>
        </p:nvPicPr>
        <p:blipFill>
          <a:blip r:embed="rId4" cstate="print"/>
          <a:srcRect l="5624" t="29996" r="35020" b="29996"/>
          <a:stretch>
            <a:fillRect/>
          </a:stretch>
        </p:blipFill>
        <p:spPr bwMode="auto">
          <a:xfrm>
            <a:off x="1752600" y="4495800"/>
            <a:ext cx="5054600" cy="212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72428A-B80B-424E-9E1B-6DB1CB46A7D8}" type="slidenum">
              <a:rPr lang="en-US"/>
              <a:pPr/>
              <a:t>25</a:t>
            </a:fld>
            <a:endParaRPr 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125413"/>
            <a:ext cx="8229600" cy="501650"/>
          </a:xfrm>
        </p:spPr>
        <p:txBody>
          <a:bodyPr/>
          <a:lstStyle/>
          <a:p>
            <a:pPr eaLnBrk="1" hangingPunct="1"/>
            <a:r>
              <a:rPr lang="en-US" sz="3200" smtClean="0"/>
              <a:t>Ideal Drive Calculations with </a:t>
            </a:r>
            <a:r>
              <a:rPr lang="en-US" sz="3200" i="1" smtClean="0">
                <a:latin typeface="Symbol" pitchFamily="18" charset="2"/>
              </a:rPr>
              <a:t>f</a:t>
            </a:r>
            <a:r>
              <a:rPr lang="en-US" sz="3200" i="1" baseline="-25000" smtClean="0"/>
              <a:t>i</a:t>
            </a:r>
            <a:r>
              <a:rPr lang="en-US" sz="3200" smtClean="0"/>
              <a:t> = 0</a:t>
            </a:r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066800"/>
            <a:ext cx="3895725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C2923C-0D9C-455F-922D-3A45B33CCF05}" type="slidenum">
              <a:rPr lang="en-US"/>
              <a:pPr/>
              <a:t>26</a:t>
            </a:fld>
            <a:endParaRPr lang="en-US"/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pPr eaLnBrk="1" hangingPunct="1"/>
            <a:r>
              <a:rPr lang="en-US" sz="3200" dirty="0" smtClean="0"/>
              <a:t>PMSM Steady-Sate Example with </a:t>
            </a:r>
            <a:r>
              <a:rPr lang="en-US" sz="3200" i="1" dirty="0" err="1" smtClean="0">
                <a:latin typeface="Symbol" pitchFamily="18" charset="2"/>
              </a:rPr>
              <a:t>f</a:t>
            </a:r>
            <a:r>
              <a:rPr lang="en-US" sz="3200" i="1" baseline="-25000" dirty="0" err="1" smtClean="0"/>
              <a:t>i</a:t>
            </a:r>
            <a:r>
              <a:rPr lang="en-US" sz="3200" i="1" baseline="-25000" dirty="0" smtClean="0"/>
              <a:t> </a:t>
            </a:r>
            <a:r>
              <a:rPr lang="en-US" sz="3200" dirty="0" smtClean="0"/>
              <a:t>= 0</a:t>
            </a:r>
          </a:p>
        </p:txBody>
      </p:sp>
      <p:pic>
        <p:nvPicPr>
          <p:cNvPr id="43014" name="Picture 5"/>
          <p:cNvPicPr>
            <a:picLocks noChangeAspect="1" noChangeArrowheads="1"/>
          </p:cNvPicPr>
          <p:nvPr/>
        </p:nvPicPr>
        <p:blipFill>
          <a:blip r:embed="rId3" cstate="print"/>
          <a:srcRect l="6898" t="35995" r="33745" b="24957"/>
          <a:stretch>
            <a:fillRect/>
          </a:stretch>
        </p:blipFill>
        <p:spPr bwMode="auto">
          <a:xfrm>
            <a:off x="1828800" y="4495800"/>
            <a:ext cx="50736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5" name="Picture 6" descr="PMSM vector plots"/>
          <p:cNvPicPr>
            <a:picLocks noChangeAspect="1" noChangeArrowheads="1"/>
          </p:cNvPicPr>
          <p:nvPr/>
        </p:nvPicPr>
        <p:blipFill>
          <a:blip r:embed="rId4" cstate="print"/>
          <a:srcRect l="-1988" t="-2286" r="-2557" b="-1959"/>
          <a:stretch>
            <a:fillRect/>
          </a:stretch>
        </p:blipFill>
        <p:spPr bwMode="auto">
          <a:xfrm>
            <a:off x="2587625" y="914400"/>
            <a:ext cx="4041775" cy="3506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DFA161-288F-4D3F-99A9-DEF8D020D756}" type="slidenum">
              <a:rPr lang="en-US"/>
              <a:pPr/>
              <a:t>27</a:t>
            </a:fld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3"/>
          </a:xfrm>
        </p:spPr>
        <p:txBody>
          <a:bodyPr/>
          <a:lstStyle/>
          <a:p>
            <a:pPr eaLnBrk="1" hangingPunct="1"/>
            <a:r>
              <a:rPr lang="en-US" sz="3200" smtClean="0"/>
              <a:t>Maximizing Torque</a:t>
            </a:r>
          </a:p>
        </p:txBody>
      </p:sp>
      <p:sp>
        <p:nvSpPr>
          <p:cNvPr id="44036" name="Text Box 5"/>
          <p:cNvSpPr txBox="1">
            <a:spLocks noChangeArrowheads="1"/>
          </p:cNvSpPr>
          <p:nvPr/>
        </p:nvSpPr>
        <p:spPr bwMode="auto">
          <a:xfrm>
            <a:off x="990600" y="1295400"/>
            <a:ext cx="7467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Constant source voltage magnitude </a:t>
            </a:r>
            <a:r>
              <a:rPr lang="en-US" i="1" dirty="0" smtClean="0"/>
              <a:t>V</a:t>
            </a:r>
            <a:r>
              <a:rPr lang="en-US" i="1" baseline="-25000" dirty="0" smtClean="0"/>
              <a:t>s</a:t>
            </a:r>
          </a:p>
          <a:p>
            <a:r>
              <a:rPr lang="en-US" dirty="0" smtClean="0"/>
              <a:t> Adjusting source voltage phase </a:t>
            </a:r>
            <a:r>
              <a:rPr lang="en-US" i="1" dirty="0" smtClean="0">
                <a:latin typeface="Symbol" pitchFamily="18" charset="2"/>
              </a:rPr>
              <a:t>f</a:t>
            </a:r>
            <a:r>
              <a:rPr lang="en-US" i="1" baseline="-25000" dirty="0" smtClean="0"/>
              <a:t>v</a:t>
            </a:r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Maximum torque (from Chapter 6)</a:t>
            </a:r>
          </a:p>
          <a:p>
            <a:r>
              <a:rPr lang="en-US" dirty="0" smtClean="0"/>
              <a:t>Adjust </a:t>
            </a:r>
            <a:r>
              <a:rPr lang="en-US" dirty="0"/>
              <a:t>phase angle of voltage </a:t>
            </a:r>
            <a:r>
              <a:rPr lang="en-US" i="1" dirty="0">
                <a:latin typeface="Symbol" pitchFamily="18" charset="2"/>
              </a:rPr>
              <a:t>f</a:t>
            </a:r>
            <a:r>
              <a:rPr lang="en-US" i="1" baseline="-25000" dirty="0"/>
              <a:t>v</a:t>
            </a:r>
            <a:r>
              <a:rPr lang="en-US" dirty="0"/>
              <a:t> </a:t>
            </a:r>
            <a:r>
              <a:rPr lang="en-US" dirty="0" smtClean="0"/>
              <a:t>to achieve maximum possible torque regardless of current magnitude </a:t>
            </a:r>
            <a:r>
              <a:rPr lang="en-US" i="1" dirty="0" smtClean="0"/>
              <a:t>I</a:t>
            </a:r>
            <a:r>
              <a:rPr lang="en-US" i="1" baseline="-25000" dirty="0" smtClean="0"/>
              <a:t>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1C7CE5-7638-4761-82A4-1C71E19328B1}" type="slidenum">
              <a:rPr lang="en-US"/>
              <a:pPr/>
              <a:t>28</a:t>
            </a:fld>
            <a:endParaRPr lang="en-US"/>
          </a:p>
        </p:txBody>
      </p:sp>
      <p:graphicFrame>
        <p:nvGraphicFramePr>
          <p:cNvPr id="26626" name="Object 9"/>
          <p:cNvGraphicFramePr>
            <a:graphicFrameLocks noChangeAspect="1"/>
          </p:cNvGraphicFramePr>
          <p:nvPr/>
        </p:nvGraphicFramePr>
        <p:xfrm>
          <a:off x="1016000" y="1295400"/>
          <a:ext cx="163036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9" name="Equation" r:id="rId4" imgW="977760" imgH="393480" progId="Equation.DSMT4">
                  <p:embed/>
                </p:oleObj>
              </mc:Choice>
              <mc:Fallback>
                <p:oleObj name="Equation" r:id="rId4" imgW="97776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295400"/>
                        <a:ext cx="1630363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4"/>
          <p:cNvGraphicFramePr>
            <a:graphicFrameLocks noChangeAspect="1"/>
          </p:cNvGraphicFramePr>
          <p:nvPr/>
        </p:nvGraphicFramePr>
        <p:xfrm>
          <a:off x="1009650" y="3409950"/>
          <a:ext cx="8683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0" name="Equation" r:id="rId6" imgW="520474" imgH="431613" progId="Equation.3">
                  <p:embed/>
                </p:oleObj>
              </mc:Choice>
              <mc:Fallback>
                <p:oleObj name="Equation" r:id="rId6" imgW="520474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3409950"/>
                        <a:ext cx="868363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8" name="Text Box 19"/>
          <p:cNvSpPr txBox="1">
            <a:spLocks noChangeArrowheads="1"/>
          </p:cNvSpPr>
          <p:nvPr/>
        </p:nvSpPr>
        <p:spPr bwMode="auto">
          <a:xfrm>
            <a:off x="1981200" y="3505200"/>
            <a:ext cx="1966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for maximum </a:t>
            </a:r>
            <a:r>
              <a:rPr lang="en-US" i="1"/>
              <a:t>T</a:t>
            </a:r>
            <a:r>
              <a:rPr lang="en-US" i="1" baseline="-25000"/>
              <a:t>e</a:t>
            </a:r>
          </a:p>
        </p:txBody>
      </p:sp>
      <p:graphicFrame>
        <p:nvGraphicFramePr>
          <p:cNvPr id="26633" name="Object 24"/>
          <p:cNvGraphicFramePr>
            <a:graphicFrameLocks noChangeAspect="1"/>
          </p:cNvGraphicFramePr>
          <p:nvPr/>
        </p:nvGraphicFramePr>
        <p:xfrm>
          <a:off x="1066800" y="4800600"/>
          <a:ext cx="207803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1" name="Equation" r:id="rId8" imgW="1244520" imgH="482400" progId="Equation.DSMT4">
                  <p:embed/>
                </p:oleObj>
              </mc:Choice>
              <mc:Fallback>
                <p:oleObj name="Equation" r:id="rId8" imgW="1244520" imgH="4824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00600"/>
                        <a:ext cx="2078038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23"/>
          <p:cNvGraphicFramePr>
            <a:graphicFrameLocks noChangeAspect="1"/>
          </p:cNvGraphicFramePr>
          <p:nvPr/>
        </p:nvGraphicFramePr>
        <p:xfrm>
          <a:off x="3470275" y="5791200"/>
          <a:ext cx="8270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2" name="Equation" r:id="rId10" imgW="495000" imgH="431640" progId="Equation.3">
                  <p:embed/>
                </p:oleObj>
              </mc:Choice>
              <mc:Fallback>
                <p:oleObj name="Equation" r:id="rId10" imgW="495000" imgH="4316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275" y="5791200"/>
                        <a:ext cx="827088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22"/>
          <p:cNvGraphicFramePr>
            <a:graphicFrameLocks noChangeAspect="1"/>
          </p:cNvGraphicFramePr>
          <p:nvPr/>
        </p:nvGraphicFramePr>
        <p:xfrm>
          <a:off x="1066800" y="5943600"/>
          <a:ext cx="192881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3" name="Equation" r:id="rId12" imgW="1155700" imgH="241300" progId="Equation.3">
                  <p:embed/>
                </p:oleObj>
              </mc:Choice>
              <mc:Fallback>
                <p:oleObj name="Equation" r:id="rId12" imgW="1155700" imgH="2413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943600"/>
                        <a:ext cx="1928813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9" name="Rectangle 37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Maximum Torque (with Constant </a:t>
            </a:r>
            <a:r>
              <a:rPr lang="en-US" sz="3200" i="1" dirty="0" smtClean="0">
                <a:solidFill>
                  <a:schemeClr val="tx1"/>
                </a:solidFill>
              </a:rPr>
              <a:t>V</a:t>
            </a:r>
            <a:r>
              <a:rPr lang="en-US" sz="3200" i="1" baseline="-25000" dirty="0" smtClean="0">
                <a:solidFill>
                  <a:schemeClr val="tx1"/>
                </a:solidFill>
              </a:rPr>
              <a:t>s</a:t>
            </a:r>
            <a:r>
              <a:rPr lang="en-US" sz="3200" dirty="0" smtClean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26636" name="Object 38"/>
          <p:cNvGraphicFramePr>
            <a:graphicFrameLocks noChangeAspect="1"/>
          </p:cNvGraphicFramePr>
          <p:nvPr/>
        </p:nvGraphicFramePr>
        <p:xfrm>
          <a:off x="3038475" y="1198563"/>
          <a:ext cx="3214688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4" name="Equation" r:id="rId14" imgW="1904760" imgH="495000" progId="Equation.DSMT4">
                  <p:embed/>
                </p:oleObj>
              </mc:Choice>
              <mc:Fallback>
                <p:oleObj name="Equation" r:id="rId14" imgW="1904760" imgH="4950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75" y="1198563"/>
                        <a:ext cx="3214688" cy="827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CE3B84-F746-4462-A3F9-5120E5F45FC5}" type="slidenum">
              <a:rPr lang="en-US"/>
              <a:pPr/>
              <a:t>29</a:t>
            </a:fld>
            <a:endParaRPr 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3"/>
          </a:xfrm>
        </p:spPr>
        <p:txBody>
          <a:bodyPr/>
          <a:lstStyle/>
          <a:p>
            <a:pPr eaLnBrk="1" hangingPunct="1"/>
            <a:r>
              <a:rPr lang="en-US" sz="3200" smtClean="0"/>
              <a:t>Example Calculations</a:t>
            </a:r>
          </a:p>
        </p:txBody>
      </p:sp>
      <p:pic>
        <p:nvPicPr>
          <p:cNvPr id="4710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990600"/>
            <a:ext cx="6591300" cy="474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A4EAFA-5460-49FF-BDC0-E5CE6EFE41A6}" type="slidenum">
              <a:rPr lang="en-US"/>
              <a:pPr/>
              <a:t>3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1012825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Rotor and Stator Designs</a:t>
            </a:r>
          </a:p>
        </p:txBody>
      </p:sp>
      <p:pic>
        <p:nvPicPr>
          <p:cNvPr id="34820" name="Picture 5" descr="SlottedMotor3D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66800"/>
            <a:ext cx="444817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4" cstate="print"/>
          <a:srcRect l="15000" r="14286"/>
          <a:stretch>
            <a:fillRect/>
          </a:stretch>
        </p:blipFill>
        <p:spPr bwMode="auto">
          <a:xfrm>
            <a:off x="5029200" y="1429327"/>
            <a:ext cx="3886200" cy="4121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C6B15B-A796-42F3-ADEC-8AFEA9C2E8C1}" type="slidenum">
              <a:rPr lang="en-US"/>
              <a:pPr/>
              <a:t>30</a:t>
            </a:fld>
            <a:endParaRPr 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3"/>
          </a:xfrm>
        </p:spPr>
        <p:txBody>
          <a:bodyPr/>
          <a:lstStyle/>
          <a:p>
            <a:pPr eaLnBrk="1" hangingPunct="1"/>
            <a:r>
              <a:rPr lang="en-US" sz="3200" smtClean="0"/>
              <a:t>Currents for </a:t>
            </a:r>
            <a:r>
              <a:rPr lang="en-US" sz="3200" i="1" smtClean="0">
                <a:latin typeface="Symbol" pitchFamily="18" charset="2"/>
              </a:rPr>
              <a:t>f</a:t>
            </a:r>
            <a:r>
              <a:rPr lang="en-US" sz="3200" i="1" baseline="-25000" smtClean="0"/>
              <a:t>v</a:t>
            </a:r>
            <a:r>
              <a:rPr lang="en-US" sz="3200" smtClean="0"/>
              <a:t> = 0</a:t>
            </a:r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295400"/>
            <a:ext cx="6856413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4E6A95-3B9B-44B3-BB9F-96D3F31550AB}" type="slidenum">
              <a:rPr lang="en-US"/>
              <a:pPr/>
              <a:t>31</a:t>
            </a:fld>
            <a:endParaRPr 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3"/>
          </a:xfrm>
        </p:spPr>
        <p:txBody>
          <a:bodyPr/>
          <a:lstStyle/>
          <a:p>
            <a:pPr eaLnBrk="1" hangingPunct="1"/>
            <a:r>
              <a:rPr lang="en-US" sz="3200" dirty="0" smtClean="0"/>
              <a:t>Adjusting </a:t>
            </a:r>
            <a:r>
              <a:rPr lang="en-US" sz="3200" i="1" dirty="0" smtClean="0">
                <a:latin typeface="Symbol" pitchFamily="18" charset="2"/>
              </a:rPr>
              <a:t>f</a:t>
            </a:r>
            <a:r>
              <a:rPr lang="en-US" sz="3200" i="1" baseline="-25000" dirty="0" smtClean="0"/>
              <a:t>v</a:t>
            </a:r>
            <a:r>
              <a:rPr lang="en-US" sz="3200" dirty="0" smtClean="0"/>
              <a:t> to Maximize Torque</a:t>
            </a:r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990600"/>
            <a:ext cx="4872038" cy="533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804A1E-7CFC-4657-AA37-AEA19F7FDFC8}" type="slidenum">
              <a:rPr lang="en-US"/>
              <a:pPr/>
              <a:t>32</a:t>
            </a:fld>
            <a:endParaRPr 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3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Currents for Maximum Torque Operation</a:t>
            </a:r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371600"/>
            <a:ext cx="6856413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9AA620-D52F-4067-BC76-11CF8D5D3BF2}" type="slidenum">
              <a:rPr lang="en-US"/>
              <a:pPr/>
              <a:t>33</a:t>
            </a:fld>
            <a:endParaRPr 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3"/>
          </a:xfrm>
        </p:spPr>
        <p:txBody>
          <a:bodyPr/>
          <a:lstStyle/>
          <a:p>
            <a:pPr eaLnBrk="1" hangingPunct="1"/>
            <a:r>
              <a:rPr lang="en-US" sz="3200" smtClean="0"/>
              <a:t>PMSM Steady-State Operation</a:t>
            </a: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838200" y="1295400"/>
            <a:ext cx="7635875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Steady-state calculations are straightforward since </a:t>
            </a:r>
            <a:r>
              <a:rPr lang="en-US" i="1"/>
              <a:t>q</a:t>
            </a:r>
            <a:r>
              <a:rPr lang="en-US"/>
              <a:t>-</a:t>
            </a:r>
            <a:r>
              <a:rPr lang="en-US" i="1"/>
              <a:t>d</a:t>
            </a:r>
            <a:r>
              <a:rPr lang="en-US"/>
              <a:t> variables are constant in the rotor reference frame.</a:t>
            </a:r>
          </a:p>
          <a:p>
            <a:endParaRPr lang="en-US"/>
          </a:p>
          <a:p>
            <a:r>
              <a:rPr lang="en-US"/>
              <a:t>The PMSM drive adjust the applied voltages as a function of the measured rotor position angle.</a:t>
            </a:r>
          </a:p>
          <a:p>
            <a:endParaRPr lang="en-US"/>
          </a:p>
          <a:p>
            <a:r>
              <a:rPr lang="en-US"/>
              <a:t>Steady-state equations were used to observe PMSM drive performance.</a:t>
            </a:r>
          </a:p>
          <a:p>
            <a:endParaRPr lang="en-US"/>
          </a:p>
          <a:p>
            <a:r>
              <a:rPr lang="en-US"/>
              <a:t>The torque can be maximized as a function of speed by adjusting the phase angle of the applied voltages.  This works because negative </a:t>
            </a:r>
            <a:r>
              <a:rPr lang="en-US" i="1"/>
              <a:t>d</a:t>
            </a:r>
            <a:r>
              <a:rPr lang="en-US"/>
              <a:t>-axis current weakens the rotor field yielding more torque at higher speeds.  However, higher </a:t>
            </a:r>
            <a:r>
              <a:rPr lang="en-US" i="1"/>
              <a:t>d</a:t>
            </a:r>
            <a:r>
              <a:rPr lang="en-US"/>
              <a:t>-axis current also leads to higher power losses.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9BDA8-C953-455F-9EC1-B6B2922725A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aphicFrame>
        <p:nvGraphicFramePr>
          <p:cNvPr id="5" name="对象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563029"/>
              </p:ext>
            </p:extLst>
          </p:nvPr>
        </p:nvGraphicFramePr>
        <p:xfrm>
          <a:off x="1020964" y="1600200"/>
          <a:ext cx="7102071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3" name="Visio" r:id="rId3" imgW="7453549" imgH="4750459" progId="Visio.Drawing.11">
                  <p:embed/>
                </p:oleObj>
              </mc:Choice>
              <mc:Fallback>
                <p:oleObj name="Visio" r:id="rId3" imgW="7453549" imgH="4750459" progId="Visio.Drawing.11">
                  <p:embed/>
                  <p:pic>
                    <p:nvPicPr>
                      <p:cNvPr id="2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964" y="1600200"/>
                        <a:ext cx="7102071" cy="452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6759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9BDA8-C953-455F-9EC1-B6B2922725A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057400"/>
            <a:ext cx="6168642" cy="310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57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9BDA8-C953-455F-9EC1-B6B2922725A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446858" y="2820403"/>
            <a:ext cx="1992094" cy="509363"/>
          </a:xfrm>
          <a:prstGeom prst="rect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57952" y="2918557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581702" y="2918557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091234" y="2978643"/>
            <a:ext cx="171450" cy="192881"/>
            <a:chOff x="2724150" y="2667000"/>
            <a:chExt cx="552450" cy="304800"/>
          </a:xfrm>
        </p:grpSpPr>
        <p:cxnSp>
          <p:nvCxnSpPr>
            <p:cNvPr id="22" name="Straight Connector 21"/>
            <p:cNvCxnSpPr/>
            <p:nvPr/>
          </p:nvCxnSpPr>
          <p:spPr bwMode="auto">
            <a:xfrm>
              <a:off x="3048000" y="26670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flipH="1">
              <a:off x="2952750" y="2667000"/>
              <a:ext cx="95250" cy="30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2724150" y="29718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TextBox 27"/>
          <p:cNvSpPr txBox="1"/>
          <p:nvPr/>
        </p:nvSpPr>
        <p:spPr>
          <a:xfrm>
            <a:off x="1532172" y="2939676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PI</a:t>
            </a:r>
            <a:endParaRPr lang="en-US" sz="1200" dirty="0"/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1811064" y="3091754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1174615" y="3013649"/>
            <a:ext cx="152400" cy="152400"/>
          </a:xfrm>
          <a:prstGeom prst="ellipse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1334814" y="3086039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125494" y="2932150"/>
            <a:ext cx="14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+</a:t>
            </a:r>
            <a:endParaRPr lang="en-US" sz="1400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851162" y="3086466"/>
            <a:ext cx="32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Rectangle 45"/>
          <p:cNvSpPr/>
          <p:nvPr/>
        </p:nvSpPr>
        <p:spPr bwMode="auto">
          <a:xfrm>
            <a:off x="2674116" y="1828800"/>
            <a:ext cx="1816604" cy="1752600"/>
          </a:xfrm>
          <a:prstGeom prst="rect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1981200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630168" y="1981200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>
            <a:off x="3867912" y="2137727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0" name="Group 49"/>
          <p:cNvGrpSpPr/>
          <p:nvPr/>
        </p:nvGrpSpPr>
        <p:grpSpPr>
          <a:xfrm>
            <a:off x="4139094" y="2041286"/>
            <a:ext cx="171450" cy="192881"/>
            <a:chOff x="2724150" y="2667000"/>
            <a:chExt cx="552450" cy="304800"/>
          </a:xfrm>
        </p:grpSpPr>
        <p:cxnSp>
          <p:nvCxnSpPr>
            <p:cNvPr id="51" name="Straight Connector 50"/>
            <p:cNvCxnSpPr/>
            <p:nvPr/>
          </p:nvCxnSpPr>
          <p:spPr bwMode="auto">
            <a:xfrm>
              <a:off x="3048000" y="26670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 flipH="1">
              <a:off x="2952750" y="2667000"/>
              <a:ext cx="95250" cy="30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2724150" y="29718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4" name="TextBox 53"/>
          <p:cNvSpPr txBox="1"/>
          <p:nvPr/>
        </p:nvSpPr>
        <p:spPr>
          <a:xfrm>
            <a:off x="3573611" y="1999226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PI</a:t>
            </a:r>
            <a:endParaRPr lang="en-US" sz="1200" dirty="0"/>
          </a:p>
        </p:txBody>
      </p:sp>
      <p:sp>
        <p:nvSpPr>
          <p:cNvPr id="55" name="Rectangle 54"/>
          <p:cNvSpPr/>
          <p:nvPr/>
        </p:nvSpPr>
        <p:spPr bwMode="auto">
          <a:xfrm>
            <a:off x="4114800" y="2900432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630168" y="2900432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3867912" y="3056959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8" name="Group 57"/>
          <p:cNvGrpSpPr/>
          <p:nvPr/>
        </p:nvGrpSpPr>
        <p:grpSpPr>
          <a:xfrm>
            <a:off x="4139094" y="2960518"/>
            <a:ext cx="171450" cy="192881"/>
            <a:chOff x="2724150" y="2667000"/>
            <a:chExt cx="552450" cy="304800"/>
          </a:xfrm>
        </p:grpSpPr>
        <p:cxnSp>
          <p:nvCxnSpPr>
            <p:cNvPr id="59" name="Straight Connector 58"/>
            <p:cNvCxnSpPr/>
            <p:nvPr/>
          </p:nvCxnSpPr>
          <p:spPr bwMode="auto">
            <a:xfrm>
              <a:off x="3048000" y="26670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 flipH="1">
              <a:off x="2952750" y="2667000"/>
              <a:ext cx="95250" cy="30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2724150" y="29718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2" name="TextBox 61"/>
          <p:cNvSpPr txBox="1"/>
          <p:nvPr/>
        </p:nvSpPr>
        <p:spPr>
          <a:xfrm>
            <a:off x="3573611" y="2918458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PI</a:t>
            </a:r>
            <a:endParaRPr lang="en-US" sz="1200" dirty="0"/>
          </a:p>
        </p:txBody>
      </p:sp>
      <p:sp>
        <p:nvSpPr>
          <p:cNvPr id="63" name="Oval 62"/>
          <p:cNvSpPr/>
          <p:nvPr/>
        </p:nvSpPr>
        <p:spPr bwMode="auto">
          <a:xfrm>
            <a:off x="3225392" y="2986753"/>
            <a:ext cx="152400" cy="152400"/>
          </a:xfrm>
          <a:prstGeom prst="ellipse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225392" y="2061525"/>
            <a:ext cx="152400" cy="152400"/>
          </a:xfrm>
          <a:prstGeom prst="ellipse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3379728" y="2137725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>
            <a:off x="3377792" y="3056957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>
            <a:off x="2685734" y="2137725"/>
            <a:ext cx="53965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2287661" y="3075085"/>
            <a:ext cx="9326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2804017" y="1923432"/>
                <a:ext cx="312393" cy="168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n-US"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017" y="1923432"/>
                <a:ext cx="312393" cy="168444"/>
              </a:xfrm>
              <a:prstGeom prst="rect">
                <a:avLst/>
              </a:prstGeom>
              <a:blipFill>
                <a:blip r:embed="rId2"/>
                <a:stretch>
                  <a:fillRect l="-11765" r="-5882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751238" y="2879301"/>
                <a:ext cx="325474" cy="168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n-US" sz="10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238" y="2879301"/>
                <a:ext cx="325474" cy="168444"/>
              </a:xfrm>
              <a:prstGeom prst="rect">
                <a:avLst/>
              </a:prstGeom>
              <a:blipFill>
                <a:blip r:embed="rId3"/>
                <a:stretch>
                  <a:fillRect l="-5556" r="-1852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/>
          <p:cNvCxnSpPr/>
          <p:nvPr/>
        </p:nvCxnSpPr>
        <p:spPr bwMode="auto">
          <a:xfrm flipV="1">
            <a:off x="3301592" y="2213925"/>
            <a:ext cx="0" cy="4001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 flipV="1">
            <a:off x="3301592" y="3137822"/>
            <a:ext cx="0" cy="6721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3177034" y="1981641"/>
            <a:ext cx="14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+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3179664" y="2908399"/>
            <a:ext cx="14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+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3066975" y="1898513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+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3076712" y="2828864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+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1011182" y="2879769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+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1030216" y="3055260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3080867" y="2109904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3091492" y="3039616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</a:t>
            </a:r>
            <a:endParaRPr lang="en-US" sz="1000" dirty="0"/>
          </a:p>
        </p:txBody>
      </p:sp>
      <p:cxnSp>
        <p:nvCxnSpPr>
          <p:cNvPr id="89" name="Straight Arrow Connector 88"/>
          <p:cNvCxnSpPr/>
          <p:nvPr/>
        </p:nvCxnSpPr>
        <p:spPr bwMode="auto">
          <a:xfrm>
            <a:off x="4343400" y="2135529"/>
            <a:ext cx="341203" cy="2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Straight Arrow Connector 91"/>
          <p:cNvCxnSpPr/>
          <p:nvPr/>
        </p:nvCxnSpPr>
        <p:spPr bwMode="auto">
          <a:xfrm>
            <a:off x="4343400" y="3061174"/>
            <a:ext cx="341203" cy="2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3" name="Rectangle 92"/>
          <p:cNvSpPr/>
          <p:nvPr/>
        </p:nvSpPr>
        <p:spPr bwMode="auto">
          <a:xfrm>
            <a:off x="4684603" y="1828800"/>
            <a:ext cx="533400" cy="1752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617750" y="2490924"/>
            <a:ext cx="1200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SVPWM</a:t>
            </a:r>
            <a:endParaRPr lang="en-US" sz="1000" dirty="0"/>
          </a:p>
        </p:txBody>
      </p:sp>
      <p:cxnSp>
        <p:nvCxnSpPr>
          <p:cNvPr id="95" name="Straight Arrow Connector 94"/>
          <p:cNvCxnSpPr/>
          <p:nvPr/>
        </p:nvCxnSpPr>
        <p:spPr bwMode="auto">
          <a:xfrm>
            <a:off x="5210782" y="2421857"/>
            <a:ext cx="457200" cy="2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Straight Arrow Connector 95"/>
          <p:cNvCxnSpPr/>
          <p:nvPr/>
        </p:nvCxnSpPr>
        <p:spPr bwMode="auto">
          <a:xfrm>
            <a:off x="5218002" y="2702658"/>
            <a:ext cx="341203" cy="2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>
            <a:off x="5224767" y="2998156"/>
            <a:ext cx="457200" cy="35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8" name="Oval 97"/>
          <p:cNvSpPr/>
          <p:nvPr/>
        </p:nvSpPr>
        <p:spPr bwMode="auto">
          <a:xfrm>
            <a:off x="5565969" y="2272966"/>
            <a:ext cx="914400" cy="861134"/>
          </a:xfrm>
          <a:prstGeom prst="ellipse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717527" y="2582292"/>
            <a:ext cx="1200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PMSM</a:t>
            </a:r>
            <a:endParaRPr lang="en-US" sz="1000" dirty="0"/>
          </a:p>
        </p:txBody>
      </p:sp>
      <p:sp>
        <p:nvSpPr>
          <p:cNvPr id="103" name="Rectangle 102"/>
          <p:cNvSpPr/>
          <p:nvPr/>
        </p:nvSpPr>
        <p:spPr bwMode="auto">
          <a:xfrm>
            <a:off x="3542666" y="3938192"/>
            <a:ext cx="841953" cy="533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612794" y="4049801"/>
            <a:ext cx="1188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3s/2r</a:t>
            </a:r>
            <a:endParaRPr lang="en-US" sz="1400" dirty="0"/>
          </a:p>
        </p:txBody>
      </p:sp>
      <p:cxnSp>
        <p:nvCxnSpPr>
          <p:cNvPr id="106" name="Elbow Connector 105"/>
          <p:cNvCxnSpPr/>
          <p:nvPr/>
        </p:nvCxnSpPr>
        <p:spPr bwMode="auto">
          <a:xfrm rot="10800000">
            <a:off x="3027705" y="3974720"/>
            <a:ext cx="508811" cy="370469"/>
          </a:xfrm>
          <a:prstGeom prst="bentConnector3">
            <a:avLst>
              <a:gd name="adj1" fmla="val 9992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1" name="Elbow Connector 120"/>
          <p:cNvCxnSpPr/>
          <p:nvPr/>
        </p:nvCxnSpPr>
        <p:spPr bwMode="auto">
          <a:xfrm rot="16200000" flipH="1">
            <a:off x="3175417" y="3717474"/>
            <a:ext cx="493022" cy="240672"/>
          </a:xfrm>
          <a:prstGeom prst="bentConnector3">
            <a:avLst>
              <a:gd name="adj1" fmla="val 11697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3258100" y="3673355"/>
                <a:ext cx="230063" cy="381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100" y="3673355"/>
                <a:ext cx="230063" cy="3811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2978341" y="4162790"/>
                <a:ext cx="280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341" y="4162790"/>
                <a:ext cx="2806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3242308" y="2355145"/>
                <a:ext cx="280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308" y="2355145"/>
                <a:ext cx="28065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Elbow Connector 128"/>
          <p:cNvCxnSpPr/>
          <p:nvPr/>
        </p:nvCxnSpPr>
        <p:spPr bwMode="auto">
          <a:xfrm rot="10800000" flipV="1">
            <a:off x="4397454" y="3112933"/>
            <a:ext cx="1495107" cy="966464"/>
          </a:xfrm>
          <a:prstGeom prst="bentConnector3">
            <a:avLst>
              <a:gd name="adj1" fmla="val 39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4" name="Elbow Connector 133"/>
          <p:cNvCxnSpPr/>
          <p:nvPr/>
        </p:nvCxnSpPr>
        <p:spPr bwMode="auto">
          <a:xfrm rot="10800000" flipV="1">
            <a:off x="4405307" y="3132282"/>
            <a:ext cx="1681458" cy="1111244"/>
          </a:xfrm>
          <a:prstGeom prst="bentConnector3">
            <a:avLst>
              <a:gd name="adj1" fmla="val -15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7" name="Elbow Connector 136"/>
          <p:cNvCxnSpPr/>
          <p:nvPr/>
        </p:nvCxnSpPr>
        <p:spPr bwMode="auto">
          <a:xfrm rot="10800000" flipV="1">
            <a:off x="4391386" y="3086038"/>
            <a:ext cx="1857015" cy="1326596"/>
          </a:xfrm>
          <a:prstGeom prst="bentConnector3">
            <a:avLst>
              <a:gd name="adj1" fmla="val -60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7" name="Straight Arrow Connector 146"/>
          <p:cNvCxnSpPr/>
          <p:nvPr/>
        </p:nvCxnSpPr>
        <p:spPr bwMode="auto">
          <a:xfrm flipV="1">
            <a:off x="4951303" y="3581400"/>
            <a:ext cx="0" cy="244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4482011" y="3903093"/>
                <a:ext cx="2306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011" y="3903093"/>
                <a:ext cx="23064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492720" y="4076440"/>
                <a:ext cx="2299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720" y="4076440"/>
                <a:ext cx="22993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4490172" y="4247303"/>
                <a:ext cx="2028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172" y="4247303"/>
                <a:ext cx="20287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Straight Arrow Connector 167"/>
          <p:cNvCxnSpPr/>
          <p:nvPr/>
        </p:nvCxnSpPr>
        <p:spPr bwMode="auto">
          <a:xfrm flipV="1">
            <a:off x="3886200" y="4479475"/>
            <a:ext cx="0" cy="244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4" name="TextBox 173"/>
          <p:cNvSpPr txBox="1"/>
          <p:nvPr/>
        </p:nvSpPr>
        <p:spPr>
          <a:xfrm>
            <a:off x="400234" y="2875045"/>
            <a:ext cx="971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</a:t>
            </a:r>
            <a:r>
              <a:rPr lang="en-US" sz="1000" dirty="0" smtClean="0"/>
              <a:t>eference </a:t>
            </a:r>
            <a:endParaRPr lang="en-US" sz="1000" dirty="0"/>
          </a:p>
        </p:txBody>
      </p:sp>
      <p:cxnSp>
        <p:nvCxnSpPr>
          <p:cNvPr id="176" name="Straight Arrow Connector 175"/>
          <p:cNvCxnSpPr/>
          <p:nvPr/>
        </p:nvCxnSpPr>
        <p:spPr bwMode="auto">
          <a:xfrm flipV="1">
            <a:off x="1255895" y="3171524"/>
            <a:ext cx="0" cy="244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7" name="TextBox 176"/>
          <p:cNvSpPr txBox="1"/>
          <p:nvPr/>
        </p:nvSpPr>
        <p:spPr>
          <a:xfrm>
            <a:off x="355241" y="3335179"/>
            <a:ext cx="971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</a:t>
            </a:r>
            <a:r>
              <a:rPr lang="en-US" sz="1000" dirty="0" smtClean="0"/>
              <a:t>easurement </a:t>
            </a:r>
            <a:endParaRPr lang="en-US" sz="1000" dirty="0"/>
          </a:p>
        </p:txBody>
      </p:sp>
      <p:sp>
        <p:nvSpPr>
          <p:cNvPr id="86" name="Rectangle 85"/>
          <p:cNvSpPr/>
          <p:nvPr/>
        </p:nvSpPr>
        <p:spPr bwMode="auto">
          <a:xfrm>
            <a:off x="1603624" y="3974720"/>
            <a:ext cx="841953" cy="533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Kalman filter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90" name="Straight Arrow Connector 89"/>
          <p:cNvCxnSpPr/>
          <p:nvPr/>
        </p:nvCxnSpPr>
        <p:spPr bwMode="auto">
          <a:xfrm flipH="1">
            <a:off x="2465509" y="4166378"/>
            <a:ext cx="836083" cy="43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flipH="1">
            <a:off x="2474615" y="4345084"/>
            <a:ext cx="836083" cy="43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776411" y="4539691"/>
                <a:ext cx="15933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411" y="4539691"/>
                <a:ext cx="159339" cy="153888"/>
              </a:xfrm>
              <a:prstGeom prst="rect">
                <a:avLst/>
              </a:prstGeom>
              <a:blipFill>
                <a:blip r:embed="rId11"/>
                <a:stretch>
                  <a:fillRect l="-14815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/>
          <p:nvPr/>
        </p:nvCxnSpPr>
        <p:spPr bwMode="auto">
          <a:xfrm flipV="1">
            <a:off x="1981200" y="4517178"/>
            <a:ext cx="0" cy="244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Straight Arrow Connector 100"/>
          <p:cNvCxnSpPr/>
          <p:nvPr/>
        </p:nvCxnSpPr>
        <p:spPr bwMode="auto">
          <a:xfrm flipH="1">
            <a:off x="758806" y="4084322"/>
            <a:ext cx="836083" cy="43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Straight Arrow Connector 104"/>
          <p:cNvCxnSpPr/>
          <p:nvPr/>
        </p:nvCxnSpPr>
        <p:spPr bwMode="auto">
          <a:xfrm flipH="1">
            <a:off x="753160" y="4270248"/>
            <a:ext cx="836083" cy="43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73611" y="3870336"/>
                <a:ext cx="21832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11" y="3870336"/>
                <a:ext cx="218328" cy="153888"/>
              </a:xfrm>
              <a:prstGeom prst="rect">
                <a:avLst/>
              </a:prstGeom>
              <a:blipFill>
                <a:blip r:embed="rId12"/>
                <a:stretch>
                  <a:fillRect l="-5556" t="-24000" r="-4166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875870" y="4099247"/>
                <a:ext cx="194990" cy="160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870" y="4099247"/>
                <a:ext cx="194990" cy="160429"/>
              </a:xfrm>
              <a:prstGeom prst="rect">
                <a:avLst/>
              </a:prstGeom>
              <a:blipFill>
                <a:blip r:embed="rId13"/>
                <a:stretch>
                  <a:fillRect l="-15625" t="-14815" r="-18750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3668810" y="4559360"/>
                <a:ext cx="159339" cy="160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810" y="4559360"/>
                <a:ext cx="159339" cy="160429"/>
              </a:xfrm>
              <a:prstGeom prst="rect">
                <a:avLst/>
              </a:prstGeom>
              <a:blipFill>
                <a:blip r:embed="rId14"/>
                <a:stretch>
                  <a:fillRect l="-19231" t="-19231" r="-46154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4640368" y="3648347"/>
                <a:ext cx="322630" cy="1604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368" y="3648347"/>
                <a:ext cx="322630" cy="160429"/>
              </a:xfrm>
              <a:prstGeom prst="rect">
                <a:avLst/>
              </a:prstGeom>
              <a:blipFill>
                <a:blip r:embed="rId15"/>
                <a:stretch>
                  <a:fillRect t="-14815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/>
          <p:nvPr/>
        </p:nvCxnSpPr>
        <p:spPr bwMode="auto">
          <a:xfrm flipH="1">
            <a:off x="745619" y="4441248"/>
            <a:ext cx="836083" cy="43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883706" y="4280981"/>
                <a:ext cx="140616" cy="1580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06" y="4280981"/>
                <a:ext cx="140616" cy="158057"/>
              </a:xfrm>
              <a:prstGeom prst="rect">
                <a:avLst/>
              </a:prstGeom>
              <a:blipFill>
                <a:blip r:embed="rId16"/>
                <a:stretch>
                  <a:fillRect l="-21739" t="-15385" r="-52174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439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9BDA8-C953-455F-9EC1-B6B2922725A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94" name="Slide Number Placeholder 3"/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4D9BDA8-C953-455F-9EC1-B6B2922725A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95" name="Rectangle 94"/>
          <p:cNvSpPr/>
          <p:nvPr/>
        </p:nvSpPr>
        <p:spPr bwMode="auto">
          <a:xfrm>
            <a:off x="152400" y="2820403"/>
            <a:ext cx="2286552" cy="509363"/>
          </a:xfrm>
          <a:prstGeom prst="rect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2057952" y="2918557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1581702" y="2918557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2091234" y="2978643"/>
            <a:ext cx="171450" cy="192881"/>
            <a:chOff x="2724150" y="2667000"/>
            <a:chExt cx="552450" cy="304800"/>
          </a:xfrm>
        </p:grpSpPr>
        <p:cxnSp>
          <p:nvCxnSpPr>
            <p:cNvPr id="99" name="Straight Connector 98"/>
            <p:cNvCxnSpPr/>
            <p:nvPr/>
          </p:nvCxnSpPr>
          <p:spPr bwMode="auto">
            <a:xfrm>
              <a:off x="3048000" y="26670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 flipH="1">
              <a:off x="2952750" y="2667000"/>
              <a:ext cx="95250" cy="30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2724150" y="29718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2" name="TextBox 101"/>
          <p:cNvSpPr txBox="1"/>
          <p:nvPr/>
        </p:nvSpPr>
        <p:spPr>
          <a:xfrm>
            <a:off x="1532172" y="2939676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PI</a:t>
            </a:r>
            <a:endParaRPr lang="en-US" sz="1200" dirty="0"/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1811064" y="3091754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4" name="Oval 103"/>
          <p:cNvSpPr/>
          <p:nvPr/>
        </p:nvSpPr>
        <p:spPr bwMode="auto">
          <a:xfrm>
            <a:off x="1174615" y="3013649"/>
            <a:ext cx="152400" cy="152400"/>
          </a:xfrm>
          <a:prstGeom prst="ellipse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 bwMode="auto">
          <a:xfrm>
            <a:off x="1334814" y="3086039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6" name="TextBox 105"/>
          <p:cNvSpPr txBox="1"/>
          <p:nvPr/>
        </p:nvSpPr>
        <p:spPr>
          <a:xfrm>
            <a:off x="1125494" y="2932150"/>
            <a:ext cx="14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+</a:t>
            </a:r>
            <a:endParaRPr lang="en-US" sz="1400" dirty="0"/>
          </a:p>
        </p:txBody>
      </p:sp>
      <p:cxnSp>
        <p:nvCxnSpPr>
          <p:cNvPr id="107" name="Straight Arrow Connector 106"/>
          <p:cNvCxnSpPr/>
          <p:nvPr/>
        </p:nvCxnSpPr>
        <p:spPr bwMode="auto">
          <a:xfrm>
            <a:off x="851162" y="3086466"/>
            <a:ext cx="32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8" name="Rectangle 107"/>
          <p:cNvSpPr/>
          <p:nvPr/>
        </p:nvSpPr>
        <p:spPr bwMode="auto">
          <a:xfrm>
            <a:off x="2674116" y="1828800"/>
            <a:ext cx="1816604" cy="1752600"/>
          </a:xfrm>
          <a:prstGeom prst="rect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4114800" y="1981200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3630168" y="1981200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 bwMode="auto">
          <a:xfrm>
            <a:off x="3867912" y="2137727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12" name="Group 111"/>
          <p:cNvGrpSpPr/>
          <p:nvPr/>
        </p:nvGrpSpPr>
        <p:grpSpPr>
          <a:xfrm>
            <a:off x="4139094" y="2041286"/>
            <a:ext cx="171450" cy="192881"/>
            <a:chOff x="2724150" y="2667000"/>
            <a:chExt cx="552450" cy="304800"/>
          </a:xfrm>
        </p:grpSpPr>
        <p:cxnSp>
          <p:nvCxnSpPr>
            <p:cNvPr id="113" name="Straight Connector 112"/>
            <p:cNvCxnSpPr/>
            <p:nvPr/>
          </p:nvCxnSpPr>
          <p:spPr bwMode="auto">
            <a:xfrm>
              <a:off x="3048000" y="26670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auto">
            <a:xfrm flipH="1">
              <a:off x="2952750" y="2667000"/>
              <a:ext cx="95250" cy="30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>
              <a:off x="2724150" y="29718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6" name="TextBox 115"/>
          <p:cNvSpPr txBox="1"/>
          <p:nvPr/>
        </p:nvSpPr>
        <p:spPr>
          <a:xfrm>
            <a:off x="3573611" y="1999226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PI</a:t>
            </a:r>
            <a:endParaRPr lang="en-US" sz="1200" dirty="0"/>
          </a:p>
        </p:txBody>
      </p:sp>
      <p:sp>
        <p:nvSpPr>
          <p:cNvPr id="117" name="Rectangle 116"/>
          <p:cNvSpPr/>
          <p:nvPr/>
        </p:nvSpPr>
        <p:spPr bwMode="auto">
          <a:xfrm>
            <a:off x="4114800" y="2900432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3630168" y="2900432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9" name="Straight Arrow Connector 118"/>
          <p:cNvCxnSpPr/>
          <p:nvPr/>
        </p:nvCxnSpPr>
        <p:spPr bwMode="auto">
          <a:xfrm>
            <a:off x="3867912" y="3056959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20" name="Group 119"/>
          <p:cNvGrpSpPr/>
          <p:nvPr/>
        </p:nvGrpSpPr>
        <p:grpSpPr>
          <a:xfrm>
            <a:off x="4139094" y="2960518"/>
            <a:ext cx="171450" cy="192881"/>
            <a:chOff x="2724150" y="2667000"/>
            <a:chExt cx="552450" cy="304800"/>
          </a:xfrm>
        </p:grpSpPr>
        <p:cxnSp>
          <p:nvCxnSpPr>
            <p:cNvPr id="121" name="Straight Connector 120"/>
            <p:cNvCxnSpPr/>
            <p:nvPr/>
          </p:nvCxnSpPr>
          <p:spPr bwMode="auto">
            <a:xfrm>
              <a:off x="3048000" y="26670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 bwMode="auto">
            <a:xfrm flipH="1">
              <a:off x="2952750" y="2667000"/>
              <a:ext cx="95250" cy="30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Straight Connector 122"/>
            <p:cNvCxnSpPr/>
            <p:nvPr/>
          </p:nvCxnSpPr>
          <p:spPr bwMode="auto">
            <a:xfrm>
              <a:off x="2724150" y="29718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4" name="TextBox 123"/>
          <p:cNvSpPr txBox="1"/>
          <p:nvPr/>
        </p:nvSpPr>
        <p:spPr>
          <a:xfrm>
            <a:off x="3573611" y="2918458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PI</a:t>
            </a:r>
            <a:endParaRPr lang="en-US" sz="1200" dirty="0"/>
          </a:p>
        </p:txBody>
      </p:sp>
      <p:sp>
        <p:nvSpPr>
          <p:cNvPr id="125" name="Oval 124"/>
          <p:cNvSpPr/>
          <p:nvPr/>
        </p:nvSpPr>
        <p:spPr bwMode="auto">
          <a:xfrm>
            <a:off x="3225392" y="2986753"/>
            <a:ext cx="152400" cy="152400"/>
          </a:xfrm>
          <a:prstGeom prst="ellipse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3225392" y="2061525"/>
            <a:ext cx="152400" cy="152400"/>
          </a:xfrm>
          <a:prstGeom prst="ellipse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7" name="Straight Arrow Connector 126"/>
          <p:cNvCxnSpPr/>
          <p:nvPr/>
        </p:nvCxnSpPr>
        <p:spPr bwMode="auto">
          <a:xfrm>
            <a:off x="3379728" y="2137725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8" name="Straight Arrow Connector 127"/>
          <p:cNvCxnSpPr/>
          <p:nvPr/>
        </p:nvCxnSpPr>
        <p:spPr bwMode="auto">
          <a:xfrm>
            <a:off x="3377792" y="3056957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2685734" y="2137725"/>
            <a:ext cx="53965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0" name="Straight Arrow Connector 129"/>
          <p:cNvCxnSpPr/>
          <p:nvPr/>
        </p:nvCxnSpPr>
        <p:spPr bwMode="auto">
          <a:xfrm>
            <a:off x="2287661" y="3075085"/>
            <a:ext cx="9326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2804017" y="1923432"/>
                <a:ext cx="312393" cy="168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n-US"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017" y="1923432"/>
                <a:ext cx="312393" cy="168444"/>
              </a:xfrm>
              <a:prstGeom prst="rect">
                <a:avLst/>
              </a:prstGeom>
              <a:blipFill>
                <a:blip r:embed="rId2"/>
                <a:stretch>
                  <a:fillRect l="-13725" r="-9804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2751238" y="2879301"/>
                <a:ext cx="325474" cy="168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n-US" sz="10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238" y="2879301"/>
                <a:ext cx="325474" cy="168444"/>
              </a:xfrm>
              <a:prstGeom prst="rect">
                <a:avLst/>
              </a:prstGeom>
              <a:blipFill>
                <a:blip r:embed="rId3"/>
                <a:stretch>
                  <a:fillRect l="-9259" r="-370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/>
          <p:cNvCxnSpPr/>
          <p:nvPr/>
        </p:nvCxnSpPr>
        <p:spPr bwMode="auto">
          <a:xfrm flipV="1">
            <a:off x="3301592" y="2213925"/>
            <a:ext cx="0" cy="4001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4" name="Straight Arrow Connector 133"/>
          <p:cNvCxnSpPr/>
          <p:nvPr/>
        </p:nvCxnSpPr>
        <p:spPr bwMode="auto">
          <a:xfrm flipV="1">
            <a:off x="3301592" y="3137822"/>
            <a:ext cx="0" cy="6721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3177034" y="1981641"/>
            <a:ext cx="14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+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179664" y="2908399"/>
            <a:ext cx="14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+</a:t>
            </a:r>
            <a:endParaRPr lang="en-US" sz="1400" dirty="0"/>
          </a:p>
        </p:txBody>
      </p:sp>
      <p:sp>
        <p:nvSpPr>
          <p:cNvPr id="137" name="TextBox 136"/>
          <p:cNvSpPr txBox="1"/>
          <p:nvPr/>
        </p:nvSpPr>
        <p:spPr>
          <a:xfrm>
            <a:off x="3066975" y="1898513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+</a:t>
            </a:r>
            <a:endParaRPr lang="en-US" sz="10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076712" y="2828864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+</a:t>
            </a:r>
            <a:endParaRPr 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011182" y="2879769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+</a:t>
            </a:r>
            <a:endParaRPr lang="en-US" sz="1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1030216" y="3055260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</a:t>
            </a:r>
            <a:endParaRPr lang="en-US" sz="1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3080867" y="2109904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</a:t>
            </a:r>
            <a:endParaRPr lang="en-US" sz="1000" dirty="0"/>
          </a:p>
        </p:txBody>
      </p:sp>
      <p:sp>
        <p:nvSpPr>
          <p:cNvPr id="142" name="TextBox 141"/>
          <p:cNvSpPr txBox="1"/>
          <p:nvPr/>
        </p:nvSpPr>
        <p:spPr>
          <a:xfrm>
            <a:off x="3091492" y="3039616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</a:t>
            </a:r>
            <a:endParaRPr lang="en-US" sz="1000" dirty="0"/>
          </a:p>
        </p:txBody>
      </p:sp>
      <p:cxnSp>
        <p:nvCxnSpPr>
          <p:cNvPr id="143" name="Straight Arrow Connector 142"/>
          <p:cNvCxnSpPr/>
          <p:nvPr/>
        </p:nvCxnSpPr>
        <p:spPr bwMode="auto">
          <a:xfrm>
            <a:off x="4343400" y="2135529"/>
            <a:ext cx="341203" cy="2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4" name="Straight Arrow Connector 143"/>
          <p:cNvCxnSpPr/>
          <p:nvPr/>
        </p:nvCxnSpPr>
        <p:spPr bwMode="auto">
          <a:xfrm>
            <a:off x="4343400" y="3061174"/>
            <a:ext cx="341203" cy="2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5" name="Rectangle 144"/>
          <p:cNvSpPr/>
          <p:nvPr/>
        </p:nvSpPr>
        <p:spPr bwMode="auto">
          <a:xfrm>
            <a:off x="4684603" y="1828800"/>
            <a:ext cx="533400" cy="1752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617750" y="2490924"/>
            <a:ext cx="1200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SVPWM</a:t>
            </a:r>
            <a:endParaRPr lang="en-US" sz="1000" dirty="0"/>
          </a:p>
        </p:txBody>
      </p:sp>
      <p:cxnSp>
        <p:nvCxnSpPr>
          <p:cNvPr id="147" name="Straight Arrow Connector 146"/>
          <p:cNvCxnSpPr/>
          <p:nvPr/>
        </p:nvCxnSpPr>
        <p:spPr bwMode="auto">
          <a:xfrm>
            <a:off x="5210782" y="2421857"/>
            <a:ext cx="457200" cy="2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8" name="Straight Arrow Connector 147"/>
          <p:cNvCxnSpPr/>
          <p:nvPr/>
        </p:nvCxnSpPr>
        <p:spPr bwMode="auto">
          <a:xfrm>
            <a:off x="5218002" y="2702658"/>
            <a:ext cx="341203" cy="2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9" name="Straight Arrow Connector 148"/>
          <p:cNvCxnSpPr/>
          <p:nvPr/>
        </p:nvCxnSpPr>
        <p:spPr bwMode="auto">
          <a:xfrm>
            <a:off x="5224767" y="2998156"/>
            <a:ext cx="457200" cy="35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0" name="Oval 149"/>
          <p:cNvSpPr/>
          <p:nvPr/>
        </p:nvSpPr>
        <p:spPr bwMode="auto">
          <a:xfrm>
            <a:off x="5565969" y="2272966"/>
            <a:ext cx="914400" cy="861134"/>
          </a:xfrm>
          <a:prstGeom prst="ellipse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717527" y="2582292"/>
            <a:ext cx="1200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PMSM</a:t>
            </a:r>
            <a:endParaRPr lang="en-US" sz="1000" dirty="0"/>
          </a:p>
        </p:txBody>
      </p:sp>
      <p:sp>
        <p:nvSpPr>
          <p:cNvPr id="152" name="Rectangle 151"/>
          <p:cNvSpPr/>
          <p:nvPr/>
        </p:nvSpPr>
        <p:spPr bwMode="auto">
          <a:xfrm>
            <a:off x="3542666" y="3938192"/>
            <a:ext cx="841953" cy="533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612794" y="4049801"/>
            <a:ext cx="1188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3s/2r</a:t>
            </a:r>
            <a:endParaRPr lang="en-US" sz="1400" dirty="0"/>
          </a:p>
        </p:txBody>
      </p:sp>
      <p:cxnSp>
        <p:nvCxnSpPr>
          <p:cNvPr id="154" name="Elbow Connector 153"/>
          <p:cNvCxnSpPr/>
          <p:nvPr/>
        </p:nvCxnSpPr>
        <p:spPr bwMode="auto">
          <a:xfrm rot="10800000">
            <a:off x="3027705" y="3974720"/>
            <a:ext cx="508811" cy="370469"/>
          </a:xfrm>
          <a:prstGeom prst="bentConnector3">
            <a:avLst>
              <a:gd name="adj1" fmla="val 9992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5" name="Elbow Connector 154"/>
          <p:cNvCxnSpPr/>
          <p:nvPr/>
        </p:nvCxnSpPr>
        <p:spPr bwMode="auto">
          <a:xfrm rot="16200000" flipH="1">
            <a:off x="3175417" y="3717474"/>
            <a:ext cx="493022" cy="240672"/>
          </a:xfrm>
          <a:prstGeom prst="bentConnector3">
            <a:avLst>
              <a:gd name="adj1" fmla="val 11697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3258100" y="3673355"/>
                <a:ext cx="230063" cy="381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100" y="3673355"/>
                <a:ext cx="230063" cy="3811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2978341" y="4162790"/>
                <a:ext cx="280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341" y="4162790"/>
                <a:ext cx="2806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3242308" y="2355145"/>
                <a:ext cx="280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308" y="2355145"/>
                <a:ext cx="28065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Elbow Connector 158"/>
          <p:cNvCxnSpPr/>
          <p:nvPr/>
        </p:nvCxnSpPr>
        <p:spPr bwMode="auto">
          <a:xfrm rot="10800000" flipV="1">
            <a:off x="4397454" y="3112933"/>
            <a:ext cx="1495107" cy="966464"/>
          </a:xfrm>
          <a:prstGeom prst="bentConnector3">
            <a:avLst>
              <a:gd name="adj1" fmla="val 39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0" name="Elbow Connector 159"/>
          <p:cNvCxnSpPr/>
          <p:nvPr/>
        </p:nvCxnSpPr>
        <p:spPr bwMode="auto">
          <a:xfrm rot="10800000" flipV="1">
            <a:off x="4405307" y="3132282"/>
            <a:ext cx="1681458" cy="1111244"/>
          </a:xfrm>
          <a:prstGeom prst="bentConnector3">
            <a:avLst>
              <a:gd name="adj1" fmla="val -15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1" name="Elbow Connector 160"/>
          <p:cNvCxnSpPr/>
          <p:nvPr/>
        </p:nvCxnSpPr>
        <p:spPr bwMode="auto">
          <a:xfrm rot="10800000" flipV="1">
            <a:off x="4391386" y="3086038"/>
            <a:ext cx="1857015" cy="1326596"/>
          </a:xfrm>
          <a:prstGeom prst="bentConnector3">
            <a:avLst>
              <a:gd name="adj1" fmla="val -60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2" name="Straight Arrow Connector 161"/>
          <p:cNvCxnSpPr/>
          <p:nvPr/>
        </p:nvCxnSpPr>
        <p:spPr bwMode="auto">
          <a:xfrm flipV="1">
            <a:off x="4951303" y="3581400"/>
            <a:ext cx="0" cy="244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4482011" y="3903093"/>
                <a:ext cx="2306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011" y="3903093"/>
                <a:ext cx="23064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492720" y="4076440"/>
                <a:ext cx="2299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720" y="4076440"/>
                <a:ext cx="22993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4490172" y="4247303"/>
                <a:ext cx="2028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172" y="4247303"/>
                <a:ext cx="20287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Straight Arrow Connector 165"/>
          <p:cNvCxnSpPr/>
          <p:nvPr/>
        </p:nvCxnSpPr>
        <p:spPr bwMode="auto">
          <a:xfrm flipV="1">
            <a:off x="3886200" y="4479475"/>
            <a:ext cx="0" cy="244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-103801" y="2762616"/>
                <a:ext cx="13628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000" dirty="0" smtClean="0"/>
              </a:p>
              <a:p>
                <a:pPr algn="ctr"/>
                <a:r>
                  <a:rPr lang="en-US" sz="1000" dirty="0" smtClean="0"/>
                  <a:t>reference </a:t>
                </a:r>
                <a:endParaRPr lang="en-US" sz="1000" dirty="0"/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3801" y="2762616"/>
                <a:ext cx="1362813" cy="400110"/>
              </a:xfrm>
              <a:prstGeom prst="rect">
                <a:avLst/>
              </a:prstGeom>
              <a:blipFill>
                <a:blip r:embed="rId1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Straight Arrow Connector 167"/>
          <p:cNvCxnSpPr/>
          <p:nvPr/>
        </p:nvCxnSpPr>
        <p:spPr bwMode="auto">
          <a:xfrm flipV="1">
            <a:off x="1255895" y="3171524"/>
            <a:ext cx="0" cy="244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/>
              <p:cNvSpPr txBox="1"/>
              <p:nvPr/>
            </p:nvSpPr>
            <p:spPr>
              <a:xfrm>
                <a:off x="355241" y="3335179"/>
                <a:ext cx="9717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000" dirty="0" smtClean="0"/>
              </a:p>
              <a:p>
                <a:r>
                  <a:rPr lang="en-US" sz="1000" dirty="0" smtClean="0"/>
                  <a:t>measurement </a:t>
                </a:r>
                <a:endParaRPr lang="en-US" sz="1000" dirty="0"/>
              </a:p>
            </p:txBody>
          </p:sp>
        </mc:Choice>
        <mc:Fallback xmlns=""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41" y="3335179"/>
                <a:ext cx="971774" cy="400110"/>
              </a:xfrm>
              <a:prstGeom prst="rect">
                <a:avLst/>
              </a:prstGeom>
              <a:blipFill>
                <a:blip r:embed="rId11"/>
                <a:stretch>
                  <a:fillRect r="-625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/>
              <p:cNvSpPr txBox="1"/>
              <p:nvPr/>
            </p:nvSpPr>
            <p:spPr>
              <a:xfrm>
                <a:off x="3668810" y="4559360"/>
                <a:ext cx="15933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79" name="TextBox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810" y="4559360"/>
                <a:ext cx="159338" cy="153888"/>
              </a:xfrm>
              <a:prstGeom prst="rect">
                <a:avLst/>
              </a:prstGeom>
              <a:blipFill>
                <a:blip r:embed="rId12"/>
                <a:stretch>
                  <a:fillRect l="-1923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/>
              <p:cNvSpPr txBox="1"/>
              <p:nvPr/>
            </p:nvSpPr>
            <p:spPr>
              <a:xfrm>
                <a:off x="4767973" y="3683922"/>
                <a:ext cx="15933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973" y="3683922"/>
                <a:ext cx="159338" cy="153888"/>
              </a:xfrm>
              <a:prstGeom prst="rect">
                <a:avLst/>
              </a:prstGeom>
              <a:blipFill>
                <a:blip r:embed="rId13"/>
                <a:stretch>
                  <a:fillRect l="-15385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1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9BDA8-C953-455F-9EC1-B6B2922725A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4D9BDA8-C953-455F-9EC1-B6B2922725A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28601" y="2820403"/>
            <a:ext cx="2210352" cy="509363"/>
          </a:xfrm>
          <a:prstGeom prst="rect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057952" y="2918557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581702" y="2918557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091234" y="2978643"/>
            <a:ext cx="171450" cy="192881"/>
            <a:chOff x="2724150" y="2667000"/>
            <a:chExt cx="552450" cy="304800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3048000" y="26670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H="1">
              <a:off x="2952750" y="2667000"/>
              <a:ext cx="95250" cy="30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2724150" y="29718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TextBox 13"/>
          <p:cNvSpPr txBox="1"/>
          <p:nvPr/>
        </p:nvSpPr>
        <p:spPr>
          <a:xfrm>
            <a:off x="1532172" y="2939676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PI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1811064" y="3091754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Oval 15"/>
          <p:cNvSpPr/>
          <p:nvPr/>
        </p:nvSpPr>
        <p:spPr bwMode="auto">
          <a:xfrm>
            <a:off x="1174615" y="3013649"/>
            <a:ext cx="152400" cy="152400"/>
          </a:xfrm>
          <a:prstGeom prst="ellipse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1334814" y="3086039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125494" y="2932150"/>
            <a:ext cx="14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+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851162" y="3086466"/>
            <a:ext cx="32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2674116" y="1828800"/>
            <a:ext cx="1816604" cy="1752600"/>
          </a:xfrm>
          <a:prstGeom prst="rect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114800" y="1981200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630168" y="1981200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3867912" y="2137727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4" name="Group 23"/>
          <p:cNvGrpSpPr/>
          <p:nvPr/>
        </p:nvGrpSpPr>
        <p:grpSpPr>
          <a:xfrm>
            <a:off x="4139094" y="2041286"/>
            <a:ext cx="171450" cy="192881"/>
            <a:chOff x="2724150" y="2667000"/>
            <a:chExt cx="552450" cy="304800"/>
          </a:xfrm>
        </p:grpSpPr>
        <p:cxnSp>
          <p:nvCxnSpPr>
            <p:cNvPr id="25" name="Straight Connector 24"/>
            <p:cNvCxnSpPr/>
            <p:nvPr/>
          </p:nvCxnSpPr>
          <p:spPr bwMode="auto">
            <a:xfrm>
              <a:off x="3048000" y="26670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flipH="1">
              <a:off x="2952750" y="2667000"/>
              <a:ext cx="95250" cy="30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2724150" y="29718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TextBox 27"/>
          <p:cNvSpPr txBox="1"/>
          <p:nvPr/>
        </p:nvSpPr>
        <p:spPr>
          <a:xfrm>
            <a:off x="3573611" y="1999226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PI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4114800" y="2900432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630168" y="2900432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3867912" y="3056959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2" name="Group 31"/>
          <p:cNvGrpSpPr/>
          <p:nvPr/>
        </p:nvGrpSpPr>
        <p:grpSpPr>
          <a:xfrm>
            <a:off x="4139094" y="2960518"/>
            <a:ext cx="171450" cy="192881"/>
            <a:chOff x="2724150" y="2667000"/>
            <a:chExt cx="552450" cy="304800"/>
          </a:xfrm>
        </p:grpSpPr>
        <p:cxnSp>
          <p:nvCxnSpPr>
            <p:cNvPr id="33" name="Straight Connector 32"/>
            <p:cNvCxnSpPr/>
            <p:nvPr/>
          </p:nvCxnSpPr>
          <p:spPr bwMode="auto">
            <a:xfrm>
              <a:off x="3048000" y="26670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flipH="1">
              <a:off x="2952750" y="2667000"/>
              <a:ext cx="95250" cy="30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2724150" y="29718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6" name="TextBox 35"/>
          <p:cNvSpPr txBox="1"/>
          <p:nvPr/>
        </p:nvSpPr>
        <p:spPr>
          <a:xfrm>
            <a:off x="3573611" y="2918458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PI</a:t>
            </a:r>
            <a:endParaRPr lang="en-US" sz="1200" dirty="0"/>
          </a:p>
        </p:txBody>
      </p:sp>
      <p:sp>
        <p:nvSpPr>
          <p:cNvPr id="37" name="Oval 36"/>
          <p:cNvSpPr/>
          <p:nvPr/>
        </p:nvSpPr>
        <p:spPr bwMode="auto">
          <a:xfrm>
            <a:off x="3225392" y="2986753"/>
            <a:ext cx="152400" cy="152400"/>
          </a:xfrm>
          <a:prstGeom prst="ellipse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3225392" y="2061525"/>
            <a:ext cx="152400" cy="152400"/>
          </a:xfrm>
          <a:prstGeom prst="ellipse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3379728" y="2137725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3377792" y="3056957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2685734" y="2137725"/>
            <a:ext cx="53965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287661" y="3075085"/>
            <a:ext cx="9326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804017" y="1923432"/>
                <a:ext cx="312393" cy="168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n-US"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017" y="1923432"/>
                <a:ext cx="312393" cy="168444"/>
              </a:xfrm>
              <a:prstGeom prst="rect">
                <a:avLst/>
              </a:prstGeom>
              <a:blipFill>
                <a:blip r:embed="rId2"/>
                <a:stretch>
                  <a:fillRect l="-13725" r="-9804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751238" y="2879301"/>
                <a:ext cx="325474" cy="168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n-US" sz="10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238" y="2879301"/>
                <a:ext cx="325474" cy="168444"/>
              </a:xfrm>
              <a:prstGeom prst="rect">
                <a:avLst/>
              </a:prstGeom>
              <a:blipFill>
                <a:blip r:embed="rId3"/>
                <a:stretch>
                  <a:fillRect l="-9259" r="-370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 bwMode="auto">
          <a:xfrm flipV="1">
            <a:off x="3301592" y="2213925"/>
            <a:ext cx="0" cy="4001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flipV="1">
            <a:off x="3301592" y="3137822"/>
            <a:ext cx="0" cy="6721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177034" y="1981641"/>
            <a:ext cx="14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+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3179664" y="2908399"/>
            <a:ext cx="14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+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3066975" y="1898513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+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3076712" y="2828864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+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1011182" y="2879769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+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1030216" y="3055260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3080867" y="2109904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3091492" y="3039616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</a:t>
            </a:r>
            <a:endParaRPr lang="en-US" sz="1000" dirty="0"/>
          </a:p>
        </p:txBody>
      </p:sp>
      <p:cxnSp>
        <p:nvCxnSpPr>
          <p:cNvPr id="55" name="Straight Arrow Connector 54"/>
          <p:cNvCxnSpPr/>
          <p:nvPr/>
        </p:nvCxnSpPr>
        <p:spPr bwMode="auto">
          <a:xfrm>
            <a:off x="4343400" y="2135529"/>
            <a:ext cx="341203" cy="2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4343400" y="3061174"/>
            <a:ext cx="341203" cy="2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Rectangle 56"/>
          <p:cNvSpPr/>
          <p:nvPr/>
        </p:nvSpPr>
        <p:spPr bwMode="auto">
          <a:xfrm>
            <a:off x="4684603" y="1828800"/>
            <a:ext cx="533400" cy="1752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17750" y="2490924"/>
            <a:ext cx="1200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SVPWM</a:t>
            </a:r>
            <a:endParaRPr lang="en-US" sz="1000" dirty="0"/>
          </a:p>
        </p:txBody>
      </p:sp>
      <p:cxnSp>
        <p:nvCxnSpPr>
          <p:cNvPr id="59" name="Straight Arrow Connector 58"/>
          <p:cNvCxnSpPr/>
          <p:nvPr/>
        </p:nvCxnSpPr>
        <p:spPr bwMode="auto">
          <a:xfrm>
            <a:off x="5210782" y="2421857"/>
            <a:ext cx="457200" cy="2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5218002" y="2702658"/>
            <a:ext cx="341203" cy="2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>
            <a:off x="5224767" y="2998156"/>
            <a:ext cx="457200" cy="35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Oval 61"/>
          <p:cNvSpPr/>
          <p:nvPr/>
        </p:nvSpPr>
        <p:spPr bwMode="auto">
          <a:xfrm>
            <a:off x="5565969" y="2272966"/>
            <a:ext cx="914400" cy="861134"/>
          </a:xfrm>
          <a:prstGeom prst="ellipse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17527" y="2582292"/>
            <a:ext cx="1200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PMSM</a:t>
            </a:r>
            <a:endParaRPr lang="en-US" sz="1000" dirty="0"/>
          </a:p>
        </p:txBody>
      </p:sp>
      <p:sp>
        <p:nvSpPr>
          <p:cNvPr id="64" name="Rectangle 63"/>
          <p:cNvSpPr/>
          <p:nvPr/>
        </p:nvSpPr>
        <p:spPr bwMode="auto">
          <a:xfrm>
            <a:off x="3542666" y="3938192"/>
            <a:ext cx="841953" cy="533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2794" y="4049801"/>
            <a:ext cx="1188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3s/2r</a:t>
            </a:r>
            <a:endParaRPr lang="en-US" sz="1400" dirty="0"/>
          </a:p>
        </p:txBody>
      </p:sp>
      <p:cxnSp>
        <p:nvCxnSpPr>
          <p:cNvPr id="66" name="Elbow Connector 65"/>
          <p:cNvCxnSpPr/>
          <p:nvPr/>
        </p:nvCxnSpPr>
        <p:spPr bwMode="auto">
          <a:xfrm rot="10800000">
            <a:off x="3027705" y="3974720"/>
            <a:ext cx="508811" cy="370469"/>
          </a:xfrm>
          <a:prstGeom prst="bentConnector3">
            <a:avLst>
              <a:gd name="adj1" fmla="val 9992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Elbow Connector 66"/>
          <p:cNvCxnSpPr/>
          <p:nvPr/>
        </p:nvCxnSpPr>
        <p:spPr bwMode="auto">
          <a:xfrm rot="16200000" flipH="1">
            <a:off x="3175417" y="3717474"/>
            <a:ext cx="493022" cy="240672"/>
          </a:xfrm>
          <a:prstGeom prst="bentConnector3">
            <a:avLst>
              <a:gd name="adj1" fmla="val 11697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258100" y="3673355"/>
                <a:ext cx="230063" cy="381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100" y="3673355"/>
                <a:ext cx="230063" cy="3811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978341" y="4162790"/>
                <a:ext cx="280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341" y="4162790"/>
                <a:ext cx="2806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242308" y="2355145"/>
                <a:ext cx="280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308" y="2355145"/>
                <a:ext cx="28065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Elbow Connector 70"/>
          <p:cNvCxnSpPr/>
          <p:nvPr/>
        </p:nvCxnSpPr>
        <p:spPr bwMode="auto">
          <a:xfrm rot="10800000" flipV="1">
            <a:off x="4397454" y="3112933"/>
            <a:ext cx="1495107" cy="966464"/>
          </a:xfrm>
          <a:prstGeom prst="bentConnector3">
            <a:avLst>
              <a:gd name="adj1" fmla="val 39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Elbow Connector 71"/>
          <p:cNvCxnSpPr/>
          <p:nvPr/>
        </p:nvCxnSpPr>
        <p:spPr bwMode="auto">
          <a:xfrm rot="10800000" flipV="1">
            <a:off x="4405307" y="3132282"/>
            <a:ext cx="1681458" cy="1111244"/>
          </a:xfrm>
          <a:prstGeom prst="bentConnector3">
            <a:avLst>
              <a:gd name="adj1" fmla="val -15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Elbow Connector 72"/>
          <p:cNvCxnSpPr/>
          <p:nvPr/>
        </p:nvCxnSpPr>
        <p:spPr bwMode="auto">
          <a:xfrm rot="10800000" flipV="1">
            <a:off x="4391386" y="3086038"/>
            <a:ext cx="1857015" cy="1326596"/>
          </a:xfrm>
          <a:prstGeom prst="bentConnector3">
            <a:avLst>
              <a:gd name="adj1" fmla="val -60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 flipV="1">
            <a:off x="4951303" y="3581400"/>
            <a:ext cx="0" cy="244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482011" y="3903093"/>
                <a:ext cx="2306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011" y="3903093"/>
                <a:ext cx="23064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492720" y="4076440"/>
                <a:ext cx="2299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720" y="4076440"/>
                <a:ext cx="22993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490172" y="4247303"/>
                <a:ext cx="2028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172" y="4247303"/>
                <a:ext cx="20287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/>
          <p:cNvCxnSpPr/>
          <p:nvPr/>
        </p:nvCxnSpPr>
        <p:spPr bwMode="auto">
          <a:xfrm flipV="1">
            <a:off x="3886200" y="4479475"/>
            <a:ext cx="0" cy="244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flipV="1">
            <a:off x="1255895" y="3171524"/>
            <a:ext cx="0" cy="244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04219" y="3345138"/>
                <a:ext cx="116738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000" dirty="0"/>
                      <m:t>measurement</m:t>
                    </m:r>
                    <m:r>
                      <m:rPr>
                        <m:nor/>
                      </m:rPr>
                      <a:rPr lang="en-US" sz="1000" dirty="0"/>
                      <m:t> </m:t>
                    </m:r>
                  </m:oMath>
                </a14:m>
                <a:r>
                  <a:rPr lang="en-US" sz="1000" dirty="0" smtClean="0"/>
                  <a:t>or  </a:t>
                </a:r>
                <a:endParaRPr lang="en-US" sz="10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19" y="3345138"/>
                <a:ext cx="1167381" cy="246221"/>
              </a:xfrm>
              <a:prstGeom prst="rect">
                <a:avLst/>
              </a:prstGeom>
              <a:blipFill>
                <a:blip r:embed="rId10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/>
          <p:cNvSpPr/>
          <p:nvPr/>
        </p:nvSpPr>
        <p:spPr bwMode="auto">
          <a:xfrm>
            <a:off x="1603624" y="3974720"/>
            <a:ext cx="841953" cy="533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Kalman filter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83" name="Straight Arrow Connector 82"/>
          <p:cNvCxnSpPr/>
          <p:nvPr/>
        </p:nvCxnSpPr>
        <p:spPr bwMode="auto">
          <a:xfrm flipH="1">
            <a:off x="2465509" y="4166378"/>
            <a:ext cx="836083" cy="43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Straight Arrow Connector 83"/>
          <p:cNvCxnSpPr/>
          <p:nvPr/>
        </p:nvCxnSpPr>
        <p:spPr bwMode="auto">
          <a:xfrm flipH="1">
            <a:off x="2474615" y="4345084"/>
            <a:ext cx="836083" cy="43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1776411" y="4539691"/>
                <a:ext cx="15933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411" y="4539691"/>
                <a:ext cx="159339" cy="153888"/>
              </a:xfrm>
              <a:prstGeom prst="rect">
                <a:avLst/>
              </a:prstGeom>
              <a:blipFill>
                <a:blip r:embed="rId11"/>
                <a:stretch>
                  <a:fillRect l="-14815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/>
          <p:cNvCxnSpPr/>
          <p:nvPr/>
        </p:nvCxnSpPr>
        <p:spPr bwMode="auto">
          <a:xfrm flipV="1">
            <a:off x="1981200" y="4517178"/>
            <a:ext cx="0" cy="244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 flipH="1">
            <a:off x="758806" y="4084322"/>
            <a:ext cx="836083" cy="43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Straight Arrow Connector 87"/>
          <p:cNvCxnSpPr/>
          <p:nvPr/>
        </p:nvCxnSpPr>
        <p:spPr bwMode="auto">
          <a:xfrm flipH="1">
            <a:off x="753160" y="4270248"/>
            <a:ext cx="836083" cy="43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873611" y="3870336"/>
                <a:ext cx="21832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11" y="3870336"/>
                <a:ext cx="218328" cy="153888"/>
              </a:xfrm>
              <a:prstGeom prst="rect">
                <a:avLst/>
              </a:prstGeom>
              <a:blipFill>
                <a:blip r:embed="rId12"/>
                <a:stretch>
                  <a:fillRect l="-5556" t="-24000" r="-4166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875870" y="4099247"/>
                <a:ext cx="194990" cy="160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870" y="4099247"/>
                <a:ext cx="194990" cy="160429"/>
              </a:xfrm>
              <a:prstGeom prst="rect">
                <a:avLst/>
              </a:prstGeom>
              <a:blipFill>
                <a:blip r:embed="rId13"/>
                <a:stretch>
                  <a:fillRect l="-15625" t="-14815" r="-31250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3668810" y="4559360"/>
                <a:ext cx="159339" cy="160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810" y="4559360"/>
                <a:ext cx="159339" cy="160429"/>
              </a:xfrm>
              <a:prstGeom prst="rect">
                <a:avLst/>
              </a:prstGeom>
              <a:blipFill>
                <a:blip r:embed="rId14"/>
                <a:stretch>
                  <a:fillRect l="-19231" t="-19231" r="-53846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640368" y="3648347"/>
                <a:ext cx="322630" cy="1604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368" y="3648347"/>
                <a:ext cx="322630" cy="160429"/>
              </a:xfrm>
              <a:prstGeom prst="rect">
                <a:avLst/>
              </a:prstGeom>
              <a:blipFill>
                <a:blip r:embed="rId15"/>
                <a:stretch>
                  <a:fillRect t="-14815" r="-5660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/>
          <p:cNvCxnSpPr/>
          <p:nvPr/>
        </p:nvCxnSpPr>
        <p:spPr bwMode="auto">
          <a:xfrm flipH="1">
            <a:off x="745619" y="4441248"/>
            <a:ext cx="836083" cy="43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883706" y="4280981"/>
                <a:ext cx="140616" cy="1580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06" y="4280981"/>
                <a:ext cx="140616" cy="158057"/>
              </a:xfrm>
              <a:prstGeom prst="rect">
                <a:avLst/>
              </a:prstGeom>
              <a:blipFill>
                <a:blip r:embed="rId16"/>
                <a:stretch>
                  <a:fillRect l="-21739" t="-15385" r="-52174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-101513" y="2766042"/>
                <a:ext cx="13628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000" dirty="0" smtClean="0"/>
              </a:p>
              <a:p>
                <a:pPr algn="ctr"/>
                <a:r>
                  <a:rPr lang="en-US" sz="1000" dirty="0" smtClean="0"/>
                  <a:t>reference </a:t>
                </a:r>
                <a:endParaRPr lang="en-US" sz="10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513" y="2766042"/>
                <a:ext cx="1362813" cy="400110"/>
              </a:xfrm>
              <a:prstGeom prst="rect">
                <a:avLst/>
              </a:prstGeom>
              <a:blipFill>
                <a:blip r:embed="rId17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/>
              <p:cNvSpPr/>
              <p:nvPr/>
            </p:nvSpPr>
            <p:spPr>
              <a:xfrm>
                <a:off x="11527" y="3335179"/>
                <a:ext cx="407267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8" name="Rectangle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" y="3335179"/>
                <a:ext cx="407267" cy="24622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/>
            </p:nvSpPr>
            <p:spPr>
              <a:xfrm>
                <a:off x="1184023" y="3344772"/>
                <a:ext cx="597984" cy="252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23" y="3344772"/>
                <a:ext cx="597984" cy="252762"/>
              </a:xfrm>
              <a:prstGeom prst="rect">
                <a:avLst/>
              </a:prstGeom>
              <a:blipFill>
                <a:blip r:embed="rId19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080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9BDA8-C953-455F-9EC1-B6B2922725A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4D9BDA8-C953-455F-9EC1-B6B2922725A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4D9BDA8-C953-455F-9EC1-B6B2922725A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28601" y="2820403"/>
            <a:ext cx="2210352" cy="509363"/>
          </a:xfrm>
          <a:prstGeom prst="rect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057952" y="2918557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581702" y="2918557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091234" y="2978643"/>
            <a:ext cx="171450" cy="192881"/>
            <a:chOff x="2724150" y="2667000"/>
            <a:chExt cx="552450" cy="304800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3048000" y="26670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H="1">
              <a:off x="2952750" y="2667000"/>
              <a:ext cx="95250" cy="30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2724150" y="29718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TextBox 13"/>
          <p:cNvSpPr txBox="1"/>
          <p:nvPr/>
        </p:nvSpPr>
        <p:spPr>
          <a:xfrm>
            <a:off x="1532172" y="2939676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PI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1811064" y="3091754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Oval 15"/>
          <p:cNvSpPr/>
          <p:nvPr/>
        </p:nvSpPr>
        <p:spPr bwMode="auto">
          <a:xfrm>
            <a:off x="1174615" y="3013649"/>
            <a:ext cx="152400" cy="152400"/>
          </a:xfrm>
          <a:prstGeom prst="ellipse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1334814" y="3086039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125494" y="2932150"/>
            <a:ext cx="14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+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851162" y="3086466"/>
            <a:ext cx="32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2674116" y="1828800"/>
            <a:ext cx="1816604" cy="1752600"/>
          </a:xfrm>
          <a:prstGeom prst="rect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114800" y="1981200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630168" y="1981200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3867912" y="2137727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4" name="Group 23"/>
          <p:cNvGrpSpPr/>
          <p:nvPr/>
        </p:nvGrpSpPr>
        <p:grpSpPr>
          <a:xfrm>
            <a:off x="4139094" y="2041286"/>
            <a:ext cx="171450" cy="192881"/>
            <a:chOff x="2724150" y="2667000"/>
            <a:chExt cx="552450" cy="304800"/>
          </a:xfrm>
        </p:grpSpPr>
        <p:cxnSp>
          <p:nvCxnSpPr>
            <p:cNvPr id="25" name="Straight Connector 24"/>
            <p:cNvCxnSpPr/>
            <p:nvPr/>
          </p:nvCxnSpPr>
          <p:spPr bwMode="auto">
            <a:xfrm>
              <a:off x="3048000" y="26670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flipH="1">
              <a:off x="2952750" y="2667000"/>
              <a:ext cx="95250" cy="30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2724150" y="29718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TextBox 27"/>
          <p:cNvSpPr txBox="1"/>
          <p:nvPr/>
        </p:nvSpPr>
        <p:spPr>
          <a:xfrm>
            <a:off x="3573611" y="1999226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PI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4114800" y="2900432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630168" y="2900432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3867912" y="3056959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2" name="Group 31"/>
          <p:cNvGrpSpPr/>
          <p:nvPr/>
        </p:nvGrpSpPr>
        <p:grpSpPr>
          <a:xfrm>
            <a:off x="4139094" y="2960518"/>
            <a:ext cx="171450" cy="192881"/>
            <a:chOff x="2724150" y="2667000"/>
            <a:chExt cx="552450" cy="304800"/>
          </a:xfrm>
        </p:grpSpPr>
        <p:cxnSp>
          <p:nvCxnSpPr>
            <p:cNvPr id="33" name="Straight Connector 32"/>
            <p:cNvCxnSpPr/>
            <p:nvPr/>
          </p:nvCxnSpPr>
          <p:spPr bwMode="auto">
            <a:xfrm>
              <a:off x="3048000" y="26670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flipH="1">
              <a:off x="2952750" y="2667000"/>
              <a:ext cx="95250" cy="30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2724150" y="29718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6" name="TextBox 35"/>
          <p:cNvSpPr txBox="1"/>
          <p:nvPr/>
        </p:nvSpPr>
        <p:spPr>
          <a:xfrm>
            <a:off x="3573611" y="2918458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PI</a:t>
            </a:r>
            <a:endParaRPr lang="en-US" sz="1200" dirty="0"/>
          </a:p>
        </p:txBody>
      </p:sp>
      <p:sp>
        <p:nvSpPr>
          <p:cNvPr id="37" name="Oval 36"/>
          <p:cNvSpPr/>
          <p:nvPr/>
        </p:nvSpPr>
        <p:spPr bwMode="auto">
          <a:xfrm>
            <a:off x="3225392" y="2986753"/>
            <a:ext cx="152400" cy="152400"/>
          </a:xfrm>
          <a:prstGeom prst="ellipse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3225392" y="2061525"/>
            <a:ext cx="152400" cy="152400"/>
          </a:xfrm>
          <a:prstGeom prst="ellipse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3379728" y="2137725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3377792" y="3056957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2685734" y="2137725"/>
            <a:ext cx="53965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287661" y="3075085"/>
            <a:ext cx="9326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2804017" y="1923432"/>
                <a:ext cx="312393" cy="168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n-US"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017" y="1923432"/>
                <a:ext cx="312393" cy="168444"/>
              </a:xfrm>
              <a:prstGeom prst="rect">
                <a:avLst/>
              </a:prstGeom>
              <a:blipFill>
                <a:blip r:embed="rId2"/>
                <a:stretch>
                  <a:fillRect l="-13725" r="-9804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2751238" y="2879301"/>
                <a:ext cx="325474" cy="168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n-US" sz="10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238" y="2879301"/>
                <a:ext cx="325474" cy="168444"/>
              </a:xfrm>
              <a:prstGeom prst="rect">
                <a:avLst/>
              </a:prstGeom>
              <a:blipFill>
                <a:blip r:embed="rId3"/>
                <a:stretch>
                  <a:fillRect l="-9259" r="-370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 bwMode="auto">
          <a:xfrm flipV="1">
            <a:off x="3301592" y="2213925"/>
            <a:ext cx="0" cy="4001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flipV="1">
            <a:off x="3301592" y="3137822"/>
            <a:ext cx="0" cy="6721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177034" y="1981641"/>
            <a:ext cx="14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+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3179664" y="2908399"/>
            <a:ext cx="14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+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3066975" y="1898513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+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3076712" y="2828864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+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1011182" y="2879769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+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1030216" y="3055260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3080867" y="2109904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3091492" y="3039616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</a:t>
            </a:r>
            <a:endParaRPr lang="en-US" sz="1000" dirty="0"/>
          </a:p>
        </p:txBody>
      </p:sp>
      <p:cxnSp>
        <p:nvCxnSpPr>
          <p:cNvPr id="55" name="Straight Arrow Connector 54"/>
          <p:cNvCxnSpPr/>
          <p:nvPr/>
        </p:nvCxnSpPr>
        <p:spPr bwMode="auto">
          <a:xfrm>
            <a:off x="4343400" y="2135529"/>
            <a:ext cx="341203" cy="2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4343400" y="3061174"/>
            <a:ext cx="341203" cy="2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Rectangle 56"/>
          <p:cNvSpPr/>
          <p:nvPr/>
        </p:nvSpPr>
        <p:spPr bwMode="auto">
          <a:xfrm>
            <a:off x="4684603" y="1828800"/>
            <a:ext cx="533400" cy="1752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17750" y="2490924"/>
            <a:ext cx="1200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SVPWM</a:t>
            </a:r>
            <a:endParaRPr lang="en-US" sz="1000" dirty="0"/>
          </a:p>
        </p:txBody>
      </p:sp>
      <p:cxnSp>
        <p:nvCxnSpPr>
          <p:cNvPr id="59" name="Straight Arrow Connector 58"/>
          <p:cNvCxnSpPr/>
          <p:nvPr/>
        </p:nvCxnSpPr>
        <p:spPr bwMode="auto">
          <a:xfrm>
            <a:off x="5210782" y="2421857"/>
            <a:ext cx="457200" cy="2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5218002" y="2702658"/>
            <a:ext cx="341203" cy="2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>
            <a:off x="5224767" y="2998156"/>
            <a:ext cx="457200" cy="35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Oval 61"/>
          <p:cNvSpPr/>
          <p:nvPr/>
        </p:nvSpPr>
        <p:spPr bwMode="auto">
          <a:xfrm>
            <a:off x="5565969" y="2272966"/>
            <a:ext cx="914400" cy="861134"/>
          </a:xfrm>
          <a:prstGeom prst="ellipse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17527" y="2582292"/>
            <a:ext cx="1200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PMSM</a:t>
            </a:r>
            <a:endParaRPr lang="en-US" sz="1000" dirty="0"/>
          </a:p>
        </p:txBody>
      </p:sp>
      <p:sp>
        <p:nvSpPr>
          <p:cNvPr id="64" name="Rectangle 63"/>
          <p:cNvSpPr/>
          <p:nvPr/>
        </p:nvSpPr>
        <p:spPr bwMode="auto">
          <a:xfrm>
            <a:off x="3542666" y="3938192"/>
            <a:ext cx="841953" cy="533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2794" y="4049801"/>
            <a:ext cx="1188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3s/2r</a:t>
            </a:r>
            <a:endParaRPr lang="en-US" sz="1400" dirty="0"/>
          </a:p>
        </p:txBody>
      </p:sp>
      <p:cxnSp>
        <p:nvCxnSpPr>
          <p:cNvPr id="66" name="Elbow Connector 65"/>
          <p:cNvCxnSpPr/>
          <p:nvPr/>
        </p:nvCxnSpPr>
        <p:spPr bwMode="auto">
          <a:xfrm rot="10800000">
            <a:off x="3027705" y="3974720"/>
            <a:ext cx="508811" cy="370469"/>
          </a:xfrm>
          <a:prstGeom prst="bentConnector3">
            <a:avLst>
              <a:gd name="adj1" fmla="val 9992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Elbow Connector 66"/>
          <p:cNvCxnSpPr/>
          <p:nvPr/>
        </p:nvCxnSpPr>
        <p:spPr bwMode="auto">
          <a:xfrm rot="16200000" flipH="1">
            <a:off x="3175417" y="3717474"/>
            <a:ext cx="493022" cy="240672"/>
          </a:xfrm>
          <a:prstGeom prst="bentConnector3">
            <a:avLst>
              <a:gd name="adj1" fmla="val 11697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3258100" y="3673355"/>
                <a:ext cx="230063" cy="381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100" y="3673355"/>
                <a:ext cx="230063" cy="3811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2978341" y="4162790"/>
                <a:ext cx="280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341" y="4162790"/>
                <a:ext cx="2806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3242308" y="2355145"/>
                <a:ext cx="280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308" y="2355145"/>
                <a:ext cx="28065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Elbow Connector 70"/>
          <p:cNvCxnSpPr/>
          <p:nvPr/>
        </p:nvCxnSpPr>
        <p:spPr bwMode="auto">
          <a:xfrm rot="10800000" flipV="1">
            <a:off x="4397454" y="3112933"/>
            <a:ext cx="1495107" cy="966464"/>
          </a:xfrm>
          <a:prstGeom prst="bentConnector3">
            <a:avLst>
              <a:gd name="adj1" fmla="val 39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Elbow Connector 71"/>
          <p:cNvCxnSpPr/>
          <p:nvPr/>
        </p:nvCxnSpPr>
        <p:spPr bwMode="auto">
          <a:xfrm rot="10800000" flipV="1">
            <a:off x="4405307" y="3132282"/>
            <a:ext cx="1681458" cy="1111244"/>
          </a:xfrm>
          <a:prstGeom prst="bentConnector3">
            <a:avLst>
              <a:gd name="adj1" fmla="val -15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Elbow Connector 72"/>
          <p:cNvCxnSpPr/>
          <p:nvPr/>
        </p:nvCxnSpPr>
        <p:spPr bwMode="auto">
          <a:xfrm rot="10800000" flipV="1">
            <a:off x="4391386" y="3086038"/>
            <a:ext cx="1857015" cy="1326596"/>
          </a:xfrm>
          <a:prstGeom prst="bentConnector3">
            <a:avLst>
              <a:gd name="adj1" fmla="val -60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 flipV="1">
            <a:off x="4951303" y="3581400"/>
            <a:ext cx="0" cy="244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4482011" y="3903093"/>
                <a:ext cx="2306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011" y="3903093"/>
                <a:ext cx="23064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4492720" y="4076440"/>
                <a:ext cx="2299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720" y="4076440"/>
                <a:ext cx="22993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4490172" y="4247303"/>
                <a:ext cx="2028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172" y="4247303"/>
                <a:ext cx="20287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/>
          <p:cNvCxnSpPr/>
          <p:nvPr/>
        </p:nvCxnSpPr>
        <p:spPr bwMode="auto">
          <a:xfrm flipV="1">
            <a:off x="3886200" y="4479475"/>
            <a:ext cx="0" cy="244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flipV="1">
            <a:off x="1255895" y="3171524"/>
            <a:ext cx="0" cy="244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204219" y="3345138"/>
                <a:ext cx="116738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000" dirty="0"/>
                      <m:t>measurement</m:t>
                    </m:r>
                    <m:r>
                      <m:rPr>
                        <m:nor/>
                      </m:rPr>
                      <a:rPr lang="en-US" sz="1000" dirty="0"/>
                      <m:t> </m:t>
                    </m:r>
                  </m:oMath>
                </a14:m>
                <a:r>
                  <a:rPr lang="en-US" sz="1000" dirty="0" smtClean="0"/>
                  <a:t>or  </a:t>
                </a:r>
                <a:endParaRPr lang="en-US" sz="1000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19" y="3345138"/>
                <a:ext cx="1167381" cy="246221"/>
              </a:xfrm>
              <a:prstGeom prst="rect">
                <a:avLst/>
              </a:prstGeom>
              <a:blipFill>
                <a:blip r:embed="rId10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80"/>
          <p:cNvSpPr/>
          <p:nvPr/>
        </p:nvSpPr>
        <p:spPr bwMode="auto">
          <a:xfrm>
            <a:off x="1077105" y="3885668"/>
            <a:ext cx="841953" cy="533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Kalman filter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51162" y="4890612"/>
            <a:ext cx="139781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1000" dirty="0" smtClean="0"/>
              <a:t>Machine measurements</a:t>
            </a:r>
            <a:endParaRPr 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3668810" y="4559360"/>
                <a:ext cx="159339" cy="160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810" y="4559360"/>
                <a:ext cx="159339" cy="160429"/>
              </a:xfrm>
              <a:prstGeom prst="rect">
                <a:avLst/>
              </a:prstGeom>
              <a:blipFill>
                <a:blip r:embed="rId11"/>
                <a:stretch>
                  <a:fillRect l="-19231" t="-19231" r="-53846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/>
              <p:cNvSpPr txBox="1"/>
              <p:nvPr/>
            </p:nvSpPr>
            <p:spPr>
              <a:xfrm>
                <a:off x="4640368" y="3648347"/>
                <a:ext cx="322630" cy="1604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368" y="3648347"/>
                <a:ext cx="322630" cy="160429"/>
              </a:xfrm>
              <a:prstGeom prst="rect">
                <a:avLst/>
              </a:prstGeom>
              <a:blipFill>
                <a:blip r:embed="rId12"/>
                <a:stretch>
                  <a:fillRect t="-14815" r="-5660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/>
              <p:cNvSpPr txBox="1"/>
              <p:nvPr/>
            </p:nvSpPr>
            <p:spPr>
              <a:xfrm>
                <a:off x="-101513" y="2766042"/>
                <a:ext cx="13628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000" dirty="0" smtClean="0"/>
              </a:p>
              <a:p>
                <a:pPr algn="ctr"/>
                <a:r>
                  <a:rPr lang="en-US" sz="1000" dirty="0" smtClean="0"/>
                  <a:t>reference </a:t>
                </a:r>
                <a:endParaRPr lang="en-US" sz="1000" dirty="0"/>
              </a:p>
            </p:txBody>
          </p:sp>
        </mc:Choice>
        <mc:Fallback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513" y="2766042"/>
                <a:ext cx="1362813" cy="400110"/>
              </a:xfrm>
              <a:prstGeom prst="rect">
                <a:avLst/>
              </a:prstGeom>
              <a:blipFill>
                <a:blip r:embed="rId1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tangle 94"/>
              <p:cNvSpPr/>
              <p:nvPr/>
            </p:nvSpPr>
            <p:spPr>
              <a:xfrm>
                <a:off x="11527" y="3335179"/>
                <a:ext cx="407267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" y="3335179"/>
                <a:ext cx="407267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Rectangle 95"/>
              <p:cNvSpPr/>
              <p:nvPr/>
            </p:nvSpPr>
            <p:spPr>
              <a:xfrm>
                <a:off x="1184023" y="3344772"/>
                <a:ext cx="597984" cy="252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1000" dirty="0"/>
              </a:p>
            </p:txBody>
          </p:sp>
        </mc:Choice>
        <mc:Fallback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23" y="3344772"/>
                <a:ext cx="597984" cy="252762"/>
              </a:xfrm>
              <a:prstGeom prst="rect">
                <a:avLst/>
              </a:prstGeom>
              <a:blipFill>
                <a:blip r:embed="rId15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Up Arrow 99"/>
          <p:cNvSpPr/>
          <p:nvPr/>
        </p:nvSpPr>
        <p:spPr bwMode="auto">
          <a:xfrm>
            <a:off x="1458258" y="4477273"/>
            <a:ext cx="52267" cy="169613"/>
          </a:xfrm>
          <a:prstGeom prst="up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 bwMode="auto">
          <a:xfrm flipH="1" flipV="1">
            <a:off x="1368170" y="3581401"/>
            <a:ext cx="3430" cy="2786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Straight Arrow Connector 107"/>
          <p:cNvCxnSpPr/>
          <p:nvPr/>
        </p:nvCxnSpPr>
        <p:spPr bwMode="auto">
          <a:xfrm flipH="1" flipV="1">
            <a:off x="1588482" y="3581401"/>
            <a:ext cx="3430" cy="2786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3575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A4EAFA-5460-49FF-BDC0-E5CE6EFE41A6}" type="slidenum">
              <a:rPr lang="en-US"/>
              <a:pPr/>
              <a:t>4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1012825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Some Applications</a:t>
            </a:r>
          </a:p>
        </p:txBody>
      </p:sp>
      <p:pic>
        <p:nvPicPr>
          <p:cNvPr id="808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143000"/>
            <a:ext cx="3124200" cy="2346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electric_airplane"/>
          <p:cNvPicPr>
            <a:picLocks noChangeAspect="1" noChangeArrowheads="1"/>
          </p:cNvPicPr>
          <p:nvPr/>
        </p:nvPicPr>
        <p:blipFill>
          <a:blip r:embed="rId4" cstate="print"/>
          <a:srcRect l="1309" t="47876" r="1415" b="980"/>
          <a:stretch>
            <a:fillRect/>
          </a:stretch>
        </p:blipFill>
        <p:spPr bwMode="auto">
          <a:xfrm>
            <a:off x="4665134" y="1143000"/>
            <a:ext cx="3869266" cy="2329001"/>
          </a:xfrm>
          <a:prstGeom prst="rect">
            <a:avLst/>
          </a:prstGeom>
          <a:noFill/>
        </p:spPr>
      </p:pic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752600" y="3505200"/>
            <a:ext cx="137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Electric bike</a:t>
            </a:r>
            <a:endParaRPr lang="en-US" sz="1600" dirty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410200" y="3505200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Electric airplane</a:t>
            </a:r>
            <a:endParaRPr lang="en-US" sz="1600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4038600"/>
            <a:ext cx="2971800" cy="237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990600" y="6443246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Remote operated vehicle</a:t>
            </a:r>
            <a:endParaRPr lang="en-US" sz="1600" dirty="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562600" y="64432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All-terrain vehicle</a:t>
            </a:r>
            <a:endParaRPr lang="en-US" sz="1600" dirty="0"/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6" cstate="print"/>
          <a:srcRect b="11418"/>
          <a:stretch>
            <a:fillRect/>
          </a:stretch>
        </p:blipFill>
        <p:spPr bwMode="auto">
          <a:xfrm>
            <a:off x="5029200" y="3810000"/>
            <a:ext cx="3048000" cy="257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09C455-4CA0-4F01-AF1E-FCE648A62293}" type="slidenum">
              <a:rPr lang="en-US"/>
              <a:pPr/>
              <a:t>5</a:t>
            </a:fld>
            <a:endParaRPr lang="en-US"/>
          </a:p>
        </p:txBody>
      </p:sp>
      <p:sp>
        <p:nvSpPr>
          <p:cNvPr id="297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3"/>
          </a:xfrm>
        </p:spPr>
        <p:txBody>
          <a:bodyPr/>
          <a:lstStyle/>
          <a:p>
            <a:pPr eaLnBrk="1" hangingPunct="1"/>
            <a:r>
              <a:rPr lang="en-US" sz="3200" dirty="0" smtClean="0"/>
              <a:t>Permanent-Magnet Ac Machines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165733" y="5851525"/>
            <a:ext cx="227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motor construction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035153" y="4800600"/>
            <a:ext cx="2346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winding connection</a:t>
            </a:r>
          </a:p>
        </p:txBody>
      </p:sp>
      <p:pic>
        <p:nvPicPr>
          <p:cNvPr id="14" name="Picture 13" descr="PMSM Figures..jpg"/>
          <p:cNvPicPr>
            <a:picLocks noChangeAspect="1"/>
          </p:cNvPicPr>
          <p:nvPr/>
        </p:nvPicPr>
        <p:blipFill>
          <a:blip r:embed="rId3" cstate="print"/>
          <a:srcRect l="64022" t="21844" b="13677"/>
          <a:stretch>
            <a:fillRect/>
          </a:stretch>
        </p:blipFill>
        <p:spPr>
          <a:xfrm>
            <a:off x="5638800" y="1752600"/>
            <a:ext cx="3047478" cy="2933732"/>
          </a:xfrm>
          <a:prstGeom prst="rect">
            <a:avLst/>
          </a:prstGeom>
        </p:spPr>
      </p:pic>
      <p:pic>
        <p:nvPicPr>
          <p:cNvPr id="8" name="Picture 7" descr="PMSM Figures.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1143000"/>
            <a:ext cx="4336542" cy="45499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70CE77-B9A5-4299-9C83-15455FC927B4}" type="slidenum">
              <a:rPr lang="en-US"/>
              <a:pPr/>
              <a:t>6</a:t>
            </a:fld>
            <a:endParaRPr lang="en-US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850900" y="1752600"/>
          <a:ext cx="16525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4" imgW="990360" imgH="228600" progId="Equation.3">
                  <p:embed/>
                </p:oleObj>
              </mc:Choice>
              <mc:Fallback>
                <p:oleObj name="Equation" r:id="rId4" imgW="99036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1752600"/>
                        <a:ext cx="165258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862013" y="2286000"/>
          <a:ext cx="16525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Equation" r:id="rId6" imgW="990360" imgH="228600" progId="Equation.3">
                  <p:embed/>
                </p:oleObj>
              </mc:Choice>
              <mc:Fallback>
                <p:oleObj name="Equation" r:id="rId6" imgW="99036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2286000"/>
                        <a:ext cx="1652587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882650" y="2819400"/>
          <a:ext cx="16319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8" imgW="977760" imgH="228600" progId="Equation.3">
                  <p:embed/>
                </p:oleObj>
              </mc:Choice>
              <mc:Fallback>
                <p:oleObj name="Equation" r:id="rId8" imgW="9777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2819400"/>
                        <a:ext cx="16319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z="3200" smtClean="0">
                <a:solidFill>
                  <a:schemeClr val="tx1"/>
                </a:solidFill>
              </a:rPr>
              <a:t>PMSM Equations</a:t>
            </a:r>
          </a:p>
        </p:txBody>
      </p:sp>
      <p:sp>
        <p:nvSpPr>
          <p:cNvPr id="7176" name="Text Box 6"/>
          <p:cNvSpPr txBox="1">
            <a:spLocks noChangeArrowheads="1"/>
          </p:cNvSpPr>
          <p:nvPr/>
        </p:nvSpPr>
        <p:spPr bwMode="auto">
          <a:xfrm>
            <a:off x="381000" y="1230313"/>
            <a:ext cx="21948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voltage equations</a:t>
            </a:r>
            <a:endParaRPr lang="en-US" dirty="0"/>
          </a:p>
        </p:txBody>
      </p:sp>
      <p:sp>
        <p:nvSpPr>
          <p:cNvPr id="7177" name="Text Box 7"/>
          <p:cNvSpPr txBox="1">
            <a:spLocks noChangeArrowheads="1"/>
          </p:cNvSpPr>
          <p:nvPr/>
        </p:nvSpPr>
        <p:spPr bwMode="auto">
          <a:xfrm>
            <a:off x="398462" y="3429000"/>
            <a:ext cx="1582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flux linkages</a:t>
            </a: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533400" y="4143375"/>
          <a:ext cx="8372476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10" imgW="6680160" imgH="1346040" progId="Equation.DSMT4">
                  <p:embed/>
                </p:oleObj>
              </mc:Choice>
              <mc:Fallback>
                <p:oleObj name="Equation" r:id="rId10" imgW="6680160" imgH="1346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143375"/>
                        <a:ext cx="8372476" cy="168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83F608-050B-4EA3-BAAC-C5EBDCCE2EED}" type="slidenum">
              <a:rPr lang="en-US"/>
              <a:pPr/>
              <a:t>7</a:t>
            </a:fld>
            <a:endParaRPr lang="en-US"/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5334000" y="4079875"/>
          <a:ext cx="17605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4" imgW="1054080" imgH="228600" progId="Equation.3">
                  <p:embed/>
                </p:oleObj>
              </mc:Choice>
              <mc:Fallback>
                <p:oleObj name="Equation" r:id="rId4" imgW="105408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079875"/>
                        <a:ext cx="176053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5334000" y="4689475"/>
          <a:ext cx="239553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6" imgW="1434960" imgH="431640" progId="Equation.3">
                  <p:embed/>
                </p:oleObj>
              </mc:Choice>
              <mc:Fallback>
                <p:oleObj name="Equation" r:id="rId6" imgW="14349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689475"/>
                        <a:ext cx="2395538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5"/>
          <p:cNvGraphicFramePr>
            <a:graphicFrameLocks noChangeAspect="1"/>
          </p:cNvGraphicFramePr>
          <p:nvPr/>
        </p:nvGraphicFramePr>
        <p:xfrm>
          <a:off x="5334000" y="5603875"/>
          <a:ext cx="239553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8" imgW="1434960" imgH="431640" progId="Equation.3">
                  <p:embed/>
                </p:oleObj>
              </mc:Choice>
              <mc:Fallback>
                <p:oleObj name="Equation" r:id="rId8" imgW="143496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603875"/>
                        <a:ext cx="2395538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smtClean="0"/>
              <a:t>Magnet Flux</a:t>
            </a:r>
          </a:p>
        </p:txBody>
      </p:sp>
      <p:sp>
        <p:nvSpPr>
          <p:cNvPr id="6151" name="Text Box 12"/>
          <p:cNvSpPr txBox="1">
            <a:spLocks noChangeArrowheads="1"/>
          </p:cNvSpPr>
          <p:nvPr/>
        </p:nvSpPr>
        <p:spPr bwMode="auto">
          <a:xfrm>
            <a:off x="533400" y="990600"/>
            <a:ext cx="3697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magnet flux linking the </a:t>
            </a:r>
            <a:r>
              <a:rPr lang="en-US" i="1"/>
              <a:t>a</a:t>
            </a:r>
            <a:r>
              <a:rPr lang="en-US"/>
              <a:t>-phase</a:t>
            </a:r>
          </a:p>
        </p:txBody>
      </p:sp>
      <p:pic>
        <p:nvPicPr>
          <p:cNvPr id="10" name="Picture 9" descr="PMSM Figures.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5072" y="1524000"/>
            <a:ext cx="4757928" cy="45499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1DB973-49E5-47E1-A9A8-8C812780F064}" type="slidenum">
              <a:rPr lang="en-US"/>
              <a:pPr/>
              <a:t>8</a:t>
            </a:fld>
            <a:endParaRPr lang="en-US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676400" y="1828800"/>
          <a:ext cx="16525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Equation" r:id="rId4" imgW="990360" imgH="228600" progId="Equation.3">
                  <p:embed/>
                </p:oleObj>
              </mc:Choice>
              <mc:Fallback>
                <p:oleObj name="Equation" r:id="rId4" imgW="99036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28800"/>
                        <a:ext cx="165258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687513" y="2362200"/>
          <a:ext cx="16525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Equation" r:id="rId6" imgW="990360" imgH="228600" progId="Equation.3">
                  <p:embed/>
                </p:oleObj>
              </mc:Choice>
              <mc:Fallback>
                <p:oleObj name="Equation" r:id="rId6" imgW="99036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2362200"/>
                        <a:ext cx="1652587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708150" y="2895600"/>
          <a:ext cx="16319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Equation" r:id="rId8" imgW="977760" imgH="228600" progId="Equation.3">
                  <p:embed/>
                </p:oleObj>
              </mc:Choice>
              <mc:Fallback>
                <p:oleObj name="Equation" r:id="rId8" imgW="9777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2895600"/>
                        <a:ext cx="16319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1739900" y="4114800"/>
          <a:ext cx="23939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Equation" r:id="rId10" imgW="1434960" imgH="253800" progId="Equation.DSMT4">
                  <p:embed/>
                </p:oleObj>
              </mc:Choice>
              <mc:Fallback>
                <p:oleObj name="Equation" r:id="rId10" imgW="143496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4114800"/>
                        <a:ext cx="2393950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1739900" y="4724400"/>
          <a:ext cx="23939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Equation" r:id="rId12" imgW="1434960" imgH="253800" progId="Equation.DSMT4">
                  <p:embed/>
                </p:oleObj>
              </mc:Choice>
              <mc:Fallback>
                <p:oleObj name="Equation" r:id="rId12" imgW="143496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4724400"/>
                        <a:ext cx="2393950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1706563" y="5334000"/>
          <a:ext cx="16748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Equation" r:id="rId14" imgW="1002960" imgH="228600" progId="Equation.DSMT4">
                  <p:embed/>
                </p:oleObj>
              </mc:Choice>
              <mc:Fallback>
                <p:oleObj name="Equation" r:id="rId14" imgW="100296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5334000"/>
                        <a:ext cx="167481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Transform Voltage Equations</a:t>
            </a:r>
          </a:p>
        </p:txBody>
      </p:sp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974725" y="1230313"/>
            <a:ext cx="2232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machine variables</a:t>
            </a:r>
          </a:p>
        </p:txBody>
      </p:sp>
      <p:sp>
        <p:nvSpPr>
          <p:cNvPr id="9227" name="Text Box 10"/>
          <p:cNvSpPr txBox="1">
            <a:spLocks noChangeArrowheads="1"/>
          </p:cNvSpPr>
          <p:nvPr/>
        </p:nvSpPr>
        <p:spPr bwMode="auto">
          <a:xfrm>
            <a:off x="914400" y="3581400"/>
            <a:ext cx="4157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rotor reference frame, </a:t>
            </a:r>
            <a:r>
              <a:rPr lang="en-US" i="1"/>
              <a:t>q</a:t>
            </a:r>
            <a:r>
              <a:rPr lang="en-US"/>
              <a:t>-</a:t>
            </a:r>
            <a:r>
              <a:rPr lang="en-US" i="1"/>
              <a:t>d</a:t>
            </a:r>
            <a:r>
              <a:rPr lang="en-US"/>
              <a:t>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43B05F-8C56-4E4B-B22C-12A0C7794423}" type="slidenum">
              <a:rPr lang="en-US"/>
              <a:pPr/>
              <a:t>9</a:t>
            </a:fld>
            <a:endParaRPr lang="en-US"/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1143000" y="3048000"/>
          <a:ext cx="428307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4" imgW="2565360" imgH="711000" progId="Equation.DSMT4">
                  <p:embed/>
                </p:oleObj>
              </mc:Choice>
              <mc:Fallback>
                <p:oleObj name="Equation" r:id="rId4" imgW="2565360" imgH="71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048000"/>
                        <a:ext cx="4283075" cy="118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6300787" y="3352800"/>
          <a:ext cx="185261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6" imgW="1104840" imgH="393480" progId="Equation.DSMT4">
                  <p:embed/>
                </p:oleObj>
              </mc:Choice>
              <mc:Fallback>
                <p:oleObj name="Equation" r:id="rId6" imgW="110484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7" y="3352800"/>
                        <a:ext cx="1852613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 Box 6"/>
          <p:cNvSpPr txBox="1">
            <a:spLocks noChangeArrowheads="1"/>
          </p:cNvSpPr>
          <p:nvPr/>
        </p:nvSpPr>
        <p:spPr bwMode="auto">
          <a:xfrm>
            <a:off x="6172200" y="2971800"/>
            <a:ext cx="883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sp>
        <p:nvSpPr>
          <p:cNvPr id="11273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3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Transform Flux Linkage Equations</a:t>
            </a:r>
          </a:p>
        </p:txBody>
      </p:sp>
      <p:sp>
        <p:nvSpPr>
          <p:cNvPr id="11274" name="Text Box 8"/>
          <p:cNvSpPr txBox="1">
            <a:spLocks noChangeArrowheads="1"/>
          </p:cNvSpPr>
          <p:nvPr/>
        </p:nvSpPr>
        <p:spPr bwMode="auto">
          <a:xfrm>
            <a:off x="1050925" y="2559050"/>
            <a:ext cx="1412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inductance</a:t>
            </a:r>
          </a:p>
        </p:txBody>
      </p:sp>
      <p:sp>
        <p:nvSpPr>
          <p:cNvPr id="11275" name="Text Box 9"/>
          <p:cNvSpPr txBox="1">
            <a:spLocks noChangeArrowheads="1"/>
          </p:cNvSpPr>
          <p:nvPr/>
        </p:nvSpPr>
        <p:spPr bwMode="auto">
          <a:xfrm>
            <a:off x="1143000" y="4910137"/>
            <a:ext cx="237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magnet flux linkage</a:t>
            </a:r>
          </a:p>
        </p:txBody>
      </p:sp>
      <p:graphicFrame>
        <p:nvGraphicFramePr>
          <p:cNvPr id="11270" name="Object 10"/>
          <p:cNvGraphicFramePr>
            <a:graphicFrameLocks noChangeAspect="1"/>
          </p:cNvGraphicFramePr>
          <p:nvPr/>
        </p:nvGraphicFramePr>
        <p:xfrm>
          <a:off x="1387475" y="5443538"/>
          <a:ext cx="2498725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8" imgW="1498320" imgH="711000" progId="Equation.DSMT4">
                  <p:embed/>
                </p:oleObj>
              </mc:Choice>
              <mc:Fallback>
                <p:oleObj name="Equation" r:id="rId8" imgW="1498320" imgH="711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5443538"/>
                        <a:ext cx="2498725" cy="1185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6259513" y="4143375"/>
          <a:ext cx="183038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10" imgW="1091880" imgH="393480" progId="Equation.DSMT4">
                  <p:embed/>
                </p:oleObj>
              </mc:Choice>
              <mc:Fallback>
                <p:oleObj name="Equation" r:id="rId10" imgW="1091880" imgH="393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513" y="4143375"/>
                        <a:ext cx="1830387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17323</TotalTime>
  <Words>684</Words>
  <Application>Microsoft Office PowerPoint</Application>
  <PresentationFormat>On-screen Show (4:3)</PresentationFormat>
  <Paragraphs>296</Paragraphs>
  <Slides>39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Cambria Math</vt:lpstr>
      <vt:lpstr>MT Extra</vt:lpstr>
      <vt:lpstr>Symbol</vt:lpstr>
      <vt:lpstr>Default Design</vt:lpstr>
      <vt:lpstr>Equation</vt:lpstr>
      <vt:lpstr>Visio</vt:lpstr>
      <vt:lpstr>PowerPoint Presentation</vt:lpstr>
      <vt:lpstr>Rotor and Stator</vt:lpstr>
      <vt:lpstr>Rotor and Stator Designs</vt:lpstr>
      <vt:lpstr>Some Applications</vt:lpstr>
      <vt:lpstr>Permanent-Magnet Ac Machines</vt:lpstr>
      <vt:lpstr>PMSM Equations</vt:lpstr>
      <vt:lpstr>Magnet Flux</vt:lpstr>
      <vt:lpstr>Transform Voltage Equations</vt:lpstr>
      <vt:lpstr>Transform Flux Linkage Equations</vt:lpstr>
      <vt:lpstr>Flux Linkage Equations in the Rotor Reference Frame</vt:lpstr>
      <vt:lpstr>Equivalent Circuit Model</vt:lpstr>
      <vt:lpstr>Four-Pole PMSM</vt:lpstr>
      <vt:lpstr>General Machine with P Poles</vt:lpstr>
      <vt:lpstr>Torque Equation from Power</vt:lpstr>
      <vt:lpstr>Mechanical Equations</vt:lpstr>
      <vt:lpstr>Round Rotor Permanent-Magnet Ac Machines</vt:lpstr>
      <vt:lpstr>Round Rotor Machine Equations</vt:lpstr>
      <vt:lpstr>Inductance Related to Machine Dimensions</vt:lpstr>
      <vt:lpstr>PMSM Model</vt:lpstr>
      <vt:lpstr>PMSM Steady-State Equations</vt:lpstr>
      <vt:lpstr>Steady-State Solutions</vt:lpstr>
      <vt:lpstr>PMSM with Ideal Drive (Steady-State)</vt:lpstr>
      <vt:lpstr>Ideal Drive Calculations with fv = 0</vt:lpstr>
      <vt:lpstr>PMSM Steady-Sate Example fv=0</vt:lpstr>
      <vt:lpstr>Ideal Drive Calculations with fi = 0</vt:lpstr>
      <vt:lpstr>PMSM Steady-Sate Example with fi = 0</vt:lpstr>
      <vt:lpstr>Maximizing Torque</vt:lpstr>
      <vt:lpstr>Maximum Torque (with Constant Vs)</vt:lpstr>
      <vt:lpstr>Example Calculations</vt:lpstr>
      <vt:lpstr>Currents for fv = 0</vt:lpstr>
      <vt:lpstr>Adjusting fv to Maximize Torque</vt:lpstr>
      <vt:lpstr>Currents for Maximum Torque Operation</vt:lpstr>
      <vt:lpstr>PMSM Steady-State Operation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Jia Li</cp:lastModifiedBy>
  <cp:revision>499</cp:revision>
  <cp:lastPrinted>1601-01-01T00:00:00Z</cp:lastPrinted>
  <dcterms:created xsi:type="dcterms:W3CDTF">1601-01-01T00:00:00Z</dcterms:created>
  <dcterms:modified xsi:type="dcterms:W3CDTF">2019-02-21T02:31:50Z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