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5" r:id="rId2"/>
    <p:sldId id="315" r:id="rId3"/>
    <p:sldId id="316" r:id="rId4"/>
    <p:sldId id="317" r:id="rId5"/>
    <p:sldId id="318" r:id="rId6"/>
    <p:sldId id="319" r:id="rId7"/>
  </p:sldIdLst>
  <p:sldSz cx="9144000" cy="6858000" type="screen4x3"/>
  <p:notesSz cx="7004050" cy="92900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FFFF"/>
    <a:srgbClr val="0080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381" autoAdjust="0"/>
    <p:restoredTop sz="86341" autoAdjust="0"/>
  </p:normalViewPr>
  <p:slideViewPr>
    <p:cSldViewPr>
      <p:cViewPr varScale="1">
        <p:scale>
          <a:sx n="69" d="100"/>
          <a:sy n="69" d="100"/>
        </p:scale>
        <p:origin x="-196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968" y="-84"/>
      </p:cViewPr>
      <p:guideLst>
        <p:guide orient="horz" pos="2926"/>
        <p:guide pos="220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0FF07DF3-3871-4C6A-BACD-27C969F058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5025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3250"/>
            <a:ext cx="5603875" cy="417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83059027-15BF-4C90-9BE1-B6F68E4180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81DA3F-3F12-4DD9-96A5-72C003B0B76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234E0A-236A-4ACF-B220-48FE80FFE39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715963"/>
            <a:ext cx="4667250" cy="3500437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75150"/>
            <a:ext cx="5137150" cy="42164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C43574-797A-4E94-AE3E-5993FCC486E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715963"/>
            <a:ext cx="4667250" cy="3500437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75150"/>
            <a:ext cx="5137150" cy="42164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091246-AC80-49D8-80A5-52F300F14C3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715963"/>
            <a:ext cx="4667250" cy="3500437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75150"/>
            <a:ext cx="5137150" cy="42164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5AE8C6-7B34-4075-B854-14DE3BDF0038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715963"/>
            <a:ext cx="4667250" cy="3500437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75150"/>
            <a:ext cx="5137150" cy="42164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E9C601-4239-4D22-9CEA-195532F0BAF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715963"/>
            <a:ext cx="4667250" cy="3500437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75150"/>
            <a:ext cx="5137150" cy="42164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FF27F-865B-4788-BDCE-5371C41D3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63810-08F4-4CE6-BC7A-3D40C7A4ED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3DA2-7C13-4799-8DB6-1CCEBB374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81D98-A7B4-4989-B141-A9872775C6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28C02-C5A9-4965-B8D8-45E8416D3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BEB47-3494-47C8-865B-A659A0B4FB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33415-D9DA-4226-849D-C44E91C659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B8846-BD4E-43C0-9475-68D2130D28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119F1A-0F26-46A5-9DA9-3ECC6CB287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2046B-2E4A-446C-984C-1C0D4D2577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5A3F5-CE9E-471D-8F5A-12F3B84997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708CA-194F-4DD9-8C3C-59320AD46F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E523E09-7615-4B83-81E8-0B68DDA9F2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oleObject" Target="../embeddings/oleObject16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19.png"/><Relationship Id="rId9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25000" t="5000" r="25000" b="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F17942-6CD2-4C83-8ACA-36349A66548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147" name="Rectangle 15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05000"/>
            <a:ext cx="8229600" cy="2590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ECE 802, Electric Motor Control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Multiple </a:t>
            </a:r>
            <a:r>
              <a:rPr lang="en-US" sz="3600" dirty="0" smtClean="0"/>
              <a:t>Reference Frame</a:t>
            </a:r>
            <a:br>
              <a:rPr lang="en-US" sz="3600" dirty="0" smtClean="0"/>
            </a:br>
            <a:r>
              <a:rPr lang="en-US" sz="3600" dirty="0" smtClean="0"/>
              <a:t>Estimator / Regulator</a:t>
            </a:r>
          </a:p>
        </p:txBody>
      </p:sp>
      <p:sp>
        <p:nvSpPr>
          <p:cNvPr id="6148" name="Text Box 156"/>
          <p:cNvSpPr txBox="1">
            <a:spLocks noChangeArrowheads="1"/>
          </p:cNvSpPr>
          <p:nvPr/>
        </p:nvSpPr>
        <p:spPr bwMode="auto">
          <a:xfrm>
            <a:off x="685800" y="4784725"/>
            <a:ext cx="7848600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P.L. Chapman and S.D. </a:t>
            </a:r>
            <a:r>
              <a:rPr lang="en-US" dirty="0" err="1"/>
              <a:t>Sudhoff</a:t>
            </a:r>
            <a:r>
              <a:rPr lang="en-US" dirty="0"/>
              <a:t>, “A Multiple Reference Frame Synchronous Estimator/Regulator,” </a:t>
            </a:r>
            <a:r>
              <a:rPr lang="en-US" i="1" dirty="0"/>
              <a:t>IEEE Transactions on Energy Conversion</a:t>
            </a:r>
            <a:r>
              <a:rPr lang="en-US" dirty="0"/>
              <a:t>, volume 15,  number 2,  pages 197-202, June 2000.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106A99-CB93-4B38-9B0C-68F5C3352CC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382000" cy="457200"/>
          </a:xfrm>
        </p:spPr>
        <p:txBody>
          <a:bodyPr/>
          <a:lstStyle/>
          <a:p>
            <a:pPr eaLnBrk="1" hangingPunct="1"/>
            <a:r>
              <a:rPr lang="en-US" sz="3200" smtClean="0">
                <a:solidFill>
                  <a:schemeClr val="tx1"/>
                </a:solidFill>
              </a:rPr>
              <a:t>MRF Control</a:t>
            </a:r>
          </a:p>
        </p:txBody>
      </p:sp>
      <p:pic>
        <p:nvPicPr>
          <p:cNvPr id="1030" name="Picture 5"/>
          <p:cNvPicPr>
            <a:picLocks noChangeAspect="1" noChangeArrowheads="1"/>
          </p:cNvPicPr>
          <p:nvPr/>
        </p:nvPicPr>
        <p:blipFill>
          <a:blip r:embed="rId4" cstate="print"/>
          <a:srcRect l="18752" t="37000" r="20000" b="25000"/>
          <a:stretch>
            <a:fillRect/>
          </a:stretch>
        </p:blipFill>
        <p:spPr bwMode="auto">
          <a:xfrm>
            <a:off x="1371600" y="1295400"/>
            <a:ext cx="6248400" cy="2422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3152775" y="4724400"/>
          <a:ext cx="965200" cy="1079500"/>
        </p:xfrm>
        <a:graphic>
          <a:graphicData uri="http://schemas.openxmlformats.org/presentationml/2006/ole">
            <p:oleObj spid="_x0000_s1026" name="Equation" r:id="rId5" imgW="634680" imgH="711000" progId="Equation.DSMT4">
              <p:embed/>
            </p:oleObj>
          </a:graphicData>
        </a:graphic>
      </p:graphicFrame>
      <p:graphicFrame>
        <p:nvGraphicFramePr>
          <p:cNvPr id="1027" name="Object 7"/>
          <p:cNvGraphicFramePr>
            <a:graphicFrameLocks noChangeAspect="1"/>
          </p:cNvGraphicFramePr>
          <p:nvPr/>
        </p:nvGraphicFramePr>
        <p:xfrm>
          <a:off x="4876800" y="4038600"/>
          <a:ext cx="985838" cy="2466975"/>
        </p:xfrm>
        <a:graphic>
          <a:graphicData uri="http://schemas.openxmlformats.org/presentationml/2006/ole">
            <p:oleObj spid="_x0000_s1027" name="Equation" r:id="rId6" imgW="647640" imgH="16254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2B5088-04A8-4FA4-BED1-DBF1A016ED8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0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382000" cy="457200"/>
          </a:xfrm>
        </p:spPr>
        <p:txBody>
          <a:bodyPr/>
          <a:lstStyle/>
          <a:p>
            <a:pPr eaLnBrk="1" hangingPunct="1"/>
            <a:r>
              <a:rPr lang="en-US" sz="3200" smtClean="0">
                <a:solidFill>
                  <a:schemeClr val="tx1"/>
                </a:solidFill>
              </a:rPr>
              <a:t>Transformations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1249363" y="1905000"/>
          <a:ext cx="1757362" cy="731838"/>
        </p:xfrm>
        <a:graphic>
          <a:graphicData uri="http://schemas.openxmlformats.org/presentationml/2006/ole">
            <p:oleObj spid="_x0000_s2050" name="Equation" r:id="rId4" imgW="1155600" imgH="482400" progId="Equation.DSMT4">
              <p:embed/>
            </p:oleObj>
          </a:graphicData>
        </a:graphic>
      </p:graphicFrame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1249363" y="2819400"/>
          <a:ext cx="1312862" cy="309563"/>
        </p:xfrm>
        <a:graphic>
          <a:graphicData uri="http://schemas.openxmlformats.org/presentationml/2006/ole">
            <p:oleObj spid="_x0000_s2051" name="Equation" r:id="rId5" imgW="863280" imgH="203040" progId="Equation.DSMT4">
              <p:embed/>
            </p:oleObj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1249363" y="4038600"/>
          <a:ext cx="1833562" cy="654050"/>
        </p:xfrm>
        <a:graphic>
          <a:graphicData uri="http://schemas.openxmlformats.org/presentationml/2006/ole">
            <p:oleObj spid="_x0000_s2052" name="Equation" r:id="rId6" imgW="1206360" imgH="431640" progId="Equation.DSMT4">
              <p:embed/>
            </p:oleObj>
          </a:graphicData>
        </a:graphic>
      </p:graphicFrame>
      <p:sp>
        <p:nvSpPr>
          <p:cNvPr id="2057" name="Text Box 6"/>
          <p:cNvSpPr txBox="1">
            <a:spLocks noChangeArrowheads="1"/>
          </p:cNvSpPr>
          <p:nvPr/>
        </p:nvSpPr>
        <p:spPr bwMode="auto">
          <a:xfrm>
            <a:off x="1173163" y="4800600"/>
            <a:ext cx="40909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N</a:t>
            </a:r>
            <a:r>
              <a:rPr lang="en-US"/>
              <a:t> - set of all harmonics considered</a:t>
            </a:r>
          </a:p>
        </p:txBody>
      </p:sp>
      <p:sp>
        <p:nvSpPr>
          <p:cNvPr id="2058" name="Text Box 7"/>
          <p:cNvSpPr txBox="1">
            <a:spLocks noChangeArrowheads="1"/>
          </p:cNvSpPr>
          <p:nvPr/>
        </p:nvSpPr>
        <p:spPr bwMode="auto">
          <a:xfrm>
            <a:off x="776288" y="1382713"/>
            <a:ext cx="18907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Transformation</a:t>
            </a:r>
          </a:p>
        </p:txBody>
      </p:sp>
      <p:sp>
        <p:nvSpPr>
          <p:cNvPr id="2059" name="Text Box 8"/>
          <p:cNvSpPr txBox="1">
            <a:spLocks noChangeArrowheads="1"/>
          </p:cNvSpPr>
          <p:nvPr/>
        </p:nvSpPr>
        <p:spPr bwMode="auto">
          <a:xfrm>
            <a:off x="776288" y="3592513"/>
            <a:ext cx="27066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Inverse transformation</a:t>
            </a:r>
          </a:p>
        </p:txBody>
      </p:sp>
      <p:graphicFrame>
        <p:nvGraphicFramePr>
          <p:cNvPr id="2053" name="Object 9"/>
          <p:cNvGraphicFramePr>
            <a:graphicFrameLocks noChangeAspect="1"/>
          </p:cNvGraphicFramePr>
          <p:nvPr/>
        </p:nvGraphicFramePr>
        <p:xfrm>
          <a:off x="3627438" y="1828800"/>
          <a:ext cx="5137150" cy="923925"/>
        </p:xfrm>
        <a:graphic>
          <a:graphicData uri="http://schemas.openxmlformats.org/presentationml/2006/ole">
            <p:oleObj spid="_x0000_s2053" name="Equation" r:id="rId7" imgW="3377880" imgH="609480" progId="Equation.DSMT4">
              <p:embed/>
            </p:oleObj>
          </a:graphicData>
        </a:graphic>
      </p:graphicFrame>
      <p:graphicFrame>
        <p:nvGraphicFramePr>
          <p:cNvPr id="2054" name="Object 10"/>
          <p:cNvGraphicFramePr>
            <a:graphicFrameLocks noChangeAspect="1"/>
          </p:cNvGraphicFramePr>
          <p:nvPr/>
        </p:nvGraphicFramePr>
        <p:xfrm>
          <a:off x="3810000" y="4038600"/>
          <a:ext cx="1719263" cy="596900"/>
        </p:xfrm>
        <a:graphic>
          <a:graphicData uri="http://schemas.openxmlformats.org/presentationml/2006/ole">
            <p:oleObj spid="_x0000_s2054" name="Equation" r:id="rId8" imgW="1130040" imgH="3934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20562F-8B50-4126-82F8-420C455790B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0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28600"/>
            <a:ext cx="2362200" cy="1143000"/>
          </a:xfrm>
        </p:spPr>
        <p:txBody>
          <a:bodyPr/>
          <a:lstStyle/>
          <a:p>
            <a:pPr eaLnBrk="1" hangingPunct="1"/>
            <a:r>
              <a:rPr lang="en-US" sz="3200" smtClean="0">
                <a:solidFill>
                  <a:schemeClr val="tx1"/>
                </a:solidFill>
              </a:rPr>
              <a:t>Estimator</a:t>
            </a:r>
          </a:p>
        </p:txBody>
      </p:sp>
      <p:pic>
        <p:nvPicPr>
          <p:cNvPr id="3085" name="Picture 3"/>
          <p:cNvPicPr>
            <a:picLocks noChangeAspect="1" noChangeArrowheads="1"/>
          </p:cNvPicPr>
          <p:nvPr/>
        </p:nvPicPr>
        <p:blipFill>
          <a:blip r:embed="rId4" cstate="print"/>
          <a:srcRect l="47148" t="15688" r="12083" b="6706"/>
          <a:stretch>
            <a:fillRect/>
          </a:stretch>
        </p:blipFill>
        <p:spPr bwMode="auto">
          <a:xfrm>
            <a:off x="2590800" y="152400"/>
            <a:ext cx="5476875" cy="6516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4092575" y="1090613"/>
          <a:ext cx="250825" cy="347662"/>
        </p:xfrm>
        <a:graphic>
          <a:graphicData uri="http://schemas.openxmlformats.org/presentationml/2006/ole">
            <p:oleObj spid="_x0000_s3074" name="Equation" r:id="rId5" imgW="164880" imgH="228600" progId="Equation.DSMT4">
              <p:embed/>
            </p:oleObj>
          </a:graphicData>
        </a:graphic>
      </p:graphicFrame>
      <p:sp>
        <p:nvSpPr>
          <p:cNvPr id="3086" name="Line 5"/>
          <p:cNvSpPr>
            <a:spLocks noChangeShapeType="1"/>
          </p:cNvSpPr>
          <p:nvPr/>
        </p:nvSpPr>
        <p:spPr bwMode="auto">
          <a:xfrm>
            <a:off x="4343400" y="12954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Line 7"/>
          <p:cNvSpPr>
            <a:spLocks noChangeShapeType="1"/>
          </p:cNvSpPr>
          <p:nvPr/>
        </p:nvSpPr>
        <p:spPr bwMode="auto">
          <a:xfrm flipV="1">
            <a:off x="4495800" y="800100"/>
            <a:ext cx="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Oval 8"/>
          <p:cNvSpPr>
            <a:spLocks noChangeArrowheads="1"/>
          </p:cNvSpPr>
          <p:nvPr/>
        </p:nvSpPr>
        <p:spPr bwMode="auto">
          <a:xfrm>
            <a:off x="4452938" y="1247775"/>
            <a:ext cx="74612" cy="74613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5" name="Object 9"/>
          <p:cNvGraphicFramePr>
            <a:graphicFrameLocks noChangeAspect="1"/>
          </p:cNvGraphicFramePr>
          <p:nvPr/>
        </p:nvGraphicFramePr>
        <p:xfrm>
          <a:off x="4073525" y="2881313"/>
          <a:ext cx="269875" cy="347662"/>
        </p:xfrm>
        <a:graphic>
          <a:graphicData uri="http://schemas.openxmlformats.org/presentationml/2006/ole">
            <p:oleObj spid="_x0000_s3075" name="Equation" r:id="rId6" imgW="177480" imgH="228600" progId="Equation.DSMT4">
              <p:embed/>
            </p:oleObj>
          </a:graphicData>
        </a:graphic>
      </p:graphicFrame>
      <p:sp>
        <p:nvSpPr>
          <p:cNvPr id="3089" name="Line 10"/>
          <p:cNvSpPr>
            <a:spLocks noChangeShapeType="1"/>
          </p:cNvSpPr>
          <p:nvPr/>
        </p:nvSpPr>
        <p:spPr bwMode="auto">
          <a:xfrm>
            <a:off x="4343400" y="30861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Line 11"/>
          <p:cNvSpPr>
            <a:spLocks noChangeShapeType="1"/>
          </p:cNvSpPr>
          <p:nvPr/>
        </p:nvSpPr>
        <p:spPr bwMode="auto">
          <a:xfrm flipV="1">
            <a:off x="4495800" y="2590800"/>
            <a:ext cx="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Oval 12"/>
          <p:cNvSpPr>
            <a:spLocks noChangeArrowheads="1"/>
          </p:cNvSpPr>
          <p:nvPr/>
        </p:nvSpPr>
        <p:spPr bwMode="auto">
          <a:xfrm>
            <a:off x="4452938" y="3038475"/>
            <a:ext cx="74612" cy="74613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6" name="Object 13"/>
          <p:cNvGraphicFramePr>
            <a:graphicFrameLocks noChangeAspect="1"/>
          </p:cNvGraphicFramePr>
          <p:nvPr/>
        </p:nvGraphicFramePr>
        <p:xfrm>
          <a:off x="4092575" y="5238750"/>
          <a:ext cx="250825" cy="347663"/>
        </p:xfrm>
        <a:graphic>
          <a:graphicData uri="http://schemas.openxmlformats.org/presentationml/2006/ole">
            <p:oleObj spid="_x0000_s3076" name="Equation" r:id="rId7" imgW="164880" imgH="228600" progId="Equation.DSMT4">
              <p:embed/>
            </p:oleObj>
          </a:graphicData>
        </a:graphic>
      </p:graphicFrame>
      <p:sp>
        <p:nvSpPr>
          <p:cNvPr id="3092" name="Line 14"/>
          <p:cNvSpPr>
            <a:spLocks noChangeShapeType="1"/>
          </p:cNvSpPr>
          <p:nvPr/>
        </p:nvSpPr>
        <p:spPr bwMode="auto">
          <a:xfrm>
            <a:off x="4367213" y="5443538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Line 15"/>
          <p:cNvSpPr>
            <a:spLocks noChangeShapeType="1"/>
          </p:cNvSpPr>
          <p:nvPr/>
        </p:nvSpPr>
        <p:spPr bwMode="auto">
          <a:xfrm flipV="1">
            <a:off x="4519613" y="4948238"/>
            <a:ext cx="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Oval 16"/>
          <p:cNvSpPr>
            <a:spLocks noChangeArrowheads="1"/>
          </p:cNvSpPr>
          <p:nvPr/>
        </p:nvSpPr>
        <p:spPr bwMode="auto">
          <a:xfrm>
            <a:off x="4476750" y="5395913"/>
            <a:ext cx="74613" cy="74612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7" name="Object 17"/>
          <p:cNvGraphicFramePr>
            <a:graphicFrameLocks noChangeAspect="1"/>
          </p:cNvGraphicFramePr>
          <p:nvPr/>
        </p:nvGraphicFramePr>
        <p:xfrm>
          <a:off x="5537200" y="195263"/>
          <a:ext cx="250825" cy="347662"/>
        </p:xfrm>
        <a:graphic>
          <a:graphicData uri="http://schemas.openxmlformats.org/presentationml/2006/ole">
            <p:oleObj spid="_x0000_s3077" name="Equation" r:id="rId8" imgW="164880" imgH="228600" progId="Equation.DSMT4">
              <p:embed/>
            </p:oleObj>
          </a:graphicData>
        </a:graphic>
      </p:graphicFrame>
      <p:graphicFrame>
        <p:nvGraphicFramePr>
          <p:cNvPr id="3078" name="Object 18"/>
          <p:cNvGraphicFramePr>
            <a:graphicFrameLocks noChangeAspect="1"/>
          </p:cNvGraphicFramePr>
          <p:nvPr/>
        </p:nvGraphicFramePr>
        <p:xfrm>
          <a:off x="5521325" y="1958975"/>
          <a:ext cx="269875" cy="366713"/>
        </p:xfrm>
        <a:graphic>
          <a:graphicData uri="http://schemas.openxmlformats.org/presentationml/2006/ole">
            <p:oleObj spid="_x0000_s3078" name="Equation" r:id="rId9" imgW="177480" imgH="241200" progId="Equation.DSMT4">
              <p:embed/>
            </p:oleObj>
          </a:graphicData>
        </a:graphic>
      </p:graphicFrame>
      <p:graphicFrame>
        <p:nvGraphicFramePr>
          <p:cNvPr id="3079" name="Object 19"/>
          <p:cNvGraphicFramePr>
            <a:graphicFrameLocks noChangeAspect="1"/>
          </p:cNvGraphicFramePr>
          <p:nvPr/>
        </p:nvGraphicFramePr>
        <p:xfrm>
          <a:off x="5507038" y="4284663"/>
          <a:ext cx="269875" cy="347662"/>
        </p:xfrm>
        <a:graphic>
          <a:graphicData uri="http://schemas.openxmlformats.org/presentationml/2006/ole">
            <p:oleObj spid="_x0000_s3079" name="Equation" r:id="rId10" imgW="177480" imgH="228600" progId="Equation.DSMT4">
              <p:embed/>
            </p:oleObj>
          </a:graphicData>
        </a:graphic>
      </p:graphicFrame>
      <p:sp>
        <p:nvSpPr>
          <p:cNvPr id="3095" name="Text Box 20"/>
          <p:cNvSpPr txBox="1">
            <a:spLocks noChangeArrowheads="1"/>
          </p:cNvSpPr>
          <p:nvPr/>
        </p:nvSpPr>
        <p:spPr bwMode="auto">
          <a:xfrm>
            <a:off x="288925" y="2373313"/>
            <a:ext cx="1873250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as	</a:t>
            </a:r>
            <a:r>
              <a:rPr lang="en-US" i="1"/>
              <a:t>e</a:t>
            </a:r>
            <a:r>
              <a:rPr lang="en-US" i="1" baseline="-25000">
                <a:latin typeface="Symbol" pitchFamily="18" charset="2"/>
              </a:rPr>
              <a:t>a </a:t>
            </a:r>
            <a:r>
              <a:rPr lang="en-US">
                <a:cs typeface="Arial" charset="0"/>
              </a:rPr>
              <a:t>→ 0</a:t>
            </a:r>
          </a:p>
          <a:p>
            <a:r>
              <a:rPr lang="en-US" i="1"/>
              <a:t>	e</a:t>
            </a:r>
            <a:r>
              <a:rPr lang="en-US" i="1" baseline="-25000">
                <a:latin typeface="Symbol" pitchFamily="18" charset="2"/>
              </a:rPr>
              <a:t>b </a:t>
            </a:r>
            <a:r>
              <a:rPr lang="en-US"/>
              <a:t>→ 0</a:t>
            </a:r>
          </a:p>
          <a:p>
            <a:r>
              <a:rPr lang="en-US" i="1"/>
              <a:t>	e</a:t>
            </a:r>
            <a:r>
              <a:rPr lang="en-US" i="1" baseline="-25000">
                <a:latin typeface="Symbol" pitchFamily="18" charset="2"/>
              </a:rPr>
              <a:t>W </a:t>
            </a:r>
            <a:r>
              <a:rPr lang="en-US"/>
              <a:t>→ 0</a:t>
            </a:r>
          </a:p>
        </p:txBody>
      </p:sp>
      <p:graphicFrame>
        <p:nvGraphicFramePr>
          <p:cNvPr id="3080" name="Object 21"/>
          <p:cNvGraphicFramePr>
            <a:graphicFrameLocks noChangeAspect="1"/>
          </p:cNvGraphicFramePr>
          <p:nvPr/>
        </p:nvGraphicFramePr>
        <p:xfrm>
          <a:off x="1219200" y="3657600"/>
          <a:ext cx="866775" cy="404813"/>
        </p:xfrm>
        <a:graphic>
          <a:graphicData uri="http://schemas.openxmlformats.org/presentationml/2006/ole">
            <p:oleObj spid="_x0000_s3080" name="Equation" r:id="rId11" imgW="571320" imgH="266400" progId="Equation.DSMT4">
              <p:embed/>
            </p:oleObj>
          </a:graphicData>
        </a:graphic>
      </p:graphicFrame>
      <p:graphicFrame>
        <p:nvGraphicFramePr>
          <p:cNvPr id="3081" name="Object 22"/>
          <p:cNvGraphicFramePr>
            <a:graphicFrameLocks noChangeAspect="1"/>
          </p:cNvGraphicFramePr>
          <p:nvPr/>
        </p:nvGraphicFramePr>
        <p:xfrm>
          <a:off x="1219200" y="4191000"/>
          <a:ext cx="866775" cy="404813"/>
        </p:xfrm>
        <a:graphic>
          <a:graphicData uri="http://schemas.openxmlformats.org/presentationml/2006/ole">
            <p:oleObj spid="_x0000_s3081" name="Equation" r:id="rId12" imgW="571320" imgH="266400" progId="Equation.DSMT4">
              <p:embed/>
            </p:oleObj>
          </a:graphicData>
        </a:graphic>
      </p:graphicFrame>
      <p:graphicFrame>
        <p:nvGraphicFramePr>
          <p:cNvPr id="3082" name="Object 23"/>
          <p:cNvGraphicFramePr>
            <a:graphicFrameLocks noChangeAspect="1"/>
          </p:cNvGraphicFramePr>
          <p:nvPr/>
        </p:nvGraphicFramePr>
        <p:xfrm>
          <a:off x="1219200" y="4724400"/>
          <a:ext cx="866775" cy="404813"/>
        </p:xfrm>
        <a:graphic>
          <a:graphicData uri="http://schemas.openxmlformats.org/presentationml/2006/ole">
            <p:oleObj spid="_x0000_s3082" name="Equation" r:id="rId13" imgW="571320" imgH="2664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E53DAC-B680-45EE-81C1-DCF40AFED9B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382000" cy="457200"/>
          </a:xfrm>
        </p:spPr>
        <p:txBody>
          <a:bodyPr/>
          <a:lstStyle/>
          <a:p>
            <a:pPr eaLnBrk="1" hangingPunct="1"/>
            <a:r>
              <a:rPr lang="en-US" sz="3200" smtClean="0">
                <a:solidFill>
                  <a:schemeClr val="tx1"/>
                </a:solidFill>
              </a:rPr>
              <a:t>Estimator Example: </a:t>
            </a:r>
            <a:r>
              <a:rPr lang="en-US" sz="3200" i="1" smtClean="0">
                <a:solidFill>
                  <a:schemeClr val="tx1"/>
                </a:solidFill>
              </a:rPr>
              <a:t>N</a:t>
            </a:r>
            <a:r>
              <a:rPr lang="en-US" sz="3200" smtClean="0">
                <a:solidFill>
                  <a:schemeClr val="tx1"/>
                </a:solidFill>
              </a:rPr>
              <a:t> is { 1, 3, -5 }</a:t>
            </a:r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3" cstate="print"/>
          <a:srcRect l="46875" t="20000" r="11250" b="11000"/>
          <a:stretch>
            <a:fillRect/>
          </a:stretch>
        </p:blipFill>
        <p:spPr bwMode="auto">
          <a:xfrm>
            <a:off x="2057400" y="1143000"/>
            <a:ext cx="5327650" cy="5486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5E5CC7-7276-48F8-AC79-F4EA862BFA44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382000" cy="457200"/>
          </a:xfrm>
        </p:spPr>
        <p:txBody>
          <a:bodyPr/>
          <a:lstStyle/>
          <a:p>
            <a:pPr eaLnBrk="1" hangingPunct="1"/>
            <a:r>
              <a:rPr lang="en-US" sz="3200" smtClean="0">
                <a:solidFill>
                  <a:schemeClr val="tx1"/>
                </a:solidFill>
              </a:rPr>
              <a:t>Regulator</a:t>
            </a:r>
          </a:p>
        </p:txBody>
      </p:sp>
      <p:pic>
        <p:nvPicPr>
          <p:cNvPr id="4103" name="Picture 3"/>
          <p:cNvPicPr>
            <a:picLocks noChangeAspect="1" noChangeArrowheads="1"/>
          </p:cNvPicPr>
          <p:nvPr/>
        </p:nvPicPr>
        <p:blipFill>
          <a:blip r:embed="rId4" cstate="print"/>
          <a:srcRect l="13750" t="31000" r="46251" b="13000"/>
          <a:stretch>
            <a:fillRect/>
          </a:stretch>
        </p:blipFill>
        <p:spPr bwMode="auto">
          <a:xfrm>
            <a:off x="1524000" y="1219200"/>
            <a:ext cx="6019800" cy="5267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4752975" y="2395538"/>
          <a:ext cx="404813" cy="347662"/>
        </p:xfrm>
        <a:graphic>
          <a:graphicData uri="http://schemas.openxmlformats.org/presentationml/2006/ole">
            <p:oleObj spid="_x0000_s4098" name="Equation" r:id="rId5" imgW="266400" imgH="228600" progId="Equation.DSMT4">
              <p:embed/>
            </p:oleObj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4724400" y="3810000"/>
          <a:ext cx="404813" cy="347663"/>
        </p:xfrm>
        <a:graphic>
          <a:graphicData uri="http://schemas.openxmlformats.org/presentationml/2006/ole">
            <p:oleObj spid="_x0000_s4099" name="Equation" r:id="rId6" imgW="266400" imgH="228600" progId="Equation.DSMT4">
              <p:embed/>
            </p:oleObj>
          </a:graphicData>
        </a:graphic>
      </p:graphicFrame>
      <p:graphicFrame>
        <p:nvGraphicFramePr>
          <p:cNvPr id="4100" name="Object 6"/>
          <p:cNvGraphicFramePr>
            <a:graphicFrameLocks noChangeAspect="1"/>
          </p:cNvGraphicFramePr>
          <p:nvPr/>
        </p:nvGraphicFramePr>
        <p:xfrm>
          <a:off x="4724400" y="5867400"/>
          <a:ext cx="423863" cy="347663"/>
        </p:xfrm>
        <a:graphic>
          <a:graphicData uri="http://schemas.openxmlformats.org/presentationml/2006/ole">
            <p:oleObj spid="_x0000_s4100" name="Equation" r:id="rId7" imgW="279360" imgH="228600" progId="Equation.DSMT4">
              <p:embed/>
            </p:oleObj>
          </a:graphicData>
        </a:graphic>
      </p:graphicFrame>
      <p:sp>
        <p:nvSpPr>
          <p:cNvPr id="4104" name="Line 7"/>
          <p:cNvSpPr>
            <a:spLocks noChangeShapeType="1"/>
          </p:cNvSpPr>
          <p:nvPr/>
        </p:nvSpPr>
        <p:spPr bwMode="auto">
          <a:xfrm flipV="1">
            <a:off x="4953000" y="213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Line 8"/>
          <p:cNvSpPr>
            <a:spLocks noChangeShapeType="1"/>
          </p:cNvSpPr>
          <p:nvPr/>
        </p:nvSpPr>
        <p:spPr bwMode="auto">
          <a:xfrm flipH="1" flipV="1">
            <a:off x="4948238" y="3495675"/>
            <a:ext cx="47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Line 9"/>
          <p:cNvSpPr>
            <a:spLocks noChangeShapeType="1"/>
          </p:cNvSpPr>
          <p:nvPr/>
        </p:nvSpPr>
        <p:spPr bwMode="auto">
          <a:xfrm flipV="1">
            <a:off x="4953000" y="563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6512</TotalTime>
  <Words>81</Words>
  <Application>Microsoft Office PowerPoint</Application>
  <PresentationFormat>On-screen Show (4:3)</PresentationFormat>
  <Paragraphs>25</Paragraphs>
  <Slides>6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Default Design</vt:lpstr>
      <vt:lpstr>Equation</vt:lpstr>
      <vt:lpstr>ECE 802, Electric Motor Control   Multiple Reference Frame Estimator / Regulator</vt:lpstr>
      <vt:lpstr>MRF Control</vt:lpstr>
      <vt:lpstr>Transformations</vt:lpstr>
      <vt:lpstr>Estimator</vt:lpstr>
      <vt:lpstr>Estimator Example: N is { 1, 3, -5 }</vt:lpstr>
      <vt:lpstr>Regulator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618</cp:revision>
  <cp:lastPrinted>1601-01-01T00:00:00Z</cp:lastPrinted>
  <dcterms:created xsi:type="dcterms:W3CDTF">1601-01-01T00:00:00Z</dcterms:created>
  <dcterms:modified xsi:type="dcterms:W3CDTF">2013-10-21T21:51:01Z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