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7" r:id="rId2"/>
    <p:sldId id="296" r:id="rId3"/>
    <p:sldId id="286" r:id="rId4"/>
    <p:sldId id="287" r:id="rId5"/>
    <p:sldId id="288" r:id="rId6"/>
    <p:sldId id="289" r:id="rId7"/>
    <p:sldId id="290" r:id="rId8"/>
    <p:sldId id="291" r:id="rId9"/>
    <p:sldId id="306" r:id="rId10"/>
    <p:sldId id="292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FF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81" autoAdjust="0"/>
    <p:restoredTop sz="86341" autoAdjust="0"/>
  </p:normalViewPr>
  <p:slideViewPr>
    <p:cSldViewPr>
      <p:cViewPr varScale="1">
        <p:scale>
          <a:sx n="75" d="100"/>
          <a:sy n="75" d="100"/>
        </p:scale>
        <p:origin x="-17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8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986D743B-8267-4A6E-92D6-42CFB3DB4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A3BEB278-79AB-4123-B5E1-D6107327F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12A02-7C0B-422C-A479-10DCA485F2F5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A8D7B-9ABD-4F52-8D16-544D12FC5D5D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3AC42-8190-455C-AC76-627695697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66EBD-D28B-48D8-9B09-066EFBB96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CCEE-A5FC-4C8F-A93E-95CAE2CE5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AD372-EC23-4E46-B6E4-A5F4646AD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C587-AFA8-400B-B01F-74C1FC84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CEC3-C2F5-4CAB-B948-634D7320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CC86-9463-43D5-BFF6-6FFB0A59D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9B623-CED4-4AF5-B292-7C4137E51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26A86-F910-44A1-9852-189E342F6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A88D-BA34-4F2A-87CA-44199D674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E9281-1C89-4AA0-9D56-C4B0C6CE2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B2803-866C-48A2-90DF-B48416F82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86DCA44-BA10-41AE-AA94-D2076BCC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CB8CE-1BDE-4886-93B3-A724383621D2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2133600"/>
            <a:ext cx="8229600" cy="21336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ECE 802, Electric Motor Control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Switched Reluctance Motors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4ECEA-6DAD-48D5-AB8C-8A050F8C0561}" type="slidenum">
              <a:rPr lang="en-US"/>
              <a:pPr/>
              <a:t>10</a:t>
            </a:fld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23900" y="1447800"/>
            <a:ext cx="76581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Advantages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Low manufacturing cost (no magnets or aluminum on the rotor)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Low rotor losses (compared to IM)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Fault tolerant (fault in one phase can be isolated)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Shoot-through protection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Phases operate almost independently</a:t>
            </a:r>
          </a:p>
          <a:p>
            <a:endParaRPr lang="en-US" sz="2000"/>
          </a:p>
          <a:p>
            <a:r>
              <a:rPr lang="en-US" sz="2000"/>
              <a:t>Disadvantages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Position sensor required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Higher torque ripple/noise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Higher windage losses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Can not operate from a three-phase line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Six (or more) motor leads required</a:t>
            </a:r>
          </a:p>
          <a:p>
            <a:pPr marL="398463" lvl="1" indent="-166688">
              <a:buFontTx/>
              <a:buChar char="•"/>
            </a:pPr>
            <a:r>
              <a:rPr lang="en-US" sz="2000"/>
              <a:t>Cant effectively use standard dual IGBT modules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SR Motors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0B21A-1C12-4405-ADE2-17B503BB403A}" type="slidenum">
              <a:rPr lang="en-US"/>
              <a:pPr/>
              <a:t>2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 t="5556"/>
          <a:stretch>
            <a:fillRect/>
          </a:stretch>
        </p:blipFill>
        <p:spPr bwMode="auto">
          <a:xfrm>
            <a:off x="228600" y="838200"/>
            <a:ext cx="48434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457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Switched Reluctance Motors (SRMs)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257800" y="1066800"/>
            <a:ext cx="29114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SRM is similar to a single-stack reluctance stepper motor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334000" y="2133600"/>
          <a:ext cx="1446213" cy="723900"/>
        </p:xfrm>
        <a:graphic>
          <a:graphicData uri="http://schemas.openxmlformats.org/presentationml/2006/ole">
            <p:oleObj spid="_x0000_s6146" name="Equation" r:id="rId5" imgW="787320" imgH="393480" progId="Equation.DSMT4">
              <p:embed/>
            </p:oleObj>
          </a:graphicData>
        </a:graphic>
      </p:graphicFrame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1157288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RT</a:t>
            </a:r>
            <a:r>
              <a:rPr lang="en-US" sz="2000"/>
              <a:t> = 4</a:t>
            </a:r>
          </a:p>
          <a:p>
            <a:r>
              <a:rPr lang="en-US" sz="2000" i="1"/>
              <a:t>N</a:t>
            </a:r>
            <a:r>
              <a:rPr lang="en-US" sz="2000"/>
              <a:t> = 3</a:t>
            </a:r>
          </a:p>
          <a:p>
            <a:r>
              <a:rPr lang="en-US" sz="2000" i="1"/>
              <a:t>SL</a:t>
            </a:r>
            <a:r>
              <a:rPr lang="en-US" sz="2000"/>
              <a:t> = 30</a:t>
            </a:r>
            <a:r>
              <a:rPr lang="en-US" sz="2000" baseline="30000"/>
              <a:t>o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5334000" y="4251325"/>
            <a:ext cx="29114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However, the SRM is operated at continuous speed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5334000" y="5470525"/>
            <a:ext cx="3581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Typical 6/4 SRM shown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C4ADF-765C-4D51-B496-57ECC8ED5767}" type="slidenum">
              <a:rPr lang="en-US"/>
              <a:pPr/>
              <a:t>3</a:t>
            </a:fld>
            <a:endParaRPr lang="en-US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6019800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3200" smtClean="0"/>
              <a:t>Per-Phase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82C43-F15A-4475-A2DF-87CF97309325}" type="slidenum">
              <a:rPr lang="en-US"/>
              <a:pPr/>
              <a:t>4</a:t>
            </a:fld>
            <a:endParaRPr 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90600"/>
            <a:ext cx="5486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600200" y="5638800"/>
            <a:ext cx="659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/>
              <a:t>Because of torque pulsations, more phases are preferred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/>
          </p:nvPr>
        </p:nvGraphicFramePr>
        <p:xfrm>
          <a:off x="2286000" y="4835525"/>
          <a:ext cx="4524375" cy="803275"/>
        </p:xfrm>
        <a:graphic>
          <a:graphicData uri="http://schemas.openxmlformats.org/presentationml/2006/ole">
            <p:oleObj spid="_x0000_s7170" name="Equation" r:id="rId4" imgW="2425680" imgH="431640" progId="Equation.DSMT4">
              <p:embed/>
            </p:oleObj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Waveforms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4A81C-763B-4CA8-BBDE-0BFE6C2460C4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941763" y="5029200"/>
          <a:ext cx="1992312" cy="657225"/>
        </p:xfrm>
        <a:graphic>
          <a:graphicData uri="http://schemas.openxmlformats.org/presentationml/2006/ole">
            <p:oleObj spid="_x0000_s8194" name="Equation" r:id="rId3" imgW="1193760" imgH="393480" progId="Equation.DSMT4">
              <p:embed/>
            </p:oleObj>
          </a:graphicData>
        </a:graphic>
      </p:graphicFrame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0" y="2297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2535238"/>
            <a:ext cx="269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200">
                <a:cs typeface="Times New Roman" pitchFamily="18" charset="0"/>
              </a:rPr>
              <a:t>  </a:t>
            </a:r>
            <a:endParaRPr lang="en-US" sz="900"/>
          </a:p>
          <a:p>
            <a:endParaRPr lang="en-US" sz="1800"/>
          </a:p>
        </p:txBody>
      </p: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0" y="3313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0" y="3798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0" y="418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0" y="4760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20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4800" y="1225550"/>
            <a:ext cx="4114800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2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26"/>
          <p:cNvGraphicFramePr>
            <a:graphicFrameLocks noChangeAspect="1"/>
          </p:cNvGraphicFramePr>
          <p:nvPr/>
        </p:nvGraphicFramePr>
        <p:xfrm>
          <a:off x="1524000" y="4343400"/>
          <a:ext cx="5260975" cy="719138"/>
        </p:xfrm>
        <a:graphic>
          <a:graphicData uri="http://schemas.openxmlformats.org/presentationml/2006/ole">
            <p:oleObj spid="_x0000_s8195" name="Equation" r:id="rId5" imgW="3174840" imgH="431640" progId="Equation.DSMT4">
              <p:embed/>
            </p:oleObj>
          </a:graphicData>
        </a:graphic>
      </p:graphicFrame>
      <p:sp>
        <p:nvSpPr>
          <p:cNvPr id="8206" name="Text Box 28"/>
          <p:cNvSpPr txBox="1">
            <a:spLocks noChangeArrowheads="1"/>
          </p:cNvSpPr>
          <p:nvPr/>
        </p:nvSpPr>
        <p:spPr bwMode="auto">
          <a:xfrm>
            <a:off x="1447800" y="5181600"/>
            <a:ext cx="2411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For a linear system,</a:t>
            </a:r>
          </a:p>
        </p:txBody>
      </p:sp>
      <p:sp>
        <p:nvSpPr>
          <p:cNvPr id="8207" name="Text Box 30"/>
          <p:cNvSpPr txBox="1">
            <a:spLocks noChangeArrowheads="1"/>
          </p:cNvSpPr>
          <p:nvPr/>
        </p:nvSpPr>
        <p:spPr bwMode="auto">
          <a:xfrm>
            <a:off x="5842000" y="1225550"/>
            <a:ext cx="200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W</a:t>
            </a:r>
            <a:r>
              <a:rPr lang="en-US" sz="2000" i="1" baseline="-25000"/>
              <a:t>f</a:t>
            </a:r>
            <a:r>
              <a:rPr lang="en-US" sz="2000"/>
              <a:t> - field energy</a:t>
            </a:r>
          </a:p>
          <a:p>
            <a:r>
              <a:rPr lang="en-US" sz="2000" i="1"/>
              <a:t>W</a:t>
            </a:r>
            <a:r>
              <a:rPr lang="en-US" sz="2000" i="1" baseline="-25000"/>
              <a:t>c</a:t>
            </a:r>
            <a:r>
              <a:rPr lang="en-US" sz="2000"/>
              <a:t> - co-energy</a:t>
            </a:r>
          </a:p>
        </p:txBody>
      </p:sp>
      <p:sp>
        <p:nvSpPr>
          <p:cNvPr id="8208" name="Rectangle 3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3200" smtClean="0"/>
              <a:t>Energy Analysis</a:t>
            </a:r>
          </a:p>
        </p:txBody>
      </p:sp>
      <p:graphicFrame>
        <p:nvGraphicFramePr>
          <p:cNvPr id="8196" name="Object 35"/>
          <p:cNvGraphicFramePr>
            <a:graphicFrameLocks noChangeAspect="1"/>
          </p:cNvGraphicFramePr>
          <p:nvPr/>
        </p:nvGraphicFramePr>
        <p:xfrm>
          <a:off x="1524000" y="5715000"/>
          <a:ext cx="4524375" cy="803275"/>
        </p:xfrm>
        <a:graphic>
          <a:graphicData uri="http://schemas.openxmlformats.org/presentationml/2006/ole">
            <p:oleObj spid="_x0000_s8196" name="Equation" r:id="rId6" imgW="24256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699AF-2ABB-4218-A910-DD1EDB1E8D70}" type="slidenum">
              <a:rPr lang="en-US"/>
              <a:pPr/>
              <a:t>6</a:t>
            </a:fld>
            <a:endParaRPr 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 l="4819" t="1912" r="2409" b="4382"/>
          <a:stretch>
            <a:fillRect/>
          </a:stretch>
        </p:blipFill>
        <p:spPr bwMode="auto">
          <a:xfrm>
            <a:off x="1600200" y="1371600"/>
            <a:ext cx="5867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2209800" y="5181600"/>
            <a:ext cx="2608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W</a:t>
            </a:r>
            <a:r>
              <a:rPr lang="en-US" sz="2000"/>
              <a:t> - converted energy</a:t>
            </a:r>
          </a:p>
          <a:p>
            <a:r>
              <a:rPr lang="en-US" sz="2000" i="1"/>
              <a:t>W</a:t>
            </a:r>
            <a:r>
              <a:rPr lang="en-US" sz="2000" i="1" baseline="-25000"/>
              <a:t>s</a:t>
            </a:r>
            <a:r>
              <a:rPr lang="en-US" sz="2000"/>
              <a:t> - stored energy</a:t>
            </a:r>
          </a:p>
        </p:txBody>
      </p:sp>
      <p:sp>
        <p:nvSpPr>
          <p:cNvPr id="2253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3200" smtClean="0"/>
              <a:t>Flux Linkage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81E2B-E0E6-4193-BF4B-066AB955544C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2262188" y="1524000"/>
          <a:ext cx="1846262" cy="430213"/>
        </p:xfrm>
        <a:graphic>
          <a:graphicData uri="http://schemas.openxmlformats.org/presentationml/2006/ole">
            <p:oleObj spid="_x0000_s9218" name="Equation" r:id="rId3" imgW="977760" imgH="228600" progId="Equation.DSMT4">
              <p:embed/>
            </p:oleObj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2249488" y="2085975"/>
          <a:ext cx="1408112" cy="428625"/>
        </p:xfrm>
        <a:graphic>
          <a:graphicData uri="http://schemas.openxmlformats.org/presentationml/2006/ole">
            <p:oleObj spid="_x0000_s9219" name="Equation" r:id="rId4" imgW="749300" imgH="228600" progId="Equation.DSMT4">
              <p:embed/>
            </p:oleObj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2286000" y="2667000"/>
          <a:ext cx="3703638" cy="474663"/>
        </p:xfrm>
        <a:graphic>
          <a:graphicData uri="http://schemas.openxmlformats.org/presentationml/2006/ole">
            <p:oleObj spid="_x0000_s9220" name="Equation" r:id="rId5" imgW="1981080" imgH="253800" progId="Equation.DSMT4">
              <p:embed/>
            </p:oleObj>
          </a:graphicData>
        </a:graphic>
      </p:graphicFrame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2735263"/>
            <a:ext cx="269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200">
                <a:cs typeface="Times New Roman" pitchFamily="18" charset="0"/>
              </a:rPr>
              <a:t>  </a:t>
            </a:r>
            <a:endParaRPr lang="en-US" sz="1800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0" y="3924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7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3200" smtClean="0"/>
              <a:t>Electrical Equations (</a:t>
            </a:r>
            <a:r>
              <a:rPr lang="en-US" sz="3200" i="1" smtClean="0"/>
              <a:t>a</a:t>
            </a:r>
            <a:r>
              <a:rPr lang="en-US" sz="3200" smtClean="0"/>
              <a:t>-phase)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811C44-AA29-4852-A6DB-2F162D4F5C87}" type="slidenum">
              <a:rPr lang="en-US"/>
              <a:pPr/>
              <a:t>8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b="13965"/>
          <a:stretch>
            <a:fillRect/>
          </a:stretch>
        </p:blipFill>
        <p:spPr bwMode="auto">
          <a:xfrm>
            <a:off x="1066800" y="1295400"/>
            <a:ext cx="708660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3200" smtClean="0"/>
              <a:t>SRM Inverter</a:t>
            </a:r>
          </a:p>
        </p:txBody>
      </p:sp>
      <p:sp>
        <p:nvSpPr>
          <p:cNvPr id="23557" name="Text Box 13"/>
          <p:cNvSpPr txBox="1">
            <a:spLocks noChangeArrowheads="1"/>
          </p:cNvSpPr>
          <p:nvPr/>
        </p:nvSpPr>
        <p:spPr bwMode="auto">
          <a:xfrm>
            <a:off x="381000" y="5105400"/>
            <a:ext cx="84486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Based on the H-bridge inverter topology</a:t>
            </a:r>
          </a:p>
          <a:p>
            <a:endParaRPr lang="en-US" sz="2000"/>
          </a:p>
          <a:p>
            <a:r>
              <a:rPr lang="en-US" sz="2000"/>
              <a:t>Typically used to shape current, but can also be stepped at low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7A157-C001-4577-A39E-87C19BCFD0E5}" type="slidenum">
              <a:rPr lang="en-US"/>
              <a:pPr/>
              <a:t>9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2946400" cy="3352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5029200" y="1600200"/>
            <a:ext cx="29638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Only requires one switch</a:t>
            </a:r>
          </a:p>
          <a:p>
            <a:endParaRPr lang="en-US" sz="2000"/>
          </a:p>
          <a:p>
            <a:r>
              <a:rPr lang="en-US" sz="2000"/>
              <a:t>However, off state is</a:t>
            </a:r>
          </a:p>
          <a:p>
            <a:r>
              <a:rPr lang="en-US" sz="2000"/>
              <a:t>instead of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7620000" y="2209800"/>
          <a:ext cx="720725" cy="381000"/>
        </p:xfrm>
        <a:graphic>
          <a:graphicData uri="http://schemas.openxmlformats.org/presentationml/2006/ole">
            <p:oleObj spid="_x0000_s10242" name="Equation" r:id="rId4" imgW="431640" imgH="228600" progId="Equation.DSMT4">
              <p:embed/>
            </p:oleObj>
          </a:graphicData>
        </a:graphic>
      </p:graphicFrame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Inverter with One Switch per Phase</a:t>
            </a:r>
          </a:p>
        </p:txBody>
      </p:sp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6329363" y="2590800"/>
          <a:ext cx="1017587" cy="381000"/>
        </p:xfrm>
        <a:graphic>
          <a:graphicData uri="http://schemas.openxmlformats.org/presentationml/2006/ole">
            <p:oleObj spid="_x0000_s10243" name="Equation" r:id="rId5" imgW="609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Words>212</Words>
  <Application>Microsoft Office PowerPoint</Application>
  <PresentationFormat>On-screen Show (4:3)</PresentationFormat>
  <Paragraphs>57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Equation</vt:lpstr>
      <vt:lpstr>ECE 802, Electric Motor Control   Switched Reluctance Motors</vt:lpstr>
      <vt:lpstr>Switched Reluctance Motors (SRMs)</vt:lpstr>
      <vt:lpstr>Per-Phase Analysis</vt:lpstr>
      <vt:lpstr>Waveforms</vt:lpstr>
      <vt:lpstr>Energy Analysis</vt:lpstr>
      <vt:lpstr>Flux Linkage Path</vt:lpstr>
      <vt:lpstr>Electrical Equations (a-phase)</vt:lpstr>
      <vt:lpstr>SRM Inverter</vt:lpstr>
      <vt:lpstr>Inverter with One Switch per Phase</vt:lpstr>
      <vt:lpstr>SR Motors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585</cp:revision>
  <cp:lastPrinted>1601-01-01T00:00:00Z</cp:lastPrinted>
  <dcterms:created xsi:type="dcterms:W3CDTF">1601-01-01T00:00:00Z</dcterms:created>
  <dcterms:modified xsi:type="dcterms:W3CDTF">2013-12-03T15:40:01Z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