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00CC"/>
    <a:srgbClr val="FFFF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109" autoAdjust="0"/>
    <p:restoredTop sz="86341" autoAdjust="0"/>
  </p:normalViewPr>
  <p:slideViewPr>
    <p:cSldViewPr>
      <p:cViewPr varScale="1">
        <p:scale>
          <a:sx n="74" d="100"/>
          <a:sy n="74" d="100"/>
        </p:scale>
        <p:origin x="-16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F77AE889-0E29-4493-8963-9D930D5A6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0" y="4416267"/>
            <a:ext cx="5487022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346B58AA-F9D5-494F-B5C7-1127559E9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4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6D412-49FD-49E2-B006-7E00AC1F131C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BFD56-4FB0-496B-B2B5-61F46FFED584}" type="slidenum">
              <a:rPr lang="en-US"/>
              <a:pPr/>
              <a:t>11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E6664-441E-4493-9D10-F1E090424E43}" type="slidenum">
              <a:rPr lang="en-US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BD81C-E23D-49C8-AD5C-7BDC952248AB}" type="slidenum">
              <a:rPr lang="en-US"/>
              <a:pPr/>
              <a:t>13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FE1DB-5E7C-4F83-A1B1-395C50643311}" type="slidenum">
              <a:rPr lang="en-US"/>
              <a:pPr/>
              <a:t>14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BFD56-4FB0-496B-B2B5-61F46FFED584}" type="slidenum">
              <a:rPr lang="en-US"/>
              <a:pPr/>
              <a:t>16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BFD56-4FB0-496B-B2B5-61F46FFED584}" type="slidenum">
              <a:rPr lang="en-US"/>
              <a:pPr/>
              <a:t>17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BFD56-4FB0-496B-B2B5-61F46FFED584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E6664-441E-4493-9D10-F1E090424E43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B9229-C145-4C30-9593-97AED929B117}" type="slidenum">
              <a:rPr lang="en-US"/>
              <a:pPr/>
              <a:t>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48095-3D90-4928-8AED-AD6F85342880}" type="slidenum">
              <a:rPr lang="en-US"/>
              <a:pPr/>
              <a:t>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2CAA0-23E5-43F2-9020-4FBAE63C1D46}" type="slidenum">
              <a:rPr lang="en-US"/>
              <a:pPr/>
              <a:t>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C3DB5-EE77-4341-B084-2BCEE1A98402}" type="slidenum">
              <a:rPr lang="en-US"/>
              <a:pPr/>
              <a:t>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34B28-62A0-4885-B9AB-268AE350FD31}" type="slidenum">
              <a:rPr lang="en-US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BFD56-4FB0-496B-B2B5-61F46FFED584}" type="slidenum">
              <a:rPr lang="en-US"/>
              <a:pPr/>
              <a:t>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BFD56-4FB0-496B-B2B5-61F46FFED584}" type="slidenum">
              <a:rPr lang="en-US"/>
              <a:pPr/>
              <a:t>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BFD56-4FB0-496B-B2B5-61F46FFED584}" type="slidenum">
              <a:rPr lang="en-US"/>
              <a:pPr/>
              <a:t>10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8F249-4660-4948-94F0-1B2C2CE648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E2138-5BAE-457C-AAC8-A102EF110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1F16F-6BC4-49AA-9A89-C7BB889AB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1C5F9A6-C3B2-4C39-9A7D-F3A9690B81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6941B-28FA-4D5E-8456-17792817B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93FD9-E908-430A-8CB2-EA6CE7474B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B9ABD-DFF6-493D-81BC-244B25461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E19B3-8A0B-49DF-83DC-4841F51F0E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78B8-AA8B-4B91-A3DD-A07898B55B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4D497-BF00-4EF3-950D-643681923A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43BEE-E64A-44E8-B965-7156C830EA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F15BA-A7CD-49A5-AF42-F8DE87A42A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354C7-3D3B-48AD-A3E2-538694853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Dc Machines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E2174A00-10A6-427B-8C83-4D6F3ADDB8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8.jpeg"/><Relationship Id="rId9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jpe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E25-E406-445A-95B2-C242B015B8B6}" type="slidenum">
              <a:rPr lang="en-US"/>
              <a:pPr/>
              <a:t>1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362200"/>
            <a:ext cx="8229600" cy="2133600"/>
          </a:xfrm>
          <a:noFill/>
          <a:ln/>
        </p:spPr>
        <p:txBody>
          <a:bodyPr/>
          <a:lstStyle/>
          <a:p>
            <a:r>
              <a:rPr lang="en-US" sz="3600" dirty="0" smtClean="0"/>
              <a:t>ECE 419/619</a:t>
            </a:r>
            <a:br>
              <a:rPr lang="en-US" sz="3600" dirty="0" smtClean="0"/>
            </a:br>
            <a:r>
              <a:rPr lang="en-US" sz="3600" dirty="0" smtClean="0"/>
              <a:t>Electric Machines and Drives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Mechanical Systems and Control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B47FD-338D-49DB-823C-E0B49637C3C2}" type="slidenum">
              <a:rPr lang="en-US"/>
              <a:pPr/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Simulink Simulation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2727" t="4824" r="6364" b="50921"/>
          <a:stretch>
            <a:fillRect/>
          </a:stretch>
        </p:blipFill>
        <p:spPr bwMode="auto">
          <a:xfrm>
            <a:off x="152400" y="1371600"/>
            <a:ext cx="890002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 l="5333" t="16667" r="12889" b="36111"/>
          <a:stretch>
            <a:fillRect/>
          </a:stretch>
        </p:blipFill>
        <p:spPr bwMode="auto">
          <a:xfrm>
            <a:off x="533400" y="3581400"/>
            <a:ext cx="3505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2000" y="3200400"/>
            <a:ext cx="24224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Commanded speed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 l="5443" t="12573" r="9494" b="21930"/>
          <a:stretch>
            <a:fillRect/>
          </a:stretch>
        </p:blipFill>
        <p:spPr bwMode="auto">
          <a:xfrm>
            <a:off x="4648200" y="3657600"/>
            <a:ext cx="3200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02850" y="3200400"/>
            <a:ext cx="17668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Speed control</a:t>
            </a:r>
            <a:endParaRPr 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/>
          <a:srcRect l="8095" t="13964" r="15714" b="28378"/>
          <a:stretch>
            <a:fillRect/>
          </a:stretch>
        </p:blipFill>
        <p:spPr bwMode="auto">
          <a:xfrm>
            <a:off x="1219200" y="5486400"/>
            <a:ext cx="152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5400" y="5086290"/>
            <a:ext cx="13676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Ideal drive</a:t>
            </a:r>
            <a:endParaRPr lang="en-US" sz="20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 cstate="print"/>
          <a:srcRect l="4278" t="13223" r="10160" b="27273"/>
          <a:stretch>
            <a:fillRect/>
          </a:stretch>
        </p:blipFill>
        <p:spPr bwMode="auto">
          <a:xfrm>
            <a:off x="4800600" y="5486400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642718" y="5105400"/>
            <a:ext cx="1483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Conversion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B47FD-338D-49DB-823C-E0B49637C3C2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Vehicle Equation Simulation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 l="7626" t="5719" r="14932" b="14576"/>
          <a:stretch>
            <a:fillRect/>
          </a:stretch>
        </p:blipFill>
        <p:spPr bwMode="auto">
          <a:xfrm>
            <a:off x="533400" y="2743200"/>
            <a:ext cx="8077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763713" y="1600200"/>
          <a:ext cx="4321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9" name="Equation" r:id="rId5" imgW="2590560" imgH="457200" progId="Equation.DSMT4">
                  <p:embed/>
                </p:oleObj>
              </mc:Choice>
              <mc:Fallback>
                <p:oleObj name="Equation" r:id="rId5" imgW="2590560" imgH="457200" progId="Equation.DSMT4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00200"/>
                        <a:ext cx="43211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21335"/>
            <a:ext cx="2133600" cy="476250"/>
          </a:xfrm>
          <a:noFill/>
        </p:spPr>
        <p:txBody>
          <a:bodyPr/>
          <a:lstStyle/>
          <a:p>
            <a:fld id="{B14D5251-F2AD-4945-9DC6-E208654C6464}" type="slidenum">
              <a:rPr lang="en-US"/>
              <a:pPr/>
              <a:t>12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3148"/>
            <a:ext cx="8229600" cy="487362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Over-Damped Response</a:t>
            </a:r>
          </a:p>
        </p:txBody>
      </p:sp>
      <p:pic>
        <p:nvPicPr>
          <p:cNvPr id="5" name="Picture 4" descr="MATLAB.jpg"/>
          <p:cNvPicPr>
            <a:picLocks/>
          </p:cNvPicPr>
          <p:nvPr/>
        </p:nvPicPr>
        <p:blipFill>
          <a:blip r:embed="rId3" cstate="print"/>
          <a:srcRect l="5425" t="4444" r="5425" b="7778"/>
          <a:stretch>
            <a:fillRect/>
          </a:stretch>
        </p:blipFill>
        <p:spPr>
          <a:xfrm>
            <a:off x="1371600" y="1027163"/>
            <a:ext cx="6236186" cy="5297437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696200" y="1066800"/>
            <a:ext cx="10262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 smtClean="0"/>
              <a:t>K</a:t>
            </a:r>
            <a:r>
              <a:rPr lang="en-US" sz="2000" i="1" baseline="-25000" dirty="0" err="1" smtClean="0"/>
              <a:t>p</a:t>
            </a:r>
            <a:r>
              <a:rPr lang="en-US" sz="2000" dirty="0" smtClean="0"/>
              <a:t> = 50</a:t>
            </a:r>
          </a:p>
          <a:p>
            <a:r>
              <a:rPr lang="en-US" sz="2000" i="1" dirty="0" err="1" smtClean="0"/>
              <a:t>K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= 10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4F6AE5-030D-4820-9C55-96D177E3B2C0}" type="slidenum">
              <a:rPr lang="en-US"/>
              <a:pPr/>
              <a:t>13</a:t>
            </a:fld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2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Under-Damped Response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96200" y="1066800"/>
            <a:ext cx="11128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 smtClean="0"/>
              <a:t>K</a:t>
            </a:r>
            <a:r>
              <a:rPr lang="en-US" sz="2000" i="1" baseline="-25000" dirty="0" err="1" smtClean="0"/>
              <a:t>p</a:t>
            </a:r>
            <a:r>
              <a:rPr lang="en-US" sz="2000" dirty="0" smtClean="0"/>
              <a:t> = 50</a:t>
            </a:r>
          </a:p>
          <a:p>
            <a:r>
              <a:rPr lang="en-US" sz="2000" i="1" dirty="0" err="1" smtClean="0"/>
              <a:t>K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= 1e3</a:t>
            </a:r>
            <a:endParaRPr lang="en-US" sz="2000" dirty="0"/>
          </a:p>
        </p:txBody>
      </p:sp>
      <p:pic>
        <p:nvPicPr>
          <p:cNvPr id="9" name="Picture 8" descr="MATLAB.jpg"/>
          <p:cNvPicPr>
            <a:picLocks/>
          </p:cNvPicPr>
          <p:nvPr/>
        </p:nvPicPr>
        <p:blipFill>
          <a:blip r:embed="rId3" cstate="print"/>
          <a:srcRect l="5425" t="4444" r="5425" b="7778"/>
          <a:stretch>
            <a:fillRect/>
          </a:stretch>
        </p:blipFill>
        <p:spPr>
          <a:xfrm>
            <a:off x="1371600" y="1027163"/>
            <a:ext cx="6236186" cy="5297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B6AB8-5675-4841-8B14-AAC775CF23D7}" type="slidenum">
              <a:rPr lang="en-US"/>
              <a:pPr/>
              <a:t>14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487362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Well-Tuned Response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96200" y="1066800"/>
            <a:ext cx="13115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 smtClean="0"/>
              <a:t>K</a:t>
            </a:r>
            <a:r>
              <a:rPr lang="en-US" sz="2000" i="1" baseline="-25000" dirty="0" err="1" smtClean="0"/>
              <a:t>p</a:t>
            </a:r>
            <a:r>
              <a:rPr lang="en-US" sz="2000" dirty="0" smtClean="0"/>
              <a:t> = 10e3</a:t>
            </a:r>
          </a:p>
          <a:p>
            <a:r>
              <a:rPr lang="en-US" sz="2000" i="1" dirty="0" err="1" smtClean="0"/>
              <a:t>K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= 1e3</a:t>
            </a:r>
            <a:endParaRPr lang="en-US" sz="2000" dirty="0"/>
          </a:p>
        </p:txBody>
      </p:sp>
      <p:pic>
        <p:nvPicPr>
          <p:cNvPr id="6" name="Picture 5" descr="MATLAB.jpg"/>
          <p:cNvPicPr>
            <a:picLocks/>
          </p:cNvPicPr>
          <p:nvPr/>
        </p:nvPicPr>
        <p:blipFill>
          <a:blip r:embed="rId3" cstate="print"/>
          <a:srcRect l="5425" t="4444" r="5425" b="7778"/>
          <a:stretch>
            <a:fillRect/>
          </a:stretch>
        </p:blipFill>
        <p:spPr>
          <a:xfrm>
            <a:off x="1383814" y="1027163"/>
            <a:ext cx="6236186" cy="5297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055-2171-4D0B-BA77-3629C87181A4}" type="slidenum">
              <a:rPr lang="en-US"/>
              <a:pPr/>
              <a:t>15</a:t>
            </a:fld>
            <a:endParaRPr lang="en-US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903912" y="720944"/>
            <a:ext cx="2335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Free body diagram</a:t>
            </a:r>
            <a:endParaRPr lang="en-US" sz="2000" dirty="0"/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Robot Arm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3400" y="990600"/>
            <a:ext cx="27863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Position control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Servo application</a:t>
            </a:r>
            <a:endParaRPr lang="en-US" dirty="0"/>
          </a:p>
        </p:txBody>
      </p:sp>
      <p:pic>
        <p:nvPicPr>
          <p:cNvPr id="13" name="Picture 12" descr="Introduction Figures.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352" y="1981200"/>
            <a:ext cx="4498848" cy="3712464"/>
          </a:xfrm>
          <a:prstGeom prst="rect">
            <a:avLst/>
          </a:prstGeom>
        </p:spPr>
      </p:pic>
      <p:pic>
        <p:nvPicPr>
          <p:cNvPr id="14" name="Picture 13" descr="Introduction Figures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8062" y="1121054"/>
            <a:ext cx="2911450" cy="2307946"/>
          </a:xfrm>
          <a:prstGeom prst="rect">
            <a:avLst/>
          </a:prstGeom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864475" y="2644775"/>
          <a:ext cx="11493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4" name="Equation" r:id="rId5" imgW="685800" imgH="393480" progId="Equation.DSMT4">
                  <p:embed/>
                </p:oleObj>
              </mc:Choice>
              <mc:Fallback>
                <p:oleObj name="Equation" r:id="rId5" imgW="6858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475" y="2644775"/>
                        <a:ext cx="114935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715000" y="3657600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Load torque</a:t>
            </a:r>
            <a:endParaRPr lang="en-US" sz="2000" dirty="0"/>
          </a:p>
        </p:txBody>
      </p:sp>
      <p:pic>
        <p:nvPicPr>
          <p:cNvPr id="16" name="Picture 15" descr="Introduction Figures.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1200" y="4123334"/>
            <a:ext cx="2896819" cy="1667866"/>
          </a:xfrm>
          <a:prstGeom prst="rect">
            <a:avLst/>
          </a:prstGeom>
        </p:spPr>
      </p:pic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400800" y="5486400"/>
          <a:ext cx="2447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5" name="Equation" r:id="rId8" imgW="1460160" imgH="431640" progId="Equation.DSMT4">
                  <p:embed/>
                </p:oleObj>
              </mc:Choice>
              <mc:Fallback>
                <p:oleObj name="Equation" r:id="rId8" imgW="14601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86400"/>
                        <a:ext cx="24479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B47FD-338D-49DB-823C-E0B49637C3C2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Simulink .m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371600"/>
            <a:ext cx="3276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 = 9.8;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% robot arm parameters</a:t>
            </a:r>
          </a:p>
          <a:p>
            <a:r>
              <a:rPr lang="en-US" sz="2000" dirty="0" smtClean="0"/>
              <a:t>M = 2;</a:t>
            </a:r>
          </a:p>
          <a:p>
            <a:r>
              <a:rPr lang="en-US" sz="2000" dirty="0" smtClean="0"/>
              <a:t>l = 0.6;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% motor parameters</a:t>
            </a:r>
          </a:p>
          <a:p>
            <a:r>
              <a:rPr lang="en-US" sz="2000" dirty="0" smtClean="0"/>
              <a:t>J = 0.38;</a:t>
            </a:r>
          </a:p>
          <a:p>
            <a:r>
              <a:rPr lang="en-US" sz="2000" dirty="0" err="1" smtClean="0"/>
              <a:t>Bm</a:t>
            </a:r>
            <a:r>
              <a:rPr lang="en-US" sz="2000" dirty="0" smtClean="0"/>
              <a:t> = 0;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% system parameters</a:t>
            </a:r>
          </a:p>
          <a:p>
            <a:r>
              <a:rPr lang="en-US" sz="2000" dirty="0" err="1" smtClean="0"/>
              <a:t>Jr</a:t>
            </a:r>
            <a:r>
              <a:rPr lang="en-US" sz="2000" dirty="0" smtClean="0"/>
              <a:t> = J + (M*l^2)/3;</a:t>
            </a:r>
          </a:p>
          <a:p>
            <a:r>
              <a:rPr lang="en-US" sz="2000" dirty="0" err="1" smtClean="0"/>
              <a:t>Qrm_initial</a:t>
            </a:r>
            <a:r>
              <a:rPr lang="en-US" sz="2000" dirty="0" smtClean="0"/>
              <a:t> = pi/2;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1371600"/>
            <a:ext cx="342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% control parameters</a:t>
            </a:r>
          </a:p>
          <a:p>
            <a:r>
              <a:rPr lang="en-US" sz="2000" dirty="0" err="1" smtClean="0"/>
              <a:t>theta_max</a:t>
            </a:r>
            <a:r>
              <a:rPr lang="en-US" sz="2000" dirty="0" smtClean="0"/>
              <a:t> = pi/4;</a:t>
            </a:r>
          </a:p>
          <a:p>
            <a:r>
              <a:rPr lang="en-US" sz="2000" dirty="0" err="1" smtClean="0"/>
              <a:t>t_start</a:t>
            </a:r>
            <a:r>
              <a:rPr lang="en-US" sz="2000" dirty="0" smtClean="0"/>
              <a:t> = 1;</a:t>
            </a:r>
          </a:p>
          <a:p>
            <a:r>
              <a:rPr lang="en-US" sz="2000" dirty="0" err="1" smtClean="0"/>
              <a:t>t_move</a:t>
            </a:r>
            <a:r>
              <a:rPr lang="en-US" sz="2000" dirty="0" smtClean="0"/>
              <a:t> = 0.5;</a:t>
            </a:r>
          </a:p>
          <a:p>
            <a:r>
              <a:rPr lang="en-US" sz="2000" dirty="0" err="1" smtClean="0"/>
              <a:t>t_hold</a:t>
            </a:r>
            <a:r>
              <a:rPr lang="en-US" sz="2000" dirty="0" smtClean="0"/>
              <a:t> = 2;</a:t>
            </a:r>
          </a:p>
          <a:p>
            <a:r>
              <a:rPr lang="en-US" sz="2000" dirty="0" smtClean="0"/>
              <a:t>tau = 0.1;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% control gains</a:t>
            </a:r>
          </a:p>
          <a:p>
            <a:r>
              <a:rPr lang="en-US" sz="2000" dirty="0" err="1" smtClean="0"/>
              <a:t>Kp</a:t>
            </a:r>
            <a:r>
              <a:rPr lang="en-US" sz="2000" dirty="0" smtClean="0"/>
              <a:t> = 100;</a:t>
            </a:r>
          </a:p>
          <a:p>
            <a:r>
              <a:rPr lang="en-US" sz="2000" dirty="0" err="1" smtClean="0"/>
              <a:t>Ki</a:t>
            </a:r>
            <a:r>
              <a:rPr lang="en-US" sz="2000" dirty="0" smtClean="0"/>
              <a:t> = 100;</a:t>
            </a:r>
          </a:p>
          <a:p>
            <a:r>
              <a:rPr lang="en-US" sz="2000" dirty="0" err="1" smtClean="0"/>
              <a:t>Kpq</a:t>
            </a:r>
            <a:r>
              <a:rPr lang="en-US" sz="2000" dirty="0" smtClean="0"/>
              <a:t> = 10;</a:t>
            </a:r>
          </a:p>
          <a:p>
            <a:r>
              <a:rPr lang="en-US" sz="2000" dirty="0" err="1" smtClean="0"/>
              <a:t>Kiq</a:t>
            </a:r>
            <a:r>
              <a:rPr lang="en-US" sz="2000" dirty="0" smtClean="0"/>
              <a:t> = 10;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16625"/>
            <a:ext cx="2133600" cy="476250"/>
          </a:xfrm>
          <a:noFill/>
        </p:spPr>
        <p:txBody>
          <a:bodyPr/>
          <a:lstStyle/>
          <a:p>
            <a:fld id="{178B47FD-338D-49DB-823C-E0B49637C3C2}" type="slidenum">
              <a:rPr lang="en-US"/>
              <a:pPr/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Simulink Simulation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66800" y="3429000"/>
            <a:ext cx="2608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Commanded position</a:t>
            </a:r>
            <a:endParaRPr lang="en-US" sz="20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53000" y="4933890"/>
            <a:ext cx="17668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Speed control</a:t>
            </a:r>
            <a:endParaRPr lang="en-US" sz="2000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 l="9526" t="3846" r="19644" b="46581"/>
          <a:stretch>
            <a:fillRect/>
          </a:stretch>
        </p:blipFill>
        <p:spPr bwMode="auto">
          <a:xfrm>
            <a:off x="381000" y="1219200"/>
            <a:ext cx="8534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 cstate="print"/>
          <a:srcRect l="8000" t="10204" r="15200" b="20408"/>
          <a:stretch>
            <a:fillRect/>
          </a:stretch>
        </p:blipFill>
        <p:spPr bwMode="auto">
          <a:xfrm>
            <a:off x="838200" y="3810000"/>
            <a:ext cx="3657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 cstate="print"/>
          <a:srcRect l="4051" t="14035" r="8861" b="29825"/>
          <a:stretch>
            <a:fillRect/>
          </a:stretch>
        </p:blipFill>
        <p:spPr bwMode="auto">
          <a:xfrm>
            <a:off x="4876800" y="5334000"/>
            <a:ext cx="327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953000" y="3429000"/>
            <a:ext cx="1938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Position control</a:t>
            </a:r>
            <a:endParaRPr lang="en-US" sz="2000" dirty="0"/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 cstate="print"/>
          <a:srcRect l="4071" t="14035" r="8397" b="29825"/>
          <a:stretch>
            <a:fillRect/>
          </a:stretch>
        </p:blipFill>
        <p:spPr bwMode="auto">
          <a:xfrm>
            <a:off x="4953000" y="3733800"/>
            <a:ext cx="327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16625"/>
            <a:ext cx="2133600" cy="476250"/>
          </a:xfrm>
          <a:noFill/>
        </p:spPr>
        <p:txBody>
          <a:bodyPr/>
          <a:lstStyle/>
          <a:p>
            <a:fld id="{178B47FD-338D-49DB-823C-E0B49637C3C2}" type="slidenum">
              <a:rPr lang="en-US"/>
              <a:pPr/>
              <a:t>18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Robot Arm Equations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 l="14731" t="11661" r="29355" b="19329"/>
          <a:stretch>
            <a:fillRect/>
          </a:stretch>
        </p:blipFill>
        <p:spPr bwMode="auto">
          <a:xfrm>
            <a:off x="1295400" y="1752600"/>
            <a:ext cx="6612553" cy="27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21335"/>
            <a:ext cx="2133600" cy="476250"/>
          </a:xfrm>
          <a:noFill/>
        </p:spPr>
        <p:txBody>
          <a:bodyPr/>
          <a:lstStyle/>
          <a:p>
            <a:fld id="{B14D5251-F2AD-4945-9DC6-E208654C6464}" type="slidenum">
              <a:rPr lang="en-US"/>
              <a:pPr/>
              <a:t>19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3148"/>
            <a:ext cx="8229600" cy="487362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Robot Arm Simulation Waveforms</a:t>
            </a:r>
          </a:p>
        </p:txBody>
      </p:sp>
      <p:pic>
        <p:nvPicPr>
          <p:cNvPr id="6" name="Picture 5" descr="MATLAB.jpg"/>
          <p:cNvPicPr>
            <a:picLocks/>
          </p:cNvPicPr>
          <p:nvPr/>
        </p:nvPicPr>
        <p:blipFill>
          <a:blip r:embed="rId3" cstate="print"/>
          <a:srcRect l="5425" t="4444" r="5425" b="7778"/>
          <a:stretch>
            <a:fillRect/>
          </a:stretch>
        </p:blipFill>
        <p:spPr>
          <a:xfrm>
            <a:off x="1447800" y="1027163"/>
            <a:ext cx="6236186" cy="5297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ntroduction Figures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2930042"/>
            <a:ext cx="2514600" cy="727558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16B3-539B-4428-9D68-646BCDD875AD}" type="slidenum">
              <a:rPr lang="en-US"/>
              <a:pPr/>
              <a:t>2</a:t>
            </a:fld>
            <a:endParaRPr lang="en-US"/>
          </a:p>
        </p:txBody>
      </p: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685800" y="4848761"/>
            <a:ext cx="7924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Mechanical Systems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Regulator </a:t>
            </a:r>
            <a:r>
              <a:rPr lang="en-US" sz="2000" dirty="0"/>
              <a:t>applications </a:t>
            </a:r>
            <a:r>
              <a:rPr lang="en-US" sz="2000" dirty="0" smtClean="0"/>
              <a:t>- </a:t>
            </a:r>
            <a:r>
              <a:rPr lang="en-US" sz="2000" dirty="0"/>
              <a:t>K</a:t>
            </a:r>
            <a:r>
              <a:rPr lang="en-US" sz="2000" dirty="0" smtClean="0"/>
              <a:t>eep </a:t>
            </a:r>
            <a:r>
              <a:rPr lang="en-US" sz="2000" dirty="0"/>
              <a:t>output constant </a:t>
            </a:r>
            <a:r>
              <a:rPr lang="en-US" sz="2000" dirty="0" smtClean="0"/>
              <a:t>despite disturbances </a:t>
            </a:r>
            <a:r>
              <a:rPr lang="en-US" sz="2000" dirty="0"/>
              <a:t>(Inertia helps)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Servo </a:t>
            </a:r>
            <a:r>
              <a:rPr lang="en-US" sz="2000" dirty="0"/>
              <a:t>applications </a:t>
            </a:r>
            <a:r>
              <a:rPr lang="en-US" sz="2000" dirty="0" smtClean="0"/>
              <a:t>- </a:t>
            </a:r>
            <a:r>
              <a:rPr lang="en-US" sz="2000" dirty="0"/>
              <a:t>Rapidly change system </a:t>
            </a:r>
            <a:r>
              <a:rPr lang="en-US" sz="2000" dirty="0" smtClean="0"/>
              <a:t>output (Inertia hinders</a:t>
            </a:r>
            <a:r>
              <a:rPr lang="en-US" sz="2000" dirty="0"/>
              <a:t>)</a:t>
            </a:r>
          </a:p>
        </p:txBody>
      </p:sp>
      <p:sp>
        <p:nvSpPr>
          <p:cNvPr id="269323" name="Text Box 11"/>
          <p:cNvSpPr txBox="1">
            <a:spLocks noChangeArrowheads="1"/>
          </p:cNvSpPr>
          <p:nvPr/>
        </p:nvSpPr>
        <p:spPr bwMode="auto">
          <a:xfrm>
            <a:off x="609600" y="990600"/>
            <a:ext cx="800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System </a:t>
            </a:r>
            <a:r>
              <a:rPr lang="en-US" sz="2000" dirty="0" smtClean="0"/>
              <a:t>Control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/>
              <a:t>Torque control </a:t>
            </a:r>
            <a:r>
              <a:rPr lang="en-US" dirty="0" smtClean="0"/>
              <a:t>- </a:t>
            </a:r>
            <a:r>
              <a:rPr lang="en-US" sz="2000" dirty="0" smtClean="0"/>
              <a:t>Torque directly controlled by the drive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/>
              <a:t>Speed control - Typically an outer loop added to torque control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/>
              <a:t>Position control - Typically and outer loop added to speed control</a:t>
            </a:r>
            <a:endParaRPr lang="en-US" sz="2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10812" y="381000"/>
            <a:ext cx="66303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General Drive and Control Systems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1" name="Picture 10" descr="Introduction Figures.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2577084"/>
            <a:ext cx="5840578" cy="1874215"/>
          </a:xfrm>
          <a:prstGeom prst="rect">
            <a:avLst/>
          </a:prstGeom>
        </p:spPr>
      </p:pic>
      <p:pic>
        <p:nvPicPr>
          <p:cNvPr id="12" name="Picture 11" descr="Introduction Figures.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26" y="2590800"/>
            <a:ext cx="9008974" cy="1991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9316FD-E498-466C-845F-23C56EF8A0BA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638800" y="1447800"/>
          <a:ext cx="15478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6" name="Equation" r:id="rId4" imgW="926698" imgH="406224" progId="Equation.3">
                  <p:embed/>
                </p:oleObj>
              </mc:Choice>
              <mc:Fallback>
                <p:oleObj name="Equation" r:id="rId4" imgW="926698" imgH="4062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547813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638800" y="2286000"/>
          <a:ext cx="25447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7" name="Equation" r:id="rId6" imgW="1524000" imgH="228600" progId="Equation.3">
                  <p:embed/>
                </p:oleObj>
              </mc:Choice>
              <mc:Fallback>
                <p:oleObj name="Equation" r:id="rId6" imgW="1524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25447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Motor Mechanical Equations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42306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e  </a:t>
            </a:r>
            <a:r>
              <a:rPr lang="en-US"/>
              <a:t> -  electrical torque (N∙m)</a:t>
            </a:r>
          </a:p>
          <a:p>
            <a:r>
              <a:rPr lang="en-US" i="1"/>
              <a:t>B</a:t>
            </a:r>
            <a:r>
              <a:rPr lang="en-US" i="1" baseline="-25000"/>
              <a:t>m</a:t>
            </a:r>
            <a:r>
              <a:rPr lang="en-US"/>
              <a:t>  -  friction constant (Kg∙m</a:t>
            </a:r>
            <a:r>
              <a:rPr lang="en-US" baseline="30000"/>
              <a:t>2</a:t>
            </a:r>
            <a:r>
              <a:rPr lang="en-US"/>
              <a:t>/sec)</a:t>
            </a:r>
          </a:p>
          <a:p>
            <a:r>
              <a:rPr lang="en-US" i="1"/>
              <a:t>J</a:t>
            </a:r>
            <a:r>
              <a:rPr lang="en-US"/>
              <a:t>    -  total inertia (Kg∙m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rm</a:t>
            </a:r>
            <a:r>
              <a:rPr lang="en-US"/>
              <a:t> -  mechanical speed (rad/sec)</a:t>
            </a:r>
          </a:p>
          <a:p>
            <a:r>
              <a:rPr lang="en-US" i="1"/>
              <a:t>T</a:t>
            </a:r>
            <a:r>
              <a:rPr lang="en-US" i="1" baseline="-25000"/>
              <a:t>L</a:t>
            </a:r>
            <a:r>
              <a:rPr lang="en-US"/>
              <a:t>  -  load torque (N∙m)</a:t>
            </a:r>
          </a:p>
          <a:p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rm</a:t>
            </a:r>
            <a:r>
              <a:rPr lang="en-US"/>
              <a:t> -  mechanical rotor position (rad)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5546725" y="289560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also</a:t>
            </a:r>
          </a:p>
        </p:txBody>
      </p:sp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6324600" y="2960687"/>
          <a:ext cx="11699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8" name="Equation" r:id="rId8" imgW="698400" imgH="228600" progId="Equation.3">
                  <p:embed/>
                </p:oleObj>
              </mc:Choice>
              <mc:Fallback>
                <p:oleObj name="Equation" r:id="rId8" imgW="69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60687"/>
                        <a:ext cx="116998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8" descr="Brushless Dc Figure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1371600"/>
            <a:ext cx="4038600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8074025" y="1398587"/>
          <a:ext cx="7651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89" name="Equation" r:id="rId11" imgW="457200" imgH="393480" progId="Equation.DSMT4">
                  <p:embed/>
                </p:oleObj>
              </mc:Choice>
              <mc:Fallback>
                <p:oleObj name="Equation" r:id="rId11" imgW="45720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1398587"/>
                        <a:ext cx="76517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2410C-391D-4C94-96FC-259DADD32CB3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940300" y="1595438"/>
          <a:ext cx="28225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8" name="Equation" r:id="rId4" imgW="1676160" imgH="215640" progId="Equation.3">
                  <p:embed/>
                </p:oleObj>
              </mc:Choice>
              <mc:Fallback>
                <p:oleObj name="Equation" r:id="rId4" imgW="16761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595438"/>
                        <a:ext cx="28225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1295400" y="3352800"/>
            <a:ext cx="57832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</a:t>
            </a:r>
            <a:r>
              <a:rPr lang="en-US" i="1" baseline="-25000"/>
              <a:t>L</a:t>
            </a:r>
            <a:r>
              <a:rPr lang="en-US"/>
              <a:t> - load force (N)</a:t>
            </a:r>
          </a:p>
          <a:p>
            <a:r>
              <a:rPr lang="en-US" i="1"/>
              <a:t>v</a:t>
            </a:r>
            <a:r>
              <a:rPr lang="en-US"/>
              <a:t>   - vehicle velocity (m/sec)</a:t>
            </a:r>
          </a:p>
          <a:p>
            <a:r>
              <a:rPr lang="en-US" i="1"/>
              <a:t>M</a:t>
            </a:r>
            <a:r>
              <a:rPr lang="en-US"/>
              <a:t>  - vehicle mass (kg)</a:t>
            </a:r>
          </a:p>
          <a:p>
            <a:r>
              <a:rPr lang="en-US" i="1"/>
              <a:t>g</a:t>
            </a:r>
            <a:r>
              <a:rPr lang="en-US"/>
              <a:t>   - acceleration constant, </a:t>
            </a:r>
            <a:r>
              <a:rPr lang="en-US" i="1"/>
              <a:t>g </a:t>
            </a:r>
            <a:r>
              <a:rPr lang="en-US"/>
              <a:t>= 9.8 m/sec</a:t>
            </a:r>
            <a:r>
              <a:rPr lang="en-US" baseline="30000"/>
              <a:t>2</a:t>
            </a:r>
          </a:p>
          <a:p>
            <a:r>
              <a:rPr lang="en-US" i="1"/>
              <a:t>R </a:t>
            </a:r>
            <a:r>
              <a:rPr lang="en-US"/>
              <a:t> - wheel radius (m)</a:t>
            </a:r>
          </a:p>
          <a:p>
            <a:r>
              <a:rPr lang="en-US" i="1">
                <a:latin typeface="Symbol" pitchFamily="18" charset="2"/>
              </a:rPr>
              <a:t>f  </a:t>
            </a:r>
            <a:r>
              <a:rPr lang="en-US"/>
              <a:t> - incline angle (rad)</a:t>
            </a:r>
          </a:p>
          <a:p>
            <a:r>
              <a:rPr lang="en-US" i="1"/>
              <a:t>D </a:t>
            </a:r>
            <a:r>
              <a:rPr lang="en-US"/>
              <a:t> - vehicle friction and windage constant (kg/sec)</a:t>
            </a:r>
          </a:p>
        </p:txBody>
      </p:sp>
      <p:sp>
        <p:nvSpPr>
          <p:cNvPr id="4103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Electric Vehicle System</a:t>
            </a:r>
          </a:p>
        </p:txBody>
      </p:sp>
      <p:graphicFrame>
        <p:nvGraphicFramePr>
          <p:cNvPr id="4099" name="Object 19"/>
          <p:cNvGraphicFramePr>
            <a:graphicFrameLocks noChangeAspect="1"/>
          </p:cNvGraphicFramePr>
          <p:nvPr/>
        </p:nvGraphicFramePr>
        <p:xfrm>
          <a:off x="4953000" y="2209800"/>
          <a:ext cx="28225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9" name="Equation" r:id="rId6" imgW="1676160" imgH="215640" progId="Equation.3">
                  <p:embed/>
                </p:oleObj>
              </mc:Choice>
              <mc:Fallback>
                <p:oleObj name="Equation" r:id="rId6" imgW="167616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28225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21" descr="Brushless Dc Figur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447800"/>
            <a:ext cx="356552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45EFF-1D86-497E-8D47-C199B37EDAF4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32275" y="2667000"/>
          <a:ext cx="969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7" name="Equation" r:id="rId4" imgW="583947" imgH="228501" progId="Equation.3">
                  <p:embed/>
                </p:oleObj>
              </mc:Choice>
              <mc:Fallback>
                <p:oleObj name="Equation" r:id="rId4" imgW="583947" imgH="228501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2667000"/>
                        <a:ext cx="9699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451475" y="2667000"/>
          <a:ext cx="949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8" name="Equation" r:id="rId6" imgW="571320" imgH="215640" progId="Equation.3">
                  <p:embed/>
                </p:oleObj>
              </mc:Choice>
              <mc:Fallback>
                <p:oleObj name="Equation" r:id="rId6" imgW="571320" imgH="21564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2667000"/>
                        <a:ext cx="9493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55687" y="3276600"/>
          <a:ext cx="32400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9" name="Equation" r:id="rId8" imgW="1942920" imgH="215640" progId="Equation.3">
                  <p:embed/>
                </p:oleObj>
              </mc:Choice>
              <mc:Fallback>
                <p:oleObj name="Equation" r:id="rId8" imgW="1942920" imgH="2156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3276600"/>
                        <a:ext cx="324008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27150" y="3783013"/>
          <a:ext cx="36750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0" name="Equation" r:id="rId10" imgW="2197080" imgH="241200" progId="Equation.3">
                  <p:embed/>
                </p:oleObj>
              </mc:Choice>
              <mc:Fallback>
                <p:oleObj name="Equation" r:id="rId10" imgW="2197080" imgH="2412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783013"/>
                        <a:ext cx="36750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068387" y="5226050"/>
          <a:ext cx="43227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1" name="Equation" r:id="rId12" imgW="2590560" imgH="457200" progId="Equation.DSMT4">
                  <p:embed/>
                </p:oleObj>
              </mc:Choice>
              <mc:Fallback>
                <p:oleObj name="Equation" r:id="rId12" imgW="2590560" imgH="457200" progId="Equation.DSMT4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7" y="5226050"/>
                        <a:ext cx="43227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7"/>
          <p:cNvSpPr txBox="1">
            <a:spLocks noChangeArrowheads="1"/>
          </p:cNvSpPr>
          <p:nvPr/>
        </p:nvSpPr>
        <p:spPr bwMode="auto">
          <a:xfrm>
            <a:off x="990600" y="1295400"/>
            <a:ext cx="323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motor mechanical equation</a:t>
            </a:r>
          </a:p>
        </p:txBody>
      </p:sp>
      <p:sp>
        <p:nvSpPr>
          <p:cNvPr id="513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Vehicle Equations</a:t>
            </a:r>
          </a:p>
        </p:txBody>
      </p:sp>
      <p:graphicFrame>
        <p:nvGraphicFramePr>
          <p:cNvPr id="5127" name="Object 9"/>
          <p:cNvGraphicFramePr>
            <a:graphicFrameLocks noChangeAspect="1"/>
          </p:cNvGraphicFramePr>
          <p:nvPr/>
        </p:nvGraphicFramePr>
        <p:xfrm>
          <a:off x="1066800" y="1828800"/>
          <a:ext cx="24558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2" name="Equation" r:id="rId14" imgW="1473120" imgH="228600" progId="Equation.DSMT4">
                  <p:embed/>
                </p:oleObj>
              </mc:Choice>
              <mc:Fallback>
                <p:oleObj name="Equation" r:id="rId14" imgW="1473120" imgH="22860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455863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0"/>
          <p:cNvSpPr txBox="1">
            <a:spLocks noChangeArrowheads="1"/>
          </p:cNvSpPr>
          <p:nvPr/>
        </p:nvSpPr>
        <p:spPr bwMode="auto">
          <a:xfrm>
            <a:off x="990600" y="25908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assuming no tire slip</a:t>
            </a:r>
          </a:p>
        </p:txBody>
      </p:sp>
      <p:graphicFrame>
        <p:nvGraphicFramePr>
          <p:cNvPr id="5128" name="Object 11"/>
          <p:cNvGraphicFramePr>
            <a:graphicFrameLocks noChangeAspect="1"/>
          </p:cNvGraphicFramePr>
          <p:nvPr/>
        </p:nvGraphicFramePr>
        <p:xfrm>
          <a:off x="1046163" y="4486275"/>
          <a:ext cx="56705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3" name="Equation" r:id="rId16" imgW="3390840" imgH="253800" progId="Equation.DSMT4">
                  <p:embed/>
                </p:oleObj>
              </mc:Choice>
              <mc:Fallback>
                <p:oleObj name="Equation" r:id="rId16" imgW="3390840" imgH="253800" progId="Equation.DSMT4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4486275"/>
                        <a:ext cx="56705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D1E6A-5C6E-4491-BBE2-0A41A27F3D97}" type="slidenum">
              <a:rPr lang="en-US"/>
              <a:pPr/>
              <a:t>6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Vehicle Speed Control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62000" y="5562600"/>
            <a:ext cx="284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an ideal motor drive,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4170362" y="5619750"/>
          <a:ext cx="782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5" name="Equation" r:id="rId4" imgW="469800" imgH="241200" progId="Equation.DSMT4">
                  <p:embed/>
                </p:oleObj>
              </mc:Choice>
              <mc:Fallback>
                <p:oleObj name="Equation" r:id="rId4" imgW="469800" imgH="241200" progId="Equation.DSMT4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2" y="5619750"/>
                        <a:ext cx="7826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685800" y="3538537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drive </a:t>
            </a:r>
            <a:r>
              <a:rPr lang="en-US" dirty="0" smtClean="0"/>
              <a:t>simulation structure</a:t>
            </a:r>
            <a:endParaRPr lang="en-US" dirty="0"/>
          </a:p>
        </p:txBody>
      </p:sp>
      <p:pic>
        <p:nvPicPr>
          <p:cNvPr id="6152" name="Picture 9" descr="Brushless Dc Figur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4316412"/>
            <a:ext cx="773271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0" descr="Brushless Dc Figur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2130424"/>
            <a:ext cx="4808538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5800" y="1143000"/>
            <a:ext cx="33185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Speed control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dirty="0" smtClean="0"/>
              <a:t>Regulator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586B4-11A4-49CA-ABE6-CD5A2287379E}" type="slidenum">
              <a:rPr lang="en-US"/>
              <a:pPr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7"/>
            <a:ext cx="8229600" cy="6397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Calculations</a:t>
            </a:r>
          </a:p>
        </p:txBody>
      </p:sp>
      <p:pic>
        <p:nvPicPr>
          <p:cNvPr id="36868" name="Picture 8"/>
          <p:cNvPicPr>
            <a:picLocks noChangeAspect="1" noChangeArrowheads="1"/>
          </p:cNvPicPr>
          <p:nvPr/>
        </p:nvPicPr>
        <p:blipFill>
          <a:blip r:embed="rId3" cstate="print"/>
          <a:srcRect b="-4233"/>
          <a:stretch>
            <a:fillRect/>
          </a:stretch>
        </p:blipFill>
        <p:spPr bwMode="auto">
          <a:xfrm>
            <a:off x="1600200" y="1295400"/>
            <a:ext cx="5603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B47FD-338D-49DB-823C-E0B49637C3C2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Steady-State Mechanical Calculations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7340600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B47FD-338D-49DB-823C-E0B49637C3C2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Simulink .m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371600"/>
            <a:ext cx="2819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 = 9.8;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% vehicle parameters</a:t>
            </a:r>
          </a:p>
          <a:p>
            <a:r>
              <a:rPr lang="en-US" sz="2000" dirty="0" smtClean="0"/>
              <a:t>M = 1570;</a:t>
            </a:r>
          </a:p>
          <a:p>
            <a:r>
              <a:rPr lang="en-US" sz="2000" dirty="0" smtClean="0"/>
              <a:t>D = 0;</a:t>
            </a:r>
          </a:p>
          <a:p>
            <a:r>
              <a:rPr lang="en-US" sz="2000" dirty="0" smtClean="0"/>
              <a:t>R = 0.2;</a:t>
            </a:r>
          </a:p>
          <a:p>
            <a:r>
              <a:rPr lang="en-US" sz="2000" dirty="0" err="1" smtClean="0"/>
              <a:t>phi_deg</a:t>
            </a:r>
            <a:r>
              <a:rPr lang="en-US" sz="2000" dirty="0" smtClean="0"/>
              <a:t> = 15;</a:t>
            </a:r>
          </a:p>
          <a:p>
            <a:r>
              <a:rPr lang="en-US" sz="2000" dirty="0" err="1" smtClean="0"/>
              <a:t>tstep</a:t>
            </a:r>
            <a:r>
              <a:rPr lang="en-US" sz="2000" dirty="0" smtClean="0"/>
              <a:t> = 15;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% motor parameters</a:t>
            </a:r>
          </a:p>
          <a:p>
            <a:r>
              <a:rPr lang="en-US" sz="2000" dirty="0" smtClean="0"/>
              <a:t>J = 0.38;</a:t>
            </a:r>
          </a:p>
          <a:p>
            <a:r>
              <a:rPr lang="en-US" sz="2000" dirty="0" err="1" smtClean="0"/>
              <a:t>Bm</a:t>
            </a:r>
            <a:r>
              <a:rPr lang="en-US" sz="2000" dirty="0" smtClean="0"/>
              <a:t> = 0;</a:t>
            </a:r>
          </a:p>
          <a:p>
            <a:r>
              <a:rPr lang="en-US" sz="20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1371600"/>
            <a:ext cx="3429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% control parameters</a:t>
            </a:r>
          </a:p>
          <a:p>
            <a:r>
              <a:rPr lang="en-US" sz="2000" dirty="0" err="1" smtClean="0"/>
              <a:t>v_mph</a:t>
            </a:r>
            <a:r>
              <a:rPr lang="en-US" sz="2000" dirty="0" smtClean="0"/>
              <a:t> = 60;</a:t>
            </a:r>
          </a:p>
          <a:p>
            <a:r>
              <a:rPr lang="en-US" sz="2000" dirty="0" err="1" smtClean="0"/>
              <a:t>taccelerate</a:t>
            </a:r>
            <a:r>
              <a:rPr lang="en-US" sz="2000" dirty="0" smtClean="0"/>
              <a:t> = 9;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% over-damped response</a:t>
            </a:r>
          </a:p>
          <a:p>
            <a:r>
              <a:rPr lang="en-US" sz="2000" dirty="0" err="1" smtClean="0"/>
              <a:t>Kp</a:t>
            </a:r>
            <a:r>
              <a:rPr lang="en-US" sz="2000" dirty="0" smtClean="0"/>
              <a:t> = 50;</a:t>
            </a:r>
          </a:p>
          <a:p>
            <a:r>
              <a:rPr lang="en-US" sz="2000" dirty="0" err="1" smtClean="0"/>
              <a:t>Ki</a:t>
            </a:r>
            <a:r>
              <a:rPr lang="en-US" sz="2000" dirty="0" smtClean="0"/>
              <a:t> = 10;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% under-damped response</a:t>
            </a:r>
          </a:p>
          <a:p>
            <a:r>
              <a:rPr lang="en-US" sz="2000" dirty="0" err="1" smtClean="0"/>
              <a:t>Kp</a:t>
            </a:r>
            <a:r>
              <a:rPr lang="en-US" sz="2000" dirty="0" smtClean="0"/>
              <a:t> = 50;</a:t>
            </a:r>
          </a:p>
          <a:p>
            <a:r>
              <a:rPr lang="en-US" sz="2000" dirty="0" err="1" smtClean="0"/>
              <a:t>Ki</a:t>
            </a:r>
            <a:r>
              <a:rPr lang="en-US" sz="2000" dirty="0" smtClean="0"/>
              <a:t> = 1e3;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% well-tuned response</a:t>
            </a:r>
          </a:p>
          <a:p>
            <a:r>
              <a:rPr lang="en-US" sz="2000" dirty="0" err="1" smtClean="0"/>
              <a:t>Kp</a:t>
            </a:r>
            <a:r>
              <a:rPr lang="en-US" sz="2000" dirty="0" smtClean="0"/>
              <a:t> = 10e3;</a:t>
            </a:r>
          </a:p>
          <a:p>
            <a:r>
              <a:rPr lang="en-US" sz="2000" dirty="0" err="1" smtClean="0"/>
              <a:t>Ki</a:t>
            </a:r>
            <a:r>
              <a:rPr lang="en-US" sz="2000" dirty="0" smtClean="0"/>
              <a:t> = 1e3;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8414</TotalTime>
  <Words>471</Words>
  <Application>Microsoft Office PowerPoint</Application>
  <PresentationFormat>On-screen Show (4:3)</PresentationFormat>
  <Paragraphs>152</Paragraphs>
  <Slides>19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ECE 419/619 Electric Machines and Drives  Mechanical Systems and Control</vt:lpstr>
      <vt:lpstr>PowerPoint Presentation</vt:lpstr>
      <vt:lpstr>Motor Mechanical Equations</vt:lpstr>
      <vt:lpstr>Electric Vehicle System</vt:lpstr>
      <vt:lpstr>Vehicle Equations</vt:lpstr>
      <vt:lpstr>Vehicle Speed Control</vt:lpstr>
      <vt:lpstr>Example Calculations</vt:lpstr>
      <vt:lpstr>Steady-State Mechanical Calculations</vt:lpstr>
      <vt:lpstr>Simulink .m File</vt:lpstr>
      <vt:lpstr>Simulink Simulation</vt:lpstr>
      <vt:lpstr>Vehicle Equation Simulation</vt:lpstr>
      <vt:lpstr>Over-Damped Response</vt:lpstr>
      <vt:lpstr>Under-Damped Response</vt:lpstr>
      <vt:lpstr>Well-Tuned Response</vt:lpstr>
      <vt:lpstr>Robot Arm</vt:lpstr>
      <vt:lpstr>Simulink .m File</vt:lpstr>
      <vt:lpstr>Simulink Simulation</vt:lpstr>
      <vt:lpstr>Robot Arm Equations</vt:lpstr>
      <vt:lpstr>Robot Arm Simulation Waveforms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Nikitas Zagoras</cp:lastModifiedBy>
  <cp:revision>436</cp:revision>
  <cp:lastPrinted>1601-01-01T00:00:00Z</cp:lastPrinted>
  <dcterms:created xsi:type="dcterms:W3CDTF">1601-01-01T00:00:00Z</dcterms:created>
  <dcterms:modified xsi:type="dcterms:W3CDTF">2013-01-15T18:25:53Z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