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67"/>
  </p:notesMasterIdLst>
  <p:handoutMasterIdLst>
    <p:handoutMasterId r:id="rId68"/>
  </p:handoutMasterIdLst>
  <p:sldIdLst>
    <p:sldId id="331" r:id="rId2"/>
    <p:sldId id="285" r:id="rId3"/>
    <p:sldId id="420" r:id="rId4"/>
    <p:sldId id="287" r:id="rId5"/>
    <p:sldId id="421" r:id="rId6"/>
    <p:sldId id="286" r:id="rId7"/>
    <p:sldId id="288" r:id="rId8"/>
    <p:sldId id="422" r:id="rId9"/>
    <p:sldId id="291" r:id="rId10"/>
    <p:sldId id="292" r:id="rId11"/>
    <p:sldId id="289" r:id="rId12"/>
    <p:sldId id="333" r:id="rId13"/>
    <p:sldId id="467" r:id="rId14"/>
    <p:sldId id="334" r:id="rId15"/>
    <p:sldId id="332" r:id="rId16"/>
    <p:sldId id="423" r:id="rId17"/>
    <p:sldId id="290" r:id="rId18"/>
    <p:sldId id="296" r:id="rId19"/>
    <p:sldId id="297" r:id="rId20"/>
    <p:sldId id="295" r:id="rId21"/>
    <p:sldId id="298" r:id="rId22"/>
    <p:sldId id="498" r:id="rId23"/>
    <p:sldId id="425" r:id="rId24"/>
    <p:sldId id="492" r:id="rId25"/>
    <p:sldId id="493" r:id="rId26"/>
    <p:sldId id="339" r:id="rId27"/>
    <p:sldId id="490" r:id="rId28"/>
    <p:sldId id="340" r:id="rId29"/>
    <p:sldId id="335" r:id="rId30"/>
    <p:sldId id="336" r:id="rId31"/>
    <p:sldId id="496" r:id="rId32"/>
    <p:sldId id="293" r:id="rId33"/>
    <p:sldId id="301" r:id="rId34"/>
    <p:sldId id="302" r:id="rId35"/>
    <p:sldId id="303" r:id="rId36"/>
    <p:sldId id="426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12" r:id="rId46"/>
    <p:sldId id="343" r:id="rId47"/>
    <p:sldId id="313" r:id="rId48"/>
    <p:sldId id="344" r:id="rId49"/>
    <p:sldId id="494" r:id="rId50"/>
    <p:sldId id="495" r:id="rId51"/>
    <p:sldId id="341" r:id="rId52"/>
    <p:sldId id="491" r:id="rId53"/>
    <p:sldId id="342" r:id="rId54"/>
    <p:sldId id="337" r:id="rId55"/>
    <p:sldId id="338" r:id="rId56"/>
    <p:sldId id="497" r:id="rId57"/>
    <p:sldId id="468" r:id="rId58"/>
    <p:sldId id="318" r:id="rId59"/>
    <p:sldId id="319" r:id="rId60"/>
    <p:sldId id="320" r:id="rId61"/>
    <p:sldId id="322" r:id="rId62"/>
    <p:sldId id="345" r:id="rId63"/>
    <p:sldId id="325" r:id="rId64"/>
    <p:sldId id="326" r:id="rId65"/>
    <p:sldId id="469" r:id="rId66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FCC99"/>
    <a:srgbClr val="C0C0C0"/>
    <a:srgbClr val="CC00CC"/>
    <a:srgbClr val="FFFFFF"/>
    <a:srgbClr val="008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37" autoAdjust="0"/>
    <p:restoredTop sz="94698" autoAdjust="0"/>
  </p:normalViewPr>
  <p:slideViewPr>
    <p:cSldViewPr>
      <p:cViewPr varScale="1">
        <p:scale>
          <a:sx n="88" d="100"/>
          <a:sy n="88" d="100"/>
        </p:scale>
        <p:origin x="1795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wmf"/><Relationship Id="rId1" Type="http://schemas.openxmlformats.org/officeDocument/2006/relationships/image" Target="../media/image5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6" Type="http://schemas.openxmlformats.org/officeDocument/2006/relationships/image" Target="../media/image96.wmf"/><Relationship Id="rId5" Type="http://schemas.openxmlformats.org/officeDocument/2006/relationships/image" Target="../media/image95.wmf"/><Relationship Id="rId4" Type="http://schemas.openxmlformats.org/officeDocument/2006/relationships/image" Target="../media/image94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4" Type="http://schemas.openxmlformats.org/officeDocument/2006/relationships/image" Target="../media/image105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wmf"/><Relationship Id="rId1" Type="http://schemas.openxmlformats.org/officeDocument/2006/relationships/image" Target="../media/image113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Relationship Id="rId6" Type="http://schemas.openxmlformats.org/officeDocument/2006/relationships/image" Target="../media/image122.wmf"/><Relationship Id="rId5" Type="http://schemas.openxmlformats.org/officeDocument/2006/relationships/image" Target="../media/image121.wmf"/><Relationship Id="rId4" Type="http://schemas.openxmlformats.org/officeDocument/2006/relationships/image" Target="../media/image120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7" Type="http://schemas.openxmlformats.org/officeDocument/2006/relationships/image" Target="../media/image32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7" Type="http://schemas.openxmlformats.org/officeDocument/2006/relationships/image" Target="../media/image39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4" Type="http://schemas.openxmlformats.org/officeDocument/2006/relationships/image" Target="../media/image4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209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t" anchorCtr="0" compatLnSpc="1">
            <a:prstTxWarp prst="textNoShape">
              <a:avLst/>
            </a:prstTxWarp>
          </a:bodyPr>
          <a:lstStyle>
            <a:lvl1pPr defTabSz="921669" eaLnBrk="1" hangingPunct="1">
              <a:defRPr sz="1100"/>
            </a:lvl1pPr>
          </a:lstStyle>
          <a:p>
            <a:endParaRPr lang="en-US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414" y="0"/>
            <a:ext cx="297209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t" anchorCtr="0" compatLnSpc="1">
            <a:prstTxWarp prst="textNoShape">
              <a:avLst/>
            </a:prstTxWarp>
          </a:bodyPr>
          <a:lstStyle>
            <a:lvl1pPr algn="r" defTabSz="921669" eaLnBrk="1" hangingPunct="1">
              <a:defRPr sz="1100"/>
            </a:lvl1pPr>
          </a:lstStyle>
          <a:p>
            <a:endParaRPr lang="en-US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121"/>
            <a:ext cx="297209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b" anchorCtr="0" compatLnSpc="1">
            <a:prstTxWarp prst="textNoShape">
              <a:avLst/>
            </a:prstTxWarp>
          </a:bodyPr>
          <a:lstStyle>
            <a:lvl1pPr defTabSz="921669" eaLnBrk="1" hangingPunct="1">
              <a:defRPr sz="1100"/>
            </a:lvl1pPr>
          </a:lstStyle>
          <a:p>
            <a:endParaRPr lang="en-US"/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414" y="8829121"/>
            <a:ext cx="297209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b" anchorCtr="0" compatLnSpc="1">
            <a:prstTxWarp prst="textNoShape">
              <a:avLst/>
            </a:prstTxWarp>
          </a:bodyPr>
          <a:lstStyle>
            <a:lvl1pPr algn="r" defTabSz="921669" eaLnBrk="1" hangingPunct="1">
              <a:defRPr sz="1100"/>
            </a:lvl1pPr>
          </a:lstStyle>
          <a:p>
            <a:fld id="{EC977B32-2220-4E28-9797-4E8AD88150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85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209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t" anchorCtr="0" compatLnSpc="1">
            <a:prstTxWarp prst="textNoShape">
              <a:avLst/>
            </a:prstTxWarp>
          </a:bodyPr>
          <a:lstStyle>
            <a:lvl1pPr defTabSz="921669" eaLnBrk="1" hangingPunct="1">
              <a:defRPr sz="1100"/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414" y="0"/>
            <a:ext cx="297209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t" anchorCtr="0" compatLnSpc="1">
            <a:prstTxWarp prst="textNoShape">
              <a:avLst/>
            </a:prstTxWarp>
          </a:bodyPr>
          <a:lstStyle>
            <a:lvl1pPr algn="r" defTabSz="921669" eaLnBrk="1" hangingPunct="1">
              <a:defRPr sz="1100"/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6488" y="698500"/>
            <a:ext cx="4645025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6098" y="4416099"/>
            <a:ext cx="5485805" cy="4182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121"/>
            <a:ext cx="297209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b" anchorCtr="0" compatLnSpc="1">
            <a:prstTxWarp prst="textNoShape">
              <a:avLst/>
            </a:prstTxWarp>
          </a:bodyPr>
          <a:lstStyle>
            <a:lvl1pPr defTabSz="921669" eaLnBrk="1" hangingPunct="1">
              <a:defRPr sz="1100"/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414" y="8829121"/>
            <a:ext cx="297209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b" anchorCtr="0" compatLnSpc="1">
            <a:prstTxWarp prst="textNoShape">
              <a:avLst/>
            </a:prstTxWarp>
          </a:bodyPr>
          <a:lstStyle>
            <a:lvl1pPr algn="r" defTabSz="921669" eaLnBrk="1" hangingPunct="1">
              <a:defRPr sz="1100"/>
            </a:lvl1pPr>
          </a:lstStyle>
          <a:p>
            <a:fld id="{0ED7AF03-33A8-4C74-AB79-565EF3BE42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374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FC95F4-8F88-4159-8CD0-5F4B448D7890}" type="slidenum">
              <a:rPr lang="en-US"/>
              <a:pPr/>
              <a:t>0</a:t>
            </a:fld>
            <a:endParaRPr lang="en-US"/>
          </a:p>
        </p:txBody>
      </p:sp>
      <p:sp>
        <p:nvSpPr>
          <p:cNvPr id="26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D100E3-DCC0-4EDA-91DF-A2023F862D17}" type="slidenum">
              <a:rPr lang="en-US"/>
              <a:pPr/>
              <a:t>37</a:t>
            </a:fld>
            <a:endParaRPr lang="en-US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98A1AE-20F4-44C7-9696-55A514DE7F45}" type="slidenum">
              <a:rPr lang="en-US"/>
              <a:pPr/>
              <a:t>38</a:t>
            </a:fld>
            <a:endParaRPr lang="en-US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75B83F-D2A7-4BCB-9A12-8DC8F35A64B3}" type="slidenum">
              <a:rPr lang="en-US"/>
              <a:pPr/>
              <a:t>39</a:t>
            </a:fld>
            <a:endParaRPr lang="en-US"/>
          </a:p>
        </p:txBody>
      </p:sp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EAAC45-706B-460B-849D-C1523E037213}" type="slidenum">
              <a:rPr lang="en-US"/>
              <a:pPr/>
              <a:t>40</a:t>
            </a:fld>
            <a:endParaRPr lang="en-US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F635CE-6569-4EA9-A5D4-6FC51B6E2C32}" type="slidenum">
              <a:rPr lang="en-US"/>
              <a:pPr/>
              <a:t>41</a:t>
            </a:fld>
            <a:endParaRPr lang="en-US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55657D-67DE-4431-B06A-F808A53C7680}" type="slidenum">
              <a:rPr lang="en-US"/>
              <a:pPr/>
              <a:t>42</a:t>
            </a:fld>
            <a:endParaRPr lang="en-US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0C190F-FDB8-43D8-BCF4-499C26FC62CA}" type="slidenum">
              <a:rPr lang="en-US"/>
              <a:pPr/>
              <a:t>43</a:t>
            </a:fld>
            <a:endParaRPr lang="en-US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C70A6E-F56F-4D2D-8719-8ADD61E5A193}" type="slidenum">
              <a:rPr lang="en-US"/>
              <a:pPr/>
              <a:t>44</a:t>
            </a:fld>
            <a:endParaRPr lang="en-US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9D28A3-6155-463D-905C-6996F6B116EB}" type="slidenum">
              <a:rPr lang="en-US"/>
              <a:pPr/>
              <a:t>45</a:t>
            </a:fld>
            <a:endParaRPr lang="en-US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84B726-1166-40C1-B0A9-20C476E9F58D}" type="slidenum">
              <a:rPr lang="en-US"/>
              <a:pPr/>
              <a:t>46</a:t>
            </a:fld>
            <a:endParaRPr lang="en-US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2C2EF4-5ED6-4A01-891D-B670AA881269}" type="slidenum">
              <a:rPr lang="en-US"/>
              <a:pPr/>
              <a:t>1</a:t>
            </a:fld>
            <a:endParaRPr lang="en-US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791041-9FEE-4449-8F1F-447820AC2938}" type="slidenum">
              <a:rPr lang="en-US"/>
              <a:pPr/>
              <a:t>47</a:t>
            </a:fld>
            <a:endParaRPr lang="en-US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69A26B-B780-41F2-953B-EE286B0F9934}" type="slidenum">
              <a:rPr lang="en-US"/>
              <a:pPr/>
              <a:t>57</a:t>
            </a:fld>
            <a:endParaRPr lang="en-US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932B28-F7BD-483D-8BDE-40208EC729AA}" type="slidenum">
              <a:rPr lang="en-US"/>
              <a:pPr/>
              <a:t>58</a:t>
            </a:fld>
            <a:endParaRPr lang="en-US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CB8F49-AD5B-4B46-8571-D64A9C728DE7}" type="slidenum">
              <a:rPr lang="en-US"/>
              <a:pPr/>
              <a:t>59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FF70B5-3764-4B71-9BF3-AF8F93935ED8}" type="slidenum">
              <a:rPr lang="en-US"/>
              <a:pPr/>
              <a:t>60</a:t>
            </a:fld>
            <a:endParaRPr lang="en-US"/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4F0081-11DC-478E-AC34-CF5B55705EDF}" type="slidenum">
              <a:rPr lang="en-US"/>
              <a:pPr/>
              <a:t>61</a:t>
            </a:fld>
            <a:endParaRPr lang="en-US"/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A2B304-90FF-48BA-A3FD-E2E802AE5E05}" type="slidenum">
              <a:rPr lang="en-US"/>
              <a:pPr/>
              <a:t>62</a:t>
            </a:fld>
            <a:endParaRPr lang="en-US"/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59ED44-A523-4927-B103-B600B766ABE7}" type="slidenum">
              <a:rPr lang="en-US"/>
              <a:pPr/>
              <a:t>63</a:t>
            </a:fld>
            <a:endParaRPr lang="en-US"/>
          </a:p>
        </p:txBody>
      </p:sp>
      <p:sp>
        <p:nvSpPr>
          <p:cNvPr id="25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F9446E-E9CE-4E65-B847-03A2EB4BF5A4}" type="slidenum">
              <a:rPr lang="en-US"/>
              <a:pPr/>
              <a:t>2</a:t>
            </a:fld>
            <a:endParaRPr lang="en-US"/>
          </a:p>
        </p:txBody>
      </p:sp>
      <p:sp>
        <p:nvSpPr>
          <p:cNvPr id="41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7220FF-852E-409A-BEE9-509303261CF6}" type="slidenum">
              <a:rPr lang="en-US"/>
              <a:pPr/>
              <a:t>12</a:t>
            </a:fld>
            <a:endParaRPr lang="en-US"/>
          </a:p>
        </p:txBody>
      </p:sp>
      <p:sp>
        <p:nvSpPr>
          <p:cNvPr id="515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38F930-A900-4484-8E0E-CD8B0DECCC38}" type="slidenum">
              <a:rPr lang="en-US"/>
              <a:pPr/>
              <a:t>32</a:t>
            </a:fld>
            <a:endParaRPr lang="en-US"/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A7FA6F-D42C-4E98-B22A-564EA2FEB7ED}" type="slidenum">
              <a:rPr lang="en-US"/>
              <a:pPr/>
              <a:t>33</a:t>
            </a:fld>
            <a:endParaRPr lang="en-US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3F1793-EDD9-41EE-B264-0253084BFAEB}" type="slidenum">
              <a:rPr lang="en-US"/>
              <a:pPr/>
              <a:t>34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5626A5-E2E7-4A80-A929-BDB252433484}" type="slidenum">
              <a:rPr lang="en-US"/>
              <a:pPr/>
              <a:t>35</a:t>
            </a:fld>
            <a:endParaRPr lang="en-US"/>
          </a:p>
        </p:txBody>
      </p:sp>
      <p:sp>
        <p:nvSpPr>
          <p:cNvPr id="421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B8EFBF-5482-4F64-BE55-0A3130463BDE}" type="slidenum">
              <a:rPr lang="en-US"/>
              <a:pPr/>
              <a:t>36</a:t>
            </a:fld>
            <a:endParaRPr lang="en-US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6C5D88-B431-426E-AC7F-EE351966C0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BC77E4-0082-4A27-B9B7-8B775DBFFD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C4DF91-C226-434F-84E4-D0F052C36F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54DF347-857F-4E9B-A96B-53BE60DA91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ECD8EEB-1316-4810-9ED5-B5ACFA4A75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7BDE274-582F-4357-92A7-2BC0B390140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B59F57-4070-4382-8238-8C4EFD0587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09ABE1-78DE-4777-8AF6-85447EA272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769C2C-126A-4D1B-8ABC-EDBDDA0EBB6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433337-4703-46BB-924B-BB2330C3ACD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7E1685-CA5E-4D36-A484-55CBF14DA3C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2BEBE8-9488-479A-AF98-B828123F92D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3912E4-7D16-4FEF-932D-266DD59D65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B83FCD-F9C3-44FF-97FF-5973625360D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74708E8D-32B1-439D-B0EB-DC48DFA18D4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1.wmf"/><Relationship Id="rId11" Type="http://schemas.openxmlformats.org/officeDocument/2006/relationships/slide" Target="slide2.xml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4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3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7" Type="http://schemas.openxmlformats.org/officeDocument/2006/relationships/image" Target="../media/image4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44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48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40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slide" Target="slid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slide" Target="slid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oleObject" Target="../embeddings/oleObject41.bin"/><Relationship Id="rId7" Type="http://schemas.openxmlformats.org/officeDocument/2006/relationships/image" Target="../media/image5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55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56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70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6.bin"/><Relationship Id="rId5" Type="http://schemas.openxmlformats.org/officeDocument/2006/relationships/image" Target="../media/image69.wmf"/><Relationship Id="rId4" Type="http://schemas.openxmlformats.org/officeDocument/2006/relationships/oleObject" Target="../embeddings/oleObject45.bin"/><Relationship Id="rId9" Type="http://schemas.openxmlformats.org/officeDocument/2006/relationships/image" Target="../media/image71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73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9.bin"/><Relationship Id="rId5" Type="http://schemas.openxmlformats.org/officeDocument/2006/relationships/image" Target="../media/image72.wmf"/><Relationship Id="rId4" Type="http://schemas.openxmlformats.org/officeDocument/2006/relationships/oleObject" Target="../embeddings/oleObject48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75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51.bin"/><Relationship Id="rId5" Type="http://schemas.openxmlformats.org/officeDocument/2006/relationships/image" Target="../media/image74.wmf"/><Relationship Id="rId4" Type="http://schemas.openxmlformats.org/officeDocument/2006/relationships/oleObject" Target="../embeddings/oleObject50.bin"/><Relationship Id="rId9" Type="http://schemas.openxmlformats.org/officeDocument/2006/relationships/image" Target="../media/image76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13" Type="http://schemas.openxmlformats.org/officeDocument/2006/relationships/image" Target="../media/image81.wmf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78.wmf"/><Relationship Id="rId12" Type="http://schemas.openxmlformats.org/officeDocument/2006/relationships/oleObject" Target="../embeddings/oleObject5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54.bin"/><Relationship Id="rId11" Type="http://schemas.openxmlformats.org/officeDocument/2006/relationships/image" Target="../media/image80.wmf"/><Relationship Id="rId5" Type="http://schemas.openxmlformats.org/officeDocument/2006/relationships/image" Target="../media/image77.wmf"/><Relationship Id="rId10" Type="http://schemas.openxmlformats.org/officeDocument/2006/relationships/oleObject" Target="../embeddings/oleObject56.bin"/><Relationship Id="rId4" Type="http://schemas.openxmlformats.org/officeDocument/2006/relationships/oleObject" Target="../embeddings/oleObject53.bin"/><Relationship Id="rId9" Type="http://schemas.openxmlformats.org/officeDocument/2006/relationships/image" Target="../media/image79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83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59.bin"/><Relationship Id="rId5" Type="http://schemas.openxmlformats.org/officeDocument/2006/relationships/image" Target="../media/image82.wmf"/><Relationship Id="rId4" Type="http://schemas.openxmlformats.org/officeDocument/2006/relationships/oleObject" Target="../embeddings/oleObject58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image" Target="../media/image9.jpe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slide" Target="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image" Target="../media/image8.jpe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85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61.bin"/><Relationship Id="rId5" Type="http://schemas.openxmlformats.org/officeDocument/2006/relationships/image" Target="../media/image84.wmf"/><Relationship Id="rId4" Type="http://schemas.openxmlformats.org/officeDocument/2006/relationships/oleObject" Target="../embeddings/oleObject60.bin"/><Relationship Id="rId9" Type="http://schemas.openxmlformats.org/officeDocument/2006/relationships/image" Target="../media/image86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79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64.bin"/><Relationship Id="rId5" Type="http://schemas.openxmlformats.org/officeDocument/2006/relationships/image" Target="../media/image78.wmf"/><Relationship Id="rId4" Type="http://schemas.openxmlformats.org/officeDocument/2006/relationships/oleObject" Target="../embeddings/oleObject63.bin"/><Relationship Id="rId9" Type="http://schemas.openxmlformats.org/officeDocument/2006/relationships/image" Target="../media/image80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89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67.bin"/><Relationship Id="rId5" Type="http://schemas.openxmlformats.org/officeDocument/2006/relationships/image" Target="../media/image88.wmf"/><Relationship Id="rId4" Type="http://schemas.openxmlformats.org/officeDocument/2006/relationships/oleObject" Target="../embeddings/oleObject66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13" Type="http://schemas.openxmlformats.org/officeDocument/2006/relationships/image" Target="../media/image95.wmf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92.wmf"/><Relationship Id="rId12" Type="http://schemas.openxmlformats.org/officeDocument/2006/relationships/oleObject" Target="../embeddings/oleObject7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69.bin"/><Relationship Id="rId11" Type="http://schemas.openxmlformats.org/officeDocument/2006/relationships/image" Target="../media/image94.wmf"/><Relationship Id="rId5" Type="http://schemas.openxmlformats.org/officeDocument/2006/relationships/image" Target="../media/image91.wmf"/><Relationship Id="rId15" Type="http://schemas.openxmlformats.org/officeDocument/2006/relationships/image" Target="../media/image96.wmf"/><Relationship Id="rId10" Type="http://schemas.openxmlformats.org/officeDocument/2006/relationships/oleObject" Target="../embeddings/oleObject71.bin"/><Relationship Id="rId4" Type="http://schemas.openxmlformats.org/officeDocument/2006/relationships/oleObject" Target="../embeddings/oleObject68.bin"/><Relationship Id="rId9" Type="http://schemas.openxmlformats.org/officeDocument/2006/relationships/image" Target="../media/image93.wmf"/><Relationship Id="rId14" Type="http://schemas.openxmlformats.org/officeDocument/2006/relationships/oleObject" Target="../embeddings/oleObject73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98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75.bin"/><Relationship Id="rId5" Type="http://schemas.openxmlformats.org/officeDocument/2006/relationships/image" Target="../media/image97.wmf"/><Relationship Id="rId10" Type="http://schemas.openxmlformats.org/officeDocument/2006/relationships/image" Target="../media/image100.wmf"/><Relationship Id="rId4" Type="http://schemas.openxmlformats.org/officeDocument/2006/relationships/oleObject" Target="../embeddings/oleObject74.bin"/><Relationship Id="rId9" Type="http://schemas.openxmlformats.org/officeDocument/2006/relationships/image" Target="../media/image99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9.bin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103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78.bin"/><Relationship Id="rId11" Type="http://schemas.openxmlformats.org/officeDocument/2006/relationships/image" Target="../media/image105.wmf"/><Relationship Id="rId5" Type="http://schemas.openxmlformats.org/officeDocument/2006/relationships/image" Target="../media/image102.wmf"/><Relationship Id="rId10" Type="http://schemas.openxmlformats.org/officeDocument/2006/relationships/oleObject" Target="../embeddings/oleObject80.bin"/><Relationship Id="rId4" Type="http://schemas.openxmlformats.org/officeDocument/2006/relationships/oleObject" Target="../embeddings/oleObject77.bin"/><Relationship Id="rId9" Type="http://schemas.openxmlformats.org/officeDocument/2006/relationships/image" Target="../media/image104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slide" Target="slide2.xml"/><Relationship Id="rId5" Type="http://schemas.openxmlformats.org/officeDocument/2006/relationships/image" Target="../media/image11.jpeg"/><Relationship Id="rId4" Type="http://schemas.openxmlformats.org/officeDocument/2006/relationships/image" Target="../media/image10.w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e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14.wmf"/><Relationship Id="rId5" Type="http://schemas.openxmlformats.org/officeDocument/2006/relationships/oleObject" Target="../embeddings/oleObject82.bin"/><Relationship Id="rId4" Type="http://schemas.openxmlformats.org/officeDocument/2006/relationships/image" Target="../media/image113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11.bin"/><Relationship Id="rId18" Type="http://schemas.openxmlformats.org/officeDocument/2006/relationships/oleObject" Target="../embeddings/oleObject13.bin"/><Relationship Id="rId3" Type="http://schemas.openxmlformats.org/officeDocument/2006/relationships/oleObject" Target="../embeddings/oleObject6.bin"/><Relationship Id="rId21" Type="http://schemas.openxmlformats.org/officeDocument/2006/relationships/image" Target="../media/image9.jpeg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6.wmf"/><Relationship Id="rId17" Type="http://schemas.openxmlformats.org/officeDocument/2006/relationships/image" Target="../media/image20.jpeg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8.wmf"/><Relationship Id="rId20" Type="http://schemas.openxmlformats.org/officeDocument/2006/relationships/slide" Target="slide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15.wmf"/><Relationship Id="rId19" Type="http://schemas.openxmlformats.org/officeDocument/2006/relationships/image" Target="../media/image19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7.wmf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5.bin"/><Relationship Id="rId13" Type="http://schemas.openxmlformats.org/officeDocument/2006/relationships/image" Target="../media/image121.wmf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118.wmf"/><Relationship Id="rId12" Type="http://schemas.openxmlformats.org/officeDocument/2006/relationships/oleObject" Target="../embeddings/oleObject8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84.bin"/><Relationship Id="rId11" Type="http://schemas.openxmlformats.org/officeDocument/2006/relationships/image" Target="../media/image120.wmf"/><Relationship Id="rId5" Type="http://schemas.openxmlformats.org/officeDocument/2006/relationships/image" Target="../media/image117.wmf"/><Relationship Id="rId15" Type="http://schemas.openxmlformats.org/officeDocument/2006/relationships/image" Target="../media/image122.wmf"/><Relationship Id="rId10" Type="http://schemas.openxmlformats.org/officeDocument/2006/relationships/oleObject" Target="../embeddings/oleObject86.bin"/><Relationship Id="rId4" Type="http://schemas.openxmlformats.org/officeDocument/2006/relationships/oleObject" Target="../embeddings/oleObject83.bin"/><Relationship Id="rId9" Type="http://schemas.openxmlformats.org/officeDocument/2006/relationships/image" Target="../media/image119.wmf"/><Relationship Id="rId14" Type="http://schemas.openxmlformats.org/officeDocument/2006/relationships/oleObject" Target="../embeddings/oleObject88.bin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slide" Target="slide2.xml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24.bin"/><Relationship Id="rId18" Type="http://schemas.openxmlformats.org/officeDocument/2006/relationships/image" Target="../media/image9.jpeg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30.wmf"/><Relationship Id="rId17" Type="http://schemas.openxmlformats.org/officeDocument/2006/relationships/slide" Target="slide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2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31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31.bin"/><Relationship Id="rId18" Type="http://schemas.openxmlformats.org/officeDocument/2006/relationships/image" Target="../media/image9.jpeg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7.wmf"/><Relationship Id="rId17" Type="http://schemas.openxmlformats.org/officeDocument/2006/relationships/slide" Target="slide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9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5" Type="http://schemas.openxmlformats.org/officeDocument/2006/relationships/oleObject" Target="../embeddings/oleObject32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3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 l="25000" t="5000" r="25000" b="7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1" name="Text Box 3"/>
          <p:cNvSpPr txBox="1">
            <a:spLocks noChangeArrowheads="1"/>
          </p:cNvSpPr>
          <p:nvPr/>
        </p:nvSpPr>
        <p:spPr bwMode="auto">
          <a:xfrm>
            <a:off x="533400" y="2133600"/>
            <a:ext cx="80010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3600" dirty="0" smtClean="0"/>
              <a:t>ECE 419/619</a:t>
            </a:r>
            <a:br>
              <a:rPr lang="en-US" sz="3600" dirty="0" smtClean="0"/>
            </a:br>
            <a:r>
              <a:rPr lang="en-US" sz="3600" dirty="0" smtClean="0"/>
              <a:t>Electric Machines and Drives</a:t>
            </a:r>
          </a:p>
          <a:p>
            <a:pPr algn="ctr" eaLnBrk="1" hangingPunct="1"/>
            <a:endParaRPr lang="en-US" sz="3600" dirty="0" smtClean="0"/>
          </a:p>
          <a:p>
            <a:pPr algn="ctr" eaLnBrk="1" hangingPunct="1"/>
            <a:r>
              <a:rPr lang="en-US" sz="3600" dirty="0" smtClean="0"/>
              <a:t>Inverters </a:t>
            </a:r>
            <a:r>
              <a:rPr lang="en-US" sz="3600" dirty="0"/>
              <a:t>and </a:t>
            </a:r>
            <a:r>
              <a:rPr lang="en-US" sz="3600" dirty="0" smtClean="0"/>
              <a:t>Modulation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D316B-701B-4A23-BBF8-64442B65A697}" type="slidenum">
              <a:rPr lang="en-US"/>
              <a:pPr/>
              <a:t>9</a:t>
            </a:fld>
            <a:endParaRPr lang="en-US"/>
          </a:p>
        </p:txBody>
      </p:sp>
      <p:graphicFrame>
        <p:nvGraphicFramePr>
          <p:cNvPr id="190466" name="Object 2"/>
          <p:cNvGraphicFramePr>
            <a:graphicFrameLocks noChangeAspect="1"/>
          </p:cNvGraphicFramePr>
          <p:nvPr/>
        </p:nvGraphicFramePr>
        <p:xfrm>
          <a:off x="2819400" y="1371600"/>
          <a:ext cx="243840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87" name="Equation" r:id="rId3" imgW="1460160" imgH="241200" progId="Equation.3">
                  <p:embed/>
                </p:oleObj>
              </mc:Choice>
              <mc:Fallback>
                <p:oleObj name="Equation" r:id="rId3" imgW="146016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371600"/>
                        <a:ext cx="2438400" cy="401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69" name="Object 5"/>
          <p:cNvGraphicFramePr>
            <a:graphicFrameLocks noChangeAspect="1"/>
          </p:cNvGraphicFramePr>
          <p:nvPr/>
        </p:nvGraphicFramePr>
        <p:xfrm>
          <a:off x="2898775" y="3835400"/>
          <a:ext cx="2841625" cy="123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88" name="Equation" r:id="rId5" imgW="1701720" imgH="736560" progId="Equation.3">
                  <p:embed/>
                </p:oleObj>
              </mc:Choice>
              <mc:Fallback>
                <p:oleObj name="Equation" r:id="rId5" imgW="1701720" imgH="73656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8775" y="3835400"/>
                        <a:ext cx="2841625" cy="1230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471" name="Text Box 7"/>
          <p:cNvSpPr txBox="1">
            <a:spLocks noChangeArrowheads="1"/>
          </p:cNvSpPr>
          <p:nvPr/>
        </p:nvSpPr>
        <p:spPr bwMode="auto">
          <a:xfrm>
            <a:off x="2782888" y="3378200"/>
            <a:ext cx="156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in matrix form</a:t>
            </a:r>
          </a:p>
        </p:txBody>
      </p:sp>
      <p:sp>
        <p:nvSpPr>
          <p:cNvPr id="190472" name="Rectangle 8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sz="3200"/>
              <a:t>Line-to-Line Voltages</a:t>
            </a:r>
          </a:p>
        </p:txBody>
      </p:sp>
      <p:graphicFrame>
        <p:nvGraphicFramePr>
          <p:cNvPr id="190473" name="Object 9"/>
          <p:cNvGraphicFramePr>
            <a:graphicFrameLocks noChangeAspect="1"/>
          </p:cNvGraphicFramePr>
          <p:nvPr/>
        </p:nvGraphicFramePr>
        <p:xfrm>
          <a:off x="2843213" y="1930400"/>
          <a:ext cx="2395537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89" name="Equation" r:id="rId7" imgW="1434960" imgH="241200" progId="Equation.3">
                  <p:embed/>
                </p:oleObj>
              </mc:Choice>
              <mc:Fallback>
                <p:oleObj name="Equation" r:id="rId7" imgW="1434960" imgH="2412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1930400"/>
                        <a:ext cx="2395537" cy="401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74" name="Object 10"/>
          <p:cNvGraphicFramePr>
            <a:graphicFrameLocks noChangeAspect="1"/>
          </p:cNvGraphicFramePr>
          <p:nvPr/>
        </p:nvGraphicFramePr>
        <p:xfrm>
          <a:off x="2832100" y="2519363"/>
          <a:ext cx="2417763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90" name="Equation" r:id="rId9" imgW="1447560" imgH="241200" progId="Equation.3">
                  <p:embed/>
                </p:oleObj>
              </mc:Choice>
              <mc:Fallback>
                <p:oleObj name="Equation" r:id="rId9" imgW="1447560" imgH="2412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2100" y="2519363"/>
                        <a:ext cx="2417763" cy="401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475" name="AutoShape 11" descr="Inverters">
            <a:hlinkClick r:id="rId1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405813" y="0"/>
            <a:ext cx="738187" cy="509588"/>
          </a:xfrm>
          <a:prstGeom prst="actionButtonBlank">
            <a:avLst/>
          </a:prstGeom>
          <a:blipFill dpi="0" rotWithShape="1">
            <a:blip r:embed="rId12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664D-0A51-44EC-9837-25982F8F27B3}" type="slidenum">
              <a:rPr lang="en-US"/>
              <a:pPr/>
              <a:t>10</a:t>
            </a:fld>
            <a:endParaRPr lang="en-US"/>
          </a:p>
        </p:txBody>
      </p:sp>
      <p:sp>
        <p:nvSpPr>
          <p:cNvPr id="185351" name="Rectangle 7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92163"/>
          </a:xfrm>
        </p:spPr>
        <p:txBody>
          <a:bodyPr/>
          <a:lstStyle/>
          <a:p>
            <a:r>
              <a:rPr lang="en-US" sz="3200">
                <a:solidFill>
                  <a:schemeClr val="tx1"/>
                </a:solidFill>
              </a:rPr>
              <a:t>Inverter Voltage Vectors</a:t>
            </a:r>
          </a:p>
        </p:txBody>
      </p:sp>
      <p:graphicFrame>
        <p:nvGraphicFramePr>
          <p:cNvPr id="185353" name="Object 9"/>
          <p:cNvGraphicFramePr>
            <a:graphicFrameLocks noChangeAspect="1"/>
          </p:cNvGraphicFramePr>
          <p:nvPr/>
        </p:nvGraphicFramePr>
        <p:xfrm>
          <a:off x="381000" y="1905000"/>
          <a:ext cx="3071813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68" name="Equation" r:id="rId3" imgW="2031840" imgH="393480" progId="Equation.DSMT4">
                  <p:embed/>
                </p:oleObj>
              </mc:Choice>
              <mc:Fallback>
                <p:oleObj name="Equation" r:id="rId3" imgW="2031840" imgH="39348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905000"/>
                        <a:ext cx="3071813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355" name="Text Box 11"/>
          <p:cNvSpPr txBox="1">
            <a:spLocks noChangeArrowheads="1"/>
          </p:cNvSpPr>
          <p:nvPr/>
        </p:nvSpPr>
        <p:spPr bwMode="auto">
          <a:xfrm>
            <a:off x="304800" y="1371600"/>
            <a:ext cx="3541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define complex voltage vector</a:t>
            </a:r>
          </a:p>
        </p:txBody>
      </p:sp>
      <p:sp>
        <p:nvSpPr>
          <p:cNvPr id="185358" name="Text Box 14"/>
          <p:cNvSpPr txBox="1">
            <a:spLocks noChangeArrowheads="1"/>
          </p:cNvSpPr>
          <p:nvPr/>
        </p:nvSpPr>
        <p:spPr bwMode="auto">
          <a:xfrm>
            <a:off x="304800" y="2590800"/>
            <a:ext cx="3697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evaluate for all switching states</a:t>
            </a:r>
          </a:p>
        </p:txBody>
      </p:sp>
      <p:graphicFrame>
        <p:nvGraphicFramePr>
          <p:cNvPr id="185361" name="Object 17"/>
          <p:cNvGraphicFramePr>
            <a:graphicFrameLocks noChangeAspect="1"/>
          </p:cNvGraphicFramePr>
          <p:nvPr/>
        </p:nvGraphicFramePr>
        <p:xfrm>
          <a:off x="4267200" y="1981200"/>
          <a:ext cx="2130425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69" name="Equation" r:id="rId5" imgW="1409400" imgH="253800" progId="Equation.DSMT4">
                  <p:embed/>
                </p:oleObj>
              </mc:Choice>
              <mc:Fallback>
                <p:oleObj name="Equation" r:id="rId5" imgW="1409400" imgH="25380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981200"/>
                        <a:ext cx="2130425" cy="38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5363" name="Picture 1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4800" y="3151188"/>
            <a:ext cx="8458200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13A5F-6C32-4F52-B1BF-8E1772447F3C}" type="slidenum">
              <a:rPr lang="en-US"/>
              <a:pPr/>
              <a:t>11</a:t>
            </a:fld>
            <a:endParaRPr lang="en-US"/>
          </a:p>
        </p:txBody>
      </p:sp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92163"/>
          </a:xfrm>
        </p:spPr>
        <p:txBody>
          <a:bodyPr/>
          <a:lstStyle/>
          <a:p>
            <a:r>
              <a:rPr lang="en-US" sz="3200">
                <a:solidFill>
                  <a:schemeClr val="tx1"/>
                </a:solidFill>
              </a:rPr>
              <a:t>Voltage Vector Plot</a:t>
            </a:r>
          </a:p>
        </p:txBody>
      </p:sp>
      <p:pic>
        <p:nvPicPr>
          <p:cNvPr id="266249" name="Picture 9" descr="Inverter Figur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143000"/>
            <a:ext cx="5832475" cy="5072063"/>
          </a:xfrm>
          <a:prstGeom prst="rect">
            <a:avLst/>
          </a:prstGeom>
          <a:noFill/>
        </p:spPr>
      </p:pic>
      <p:sp>
        <p:nvSpPr>
          <p:cNvPr id="266250" name="AutoShape 10">
            <a:hlinkClick r:id="" action="ppaction://hlinkshowjump?jump=lastslideviewed" highlightClick="1"/>
          </p:cNvPr>
          <p:cNvSpPr>
            <a:spLocks noChangeAspect="1" noChangeArrowheads="1"/>
          </p:cNvSpPr>
          <p:nvPr/>
        </p:nvSpPr>
        <p:spPr bwMode="auto">
          <a:xfrm>
            <a:off x="8878888" y="0"/>
            <a:ext cx="265112" cy="265113"/>
          </a:xfrm>
          <a:prstGeom prst="actionButtonRetur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9022E-57FE-4836-BF57-934ABCD7E239}" type="slidenum">
              <a:rPr lang="en-US"/>
              <a:pPr/>
              <a:t>12</a:t>
            </a:fld>
            <a:endParaRPr lang="en-US"/>
          </a:p>
        </p:txBody>
      </p:sp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/>
          <a:lstStyle/>
          <a:p>
            <a:r>
              <a:rPr lang="en-US" sz="3200"/>
              <a:t>Basic Inverter Concepts</a:t>
            </a:r>
          </a:p>
        </p:txBody>
      </p:sp>
      <p:sp>
        <p:nvSpPr>
          <p:cNvPr id="514051" name="Text Box 3"/>
          <p:cNvSpPr txBox="1">
            <a:spLocks noChangeArrowheads="1"/>
          </p:cNvSpPr>
          <p:nvPr/>
        </p:nvSpPr>
        <p:spPr bwMode="auto">
          <a:xfrm>
            <a:off x="762000" y="1600200"/>
            <a:ext cx="7162800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Line-to-ground voltages are directly controlled by the inverter.</a:t>
            </a:r>
          </a:p>
          <a:p>
            <a:endParaRPr lang="en-US"/>
          </a:p>
          <a:p>
            <a:r>
              <a:rPr lang="en-US"/>
              <a:t>Load voltages (line-to-neutral in a wye-connected system) are directly related to the line-to-ground voltages.</a:t>
            </a:r>
          </a:p>
          <a:p>
            <a:endParaRPr lang="en-US"/>
          </a:p>
          <a:p>
            <a:r>
              <a:rPr lang="en-US"/>
              <a:t>Voltage vectors provide a method of inverter analysis and understanding based on the rotating voltage concept.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81FB-1588-4535-A323-1C8D587F2ED6}" type="slidenum">
              <a:rPr lang="en-US"/>
              <a:pPr/>
              <a:t>13</a:t>
            </a:fld>
            <a:endParaRPr lang="en-US"/>
          </a:p>
        </p:txBody>
      </p:sp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92163"/>
          </a:xfrm>
        </p:spPr>
        <p:txBody>
          <a:bodyPr/>
          <a:lstStyle/>
          <a:p>
            <a:r>
              <a:rPr lang="en-US" sz="3200">
                <a:solidFill>
                  <a:schemeClr val="tx1"/>
                </a:solidFill>
              </a:rPr>
              <a:t>Inverter Switching with 180</a:t>
            </a:r>
            <a:r>
              <a:rPr lang="en-US" sz="3200" baseline="30000">
                <a:solidFill>
                  <a:schemeClr val="tx1"/>
                </a:solidFill>
              </a:rPr>
              <a:t>o</a:t>
            </a:r>
            <a:r>
              <a:rPr lang="en-US" sz="3200">
                <a:solidFill>
                  <a:schemeClr val="tx1"/>
                </a:solidFill>
              </a:rPr>
              <a:t> VSI</a:t>
            </a:r>
          </a:p>
        </p:txBody>
      </p:sp>
      <p:sp>
        <p:nvSpPr>
          <p:cNvPr id="267267" name="Text Box 3"/>
          <p:cNvSpPr txBox="1">
            <a:spLocks noChangeArrowheads="1"/>
          </p:cNvSpPr>
          <p:nvPr/>
        </p:nvSpPr>
        <p:spPr bwMode="auto">
          <a:xfrm>
            <a:off x="762000" y="1447800"/>
            <a:ext cx="76295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According to voltage vector plot, step from one vector to the next</a:t>
            </a:r>
          </a:p>
          <a:p>
            <a:r>
              <a:rPr lang="en-US"/>
              <a:t>to produce an approximate rotating voltage vector in the sequence</a:t>
            </a:r>
          </a:p>
        </p:txBody>
      </p:sp>
      <p:graphicFrame>
        <p:nvGraphicFramePr>
          <p:cNvPr id="267271" name="Object 7"/>
          <p:cNvGraphicFramePr>
            <a:graphicFrameLocks noChangeAspect="1"/>
          </p:cNvGraphicFramePr>
          <p:nvPr/>
        </p:nvGraphicFramePr>
        <p:xfrm>
          <a:off x="762000" y="2590800"/>
          <a:ext cx="7315200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75" name="Equation" r:id="rId3" imgW="3594100" imgH="673100" progId="Equation.DSMT4">
                  <p:embed/>
                </p:oleObj>
              </mc:Choice>
              <mc:Fallback>
                <p:oleObj name="Equation" r:id="rId3" imgW="3594100" imgH="6731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590800"/>
                        <a:ext cx="7315200" cy="1377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7295" name="Group 31"/>
          <p:cNvGrpSpPr>
            <a:grpSpLocks/>
          </p:cNvGrpSpPr>
          <p:nvPr/>
        </p:nvGrpSpPr>
        <p:grpSpPr bwMode="auto">
          <a:xfrm>
            <a:off x="1828800" y="2667000"/>
            <a:ext cx="6324600" cy="1219200"/>
            <a:chOff x="1248" y="1680"/>
            <a:chExt cx="3984" cy="768"/>
          </a:xfrm>
        </p:grpSpPr>
        <p:grpSp>
          <p:nvGrpSpPr>
            <p:cNvPr id="267281" name="Group 17"/>
            <p:cNvGrpSpPr>
              <a:grpSpLocks/>
            </p:cNvGrpSpPr>
            <p:nvPr/>
          </p:nvGrpSpPr>
          <p:grpSpPr bwMode="auto">
            <a:xfrm>
              <a:off x="1248" y="1680"/>
              <a:ext cx="3984" cy="192"/>
              <a:chOff x="1248" y="1680"/>
              <a:chExt cx="3984" cy="192"/>
            </a:xfrm>
          </p:grpSpPr>
          <p:sp>
            <p:nvSpPr>
              <p:cNvPr id="267274" name="Line 10"/>
              <p:cNvSpPr>
                <a:spLocks noChangeShapeType="1"/>
              </p:cNvSpPr>
              <p:nvPr/>
            </p:nvSpPr>
            <p:spPr bwMode="auto">
              <a:xfrm>
                <a:off x="1248" y="1680"/>
                <a:ext cx="1104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277" name="Line 13"/>
              <p:cNvSpPr>
                <a:spLocks noChangeShapeType="1"/>
              </p:cNvSpPr>
              <p:nvPr/>
            </p:nvSpPr>
            <p:spPr bwMode="auto">
              <a:xfrm>
                <a:off x="2352" y="1680"/>
                <a:ext cx="0" cy="192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278" name="Line 14"/>
              <p:cNvSpPr>
                <a:spLocks noChangeShapeType="1"/>
              </p:cNvSpPr>
              <p:nvPr/>
            </p:nvSpPr>
            <p:spPr bwMode="auto">
              <a:xfrm>
                <a:off x="2352" y="1872"/>
                <a:ext cx="192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279" name="Line 15"/>
              <p:cNvSpPr>
                <a:spLocks noChangeShapeType="1"/>
              </p:cNvSpPr>
              <p:nvPr/>
            </p:nvSpPr>
            <p:spPr bwMode="auto">
              <a:xfrm flipV="1">
                <a:off x="4272" y="1680"/>
                <a:ext cx="0" cy="192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280" name="Line 16"/>
              <p:cNvSpPr>
                <a:spLocks noChangeShapeType="1"/>
              </p:cNvSpPr>
              <p:nvPr/>
            </p:nvSpPr>
            <p:spPr bwMode="auto">
              <a:xfrm>
                <a:off x="4272" y="1680"/>
                <a:ext cx="96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7293" name="Group 29"/>
            <p:cNvGrpSpPr>
              <a:grpSpLocks/>
            </p:cNvGrpSpPr>
            <p:nvPr/>
          </p:nvGrpSpPr>
          <p:grpSpPr bwMode="auto">
            <a:xfrm>
              <a:off x="1248" y="1968"/>
              <a:ext cx="3984" cy="192"/>
              <a:chOff x="1248" y="1968"/>
              <a:chExt cx="3984" cy="192"/>
            </a:xfrm>
          </p:grpSpPr>
          <p:sp>
            <p:nvSpPr>
              <p:cNvPr id="267282" name="Line 18"/>
              <p:cNvSpPr>
                <a:spLocks noChangeShapeType="1"/>
              </p:cNvSpPr>
              <p:nvPr/>
            </p:nvSpPr>
            <p:spPr bwMode="auto">
              <a:xfrm>
                <a:off x="1248" y="2160"/>
                <a:ext cx="432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283" name="Line 19"/>
              <p:cNvSpPr>
                <a:spLocks noChangeShapeType="1"/>
              </p:cNvSpPr>
              <p:nvPr/>
            </p:nvSpPr>
            <p:spPr bwMode="auto">
              <a:xfrm flipV="1">
                <a:off x="1680" y="1968"/>
                <a:ext cx="0" cy="192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284" name="Line 2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1968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285" name="Line 21"/>
              <p:cNvSpPr>
                <a:spLocks noChangeShapeType="1"/>
              </p:cNvSpPr>
              <p:nvPr/>
            </p:nvSpPr>
            <p:spPr bwMode="auto">
              <a:xfrm>
                <a:off x="3648" y="1968"/>
                <a:ext cx="0" cy="192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286" name="Line 22"/>
              <p:cNvSpPr>
                <a:spLocks noChangeShapeType="1"/>
              </p:cNvSpPr>
              <p:nvPr/>
            </p:nvSpPr>
            <p:spPr bwMode="auto">
              <a:xfrm>
                <a:off x="3648" y="2160"/>
                <a:ext cx="1584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7294" name="Group 30"/>
            <p:cNvGrpSpPr>
              <a:grpSpLocks/>
            </p:cNvGrpSpPr>
            <p:nvPr/>
          </p:nvGrpSpPr>
          <p:grpSpPr bwMode="auto">
            <a:xfrm>
              <a:off x="1248" y="2256"/>
              <a:ext cx="3984" cy="192"/>
              <a:chOff x="1248" y="2256"/>
              <a:chExt cx="3984" cy="192"/>
            </a:xfrm>
          </p:grpSpPr>
          <p:sp>
            <p:nvSpPr>
              <p:cNvPr id="267287" name="Line 23"/>
              <p:cNvSpPr>
                <a:spLocks noChangeShapeType="1"/>
              </p:cNvSpPr>
              <p:nvPr/>
            </p:nvSpPr>
            <p:spPr bwMode="auto">
              <a:xfrm>
                <a:off x="1248" y="2448"/>
                <a:ext cx="177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288" name="Line 24"/>
              <p:cNvSpPr>
                <a:spLocks noChangeShapeType="1"/>
              </p:cNvSpPr>
              <p:nvPr/>
            </p:nvSpPr>
            <p:spPr bwMode="auto">
              <a:xfrm flipV="1">
                <a:off x="3024" y="2256"/>
                <a:ext cx="0" cy="192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289" name="Line 25"/>
              <p:cNvSpPr>
                <a:spLocks noChangeShapeType="1"/>
              </p:cNvSpPr>
              <p:nvPr/>
            </p:nvSpPr>
            <p:spPr bwMode="auto">
              <a:xfrm>
                <a:off x="3024" y="2256"/>
                <a:ext cx="1872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290" name="Line 26"/>
              <p:cNvSpPr>
                <a:spLocks noChangeShapeType="1"/>
              </p:cNvSpPr>
              <p:nvPr/>
            </p:nvSpPr>
            <p:spPr bwMode="auto">
              <a:xfrm>
                <a:off x="4896" y="2256"/>
                <a:ext cx="0" cy="192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291" name="Line 27"/>
              <p:cNvSpPr>
                <a:spLocks noChangeShapeType="1"/>
              </p:cNvSpPr>
              <p:nvPr/>
            </p:nvSpPr>
            <p:spPr bwMode="auto">
              <a:xfrm>
                <a:off x="4896" y="2448"/>
                <a:ext cx="33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1192D-1920-447C-A306-99B9BFB35D8F}" type="slidenum">
              <a:rPr lang="en-US"/>
              <a:pPr/>
              <a:t>14</a:t>
            </a:fld>
            <a:endParaRPr lang="en-US"/>
          </a:p>
        </p:txBody>
      </p:sp>
      <p:sp>
        <p:nvSpPr>
          <p:cNvPr id="265218" name="Text Box 2"/>
          <p:cNvSpPr txBox="1">
            <a:spLocks noChangeArrowheads="1"/>
          </p:cNvSpPr>
          <p:nvPr/>
        </p:nvSpPr>
        <p:spPr bwMode="auto">
          <a:xfrm>
            <a:off x="6096000" y="1050925"/>
            <a:ext cx="15748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l-GR" i="1"/>
              <a:t>θ</a:t>
            </a:r>
            <a:r>
              <a:rPr lang="en-US" i="1" baseline="-25000"/>
              <a:t>c</a:t>
            </a:r>
            <a:r>
              <a:rPr lang="en-US" baseline="-25000"/>
              <a:t> </a:t>
            </a:r>
            <a:r>
              <a:rPr lang="en-US"/>
              <a:t>= 2</a:t>
            </a:r>
            <a:r>
              <a:rPr lang="el-GR" i="1">
                <a:cs typeface="Arial" charset="0"/>
              </a:rPr>
              <a:t>π</a:t>
            </a:r>
            <a:r>
              <a:rPr lang="en-US" i="1">
                <a:cs typeface="Arial" charset="0"/>
              </a:rPr>
              <a:t>ft</a:t>
            </a:r>
          </a:p>
          <a:p>
            <a:r>
              <a:rPr lang="en-US" i="1">
                <a:cs typeface="Arial" charset="0"/>
              </a:rPr>
              <a:t>R </a:t>
            </a:r>
            <a:r>
              <a:rPr lang="en-US">
                <a:cs typeface="Arial" charset="0"/>
              </a:rPr>
              <a:t>= 2 </a:t>
            </a:r>
            <a:r>
              <a:rPr lang="el-GR">
                <a:cs typeface="Arial" charset="0"/>
              </a:rPr>
              <a:t>Ω</a:t>
            </a:r>
            <a:endParaRPr lang="en-US">
              <a:cs typeface="Arial" charset="0"/>
            </a:endParaRPr>
          </a:p>
          <a:p>
            <a:r>
              <a:rPr lang="en-US" i="1">
                <a:cs typeface="Arial" charset="0"/>
              </a:rPr>
              <a:t>L </a:t>
            </a:r>
            <a:r>
              <a:rPr lang="en-US">
                <a:cs typeface="Arial" charset="0"/>
              </a:rPr>
              <a:t>= 1 mH</a:t>
            </a:r>
          </a:p>
          <a:p>
            <a:r>
              <a:rPr lang="en-US" i="1">
                <a:cs typeface="Arial" charset="0"/>
              </a:rPr>
              <a:t>f </a:t>
            </a:r>
            <a:r>
              <a:rPr lang="en-US">
                <a:cs typeface="Arial" charset="0"/>
              </a:rPr>
              <a:t>= 100 Hz</a:t>
            </a:r>
          </a:p>
          <a:p>
            <a:r>
              <a:rPr lang="en-US" i="1">
                <a:cs typeface="Arial" charset="0"/>
              </a:rPr>
              <a:t>v</a:t>
            </a:r>
            <a:r>
              <a:rPr lang="en-US" i="1" baseline="-25000">
                <a:cs typeface="Arial" charset="0"/>
              </a:rPr>
              <a:t>dc </a:t>
            </a:r>
            <a:r>
              <a:rPr lang="en-US">
                <a:cs typeface="Arial" charset="0"/>
              </a:rPr>
              <a:t>= 100 V</a:t>
            </a:r>
          </a:p>
          <a:p>
            <a:r>
              <a:rPr lang="en-US" i="1">
                <a:cs typeface="Arial" charset="0"/>
              </a:rPr>
              <a:t>v</a:t>
            </a:r>
            <a:r>
              <a:rPr lang="en-US" i="1" baseline="-25000">
                <a:cs typeface="Arial" charset="0"/>
              </a:rPr>
              <a:t>as1 </a:t>
            </a:r>
            <a:r>
              <a:rPr lang="en-US">
                <a:cs typeface="Arial" charset="0"/>
              </a:rPr>
              <a:t>= 63.7 V</a:t>
            </a:r>
            <a:endParaRPr lang="el-GR" baseline="-25000">
              <a:cs typeface="Arial" charset="0"/>
            </a:endParaRPr>
          </a:p>
        </p:txBody>
      </p:sp>
      <p:sp>
        <p:nvSpPr>
          <p:cNvPr id="26522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/>
          <a:lstStyle/>
          <a:p>
            <a:r>
              <a:rPr lang="en-US" sz="3200">
                <a:solidFill>
                  <a:schemeClr val="tx1"/>
                </a:solidFill>
              </a:rPr>
              <a:t>Inverter Example: 180</a:t>
            </a:r>
            <a:r>
              <a:rPr lang="en-US" sz="3200" baseline="30000">
                <a:solidFill>
                  <a:schemeClr val="tx1"/>
                </a:solidFill>
              </a:rPr>
              <a:t>o</a:t>
            </a:r>
            <a:r>
              <a:rPr lang="en-US" sz="3200">
                <a:solidFill>
                  <a:schemeClr val="tx1"/>
                </a:solidFill>
              </a:rPr>
              <a:t> VSI</a:t>
            </a:r>
          </a:p>
        </p:txBody>
      </p:sp>
      <p:pic>
        <p:nvPicPr>
          <p:cNvPr id="265229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914400"/>
            <a:ext cx="4451350" cy="568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30AD-72CA-4978-B905-51494CDD0ED2}" type="slidenum">
              <a:rPr lang="en-US"/>
              <a:pPr/>
              <a:t>15</a:t>
            </a:fld>
            <a:endParaRPr lang="en-US"/>
          </a:p>
        </p:txBody>
      </p:sp>
      <p:sp>
        <p:nvSpPr>
          <p:cNvPr id="417794" name="Text Box 2"/>
          <p:cNvSpPr txBox="1">
            <a:spLocks noChangeArrowheads="1"/>
          </p:cNvSpPr>
          <p:nvPr/>
        </p:nvSpPr>
        <p:spPr bwMode="auto">
          <a:xfrm>
            <a:off x="6096000" y="1038225"/>
            <a:ext cx="15748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l-GR" i="1"/>
              <a:t>θ</a:t>
            </a:r>
            <a:r>
              <a:rPr lang="en-US" i="1" baseline="-25000"/>
              <a:t>c</a:t>
            </a:r>
            <a:r>
              <a:rPr lang="en-US" baseline="-25000"/>
              <a:t> </a:t>
            </a:r>
            <a:r>
              <a:rPr lang="en-US"/>
              <a:t>= 2</a:t>
            </a:r>
            <a:r>
              <a:rPr lang="el-GR" i="1">
                <a:cs typeface="Arial" charset="0"/>
              </a:rPr>
              <a:t>π</a:t>
            </a:r>
            <a:r>
              <a:rPr lang="en-US" i="1">
                <a:cs typeface="Arial" charset="0"/>
              </a:rPr>
              <a:t>ft</a:t>
            </a:r>
          </a:p>
          <a:p>
            <a:r>
              <a:rPr lang="en-US" i="1">
                <a:cs typeface="Arial" charset="0"/>
              </a:rPr>
              <a:t>R </a:t>
            </a:r>
            <a:r>
              <a:rPr lang="en-US">
                <a:cs typeface="Arial" charset="0"/>
              </a:rPr>
              <a:t>= 2 </a:t>
            </a:r>
            <a:r>
              <a:rPr lang="el-GR">
                <a:cs typeface="Arial" charset="0"/>
              </a:rPr>
              <a:t>Ω</a:t>
            </a:r>
            <a:endParaRPr lang="en-US">
              <a:cs typeface="Arial" charset="0"/>
            </a:endParaRPr>
          </a:p>
          <a:p>
            <a:r>
              <a:rPr lang="en-US" i="1">
                <a:cs typeface="Arial" charset="0"/>
              </a:rPr>
              <a:t>L </a:t>
            </a:r>
            <a:r>
              <a:rPr lang="en-US">
                <a:cs typeface="Arial" charset="0"/>
              </a:rPr>
              <a:t>= 1 mH</a:t>
            </a:r>
          </a:p>
          <a:p>
            <a:r>
              <a:rPr lang="en-US" i="1">
                <a:cs typeface="Arial" charset="0"/>
              </a:rPr>
              <a:t>f </a:t>
            </a:r>
            <a:r>
              <a:rPr lang="en-US">
                <a:cs typeface="Arial" charset="0"/>
              </a:rPr>
              <a:t>= 100 Hz</a:t>
            </a:r>
          </a:p>
          <a:p>
            <a:r>
              <a:rPr lang="en-US" i="1">
                <a:cs typeface="Arial" charset="0"/>
              </a:rPr>
              <a:t>v</a:t>
            </a:r>
            <a:r>
              <a:rPr lang="en-US" i="1" baseline="-25000">
                <a:cs typeface="Arial" charset="0"/>
              </a:rPr>
              <a:t>dc </a:t>
            </a:r>
            <a:r>
              <a:rPr lang="en-US">
                <a:cs typeface="Arial" charset="0"/>
              </a:rPr>
              <a:t>= 100 V</a:t>
            </a:r>
          </a:p>
          <a:p>
            <a:r>
              <a:rPr lang="en-US" i="1">
                <a:cs typeface="Arial" charset="0"/>
              </a:rPr>
              <a:t>v</a:t>
            </a:r>
            <a:r>
              <a:rPr lang="en-US" i="1" baseline="-25000">
                <a:cs typeface="Arial" charset="0"/>
              </a:rPr>
              <a:t>as1 </a:t>
            </a:r>
            <a:r>
              <a:rPr lang="en-US">
                <a:cs typeface="Arial" charset="0"/>
              </a:rPr>
              <a:t>= 63.7 V</a:t>
            </a:r>
            <a:endParaRPr lang="el-GR" baseline="-25000">
              <a:cs typeface="Arial" charset="0"/>
            </a:endParaRPr>
          </a:p>
        </p:txBody>
      </p:sp>
      <p:sp>
        <p:nvSpPr>
          <p:cNvPr id="41779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/>
          <a:lstStyle/>
          <a:p>
            <a:r>
              <a:rPr lang="en-US" sz="3200">
                <a:solidFill>
                  <a:schemeClr val="tx1"/>
                </a:solidFill>
              </a:rPr>
              <a:t>Inverter Example: 180</a:t>
            </a:r>
            <a:r>
              <a:rPr lang="en-US" sz="3200" baseline="30000">
                <a:solidFill>
                  <a:schemeClr val="tx1"/>
                </a:solidFill>
              </a:rPr>
              <a:t>o</a:t>
            </a:r>
            <a:r>
              <a:rPr lang="en-US" sz="3200">
                <a:solidFill>
                  <a:schemeClr val="tx1"/>
                </a:solidFill>
              </a:rPr>
              <a:t> VSI</a:t>
            </a:r>
          </a:p>
        </p:txBody>
      </p:sp>
      <p:pic>
        <p:nvPicPr>
          <p:cNvPr id="41779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63675" y="914400"/>
            <a:ext cx="4479925" cy="568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417798" name="Object 6"/>
          <p:cNvGraphicFramePr>
            <a:graphicFrameLocks noChangeAspect="1"/>
          </p:cNvGraphicFramePr>
          <p:nvPr/>
        </p:nvGraphicFramePr>
        <p:xfrm>
          <a:off x="6172200" y="3200400"/>
          <a:ext cx="2459038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802" name="Equation" r:id="rId4" imgW="1473120" imgH="393480" progId="Equation.DSMT4">
                  <p:embed/>
                </p:oleObj>
              </mc:Choice>
              <mc:Fallback>
                <p:oleObj name="Equation" r:id="rId4" imgW="1473120" imgH="3934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3200400"/>
                        <a:ext cx="2459038" cy="657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7799" name="Text Box 7"/>
          <p:cNvSpPr txBox="1">
            <a:spLocks noChangeArrowheads="1"/>
          </p:cNvSpPr>
          <p:nvPr/>
        </p:nvSpPr>
        <p:spPr bwMode="auto">
          <a:xfrm>
            <a:off x="2209800" y="1143000"/>
            <a:ext cx="34782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1    1      0      0      0      1     1</a:t>
            </a:r>
          </a:p>
        </p:txBody>
      </p:sp>
      <p:sp>
        <p:nvSpPr>
          <p:cNvPr id="417800" name="Text Box 8"/>
          <p:cNvSpPr txBox="1">
            <a:spLocks noChangeArrowheads="1"/>
          </p:cNvSpPr>
          <p:nvPr/>
        </p:nvSpPr>
        <p:spPr bwMode="auto">
          <a:xfrm>
            <a:off x="2209800" y="2562225"/>
            <a:ext cx="34782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0    1      1      1      0      0     0</a:t>
            </a:r>
          </a:p>
        </p:txBody>
      </p:sp>
      <p:sp>
        <p:nvSpPr>
          <p:cNvPr id="417801" name="Text Box 9"/>
          <p:cNvSpPr txBox="1">
            <a:spLocks noChangeArrowheads="1"/>
          </p:cNvSpPr>
          <p:nvPr/>
        </p:nvSpPr>
        <p:spPr bwMode="auto">
          <a:xfrm>
            <a:off x="2209800" y="3962400"/>
            <a:ext cx="34782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0    0      0      1      1      1     0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FB5D3-55C9-456B-914D-4B806CB91C5A}" type="slidenum">
              <a:rPr lang="en-US"/>
              <a:pPr/>
              <a:t>16</a:t>
            </a:fld>
            <a:endParaRPr lang="en-US"/>
          </a:p>
        </p:txBody>
      </p:sp>
      <p:sp>
        <p:nvSpPr>
          <p:cNvPr id="186387" name="Rectangle 19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z="3200">
                <a:solidFill>
                  <a:schemeClr val="tx1"/>
                </a:solidFill>
              </a:rPr>
              <a:t>180</a:t>
            </a:r>
            <a:r>
              <a:rPr lang="en-US" sz="3200" baseline="30000">
                <a:solidFill>
                  <a:schemeClr val="tx1"/>
                </a:solidFill>
              </a:rPr>
              <a:t>o</a:t>
            </a:r>
            <a:r>
              <a:rPr lang="en-US" sz="3200">
                <a:solidFill>
                  <a:schemeClr val="tx1"/>
                </a:solidFill>
              </a:rPr>
              <a:t> VSI Voltages and Currents</a:t>
            </a:r>
          </a:p>
        </p:txBody>
      </p:sp>
      <p:pic>
        <p:nvPicPr>
          <p:cNvPr id="186389" name="Picture 21" descr="Notes Figures"/>
          <p:cNvPicPr>
            <a:picLocks noChangeAspect="1" noChangeArrowheads="1"/>
          </p:cNvPicPr>
          <p:nvPr/>
        </p:nvPicPr>
        <p:blipFill>
          <a:blip r:embed="rId2" cstate="print"/>
          <a:srcRect l="-2142" t="-1892" r="-2811" b="-2208"/>
          <a:stretch>
            <a:fillRect/>
          </a:stretch>
        </p:blipFill>
        <p:spPr bwMode="auto">
          <a:xfrm>
            <a:off x="685800" y="1752600"/>
            <a:ext cx="3733800" cy="4191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86390" name="Picture 22" descr="Notes Figures"/>
          <p:cNvPicPr>
            <a:picLocks noChangeAspect="1" noChangeArrowheads="1"/>
          </p:cNvPicPr>
          <p:nvPr/>
        </p:nvPicPr>
        <p:blipFill>
          <a:blip r:embed="rId3" cstate="print"/>
          <a:srcRect l="-2138" t="-1915" r="-2582" b="-1517"/>
          <a:stretch>
            <a:fillRect/>
          </a:stretch>
        </p:blipFill>
        <p:spPr bwMode="auto">
          <a:xfrm>
            <a:off x="4648200" y="1752600"/>
            <a:ext cx="3733800" cy="41148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6393" name="Text Box 25"/>
          <p:cNvSpPr txBox="1">
            <a:spLocks noChangeArrowheads="1"/>
          </p:cNvSpPr>
          <p:nvPr/>
        </p:nvSpPr>
        <p:spPr bwMode="auto">
          <a:xfrm>
            <a:off x="1143000" y="1295400"/>
            <a:ext cx="2752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line-to-neutral voltages</a:t>
            </a:r>
          </a:p>
        </p:txBody>
      </p:sp>
      <p:sp>
        <p:nvSpPr>
          <p:cNvPr id="186394" name="Text Box 26"/>
          <p:cNvSpPr txBox="1">
            <a:spLocks noChangeArrowheads="1"/>
          </p:cNvSpPr>
          <p:nvPr/>
        </p:nvSpPr>
        <p:spPr bwMode="auto">
          <a:xfrm>
            <a:off x="5410200" y="1371600"/>
            <a:ext cx="165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load currents</a:t>
            </a:r>
          </a:p>
        </p:txBody>
      </p:sp>
      <p:sp>
        <p:nvSpPr>
          <p:cNvPr id="186395" name="AutoShape 27" descr="Inverters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405813" y="0"/>
            <a:ext cx="738187" cy="509588"/>
          </a:xfrm>
          <a:prstGeom prst="actionButtonBlank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FEF5A-BFD1-4DED-A3CB-B17BB7420A81}" type="slidenum">
              <a:rPr lang="en-US"/>
              <a:pPr/>
              <a:t>17</a:t>
            </a:fld>
            <a:endParaRPr lang="en-US"/>
          </a:p>
        </p:txBody>
      </p:sp>
      <p:sp>
        <p:nvSpPr>
          <p:cNvPr id="19558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z="3200">
                <a:solidFill>
                  <a:schemeClr val="tx1"/>
                </a:solidFill>
              </a:rPr>
              <a:t>180</a:t>
            </a:r>
            <a:r>
              <a:rPr lang="en-US" sz="3200" baseline="30000">
                <a:solidFill>
                  <a:schemeClr val="tx1"/>
                </a:solidFill>
              </a:rPr>
              <a:t>o</a:t>
            </a:r>
            <a:r>
              <a:rPr lang="en-US" sz="3200">
                <a:solidFill>
                  <a:schemeClr val="tx1"/>
                </a:solidFill>
              </a:rPr>
              <a:t> VSI Voltages</a:t>
            </a:r>
          </a:p>
        </p:txBody>
      </p:sp>
      <p:pic>
        <p:nvPicPr>
          <p:cNvPr id="195590" name="Picture 6" descr="Notes Figures"/>
          <p:cNvPicPr>
            <a:picLocks noChangeAspect="1" noChangeArrowheads="1"/>
          </p:cNvPicPr>
          <p:nvPr/>
        </p:nvPicPr>
        <p:blipFill>
          <a:blip r:embed="rId2" cstate="print"/>
          <a:srcRect l="-2142" t="-1892" r="-2811" b="-2208"/>
          <a:stretch>
            <a:fillRect/>
          </a:stretch>
        </p:blipFill>
        <p:spPr bwMode="auto">
          <a:xfrm>
            <a:off x="685800" y="1752600"/>
            <a:ext cx="3733800" cy="4191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95592" name="Picture 8" descr="Notes Figures"/>
          <p:cNvPicPr>
            <a:picLocks noChangeAspect="1" noChangeArrowheads="1"/>
          </p:cNvPicPr>
          <p:nvPr/>
        </p:nvPicPr>
        <p:blipFill>
          <a:blip r:embed="rId3" cstate="print"/>
          <a:srcRect l="-2142" t="-1892" r="-2811" b="-2208"/>
          <a:stretch>
            <a:fillRect/>
          </a:stretch>
        </p:blipFill>
        <p:spPr bwMode="auto">
          <a:xfrm>
            <a:off x="4724400" y="1752600"/>
            <a:ext cx="3733800" cy="4191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95593" name="Text Box 9"/>
          <p:cNvSpPr txBox="1">
            <a:spLocks noChangeArrowheads="1"/>
          </p:cNvSpPr>
          <p:nvPr/>
        </p:nvSpPr>
        <p:spPr bwMode="auto">
          <a:xfrm>
            <a:off x="1066800" y="1295400"/>
            <a:ext cx="2752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line-to-neutral voltages</a:t>
            </a:r>
          </a:p>
        </p:txBody>
      </p:sp>
      <p:sp>
        <p:nvSpPr>
          <p:cNvPr id="195594" name="Text Box 10"/>
          <p:cNvSpPr txBox="1">
            <a:spLocks noChangeArrowheads="1"/>
          </p:cNvSpPr>
          <p:nvPr/>
        </p:nvSpPr>
        <p:spPr bwMode="auto">
          <a:xfrm>
            <a:off x="5241925" y="1306513"/>
            <a:ext cx="23733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line-to-line voltages</a:t>
            </a:r>
          </a:p>
        </p:txBody>
      </p:sp>
      <p:sp>
        <p:nvSpPr>
          <p:cNvPr id="195595" name="AutoShape 11" descr="Inverters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405813" y="0"/>
            <a:ext cx="738187" cy="509588"/>
          </a:xfrm>
          <a:prstGeom prst="actionButtonBlank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2507-3C7E-4B6E-B8B7-D157B9B2841D}" type="slidenum">
              <a:rPr lang="en-US"/>
              <a:pPr/>
              <a:t>18</a:t>
            </a:fld>
            <a:endParaRPr lang="en-US"/>
          </a:p>
        </p:txBody>
      </p:sp>
      <p:sp>
        <p:nvSpPr>
          <p:cNvPr id="19661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z="3200">
                <a:solidFill>
                  <a:schemeClr val="tx1"/>
                </a:solidFill>
              </a:rPr>
              <a:t>180</a:t>
            </a:r>
            <a:r>
              <a:rPr lang="en-US" sz="3200" baseline="30000">
                <a:solidFill>
                  <a:schemeClr val="tx1"/>
                </a:solidFill>
              </a:rPr>
              <a:t>o</a:t>
            </a:r>
            <a:r>
              <a:rPr lang="en-US" sz="3200">
                <a:solidFill>
                  <a:schemeClr val="tx1"/>
                </a:solidFill>
              </a:rPr>
              <a:t> VSI Voltages and Currents</a:t>
            </a:r>
          </a:p>
        </p:txBody>
      </p:sp>
      <p:pic>
        <p:nvPicPr>
          <p:cNvPr id="196613" name="Picture 5" descr="Notes Figures"/>
          <p:cNvPicPr>
            <a:picLocks noChangeAspect="1" noChangeArrowheads="1"/>
          </p:cNvPicPr>
          <p:nvPr/>
        </p:nvPicPr>
        <p:blipFill>
          <a:blip r:embed="rId2" cstate="print"/>
          <a:srcRect l="-2138" t="-3824" r="-2582" b="-1314"/>
          <a:stretch>
            <a:fillRect/>
          </a:stretch>
        </p:blipFill>
        <p:spPr bwMode="auto">
          <a:xfrm>
            <a:off x="2590800" y="1295400"/>
            <a:ext cx="3733800" cy="4191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96617" name="AutoShape 9" descr="Inverters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405813" y="0"/>
            <a:ext cx="738187" cy="509588"/>
          </a:xfrm>
          <a:prstGeom prst="actionButtonBlank">
            <a:avLst/>
          </a:prstGeom>
          <a:blipFill dpi="0" rotWithShape="1">
            <a:blip r:embed="rId4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1A57D-E9B2-4D65-8767-E6E5B4D6C690}" type="slidenum">
              <a:rPr lang="en-US"/>
              <a:pPr/>
              <a:t>1</a:t>
            </a:fld>
            <a:endParaRPr lang="en-US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/>
          <a:lstStyle/>
          <a:p>
            <a:r>
              <a:rPr lang="en-US" sz="3200" dirty="0" smtClean="0"/>
              <a:t>Inverters (Chapter 13)</a:t>
            </a:r>
            <a:endParaRPr lang="en-US" sz="3200" dirty="0"/>
          </a:p>
        </p:txBody>
      </p:sp>
      <p:pic>
        <p:nvPicPr>
          <p:cNvPr id="105496" name="Picture 24" descr="Inverter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524000"/>
            <a:ext cx="6705600" cy="2655888"/>
          </a:xfrm>
          <a:prstGeom prst="rect">
            <a:avLst/>
          </a:prstGeom>
          <a:noFill/>
        </p:spPr>
      </p:pic>
      <p:sp>
        <p:nvSpPr>
          <p:cNvPr id="105497" name="AutoShape 25">
            <a:hlinkClick r:id="" action="ppaction://hlinkshowjump?jump=lastslideviewed" highlightClick="1"/>
          </p:cNvPr>
          <p:cNvSpPr>
            <a:spLocks noChangeAspect="1" noChangeArrowheads="1"/>
          </p:cNvSpPr>
          <p:nvPr/>
        </p:nvSpPr>
        <p:spPr bwMode="auto">
          <a:xfrm>
            <a:off x="8878888" y="0"/>
            <a:ext cx="265112" cy="265113"/>
          </a:xfrm>
          <a:prstGeom prst="actionButtonRetur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1908-A717-4F54-A8E4-6FA4A85EF1D9}" type="slidenum">
              <a:rPr lang="en-US"/>
              <a:pPr/>
              <a:t>19</a:t>
            </a:fld>
            <a:endParaRPr lang="en-US"/>
          </a:p>
        </p:txBody>
      </p:sp>
      <p:graphicFrame>
        <p:nvGraphicFramePr>
          <p:cNvPr id="194563" name="Object 3"/>
          <p:cNvGraphicFramePr>
            <a:graphicFrameLocks noChangeAspect="1"/>
          </p:cNvGraphicFramePr>
          <p:nvPr/>
        </p:nvGraphicFramePr>
        <p:xfrm>
          <a:off x="654050" y="5226050"/>
          <a:ext cx="7653338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74" name="Equation" r:id="rId3" imgW="4546440" imgH="507960" progId="Equation.3">
                  <p:embed/>
                </p:oleObj>
              </mc:Choice>
              <mc:Fallback>
                <p:oleObj name="Equation" r:id="rId3" imgW="4546440" imgH="5079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50" y="5226050"/>
                        <a:ext cx="7653338" cy="849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64" name="Text Box 4"/>
          <p:cNvSpPr txBox="1">
            <a:spLocks noChangeArrowheads="1"/>
          </p:cNvSpPr>
          <p:nvPr/>
        </p:nvSpPr>
        <p:spPr bwMode="auto">
          <a:xfrm>
            <a:off x="457200" y="4191000"/>
            <a:ext cx="2906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fundamental component</a:t>
            </a:r>
            <a:endParaRPr lang="en-US" baseline="-25000"/>
          </a:p>
        </p:txBody>
      </p:sp>
      <p:sp>
        <p:nvSpPr>
          <p:cNvPr id="194565" name="Text Box 5"/>
          <p:cNvSpPr txBox="1">
            <a:spLocks noChangeArrowheads="1"/>
          </p:cNvSpPr>
          <p:nvPr/>
        </p:nvSpPr>
        <p:spPr bwMode="auto">
          <a:xfrm>
            <a:off x="3962400" y="4191000"/>
            <a:ext cx="3930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harmonics 5, 7, 11, 13, 17, 19, …</a:t>
            </a:r>
            <a:endParaRPr lang="en-US" baseline="-25000"/>
          </a:p>
        </p:txBody>
      </p:sp>
      <p:graphicFrame>
        <p:nvGraphicFramePr>
          <p:cNvPr id="194567" name="Object 7"/>
          <p:cNvGraphicFramePr>
            <a:graphicFrameLocks noChangeAspect="1"/>
          </p:cNvGraphicFramePr>
          <p:nvPr/>
        </p:nvGraphicFramePr>
        <p:xfrm>
          <a:off x="990600" y="3352800"/>
          <a:ext cx="141922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75" name="Equation" r:id="rId5" imgW="838080" imgH="419040" progId="Equation.DSMT4">
                  <p:embed/>
                </p:oleObj>
              </mc:Choice>
              <mc:Fallback>
                <p:oleObj name="Equation" r:id="rId5" imgW="838080" imgH="4190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352800"/>
                        <a:ext cx="1419225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70" name="Rectangle 10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z="3200">
                <a:solidFill>
                  <a:schemeClr val="tx1"/>
                </a:solidFill>
              </a:rPr>
              <a:t>Line-to-Neutral Voltage Harmonics</a:t>
            </a:r>
          </a:p>
        </p:txBody>
      </p:sp>
      <p:pic>
        <p:nvPicPr>
          <p:cNvPr id="194571" name="Picture 11" descr="Notes Figures"/>
          <p:cNvPicPr>
            <a:picLocks noChangeAspect="1" noChangeArrowheads="1"/>
          </p:cNvPicPr>
          <p:nvPr/>
        </p:nvPicPr>
        <p:blipFill>
          <a:blip r:embed="rId7" cstate="print"/>
          <a:srcRect l="-2138" t="-3824" r="-2582" b="67503"/>
          <a:stretch>
            <a:fillRect/>
          </a:stretch>
        </p:blipFill>
        <p:spPr bwMode="auto">
          <a:xfrm>
            <a:off x="304800" y="1524000"/>
            <a:ext cx="3733800" cy="14478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94574" name="Line 14"/>
          <p:cNvSpPr>
            <a:spLocks noChangeShapeType="1"/>
          </p:cNvSpPr>
          <p:nvPr/>
        </p:nvSpPr>
        <p:spPr bwMode="auto">
          <a:xfrm>
            <a:off x="1676400" y="4648200"/>
            <a:ext cx="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575" name="Line 15"/>
          <p:cNvSpPr>
            <a:spLocks noChangeShapeType="1"/>
          </p:cNvSpPr>
          <p:nvPr/>
        </p:nvSpPr>
        <p:spPr bwMode="auto">
          <a:xfrm>
            <a:off x="5257800" y="4648200"/>
            <a:ext cx="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94577" name="Picture 17"/>
          <p:cNvPicPr>
            <a:picLocks noChangeAspect="1" noChangeArrowheads="1"/>
          </p:cNvPicPr>
          <p:nvPr/>
        </p:nvPicPr>
        <p:blipFill>
          <a:blip r:embed="rId8" cstate="print"/>
          <a:srcRect l="9320" b="6349"/>
          <a:stretch>
            <a:fillRect/>
          </a:stretch>
        </p:blipFill>
        <p:spPr bwMode="auto">
          <a:xfrm>
            <a:off x="4038600" y="1236663"/>
            <a:ext cx="4953000" cy="292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3A8B-D867-4DC5-B857-CDEAF2CFC11F}" type="slidenum">
              <a:rPr lang="en-US"/>
              <a:pPr/>
              <a:t>20</a:t>
            </a:fld>
            <a:endParaRPr lang="en-US"/>
          </a:p>
        </p:txBody>
      </p:sp>
      <p:sp>
        <p:nvSpPr>
          <p:cNvPr id="19763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 sz="3200">
                <a:solidFill>
                  <a:schemeClr val="tx1"/>
                </a:solidFill>
              </a:rPr>
              <a:t>Fundamental Calculations</a:t>
            </a:r>
          </a:p>
        </p:txBody>
      </p:sp>
      <p:pic>
        <p:nvPicPr>
          <p:cNvPr id="197643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066800"/>
            <a:ext cx="6992938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05600" y="6096000"/>
            <a:ext cx="2133600" cy="476250"/>
          </a:xfrm>
        </p:spPr>
        <p:txBody>
          <a:bodyPr/>
          <a:lstStyle/>
          <a:p>
            <a:fld id="{32B59F57-4070-4382-8238-8C4EFD0587B1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838200" y="898464"/>
            <a:ext cx="7968614" cy="5296020"/>
            <a:chOff x="685800" y="1047689"/>
            <a:chExt cx="7968614" cy="5296020"/>
          </a:xfrm>
        </p:grpSpPr>
        <p:sp>
          <p:nvSpPr>
            <p:cNvPr id="6" name="Hexagon 5"/>
            <p:cNvSpPr/>
            <p:nvPr/>
          </p:nvSpPr>
          <p:spPr bwMode="auto">
            <a:xfrm>
              <a:off x="1942147" y="1480364"/>
              <a:ext cx="5334000" cy="4495800"/>
            </a:xfrm>
            <a:prstGeom prst="hexagon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8" name="Straight Connector 7"/>
            <p:cNvCxnSpPr>
              <a:stCxn id="6" idx="4"/>
              <a:endCxn id="6" idx="1"/>
            </p:cNvCxnSpPr>
            <p:nvPr/>
          </p:nvCxnSpPr>
          <p:spPr bwMode="auto">
            <a:xfrm>
              <a:off x="3066097" y="1480365"/>
              <a:ext cx="3086100" cy="449579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>
              <a:stCxn id="6" idx="5"/>
              <a:endCxn id="6" idx="2"/>
            </p:cNvCxnSpPr>
            <p:nvPr/>
          </p:nvCxnSpPr>
          <p:spPr bwMode="auto">
            <a:xfrm flipH="1">
              <a:off x="3066097" y="1480365"/>
              <a:ext cx="3086100" cy="449579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>
              <a:stCxn id="6" idx="3"/>
              <a:endCxn id="6" idx="0"/>
            </p:cNvCxnSpPr>
            <p:nvPr/>
          </p:nvCxnSpPr>
          <p:spPr bwMode="auto">
            <a:xfrm>
              <a:off x="1942147" y="3728264"/>
              <a:ext cx="53340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7182393" y="3194020"/>
              <a:ext cx="14720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U(1,0,0)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17189" y="1047691"/>
              <a:ext cx="14720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U(1,1,0)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42729" y="1047689"/>
              <a:ext cx="14720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U(0,1,0)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85800" y="3194020"/>
              <a:ext cx="14720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U(0,1,1)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730965" y="5874595"/>
              <a:ext cx="14720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U(0,0,1)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04145" y="5943599"/>
              <a:ext cx="14720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U(1,0,1)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459264" y="3760828"/>
              <a:ext cx="14720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5673872" y="2689836"/>
            <a:ext cx="1237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Sector 1 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267200" y="1763814"/>
            <a:ext cx="1237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Sector 2 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629784" y="2811384"/>
            <a:ext cx="1237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Sector 3 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736703" y="4128774"/>
            <a:ext cx="1237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Sector 4 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142864" y="4719270"/>
            <a:ext cx="1237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Sector 5 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665433" y="4128774"/>
            <a:ext cx="1237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Sector 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74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0EF6-68EB-4D87-83BB-0A6A44D0B6D1}" type="slidenum">
              <a:rPr lang="en-US"/>
              <a:pPr/>
              <a:t>22</a:t>
            </a:fld>
            <a:endParaRPr lang="en-US"/>
          </a:p>
        </p:txBody>
      </p:sp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 sz="3200">
                <a:solidFill>
                  <a:schemeClr val="tx1"/>
                </a:solidFill>
              </a:rPr>
              <a:t>Harmonic Calculations</a:t>
            </a:r>
          </a:p>
        </p:txBody>
      </p:sp>
      <p:pic>
        <p:nvPicPr>
          <p:cNvPr id="41984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600200"/>
            <a:ext cx="4699000" cy="38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0661-9EE6-42DC-9011-B7288F28034B}" type="slidenum">
              <a:rPr lang="en-US"/>
              <a:pPr/>
              <a:t>23</a:t>
            </a:fld>
            <a:endParaRPr lang="en-US"/>
          </a:p>
        </p:txBody>
      </p:sp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685800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</a:rPr>
              <a:t>180</a:t>
            </a:r>
            <a:r>
              <a:rPr lang="en-US" sz="3200" baseline="30000" dirty="0">
                <a:solidFill>
                  <a:schemeClr val="tx1"/>
                </a:solidFill>
              </a:rPr>
              <a:t>o</a:t>
            </a:r>
            <a:r>
              <a:rPr lang="en-US" sz="3200" dirty="0">
                <a:solidFill>
                  <a:schemeClr val="tx1"/>
                </a:solidFill>
              </a:rPr>
              <a:t> VSI </a:t>
            </a:r>
            <a:r>
              <a:rPr lang="en-US" sz="3200" dirty="0" smtClean="0">
                <a:solidFill>
                  <a:schemeClr val="tx1"/>
                </a:solidFill>
              </a:rPr>
              <a:t>Simulink Example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69323" name="Text Box 11"/>
          <p:cNvSpPr txBox="1">
            <a:spLocks noChangeArrowheads="1"/>
          </p:cNvSpPr>
          <p:nvPr/>
        </p:nvSpPr>
        <p:spPr bwMode="auto">
          <a:xfrm>
            <a:off x="228600" y="6248400"/>
            <a:ext cx="24208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Inverter_Bridge.mdl</a:t>
            </a:r>
            <a:endParaRPr lang="en-US" dirty="0"/>
          </a:p>
        </p:txBody>
      </p:sp>
      <p:pic>
        <p:nvPicPr>
          <p:cNvPr id="546817" name="Picture 1"/>
          <p:cNvPicPr>
            <a:picLocks noChangeAspect="1" noChangeArrowheads="1"/>
          </p:cNvPicPr>
          <p:nvPr/>
        </p:nvPicPr>
        <p:blipFill>
          <a:blip r:embed="rId2" cstate="print"/>
          <a:srcRect l="3973" t="12431" r="10548" b="24586"/>
          <a:stretch>
            <a:fillRect/>
          </a:stretch>
        </p:blipFill>
        <p:spPr bwMode="auto">
          <a:xfrm>
            <a:off x="76200" y="990600"/>
            <a:ext cx="89154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31D1-8AB2-4A18-A694-08FBBD2B0FA0}" type="slidenum">
              <a:rPr lang="en-US"/>
              <a:pPr/>
              <a:t>24</a:t>
            </a:fld>
            <a:endParaRPr lang="en-US"/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</a:rPr>
              <a:t>180</a:t>
            </a:r>
            <a:r>
              <a:rPr lang="en-US" sz="3200" baseline="30000" dirty="0">
                <a:solidFill>
                  <a:schemeClr val="tx1"/>
                </a:solidFill>
              </a:rPr>
              <a:t>o</a:t>
            </a:r>
            <a:r>
              <a:rPr lang="en-US" sz="3200" dirty="0">
                <a:solidFill>
                  <a:schemeClr val="tx1"/>
                </a:solidFill>
              </a:rPr>
              <a:t> VSI </a:t>
            </a:r>
            <a:r>
              <a:rPr lang="en-US" sz="3200" dirty="0" smtClean="0">
                <a:solidFill>
                  <a:schemeClr val="tx1"/>
                </a:solidFill>
              </a:rPr>
              <a:t>Simulink Plots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6" name="Picture 5" descr="MATLAB.jpg"/>
          <p:cNvPicPr>
            <a:picLocks/>
          </p:cNvPicPr>
          <p:nvPr/>
        </p:nvPicPr>
        <p:blipFill>
          <a:blip r:embed="rId2" cstate="print"/>
          <a:srcRect l="3987" t="6667" r="3987" b="11111"/>
          <a:stretch>
            <a:fillRect/>
          </a:stretch>
        </p:blipFill>
        <p:spPr>
          <a:xfrm>
            <a:off x="1335034" y="1101358"/>
            <a:ext cx="6437366" cy="53756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D7D10-91D2-42C7-BC2B-4CEF02D53879}" type="slidenum">
              <a:rPr lang="en-US"/>
              <a:pPr/>
              <a:t>25</a:t>
            </a:fld>
            <a:endParaRPr lang="en-US"/>
          </a:p>
        </p:txBody>
      </p:sp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z="3200">
                <a:solidFill>
                  <a:schemeClr val="tx1"/>
                </a:solidFill>
              </a:rPr>
              <a:t>180</a:t>
            </a:r>
            <a:r>
              <a:rPr lang="en-US" sz="3200" baseline="30000">
                <a:solidFill>
                  <a:schemeClr val="tx1"/>
                </a:solidFill>
              </a:rPr>
              <a:t>o</a:t>
            </a:r>
            <a:r>
              <a:rPr lang="en-US" sz="3200">
                <a:solidFill>
                  <a:schemeClr val="tx1"/>
                </a:solidFill>
              </a:rPr>
              <a:t> VSI PSCAD Example</a:t>
            </a:r>
          </a:p>
        </p:txBody>
      </p:sp>
      <p:sp>
        <p:nvSpPr>
          <p:cNvPr id="273422" name="Text Box 14"/>
          <p:cNvSpPr txBox="1">
            <a:spLocks noChangeArrowheads="1"/>
          </p:cNvSpPr>
          <p:nvPr/>
        </p:nvSpPr>
        <p:spPr bwMode="auto">
          <a:xfrm>
            <a:off x="228600" y="6248400"/>
            <a:ext cx="1508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Inverter.psc</a:t>
            </a:r>
          </a:p>
        </p:txBody>
      </p:sp>
      <p:pic>
        <p:nvPicPr>
          <p:cNvPr id="273429" name="Picture 21"/>
          <p:cNvPicPr>
            <a:picLocks noChangeAspect="1" noChangeArrowheads="1"/>
          </p:cNvPicPr>
          <p:nvPr/>
        </p:nvPicPr>
        <p:blipFill>
          <a:blip r:embed="rId2" cstate="print"/>
          <a:srcRect b="36253"/>
          <a:stretch>
            <a:fillRect/>
          </a:stretch>
        </p:blipFill>
        <p:spPr bwMode="auto">
          <a:xfrm>
            <a:off x="1447800" y="1828800"/>
            <a:ext cx="633412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AE92-4BC0-4450-BFCD-FABA3DAA92CC}" type="slidenum">
              <a:rPr lang="en-US"/>
              <a:pPr/>
              <a:t>26</a:t>
            </a:fld>
            <a:endParaRPr lang="en-US"/>
          </a:p>
        </p:txBody>
      </p:sp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z="3200">
                <a:solidFill>
                  <a:schemeClr val="tx1"/>
                </a:solidFill>
              </a:rPr>
              <a:t>180</a:t>
            </a:r>
            <a:r>
              <a:rPr lang="en-US" sz="3200" baseline="30000">
                <a:solidFill>
                  <a:schemeClr val="tx1"/>
                </a:solidFill>
              </a:rPr>
              <a:t>o</a:t>
            </a:r>
            <a:r>
              <a:rPr lang="en-US" sz="3200">
                <a:solidFill>
                  <a:schemeClr val="tx1"/>
                </a:solidFill>
              </a:rPr>
              <a:t> VSI PSCAD Example</a:t>
            </a:r>
          </a:p>
        </p:txBody>
      </p:sp>
      <p:sp>
        <p:nvSpPr>
          <p:cNvPr id="544771" name="Text Box 3"/>
          <p:cNvSpPr txBox="1">
            <a:spLocks noChangeArrowheads="1"/>
          </p:cNvSpPr>
          <p:nvPr/>
        </p:nvSpPr>
        <p:spPr bwMode="auto">
          <a:xfrm>
            <a:off x="228600" y="6248400"/>
            <a:ext cx="1508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Inverter.psc</a:t>
            </a:r>
          </a:p>
        </p:txBody>
      </p:sp>
      <p:pic>
        <p:nvPicPr>
          <p:cNvPr id="544772" name="Picture 4"/>
          <p:cNvPicPr>
            <a:picLocks noChangeAspect="1" noChangeArrowheads="1"/>
          </p:cNvPicPr>
          <p:nvPr/>
        </p:nvPicPr>
        <p:blipFill>
          <a:blip r:embed="rId2" cstate="print"/>
          <a:srcRect t="66093"/>
          <a:stretch>
            <a:fillRect/>
          </a:stretch>
        </p:blipFill>
        <p:spPr bwMode="auto">
          <a:xfrm>
            <a:off x="1752600" y="4648200"/>
            <a:ext cx="528320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477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143000"/>
            <a:ext cx="7002463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3207-82E2-4A6F-AC47-324862B0345D}" type="slidenum">
              <a:rPr lang="en-US"/>
              <a:pPr/>
              <a:t>27</a:t>
            </a:fld>
            <a:endParaRPr lang="en-US"/>
          </a:p>
        </p:txBody>
      </p:sp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z="3200">
                <a:solidFill>
                  <a:schemeClr val="tx1"/>
                </a:solidFill>
              </a:rPr>
              <a:t>180</a:t>
            </a:r>
            <a:r>
              <a:rPr lang="en-US" sz="3200" baseline="30000">
                <a:solidFill>
                  <a:schemeClr val="tx1"/>
                </a:solidFill>
              </a:rPr>
              <a:t>o</a:t>
            </a:r>
            <a:r>
              <a:rPr lang="en-US" sz="3200">
                <a:solidFill>
                  <a:schemeClr val="tx1"/>
                </a:solidFill>
              </a:rPr>
              <a:t> VSI PSCAD Plots</a:t>
            </a:r>
          </a:p>
        </p:txBody>
      </p:sp>
      <p:pic>
        <p:nvPicPr>
          <p:cNvPr id="274441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066800"/>
            <a:ext cx="6973888" cy="508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0661-9EE6-42DC-9011-B7288F28034B}" type="slidenum">
              <a:rPr lang="en-US"/>
              <a:pPr/>
              <a:t>28</a:t>
            </a:fld>
            <a:endParaRPr lang="en-US"/>
          </a:p>
        </p:txBody>
      </p:sp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685800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</a:rPr>
              <a:t>180</a:t>
            </a:r>
            <a:r>
              <a:rPr lang="en-US" sz="3200" baseline="30000" dirty="0">
                <a:solidFill>
                  <a:schemeClr val="tx1"/>
                </a:solidFill>
              </a:rPr>
              <a:t>o</a:t>
            </a:r>
            <a:r>
              <a:rPr lang="en-US" sz="3200" dirty="0">
                <a:solidFill>
                  <a:schemeClr val="tx1"/>
                </a:solidFill>
              </a:rPr>
              <a:t> VSI </a:t>
            </a:r>
            <a:r>
              <a:rPr lang="en-US" sz="3200" dirty="0" smtClean="0">
                <a:solidFill>
                  <a:schemeClr val="tx1"/>
                </a:solidFill>
              </a:rPr>
              <a:t>PSIM Example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69323" name="Text Box 11"/>
          <p:cNvSpPr txBox="1">
            <a:spLocks noChangeArrowheads="1"/>
          </p:cNvSpPr>
          <p:nvPr/>
        </p:nvSpPr>
        <p:spPr bwMode="auto">
          <a:xfrm>
            <a:off x="228600" y="6248400"/>
            <a:ext cx="20492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err="1" smtClean="0"/>
              <a:t>Inverter.psimsch</a:t>
            </a:r>
            <a:endParaRPr lang="en-US" dirty="0"/>
          </a:p>
        </p:txBody>
      </p:sp>
      <p:pic>
        <p:nvPicPr>
          <p:cNvPr id="4321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990600"/>
            <a:ext cx="7749540" cy="4774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D015E-2ADD-41C2-B47B-BF26F4BEC62C}" type="slidenum">
              <a:rPr lang="en-US"/>
              <a:pPr/>
              <a:t>2</a:t>
            </a:fld>
            <a:endParaRPr lang="en-US"/>
          </a:p>
        </p:txBody>
      </p:sp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/>
          <a:lstStyle/>
          <a:p>
            <a:r>
              <a:rPr lang="en-US" sz="3200"/>
              <a:t>Model IGBTs as Ideal Switches</a:t>
            </a:r>
          </a:p>
        </p:txBody>
      </p:sp>
      <p:pic>
        <p:nvPicPr>
          <p:cNvPr id="413703" name="Picture 7" descr="Inverter Figur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1447800"/>
            <a:ext cx="4397375" cy="2503488"/>
          </a:xfrm>
          <a:prstGeom prst="rect">
            <a:avLst/>
          </a:prstGeom>
          <a:noFill/>
        </p:spPr>
      </p:pic>
      <p:sp>
        <p:nvSpPr>
          <p:cNvPr id="413704" name="Text Box 8"/>
          <p:cNvSpPr txBox="1">
            <a:spLocks noChangeArrowheads="1"/>
          </p:cNvSpPr>
          <p:nvPr/>
        </p:nvSpPr>
        <p:spPr bwMode="auto">
          <a:xfrm>
            <a:off x="1905000" y="4419600"/>
            <a:ext cx="57181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TX = control signal (from TTL or fiber optic)</a:t>
            </a:r>
          </a:p>
          <a:p>
            <a:r>
              <a:rPr lang="en-US" i="1"/>
              <a:t>v</a:t>
            </a:r>
            <a:r>
              <a:rPr lang="en-US" i="1" baseline="-25000"/>
              <a:t>ge</a:t>
            </a:r>
            <a:r>
              <a:rPr lang="en-US"/>
              <a:t> = gate-to-emitter voltage</a:t>
            </a:r>
          </a:p>
          <a:p>
            <a:r>
              <a:rPr lang="en-US"/>
              <a:t>        (usually 15V to gate on and -15V to gate off)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31D1-8AB2-4A18-A694-08FBBD2B0FA0}" type="slidenum">
              <a:rPr lang="en-US"/>
              <a:pPr/>
              <a:t>29</a:t>
            </a:fld>
            <a:endParaRPr lang="en-US"/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</a:rPr>
              <a:t>180</a:t>
            </a:r>
            <a:r>
              <a:rPr lang="en-US" sz="3200" baseline="30000" dirty="0">
                <a:solidFill>
                  <a:schemeClr val="tx1"/>
                </a:solidFill>
              </a:rPr>
              <a:t>o</a:t>
            </a:r>
            <a:r>
              <a:rPr lang="en-US" sz="3200" dirty="0">
                <a:solidFill>
                  <a:schemeClr val="tx1"/>
                </a:solidFill>
              </a:rPr>
              <a:t> VSI </a:t>
            </a:r>
            <a:r>
              <a:rPr lang="en-US" sz="3200" dirty="0" smtClean="0">
                <a:solidFill>
                  <a:schemeClr val="tx1"/>
                </a:solidFill>
              </a:rPr>
              <a:t>PSIM </a:t>
            </a:r>
            <a:r>
              <a:rPr lang="en-US" sz="3200" dirty="0">
                <a:solidFill>
                  <a:schemeClr val="tx1"/>
                </a:solidFill>
              </a:rPr>
              <a:t>Plots</a:t>
            </a:r>
          </a:p>
        </p:txBody>
      </p:sp>
      <p:pic>
        <p:nvPicPr>
          <p:cNvPr id="431105" name="Picture 1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143000"/>
            <a:ext cx="8650596" cy="4900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31D1-8AB2-4A18-A694-08FBBD2B0FA0}" type="slidenum">
              <a:rPr lang="en-US"/>
              <a:pPr/>
              <a:t>30</a:t>
            </a:fld>
            <a:endParaRPr lang="en-US"/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</a:rPr>
              <a:t>180</a:t>
            </a:r>
            <a:r>
              <a:rPr lang="en-US" sz="3200" baseline="30000" dirty="0">
                <a:solidFill>
                  <a:schemeClr val="tx1"/>
                </a:solidFill>
              </a:rPr>
              <a:t>o</a:t>
            </a:r>
            <a:r>
              <a:rPr lang="en-US" sz="3200" dirty="0">
                <a:solidFill>
                  <a:schemeClr val="tx1"/>
                </a:solidFill>
              </a:rPr>
              <a:t> VSI </a:t>
            </a:r>
            <a:r>
              <a:rPr lang="en-US" sz="3200" dirty="0" smtClean="0">
                <a:solidFill>
                  <a:schemeClr val="tx1"/>
                </a:solidFill>
              </a:rPr>
              <a:t>PSIM FFT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534531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4804" y="1118933"/>
            <a:ext cx="8650596" cy="4900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BD38-79A5-4B07-A02F-8CD3C219875E}" type="slidenum">
              <a:rPr lang="en-US"/>
              <a:pPr/>
              <a:t>31</a:t>
            </a:fld>
            <a:endParaRPr lang="en-US"/>
          </a:p>
        </p:txBody>
      </p:sp>
      <p:sp>
        <p:nvSpPr>
          <p:cNvPr id="192522" name="Rectangle 10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z="3200">
                <a:solidFill>
                  <a:schemeClr val="tx1"/>
                </a:solidFill>
              </a:rPr>
              <a:t>180</a:t>
            </a:r>
            <a:r>
              <a:rPr lang="en-US" sz="3200" baseline="30000">
                <a:solidFill>
                  <a:schemeClr val="tx1"/>
                </a:solidFill>
              </a:rPr>
              <a:t>o</a:t>
            </a:r>
            <a:r>
              <a:rPr lang="en-US" sz="3200">
                <a:solidFill>
                  <a:schemeClr val="tx1"/>
                </a:solidFill>
              </a:rPr>
              <a:t> VSI Inverter Operation</a:t>
            </a:r>
          </a:p>
        </p:txBody>
      </p:sp>
      <p:sp>
        <p:nvSpPr>
          <p:cNvPr id="192523" name="Text Box 11"/>
          <p:cNvSpPr txBox="1">
            <a:spLocks noChangeArrowheads="1"/>
          </p:cNvSpPr>
          <p:nvPr/>
        </p:nvSpPr>
        <p:spPr bwMode="auto">
          <a:xfrm>
            <a:off x="838200" y="1371600"/>
            <a:ext cx="7696200" cy="435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74625" indent="-174625"/>
            <a:r>
              <a:rPr lang="en-US"/>
              <a:t>Based on stepping through the inverter states to produce a quasi-rotating voltage vector.</a:t>
            </a:r>
          </a:p>
          <a:p>
            <a:pPr marL="174625" indent="-174625"/>
            <a:endParaRPr lang="en-US"/>
          </a:p>
          <a:p>
            <a:pPr marL="174625" indent="-174625"/>
            <a:r>
              <a:rPr lang="en-US"/>
              <a:t>Fundamental line-to-neutral rms voltage</a:t>
            </a:r>
          </a:p>
          <a:p>
            <a:pPr marL="174625" indent="-174625"/>
            <a:endParaRPr lang="en-US"/>
          </a:p>
          <a:p>
            <a:pPr marL="174625" indent="-174625"/>
            <a:r>
              <a:rPr lang="en-US"/>
              <a:t>Fundamental line-to-line rms voltage</a:t>
            </a:r>
          </a:p>
          <a:p>
            <a:pPr marL="174625" indent="-174625"/>
            <a:endParaRPr lang="en-US"/>
          </a:p>
          <a:p>
            <a:pPr marL="174625" indent="-174625"/>
            <a:r>
              <a:rPr lang="en-US"/>
              <a:t>Advantages</a:t>
            </a:r>
          </a:p>
          <a:p>
            <a:pPr marL="174625" indent="-174625">
              <a:buFontTx/>
              <a:buChar char="•"/>
            </a:pPr>
            <a:r>
              <a:rPr lang="en-US"/>
              <a:t>Simple control</a:t>
            </a:r>
          </a:p>
          <a:p>
            <a:pPr marL="174625" indent="-174625">
              <a:buFontTx/>
              <a:buChar char="•"/>
            </a:pPr>
            <a:r>
              <a:rPr lang="en-US"/>
              <a:t>Low switching losses</a:t>
            </a:r>
          </a:p>
          <a:p>
            <a:pPr marL="174625" indent="-174625"/>
            <a:endParaRPr lang="en-US"/>
          </a:p>
          <a:p>
            <a:pPr marL="174625" indent="-174625"/>
            <a:r>
              <a:rPr lang="en-US"/>
              <a:t>Disadvantages</a:t>
            </a:r>
          </a:p>
          <a:p>
            <a:pPr marL="174625" indent="-174625">
              <a:buFontTx/>
              <a:buChar char="•"/>
            </a:pPr>
            <a:r>
              <a:rPr lang="en-US"/>
              <a:t>Low-frequency harmonics in the output voltages</a:t>
            </a:r>
          </a:p>
          <a:p>
            <a:pPr marL="174625" indent="-174625">
              <a:buFontTx/>
              <a:buChar char="•"/>
            </a:pPr>
            <a:r>
              <a:rPr lang="en-US"/>
              <a:t>Voltage amplitude controlled only through </a:t>
            </a:r>
            <a:r>
              <a:rPr lang="en-US" i="1"/>
              <a:t>v</a:t>
            </a:r>
            <a:r>
              <a:rPr lang="en-US" i="1" baseline="-25000"/>
              <a:t>dc</a:t>
            </a:r>
            <a:endParaRPr lang="en-US" baseline="-25000"/>
          </a:p>
        </p:txBody>
      </p:sp>
      <p:graphicFrame>
        <p:nvGraphicFramePr>
          <p:cNvPr id="192524" name="Object 12"/>
          <p:cNvGraphicFramePr>
            <a:graphicFrameLocks noChangeAspect="1"/>
          </p:cNvGraphicFramePr>
          <p:nvPr/>
        </p:nvGraphicFramePr>
        <p:xfrm>
          <a:off x="5638800" y="2133600"/>
          <a:ext cx="141922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32" name="Equation" r:id="rId3" imgW="838080" imgH="419040" progId="Equation.DSMT4">
                  <p:embed/>
                </p:oleObj>
              </mc:Choice>
              <mc:Fallback>
                <p:oleObj name="Equation" r:id="rId3" imgW="838080" imgH="41904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133600"/>
                        <a:ext cx="1419225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25" name="Object 13"/>
          <p:cNvGraphicFramePr>
            <a:graphicFrameLocks noChangeAspect="1"/>
          </p:cNvGraphicFramePr>
          <p:nvPr/>
        </p:nvGraphicFramePr>
        <p:xfrm>
          <a:off x="5197475" y="2844800"/>
          <a:ext cx="13335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33" name="Equation" r:id="rId5" imgW="787320" imgH="393480" progId="Equation.DSMT4">
                  <p:embed/>
                </p:oleObj>
              </mc:Choice>
              <mc:Fallback>
                <p:oleObj name="Equation" r:id="rId5" imgW="787320" imgH="39348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7475" y="2844800"/>
                        <a:ext cx="1333500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36DF-ECE7-4482-A0E0-717522F99710}" type="slidenum">
              <a:rPr lang="en-US"/>
              <a:pPr/>
              <a:t>32</a:t>
            </a:fld>
            <a:endParaRPr lang="en-US"/>
          </a:p>
        </p:txBody>
      </p:sp>
      <p:graphicFrame>
        <p:nvGraphicFramePr>
          <p:cNvPr id="201730" name="Object 2"/>
          <p:cNvGraphicFramePr>
            <a:graphicFrameLocks noChangeAspect="1"/>
          </p:cNvGraphicFramePr>
          <p:nvPr/>
        </p:nvGraphicFramePr>
        <p:xfrm>
          <a:off x="2971800" y="2057400"/>
          <a:ext cx="201453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42" name="Equation" r:id="rId4" imgW="1206360" imgH="266400" progId="Equation.DSMT4">
                  <p:embed/>
                </p:oleObj>
              </mc:Choice>
              <mc:Fallback>
                <p:oleObj name="Equation" r:id="rId4" imgW="1206360" imgH="266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057400"/>
                        <a:ext cx="2014538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31" name="Object 3"/>
          <p:cNvGraphicFramePr>
            <a:graphicFrameLocks noChangeAspect="1"/>
          </p:cNvGraphicFramePr>
          <p:nvPr/>
        </p:nvGraphicFramePr>
        <p:xfrm>
          <a:off x="2982913" y="2597150"/>
          <a:ext cx="2608262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43" name="Equation" r:id="rId6" imgW="1562040" imgH="431640" progId="Equation.DSMT4">
                  <p:embed/>
                </p:oleObj>
              </mc:Choice>
              <mc:Fallback>
                <p:oleObj name="Equation" r:id="rId6" imgW="1562040" imgH="4316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2913" y="2597150"/>
                        <a:ext cx="2608262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32" name="Object 4"/>
          <p:cNvGraphicFramePr>
            <a:graphicFrameLocks noChangeAspect="1"/>
          </p:cNvGraphicFramePr>
          <p:nvPr/>
        </p:nvGraphicFramePr>
        <p:xfrm>
          <a:off x="2994025" y="3394075"/>
          <a:ext cx="2608263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44" name="Equation" r:id="rId8" imgW="1562040" imgH="431640" progId="Equation.DSMT4">
                  <p:embed/>
                </p:oleObj>
              </mc:Choice>
              <mc:Fallback>
                <p:oleObj name="Equation" r:id="rId8" imgW="1562040" imgH="4316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4025" y="3394075"/>
                        <a:ext cx="2608263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1734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229600" cy="762000"/>
          </a:xfrm>
        </p:spPr>
        <p:txBody>
          <a:bodyPr/>
          <a:lstStyle/>
          <a:p>
            <a:r>
              <a:rPr lang="en-US" sz="3200"/>
              <a:t>Sine-Triangle Modulation</a:t>
            </a:r>
          </a:p>
        </p:txBody>
      </p:sp>
      <p:sp>
        <p:nvSpPr>
          <p:cNvPr id="201735" name="Text Box 7"/>
          <p:cNvSpPr txBox="1">
            <a:spLocks noChangeArrowheads="1"/>
          </p:cNvSpPr>
          <p:nvPr/>
        </p:nvSpPr>
        <p:spPr bwMode="auto">
          <a:xfrm>
            <a:off x="2743200" y="1498600"/>
            <a:ext cx="2584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desired load voltages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5710-8638-475D-9E34-5C46AA40DD31}" type="slidenum">
              <a:rPr lang="en-US"/>
              <a:pPr/>
              <a:t>33</a:t>
            </a:fld>
            <a:endParaRPr lang="en-US"/>
          </a:p>
        </p:txBody>
      </p:sp>
      <p:sp>
        <p:nvSpPr>
          <p:cNvPr id="203779" name="Text Box 3"/>
          <p:cNvSpPr txBox="1">
            <a:spLocks noChangeArrowheads="1"/>
          </p:cNvSpPr>
          <p:nvPr/>
        </p:nvSpPr>
        <p:spPr bwMode="auto">
          <a:xfrm>
            <a:off x="1066800" y="4724400"/>
            <a:ext cx="66548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/>
              <a:t>Inverter can control </a:t>
            </a:r>
            <a:r>
              <a:rPr lang="en-US" i="1"/>
              <a:t>v</a:t>
            </a:r>
            <a:r>
              <a:rPr lang="en-US" i="1" baseline="-25000"/>
              <a:t>ag</a:t>
            </a:r>
            <a:r>
              <a:rPr lang="en-US"/>
              <a:t>,</a:t>
            </a:r>
            <a:r>
              <a:rPr lang="en-US" sz="1800"/>
              <a:t> </a:t>
            </a:r>
            <a:r>
              <a:rPr lang="en-US" i="1"/>
              <a:t>v</a:t>
            </a:r>
            <a:r>
              <a:rPr lang="en-US" i="1" baseline="-25000"/>
              <a:t>bg</a:t>
            </a:r>
            <a:r>
              <a:rPr lang="en-US" sz="1800"/>
              <a:t>,</a:t>
            </a:r>
            <a:r>
              <a:rPr lang="en-US"/>
              <a:t> and </a:t>
            </a:r>
            <a:r>
              <a:rPr lang="en-US" i="1"/>
              <a:t>v</a:t>
            </a:r>
            <a:r>
              <a:rPr lang="en-US" i="1" baseline="-25000"/>
              <a:t>cg</a:t>
            </a:r>
            <a:r>
              <a:rPr lang="en-US"/>
              <a:t> to be any voltage</a:t>
            </a:r>
          </a:p>
          <a:p>
            <a:pPr>
              <a:lnSpc>
                <a:spcPct val="130000"/>
              </a:lnSpc>
            </a:pPr>
            <a:r>
              <a:rPr lang="en-US"/>
              <a:t>between 0 and </a:t>
            </a:r>
            <a:r>
              <a:rPr lang="en-US" i="1"/>
              <a:t>v</a:t>
            </a:r>
            <a:r>
              <a:rPr lang="en-US" i="1" baseline="-25000"/>
              <a:t>dc</a:t>
            </a:r>
            <a:r>
              <a:rPr lang="en-US" baseline="-25000"/>
              <a:t> </a:t>
            </a:r>
            <a:r>
              <a:rPr lang="en-US"/>
              <a:t>through pulse-width modulation (PWM)</a:t>
            </a:r>
          </a:p>
        </p:txBody>
      </p:sp>
      <p:sp>
        <p:nvSpPr>
          <p:cNvPr id="203782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229600" cy="639763"/>
          </a:xfrm>
        </p:spPr>
        <p:txBody>
          <a:bodyPr/>
          <a:lstStyle/>
          <a:p>
            <a:r>
              <a:rPr lang="en-US" sz="3200"/>
              <a:t>Inverter Control</a:t>
            </a:r>
          </a:p>
        </p:txBody>
      </p:sp>
      <p:pic>
        <p:nvPicPr>
          <p:cNvPr id="203784" name="Picture 8" descr="Inverter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1447800"/>
            <a:ext cx="6705600" cy="26558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CDC5-6E24-4496-A7FC-FCA0717C72A9}" type="slidenum">
              <a:rPr lang="en-US"/>
              <a:pPr/>
              <a:t>34</a:t>
            </a:fld>
            <a:endParaRPr lang="en-US"/>
          </a:p>
        </p:txBody>
      </p:sp>
      <p:graphicFrame>
        <p:nvGraphicFramePr>
          <p:cNvPr id="205826" name="Object 2"/>
          <p:cNvGraphicFramePr>
            <a:graphicFrameLocks noChangeAspect="1"/>
          </p:cNvGraphicFramePr>
          <p:nvPr/>
        </p:nvGraphicFramePr>
        <p:xfrm>
          <a:off x="2514600" y="4267200"/>
          <a:ext cx="1739900" cy="123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36" name="Equation" r:id="rId4" imgW="1041120" imgH="736560" progId="Equation.DSMT4">
                  <p:embed/>
                </p:oleObj>
              </mc:Choice>
              <mc:Fallback>
                <p:oleObj name="Equation" r:id="rId4" imgW="1041120" imgH="7365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267200"/>
                        <a:ext cx="1739900" cy="1230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27" name="Text Box 3"/>
          <p:cNvSpPr txBox="1">
            <a:spLocks noChangeArrowheads="1"/>
          </p:cNvSpPr>
          <p:nvPr/>
        </p:nvSpPr>
        <p:spPr bwMode="auto">
          <a:xfrm>
            <a:off x="1219200" y="3581400"/>
            <a:ext cx="5037138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/>
              <a:t>we may want to solve for </a:t>
            </a:r>
            <a:r>
              <a:rPr lang="en-US" i="1"/>
              <a:t>v</a:t>
            </a:r>
            <a:r>
              <a:rPr lang="en-US" i="1" baseline="-25000"/>
              <a:t>ag</a:t>
            </a:r>
            <a:r>
              <a:rPr lang="en-US"/>
              <a:t>*, </a:t>
            </a:r>
            <a:r>
              <a:rPr lang="en-US" i="1"/>
              <a:t>v</a:t>
            </a:r>
            <a:r>
              <a:rPr lang="en-US" i="1" baseline="-25000"/>
              <a:t>bg</a:t>
            </a:r>
            <a:r>
              <a:rPr lang="en-US" i="1"/>
              <a:t>*</a:t>
            </a:r>
            <a:r>
              <a:rPr lang="en-US"/>
              <a:t> and </a:t>
            </a:r>
            <a:r>
              <a:rPr lang="en-US" i="1"/>
              <a:t>v</a:t>
            </a:r>
            <a:r>
              <a:rPr lang="en-US" i="1" baseline="-25000"/>
              <a:t>cg</a:t>
            </a:r>
            <a:r>
              <a:rPr lang="en-US" i="1"/>
              <a:t>*</a:t>
            </a:r>
            <a:r>
              <a:rPr lang="en-US"/>
              <a:t> </a:t>
            </a:r>
          </a:p>
        </p:txBody>
      </p:sp>
      <p:graphicFrame>
        <p:nvGraphicFramePr>
          <p:cNvPr id="205829" name="Object 5"/>
          <p:cNvGraphicFramePr>
            <a:graphicFrameLocks noChangeAspect="1"/>
          </p:cNvGraphicFramePr>
          <p:nvPr/>
        </p:nvGraphicFramePr>
        <p:xfrm>
          <a:off x="2514600" y="2133600"/>
          <a:ext cx="4006850" cy="123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37" name="Equation" r:id="rId6" imgW="2400120" imgH="736560" progId="Equation.DSMT4">
                  <p:embed/>
                </p:oleObj>
              </mc:Choice>
              <mc:Fallback>
                <p:oleObj name="Equation" r:id="rId6" imgW="2400120" imgH="7365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133600"/>
                        <a:ext cx="4006850" cy="1230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31" name="Text Box 7"/>
          <p:cNvSpPr txBox="1">
            <a:spLocks noChangeArrowheads="1"/>
          </p:cNvSpPr>
          <p:nvPr/>
        </p:nvSpPr>
        <p:spPr bwMode="auto">
          <a:xfrm>
            <a:off x="6934200" y="2514600"/>
            <a:ext cx="493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(1)</a:t>
            </a:r>
          </a:p>
        </p:txBody>
      </p:sp>
      <p:sp>
        <p:nvSpPr>
          <p:cNvPr id="205832" name="Text Box 8"/>
          <p:cNvSpPr txBox="1">
            <a:spLocks noChangeArrowheads="1"/>
          </p:cNvSpPr>
          <p:nvPr/>
        </p:nvSpPr>
        <p:spPr bwMode="auto">
          <a:xfrm>
            <a:off x="1219200" y="838200"/>
            <a:ext cx="568325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/>
              <a:t>line-to-neutral voltages are expressed in terms of</a:t>
            </a:r>
          </a:p>
          <a:p>
            <a:pPr>
              <a:lnSpc>
                <a:spcPct val="130000"/>
              </a:lnSpc>
            </a:pPr>
            <a:r>
              <a:rPr lang="en-US"/>
              <a:t>line-to-ground voltages by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9AE30-1FB0-47D0-A521-2AEE3A3A2B72}" type="slidenum">
              <a:rPr lang="en-US"/>
              <a:pPr/>
              <a:t>35</a:t>
            </a:fld>
            <a:endParaRPr lang="en-US"/>
          </a:p>
        </p:txBody>
      </p:sp>
      <p:sp>
        <p:nvSpPr>
          <p:cNvPr id="420868" name="Text Box 4"/>
          <p:cNvSpPr txBox="1">
            <a:spLocks noChangeArrowheads="1"/>
          </p:cNvSpPr>
          <p:nvPr/>
        </p:nvSpPr>
        <p:spPr bwMode="auto">
          <a:xfrm>
            <a:off x="685800" y="1371600"/>
            <a:ext cx="7756525" cy="287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/>
              <a:t>However det(</a:t>
            </a:r>
            <a:r>
              <a:rPr lang="en-US" i="1"/>
              <a:t>A</a:t>
            </a:r>
            <a:r>
              <a:rPr lang="en-US"/>
              <a:t>)=0 so </a:t>
            </a:r>
            <a:r>
              <a:rPr lang="en-US" i="1"/>
              <a:t>A</a:t>
            </a:r>
            <a:r>
              <a:rPr lang="en-US" baseline="30000"/>
              <a:t>-1</a:t>
            </a:r>
            <a:r>
              <a:rPr lang="en-US"/>
              <a:t> doesn’t exist.</a:t>
            </a:r>
          </a:p>
          <a:p>
            <a:pPr>
              <a:lnSpc>
                <a:spcPct val="130000"/>
              </a:lnSpc>
            </a:pPr>
            <a:endParaRPr lang="en-US"/>
          </a:p>
          <a:p>
            <a:pPr>
              <a:lnSpc>
                <a:spcPct val="130000"/>
              </a:lnSpc>
            </a:pPr>
            <a:r>
              <a:rPr lang="en-US"/>
              <a:t>This means that there are an infinite number of sets</a:t>
            </a:r>
          </a:p>
          <a:p>
            <a:pPr>
              <a:lnSpc>
                <a:spcPct val="130000"/>
              </a:lnSpc>
            </a:pPr>
            <a:r>
              <a:rPr lang="en-US"/>
              <a:t>of </a:t>
            </a:r>
            <a:r>
              <a:rPr lang="en-US" i="1"/>
              <a:t>v</a:t>
            </a:r>
            <a:r>
              <a:rPr lang="en-US" i="1" baseline="-25000"/>
              <a:t>ag</a:t>
            </a:r>
            <a:r>
              <a:rPr lang="en-US" i="1"/>
              <a:t>*</a:t>
            </a:r>
            <a:r>
              <a:rPr lang="en-US"/>
              <a:t>, </a:t>
            </a:r>
            <a:r>
              <a:rPr lang="en-US" i="1"/>
              <a:t>v</a:t>
            </a:r>
            <a:r>
              <a:rPr lang="en-US" i="1" baseline="-25000"/>
              <a:t>bg</a:t>
            </a:r>
            <a:r>
              <a:rPr lang="en-US" i="1"/>
              <a:t>*</a:t>
            </a:r>
            <a:r>
              <a:rPr lang="en-US"/>
              <a:t> and </a:t>
            </a:r>
            <a:r>
              <a:rPr lang="en-US" i="1"/>
              <a:t>v</a:t>
            </a:r>
            <a:r>
              <a:rPr lang="en-US" i="1" baseline="-25000"/>
              <a:t>cg</a:t>
            </a:r>
            <a:r>
              <a:rPr lang="en-US" i="1"/>
              <a:t>*</a:t>
            </a:r>
            <a:r>
              <a:rPr lang="en-US"/>
              <a:t> for any given set of </a:t>
            </a:r>
            <a:r>
              <a:rPr lang="en-US" i="1"/>
              <a:t>v</a:t>
            </a:r>
            <a:r>
              <a:rPr lang="en-US" i="1" baseline="-25000"/>
              <a:t>as</a:t>
            </a:r>
            <a:r>
              <a:rPr lang="en-US" i="1"/>
              <a:t>*</a:t>
            </a:r>
            <a:r>
              <a:rPr lang="en-US"/>
              <a:t>, </a:t>
            </a:r>
            <a:r>
              <a:rPr lang="en-US" i="1"/>
              <a:t>v</a:t>
            </a:r>
            <a:r>
              <a:rPr lang="en-US" i="1" baseline="-25000"/>
              <a:t>bs</a:t>
            </a:r>
            <a:r>
              <a:rPr lang="en-US" i="1"/>
              <a:t>*</a:t>
            </a:r>
            <a:r>
              <a:rPr lang="en-US"/>
              <a:t>, and </a:t>
            </a:r>
            <a:r>
              <a:rPr lang="en-US" i="1"/>
              <a:t>v</a:t>
            </a:r>
            <a:r>
              <a:rPr lang="en-US" i="1" baseline="-25000"/>
              <a:t>cs</a:t>
            </a:r>
            <a:r>
              <a:rPr lang="en-US" i="1"/>
              <a:t>*</a:t>
            </a:r>
            <a:r>
              <a:rPr lang="en-US"/>
              <a:t>.</a:t>
            </a:r>
          </a:p>
          <a:p>
            <a:pPr>
              <a:lnSpc>
                <a:spcPct val="130000"/>
              </a:lnSpc>
            </a:pPr>
            <a:endParaRPr lang="en-US"/>
          </a:p>
          <a:p>
            <a:pPr>
              <a:lnSpc>
                <a:spcPct val="130000"/>
              </a:lnSpc>
            </a:pPr>
            <a:r>
              <a:rPr lang="en-US"/>
              <a:t>In fact, any zero-sequence terms can be added to </a:t>
            </a:r>
            <a:r>
              <a:rPr lang="en-US" i="1"/>
              <a:t>v</a:t>
            </a:r>
            <a:r>
              <a:rPr lang="en-US" i="1" baseline="-25000"/>
              <a:t>ag</a:t>
            </a:r>
            <a:r>
              <a:rPr lang="en-US" i="1"/>
              <a:t>*</a:t>
            </a:r>
            <a:r>
              <a:rPr lang="en-US"/>
              <a:t>, </a:t>
            </a:r>
            <a:r>
              <a:rPr lang="en-US" i="1"/>
              <a:t>v</a:t>
            </a:r>
            <a:r>
              <a:rPr lang="en-US" i="1" baseline="-25000"/>
              <a:t>bg</a:t>
            </a:r>
            <a:r>
              <a:rPr lang="en-US" i="1"/>
              <a:t>*</a:t>
            </a:r>
            <a:r>
              <a:rPr lang="en-US"/>
              <a:t> and </a:t>
            </a:r>
            <a:r>
              <a:rPr lang="en-US" i="1"/>
              <a:t>v</a:t>
            </a:r>
            <a:r>
              <a:rPr lang="en-US" i="1" baseline="-25000"/>
              <a:t>cg</a:t>
            </a:r>
            <a:r>
              <a:rPr lang="en-US" i="1"/>
              <a:t>*</a:t>
            </a:r>
            <a:endParaRPr lang="en-US"/>
          </a:p>
          <a:p>
            <a:pPr>
              <a:lnSpc>
                <a:spcPct val="130000"/>
              </a:lnSpc>
            </a:pPr>
            <a:r>
              <a:rPr lang="en-US"/>
              <a:t>without affecting </a:t>
            </a:r>
            <a:r>
              <a:rPr lang="en-US" i="1"/>
              <a:t>v</a:t>
            </a:r>
            <a:r>
              <a:rPr lang="en-US" i="1" baseline="-25000"/>
              <a:t>as</a:t>
            </a:r>
            <a:r>
              <a:rPr lang="en-US" i="1"/>
              <a:t>*</a:t>
            </a:r>
            <a:r>
              <a:rPr lang="en-US"/>
              <a:t>, </a:t>
            </a:r>
            <a:r>
              <a:rPr lang="en-US" i="1"/>
              <a:t>v</a:t>
            </a:r>
            <a:r>
              <a:rPr lang="en-US" i="1" baseline="-25000"/>
              <a:t>bs</a:t>
            </a:r>
            <a:r>
              <a:rPr lang="en-US" i="1"/>
              <a:t>*</a:t>
            </a:r>
            <a:r>
              <a:rPr lang="en-US"/>
              <a:t>, and </a:t>
            </a:r>
            <a:r>
              <a:rPr lang="en-US" i="1"/>
              <a:t>v</a:t>
            </a:r>
            <a:r>
              <a:rPr lang="en-US" i="1" baseline="-25000"/>
              <a:t>cs</a:t>
            </a:r>
            <a:r>
              <a:rPr lang="en-US" i="1"/>
              <a:t>*</a:t>
            </a:r>
            <a:r>
              <a:rPr lang="en-US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EFE05-CD8F-4DD1-B571-71C9BD24C95D}" type="slidenum">
              <a:rPr lang="en-US"/>
              <a:pPr/>
              <a:t>36</a:t>
            </a:fld>
            <a:endParaRPr lang="en-US"/>
          </a:p>
        </p:txBody>
      </p:sp>
      <p:sp>
        <p:nvSpPr>
          <p:cNvPr id="207874" name="Text Box 2"/>
          <p:cNvSpPr txBox="1">
            <a:spLocks noChangeArrowheads="1"/>
          </p:cNvSpPr>
          <p:nvPr/>
        </p:nvSpPr>
        <p:spPr bwMode="auto">
          <a:xfrm>
            <a:off x="1295400" y="1143000"/>
            <a:ext cx="10144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/>
              <a:t>Lets try</a:t>
            </a:r>
          </a:p>
        </p:txBody>
      </p:sp>
      <p:graphicFrame>
        <p:nvGraphicFramePr>
          <p:cNvPr id="207875" name="Object 3"/>
          <p:cNvGraphicFramePr>
            <a:graphicFrameLocks noChangeAspect="1"/>
          </p:cNvGraphicFramePr>
          <p:nvPr/>
        </p:nvGraphicFramePr>
        <p:xfrm>
          <a:off x="2590800" y="1371600"/>
          <a:ext cx="2481263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87" name="Equation" r:id="rId4" imgW="1485720" imgH="393480" progId="Equation.DSMT4">
                  <p:embed/>
                </p:oleObj>
              </mc:Choice>
              <mc:Fallback>
                <p:oleObj name="Equation" r:id="rId4" imgW="1485720" imgH="3934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371600"/>
                        <a:ext cx="2481263" cy="657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876" name="Object 4"/>
          <p:cNvGraphicFramePr>
            <a:graphicFrameLocks noChangeAspect="1"/>
          </p:cNvGraphicFramePr>
          <p:nvPr/>
        </p:nvGraphicFramePr>
        <p:xfrm>
          <a:off x="2601913" y="2133600"/>
          <a:ext cx="3073400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88" name="Equation" r:id="rId6" imgW="1841400" imgH="457200" progId="Equation.DSMT4">
                  <p:embed/>
                </p:oleObj>
              </mc:Choice>
              <mc:Fallback>
                <p:oleObj name="Equation" r:id="rId6" imgW="1841400" imgH="457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1913" y="2133600"/>
                        <a:ext cx="3073400" cy="763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877" name="Object 5"/>
          <p:cNvGraphicFramePr>
            <a:graphicFrameLocks noChangeAspect="1"/>
          </p:cNvGraphicFramePr>
          <p:nvPr/>
        </p:nvGraphicFramePr>
        <p:xfrm>
          <a:off x="2590800" y="3048000"/>
          <a:ext cx="3074988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89" name="Equation" r:id="rId8" imgW="1841400" imgH="457200" progId="Equation.DSMT4">
                  <p:embed/>
                </p:oleObj>
              </mc:Choice>
              <mc:Fallback>
                <p:oleObj name="Equation" r:id="rId8" imgW="1841400" imgH="4572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048000"/>
                        <a:ext cx="3074988" cy="763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878" name="Text Box 6"/>
          <p:cNvSpPr txBox="1">
            <a:spLocks noChangeArrowheads="1"/>
          </p:cNvSpPr>
          <p:nvPr/>
        </p:nvSpPr>
        <p:spPr bwMode="auto">
          <a:xfrm>
            <a:off x="2560638" y="4114800"/>
            <a:ext cx="3754437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/>
              <a:t>where </a:t>
            </a:r>
            <a:r>
              <a:rPr lang="en-US" i="1"/>
              <a:t>d</a:t>
            </a:r>
            <a:r>
              <a:rPr lang="en-US"/>
              <a:t> is the modulation index</a:t>
            </a:r>
          </a:p>
          <a:p>
            <a:pPr>
              <a:lnSpc>
                <a:spcPct val="110000"/>
              </a:lnSpc>
            </a:pPr>
            <a:endParaRPr lang="en-US"/>
          </a:p>
          <a:p>
            <a:pPr>
              <a:lnSpc>
                <a:spcPct val="110000"/>
              </a:lnSpc>
            </a:pPr>
            <a:r>
              <a:rPr lang="en-US"/>
              <a:t>since 0 </a:t>
            </a:r>
            <a:r>
              <a:rPr lang="en-US">
                <a:cs typeface="Arial" charset="0"/>
              </a:rPr>
              <a:t>≤ </a:t>
            </a:r>
            <a:r>
              <a:rPr lang="en-US" i="1">
                <a:cs typeface="Arial" charset="0"/>
              </a:rPr>
              <a:t>v</a:t>
            </a:r>
            <a:r>
              <a:rPr lang="en-US" i="1" baseline="-25000">
                <a:cs typeface="Arial" charset="0"/>
              </a:rPr>
              <a:t>ag</a:t>
            </a:r>
            <a:r>
              <a:rPr lang="en-US">
                <a:cs typeface="Arial" charset="0"/>
              </a:rPr>
              <a:t> </a:t>
            </a:r>
            <a:r>
              <a:rPr lang="en-US"/>
              <a:t>≤ </a:t>
            </a:r>
            <a:r>
              <a:rPr lang="en-US" i="1"/>
              <a:t>v</a:t>
            </a:r>
            <a:r>
              <a:rPr lang="en-US" i="1" baseline="-25000"/>
              <a:t>dc</a:t>
            </a:r>
          </a:p>
          <a:p>
            <a:pPr>
              <a:lnSpc>
                <a:spcPct val="110000"/>
              </a:lnSpc>
            </a:pPr>
            <a:r>
              <a:rPr lang="en-US"/>
              <a:t>then 0 ≤ </a:t>
            </a:r>
            <a:r>
              <a:rPr lang="en-US" i="1"/>
              <a:t>d</a:t>
            </a:r>
            <a:r>
              <a:rPr lang="en-US"/>
              <a:t> ≤ 1</a:t>
            </a:r>
          </a:p>
        </p:txBody>
      </p:sp>
      <p:sp>
        <p:nvSpPr>
          <p:cNvPr id="207879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z="3200"/>
              <a:t>Commanded Line-to-Ground Voltages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40A8E-C4B1-4EF2-972C-BED47FFC5A42}" type="slidenum">
              <a:rPr lang="en-US"/>
              <a:pPr/>
              <a:t>37</a:t>
            </a:fld>
            <a:endParaRPr lang="en-US"/>
          </a:p>
        </p:txBody>
      </p:sp>
      <p:sp>
        <p:nvSpPr>
          <p:cNvPr id="209922" name="Rectangle 2"/>
          <p:cNvSpPr>
            <a:spLocks noChangeArrowheads="1"/>
          </p:cNvSpPr>
          <p:nvPr/>
        </p:nvSpPr>
        <p:spPr bwMode="auto">
          <a:xfrm>
            <a:off x="685800" y="457200"/>
            <a:ext cx="1155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From (1)</a:t>
            </a:r>
          </a:p>
        </p:txBody>
      </p:sp>
      <p:graphicFrame>
        <p:nvGraphicFramePr>
          <p:cNvPr id="209923" name="Object 3"/>
          <p:cNvGraphicFramePr>
            <a:graphicFrameLocks noChangeAspect="1"/>
          </p:cNvGraphicFramePr>
          <p:nvPr/>
        </p:nvGraphicFramePr>
        <p:xfrm>
          <a:off x="1219200" y="1143000"/>
          <a:ext cx="59150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43" name="Equation" r:id="rId4" imgW="3543120" imgH="457200" progId="Equation.DSMT4">
                  <p:embed/>
                </p:oleObj>
              </mc:Choice>
              <mc:Fallback>
                <p:oleObj name="Equation" r:id="rId4" imgW="3543120" imgH="457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143000"/>
                        <a:ext cx="5915025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24" name="Object 4"/>
          <p:cNvGraphicFramePr>
            <a:graphicFrameLocks noChangeAspect="1"/>
          </p:cNvGraphicFramePr>
          <p:nvPr/>
        </p:nvGraphicFramePr>
        <p:xfrm>
          <a:off x="2438400" y="3048000"/>
          <a:ext cx="1887538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44" name="Equation" r:id="rId6" imgW="1130040" imgH="393480" progId="Equation.DSMT4">
                  <p:embed/>
                </p:oleObj>
              </mc:Choice>
              <mc:Fallback>
                <p:oleObj name="Equation" r:id="rId6" imgW="1130040" imgH="3934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048000"/>
                        <a:ext cx="1887538" cy="657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25" name="Object 5"/>
          <p:cNvGraphicFramePr>
            <a:graphicFrameLocks noChangeAspect="1"/>
          </p:cNvGraphicFramePr>
          <p:nvPr/>
        </p:nvGraphicFramePr>
        <p:xfrm>
          <a:off x="2481263" y="3781425"/>
          <a:ext cx="2500312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45" name="Equation" r:id="rId8" imgW="1498320" imgH="431640" progId="Equation.DSMT4">
                  <p:embed/>
                </p:oleObj>
              </mc:Choice>
              <mc:Fallback>
                <p:oleObj name="Equation" r:id="rId8" imgW="1498320" imgH="4316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1263" y="3781425"/>
                        <a:ext cx="2500312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26" name="Object 6"/>
          <p:cNvGraphicFramePr>
            <a:graphicFrameLocks noChangeAspect="1"/>
          </p:cNvGraphicFramePr>
          <p:nvPr/>
        </p:nvGraphicFramePr>
        <p:xfrm>
          <a:off x="2486025" y="4613275"/>
          <a:ext cx="2500313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46" name="Equation" r:id="rId10" imgW="1498320" imgH="431640" progId="Equation.DSMT4">
                  <p:embed/>
                </p:oleObj>
              </mc:Choice>
              <mc:Fallback>
                <p:oleObj name="Equation" r:id="rId10" imgW="1498320" imgH="4316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6025" y="4613275"/>
                        <a:ext cx="2500313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27" name="Object 7"/>
          <p:cNvGraphicFramePr>
            <a:graphicFrameLocks noChangeAspect="1"/>
          </p:cNvGraphicFramePr>
          <p:nvPr/>
        </p:nvGraphicFramePr>
        <p:xfrm>
          <a:off x="4702175" y="5410200"/>
          <a:ext cx="129540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47" name="Equation" r:id="rId12" imgW="774360" imgH="469800" progId="Equation.DSMT4">
                  <p:embed/>
                </p:oleObj>
              </mc:Choice>
              <mc:Fallback>
                <p:oleObj name="Equation" r:id="rId12" imgW="774360" imgH="4698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2175" y="5410200"/>
                        <a:ext cx="1295400" cy="784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928" name="Text Box 8"/>
          <p:cNvSpPr txBox="1">
            <a:spLocks noChangeArrowheads="1"/>
          </p:cNvSpPr>
          <p:nvPr/>
        </p:nvSpPr>
        <p:spPr bwMode="auto">
          <a:xfrm>
            <a:off x="2193925" y="5573713"/>
            <a:ext cx="2492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for a desired </a:t>
            </a:r>
            <a:r>
              <a:rPr lang="en-US" i="1"/>
              <a:t>V</a:t>
            </a:r>
            <a:r>
              <a:rPr lang="en-US" i="1" baseline="-25000"/>
              <a:t>s</a:t>
            </a:r>
            <a:r>
              <a:rPr lang="en-US" i="1"/>
              <a:t>*</a:t>
            </a:r>
            <a:r>
              <a:rPr lang="en-US"/>
              <a:t>, 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9157C-4237-4FAC-BBCE-6F6710185ADE}" type="slidenum">
              <a:rPr lang="en-US"/>
              <a:pPr/>
              <a:t>38</a:t>
            </a:fld>
            <a:endParaRPr lang="en-US"/>
          </a:p>
        </p:txBody>
      </p:sp>
      <p:graphicFrame>
        <p:nvGraphicFramePr>
          <p:cNvPr id="211970" name="Object 2"/>
          <p:cNvGraphicFramePr>
            <a:graphicFrameLocks noChangeAspect="1"/>
          </p:cNvGraphicFramePr>
          <p:nvPr/>
        </p:nvGraphicFramePr>
        <p:xfrm>
          <a:off x="3581400" y="1676400"/>
          <a:ext cx="2055813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78" name="Equation" r:id="rId4" imgW="1231560" imgH="419040" progId="Equation.DSMT4">
                  <p:embed/>
                </p:oleObj>
              </mc:Choice>
              <mc:Fallback>
                <p:oleObj name="Equation" r:id="rId4" imgW="1231560" imgH="419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676400"/>
                        <a:ext cx="2055813" cy="700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971" name="Object 3"/>
          <p:cNvGraphicFramePr>
            <a:graphicFrameLocks noChangeAspect="1"/>
          </p:cNvGraphicFramePr>
          <p:nvPr/>
        </p:nvGraphicFramePr>
        <p:xfrm>
          <a:off x="3657600" y="3505200"/>
          <a:ext cx="1887538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79" name="Equation" r:id="rId6" imgW="1130040" imgH="419040" progId="Equation.DSMT4">
                  <p:embed/>
                </p:oleObj>
              </mc:Choice>
              <mc:Fallback>
                <p:oleObj name="Equation" r:id="rId6" imgW="1130040" imgH="4190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505200"/>
                        <a:ext cx="1887538" cy="700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1972" name="Rectangle 4"/>
          <p:cNvSpPr>
            <a:spLocks noChangeArrowheads="1"/>
          </p:cNvSpPr>
          <p:nvPr/>
        </p:nvSpPr>
        <p:spPr bwMode="auto">
          <a:xfrm>
            <a:off x="609600" y="812800"/>
            <a:ext cx="5491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Note that the largest voltage occurs when </a:t>
            </a:r>
            <a:r>
              <a:rPr lang="en-US" i="1"/>
              <a:t>d </a:t>
            </a:r>
            <a:r>
              <a:rPr lang="en-US"/>
              <a:t>= 1</a:t>
            </a:r>
          </a:p>
        </p:txBody>
      </p:sp>
      <p:sp>
        <p:nvSpPr>
          <p:cNvPr id="211973" name="Rectangle 5"/>
          <p:cNvSpPr>
            <a:spLocks noChangeArrowheads="1"/>
          </p:cNvSpPr>
          <p:nvPr/>
        </p:nvSpPr>
        <p:spPr bwMode="auto">
          <a:xfrm>
            <a:off x="609600" y="1803400"/>
            <a:ext cx="2849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so the largest voltage is</a:t>
            </a:r>
          </a:p>
        </p:txBody>
      </p:sp>
      <p:sp>
        <p:nvSpPr>
          <p:cNvPr id="211974" name="Rectangle 6"/>
          <p:cNvSpPr>
            <a:spLocks noChangeArrowheads="1"/>
          </p:cNvSpPr>
          <p:nvPr/>
        </p:nvSpPr>
        <p:spPr bwMode="auto">
          <a:xfrm>
            <a:off x="685800" y="2870200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Considering the inverter topology, the largest voltage should be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5CAF-1FFF-469E-B7A7-13E7DB6EBE7D}" type="slidenum">
              <a:rPr lang="en-US"/>
              <a:pPr/>
              <a:t>3</a:t>
            </a:fld>
            <a:endParaRPr lang="en-US"/>
          </a:p>
        </p:txBody>
      </p:sp>
      <p:sp>
        <p:nvSpPr>
          <p:cNvPr id="183300" name="Text Box 4"/>
          <p:cNvSpPr txBox="1">
            <a:spLocks noChangeArrowheads="1"/>
          </p:cNvSpPr>
          <p:nvPr/>
        </p:nvSpPr>
        <p:spPr bwMode="auto">
          <a:xfrm>
            <a:off x="1905000" y="228600"/>
            <a:ext cx="53070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/>
              <a:t>Switching State: T1=0, T4=0</a:t>
            </a:r>
          </a:p>
        </p:txBody>
      </p:sp>
      <p:sp>
        <p:nvSpPr>
          <p:cNvPr id="183304" name="Text Box 8"/>
          <p:cNvSpPr txBox="1">
            <a:spLocks noChangeArrowheads="1"/>
          </p:cNvSpPr>
          <p:nvPr/>
        </p:nvSpPr>
        <p:spPr bwMode="auto">
          <a:xfrm>
            <a:off x="3352800" y="3352800"/>
            <a:ext cx="5232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168275" indent="-168275">
              <a:buFontTx/>
              <a:buChar char="•"/>
            </a:pPr>
            <a:r>
              <a:rPr lang="en-US"/>
              <a:t>output voltage depends on current direction</a:t>
            </a:r>
          </a:p>
          <a:p>
            <a:pPr marL="168275" indent="-168275">
              <a:buFontTx/>
              <a:buChar char="•"/>
            </a:pPr>
            <a:r>
              <a:rPr lang="en-US"/>
              <a:t>for our purposes, this state will not be used</a:t>
            </a:r>
          </a:p>
        </p:txBody>
      </p:sp>
      <p:graphicFrame>
        <p:nvGraphicFramePr>
          <p:cNvPr id="183306" name="Object 10"/>
          <p:cNvGraphicFramePr>
            <a:graphicFrameLocks noChangeAspect="1"/>
          </p:cNvGraphicFramePr>
          <p:nvPr/>
        </p:nvGraphicFramePr>
        <p:xfrm>
          <a:off x="3362325" y="1828800"/>
          <a:ext cx="70008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27" name="Equation" r:id="rId3" imgW="419100" imgH="228600" progId="Equation.3">
                  <p:embed/>
                </p:oleObj>
              </mc:Choice>
              <mc:Fallback>
                <p:oleObj name="Equation" r:id="rId3" imgW="419100" imgH="2286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2325" y="1828800"/>
                        <a:ext cx="700088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308" name="Text Box 12"/>
          <p:cNvSpPr txBox="1">
            <a:spLocks noChangeArrowheads="1"/>
          </p:cNvSpPr>
          <p:nvPr/>
        </p:nvSpPr>
        <p:spPr bwMode="auto">
          <a:xfrm>
            <a:off x="4276725" y="1828800"/>
            <a:ext cx="1185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D4 is on </a:t>
            </a:r>
          </a:p>
        </p:txBody>
      </p:sp>
      <p:graphicFrame>
        <p:nvGraphicFramePr>
          <p:cNvPr id="183309" name="Object 13"/>
          <p:cNvGraphicFramePr>
            <a:graphicFrameLocks noChangeAspect="1"/>
          </p:cNvGraphicFramePr>
          <p:nvPr/>
        </p:nvGraphicFramePr>
        <p:xfrm>
          <a:off x="5715000" y="1828800"/>
          <a:ext cx="1738313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28" name="Equation" r:id="rId5" imgW="1041120" imgH="241200" progId="Equation.3">
                  <p:embed/>
                </p:oleObj>
              </mc:Choice>
              <mc:Fallback>
                <p:oleObj name="Equation" r:id="rId5" imgW="1041120" imgH="2412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828800"/>
                        <a:ext cx="1738313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11" name="Object 15"/>
          <p:cNvGraphicFramePr>
            <a:graphicFrameLocks noChangeAspect="1"/>
          </p:cNvGraphicFramePr>
          <p:nvPr/>
        </p:nvGraphicFramePr>
        <p:xfrm>
          <a:off x="3438525" y="2667000"/>
          <a:ext cx="70008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29" name="Equation" r:id="rId7" imgW="419100" imgH="228600" progId="Equation.3">
                  <p:embed/>
                </p:oleObj>
              </mc:Choice>
              <mc:Fallback>
                <p:oleObj name="Equation" r:id="rId7" imgW="419100" imgH="2286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8525" y="2667000"/>
                        <a:ext cx="700088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313" name="Text Box 17"/>
          <p:cNvSpPr txBox="1">
            <a:spLocks noChangeArrowheads="1"/>
          </p:cNvSpPr>
          <p:nvPr/>
        </p:nvSpPr>
        <p:spPr bwMode="auto">
          <a:xfrm>
            <a:off x="4352925" y="2667000"/>
            <a:ext cx="1185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D1 is on </a:t>
            </a:r>
          </a:p>
        </p:txBody>
      </p:sp>
      <p:graphicFrame>
        <p:nvGraphicFramePr>
          <p:cNvPr id="183314" name="Object 18"/>
          <p:cNvGraphicFramePr>
            <a:graphicFrameLocks noChangeAspect="1"/>
          </p:cNvGraphicFramePr>
          <p:nvPr/>
        </p:nvGraphicFramePr>
        <p:xfrm>
          <a:off x="5724525" y="2667000"/>
          <a:ext cx="197167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30" name="Equation" r:id="rId9" imgW="1180800" imgH="241200" progId="Equation.3">
                  <p:embed/>
                </p:oleObj>
              </mc:Choice>
              <mc:Fallback>
                <p:oleObj name="Equation" r:id="rId9" imgW="1180800" imgH="2412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2667000"/>
                        <a:ext cx="1971675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3329" name="Picture 33" descr="Notes Figures"/>
          <p:cNvPicPr>
            <a:picLocks noChangeAspect="1" noChangeArrowheads="1"/>
          </p:cNvPicPr>
          <p:nvPr/>
        </p:nvPicPr>
        <p:blipFill>
          <a:blip r:embed="rId11" cstate="print"/>
          <a:srcRect l="-5518" t="-3973" r="-3448" b="-3477"/>
          <a:stretch>
            <a:fillRect/>
          </a:stretch>
        </p:blipFill>
        <p:spPr bwMode="auto">
          <a:xfrm>
            <a:off x="990600" y="1676400"/>
            <a:ext cx="1809750" cy="247808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3330" name="AutoShape 34" descr="Inverters">
            <a:hlinkClick r:id="rId1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405813" y="0"/>
            <a:ext cx="738187" cy="509588"/>
          </a:xfrm>
          <a:prstGeom prst="actionButtonBlank">
            <a:avLst/>
          </a:prstGeom>
          <a:blipFill dpi="0" rotWithShape="1">
            <a:blip r:embed="rId13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C320F-8E2C-423B-9C77-3EDF1E3DCBB7}" type="slidenum">
              <a:rPr lang="en-US"/>
              <a:pPr/>
              <a:t>39</a:t>
            </a:fld>
            <a:endParaRPr lang="en-US"/>
          </a:p>
        </p:txBody>
      </p:sp>
      <p:sp>
        <p:nvSpPr>
          <p:cNvPr id="214018" name="Rectangle 2"/>
          <p:cNvSpPr>
            <a:spLocks noChangeArrowheads="1"/>
          </p:cNvSpPr>
          <p:nvPr/>
        </p:nvSpPr>
        <p:spPr bwMode="auto">
          <a:xfrm>
            <a:off x="1547813" y="1422400"/>
            <a:ext cx="550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Try</a:t>
            </a:r>
          </a:p>
        </p:txBody>
      </p:sp>
      <p:graphicFrame>
        <p:nvGraphicFramePr>
          <p:cNvPr id="214019" name="Object 3"/>
          <p:cNvGraphicFramePr>
            <a:graphicFrameLocks noChangeAspect="1"/>
          </p:cNvGraphicFramePr>
          <p:nvPr/>
        </p:nvGraphicFramePr>
        <p:xfrm>
          <a:off x="1828800" y="2057400"/>
          <a:ext cx="381635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31" name="Equation" r:id="rId4" imgW="2286000" imgH="431640" progId="Equation.DSMT4">
                  <p:embed/>
                </p:oleObj>
              </mc:Choice>
              <mc:Fallback>
                <p:oleObj name="Equation" r:id="rId4" imgW="2286000" imgH="4316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057400"/>
                        <a:ext cx="3816350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0" name="Object 4"/>
          <p:cNvGraphicFramePr>
            <a:graphicFrameLocks noChangeAspect="1"/>
          </p:cNvGraphicFramePr>
          <p:nvPr/>
        </p:nvGraphicFramePr>
        <p:xfrm>
          <a:off x="1819275" y="2895600"/>
          <a:ext cx="4430713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32" name="Equation" r:id="rId6" imgW="2654280" imgH="457200" progId="Equation.DSMT4">
                  <p:embed/>
                </p:oleObj>
              </mc:Choice>
              <mc:Fallback>
                <p:oleObj name="Equation" r:id="rId6" imgW="2654280" imgH="457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9275" y="2895600"/>
                        <a:ext cx="4430713" cy="763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1" name="Object 5"/>
          <p:cNvGraphicFramePr>
            <a:graphicFrameLocks noChangeAspect="1"/>
          </p:cNvGraphicFramePr>
          <p:nvPr/>
        </p:nvGraphicFramePr>
        <p:xfrm>
          <a:off x="1819275" y="3810000"/>
          <a:ext cx="4430713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33" name="Equation" r:id="rId8" imgW="2654280" imgH="457200" progId="Equation.DSMT4">
                  <p:embed/>
                </p:oleObj>
              </mc:Choice>
              <mc:Fallback>
                <p:oleObj name="Equation" r:id="rId8" imgW="2654280" imgH="4572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9275" y="3810000"/>
                        <a:ext cx="4430713" cy="763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4022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sz="3200"/>
              <a:t>Third-Harmonic Injection</a:t>
            </a:r>
          </a:p>
        </p:txBody>
      </p:sp>
      <p:sp>
        <p:nvSpPr>
          <p:cNvPr id="214023" name="Text Box 7"/>
          <p:cNvSpPr txBox="1">
            <a:spLocks noChangeArrowheads="1"/>
          </p:cNvSpPr>
          <p:nvPr/>
        </p:nvSpPr>
        <p:spPr bwMode="auto">
          <a:xfrm>
            <a:off x="838200" y="5181600"/>
            <a:ext cx="76200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/>
              <a:t>J.A. Houldsworth and D.A. Grant, "The Use of Harmonic Distortion to Increase the Output Voltage of a Three-Phase PWM Inverter," </a:t>
            </a:r>
            <a:r>
              <a:rPr lang="en-US" sz="1600" i="1"/>
              <a:t>IEEE Transactions on Industry Applications</a:t>
            </a:r>
            <a:r>
              <a:rPr lang="en-US" sz="1600"/>
              <a:t>, volume 20, number 5, pages 1224-1228, September/October 1984.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D723-1D2D-4098-80DB-41EDBFDB7B4B}" type="slidenum">
              <a:rPr lang="en-US"/>
              <a:pPr/>
              <a:t>40</a:t>
            </a:fld>
            <a:endParaRPr lang="en-US"/>
          </a:p>
        </p:txBody>
      </p:sp>
      <p:sp>
        <p:nvSpPr>
          <p:cNvPr id="216066" name="Rectangle 2"/>
          <p:cNvSpPr>
            <a:spLocks noChangeArrowheads="1"/>
          </p:cNvSpPr>
          <p:nvPr/>
        </p:nvSpPr>
        <p:spPr bwMode="auto">
          <a:xfrm>
            <a:off x="228600" y="428625"/>
            <a:ext cx="54681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Note that the </a:t>
            </a:r>
            <a:r>
              <a:rPr lang="en-US" dirty="0" err="1"/>
              <a:t>cos</a:t>
            </a:r>
            <a:r>
              <a:rPr lang="en-US" dirty="0"/>
              <a:t>(3</a:t>
            </a:r>
            <a:r>
              <a:rPr lang="en-US" i="1" dirty="0">
                <a:latin typeface="Symbol" pitchFamily="18" charset="2"/>
              </a:rPr>
              <a:t>q</a:t>
            </a:r>
            <a:r>
              <a:rPr lang="en-US" i="1" baseline="-25000" dirty="0"/>
              <a:t>c</a:t>
            </a:r>
            <a:r>
              <a:rPr lang="en-US" dirty="0"/>
              <a:t>) is a zero-sequence </a:t>
            </a:r>
            <a:r>
              <a:rPr lang="en-US" dirty="0" smtClean="0"/>
              <a:t>term</a:t>
            </a:r>
            <a:endParaRPr lang="en-US" dirty="0"/>
          </a:p>
        </p:txBody>
      </p:sp>
      <p:sp>
        <p:nvSpPr>
          <p:cNvPr id="216068" name="Rectangle 4"/>
          <p:cNvSpPr>
            <a:spLocks noChangeArrowheads="1"/>
          </p:cNvSpPr>
          <p:nvPr/>
        </p:nvSpPr>
        <p:spPr bwMode="auto">
          <a:xfrm>
            <a:off x="1447800" y="2794000"/>
            <a:ext cx="1155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From (1)</a:t>
            </a:r>
          </a:p>
        </p:txBody>
      </p:sp>
      <p:sp>
        <p:nvSpPr>
          <p:cNvPr id="216069" name="Rectangle 5"/>
          <p:cNvSpPr>
            <a:spLocks noChangeArrowheads="1"/>
          </p:cNvSpPr>
          <p:nvPr/>
        </p:nvSpPr>
        <p:spPr bwMode="auto">
          <a:xfrm>
            <a:off x="1219200" y="5257800"/>
            <a:ext cx="6470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This is the same as before.  Where is the improvement?</a:t>
            </a:r>
          </a:p>
        </p:txBody>
      </p:sp>
      <p:sp>
        <p:nvSpPr>
          <p:cNvPr id="216070" name="Rectangle 6"/>
          <p:cNvSpPr>
            <a:spLocks noChangeArrowheads="1"/>
          </p:cNvSpPr>
          <p:nvPr/>
        </p:nvSpPr>
        <p:spPr bwMode="auto">
          <a:xfrm>
            <a:off x="228600" y="1803400"/>
            <a:ext cx="64150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In a three-phase system, dc values or triplen harmonics</a:t>
            </a:r>
          </a:p>
          <a:p>
            <a:r>
              <a:rPr lang="en-US"/>
              <a:t>are zero-sequence terms</a:t>
            </a:r>
          </a:p>
        </p:txBody>
      </p:sp>
      <p:graphicFrame>
        <p:nvGraphicFramePr>
          <p:cNvPr id="216071" name="Object 7"/>
          <p:cNvGraphicFramePr>
            <a:graphicFrameLocks noChangeAspect="1"/>
          </p:cNvGraphicFramePr>
          <p:nvPr/>
        </p:nvGraphicFramePr>
        <p:xfrm>
          <a:off x="2819400" y="2743200"/>
          <a:ext cx="1887538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83" name="Equation" r:id="rId4" imgW="1130040" imgH="393480" progId="Equation.DSMT4">
                  <p:embed/>
                </p:oleObj>
              </mc:Choice>
              <mc:Fallback>
                <p:oleObj name="Equation" r:id="rId4" imgW="1130040" imgH="3934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743200"/>
                        <a:ext cx="1887538" cy="657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72" name="Object 8"/>
          <p:cNvGraphicFramePr>
            <a:graphicFrameLocks noChangeAspect="1"/>
          </p:cNvGraphicFramePr>
          <p:nvPr/>
        </p:nvGraphicFramePr>
        <p:xfrm>
          <a:off x="2820988" y="3476625"/>
          <a:ext cx="2500312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84" name="Equation" r:id="rId6" imgW="1498320" imgH="431640" progId="Equation.DSMT4">
                  <p:embed/>
                </p:oleObj>
              </mc:Choice>
              <mc:Fallback>
                <p:oleObj name="Equation" r:id="rId6" imgW="1498320" imgH="43164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0988" y="3476625"/>
                        <a:ext cx="2500312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73" name="Object 9"/>
          <p:cNvGraphicFramePr>
            <a:graphicFrameLocks noChangeAspect="1"/>
          </p:cNvGraphicFramePr>
          <p:nvPr/>
        </p:nvGraphicFramePr>
        <p:xfrm>
          <a:off x="2825750" y="4308475"/>
          <a:ext cx="2500313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85" name="Equation" r:id="rId8" imgW="1498320" imgH="431640" progId="Equation.DSMT4">
                  <p:embed/>
                </p:oleObj>
              </mc:Choice>
              <mc:Fallback>
                <p:oleObj name="Equation" r:id="rId8" imgW="1498320" imgH="43164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5750" y="4308475"/>
                        <a:ext cx="2500313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7A452-B482-4BC9-B1C4-8787EA2D5471}" type="slidenum">
              <a:rPr lang="en-US"/>
              <a:pPr/>
              <a:t>41</a:t>
            </a:fld>
            <a:endParaRPr lang="en-US"/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z="3200"/>
              <a:t>Line-to-Ground and Line-to-Neutral Voltages</a:t>
            </a:r>
          </a:p>
        </p:txBody>
      </p:sp>
      <p:pic>
        <p:nvPicPr>
          <p:cNvPr id="2181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4963" y="1219200"/>
            <a:ext cx="5786437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04501-D348-42DB-BB5E-8B3C713C1BE2}" type="slidenum">
              <a:rPr lang="en-US"/>
              <a:pPr/>
              <a:t>42</a:t>
            </a:fld>
            <a:endParaRPr lang="en-US"/>
          </a:p>
        </p:txBody>
      </p:sp>
      <p:graphicFrame>
        <p:nvGraphicFramePr>
          <p:cNvPr id="220162" name="Object 2"/>
          <p:cNvGraphicFramePr>
            <a:graphicFrameLocks noChangeAspect="1"/>
          </p:cNvGraphicFramePr>
          <p:nvPr/>
        </p:nvGraphicFramePr>
        <p:xfrm>
          <a:off x="2438400" y="3581400"/>
          <a:ext cx="1868488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170" name="Equation" r:id="rId4" imgW="1117440" imgH="419040" progId="Equation.DSMT4">
                  <p:embed/>
                </p:oleObj>
              </mc:Choice>
              <mc:Fallback>
                <p:oleObj name="Equation" r:id="rId4" imgW="1117440" imgH="419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581400"/>
                        <a:ext cx="1868488" cy="700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63" name="Object 3"/>
          <p:cNvGraphicFramePr>
            <a:graphicFrameLocks noChangeAspect="1"/>
          </p:cNvGraphicFramePr>
          <p:nvPr/>
        </p:nvGraphicFramePr>
        <p:xfrm>
          <a:off x="2438400" y="4495800"/>
          <a:ext cx="954088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171" name="Equation" r:id="rId6" imgW="571320" imgH="419040" progId="Equation.DSMT4">
                  <p:embed/>
                </p:oleObj>
              </mc:Choice>
              <mc:Fallback>
                <p:oleObj name="Equation" r:id="rId6" imgW="571320" imgH="4190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495800"/>
                        <a:ext cx="954088" cy="700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0164" name="Rectangle 4"/>
          <p:cNvSpPr>
            <a:spLocks noChangeArrowheads="1"/>
          </p:cNvSpPr>
          <p:nvPr/>
        </p:nvSpPr>
        <p:spPr bwMode="auto">
          <a:xfrm>
            <a:off x="838200" y="660400"/>
            <a:ext cx="6964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As it turns out, the third harmonic allows a larger range on </a:t>
            </a:r>
            <a:r>
              <a:rPr lang="en-US" i="1"/>
              <a:t>d</a:t>
            </a:r>
            <a:r>
              <a:rPr lang="en-US"/>
              <a:t> </a:t>
            </a:r>
          </a:p>
        </p:txBody>
      </p:sp>
      <p:sp>
        <p:nvSpPr>
          <p:cNvPr id="220165" name="Rectangle 5"/>
          <p:cNvSpPr>
            <a:spLocks noChangeArrowheads="1"/>
          </p:cNvSpPr>
          <p:nvPr/>
        </p:nvSpPr>
        <p:spPr bwMode="auto">
          <a:xfrm>
            <a:off x="1590675" y="3708400"/>
            <a:ext cx="650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now</a:t>
            </a:r>
          </a:p>
        </p:txBody>
      </p:sp>
      <p:sp>
        <p:nvSpPr>
          <p:cNvPr id="220166" name="Rectangle 6"/>
          <p:cNvSpPr>
            <a:spLocks noChangeArrowheads="1"/>
          </p:cNvSpPr>
          <p:nvPr/>
        </p:nvSpPr>
        <p:spPr bwMode="auto">
          <a:xfrm>
            <a:off x="1666875" y="4546600"/>
            <a:ext cx="452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so</a:t>
            </a:r>
          </a:p>
        </p:txBody>
      </p:sp>
      <p:pic>
        <p:nvPicPr>
          <p:cNvPr id="220168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524000" y="1406525"/>
            <a:ext cx="5722938" cy="202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EBC8F-0CC6-4A05-A85E-1AC8B2AE5966}" type="slidenum">
              <a:rPr lang="en-US"/>
              <a:pPr/>
              <a:t>43</a:t>
            </a:fld>
            <a:endParaRPr lang="en-US"/>
          </a:p>
        </p:txBody>
      </p:sp>
      <p:sp>
        <p:nvSpPr>
          <p:cNvPr id="222210" name="Rectangle 2"/>
          <p:cNvSpPr>
            <a:spLocks noChangeArrowheads="1"/>
          </p:cNvSpPr>
          <p:nvPr/>
        </p:nvSpPr>
        <p:spPr bwMode="auto">
          <a:xfrm>
            <a:off x="685800" y="431800"/>
            <a:ext cx="64087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Normalize </a:t>
            </a:r>
            <a:r>
              <a:rPr lang="en-US" i="1"/>
              <a:t>v</a:t>
            </a:r>
            <a:r>
              <a:rPr lang="en-US" i="1" baseline="-25000"/>
              <a:t>ag</a:t>
            </a:r>
            <a:r>
              <a:rPr lang="en-US" i="1"/>
              <a:t>*</a:t>
            </a:r>
            <a:r>
              <a:rPr lang="en-US"/>
              <a:t>, </a:t>
            </a:r>
            <a:r>
              <a:rPr lang="en-US" i="1"/>
              <a:t>v</a:t>
            </a:r>
            <a:r>
              <a:rPr lang="en-US" i="1" baseline="-25000"/>
              <a:t>bg</a:t>
            </a:r>
            <a:r>
              <a:rPr lang="en-US" i="1"/>
              <a:t>*</a:t>
            </a:r>
            <a:r>
              <a:rPr lang="en-US"/>
              <a:t>, </a:t>
            </a:r>
            <a:r>
              <a:rPr lang="en-US" i="1"/>
              <a:t>v</a:t>
            </a:r>
            <a:r>
              <a:rPr lang="en-US" i="1" baseline="-25000"/>
              <a:t>cg</a:t>
            </a:r>
            <a:r>
              <a:rPr lang="en-US" i="1"/>
              <a:t>*</a:t>
            </a:r>
            <a:r>
              <a:rPr lang="en-US"/>
              <a:t> to </a:t>
            </a:r>
            <a:r>
              <a:rPr lang="en-US" i="1"/>
              <a:t>v</a:t>
            </a:r>
            <a:r>
              <a:rPr lang="en-US" i="1" baseline="-25000"/>
              <a:t>dc</a:t>
            </a:r>
            <a:r>
              <a:rPr lang="en-US"/>
              <a:t> and remove the dc offset</a:t>
            </a:r>
          </a:p>
        </p:txBody>
      </p:sp>
      <p:sp>
        <p:nvSpPr>
          <p:cNvPr id="222211" name="Rectangle 3"/>
          <p:cNvSpPr>
            <a:spLocks noChangeArrowheads="1"/>
          </p:cNvSpPr>
          <p:nvPr/>
        </p:nvSpPr>
        <p:spPr bwMode="auto">
          <a:xfrm>
            <a:off x="762000" y="3098800"/>
            <a:ext cx="2540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resulting duty cycles </a:t>
            </a:r>
          </a:p>
        </p:txBody>
      </p:sp>
      <p:graphicFrame>
        <p:nvGraphicFramePr>
          <p:cNvPr id="222212" name="Object 4"/>
          <p:cNvGraphicFramePr>
            <a:graphicFrameLocks noChangeAspect="1"/>
          </p:cNvGraphicFramePr>
          <p:nvPr/>
        </p:nvGraphicFramePr>
        <p:xfrm>
          <a:off x="3810000" y="990600"/>
          <a:ext cx="1527175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36" name="Equation" r:id="rId4" imgW="914400" imgH="431640" progId="Equation.DSMT4">
                  <p:embed/>
                </p:oleObj>
              </mc:Choice>
              <mc:Fallback>
                <p:oleObj name="Equation" r:id="rId4" imgW="914400" imgH="4316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990600"/>
                        <a:ext cx="1527175" cy="722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13" name="Object 5"/>
          <p:cNvGraphicFramePr>
            <a:graphicFrameLocks noChangeAspect="1"/>
          </p:cNvGraphicFramePr>
          <p:nvPr/>
        </p:nvGraphicFramePr>
        <p:xfrm>
          <a:off x="2003425" y="3730625"/>
          <a:ext cx="28829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37" name="Equation" r:id="rId6" imgW="1726920" imgH="393480" progId="Equation.DSMT4">
                  <p:embed/>
                </p:oleObj>
              </mc:Choice>
              <mc:Fallback>
                <p:oleObj name="Equation" r:id="rId6" imgW="1726920" imgH="3934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3425" y="3730625"/>
                        <a:ext cx="2882900" cy="657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14" name="Object 6"/>
          <p:cNvGraphicFramePr>
            <a:graphicFrameLocks noChangeAspect="1"/>
          </p:cNvGraphicFramePr>
          <p:nvPr/>
        </p:nvGraphicFramePr>
        <p:xfrm>
          <a:off x="1976438" y="4514850"/>
          <a:ext cx="349885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38" name="Equation" r:id="rId8" imgW="2095200" imgH="431640" progId="Equation.DSMT4">
                  <p:embed/>
                </p:oleObj>
              </mc:Choice>
              <mc:Fallback>
                <p:oleObj name="Equation" r:id="rId8" imgW="2095200" imgH="4316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6438" y="4514850"/>
                        <a:ext cx="3498850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15" name="Object 7"/>
          <p:cNvGraphicFramePr>
            <a:graphicFrameLocks noChangeAspect="1"/>
          </p:cNvGraphicFramePr>
          <p:nvPr/>
        </p:nvGraphicFramePr>
        <p:xfrm>
          <a:off x="1992313" y="5430838"/>
          <a:ext cx="349885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39" name="Equation" r:id="rId10" imgW="2095200" imgH="431640" progId="Equation.DSMT4">
                  <p:embed/>
                </p:oleObj>
              </mc:Choice>
              <mc:Fallback>
                <p:oleObj name="Equation" r:id="rId10" imgW="2095200" imgH="4316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3" y="5430838"/>
                        <a:ext cx="3498850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16" name="Object 8"/>
          <p:cNvGraphicFramePr>
            <a:graphicFrameLocks noChangeAspect="1"/>
          </p:cNvGraphicFramePr>
          <p:nvPr/>
        </p:nvGraphicFramePr>
        <p:xfrm>
          <a:off x="3821113" y="1828800"/>
          <a:ext cx="150495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40" name="Equation" r:id="rId12" imgW="901440" imgH="431640" progId="Equation.DSMT4">
                  <p:embed/>
                </p:oleObj>
              </mc:Choice>
              <mc:Fallback>
                <p:oleObj name="Equation" r:id="rId12" imgW="901440" imgH="43164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1113" y="1828800"/>
                        <a:ext cx="1504950" cy="722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17" name="Object 9"/>
          <p:cNvGraphicFramePr>
            <a:graphicFrameLocks noChangeAspect="1"/>
          </p:cNvGraphicFramePr>
          <p:nvPr/>
        </p:nvGraphicFramePr>
        <p:xfrm>
          <a:off x="3821113" y="2590800"/>
          <a:ext cx="150495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41" name="Equation" r:id="rId14" imgW="901440" imgH="431640" progId="Equation.DSMT4">
                  <p:embed/>
                </p:oleObj>
              </mc:Choice>
              <mc:Fallback>
                <p:oleObj name="Equation" r:id="rId14" imgW="901440" imgH="43164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1113" y="2590800"/>
                        <a:ext cx="1504950" cy="722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4900B-96CD-4CB3-A2E0-B00FA3BC6C04}" type="slidenum">
              <a:rPr lang="en-US"/>
              <a:pPr/>
              <a:t>44</a:t>
            </a:fld>
            <a:endParaRPr lang="en-US"/>
          </a:p>
        </p:txBody>
      </p:sp>
      <p:sp>
        <p:nvSpPr>
          <p:cNvPr id="224258" name="Rectangle 2"/>
          <p:cNvSpPr>
            <a:spLocks noChangeArrowheads="1"/>
          </p:cNvSpPr>
          <p:nvPr/>
        </p:nvSpPr>
        <p:spPr bwMode="auto">
          <a:xfrm>
            <a:off x="228600" y="914400"/>
            <a:ext cx="87820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Compare  </a:t>
            </a:r>
            <a:r>
              <a:rPr lang="en-US" i="1"/>
              <a:t>d</a:t>
            </a:r>
            <a:r>
              <a:rPr lang="en-US" i="1" baseline="-25000"/>
              <a:t>a</a:t>
            </a:r>
            <a:r>
              <a:rPr lang="en-US"/>
              <a:t>, </a:t>
            </a:r>
            <a:r>
              <a:rPr lang="en-US" i="1"/>
              <a:t>d</a:t>
            </a:r>
            <a:r>
              <a:rPr lang="en-US" i="1" baseline="-25000"/>
              <a:t>b</a:t>
            </a:r>
            <a:r>
              <a:rPr lang="en-US"/>
              <a:t>, and </a:t>
            </a:r>
            <a:r>
              <a:rPr lang="en-US" i="1"/>
              <a:t>d</a:t>
            </a:r>
            <a:r>
              <a:rPr lang="en-US" i="1" baseline="-25000"/>
              <a:t>c</a:t>
            </a:r>
            <a:r>
              <a:rPr lang="en-US"/>
              <a:t> to a high-frequency triangle wave (period </a:t>
            </a:r>
            <a:r>
              <a:rPr lang="en-US" i="1"/>
              <a:t>T</a:t>
            </a:r>
            <a:r>
              <a:rPr lang="en-US" i="1" baseline="-25000"/>
              <a:t>sw</a:t>
            </a:r>
            <a:r>
              <a:rPr lang="en-US"/>
              <a:t> = 1/</a:t>
            </a:r>
            <a:r>
              <a:rPr lang="en-US" i="1"/>
              <a:t>f</a:t>
            </a:r>
            <a:r>
              <a:rPr lang="en-US" i="1" baseline="-25000"/>
              <a:t>sw</a:t>
            </a:r>
            <a:r>
              <a:rPr lang="en-US"/>
              <a:t>)</a:t>
            </a:r>
          </a:p>
        </p:txBody>
      </p:sp>
      <p:sp>
        <p:nvSpPr>
          <p:cNvPr id="224259" name="Rectangle 3"/>
          <p:cNvSpPr>
            <a:spLocks noChangeArrowheads="1"/>
          </p:cNvSpPr>
          <p:nvPr/>
        </p:nvSpPr>
        <p:spPr bwMode="auto">
          <a:xfrm>
            <a:off x="1143000" y="5994400"/>
            <a:ext cx="5645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Typically 2kHz </a:t>
            </a:r>
            <a:r>
              <a:rPr lang="en-US">
                <a:cs typeface="Arial" charset="0"/>
              </a:rPr>
              <a:t>≤</a:t>
            </a:r>
            <a:r>
              <a:rPr lang="en-US"/>
              <a:t> </a:t>
            </a:r>
            <a:r>
              <a:rPr lang="en-US" i="1"/>
              <a:t>f</a:t>
            </a:r>
            <a:r>
              <a:rPr lang="en-US" i="1" baseline="-25000"/>
              <a:t>sw</a:t>
            </a:r>
            <a:r>
              <a:rPr lang="en-US"/>
              <a:t> ≤ 20kHz  for industrial drives</a:t>
            </a:r>
          </a:p>
        </p:txBody>
      </p:sp>
      <p:sp>
        <p:nvSpPr>
          <p:cNvPr id="22426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229600" cy="639763"/>
          </a:xfrm>
        </p:spPr>
        <p:txBody>
          <a:bodyPr/>
          <a:lstStyle/>
          <a:p>
            <a:r>
              <a:rPr lang="en-US" sz="3200"/>
              <a:t>Sine-Triangle Modulation</a:t>
            </a:r>
          </a:p>
        </p:txBody>
      </p:sp>
      <p:sp>
        <p:nvSpPr>
          <p:cNvPr id="224261" name="Text Box 5"/>
          <p:cNvSpPr txBox="1">
            <a:spLocks noChangeArrowheads="1"/>
          </p:cNvSpPr>
          <p:nvPr/>
        </p:nvSpPr>
        <p:spPr bwMode="auto">
          <a:xfrm>
            <a:off x="762000" y="1447800"/>
            <a:ext cx="1851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switching rules</a:t>
            </a:r>
          </a:p>
        </p:txBody>
      </p:sp>
      <p:graphicFrame>
        <p:nvGraphicFramePr>
          <p:cNvPr id="224262" name="Object 6"/>
          <p:cNvGraphicFramePr>
            <a:graphicFrameLocks noGrp="1" noChangeAspect="1"/>
          </p:cNvGraphicFramePr>
          <p:nvPr>
            <p:ph/>
          </p:nvPr>
        </p:nvGraphicFramePr>
        <p:xfrm>
          <a:off x="914400" y="2133600"/>
          <a:ext cx="1481138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274" name="Equation" r:id="rId4" imgW="990360" imgH="482400" progId="Equation.DSMT4">
                  <p:embed/>
                </p:oleObj>
              </mc:Choice>
              <mc:Fallback>
                <p:oleObj name="Equation" r:id="rId4" imgW="990360" imgH="4824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133600"/>
                        <a:ext cx="1481138" cy="722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263" name="Object 7"/>
          <p:cNvGraphicFramePr>
            <a:graphicFrameLocks noChangeAspect="1"/>
          </p:cNvGraphicFramePr>
          <p:nvPr/>
        </p:nvGraphicFramePr>
        <p:xfrm>
          <a:off x="904875" y="3124200"/>
          <a:ext cx="1500188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275" name="Equation" r:id="rId6" imgW="1002960" imgH="482400" progId="Equation.DSMT4">
                  <p:embed/>
                </p:oleObj>
              </mc:Choice>
              <mc:Fallback>
                <p:oleObj name="Equation" r:id="rId6" imgW="1002960" imgH="4824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3124200"/>
                        <a:ext cx="1500188" cy="722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264" name="Object 8"/>
          <p:cNvGraphicFramePr>
            <a:graphicFrameLocks noChangeAspect="1"/>
          </p:cNvGraphicFramePr>
          <p:nvPr/>
        </p:nvGraphicFramePr>
        <p:xfrm>
          <a:off x="904875" y="4038600"/>
          <a:ext cx="1500188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276" name="Equation" r:id="rId8" imgW="1002960" imgH="482400" progId="Equation.DSMT4">
                  <p:embed/>
                </p:oleObj>
              </mc:Choice>
              <mc:Fallback>
                <p:oleObj name="Equation" r:id="rId8" imgW="1002960" imgH="4824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4038600"/>
                        <a:ext cx="1500188" cy="722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4265" name="Picture 9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200400" y="1447800"/>
            <a:ext cx="4543425" cy="44767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CA9B-EF1E-4DF2-A991-688880B61C00}" type="slidenum">
              <a:rPr lang="en-US"/>
              <a:pPr/>
              <a:t>45</a:t>
            </a:fld>
            <a:endParaRPr lang="en-US"/>
          </a:p>
        </p:txBody>
      </p:sp>
      <p:sp>
        <p:nvSpPr>
          <p:cNvPr id="27750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z="3200"/>
              <a:t>Sine-Triangle Modulation Waveforms</a:t>
            </a:r>
          </a:p>
        </p:txBody>
      </p:sp>
      <p:pic>
        <p:nvPicPr>
          <p:cNvPr id="277515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1295400"/>
            <a:ext cx="4543425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7516" name="Rectangle 12"/>
          <p:cNvSpPr>
            <a:spLocks noChangeArrowheads="1"/>
          </p:cNvSpPr>
          <p:nvPr/>
        </p:nvSpPr>
        <p:spPr bwMode="auto">
          <a:xfrm>
            <a:off x="990600" y="1447800"/>
            <a:ext cx="196056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In this example:</a:t>
            </a:r>
          </a:p>
          <a:p>
            <a:r>
              <a:rPr lang="en-US" i="1"/>
              <a:t>f</a:t>
            </a:r>
            <a:r>
              <a:rPr lang="en-US"/>
              <a:t> = 60 Hz</a:t>
            </a:r>
          </a:p>
          <a:p>
            <a:r>
              <a:rPr lang="en-US" i="1"/>
              <a:t>f</a:t>
            </a:r>
            <a:r>
              <a:rPr lang="en-US" i="1" baseline="-25000"/>
              <a:t>sw</a:t>
            </a:r>
            <a:r>
              <a:rPr lang="en-US"/>
              <a:t> = 6 kHz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3F658-86BC-49F5-ACFC-2BCA825BBD08}" type="slidenum">
              <a:rPr lang="en-US"/>
              <a:pPr/>
              <a:t>46</a:t>
            </a:fld>
            <a:endParaRPr lang="en-US"/>
          </a:p>
        </p:txBody>
      </p:sp>
      <p:sp>
        <p:nvSpPr>
          <p:cNvPr id="226306" name="Rectangle 2"/>
          <p:cNvSpPr>
            <a:spLocks noChangeArrowheads="1"/>
          </p:cNvSpPr>
          <p:nvPr/>
        </p:nvSpPr>
        <p:spPr bwMode="auto">
          <a:xfrm>
            <a:off x="1600200" y="1574800"/>
            <a:ext cx="1665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Fast average</a:t>
            </a:r>
          </a:p>
        </p:txBody>
      </p:sp>
      <p:sp>
        <p:nvSpPr>
          <p:cNvPr id="226307" name="Rectangle 3"/>
          <p:cNvSpPr>
            <a:spLocks noChangeArrowheads="1"/>
          </p:cNvSpPr>
          <p:nvPr/>
        </p:nvSpPr>
        <p:spPr bwMode="auto">
          <a:xfrm>
            <a:off x="1676400" y="2413000"/>
            <a:ext cx="504031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For small </a:t>
            </a:r>
            <a:r>
              <a:rPr lang="en-US" i="1"/>
              <a:t>T</a:t>
            </a:r>
            <a:r>
              <a:rPr lang="en-US" i="1" baseline="-25000"/>
              <a:t>sw</a:t>
            </a:r>
            <a:r>
              <a:rPr lang="en-US"/>
              <a:t>, </a:t>
            </a:r>
            <a:r>
              <a:rPr lang="en-US" i="1"/>
              <a:t>d</a:t>
            </a:r>
            <a:r>
              <a:rPr lang="en-US" i="1" baseline="-25000"/>
              <a:t>a</a:t>
            </a:r>
            <a:r>
              <a:rPr lang="en-US" baseline="-25000"/>
              <a:t> </a:t>
            </a:r>
            <a:r>
              <a:rPr lang="en-US"/>
              <a:t>is nearly constant over </a:t>
            </a:r>
            <a:r>
              <a:rPr lang="en-US" i="1"/>
              <a:t>T</a:t>
            </a:r>
            <a:r>
              <a:rPr lang="en-US" i="1" baseline="-25000"/>
              <a:t>sw</a:t>
            </a:r>
          </a:p>
          <a:p>
            <a:endParaRPr lang="en-US"/>
          </a:p>
          <a:p>
            <a:r>
              <a:rPr lang="en-US"/>
              <a:t>so</a:t>
            </a:r>
          </a:p>
        </p:txBody>
      </p:sp>
      <p:sp>
        <p:nvSpPr>
          <p:cNvPr id="22630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sz="3200"/>
              <a:t>Average-Value Model</a:t>
            </a:r>
          </a:p>
        </p:txBody>
      </p:sp>
      <p:sp>
        <p:nvSpPr>
          <p:cNvPr id="226309" name="Text Box 5"/>
          <p:cNvSpPr txBox="1">
            <a:spLocks noChangeArrowheads="1"/>
          </p:cNvSpPr>
          <p:nvPr/>
        </p:nvSpPr>
        <p:spPr bwMode="auto">
          <a:xfrm>
            <a:off x="1676400" y="3581400"/>
            <a:ext cx="650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also</a:t>
            </a:r>
          </a:p>
        </p:txBody>
      </p:sp>
      <p:graphicFrame>
        <p:nvGraphicFramePr>
          <p:cNvPr id="226310" name="Object 6"/>
          <p:cNvGraphicFramePr>
            <a:graphicFrameLocks noGrp="1" noChangeAspect="1"/>
          </p:cNvGraphicFramePr>
          <p:nvPr>
            <p:ph/>
          </p:nvPr>
        </p:nvGraphicFramePr>
        <p:xfrm>
          <a:off x="3276600" y="1447800"/>
          <a:ext cx="2020888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26" name="Equation" r:id="rId4" imgW="1206360" imgH="431640" progId="Equation.DSMT4">
                  <p:embed/>
                </p:oleObj>
              </mc:Choice>
              <mc:Fallback>
                <p:oleObj name="Equation" r:id="rId4" imgW="1206360" imgH="4316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447800"/>
                        <a:ext cx="2020888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11" name="Object 7"/>
          <p:cNvGraphicFramePr>
            <a:graphicFrameLocks/>
          </p:cNvGraphicFramePr>
          <p:nvPr/>
        </p:nvGraphicFramePr>
        <p:xfrm>
          <a:off x="2667000" y="3048000"/>
          <a:ext cx="887413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27" name="Equation" r:id="rId6" imgW="533160" imgH="253800" progId="Equation.DSMT4">
                  <p:embed/>
                </p:oleObj>
              </mc:Choice>
              <mc:Fallback>
                <p:oleObj name="Equation" r:id="rId6" imgW="533160" imgH="253800" progId="Equation.DSMT4">
                  <p:embed/>
                  <p:pic>
                    <p:nvPicPr>
                      <p:cNvPr id="0" name="Picture 7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048000"/>
                        <a:ext cx="887413" cy="420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12" name="Object 8"/>
          <p:cNvGraphicFramePr>
            <a:graphicFrameLocks/>
          </p:cNvGraphicFramePr>
          <p:nvPr/>
        </p:nvGraphicFramePr>
        <p:xfrm>
          <a:off x="2667000" y="3606800"/>
          <a:ext cx="887413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28" name="Equation" r:id="rId8" imgW="533160" imgH="253800" progId="Equation.DSMT4">
                  <p:embed/>
                </p:oleObj>
              </mc:Choice>
              <mc:Fallback>
                <p:oleObj name="Equation" r:id="rId8" imgW="533160" imgH="253800" progId="Equation.DSMT4">
                  <p:embed/>
                  <p:pic>
                    <p:nvPicPr>
                      <p:cNvPr id="0" name="Picture 8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606800"/>
                        <a:ext cx="887413" cy="420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13" name="Object 9"/>
          <p:cNvGraphicFramePr>
            <a:graphicFrameLocks/>
          </p:cNvGraphicFramePr>
          <p:nvPr/>
        </p:nvGraphicFramePr>
        <p:xfrm>
          <a:off x="2676525" y="4140200"/>
          <a:ext cx="868363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29" name="Equation" r:id="rId10" imgW="520560" imgH="253800" progId="Equation.DSMT4">
                  <p:embed/>
                </p:oleObj>
              </mc:Choice>
              <mc:Fallback>
                <p:oleObj name="Equation" r:id="rId10" imgW="520560" imgH="253800" progId="Equation.DSMT4">
                  <p:embed/>
                  <p:pic>
                    <p:nvPicPr>
                      <p:cNvPr id="0" name="Picture 9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6525" y="4140200"/>
                        <a:ext cx="868363" cy="420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2C82B-F467-4D01-97CF-D73329EB7F7F}" type="slidenum">
              <a:rPr lang="en-US"/>
              <a:pPr/>
              <a:t>47</a:t>
            </a:fld>
            <a:endParaRPr lang="en-US"/>
          </a:p>
        </p:txBody>
      </p:sp>
      <p:sp>
        <p:nvSpPr>
          <p:cNvPr id="27955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229600" cy="715963"/>
          </a:xfrm>
        </p:spPr>
        <p:txBody>
          <a:bodyPr/>
          <a:lstStyle/>
          <a:p>
            <a:r>
              <a:rPr lang="en-US" sz="3200"/>
              <a:t>Sine-Triangle Example Calculations</a:t>
            </a:r>
          </a:p>
        </p:txBody>
      </p:sp>
      <p:pic>
        <p:nvPicPr>
          <p:cNvPr id="279565" name="Picture 13"/>
          <p:cNvPicPr>
            <a:picLocks noChangeAspect="1" noChangeArrowheads="1"/>
          </p:cNvPicPr>
          <p:nvPr/>
        </p:nvPicPr>
        <p:blipFill>
          <a:blip r:embed="rId3" cstate="print"/>
          <a:srcRect b="86313"/>
          <a:stretch>
            <a:fillRect/>
          </a:stretch>
        </p:blipFill>
        <p:spPr bwMode="auto">
          <a:xfrm>
            <a:off x="990600" y="914400"/>
            <a:ext cx="72485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13"/>
          <p:cNvPicPr>
            <a:picLocks noChangeAspect="1" noChangeArrowheads="1"/>
          </p:cNvPicPr>
          <p:nvPr/>
        </p:nvPicPr>
        <p:blipFill>
          <a:blip r:embed="rId3" cstate="print"/>
          <a:srcRect t="13687" r="43233"/>
          <a:stretch>
            <a:fillRect/>
          </a:stretch>
        </p:blipFill>
        <p:spPr bwMode="auto">
          <a:xfrm>
            <a:off x="990600" y="1676400"/>
            <a:ext cx="4114800" cy="480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8441A-4700-4F13-8FEA-5B17377AA612}" type="slidenum">
              <a:rPr lang="en-US"/>
              <a:pPr/>
              <a:t>48</a:t>
            </a:fld>
            <a:endParaRPr lang="en-US"/>
          </a:p>
        </p:txBody>
      </p:sp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92163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</a:rPr>
              <a:t>Sine-Triangle </a:t>
            </a:r>
            <a:r>
              <a:rPr lang="en-US" sz="3200" dirty="0" smtClean="0">
                <a:solidFill>
                  <a:schemeClr val="tx1"/>
                </a:solidFill>
              </a:rPr>
              <a:t>Simulink Example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71365" name="Text Box 5"/>
          <p:cNvSpPr txBox="1">
            <a:spLocks noChangeArrowheads="1"/>
          </p:cNvSpPr>
          <p:nvPr/>
        </p:nvSpPr>
        <p:spPr bwMode="auto">
          <a:xfrm>
            <a:off x="228600" y="6248400"/>
            <a:ext cx="24208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Inverter_Bridge.mdl</a:t>
            </a:r>
            <a:endParaRPr lang="en-US" dirty="0"/>
          </a:p>
        </p:txBody>
      </p:sp>
      <p:pic>
        <p:nvPicPr>
          <p:cNvPr id="579585" name="Picture 1"/>
          <p:cNvPicPr>
            <a:picLocks noChangeAspect="1" noChangeArrowheads="1"/>
          </p:cNvPicPr>
          <p:nvPr/>
        </p:nvPicPr>
        <p:blipFill>
          <a:blip r:embed="rId2" cstate="print"/>
          <a:srcRect l="4703" t="12431" r="11279" b="24586"/>
          <a:stretch>
            <a:fillRect/>
          </a:stretch>
        </p:blipFill>
        <p:spPr bwMode="auto">
          <a:xfrm>
            <a:off x="152400" y="1066800"/>
            <a:ext cx="8763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7B562-025B-4272-BE93-57B3227F7B20}" type="slidenum">
              <a:rPr lang="en-US"/>
              <a:pPr/>
              <a:t>4</a:t>
            </a:fld>
            <a:endParaRPr lang="en-US"/>
          </a:p>
        </p:txBody>
      </p:sp>
      <p:sp>
        <p:nvSpPr>
          <p:cNvPr id="415749" name="Text Box 5"/>
          <p:cNvSpPr txBox="1">
            <a:spLocks noChangeArrowheads="1"/>
          </p:cNvSpPr>
          <p:nvPr/>
        </p:nvSpPr>
        <p:spPr bwMode="auto">
          <a:xfrm>
            <a:off x="3886200" y="2667000"/>
            <a:ext cx="27765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168275" indent="-168275">
              <a:buFontTx/>
              <a:buChar char="•"/>
            </a:pPr>
            <a:r>
              <a:rPr lang="en-US"/>
              <a:t>current shoot-through</a:t>
            </a:r>
          </a:p>
          <a:p>
            <a:pPr marL="168275" indent="-168275">
              <a:buFontTx/>
              <a:buChar char="•"/>
            </a:pPr>
            <a:r>
              <a:rPr lang="en-US"/>
              <a:t>not a useful state</a:t>
            </a:r>
          </a:p>
        </p:txBody>
      </p:sp>
      <p:graphicFrame>
        <p:nvGraphicFramePr>
          <p:cNvPr id="415756" name="Object 12"/>
          <p:cNvGraphicFramePr>
            <a:graphicFrameLocks noChangeAspect="1"/>
          </p:cNvGraphicFramePr>
          <p:nvPr/>
        </p:nvGraphicFramePr>
        <p:xfrm>
          <a:off x="3911600" y="2057400"/>
          <a:ext cx="1887538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60" name="Equation" r:id="rId3" imgW="1130040" imgH="241200" progId="Equation.DSMT4">
                  <p:embed/>
                </p:oleObj>
              </mc:Choice>
              <mc:Fallback>
                <p:oleObj name="Equation" r:id="rId3" imgW="1130040" imgH="2412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1600" y="2057400"/>
                        <a:ext cx="1887538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5757" name="Picture 13" descr="Notes Figures"/>
          <p:cNvPicPr>
            <a:picLocks noChangeAspect="1" noChangeArrowheads="1"/>
          </p:cNvPicPr>
          <p:nvPr/>
        </p:nvPicPr>
        <p:blipFill>
          <a:blip r:embed="rId5" cstate="print"/>
          <a:srcRect l="-5518" t="-3973" r="-3448" b="-3477"/>
          <a:stretch>
            <a:fillRect/>
          </a:stretch>
        </p:blipFill>
        <p:spPr bwMode="auto">
          <a:xfrm>
            <a:off x="1524000" y="1600200"/>
            <a:ext cx="1809750" cy="247808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15759" name="Text Box 15"/>
          <p:cNvSpPr txBox="1">
            <a:spLocks noChangeArrowheads="1"/>
          </p:cNvSpPr>
          <p:nvPr/>
        </p:nvSpPr>
        <p:spPr bwMode="auto">
          <a:xfrm>
            <a:off x="1905000" y="228600"/>
            <a:ext cx="53070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/>
              <a:t>Switching State: T1=1, T4=1</a:t>
            </a:r>
          </a:p>
        </p:txBody>
      </p:sp>
      <p:sp>
        <p:nvSpPr>
          <p:cNvPr id="415760" name="AutoShape 16" descr="Inverters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405813" y="0"/>
            <a:ext cx="738187" cy="509588"/>
          </a:xfrm>
          <a:prstGeom prst="actionButtonBlank">
            <a:avLst/>
          </a:prstGeom>
          <a:blipFill dpi="0" rotWithShape="1">
            <a:blip r:embed="rId7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F189-814D-40EF-AB31-D83860C8A73D}" type="slidenum">
              <a:rPr lang="en-US"/>
              <a:pPr/>
              <a:t>49</a:t>
            </a:fld>
            <a:endParaRPr lang="en-US"/>
          </a:p>
        </p:txBody>
      </p:sp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92163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</a:rPr>
              <a:t>Sine-Triangle </a:t>
            </a:r>
            <a:r>
              <a:rPr lang="en-US" sz="3200" dirty="0" smtClean="0">
                <a:solidFill>
                  <a:schemeClr val="tx1"/>
                </a:solidFill>
              </a:rPr>
              <a:t>Simulink Plots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5" name="Picture 4" descr="MATLAB.jpg"/>
          <p:cNvPicPr>
            <a:picLocks/>
          </p:cNvPicPr>
          <p:nvPr/>
        </p:nvPicPr>
        <p:blipFill>
          <a:blip r:embed="rId2" cstate="print"/>
          <a:srcRect l="3987" t="6667" r="3987" b="11111"/>
          <a:stretch>
            <a:fillRect/>
          </a:stretch>
        </p:blipFill>
        <p:spPr>
          <a:xfrm>
            <a:off x="1371600" y="1025158"/>
            <a:ext cx="6437366" cy="53756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74F5-6E56-4D2E-B9EB-6CE07B7B242C}" type="slidenum">
              <a:rPr lang="en-US"/>
              <a:pPr/>
              <a:t>50</a:t>
            </a:fld>
            <a:endParaRPr lang="en-US"/>
          </a:p>
        </p:txBody>
      </p:sp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z="3200">
                <a:solidFill>
                  <a:schemeClr val="tx1"/>
                </a:solidFill>
              </a:rPr>
              <a:t>Sine-Triangle PSCAD Example</a:t>
            </a:r>
          </a:p>
        </p:txBody>
      </p:sp>
      <p:sp>
        <p:nvSpPr>
          <p:cNvPr id="275464" name="Text Box 8"/>
          <p:cNvSpPr txBox="1">
            <a:spLocks noChangeArrowheads="1"/>
          </p:cNvSpPr>
          <p:nvPr/>
        </p:nvSpPr>
        <p:spPr bwMode="auto">
          <a:xfrm>
            <a:off x="228600" y="6248400"/>
            <a:ext cx="1508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Inverter.psc</a:t>
            </a:r>
          </a:p>
        </p:txBody>
      </p:sp>
      <p:pic>
        <p:nvPicPr>
          <p:cNvPr id="275469" name="Picture 13"/>
          <p:cNvPicPr>
            <a:picLocks noChangeAspect="1" noChangeArrowheads="1"/>
          </p:cNvPicPr>
          <p:nvPr/>
        </p:nvPicPr>
        <p:blipFill>
          <a:blip r:embed="rId2" cstate="print"/>
          <a:srcRect b="36253"/>
          <a:stretch>
            <a:fillRect/>
          </a:stretch>
        </p:blipFill>
        <p:spPr bwMode="auto">
          <a:xfrm>
            <a:off x="1447800" y="1828800"/>
            <a:ext cx="633412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5052-7498-41AF-85F7-0A39092D8529}" type="slidenum">
              <a:rPr lang="en-US"/>
              <a:pPr/>
              <a:t>51</a:t>
            </a:fld>
            <a:endParaRPr lang="en-US"/>
          </a:p>
        </p:txBody>
      </p:sp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z="3200">
                <a:solidFill>
                  <a:schemeClr val="tx1"/>
                </a:solidFill>
              </a:rPr>
              <a:t>Sine-Triangle PSCAD Example</a:t>
            </a:r>
          </a:p>
        </p:txBody>
      </p:sp>
      <p:sp>
        <p:nvSpPr>
          <p:cNvPr id="547843" name="Text Box 3"/>
          <p:cNvSpPr txBox="1">
            <a:spLocks noChangeArrowheads="1"/>
          </p:cNvSpPr>
          <p:nvPr/>
        </p:nvSpPr>
        <p:spPr bwMode="auto">
          <a:xfrm>
            <a:off x="228600" y="6248400"/>
            <a:ext cx="1508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Inverter.psc</a:t>
            </a:r>
          </a:p>
        </p:txBody>
      </p:sp>
      <p:pic>
        <p:nvPicPr>
          <p:cNvPr id="547845" name="Picture 5"/>
          <p:cNvPicPr>
            <a:picLocks noChangeAspect="1" noChangeArrowheads="1"/>
          </p:cNvPicPr>
          <p:nvPr/>
        </p:nvPicPr>
        <p:blipFill>
          <a:blip r:embed="rId2" cstate="print"/>
          <a:srcRect t="66093"/>
          <a:stretch>
            <a:fillRect/>
          </a:stretch>
        </p:blipFill>
        <p:spPr bwMode="auto">
          <a:xfrm>
            <a:off x="2057400" y="5105400"/>
            <a:ext cx="528320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784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381125"/>
            <a:ext cx="7002463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B6B85-9304-4A73-8772-28C31B2FF374}" type="slidenum">
              <a:rPr lang="en-US"/>
              <a:pPr/>
              <a:t>52</a:t>
            </a:fld>
            <a:endParaRPr lang="en-US"/>
          </a:p>
        </p:txBody>
      </p:sp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92163"/>
          </a:xfrm>
        </p:spPr>
        <p:txBody>
          <a:bodyPr/>
          <a:lstStyle/>
          <a:p>
            <a:r>
              <a:rPr lang="en-US" sz="3200">
                <a:solidFill>
                  <a:schemeClr val="tx1"/>
                </a:solidFill>
              </a:rPr>
              <a:t>Sine-Triangle PSCAD Plots</a:t>
            </a:r>
          </a:p>
        </p:txBody>
      </p:sp>
      <p:pic>
        <p:nvPicPr>
          <p:cNvPr id="276488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066800"/>
            <a:ext cx="6973888" cy="508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8441A-4700-4F13-8FEA-5B17377AA612}" type="slidenum">
              <a:rPr lang="en-US"/>
              <a:pPr/>
              <a:t>53</a:t>
            </a:fld>
            <a:endParaRPr lang="en-US"/>
          </a:p>
        </p:txBody>
      </p:sp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92163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</a:rPr>
              <a:t>Sine-Triangle </a:t>
            </a:r>
            <a:r>
              <a:rPr lang="en-US" sz="3200" dirty="0" smtClean="0">
                <a:solidFill>
                  <a:schemeClr val="tx1"/>
                </a:solidFill>
              </a:rPr>
              <a:t>PSIM </a:t>
            </a:r>
            <a:r>
              <a:rPr lang="en-US" sz="3200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271365" name="Text Box 5"/>
          <p:cNvSpPr txBox="1">
            <a:spLocks noChangeArrowheads="1"/>
          </p:cNvSpPr>
          <p:nvPr/>
        </p:nvSpPr>
        <p:spPr bwMode="auto">
          <a:xfrm>
            <a:off x="228600" y="6248400"/>
            <a:ext cx="1508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Inverter.sch</a:t>
            </a:r>
          </a:p>
        </p:txBody>
      </p:sp>
      <p:pic>
        <p:nvPicPr>
          <p:cNvPr id="51814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" y="1016317"/>
            <a:ext cx="7749540" cy="4774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F189-814D-40EF-AB31-D83860C8A73D}" type="slidenum">
              <a:rPr lang="en-US"/>
              <a:pPr/>
              <a:t>54</a:t>
            </a:fld>
            <a:endParaRPr lang="en-US"/>
          </a:p>
        </p:txBody>
      </p:sp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92163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</a:rPr>
              <a:t>Sine-Triangle </a:t>
            </a:r>
            <a:r>
              <a:rPr lang="en-US" sz="3200" dirty="0" smtClean="0">
                <a:solidFill>
                  <a:schemeClr val="tx1"/>
                </a:solidFill>
              </a:rPr>
              <a:t>PSIM </a:t>
            </a:r>
            <a:r>
              <a:rPr lang="en-US" sz="3200" dirty="0">
                <a:solidFill>
                  <a:schemeClr val="tx1"/>
                </a:solidFill>
              </a:rPr>
              <a:t>Plots</a:t>
            </a:r>
          </a:p>
        </p:txBody>
      </p:sp>
      <p:pic>
        <p:nvPicPr>
          <p:cNvPr id="517121" name="Picture 1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4804" y="990600"/>
            <a:ext cx="8650596" cy="4900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F189-814D-40EF-AB31-D83860C8A73D}" type="slidenum">
              <a:rPr lang="en-US"/>
              <a:pPr/>
              <a:t>55</a:t>
            </a:fld>
            <a:endParaRPr lang="en-US"/>
          </a:p>
        </p:txBody>
      </p:sp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92163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</a:rPr>
              <a:t>Sine-Triangle </a:t>
            </a:r>
            <a:r>
              <a:rPr lang="en-US" sz="3200" dirty="0" smtClean="0">
                <a:solidFill>
                  <a:schemeClr val="tx1"/>
                </a:solidFill>
              </a:rPr>
              <a:t>PSIM FFT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535554" name="Picture 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4804" y="990600"/>
            <a:ext cx="8650596" cy="4900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FFA1-974E-48C2-985E-7B4DFFC1C536}" type="slidenum">
              <a:rPr lang="en-US"/>
              <a:pPr/>
              <a:t>56</a:t>
            </a:fld>
            <a:endParaRPr lang="en-US"/>
          </a:p>
        </p:txBody>
      </p:sp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z="3200">
                <a:solidFill>
                  <a:schemeClr val="tx1"/>
                </a:solidFill>
              </a:rPr>
              <a:t>Voltage-Source Inverter Modulation</a:t>
            </a:r>
          </a:p>
        </p:txBody>
      </p:sp>
      <p:sp>
        <p:nvSpPr>
          <p:cNvPr id="516099" name="Text Box 3"/>
          <p:cNvSpPr txBox="1">
            <a:spLocks noChangeArrowheads="1"/>
          </p:cNvSpPr>
          <p:nvPr/>
        </p:nvSpPr>
        <p:spPr bwMode="auto">
          <a:xfrm>
            <a:off x="762000" y="1371600"/>
            <a:ext cx="7696200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/>
              <a:t>The modulation index is a ratio of the ac voltage magnitude to the dc voltage magnitude</a:t>
            </a:r>
          </a:p>
          <a:p>
            <a:pPr marL="174625" indent="-174625"/>
            <a:endParaRPr lang="en-US" dirty="0"/>
          </a:p>
          <a:p>
            <a:r>
              <a:rPr lang="en-US" dirty="0" err="1"/>
              <a:t>Triplin</a:t>
            </a:r>
            <a:r>
              <a:rPr lang="en-US" dirty="0"/>
              <a:t> harmonics can be added to the line-to-ground voltages and not affect the line-to-neutral load voltages</a:t>
            </a:r>
          </a:p>
          <a:p>
            <a:pPr marL="174625" indent="-174625"/>
            <a:endParaRPr lang="en-US" dirty="0"/>
          </a:p>
          <a:p>
            <a:pPr marL="174625" indent="-174625"/>
            <a:r>
              <a:rPr lang="en-US" dirty="0"/>
              <a:t>Sine-triangle modulation</a:t>
            </a:r>
          </a:p>
          <a:p>
            <a:pPr marL="174625" indent="-174625">
              <a:buFontTx/>
              <a:buChar char="•"/>
            </a:pPr>
            <a:r>
              <a:rPr lang="en-US" dirty="0"/>
              <a:t>straightforward implementation</a:t>
            </a:r>
          </a:p>
          <a:p>
            <a:pPr marL="174625" indent="-174625">
              <a:buFontTx/>
              <a:buChar char="•"/>
            </a:pPr>
            <a:r>
              <a:rPr lang="en-US" dirty="0"/>
              <a:t>high performance (no low-frequency harmonics)</a:t>
            </a:r>
          </a:p>
          <a:p>
            <a:pPr marL="174625" indent="-174625">
              <a:buFontTx/>
              <a:buChar char="•"/>
            </a:pPr>
            <a:r>
              <a:rPr lang="en-US" dirty="0"/>
              <a:t>fundamental line-to-neutral </a:t>
            </a:r>
            <a:r>
              <a:rPr lang="en-US" dirty="0" err="1"/>
              <a:t>rms</a:t>
            </a:r>
            <a:r>
              <a:rPr lang="en-US" dirty="0"/>
              <a:t> voltage (0 </a:t>
            </a:r>
            <a:r>
              <a:rPr lang="en-US" dirty="0">
                <a:cs typeface="Arial" charset="0"/>
              </a:rPr>
              <a:t>≤ </a:t>
            </a:r>
            <a:r>
              <a:rPr lang="en-US" i="1" dirty="0">
                <a:cs typeface="Arial" charset="0"/>
              </a:rPr>
              <a:t>d </a:t>
            </a:r>
            <a:r>
              <a:rPr lang="en-US" dirty="0"/>
              <a:t>≤ 1.15)</a:t>
            </a:r>
          </a:p>
          <a:p>
            <a:pPr marL="174625" indent="-174625">
              <a:buFontTx/>
              <a:buChar char="•"/>
            </a:pPr>
            <a:r>
              <a:rPr lang="en-US" dirty="0"/>
              <a:t>fundamental line-to-line </a:t>
            </a:r>
            <a:r>
              <a:rPr lang="en-US" dirty="0" err="1"/>
              <a:t>rms</a:t>
            </a:r>
            <a:r>
              <a:rPr lang="en-US" dirty="0"/>
              <a:t> </a:t>
            </a:r>
            <a:r>
              <a:rPr lang="en-US" dirty="0" smtClean="0"/>
              <a:t>voltage</a:t>
            </a:r>
            <a:endParaRPr lang="en-US" dirty="0"/>
          </a:p>
        </p:txBody>
      </p:sp>
      <p:graphicFrame>
        <p:nvGraphicFramePr>
          <p:cNvPr id="516100" name="Object 4"/>
          <p:cNvGraphicFramePr>
            <a:graphicFrameLocks noChangeAspect="1"/>
          </p:cNvGraphicFramePr>
          <p:nvPr/>
        </p:nvGraphicFramePr>
        <p:xfrm>
          <a:off x="7315200" y="3962400"/>
          <a:ext cx="1074738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09" name="Equation" r:id="rId3" imgW="634680" imgH="419040" progId="Equation.DSMT4">
                  <p:embed/>
                </p:oleObj>
              </mc:Choice>
              <mc:Fallback>
                <p:oleObj name="Equation" r:id="rId3" imgW="634680" imgH="4190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3962400"/>
                        <a:ext cx="1074738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6102" name="Object 6"/>
          <p:cNvGraphicFramePr>
            <a:graphicFrameLocks noChangeAspect="1"/>
          </p:cNvGraphicFramePr>
          <p:nvPr/>
        </p:nvGraphicFramePr>
        <p:xfrm>
          <a:off x="5410200" y="4572000"/>
          <a:ext cx="1481138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10" name="Equation" r:id="rId5" imgW="876240" imgH="457200" progId="Equation.DSMT4">
                  <p:embed/>
                </p:oleObj>
              </mc:Choice>
              <mc:Fallback>
                <p:oleObj name="Equation" r:id="rId5" imgW="876240" imgH="4572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572000"/>
                        <a:ext cx="1481138" cy="768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566D6-3CBF-48AC-BB00-E0BBC48C270F}" type="slidenum">
              <a:rPr lang="en-US"/>
              <a:pPr/>
              <a:t>57</a:t>
            </a:fld>
            <a:endParaRPr lang="en-US"/>
          </a:p>
        </p:txBody>
      </p:sp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sz="3200"/>
              <a:t>Hysterisis Control</a:t>
            </a:r>
          </a:p>
        </p:txBody>
      </p:sp>
      <p:pic>
        <p:nvPicPr>
          <p:cNvPr id="236549" name="Picture 5" descr="Inverter Figur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1752600"/>
            <a:ext cx="6334125" cy="2505075"/>
          </a:xfrm>
          <a:prstGeom prst="rect">
            <a:avLst/>
          </a:prstGeom>
          <a:noFill/>
        </p:spPr>
      </p:pic>
      <p:sp>
        <p:nvSpPr>
          <p:cNvPr id="236550" name="Text Box 6"/>
          <p:cNvSpPr txBox="1">
            <a:spLocks noChangeArrowheads="1"/>
          </p:cNvSpPr>
          <p:nvPr/>
        </p:nvSpPr>
        <p:spPr bwMode="auto">
          <a:xfrm>
            <a:off x="1304925" y="1143000"/>
            <a:ext cx="6543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switch transistors on a per-phase basis based on current</a:t>
            </a:r>
          </a:p>
        </p:txBody>
      </p:sp>
      <p:sp>
        <p:nvSpPr>
          <p:cNvPr id="236551" name="Text Box 7"/>
          <p:cNvSpPr txBox="1">
            <a:spLocks noChangeArrowheads="1"/>
          </p:cNvSpPr>
          <p:nvPr/>
        </p:nvSpPr>
        <p:spPr bwMode="auto">
          <a:xfrm>
            <a:off x="1295400" y="4448175"/>
            <a:ext cx="27574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h</a:t>
            </a:r>
            <a:r>
              <a:rPr lang="en-US"/>
              <a:t> = hysteresis level (A)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759F-745F-4DE7-8C7A-5DD5655C1641}" type="slidenum">
              <a:rPr lang="en-US"/>
              <a:pPr/>
              <a:t>58</a:t>
            </a:fld>
            <a:endParaRPr lang="en-US"/>
          </a:p>
        </p:txBody>
      </p:sp>
      <p:sp>
        <p:nvSpPr>
          <p:cNvPr id="238596" name="Text Box 4"/>
          <p:cNvSpPr txBox="1">
            <a:spLocks noChangeArrowheads="1"/>
          </p:cNvSpPr>
          <p:nvPr/>
        </p:nvSpPr>
        <p:spPr bwMode="auto">
          <a:xfrm>
            <a:off x="1584325" y="1077913"/>
            <a:ext cx="479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make </a:t>
            </a:r>
            <a:r>
              <a:rPr lang="en-US" i="1"/>
              <a:t>h</a:t>
            </a:r>
            <a:r>
              <a:rPr lang="en-US"/>
              <a:t> small, then current is nearly ideal</a:t>
            </a:r>
          </a:p>
        </p:txBody>
      </p:sp>
      <p:pic>
        <p:nvPicPr>
          <p:cNvPr id="23860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752600"/>
            <a:ext cx="6172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003F-5453-4F1A-BEAB-4E292555D9BF}" type="slidenum">
              <a:rPr lang="en-US"/>
              <a:pPr/>
              <a:t>5</a:t>
            </a:fld>
            <a:endParaRPr lang="en-US"/>
          </a:p>
        </p:txBody>
      </p:sp>
      <p:graphicFrame>
        <p:nvGraphicFramePr>
          <p:cNvPr id="180355" name="Group 131"/>
          <p:cNvGraphicFramePr>
            <a:graphicFrameLocks noGrp="1"/>
          </p:cNvGraphicFramePr>
          <p:nvPr>
            <p:ph sz="quarter" idx="2"/>
          </p:nvPr>
        </p:nvGraphicFramePr>
        <p:xfrm>
          <a:off x="4191000" y="1371600"/>
          <a:ext cx="4038600" cy="1652588"/>
        </p:xfrm>
        <a:graphic>
          <a:graphicData uri="http://schemas.openxmlformats.org/drawingml/2006/table">
            <a:tbl>
              <a:tblPr/>
              <a:tblGrid>
                <a:gridCol w="100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T4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ag</a:t>
                      </a:r>
                      <a:endParaRPr kumimoji="0" lang="en-US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0230" name="Object 6"/>
          <p:cNvGraphicFramePr>
            <a:graphicFrameLocks noChangeAspect="1"/>
          </p:cNvGraphicFramePr>
          <p:nvPr/>
        </p:nvGraphicFramePr>
        <p:xfrm>
          <a:off x="4886325" y="3276600"/>
          <a:ext cx="86995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381" name="Equation" r:id="rId3" imgW="520560" imgH="190440" progId="Equation.DSMT4">
                  <p:embed/>
                </p:oleObj>
              </mc:Choice>
              <mc:Fallback>
                <p:oleObj name="Equation" r:id="rId3" imgW="520560" imgH="1904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6325" y="3276600"/>
                        <a:ext cx="86995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29" name="Object 5"/>
          <p:cNvGraphicFramePr>
            <a:graphicFrameLocks noChangeAspect="1"/>
          </p:cNvGraphicFramePr>
          <p:nvPr/>
        </p:nvGraphicFramePr>
        <p:xfrm>
          <a:off x="4962525" y="3886200"/>
          <a:ext cx="1249363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382" name="Equation" r:id="rId5" imgW="749160" imgH="241200" progId="Equation.3">
                  <p:embed/>
                </p:oleObj>
              </mc:Choice>
              <mc:Fallback>
                <p:oleObj name="Equation" r:id="rId5" imgW="749160" imgH="241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2525" y="3886200"/>
                        <a:ext cx="1249363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28" name="Object 4"/>
          <p:cNvGraphicFramePr>
            <a:graphicFrameLocks noChangeAspect="1"/>
          </p:cNvGraphicFramePr>
          <p:nvPr/>
        </p:nvGraphicFramePr>
        <p:xfrm>
          <a:off x="6715125" y="3886200"/>
          <a:ext cx="120808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383" name="Equation" r:id="rId7" imgW="723600" imgH="228600" progId="Equation.3">
                  <p:embed/>
                </p:oleObj>
              </mc:Choice>
              <mc:Fallback>
                <p:oleObj name="Equation" r:id="rId7" imgW="72360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25" y="3886200"/>
                        <a:ext cx="1208088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0271" name="Text Box 47"/>
          <p:cNvSpPr txBox="1">
            <a:spLocks noChangeArrowheads="1"/>
          </p:cNvSpPr>
          <p:nvPr/>
        </p:nvSpPr>
        <p:spPr bwMode="auto">
          <a:xfrm>
            <a:off x="4114800" y="3276600"/>
            <a:ext cx="790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Note:</a:t>
            </a:r>
          </a:p>
        </p:txBody>
      </p:sp>
      <p:graphicFrame>
        <p:nvGraphicFramePr>
          <p:cNvPr id="180278" name="Object 54"/>
          <p:cNvGraphicFramePr>
            <a:graphicFrameLocks noChangeAspect="1"/>
          </p:cNvGraphicFramePr>
          <p:nvPr/>
        </p:nvGraphicFramePr>
        <p:xfrm>
          <a:off x="4941888" y="4343400"/>
          <a:ext cx="1290637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384" name="Equation" r:id="rId9" imgW="774360" imgH="241200" progId="Equation.3">
                  <p:embed/>
                </p:oleObj>
              </mc:Choice>
              <mc:Fallback>
                <p:oleObj name="Equation" r:id="rId9" imgW="774360" imgH="241200" progId="Equation.3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1888" y="4343400"/>
                        <a:ext cx="1290637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79" name="Object 55"/>
          <p:cNvGraphicFramePr>
            <a:graphicFrameLocks noChangeAspect="1"/>
          </p:cNvGraphicFramePr>
          <p:nvPr/>
        </p:nvGraphicFramePr>
        <p:xfrm>
          <a:off x="6715125" y="4343400"/>
          <a:ext cx="124936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385" name="Equation" r:id="rId11" imgW="749160" imgH="228600" progId="Equation.3">
                  <p:embed/>
                </p:oleObj>
              </mc:Choice>
              <mc:Fallback>
                <p:oleObj name="Equation" r:id="rId11" imgW="749160" imgH="228600" progId="Equation.3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25" y="4343400"/>
                        <a:ext cx="124936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80" name="Object 56"/>
          <p:cNvGraphicFramePr>
            <a:graphicFrameLocks noChangeAspect="1"/>
          </p:cNvGraphicFramePr>
          <p:nvPr/>
        </p:nvGraphicFramePr>
        <p:xfrm>
          <a:off x="4962525" y="4800600"/>
          <a:ext cx="12700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386" name="Equation" r:id="rId13" imgW="761760" imgH="241200" progId="Equation.3">
                  <p:embed/>
                </p:oleObj>
              </mc:Choice>
              <mc:Fallback>
                <p:oleObj name="Equation" r:id="rId13" imgW="761760" imgH="241200" progId="Equation.3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2525" y="4800600"/>
                        <a:ext cx="1270000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81" name="Object 57"/>
          <p:cNvGraphicFramePr>
            <a:graphicFrameLocks noChangeAspect="1"/>
          </p:cNvGraphicFramePr>
          <p:nvPr/>
        </p:nvGraphicFramePr>
        <p:xfrm>
          <a:off x="6767513" y="4800600"/>
          <a:ext cx="120808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387" name="Equation" r:id="rId15" imgW="723600" imgH="228600" progId="Equation.3">
                  <p:embed/>
                </p:oleObj>
              </mc:Choice>
              <mc:Fallback>
                <p:oleObj name="Equation" r:id="rId15" imgW="723600" imgH="228600" progId="Equation.3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7513" y="4800600"/>
                        <a:ext cx="1208087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0283" name="Rectangle 59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sz="3200"/>
              <a:t>Useful States</a:t>
            </a:r>
          </a:p>
        </p:txBody>
      </p:sp>
      <p:pic>
        <p:nvPicPr>
          <p:cNvPr id="180284" name="Picture 60" descr="Notes Figures"/>
          <p:cNvPicPr>
            <a:picLocks noChangeAspect="1" noChangeArrowheads="1"/>
          </p:cNvPicPr>
          <p:nvPr/>
        </p:nvPicPr>
        <p:blipFill>
          <a:blip r:embed="rId17" cstate="print"/>
          <a:srcRect l="-5518" t="-3973" r="-3448" b="-3477"/>
          <a:stretch>
            <a:fillRect/>
          </a:stretch>
        </p:blipFill>
        <p:spPr bwMode="auto">
          <a:xfrm>
            <a:off x="1143000" y="1371600"/>
            <a:ext cx="2166938" cy="2968625"/>
          </a:xfrm>
          <a:prstGeom prst="rect">
            <a:avLst/>
          </a:prstGeom>
          <a:solidFill>
            <a:schemeClr val="bg1"/>
          </a:solidFill>
        </p:spPr>
      </p:pic>
      <p:graphicFrame>
        <p:nvGraphicFramePr>
          <p:cNvPr id="180356" name="Object 132"/>
          <p:cNvGraphicFramePr>
            <a:graphicFrameLocks noChangeAspect="1"/>
          </p:cNvGraphicFramePr>
          <p:nvPr/>
        </p:nvGraphicFramePr>
        <p:xfrm>
          <a:off x="4953000" y="5791200"/>
          <a:ext cx="19510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388" name="Equation" r:id="rId18" imgW="1168400" imgH="228600" progId="Equation.3">
                  <p:embed/>
                </p:oleObj>
              </mc:Choice>
              <mc:Fallback>
                <p:oleObj name="Equation" r:id="rId18" imgW="1168400" imgH="228600" progId="Equation.3">
                  <p:embed/>
                  <p:pic>
                    <p:nvPicPr>
                      <p:cNvPr id="0" name="Picture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5791200"/>
                        <a:ext cx="1951038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0357" name="Text Box 133"/>
          <p:cNvSpPr txBox="1">
            <a:spLocks noChangeArrowheads="1"/>
          </p:cNvSpPr>
          <p:nvPr/>
        </p:nvSpPr>
        <p:spPr bwMode="auto">
          <a:xfrm>
            <a:off x="4114800" y="5257800"/>
            <a:ext cx="1860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total dc current</a:t>
            </a:r>
          </a:p>
        </p:txBody>
      </p:sp>
      <p:sp>
        <p:nvSpPr>
          <p:cNvPr id="180358" name="AutoShape 134" descr="Inverters">
            <a:hlinkClick r:id="rId20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405813" y="0"/>
            <a:ext cx="738187" cy="509588"/>
          </a:xfrm>
          <a:prstGeom prst="actionButtonBlank">
            <a:avLst/>
          </a:prstGeom>
          <a:blipFill dpi="0" rotWithShape="1">
            <a:blip r:embed="rId21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69B7-F0DE-4E40-AD75-20D3527B9945}" type="slidenum">
              <a:rPr lang="en-US"/>
              <a:pPr/>
              <a:t>59</a:t>
            </a:fld>
            <a:endParaRPr lang="en-US"/>
          </a:p>
        </p:txBody>
      </p:sp>
      <p:sp>
        <p:nvSpPr>
          <p:cNvPr id="24064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z="3200"/>
              <a:t>Hysteresis Plot</a:t>
            </a:r>
          </a:p>
        </p:txBody>
      </p:sp>
      <p:sp>
        <p:nvSpPr>
          <p:cNvPr id="240648" name="Text Box 8"/>
          <p:cNvSpPr txBox="1">
            <a:spLocks noChangeArrowheads="1"/>
          </p:cNvSpPr>
          <p:nvPr/>
        </p:nvSpPr>
        <p:spPr bwMode="auto">
          <a:xfrm>
            <a:off x="2117725" y="1306513"/>
            <a:ext cx="46101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plot switching state versus current 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F0628-FADC-410E-A164-A13E09362D7D}" type="slidenum">
              <a:rPr lang="en-US"/>
              <a:pPr/>
              <a:t>60</a:t>
            </a:fld>
            <a:endParaRPr lang="en-US"/>
          </a:p>
        </p:txBody>
      </p:sp>
      <p:sp>
        <p:nvSpPr>
          <p:cNvPr id="244738" name="Text Box 2"/>
          <p:cNvSpPr txBox="1">
            <a:spLocks noChangeArrowheads="1"/>
          </p:cNvSpPr>
          <p:nvPr/>
        </p:nvSpPr>
        <p:spPr bwMode="auto">
          <a:xfrm>
            <a:off x="1143000" y="1143000"/>
            <a:ext cx="23510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command </a:t>
            </a:r>
            <a:r>
              <a:rPr lang="en-US" i="1"/>
              <a:t>I</a:t>
            </a:r>
            <a:r>
              <a:rPr lang="en-US" i="1" baseline="-25000"/>
              <a:t>s</a:t>
            </a:r>
            <a:r>
              <a:rPr lang="en-US"/>
              <a:t>* and </a:t>
            </a:r>
            <a:r>
              <a:rPr lang="en-US" i="1">
                <a:latin typeface="Symbol" pitchFamily="18" charset="2"/>
              </a:rPr>
              <a:t>f</a:t>
            </a:r>
            <a:r>
              <a:rPr lang="en-US" i="1" baseline="-25000"/>
              <a:t>i</a:t>
            </a:r>
          </a:p>
        </p:txBody>
      </p:sp>
      <p:graphicFrame>
        <p:nvGraphicFramePr>
          <p:cNvPr id="244739" name="Object 3"/>
          <p:cNvGraphicFramePr>
            <a:graphicFrameLocks noChangeAspect="1"/>
          </p:cNvGraphicFramePr>
          <p:nvPr/>
        </p:nvGraphicFramePr>
        <p:xfrm>
          <a:off x="2965450" y="1741488"/>
          <a:ext cx="2309813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769" name="Equation" r:id="rId4" imgW="1384200" imgH="266400" progId="Equation.DSMT4">
                  <p:embed/>
                </p:oleObj>
              </mc:Choice>
              <mc:Fallback>
                <p:oleObj name="Equation" r:id="rId4" imgW="1384200" imgH="2664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5450" y="1741488"/>
                        <a:ext cx="2309813" cy="44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4740" name="Object 4"/>
          <p:cNvGraphicFramePr>
            <a:graphicFrameLocks noChangeAspect="1"/>
          </p:cNvGraphicFramePr>
          <p:nvPr/>
        </p:nvGraphicFramePr>
        <p:xfrm>
          <a:off x="2962275" y="2286000"/>
          <a:ext cx="29464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770" name="Equation" r:id="rId6" imgW="1765080" imgH="431640" progId="Equation.DSMT4">
                  <p:embed/>
                </p:oleObj>
              </mc:Choice>
              <mc:Fallback>
                <p:oleObj name="Equation" r:id="rId6" imgW="1765080" imgH="4316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2275" y="2286000"/>
                        <a:ext cx="2946400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4741" name="Object 5"/>
          <p:cNvGraphicFramePr>
            <a:graphicFrameLocks noChangeAspect="1"/>
          </p:cNvGraphicFramePr>
          <p:nvPr/>
        </p:nvGraphicFramePr>
        <p:xfrm>
          <a:off x="2962275" y="3048000"/>
          <a:ext cx="29464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771" name="Equation" r:id="rId8" imgW="1765080" imgH="431640" progId="Equation.DSMT4">
                  <p:embed/>
                </p:oleObj>
              </mc:Choice>
              <mc:Fallback>
                <p:oleObj name="Equation" r:id="rId8" imgW="1765080" imgH="4316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2275" y="3048000"/>
                        <a:ext cx="2946400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4745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z="3200"/>
              <a:t>Inverter Voltage Limit</a:t>
            </a:r>
          </a:p>
        </p:txBody>
      </p:sp>
      <p:sp>
        <p:nvSpPr>
          <p:cNvPr id="244746" name="Text Box 10"/>
          <p:cNvSpPr txBox="1">
            <a:spLocks noChangeArrowheads="1"/>
          </p:cNvSpPr>
          <p:nvPr/>
        </p:nvSpPr>
        <p:spPr bwMode="auto">
          <a:xfrm>
            <a:off x="1143000" y="3886200"/>
            <a:ext cx="4333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calculate </a:t>
            </a:r>
            <a:r>
              <a:rPr lang="en-US" i="1"/>
              <a:t>V</a:t>
            </a:r>
            <a:r>
              <a:rPr lang="en-US" i="1" baseline="-25000"/>
              <a:t>s</a:t>
            </a:r>
            <a:r>
              <a:rPr lang="en-US" i="1" baseline="30000"/>
              <a:t>*</a:t>
            </a:r>
            <a:r>
              <a:rPr lang="en-US"/>
              <a:t> from </a:t>
            </a:r>
            <a:r>
              <a:rPr lang="en-US" i="1"/>
              <a:t>I</a:t>
            </a:r>
            <a:r>
              <a:rPr lang="en-US" i="1" baseline="-25000"/>
              <a:t>s</a:t>
            </a:r>
            <a:r>
              <a:rPr lang="en-US"/>
              <a:t>* load impedance</a:t>
            </a:r>
            <a:endParaRPr lang="en-US" i="1" baseline="-25000"/>
          </a:p>
        </p:txBody>
      </p:sp>
      <p:graphicFrame>
        <p:nvGraphicFramePr>
          <p:cNvPr id="244747" name="Object 11"/>
          <p:cNvGraphicFramePr>
            <a:graphicFrameLocks noChangeAspect="1"/>
          </p:cNvGraphicFramePr>
          <p:nvPr/>
        </p:nvGraphicFramePr>
        <p:xfrm>
          <a:off x="2971800" y="4419600"/>
          <a:ext cx="106045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772" name="Equation" r:id="rId10" imgW="634680" imgH="253800" progId="Equation.DSMT4">
                  <p:embed/>
                </p:oleObj>
              </mc:Choice>
              <mc:Fallback>
                <p:oleObj name="Equation" r:id="rId10" imgW="634680" imgH="2538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419600"/>
                        <a:ext cx="1060450" cy="423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4748" name="Text Box 12"/>
          <p:cNvSpPr txBox="1">
            <a:spLocks noChangeArrowheads="1"/>
          </p:cNvSpPr>
          <p:nvPr/>
        </p:nvSpPr>
        <p:spPr bwMode="auto">
          <a:xfrm>
            <a:off x="1143000" y="4876800"/>
            <a:ext cx="312896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from the inverter topology,</a:t>
            </a:r>
          </a:p>
          <a:p>
            <a:endParaRPr lang="en-US"/>
          </a:p>
          <a:p>
            <a:r>
              <a:rPr lang="en-US"/>
              <a:t>so </a:t>
            </a:r>
          </a:p>
        </p:txBody>
      </p:sp>
      <p:graphicFrame>
        <p:nvGraphicFramePr>
          <p:cNvPr id="244749" name="Object 13"/>
          <p:cNvGraphicFramePr>
            <a:graphicFrameLocks noChangeAspect="1"/>
          </p:cNvGraphicFramePr>
          <p:nvPr/>
        </p:nvGraphicFramePr>
        <p:xfrm>
          <a:off x="4262438" y="4892675"/>
          <a:ext cx="995362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773" name="Equation" r:id="rId12" imgW="596880" imgH="253800" progId="Equation.3">
                  <p:embed/>
                </p:oleObj>
              </mc:Choice>
              <mc:Fallback>
                <p:oleObj name="Equation" r:id="rId12" imgW="596880" imgH="2538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2438" y="4892675"/>
                        <a:ext cx="995362" cy="423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4750" name="Object 14"/>
          <p:cNvGraphicFramePr>
            <a:graphicFrameLocks noChangeAspect="1"/>
          </p:cNvGraphicFramePr>
          <p:nvPr/>
        </p:nvGraphicFramePr>
        <p:xfrm>
          <a:off x="2971800" y="5638800"/>
          <a:ext cx="974725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774" name="Equation" r:id="rId14" imgW="583920" imgH="419040" progId="Equation.3">
                  <p:embed/>
                </p:oleObj>
              </mc:Choice>
              <mc:Fallback>
                <p:oleObj name="Equation" r:id="rId14" imgW="583920" imgH="41904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638800"/>
                        <a:ext cx="974725" cy="700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CB56-3AB7-4D56-8E2A-9AA2DE25F851}" type="slidenum">
              <a:rPr lang="en-US"/>
              <a:pPr/>
              <a:t>61</a:t>
            </a:fld>
            <a:endParaRPr lang="en-US"/>
          </a:p>
        </p:txBody>
      </p:sp>
      <p:sp>
        <p:nvSpPr>
          <p:cNvPr id="281606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z="3200"/>
              <a:t>Hysteresis Control Calculations</a:t>
            </a:r>
          </a:p>
        </p:txBody>
      </p:sp>
      <p:pic>
        <p:nvPicPr>
          <p:cNvPr id="281616" name="Picture 16"/>
          <p:cNvPicPr>
            <a:picLocks noChangeAspect="1" noChangeArrowheads="1"/>
          </p:cNvPicPr>
          <p:nvPr/>
        </p:nvPicPr>
        <p:blipFill>
          <a:blip r:embed="rId3" cstate="print"/>
          <a:srcRect b="84385"/>
          <a:stretch>
            <a:fillRect/>
          </a:stretch>
        </p:blipFill>
        <p:spPr bwMode="auto">
          <a:xfrm>
            <a:off x="1143000" y="1295400"/>
            <a:ext cx="691991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16"/>
          <p:cNvPicPr>
            <a:picLocks noChangeAspect="1" noChangeArrowheads="1"/>
          </p:cNvPicPr>
          <p:nvPr/>
        </p:nvPicPr>
        <p:blipFill>
          <a:blip r:embed="rId3" cstate="print"/>
          <a:srcRect t="17176" r="46043"/>
          <a:stretch>
            <a:fillRect/>
          </a:stretch>
        </p:blipFill>
        <p:spPr bwMode="auto">
          <a:xfrm>
            <a:off x="1143000" y="2133600"/>
            <a:ext cx="3733800" cy="404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E0AAC-6DB7-4A3C-AC81-2C72F64D36A1}" type="slidenum">
              <a:rPr lang="en-US"/>
              <a:pPr/>
              <a:t>62</a:t>
            </a:fld>
            <a:endParaRPr lang="en-US"/>
          </a:p>
        </p:txBody>
      </p:sp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sz="3200" dirty="0"/>
              <a:t>Hysteresis Control Simulation in </a:t>
            </a:r>
            <a:r>
              <a:rPr lang="en-US" sz="3200" dirty="0" smtClean="0"/>
              <a:t>Simulink</a:t>
            </a:r>
            <a:endParaRPr lang="en-US" sz="3200" dirty="0"/>
          </a:p>
        </p:txBody>
      </p:sp>
      <p:sp>
        <p:nvSpPr>
          <p:cNvPr id="250890" name="Text Box 10"/>
          <p:cNvSpPr txBox="1">
            <a:spLocks noChangeArrowheads="1"/>
          </p:cNvSpPr>
          <p:nvPr/>
        </p:nvSpPr>
        <p:spPr bwMode="auto">
          <a:xfrm>
            <a:off x="228600" y="6248400"/>
            <a:ext cx="287610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Inverter_Hysteresis.mdl</a:t>
            </a:r>
            <a:endParaRPr lang="en-US" dirty="0"/>
          </a:p>
        </p:txBody>
      </p:sp>
      <p:pic>
        <p:nvPicPr>
          <p:cNvPr id="625665" name="Picture 1"/>
          <p:cNvPicPr>
            <a:picLocks noChangeAspect="1" noChangeArrowheads="1"/>
          </p:cNvPicPr>
          <p:nvPr/>
        </p:nvPicPr>
        <p:blipFill>
          <a:blip r:embed="rId3" cstate="print"/>
          <a:srcRect l="5516" t="11905" r="12691" b="24966"/>
          <a:stretch>
            <a:fillRect/>
          </a:stretch>
        </p:blipFill>
        <p:spPr bwMode="auto">
          <a:xfrm>
            <a:off x="228600" y="1295400"/>
            <a:ext cx="8686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FE757-0344-4923-BD84-E95C4AF09864}" type="slidenum">
              <a:rPr lang="en-US"/>
              <a:pPr/>
              <a:t>63</a:t>
            </a:fld>
            <a:endParaRPr lang="en-US"/>
          </a:p>
        </p:txBody>
      </p:sp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sz="3200" dirty="0"/>
              <a:t>Hysteresis Control </a:t>
            </a:r>
            <a:r>
              <a:rPr lang="en-US" sz="3200" dirty="0" smtClean="0"/>
              <a:t>Simulink Waveforms</a:t>
            </a:r>
            <a:endParaRPr lang="en-US" sz="3200" dirty="0"/>
          </a:p>
        </p:txBody>
      </p:sp>
      <p:pic>
        <p:nvPicPr>
          <p:cNvPr id="5" name="Picture 4" descr="MATLAB.jpg"/>
          <p:cNvPicPr>
            <a:picLocks/>
          </p:cNvPicPr>
          <p:nvPr/>
        </p:nvPicPr>
        <p:blipFill>
          <a:blip r:embed="rId3" cstate="print"/>
          <a:srcRect l="3987" t="6667" r="3987" b="11111"/>
          <a:stretch>
            <a:fillRect/>
          </a:stretch>
        </p:blipFill>
        <p:spPr>
          <a:xfrm>
            <a:off x="1335034" y="1025158"/>
            <a:ext cx="6437366" cy="53756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8A932-1C71-4274-933A-73A716A64256}" type="slidenum">
              <a:rPr lang="en-US"/>
              <a:pPr/>
              <a:t>64</a:t>
            </a:fld>
            <a:endParaRPr lang="en-US"/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z="3200" dirty="0" smtClean="0">
                <a:solidFill>
                  <a:schemeClr val="tx1"/>
                </a:solidFill>
              </a:rPr>
              <a:t>Hysteresis Current-Regulated Modulation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17123" name="Text Box 3"/>
          <p:cNvSpPr txBox="1">
            <a:spLocks noChangeArrowheads="1"/>
          </p:cNvSpPr>
          <p:nvPr/>
        </p:nvSpPr>
        <p:spPr bwMode="auto">
          <a:xfrm>
            <a:off x="838200" y="1447800"/>
            <a:ext cx="76962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74625" indent="-174625"/>
            <a:r>
              <a:rPr lang="en-US" dirty="0" smtClean="0"/>
              <a:t>Advantages</a:t>
            </a:r>
            <a:endParaRPr lang="en-US" dirty="0"/>
          </a:p>
          <a:p>
            <a:pPr marL="174625" indent="-174625">
              <a:buFontTx/>
              <a:buChar char="•"/>
            </a:pPr>
            <a:r>
              <a:rPr lang="en-US" dirty="0" smtClean="0"/>
              <a:t>direct control of currents which is needed for many applications</a:t>
            </a:r>
            <a:endParaRPr lang="en-US" dirty="0"/>
          </a:p>
          <a:p>
            <a:pPr marL="174625" indent="-174625">
              <a:buFontTx/>
              <a:buChar char="•"/>
            </a:pPr>
            <a:r>
              <a:rPr lang="en-US" dirty="0"/>
              <a:t>currents limited during fault conditions or low-impedance loads</a:t>
            </a:r>
          </a:p>
          <a:p>
            <a:pPr marL="174625" indent="-174625"/>
            <a:endParaRPr lang="en-US" dirty="0"/>
          </a:p>
          <a:p>
            <a:pPr marL="174625" indent="-174625"/>
            <a:r>
              <a:rPr lang="en-US" dirty="0" smtClean="0"/>
              <a:t>Disadvantages</a:t>
            </a:r>
            <a:endParaRPr lang="en-US" dirty="0"/>
          </a:p>
          <a:p>
            <a:pPr marL="174625" indent="-174625">
              <a:buFontTx/>
              <a:buChar char="•"/>
            </a:pPr>
            <a:r>
              <a:rPr lang="en-US" dirty="0"/>
              <a:t>requires analog comparators for accurate implementation</a:t>
            </a:r>
          </a:p>
          <a:p>
            <a:pPr marL="174625" indent="-174625">
              <a:buFontTx/>
              <a:buChar char="•"/>
            </a:pPr>
            <a:r>
              <a:rPr lang="en-US" dirty="0"/>
              <a:t>switching frequency varies and depends on </a:t>
            </a:r>
            <a:r>
              <a:rPr lang="en-US" dirty="0" smtClean="0"/>
              <a:t>load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02D5C-9278-46D7-BF5A-43749CCFFA6E}" type="slidenum">
              <a:rPr lang="en-US"/>
              <a:pPr/>
              <a:t>6</a:t>
            </a:fld>
            <a:endParaRPr lang="en-US"/>
          </a:p>
        </p:txBody>
      </p:sp>
      <p:graphicFrame>
        <p:nvGraphicFramePr>
          <p:cNvPr id="184335" name="Object 15"/>
          <p:cNvGraphicFramePr>
            <a:graphicFrameLocks noChangeAspect="1"/>
          </p:cNvGraphicFramePr>
          <p:nvPr/>
        </p:nvGraphicFramePr>
        <p:xfrm>
          <a:off x="2617788" y="1371600"/>
          <a:ext cx="1420812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1" name="Equation" r:id="rId3" imgW="850680" imgH="241200" progId="Equation.3">
                  <p:embed/>
                </p:oleObj>
              </mc:Choice>
              <mc:Fallback>
                <p:oleObj name="Equation" r:id="rId3" imgW="850680" imgH="2412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7788" y="1371600"/>
                        <a:ext cx="1420812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34" name="Object 14"/>
          <p:cNvGraphicFramePr>
            <a:graphicFrameLocks noChangeAspect="1"/>
          </p:cNvGraphicFramePr>
          <p:nvPr/>
        </p:nvGraphicFramePr>
        <p:xfrm>
          <a:off x="2632075" y="1828800"/>
          <a:ext cx="1398588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2" name="Equation" r:id="rId5" imgW="838080" imgH="241200" progId="Equation.3">
                  <p:embed/>
                </p:oleObj>
              </mc:Choice>
              <mc:Fallback>
                <p:oleObj name="Equation" r:id="rId5" imgW="838080" imgH="2412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2075" y="1828800"/>
                        <a:ext cx="1398588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33" name="Object 13"/>
          <p:cNvGraphicFramePr>
            <a:graphicFrameLocks noChangeAspect="1"/>
          </p:cNvGraphicFramePr>
          <p:nvPr/>
        </p:nvGraphicFramePr>
        <p:xfrm>
          <a:off x="2660650" y="2266950"/>
          <a:ext cx="137795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3" name="Equation" r:id="rId7" imgW="825480" imgH="241200" progId="Equation.3">
                  <p:embed/>
                </p:oleObj>
              </mc:Choice>
              <mc:Fallback>
                <p:oleObj name="Equation" r:id="rId7" imgW="825480" imgH="2412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0650" y="2266950"/>
                        <a:ext cx="1377950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32" name="Object 12"/>
          <p:cNvGraphicFramePr>
            <a:graphicFrameLocks noChangeAspect="1"/>
          </p:cNvGraphicFramePr>
          <p:nvPr/>
        </p:nvGraphicFramePr>
        <p:xfrm>
          <a:off x="2590800" y="2825750"/>
          <a:ext cx="3582988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4" name="Equation" r:id="rId9" imgW="2145960" imgH="241200" progId="Equation.3">
                  <p:embed/>
                </p:oleObj>
              </mc:Choice>
              <mc:Fallback>
                <p:oleObj name="Equation" r:id="rId9" imgW="2145960" imgH="2412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825750"/>
                        <a:ext cx="3582988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25" name="Object 5"/>
          <p:cNvGraphicFramePr>
            <a:graphicFrameLocks noChangeAspect="1"/>
          </p:cNvGraphicFramePr>
          <p:nvPr/>
        </p:nvGraphicFramePr>
        <p:xfrm>
          <a:off x="2514600" y="3609975"/>
          <a:ext cx="41783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5" name="Equation" r:id="rId11" imgW="2501640" imgH="393480" progId="Equation.DSMT4">
                  <p:embed/>
                </p:oleObj>
              </mc:Choice>
              <mc:Fallback>
                <p:oleObj name="Equation" r:id="rId11" imgW="2501640" imgH="3934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609975"/>
                        <a:ext cx="4178300" cy="657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0" name="Line 30"/>
          <p:cNvSpPr>
            <a:spLocks noChangeShapeType="1"/>
          </p:cNvSpPr>
          <p:nvPr/>
        </p:nvSpPr>
        <p:spPr bwMode="auto">
          <a:xfrm>
            <a:off x="2495550" y="2746375"/>
            <a:ext cx="381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65" name="Rectangle 45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z="3200"/>
              <a:t>Inverter KVL Equations</a:t>
            </a:r>
          </a:p>
        </p:txBody>
      </p:sp>
      <p:sp>
        <p:nvSpPr>
          <p:cNvPr id="184370" name="AutoShape 50" descr="Inverters">
            <a:hlinkClick r:id="rId1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405813" y="0"/>
            <a:ext cx="738187" cy="509588"/>
          </a:xfrm>
          <a:prstGeom prst="actionButtonBlank">
            <a:avLst/>
          </a:prstGeom>
          <a:blipFill dpi="0" rotWithShape="1">
            <a:blip r:embed="rId14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79A87-0329-4933-8C75-3F33F217B8EA}" type="slidenum">
              <a:rPr lang="en-US"/>
              <a:pPr/>
              <a:t>7</a:t>
            </a:fld>
            <a:endParaRPr lang="en-US"/>
          </a:p>
        </p:txBody>
      </p:sp>
      <p:graphicFrame>
        <p:nvGraphicFramePr>
          <p:cNvPr id="416774" name="Object 6"/>
          <p:cNvGraphicFramePr>
            <a:graphicFrameLocks noChangeAspect="1"/>
          </p:cNvGraphicFramePr>
          <p:nvPr/>
        </p:nvGraphicFramePr>
        <p:xfrm>
          <a:off x="2682875" y="1349375"/>
          <a:ext cx="16113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802" name="Equation" r:id="rId3" imgW="965200" imgH="228600" progId="Equation.3">
                  <p:embed/>
                </p:oleObj>
              </mc:Choice>
              <mc:Fallback>
                <p:oleObj name="Equation" r:id="rId3" imgW="965200" imgH="228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2875" y="1349375"/>
                        <a:ext cx="16113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775" name="Object 7"/>
          <p:cNvGraphicFramePr>
            <a:graphicFrameLocks noChangeAspect="1"/>
          </p:cNvGraphicFramePr>
          <p:nvPr/>
        </p:nvGraphicFramePr>
        <p:xfrm>
          <a:off x="5284788" y="1212850"/>
          <a:ext cx="2100262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803" name="Equation" r:id="rId5" imgW="1257120" imgH="393480" progId="Equation.DSMT4">
                  <p:embed/>
                </p:oleObj>
              </mc:Choice>
              <mc:Fallback>
                <p:oleObj name="Equation" r:id="rId5" imgW="1257120" imgH="3934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4788" y="1212850"/>
                        <a:ext cx="2100262" cy="655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776" name="Object 8"/>
          <p:cNvGraphicFramePr>
            <a:graphicFrameLocks noChangeAspect="1"/>
          </p:cNvGraphicFramePr>
          <p:nvPr/>
        </p:nvGraphicFramePr>
        <p:xfrm>
          <a:off x="2471738" y="2390775"/>
          <a:ext cx="18034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804" name="Equation" r:id="rId7" imgW="1079280" imgH="393480" progId="Equation.DSMT4">
                  <p:embed/>
                </p:oleObj>
              </mc:Choice>
              <mc:Fallback>
                <p:oleObj name="Equation" r:id="rId7" imgW="1079280" imgH="39348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1738" y="2390775"/>
                        <a:ext cx="1803400" cy="657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777" name="Object 9"/>
          <p:cNvGraphicFramePr>
            <a:graphicFrameLocks noChangeAspect="1"/>
          </p:cNvGraphicFramePr>
          <p:nvPr/>
        </p:nvGraphicFramePr>
        <p:xfrm>
          <a:off x="2471738" y="3076575"/>
          <a:ext cx="18034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805" name="Equation" r:id="rId9" imgW="1079280" imgH="393480" progId="Equation.DSMT4">
                  <p:embed/>
                </p:oleObj>
              </mc:Choice>
              <mc:Fallback>
                <p:oleObj name="Equation" r:id="rId9" imgW="1079280" imgH="39348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1738" y="3076575"/>
                        <a:ext cx="1803400" cy="657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778" name="Object 10"/>
          <p:cNvGraphicFramePr>
            <a:graphicFrameLocks noChangeAspect="1"/>
          </p:cNvGraphicFramePr>
          <p:nvPr/>
        </p:nvGraphicFramePr>
        <p:xfrm>
          <a:off x="2470150" y="3748088"/>
          <a:ext cx="1781175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806" name="Equation" r:id="rId11" imgW="1066680" imgH="393480" progId="Equation.DSMT4">
                  <p:embed/>
                </p:oleObj>
              </mc:Choice>
              <mc:Fallback>
                <p:oleObj name="Equation" r:id="rId11" imgW="1066680" imgH="39348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0150" y="3748088"/>
                        <a:ext cx="1781175" cy="657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779" name="Object 11"/>
          <p:cNvGraphicFramePr>
            <a:graphicFrameLocks noChangeAspect="1"/>
          </p:cNvGraphicFramePr>
          <p:nvPr/>
        </p:nvGraphicFramePr>
        <p:xfrm>
          <a:off x="2530475" y="4572000"/>
          <a:ext cx="171608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807" name="Equation" r:id="rId13" imgW="1028520" imgH="228600" progId="Equation.3">
                  <p:embed/>
                </p:oleObj>
              </mc:Choice>
              <mc:Fallback>
                <p:oleObj name="Equation" r:id="rId13" imgW="1028520" imgH="2286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0475" y="4572000"/>
                        <a:ext cx="1716088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780" name="Object 12"/>
          <p:cNvGraphicFramePr>
            <a:graphicFrameLocks noChangeAspect="1"/>
          </p:cNvGraphicFramePr>
          <p:nvPr/>
        </p:nvGraphicFramePr>
        <p:xfrm>
          <a:off x="2362200" y="5438775"/>
          <a:ext cx="2290763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808" name="Equation" r:id="rId15" imgW="1371600" imgH="393480" progId="Equation.3">
                  <p:embed/>
                </p:oleObj>
              </mc:Choice>
              <mc:Fallback>
                <p:oleObj name="Equation" r:id="rId15" imgW="1371600" imgH="39348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438775"/>
                        <a:ext cx="2290763" cy="657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6782" name="Text Box 14"/>
          <p:cNvSpPr txBox="1">
            <a:spLocks noChangeArrowheads="1"/>
          </p:cNvSpPr>
          <p:nvPr/>
        </p:nvSpPr>
        <p:spPr bwMode="auto">
          <a:xfrm>
            <a:off x="1550988" y="1349375"/>
            <a:ext cx="1087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by KCL:</a:t>
            </a:r>
          </a:p>
        </p:txBody>
      </p:sp>
      <p:sp>
        <p:nvSpPr>
          <p:cNvPr id="416783" name="Line 15"/>
          <p:cNvSpPr>
            <a:spLocks noChangeShapeType="1"/>
          </p:cNvSpPr>
          <p:nvPr/>
        </p:nvSpPr>
        <p:spPr bwMode="auto">
          <a:xfrm>
            <a:off x="2438400" y="44196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6784" name="Rectangle 16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z="3200"/>
              <a:t>Neutral-to-Ground Voltage</a:t>
            </a:r>
          </a:p>
        </p:txBody>
      </p:sp>
      <p:sp>
        <p:nvSpPr>
          <p:cNvPr id="416785" name="Text Box 17"/>
          <p:cNvSpPr txBox="1">
            <a:spLocks noChangeArrowheads="1"/>
          </p:cNvSpPr>
          <p:nvPr/>
        </p:nvSpPr>
        <p:spPr bwMode="auto">
          <a:xfrm>
            <a:off x="4511675" y="1349375"/>
            <a:ext cx="452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so</a:t>
            </a:r>
          </a:p>
        </p:txBody>
      </p:sp>
      <p:sp>
        <p:nvSpPr>
          <p:cNvPr id="416786" name="Text Box 18"/>
          <p:cNvSpPr txBox="1">
            <a:spLocks noChangeArrowheads="1"/>
          </p:cNvSpPr>
          <p:nvPr/>
        </p:nvSpPr>
        <p:spPr bwMode="auto">
          <a:xfrm>
            <a:off x="1524000" y="1970088"/>
            <a:ext cx="1862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for an R-L load</a:t>
            </a:r>
          </a:p>
        </p:txBody>
      </p:sp>
      <p:sp>
        <p:nvSpPr>
          <p:cNvPr id="416787" name="Text Box 19"/>
          <p:cNvSpPr txBox="1">
            <a:spLocks noChangeArrowheads="1"/>
          </p:cNvSpPr>
          <p:nvPr/>
        </p:nvSpPr>
        <p:spPr bwMode="auto">
          <a:xfrm>
            <a:off x="1676400" y="4981575"/>
            <a:ext cx="628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then</a:t>
            </a:r>
          </a:p>
        </p:txBody>
      </p:sp>
      <p:sp>
        <p:nvSpPr>
          <p:cNvPr id="416788" name="Text Box 20"/>
          <p:cNvSpPr txBox="1">
            <a:spLocks noChangeArrowheads="1"/>
          </p:cNvSpPr>
          <p:nvPr/>
        </p:nvSpPr>
        <p:spPr bwMode="auto">
          <a:xfrm>
            <a:off x="4419600" y="4586288"/>
            <a:ext cx="34178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ym typeface="Wingdings" pitchFamily="2" charset="2"/>
              </a:rPr>
              <a:t> also true for PMSMs and IMs</a:t>
            </a:r>
            <a:endParaRPr lang="en-US" sz="1800"/>
          </a:p>
        </p:txBody>
      </p:sp>
      <p:sp>
        <p:nvSpPr>
          <p:cNvPr id="416789" name="AutoShape 21" descr="Inverters">
            <a:hlinkClick r:id="rId1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405813" y="0"/>
            <a:ext cx="738187" cy="509588"/>
          </a:xfrm>
          <a:prstGeom prst="actionButtonBlank">
            <a:avLst/>
          </a:prstGeom>
          <a:blipFill dpi="0" rotWithShape="1">
            <a:blip r:embed="rId18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63D5F-3D87-4FED-AEEC-B85E5E2BB2E3}" type="slidenum">
              <a:rPr lang="en-US"/>
              <a:pPr/>
              <a:t>8</a:t>
            </a:fld>
            <a:endParaRPr lang="en-US"/>
          </a:p>
        </p:txBody>
      </p:sp>
      <p:graphicFrame>
        <p:nvGraphicFramePr>
          <p:cNvPr id="189459" name="Object 19"/>
          <p:cNvGraphicFramePr>
            <a:graphicFrameLocks noChangeAspect="1"/>
          </p:cNvGraphicFramePr>
          <p:nvPr/>
        </p:nvGraphicFramePr>
        <p:xfrm>
          <a:off x="3962400" y="1371600"/>
          <a:ext cx="2459038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92" name="Equation" r:id="rId3" imgW="1473120" imgH="393480" progId="Equation.DSMT4">
                  <p:embed/>
                </p:oleObj>
              </mc:Choice>
              <mc:Fallback>
                <p:oleObj name="Equation" r:id="rId3" imgW="1473120" imgH="39348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371600"/>
                        <a:ext cx="2459038" cy="657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60" name="Object 20"/>
          <p:cNvGraphicFramePr>
            <a:graphicFrameLocks noChangeAspect="1"/>
          </p:cNvGraphicFramePr>
          <p:nvPr/>
        </p:nvGraphicFramePr>
        <p:xfrm>
          <a:off x="3962400" y="2133600"/>
          <a:ext cx="2459038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93" name="Equation" r:id="rId5" imgW="1473120" imgH="393480" progId="Equation.DSMT4">
                  <p:embed/>
                </p:oleObj>
              </mc:Choice>
              <mc:Fallback>
                <p:oleObj name="Equation" r:id="rId5" imgW="1473120" imgH="39348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133600"/>
                        <a:ext cx="2459038" cy="657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61" name="Object 21"/>
          <p:cNvGraphicFramePr>
            <a:graphicFrameLocks noChangeAspect="1"/>
          </p:cNvGraphicFramePr>
          <p:nvPr/>
        </p:nvGraphicFramePr>
        <p:xfrm>
          <a:off x="4005263" y="2895600"/>
          <a:ext cx="2459037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94" name="Equation" r:id="rId7" imgW="1473120" imgH="393480" progId="Equation.DSMT4">
                  <p:embed/>
                </p:oleObj>
              </mc:Choice>
              <mc:Fallback>
                <p:oleObj name="Equation" r:id="rId7" imgW="1473120" imgH="39348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5263" y="2895600"/>
                        <a:ext cx="2459037" cy="657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62" name="Object 22"/>
          <p:cNvGraphicFramePr>
            <a:graphicFrameLocks noChangeAspect="1"/>
          </p:cNvGraphicFramePr>
          <p:nvPr/>
        </p:nvGraphicFramePr>
        <p:xfrm>
          <a:off x="4038600" y="4343400"/>
          <a:ext cx="3011488" cy="123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95" name="Equation" r:id="rId9" imgW="1803240" imgH="736560" progId="Equation.3">
                  <p:embed/>
                </p:oleObj>
              </mc:Choice>
              <mc:Fallback>
                <p:oleObj name="Equation" r:id="rId9" imgW="1803240" imgH="73656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343400"/>
                        <a:ext cx="3011488" cy="1230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9466" name="Text Box 26"/>
          <p:cNvSpPr txBox="1">
            <a:spLocks noChangeArrowheads="1"/>
          </p:cNvSpPr>
          <p:nvPr/>
        </p:nvSpPr>
        <p:spPr bwMode="auto">
          <a:xfrm>
            <a:off x="4006850" y="3860800"/>
            <a:ext cx="1719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in matrix form</a:t>
            </a:r>
          </a:p>
        </p:txBody>
      </p:sp>
      <p:sp>
        <p:nvSpPr>
          <p:cNvPr id="189467" name="Rectangle 27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z="3200">
                <a:solidFill>
                  <a:schemeClr val="tx1"/>
                </a:solidFill>
              </a:rPr>
              <a:t>Line-to-Neutral Voltage Equations</a:t>
            </a:r>
          </a:p>
        </p:txBody>
      </p:sp>
      <p:graphicFrame>
        <p:nvGraphicFramePr>
          <p:cNvPr id="189468" name="Object 28"/>
          <p:cNvGraphicFramePr>
            <a:graphicFrameLocks noChangeAspect="1"/>
          </p:cNvGraphicFramePr>
          <p:nvPr/>
        </p:nvGraphicFramePr>
        <p:xfrm>
          <a:off x="1828800" y="1524000"/>
          <a:ext cx="1398588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96" name="Equation" r:id="rId11" imgW="838080" imgH="241200" progId="Equation.DSMT4">
                  <p:embed/>
                </p:oleObj>
              </mc:Choice>
              <mc:Fallback>
                <p:oleObj name="Equation" r:id="rId11" imgW="838080" imgH="24120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524000"/>
                        <a:ext cx="1398588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69" name="Object 29"/>
          <p:cNvGraphicFramePr>
            <a:graphicFrameLocks noChangeAspect="1"/>
          </p:cNvGraphicFramePr>
          <p:nvPr/>
        </p:nvGraphicFramePr>
        <p:xfrm>
          <a:off x="1828800" y="2265363"/>
          <a:ext cx="137795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97" name="Equation" r:id="rId13" imgW="825480" imgH="241200" progId="Equation.DSMT4">
                  <p:embed/>
                </p:oleObj>
              </mc:Choice>
              <mc:Fallback>
                <p:oleObj name="Equation" r:id="rId13" imgW="825480" imgH="241200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265363"/>
                        <a:ext cx="1377950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70" name="Object 30"/>
          <p:cNvGraphicFramePr>
            <a:graphicFrameLocks noChangeAspect="1"/>
          </p:cNvGraphicFramePr>
          <p:nvPr/>
        </p:nvGraphicFramePr>
        <p:xfrm>
          <a:off x="1828800" y="3027363"/>
          <a:ext cx="1377950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98" name="Equation" r:id="rId15" imgW="825480" imgH="241200" progId="Equation.DSMT4">
                  <p:embed/>
                </p:oleObj>
              </mc:Choice>
              <mc:Fallback>
                <p:oleObj name="Equation" r:id="rId15" imgW="825480" imgH="24120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027363"/>
                        <a:ext cx="1377950" cy="401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9471" name="AutoShape 31" descr="Inverters">
            <a:hlinkClick r:id="rId1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405813" y="0"/>
            <a:ext cx="738187" cy="509588"/>
          </a:xfrm>
          <a:prstGeom prst="actionButtonBlank">
            <a:avLst/>
          </a:prstGeom>
          <a:blipFill dpi="0" rotWithShape="1">
            <a:blip r:embed="rId18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8789</TotalTime>
  <Words>1106</Words>
  <Application>Microsoft Office PowerPoint</Application>
  <PresentationFormat>On-screen Show (4:3)</PresentationFormat>
  <Paragraphs>316</Paragraphs>
  <Slides>65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0" baseType="lpstr">
      <vt:lpstr>Arial</vt:lpstr>
      <vt:lpstr>Symbol</vt:lpstr>
      <vt:lpstr>Wingdings</vt:lpstr>
      <vt:lpstr>Default Design</vt:lpstr>
      <vt:lpstr>Equation</vt:lpstr>
      <vt:lpstr>PowerPoint Presentation</vt:lpstr>
      <vt:lpstr>Inverters (Chapter 13)</vt:lpstr>
      <vt:lpstr>Model IGBTs as Ideal Switches</vt:lpstr>
      <vt:lpstr>PowerPoint Presentation</vt:lpstr>
      <vt:lpstr>PowerPoint Presentation</vt:lpstr>
      <vt:lpstr>Useful States</vt:lpstr>
      <vt:lpstr>Inverter KVL Equations</vt:lpstr>
      <vt:lpstr>Neutral-to-Ground Voltage</vt:lpstr>
      <vt:lpstr>Line-to-Neutral Voltage Equations</vt:lpstr>
      <vt:lpstr>Line-to-Line Voltages</vt:lpstr>
      <vt:lpstr>Inverter Voltage Vectors</vt:lpstr>
      <vt:lpstr>Voltage Vector Plot</vt:lpstr>
      <vt:lpstr>Basic Inverter Concepts</vt:lpstr>
      <vt:lpstr>Inverter Switching with 180o VSI</vt:lpstr>
      <vt:lpstr>Inverter Example: 180o VSI</vt:lpstr>
      <vt:lpstr>Inverter Example: 180o VSI</vt:lpstr>
      <vt:lpstr>180o VSI Voltages and Currents</vt:lpstr>
      <vt:lpstr>180o VSI Voltages</vt:lpstr>
      <vt:lpstr>180o VSI Voltages and Currents</vt:lpstr>
      <vt:lpstr>Line-to-Neutral Voltage Harmonics</vt:lpstr>
      <vt:lpstr>Fundamental Calculations</vt:lpstr>
      <vt:lpstr>PowerPoint Presentation</vt:lpstr>
      <vt:lpstr>Harmonic Calculations</vt:lpstr>
      <vt:lpstr>180o VSI Simulink Example</vt:lpstr>
      <vt:lpstr>180o VSI Simulink Plots</vt:lpstr>
      <vt:lpstr>180o VSI PSCAD Example</vt:lpstr>
      <vt:lpstr>180o VSI PSCAD Example</vt:lpstr>
      <vt:lpstr>180o VSI PSCAD Plots</vt:lpstr>
      <vt:lpstr>180o VSI PSIM Example</vt:lpstr>
      <vt:lpstr>180o VSI PSIM Plots</vt:lpstr>
      <vt:lpstr>180o VSI PSIM FFT</vt:lpstr>
      <vt:lpstr>180o VSI Inverter Operation</vt:lpstr>
      <vt:lpstr>Sine-Triangle Modulation</vt:lpstr>
      <vt:lpstr>Inverter Control</vt:lpstr>
      <vt:lpstr>PowerPoint Presentation</vt:lpstr>
      <vt:lpstr>PowerPoint Presentation</vt:lpstr>
      <vt:lpstr>Commanded Line-to-Ground Voltages</vt:lpstr>
      <vt:lpstr>PowerPoint Presentation</vt:lpstr>
      <vt:lpstr>PowerPoint Presentation</vt:lpstr>
      <vt:lpstr>Third-Harmonic Injection</vt:lpstr>
      <vt:lpstr>PowerPoint Presentation</vt:lpstr>
      <vt:lpstr>Line-to-Ground and Line-to-Neutral Voltages</vt:lpstr>
      <vt:lpstr>PowerPoint Presentation</vt:lpstr>
      <vt:lpstr>PowerPoint Presentation</vt:lpstr>
      <vt:lpstr>Sine-Triangle Modulation</vt:lpstr>
      <vt:lpstr>Sine-Triangle Modulation Waveforms</vt:lpstr>
      <vt:lpstr>Average-Value Model</vt:lpstr>
      <vt:lpstr>Sine-Triangle Example Calculations</vt:lpstr>
      <vt:lpstr>Sine-Triangle Simulink Example</vt:lpstr>
      <vt:lpstr>Sine-Triangle Simulink Plots</vt:lpstr>
      <vt:lpstr>Sine-Triangle PSCAD Example</vt:lpstr>
      <vt:lpstr>Sine-Triangle PSCAD Example</vt:lpstr>
      <vt:lpstr>Sine-Triangle PSCAD Plots</vt:lpstr>
      <vt:lpstr>Sine-Triangle PSIM Example</vt:lpstr>
      <vt:lpstr>Sine-Triangle PSIM Plots</vt:lpstr>
      <vt:lpstr>Sine-Triangle PSIM FFT</vt:lpstr>
      <vt:lpstr>Voltage-Source Inverter Modulation</vt:lpstr>
      <vt:lpstr>Hysterisis Control</vt:lpstr>
      <vt:lpstr>PowerPoint Presentation</vt:lpstr>
      <vt:lpstr>Hysteresis Plot</vt:lpstr>
      <vt:lpstr>Inverter Voltage Limit</vt:lpstr>
      <vt:lpstr>Hysteresis Control Calculations</vt:lpstr>
      <vt:lpstr>Hysteresis Control Simulation in Simulink</vt:lpstr>
      <vt:lpstr>Hysteresis Control Simulink Waveforms</vt:lpstr>
      <vt:lpstr>Hysteresis Current-Regulated Modulation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Jia Li</cp:lastModifiedBy>
  <cp:revision>454</cp:revision>
  <cp:lastPrinted>1601-01-01T00:00:00Z</cp:lastPrinted>
  <dcterms:created xsi:type="dcterms:W3CDTF">1601-01-01T00:00:00Z</dcterms:created>
  <dcterms:modified xsi:type="dcterms:W3CDTF">2019-02-06T00:01:07Z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