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43" r:id="rId2"/>
    <p:sldId id="317" r:id="rId3"/>
    <p:sldId id="333" r:id="rId4"/>
    <p:sldId id="334" r:id="rId5"/>
    <p:sldId id="330" r:id="rId6"/>
    <p:sldId id="409" r:id="rId7"/>
    <p:sldId id="336" r:id="rId8"/>
    <p:sldId id="339" r:id="rId9"/>
    <p:sldId id="340" r:id="rId10"/>
    <p:sldId id="415" r:id="rId11"/>
    <p:sldId id="433" r:id="rId12"/>
    <p:sldId id="416" r:id="rId13"/>
    <p:sldId id="417" r:id="rId14"/>
    <p:sldId id="434" r:id="rId15"/>
    <p:sldId id="418" r:id="rId16"/>
    <p:sldId id="419" r:id="rId17"/>
    <p:sldId id="435" r:id="rId18"/>
    <p:sldId id="420" r:id="rId19"/>
    <p:sldId id="408" r:id="rId20"/>
    <p:sldId id="439" r:id="rId21"/>
    <p:sldId id="440" r:id="rId22"/>
    <p:sldId id="441" r:id="rId23"/>
    <p:sldId id="442" r:id="rId24"/>
    <p:sldId id="436" r:id="rId25"/>
    <p:sldId id="343" r:id="rId26"/>
    <p:sldId id="437" r:id="rId27"/>
    <p:sldId id="438" r:id="rId28"/>
    <p:sldId id="351" r:id="rId29"/>
    <p:sldId id="444" r:id="rId30"/>
    <p:sldId id="353" r:id="rId31"/>
    <p:sldId id="354" r:id="rId32"/>
    <p:sldId id="355" r:id="rId33"/>
    <p:sldId id="412" r:id="rId34"/>
    <p:sldId id="432" r:id="rId35"/>
    <p:sldId id="357" r:id="rId36"/>
    <p:sldId id="360" r:id="rId37"/>
    <p:sldId id="361" r:id="rId38"/>
    <p:sldId id="362" r:id="rId39"/>
    <p:sldId id="363" r:id="rId40"/>
    <p:sldId id="413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DDDDDD"/>
    <a:srgbClr val="CCFFCC"/>
    <a:srgbClr val="FFFFCC"/>
    <a:srgbClr val="CC00CC"/>
    <a:srgbClr val="FFFFFF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-2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fld id="{867DC1D8-CAFF-45BC-96B5-C7C2F89B3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5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fld id="{30E38A8F-4EAC-4CB5-B506-01608B1BB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71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62EFA-1853-48E6-B901-7DA48B3D8160}" type="slidenum">
              <a:rPr lang="en-US"/>
              <a:pPr/>
              <a:t>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9010C-E304-417E-87B8-08ED8E9E1225}" type="slidenum">
              <a:rPr lang="en-US"/>
              <a:pPr/>
              <a:t>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F4D71-CBDF-4D6A-AF0D-3B78C5387648}" type="slidenum">
              <a:rPr lang="en-US"/>
              <a:pPr/>
              <a:t>10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8B029-4A79-4FB0-8443-85C2EAE8E129}" type="slidenum">
              <a:rPr lang="en-US"/>
              <a:pPr/>
              <a:t>11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39E07-828C-46F4-8500-A58ABDD3C859}" type="slidenum">
              <a:rPr lang="en-US"/>
              <a:pPr/>
              <a:t>12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D0218C-ACB4-45DD-9B7D-13218F6F4D58}" type="slidenum">
              <a:rPr lang="en-US"/>
              <a:pPr/>
              <a:t>13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63F4B-717F-4F69-87C8-CE91C1CBA822}" type="slidenum">
              <a:rPr lang="en-US"/>
              <a:pPr/>
              <a:t>14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28995-E3D9-485D-A0DF-0016597B6952}" type="slidenum">
              <a:rPr lang="en-US"/>
              <a:pPr/>
              <a:t>15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5748F-00B7-4BEE-B17B-386210F239FE}" type="slidenum">
              <a:rPr lang="en-US"/>
              <a:pPr/>
              <a:t>16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44A36-DBFD-48F8-BE44-93006A2C0FB2}" type="slidenum">
              <a:rPr lang="en-US"/>
              <a:pPr/>
              <a:t>17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FF952-E601-4ECF-A2AD-00AAD1F4A67A}" type="slidenum">
              <a:rPr lang="en-US"/>
              <a:pPr/>
              <a:t>18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E87FA-3CE3-42A5-8DAB-FC911DFEDF9F}" type="slidenum">
              <a:rPr lang="en-US"/>
              <a:pPr/>
              <a:t>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651B6-7FCA-4899-954C-82DDD4E2B70C}" type="slidenum">
              <a:rPr lang="en-US"/>
              <a:pPr/>
              <a:t>23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D501F-B644-4ABD-9D54-B4EAFADB9C58}" type="slidenum">
              <a:rPr lang="en-US"/>
              <a:pPr/>
              <a:t>24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34B28-62A0-4885-B9AB-268AE350FD31}" type="slidenum">
              <a:rPr lang="en-US"/>
              <a:pPr/>
              <a:t>25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BFD56-4FB0-496B-B2B5-61F46FFED584}" type="slidenum">
              <a:rPr lang="en-US"/>
              <a:pPr/>
              <a:t>26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F3533-DE75-4C05-B203-F27851FD4752}" type="slidenum">
              <a:rPr lang="en-US"/>
              <a:pPr/>
              <a:t>27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F3533-DE75-4C05-B203-F27851FD4752}" type="slidenum">
              <a:rPr lang="en-US"/>
              <a:pPr/>
              <a:t>28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C05E5-DC32-48C1-8134-577C2776C864}" type="slidenum">
              <a:rPr lang="en-US"/>
              <a:pPr/>
              <a:t>29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83E2F-5361-4502-8D5A-EF721F4AEEA8}" type="slidenum">
              <a:rPr lang="en-US"/>
              <a:pPr/>
              <a:t>30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0B73C-F7C4-4736-8A7B-811A79B6B25E}" type="slidenum">
              <a:rPr lang="en-US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746C7-2F7A-46F2-840F-6EAFC11AEFD9}" type="slidenum">
              <a:rPr lang="en-US"/>
              <a:pPr/>
              <a:t>32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13351-42F9-4098-B5AA-424DF232D30C}" type="slidenum">
              <a:rPr lang="en-US"/>
              <a:pPr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8F4B9-257E-4E4A-A457-C67201376C72}" type="slidenum">
              <a:rPr lang="en-US"/>
              <a:pPr/>
              <a:t>33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EB1DF-D5BF-4BAD-8470-B043B9B6591F}" type="slidenum">
              <a:rPr lang="en-US"/>
              <a:pPr/>
              <a:t>35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9847C-4B33-41C1-8566-51727684BA46}" type="slidenum">
              <a:rPr lang="en-US"/>
              <a:pPr/>
              <a:t>36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5FE68-93F4-42A6-8F47-89F32110941A}" type="slidenum">
              <a:rPr lang="en-US"/>
              <a:pPr/>
              <a:t>37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507AC-66AB-41A0-B076-1162F6213060}" type="slidenum">
              <a:rPr lang="en-US"/>
              <a:pPr/>
              <a:t>38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4992AF-4DC1-428D-9C19-4D4D8400B97B}" type="slidenum">
              <a:rPr lang="en-US"/>
              <a:pPr/>
              <a:t>39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A4635-8881-4E3C-9007-A889445BC604}" type="slidenum">
              <a:rPr lang="en-US"/>
              <a:pPr/>
              <a:t>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2C3DF-2EC5-4F08-AD51-8673ACBD1C10}" type="slidenum">
              <a:rPr lang="en-US"/>
              <a:pPr/>
              <a:t>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154B6-EDF6-4F25-B720-C7C0D50E9EDB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E8908-314E-4DB2-98CD-82A7463F73DA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F7261-F048-41DE-A86D-4523B25F1FDC}" type="slidenum">
              <a:rPr lang="en-US"/>
              <a:pPr/>
              <a:t>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E4631-BC33-4FAA-B4AD-9541154AFF56}" type="slidenum">
              <a:rPr lang="en-US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B29BA-9528-446F-B9C3-E993C6120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45A26-5452-4A4A-860B-FC767C46C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8EFF6-1C27-4C23-B1EC-867516552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6941B-28FA-4D5E-8456-17792817B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07F92-7680-4B75-B815-E09424237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4211-4267-4BEB-AE8C-58E56A1B3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48E7-B6B9-4299-8A7D-5EB9EF8FB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CCD96-A788-4CE8-A1AC-5F77EFC2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9281-7A72-491D-A0DE-36731F8A8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0B77B-B312-43E9-B2D6-943EF936C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130D0-267C-4299-BB3D-C139055F1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991AF-C074-4F96-8E23-96DECB2E5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60149B-BB8F-4791-B3B0-3F620C287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5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1524000" y="2360474"/>
            <a:ext cx="61350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dirty="0" smtClean="0"/>
              <a:t>ECE 419/619</a:t>
            </a:r>
            <a:br>
              <a:rPr lang="en-US" sz="3600" dirty="0" smtClean="0"/>
            </a:br>
            <a:r>
              <a:rPr lang="en-US" sz="3600" dirty="0" smtClean="0"/>
              <a:t>Electric Machines and Drives</a:t>
            </a:r>
          </a:p>
          <a:p>
            <a:pPr algn="ctr" eaLnBrk="1" hangingPunct="1"/>
            <a:endParaRPr lang="en-US" sz="3600" dirty="0"/>
          </a:p>
          <a:p>
            <a:pPr algn="ctr" eaLnBrk="1" hangingPunct="1"/>
            <a:r>
              <a:rPr lang="en-US" sz="3600" dirty="0"/>
              <a:t>Brushless Dc </a:t>
            </a:r>
            <a:r>
              <a:rPr lang="en-US" sz="3600" dirty="0" smtClean="0"/>
              <a:t>Drives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44455-C9B4-4FD2-9574-230A919DA0CB}" type="slidenum">
              <a:rPr lang="en-US"/>
              <a:pPr/>
              <a:t>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Ideal BDC Drive in PSCAD</a:t>
            </a:r>
          </a:p>
        </p:txBody>
      </p:sp>
      <p:sp>
        <p:nvSpPr>
          <p:cNvPr id="20484" name="Text Box 11"/>
          <p:cNvSpPr txBox="1">
            <a:spLocks noChangeArrowheads="1"/>
          </p:cNvSpPr>
          <p:nvPr/>
        </p:nvSpPr>
        <p:spPr bwMode="auto">
          <a:xfrm>
            <a:off x="152400" y="6248400"/>
            <a:ext cx="187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BDC_Ideal.psc</a:t>
            </a:r>
          </a:p>
        </p:txBody>
      </p:sp>
      <p:pic>
        <p:nvPicPr>
          <p:cNvPr id="2048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93725"/>
            <a:ext cx="5526088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E6E19-80C9-4FE3-84A9-D079C0491094}" type="slidenum">
              <a:rPr lang="en-US"/>
              <a:pPr/>
              <a:t>10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PMSM Mechanical Model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2400" y="6248400"/>
            <a:ext cx="187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BDC_Ideal.psc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5472113" cy="2808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1CF10-2360-4A0C-973E-F6BDC70D41B8}" type="slidenum">
              <a:rPr lang="en-US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Ideal BDC Drive waveforms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1042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start-up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867400" y="5867400"/>
            <a:ext cx="156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steady-state</a:t>
            </a:r>
          </a:p>
        </p:txBody>
      </p:sp>
      <p:pic>
        <p:nvPicPr>
          <p:cNvPr id="2253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4122738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066800"/>
            <a:ext cx="4122738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55B89D-72EA-4626-8867-A7544235B4D7}" type="slidenum">
              <a:rPr lang="en-US"/>
              <a:pPr/>
              <a:t>12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180</a:t>
            </a:r>
            <a:r>
              <a:rPr lang="en-US" sz="3200" baseline="30000" smtClean="0"/>
              <a:t>o</a:t>
            </a:r>
            <a:r>
              <a:rPr lang="en-US" sz="3200" smtClean="0"/>
              <a:t> VSI BDC Drive in PSCAD</a:t>
            </a:r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152400" y="6248400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BDC_180_VSI.psc</a:t>
            </a:r>
          </a:p>
        </p:txBody>
      </p:sp>
      <p:pic>
        <p:nvPicPr>
          <p:cNvPr id="2355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38200"/>
            <a:ext cx="7450138" cy="570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54B0B0-A4D3-44FE-8C95-7D4A1CE32700}" type="slidenum">
              <a:rPr lang="en-US"/>
              <a:pPr/>
              <a:t>13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180</a:t>
            </a:r>
            <a:r>
              <a:rPr lang="en-US" sz="3200" baseline="30000" smtClean="0"/>
              <a:t>o</a:t>
            </a:r>
            <a:r>
              <a:rPr lang="en-US" sz="3200" smtClean="0"/>
              <a:t> VSI Transistor Switching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52400" y="6248400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BDC_180_VSI.psc</a:t>
            </a:r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 cstate="print"/>
          <a:srcRect l="-1006"/>
          <a:stretch>
            <a:fillRect/>
          </a:stretch>
        </p:blipFill>
        <p:spPr bwMode="auto">
          <a:xfrm>
            <a:off x="609600" y="1600200"/>
            <a:ext cx="7654925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08E43D-172F-42EF-A40A-8F928A476242}" type="slidenum">
              <a:rPr lang="en-US"/>
              <a:pPr/>
              <a:t>14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180</a:t>
            </a:r>
            <a:r>
              <a:rPr lang="en-US" sz="3200" baseline="30000" smtClean="0"/>
              <a:t>o</a:t>
            </a:r>
            <a:r>
              <a:rPr lang="en-US" sz="3200" smtClean="0"/>
              <a:t> VSI BDC Drive waveforms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1042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start-up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867400" y="5867400"/>
            <a:ext cx="156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steady-state</a:t>
            </a:r>
          </a:p>
        </p:txBody>
      </p:sp>
      <p:pic>
        <p:nvPicPr>
          <p:cNvPr id="2560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4122738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066800"/>
            <a:ext cx="4122738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FD2DBC-0415-4D1B-914B-DBFD00929213}" type="slidenum">
              <a:rPr lang="en-US"/>
              <a:pPr/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Sine-Triangle BDC Drive in PSCAD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52400" y="6248400"/>
            <a:ext cx="2770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BDC_sine_triangle.psc</a:t>
            </a:r>
          </a:p>
        </p:txBody>
      </p:sp>
      <p:pic>
        <p:nvPicPr>
          <p:cNvPr id="2662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685800"/>
            <a:ext cx="7450138" cy="570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4B53D-E3DB-47A8-BEBC-47702CDEADCC}" type="slidenum">
              <a:rPr lang="en-US"/>
              <a:pPr/>
              <a:t>16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Sine-Triangle Transistor Switching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52400" y="6248400"/>
            <a:ext cx="2770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BDC_sine_triangle.psc</a:t>
            </a:r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 cstate="print"/>
          <a:srcRect l="-1005"/>
          <a:stretch>
            <a:fillRect/>
          </a:stretch>
        </p:blipFill>
        <p:spPr bwMode="auto">
          <a:xfrm>
            <a:off x="533400" y="1524000"/>
            <a:ext cx="7654925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E1929-D187-40C0-ABD9-9D1FB45D0D3F}" type="slidenum">
              <a:rPr lang="en-US"/>
              <a:pPr/>
              <a:t>17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Sine-Triangle BDC Drive waveforms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1042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start-up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5867400" y="5867400"/>
            <a:ext cx="156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steady-state</a:t>
            </a:r>
          </a:p>
        </p:txBody>
      </p:sp>
      <p:pic>
        <p:nvPicPr>
          <p:cNvPr id="2867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122738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066800"/>
            <a:ext cx="4122738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53B5F9-EB91-4790-8BD7-E97C00D92183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Brushless Dc Motors</a:t>
            </a:r>
            <a:endParaRPr lang="en-US" sz="3200" baseline="30000" dirty="0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7882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Rotor position sensing, inverter, and control operate in a similar manner to commutator of a traditional dc machine</a:t>
            </a:r>
          </a:p>
          <a:p>
            <a:endParaRPr lang="en-US" dirty="0" smtClean="0"/>
          </a:p>
          <a:p>
            <a:r>
              <a:rPr lang="en-US" dirty="0" smtClean="0"/>
              <a:t>180 degree VSI and sine-triangle switching schemes demonstrated</a:t>
            </a:r>
          </a:p>
          <a:p>
            <a:endParaRPr lang="en-US" dirty="0" smtClean="0"/>
          </a:p>
          <a:p>
            <a:r>
              <a:rPr lang="en-US" dirty="0" smtClean="0"/>
              <a:t>Steady-state and transient-state operation are similar to traditional dc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33B11-0ECE-4201-82ED-3D8B9EB38AB5}" type="slidenum">
              <a:rPr lang="en-US"/>
              <a:pPr/>
              <a:t>1</a:t>
            </a:fld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5334000" y="2133600"/>
          <a:ext cx="11017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660240" imgH="393480" progId="Equation.3">
                  <p:embed/>
                </p:oleObj>
              </mc:Choice>
              <mc:Fallback>
                <p:oleObj name="Equation" r:id="rId4" imgW="6602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11017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322888" y="2819400"/>
          <a:ext cx="1230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736600" imgH="228600" progId="Equation.3">
                  <p:embed/>
                </p:oleObj>
              </mc:Choice>
              <mc:Fallback>
                <p:oleObj name="Equation" r:id="rId6" imgW="736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2819400"/>
                        <a:ext cx="1230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2382838" y="3921125"/>
          <a:ext cx="31797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1904760" imgH="393480" progId="Equation.3">
                  <p:embed/>
                </p:oleObj>
              </mc:Choice>
              <mc:Fallback>
                <p:oleObj name="Equation" r:id="rId8" imgW="1904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3921125"/>
                        <a:ext cx="3179762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4"/>
          <p:cNvGraphicFramePr>
            <a:graphicFrameLocks noChangeAspect="1"/>
          </p:cNvGraphicFramePr>
          <p:nvPr/>
        </p:nvGraphicFramePr>
        <p:xfrm>
          <a:off x="4291013" y="4498975"/>
          <a:ext cx="1358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0" imgW="812520" imgH="431640" progId="Equation.DSMT4">
                  <p:embed/>
                </p:oleObj>
              </mc:Choice>
              <mc:Fallback>
                <p:oleObj name="Equation" r:id="rId10" imgW="812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4498975"/>
                        <a:ext cx="13589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5"/>
          <p:cNvSpPr txBox="1">
            <a:spLocks noChangeArrowheads="1"/>
          </p:cNvSpPr>
          <p:nvPr/>
        </p:nvSpPr>
        <p:spPr bwMode="auto">
          <a:xfrm>
            <a:off x="2306638" y="4683125"/>
            <a:ext cx="179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desired </a:t>
            </a:r>
            <a:r>
              <a:rPr lang="en-US" i="1"/>
              <a:t>V</a:t>
            </a:r>
            <a:r>
              <a:rPr lang="en-US" i="1" baseline="-25000"/>
              <a:t>s</a:t>
            </a:r>
          </a:p>
        </p:txBody>
      </p:sp>
      <p:sp>
        <p:nvSpPr>
          <p:cNvPr id="1034" name="Text Box 17"/>
          <p:cNvSpPr txBox="1">
            <a:spLocks noChangeArrowheads="1"/>
          </p:cNvSpPr>
          <p:nvPr/>
        </p:nvSpPr>
        <p:spPr bwMode="auto">
          <a:xfrm>
            <a:off x="2306638" y="5324475"/>
            <a:ext cx="3719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study 1: </a:t>
            </a:r>
            <a:r>
              <a:rPr lang="en-US" i="1"/>
              <a:t>V</a:t>
            </a:r>
            <a:r>
              <a:rPr lang="en-US" i="1" baseline="-25000"/>
              <a:t>s </a:t>
            </a:r>
            <a:r>
              <a:rPr lang="en-US"/>
              <a:t>= 90V so </a:t>
            </a:r>
            <a:r>
              <a:rPr lang="en-US" i="1"/>
              <a:t>V</a:t>
            </a:r>
            <a:r>
              <a:rPr lang="en-US" i="1" baseline="-25000"/>
              <a:t>dc</a:t>
            </a:r>
            <a:r>
              <a:rPr lang="en-US" baseline="-25000"/>
              <a:t> </a:t>
            </a:r>
            <a:r>
              <a:rPr lang="en-US"/>
              <a:t>= 200V</a:t>
            </a:r>
          </a:p>
        </p:txBody>
      </p:sp>
      <p:sp>
        <p:nvSpPr>
          <p:cNvPr id="1035" name="Text Box 18"/>
          <p:cNvSpPr txBox="1">
            <a:spLocks noChangeArrowheads="1"/>
          </p:cNvSpPr>
          <p:nvPr/>
        </p:nvSpPr>
        <p:spPr bwMode="auto">
          <a:xfrm>
            <a:off x="2286000" y="5851525"/>
            <a:ext cx="393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study 2: </a:t>
            </a:r>
            <a:r>
              <a:rPr lang="en-US" i="1"/>
              <a:t>V</a:t>
            </a:r>
            <a:r>
              <a:rPr lang="en-US" i="1" baseline="-25000"/>
              <a:t>s </a:t>
            </a:r>
            <a:r>
              <a:rPr lang="en-US"/>
              <a:t>= 79.4V so </a:t>
            </a:r>
            <a:r>
              <a:rPr lang="en-US" i="1"/>
              <a:t>V</a:t>
            </a:r>
            <a:r>
              <a:rPr lang="en-US" i="1" baseline="-25000"/>
              <a:t>dc</a:t>
            </a:r>
            <a:r>
              <a:rPr lang="en-US" baseline="-25000"/>
              <a:t> </a:t>
            </a:r>
            <a:r>
              <a:rPr lang="en-US"/>
              <a:t>= 176V</a:t>
            </a:r>
          </a:p>
        </p:txBody>
      </p:sp>
      <p:graphicFrame>
        <p:nvGraphicFramePr>
          <p:cNvPr id="1030" name="Object 22"/>
          <p:cNvGraphicFramePr>
            <a:graphicFrameLocks noChangeAspect="1"/>
          </p:cNvGraphicFramePr>
          <p:nvPr/>
        </p:nvGraphicFramePr>
        <p:xfrm>
          <a:off x="6192838" y="5324475"/>
          <a:ext cx="6778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2" imgW="406224" imgH="228501" progId="Equation.3">
                  <p:embed/>
                </p:oleObj>
              </mc:Choice>
              <mc:Fallback>
                <p:oleObj name="Equation" r:id="rId12" imgW="406224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324475"/>
                        <a:ext cx="6778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1"/>
          <p:cNvGraphicFramePr>
            <a:graphicFrameLocks noChangeAspect="1"/>
          </p:cNvGraphicFramePr>
          <p:nvPr/>
        </p:nvGraphicFramePr>
        <p:xfrm>
          <a:off x="6421438" y="5826125"/>
          <a:ext cx="868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4" imgW="520560" imgH="241200" progId="Equation.3">
                  <p:embed/>
                </p:oleObj>
              </mc:Choice>
              <mc:Fallback>
                <p:oleObj name="Equation" r:id="rId14" imgW="52056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5826125"/>
                        <a:ext cx="8683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Six-Step Drive Example (Chapter 15)</a:t>
            </a:r>
          </a:p>
        </p:txBody>
      </p:sp>
      <p:pic>
        <p:nvPicPr>
          <p:cNvPr id="1037" name="Picture 27" descr="PMSM Figure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18588" y="1296924"/>
            <a:ext cx="2610612" cy="243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00DA-8638-464B-B19C-F59511E55B2B}" type="slidenum">
              <a:rPr lang="en-US"/>
              <a:pPr/>
              <a:t>19</a:t>
            </a:fld>
            <a:endParaRPr lang="en-US"/>
          </a:p>
        </p:txBody>
      </p:sp>
      <p:sp>
        <p:nvSpPr>
          <p:cNvPr id="275495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6400800" cy="5257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Taken from PMSM datasheet</a:t>
            </a:r>
          </a:p>
          <a:p>
            <a:pPr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Type</a:t>
            </a:r>
            <a:r>
              <a:rPr lang="en-US" sz="2000" dirty="0"/>
              <a:t>: 3-phase, </a:t>
            </a:r>
            <a:r>
              <a:rPr lang="en-US" sz="2000" dirty="0" err="1"/>
              <a:t>wye</a:t>
            </a:r>
            <a:r>
              <a:rPr lang="en-US" sz="2000" dirty="0"/>
              <a:t>-connected PM motor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Parameters (at 25C</a:t>
            </a:r>
            <a:r>
              <a:rPr lang="en-US" sz="2000" dirty="0" smtClean="0"/>
              <a:t>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Pole Pairs = 19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PM Flux Linkage (</a:t>
            </a:r>
            <a:r>
              <a:rPr lang="en-US" sz="2000" dirty="0" err="1"/>
              <a:t>rms</a:t>
            </a:r>
            <a:r>
              <a:rPr lang="en-US" sz="2000" dirty="0"/>
              <a:t> </a:t>
            </a:r>
            <a:r>
              <a:rPr lang="en-US" sz="2000" dirty="0" err="1"/>
              <a:t>def’n</a:t>
            </a:r>
            <a:r>
              <a:rPr lang="en-US" sz="2000" dirty="0"/>
              <a:t>) = 0.05 </a:t>
            </a:r>
            <a:r>
              <a:rPr lang="en-US" sz="2000" dirty="0" err="1"/>
              <a:t>Wb.turns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Phase Resistance = 0.01 Ohms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D-Axis Inductance (PM axis) = 10.0e-5 Henries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Q-Axis Inductance = </a:t>
            </a:r>
            <a:r>
              <a:rPr lang="en-US" sz="2000" dirty="0" err="1"/>
              <a:t>appr</a:t>
            </a:r>
            <a:r>
              <a:rPr lang="en-US" sz="2000" dirty="0"/>
              <a:t>. same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Ratings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Torque = 400 Nm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Current = 141 Arms/phase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Voltage = 105 </a:t>
            </a:r>
            <a:r>
              <a:rPr lang="en-US" sz="2000" dirty="0" err="1"/>
              <a:t>Vrms</a:t>
            </a:r>
            <a:r>
              <a:rPr lang="en-US" sz="2000" dirty="0"/>
              <a:t>/phase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Speed = 1000 rpm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Mechanical Power = 55 HP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Stator Temp = 100C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Rotor Temp = 24C</a:t>
            </a:r>
            <a:endParaRPr lang="en-US" sz="180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Practical BDC Motor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00DA-8638-464B-B19C-F59511E55B2B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Practical BDC Motor Parameters</a:t>
            </a: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47800"/>
            <a:ext cx="22701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00DA-8638-464B-B19C-F59511E55B2B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Practical BDC Motor Calculations</a:t>
            </a:r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2682875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00DA-8638-464B-B19C-F59511E55B2B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Practical BDC Motor Example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7882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Motor datasheet information may be given in a different form than what is in the book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/>
              <a:t>Pole pairs instead of poles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/>
              <a:t>RMS instead of peak values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/>
              <a:t>English units instead of metric</a:t>
            </a:r>
          </a:p>
          <a:p>
            <a:endParaRPr lang="en-US" dirty="0"/>
          </a:p>
          <a:p>
            <a:r>
              <a:rPr lang="en-US" dirty="0" smtClean="0"/>
              <a:t>Usually, the parameters and operating conditions can be verified with the given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EEB84-72A9-45B8-A7C3-683FDDB62974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General Ac Drive System Structure</a:t>
            </a:r>
          </a:p>
        </p:txBody>
      </p:sp>
      <p:pic>
        <p:nvPicPr>
          <p:cNvPr id="32772" name="Picture 8" descr="Brushless Dc Fig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838200"/>
            <a:ext cx="3949700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3124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/>
            <a:r>
              <a:rPr lang="en-US" dirty="0"/>
              <a:t>PWM control</a:t>
            </a:r>
          </a:p>
          <a:p>
            <a:pPr marL="174625" indent="-174625">
              <a:buFontTx/>
              <a:buChar char="•"/>
            </a:pPr>
            <a:r>
              <a:rPr lang="en-US" dirty="0"/>
              <a:t>switch level control</a:t>
            </a:r>
          </a:p>
          <a:p>
            <a:pPr marL="174625" indent="-174625">
              <a:buFontTx/>
              <a:buChar char="•"/>
            </a:pPr>
            <a:r>
              <a:rPr lang="en-US" dirty="0" smtClean="0"/>
              <a:t>nanosecond / microsecond </a:t>
            </a:r>
            <a:r>
              <a:rPr lang="en-US" dirty="0"/>
              <a:t>time scale</a:t>
            </a:r>
          </a:p>
          <a:p>
            <a:pPr marL="174625" indent="-174625">
              <a:buFontTx/>
              <a:buChar char="•"/>
            </a:pPr>
            <a:r>
              <a:rPr lang="en-US" dirty="0"/>
              <a:t>"hardware manager"</a:t>
            </a:r>
          </a:p>
          <a:p>
            <a:pPr marL="174625" indent="-174625">
              <a:buFontTx/>
              <a:buChar char="•"/>
            </a:pPr>
            <a:r>
              <a:rPr lang="en-US" dirty="0"/>
              <a:t>usually implemented in PLD</a:t>
            </a:r>
          </a:p>
          <a:p>
            <a:pPr marL="174625" indent="-174625"/>
            <a:endParaRPr lang="en-US" dirty="0"/>
          </a:p>
          <a:p>
            <a:pPr marL="174625" indent="-174625"/>
            <a:r>
              <a:rPr lang="en-US" dirty="0"/>
              <a:t>Supervisory control</a:t>
            </a:r>
          </a:p>
          <a:p>
            <a:pPr marL="174625" indent="-174625">
              <a:buFontTx/>
              <a:buChar char="•"/>
            </a:pPr>
            <a:r>
              <a:rPr lang="en-US" dirty="0"/>
              <a:t>overall drive system control</a:t>
            </a:r>
          </a:p>
          <a:p>
            <a:pPr marL="174625" indent="-174625">
              <a:buFontTx/>
              <a:buChar char="•"/>
            </a:pPr>
            <a:r>
              <a:rPr lang="en-US" dirty="0" smtClean="0"/>
              <a:t>microsecond time </a:t>
            </a:r>
            <a:r>
              <a:rPr lang="en-US" dirty="0"/>
              <a:t>scale</a:t>
            </a:r>
          </a:p>
          <a:p>
            <a:pPr marL="174625" indent="-174625">
              <a:buFontTx/>
              <a:buChar char="•"/>
            </a:pPr>
            <a:r>
              <a:rPr lang="en-US" dirty="0"/>
              <a:t>"application manager"</a:t>
            </a:r>
          </a:p>
          <a:p>
            <a:pPr marL="174625" indent="-174625">
              <a:buFontTx/>
              <a:buChar char="•"/>
            </a:pPr>
            <a:r>
              <a:rPr lang="en-US" dirty="0"/>
              <a:t>usually implemented in DSP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E0CE44-CC47-4FFB-AB1D-355D68718024}" type="slidenum">
              <a:rPr lang="en-US"/>
              <a:pPr/>
              <a:t>24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Brushless Dc Drive with Current Regulation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34000" y="1219200"/>
            <a:ext cx="354969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>
              <a:buFontTx/>
              <a:buChar char="•"/>
            </a:pPr>
            <a:r>
              <a:rPr lang="en-US" dirty="0"/>
              <a:t>PMSM motor</a:t>
            </a:r>
          </a:p>
          <a:p>
            <a:pPr marL="166688" indent="-166688">
              <a:buFontTx/>
              <a:buChar char="•"/>
            </a:pPr>
            <a:r>
              <a:rPr lang="en-US" dirty="0"/>
              <a:t>hysteresis modulation</a:t>
            </a:r>
          </a:p>
          <a:p>
            <a:pPr marL="166688" indent="-166688">
              <a:buFontTx/>
              <a:buChar char="•"/>
            </a:pPr>
            <a:r>
              <a:rPr lang="en-US" dirty="0"/>
              <a:t>current </a:t>
            </a:r>
            <a:r>
              <a:rPr lang="en-US" dirty="0" smtClean="0"/>
              <a:t>regulation with 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i</a:t>
            </a:r>
            <a:r>
              <a:rPr lang="en-US" dirty="0"/>
              <a:t> = 0</a:t>
            </a:r>
          </a:p>
          <a:p>
            <a:pPr marL="166688" indent="-166688">
              <a:buFontTx/>
              <a:buChar char="•"/>
            </a:pPr>
            <a:r>
              <a:rPr lang="en-US" dirty="0"/>
              <a:t>speed control: PI</a:t>
            </a:r>
          </a:p>
          <a:p>
            <a:pPr marL="166688" indent="-166688">
              <a:buFontTx/>
              <a:buChar char="•"/>
            </a:pPr>
            <a:r>
              <a:rPr lang="en-US" dirty="0"/>
              <a:t>vehicle system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334000" y="3124200"/>
            <a:ext cx="2962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see book Figure 15.13-1</a:t>
            </a:r>
            <a:endParaRPr lang="en-US" dirty="0"/>
          </a:p>
        </p:txBody>
      </p:sp>
      <p:pic>
        <p:nvPicPr>
          <p:cNvPr id="7" name="Picture 6" descr="BDC Drives Figures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378" y="883920"/>
            <a:ext cx="4065422" cy="5745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586B4-11A4-49CA-ABE6-CD5A2287379E}" type="slidenum">
              <a:rPr lang="en-US"/>
              <a:pPr/>
              <a:t>25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7"/>
            <a:ext cx="8229600" cy="6397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Vehicle Calculations</a:t>
            </a:r>
          </a:p>
        </p:txBody>
      </p:sp>
      <p:pic>
        <p:nvPicPr>
          <p:cNvPr id="36868" name="Picture 8"/>
          <p:cNvPicPr>
            <a:picLocks noChangeAspect="1" noChangeArrowheads="1"/>
          </p:cNvPicPr>
          <p:nvPr/>
        </p:nvPicPr>
        <p:blipFill>
          <a:blip r:embed="rId3" cstate="print"/>
          <a:srcRect b="-4233"/>
          <a:stretch>
            <a:fillRect/>
          </a:stretch>
        </p:blipFill>
        <p:spPr bwMode="auto">
          <a:xfrm>
            <a:off x="1600200" y="1295400"/>
            <a:ext cx="5603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B47FD-338D-49DB-823C-E0B49637C3C2}" type="slidenum">
              <a:rPr lang="en-US"/>
              <a:pPr/>
              <a:t>26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Steady-State Vehicle Calculations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7340600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A1182-548D-444A-AA5C-9D76DD1BB9E9}" type="slidenum">
              <a:rPr lang="en-US"/>
              <a:pPr/>
              <a:t>27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PMSM Equations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143000"/>
            <a:ext cx="3323048" cy="24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A1182-548D-444A-AA5C-9D76DD1BB9E9}" type="slidenum">
              <a:rPr lang="en-US"/>
              <a:pPr/>
              <a:t>28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PMSM Calculations (</a:t>
            </a:r>
            <a:r>
              <a:rPr lang="en-US" sz="3200" i="1" dirty="0" err="1" smtClean="0">
                <a:latin typeface="Symbol" pitchFamily="18" charset="2"/>
              </a:rPr>
              <a:t>f</a:t>
            </a:r>
            <a:r>
              <a:rPr lang="en-US" sz="3200" i="1" baseline="-25000" dirty="0" err="1" smtClean="0"/>
              <a:t>i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= 0)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9144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97191-97F9-4BA5-977F-1C4E69576177}" type="slidenum">
              <a:rPr lang="en-US"/>
              <a:pPr/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Hall Effect Sensors</a:t>
            </a:r>
          </a:p>
        </p:txBody>
      </p:sp>
      <p:pic>
        <p:nvPicPr>
          <p:cNvPr id="13316" name="Picture 4" descr="Brushless Dc Fig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4524375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13046-F246-4AAF-89C5-B15CB7DD7023}" type="slidenum">
              <a:rPr lang="en-US"/>
              <a:pPr/>
              <a:t>29</a:t>
            </a:fld>
            <a:endParaRPr lang="en-US"/>
          </a:p>
        </p:txBody>
      </p:sp>
      <p:pic>
        <p:nvPicPr>
          <p:cNvPr id="41987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369" t="-1250" r="-1283" b="-1224"/>
          <a:stretch>
            <a:fillRect/>
          </a:stretch>
        </p:blipFill>
        <p:spPr bwMode="auto">
          <a:xfrm>
            <a:off x="1828800" y="457200"/>
            <a:ext cx="5715000" cy="624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C0A7E2-1B2B-4D96-AD69-585D1E3E2885}" type="slidenum">
              <a:rPr lang="en-US"/>
              <a:pPr/>
              <a:t>30</a:t>
            </a:fld>
            <a:endParaRPr lang="en-US"/>
          </a:p>
        </p:txBody>
      </p:sp>
      <p:pic>
        <p:nvPicPr>
          <p:cNvPr id="43011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363" t="-1251" r="-795" b="71235"/>
          <a:stretch>
            <a:fillRect/>
          </a:stretch>
        </p:blipFill>
        <p:spPr bwMode="auto">
          <a:xfrm>
            <a:off x="1828800" y="990600"/>
            <a:ext cx="5715000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363" t="58781" r="-795" b="-1303"/>
          <a:stretch>
            <a:fillRect/>
          </a:stretch>
        </p:blipFill>
        <p:spPr bwMode="auto">
          <a:xfrm>
            <a:off x="1828800" y="2819400"/>
            <a:ext cx="5715000" cy="259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60D071-CC2A-44B4-A850-13EDEC1A1D8F}" type="slidenum">
              <a:rPr lang="en-US"/>
              <a:pPr/>
              <a:t>31</a:t>
            </a:fld>
            <a:endParaRPr lang="en-US"/>
          </a:p>
        </p:txBody>
      </p:sp>
      <p:pic>
        <p:nvPicPr>
          <p:cNvPr id="44035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369" t="-1250" r="-1283" b="56261"/>
          <a:stretch>
            <a:fillRect/>
          </a:stretch>
        </p:blipFill>
        <p:spPr bwMode="auto">
          <a:xfrm>
            <a:off x="1828800" y="990600"/>
            <a:ext cx="57150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369" t="74981" r="-1283" b="-1224"/>
          <a:stretch>
            <a:fillRect/>
          </a:stretch>
        </p:blipFill>
        <p:spPr bwMode="auto">
          <a:xfrm>
            <a:off x="1828800" y="3810000"/>
            <a:ext cx="57150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2EC31-3E31-4C2D-B4C6-26A5682E8C50}" type="slidenum">
              <a:rPr lang="en-US"/>
              <a:pPr/>
              <a:t>32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Current-Regulated Drive with Speed Control</a:t>
            </a:r>
            <a:endParaRPr lang="en-US" sz="3200" baseline="30000" smtClean="0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822325" y="1535113"/>
            <a:ext cx="7635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An effective brushless dc drive was created by using hysteresis current-regulated </a:t>
            </a:r>
            <a:r>
              <a:rPr lang="en-US" dirty="0" smtClean="0"/>
              <a:t>PWM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Steady-state and dynamic simulation </a:t>
            </a:r>
            <a:r>
              <a:rPr lang="en-US" dirty="0" smtClean="0"/>
              <a:t>demonstrate </a:t>
            </a:r>
            <a:r>
              <a:rPr lang="en-US" dirty="0"/>
              <a:t>the </a:t>
            </a:r>
            <a:r>
              <a:rPr lang="en-US" dirty="0" smtClean="0"/>
              <a:t>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18A42-4C1B-4AAE-B455-D29056AF9416}" type="slidenum">
              <a:rPr lang="en-US"/>
              <a:pPr/>
              <a:t>33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Brushless Dc Drive with Voltage Source PWM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410200" y="1219200"/>
            <a:ext cx="31384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>
              <a:buFontTx/>
              <a:buChar char="•"/>
            </a:pPr>
            <a:r>
              <a:rPr lang="en-US" dirty="0"/>
              <a:t>PMSM motor</a:t>
            </a:r>
          </a:p>
          <a:p>
            <a:pPr marL="166688" indent="-166688">
              <a:buFontTx/>
              <a:buChar char="•"/>
            </a:pPr>
            <a:r>
              <a:rPr lang="en-US" dirty="0"/>
              <a:t>sine-triangle modulation</a:t>
            </a:r>
          </a:p>
          <a:p>
            <a:pPr marL="166688" indent="-166688">
              <a:buFontTx/>
              <a:buChar char="•"/>
            </a:pPr>
            <a:r>
              <a:rPr lang="en-US" dirty="0"/>
              <a:t>voltage regulation: 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i="1" baseline="-25000" dirty="0"/>
              <a:t>v</a:t>
            </a:r>
            <a:r>
              <a:rPr lang="en-US" dirty="0"/>
              <a:t> = 0</a:t>
            </a:r>
          </a:p>
          <a:p>
            <a:pPr marL="166688" indent="-166688">
              <a:buFontTx/>
              <a:buChar char="•"/>
            </a:pPr>
            <a:r>
              <a:rPr lang="en-US" dirty="0"/>
              <a:t>speed control: PI</a:t>
            </a:r>
          </a:p>
          <a:p>
            <a:pPr marL="166688" indent="-166688">
              <a:buFontTx/>
              <a:buChar char="•"/>
            </a:pPr>
            <a:r>
              <a:rPr lang="en-US" dirty="0"/>
              <a:t>vehicle system</a:t>
            </a:r>
          </a:p>
        </p:txBody>
      </p:sp>
      <p:pic>
        <p:nvPicPr>
          <p:cNvPr id="6" name="Picture 5" descr="BDC Drives Figures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883920"/>
            <a:ext cx="3946550" cy="5745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DECF9D-ED7A-47A7-B408-23BAE372E7EB}" type="slidenum">
              <a:rPr lang="en-US"/>
              <a:pPr/>
              <a:t>34</a:t>
            </a:fld>
            <a:endParaRPr lang="en-US"/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2057400" y="3429000"/>
            <a:ext cx="29211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effectively makes           </a:t>
            </a:r>
            <a:endParaRPr lang="en-US" dirty="0" smtClean="0"/>
          </a:p>
          <a:p>
            <a:r>
              <a:rPr lang="en-US" dirty="0" smtClean="0"/>
              <a:t>however,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144962" y="3429000"/>
          <a:ext cx="655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2" y="3429000"/>
                        <a:ext cx="6556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276600" y="3810000"/>
          <a:ext cx="63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0"/>
                        <a:ext cx="635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Voltage Control with </a:t>
            </a:r>
            <a:r>
              <a:rPr lang="en-US" sz="3200" dirty="0" smtClean="0">
                <a:solidFill>
                  <a:schemeClr val="tx1"/>
                </a:solidFill>
                <a:latin typeface="Symbol" pitchFamily="18" charset="2"/>
              </a:rPr>
              <a:t>f</a:t>
            </a:r>
            <a:r>
              <a:rPr lang="en-US" sz="3200" i="1" baseline="-25000" dirty="0" smtClean="0">
                <a:solidFill>
                  <a:schemeClr val="tx1"/>
                </a:solidFill>
              </a:rPr>
              <a:t>v</a:t>
            </a:r>
            <a:r>
              <a:rPr lang="en-US" sz="3200" dirty="0" smtClean="0">
                <a:solidFill>
                  <a:schemeClr val="tx1"/>
                </a:solidFill>
              </a:rPr>
              <a:t>=0</a:t>
            </a:r>
          </a:p>
        </p:txBody>
      </p:sp>
      <p:pic>
        <p:nvPicPr>
          <p:cNvPr id="7176" name="Picture 7" descr="Brushless Dc Figur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1676400"/>
            <a:ext cx="50466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57400" y="4324290"/>
            <a:ext cx="3313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see book Figure 15.8-1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86CB8B-E1C6-486B-8B08-68F5FB55EE83}" type="slidenum">
              <a:rPr lang="en-US"/>
              <a:pPr/>
              <a:t>35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71438"/>
            <a:ext cx="8229600" cy="533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PMSM Calculations (</a:t>
            </a:r>
            <a:r>
              <a:rPr lang="en-US" sz="3200" i="1" dirty="0" smtClean="0">
                <a:latin typeface="Symbol" pitchFamily="18" charset="2"/>
              </a:rPr>
              <a:t>f</a:t>
            </a:r>
            <a:r>
              <a:rPr lang="en-US" sz="3200" i="1" baseline="-25000" dirty="0" smtClean="0"/>
              <a:t>v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= 0)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 b="3740"/>
          <a:stretch>
            <a:fillRect/>
          </a:stretch>
        </p:blipFill>
        <p:spPr bwMode="auto">
          <a:xfrm>
            <a:off x="2209800" y="746125"/>
            <a:ext cx="2911475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2889F-F1BD-4E8B-BC0E-85E2458FE514}" type="slidenum">
              <a:rPr lang="en-US"/>
              <a:pPr/>
              <a:t>36</a:t>
            </a:fld>
            <a:endParaRPr lang="en-US"/>
          </a:p>
        </p:txBody>
      </p:sp>
      <p:pic>
        <p:nvPicPr>
          <p:cNvPr id="48131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396" t="-1312" r="-1920" b="-1094"/>
          <a:stretch>
            <a:fillRect/>
          </a:stretch>
        </p:blipFill>
        <p:spPr bwMode="auto">
          <a:xfrm>
            <a:off x="1752600" y="457200"/>
            <a:ext cx="5638800" cy="594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9735F-27B0-41D3-997F-6E7B10C63486}" type="slidenum">
              <a:rPr lang="en-US"/>
              <a:pPr/>
              <a:t>37</a:t>
            </a:fld>
            <a:endParaRPr lang="en-US"/>
          </a:p>
        </p:txBody>
      </p:sp>
      <p:pic>
        <p:nvPicPr>
          <p:cNvPr id="49155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418" t="-1306" r="-650" b="71273"/>
          <a:stretch>
            <a:fillRect/>
          </a:stretch>
        </p:blipFill>
        <p:spPr bwMode="auto">
          <a:xfrm>
            <a:off x="1752600" y="1143000"/>
            <a:ext cx="54864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418" t="60066" r="-650" b="-545"/>
          <a:stretch>
            <a:fillRect/>
          </a:stretch>
        </p:blipFill>
        <p:spPr bwMode="auto">
          <a:xfrm>
            <a:off x="1752600" y="2971800"/>
            <a:ext cx="5486400" cy="2362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75C05-DCF4-451C-A1F5-430D01D8AF52}" type="slidenum">
              <a:rPr lang="en-US"/>
              <a:pPr/>
              <a:t>38</a:t>
            </a:fld>
            <a:endParaRPr lang="en-US"/>
          </a:p>
        </p:txBody>
      </p:sp>
      <p:pic>
        <p:nvPicPr>
          <p:cNvPr id="50179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421" t="-1299" r="-829" b="55832"/>
          <a:stretch>
            <a:fillRect/>
          </a:stretch>
        </p:blipFill>
        <p:spPr bwMode="auto">
          <a:xfrm>
            <a:off x="1752600" y="990600"/>
            <a:ext cx="5486400" cy="2667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Overhead Figures"/>
          <p:cNvPicPr>
            <a:picLocks noChangeAspect="1" noChangeArrowheads="1"/>
          </p:cNvPicPr>
          <p:nvPr/>
        </p:nvPicPr>
        <p:blipFill>
          <a:blip r:embed="rId3" cstate="print"/>
          <a:srcRect l="-1421" t="75345" r="-829" b="-1326"/>
          <a:stretch>
            <a:fillRect/>
          </a:stretch>
        </p:blipFill>
        <p:spPr bwMode="auto">
          <a:xfrm>
            <a:off x="1752600" y="3657600"/>
            <a:ext cx="54864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CE7B8-6F36-45B2-B8F3-7521D304B4F3}" type="slidenum">
              <a:rPr lang="en-US"/>
              <a:pPr/>
              <a:t>3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Hall Effect Sensor Signals</a:t>
            </a:r>
          </a:p>
        </p:txBody>
      </p:sp>
      <p:pic>
        <p:nvPicPr>
          <p:cNvPr id="2055" name="Picture 3" descr="Notes Figures"/>
          <p:cNvPicPr>
            <a:picLocks noChangeAspect="1" noChangeArrowheads="1"/>
          </p:cNvPicPr>
          <p:nvPr/>
        </p:nvPicPr>
        <p:blipFill>
          <a:blip r:embed="rId4" cstate="print"/>
          <a:srcRect l="-3348" t="-3343" r="-1653" b="-2324"/>
          <a:stretch>
            <a:fillRect/>
          </a:stretch>
        </p:blipFill>
        <p:spPr bwMode="auto">
          <a:xfrm>
            <a:off x="2590800" y="914400"/>
            <a:ext cx="3733800" cy="411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2041525" y="5294313"/>
            <a:ext cx="3519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For six-step 180</a:t>
            </a:r>
            <a:r>
              <a:rPr lang="en-US" sz="1800" baseline="30000"/>
              <a:t>o</a:t>
            </a:r>
            <a:r>
              <a:rPr lang="en-US" sz="1800"/>
              <a:t> VSI control, set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5638800" y="5334000"/>
          <a:ext cx="7318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495000" imgH="203040" progId="Equation.3">
                  <p:embed/>
                </p:oleObj>
              </mc:Choice>
              <mc:Fallback>
                <p:oleObj name="Equation" r:id="rId5" imgW="495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73183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5619750" y="5715000"/>
          <a:ext cx="7699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520560" imgH="203040" progId="Equation.3">
                  <p:embed/>
                </p:oleObj>
              </mc:Choice>
              <mc:Fallback>
                <p:oleObj name="Equation" r:id="rId7" imgW="5205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715000"/>
                        <a:ext cx="76993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5629275" y="6086475"/>
          <a:ext cx="7508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9" imgW="507960" imgH="215640" progId="Equation.3">
                  <p:embed/>
                </p:oleObj>
              </mc:Choice>
              <mc:Fallback>
                <p:oleObj name="Equation" r:id="rId9" imgW="5079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6086475"/>
                        <a:ext cx="750888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861A2-1BBF-49DC-8854-634835AF87D9}" type="slidenum">
              <a:rPr lang="en-US"/>
              <a:pPr/>
              <a:t>39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Voltage-Source Drive with Speed Control</a:t>
            </a:r>
            <a:endParaRPr lang="en-US" sz="3200" baseline="30000" smtClean="0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822325" y="1295400"/>
            <a:ext cx="77882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The sine-triangle </a:t>
            </a:r>
            <a:r>
              <a:rPr lang="en-US" dirty="0"/>
              <a:t>PWM method is preferred in many drive applications because of better harmonic performance and consistent switching </a:t>
            </a:r>
            <a:r>
              <a:rPr lang="en-US" dirty="0" smtClean="0"/>
              <a:t>frequency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method of utilizing voltage-source PWM is to make the modulation index proportional to commanded torque.  This method places the stator voltage in the </a:t>
            </a:r>
            <a:r>
              <a:rPr lang="en-US" i="1" dirty="0"/>
              <a:t>q</a:t>
            </a:r>
            <a:r>
              <a:rPr lang="en-US" dirty="0"/>
              <a:t>-axis and does not yield maximum torque per amp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4FA4E5-8618-4F29-BB5A-B1F0777E0D3D}" type="slidenum">
              <a:rPr lang="en-US"/>
              <a:pPr/>
              <a:t>4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Six-Step Drive Waveforms</a:t>
            </a:r>
          </a:p>
        </p:txBody>
      </p:sp>
      <p:pic>
        <p:nvPicPr>
          <p:cNvPr id="14340" name="Picture 15" descr="Notes Figures"/>
          <p:cNvPicPr>
            <a:picLocks noChangeAspect="1" noChangeArrowheads="1"/>
          </p:cNvPicPr>
          <p:nvPr/>
        </p:nvPicPr>
        <p:blipFill>
          <a:blip r:embed="rId3" cstate="print"/>
          <a:srcRect l="-2138" t="-1912" r="-2582" b="-1314"/>
          <a:stretch>
            <a:fillRect/>
          </a:stretch>
        </p:blipFill>
        <p:spPr bwMode="auto">
          <a:xfrm>
            <a:off x="4800600" y="1524000"/>
            <a:ext cx="3733800" cy="411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057400" y="1066800"/>
            <a:ext cx="827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f</a:t>
            </a:r>
            <a:r>
              <a:rPr lang="en-US" i="1" baseline="-25000"/>
              <a:t>v</a:t>
            </a:r>
            <a:r>
              <a:rPr lang="en-US"/>
              <a:t> = 0</a:t>
            </a:r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6248400" y="106680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f</a:t>
            </a:r>
            <a:r>
              <a:rPr lang="en-US" i="1" baseline="-25000"/>
              <a:t>v</a:t>
            </a:r>
            <a:r>
              <a:rPr lang="en-US"/>
              <a:t> = 14</a:t>
            </a:r>
            <a:r>
              <a:rPr lang="en-US" baseline="30000"/>
              <a:t>o</a:t>
            </a:r>
          </a:p>
        </p:txBody>
      </p:sp>
      <p:pic>
        <p:nvPicPr>
          <p:cNvPr id="14343" name="Picture 18" descr="BDC 180VS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00200"/>
            <a:ext cx="3546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56BF6-A39F-49C4-BAF1-29846B6CA42B}" type="slidenum">
              <a:rPr lang="en-US"/>
              <a:pPr/>
              <a:t>5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Dynamic Studies</a:t>
            </a:r>
            <a:endParaRPr lang="en-US" sz="3200" baseline="30000" smtClean="0"/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/>
            <a:r>
              <a:rPr lang="en-US" i="1"/>
              <a:t>V</a:t>
            </a:r>
            <a:r>
              <a:rPr lang="en-US" i="1" baseline="-25000"/>
              <a:t>s </a:t>
            </a:r>
            <a:r>
              <a:rPr lang="en-US"/>
              <a:t>= 90V, </a:t>
            </a:r>
            <a:r>
              <a:rPr lang="en-US" i="1">
                <a:latin typeface="Symbol" pitchFamily="18" charset="2"/>
              </a:rPr>
              <a:t>f</a:t>
            </a:r>
            <a:r>
              <a:rPr lang="en-US" i="1" baseline="-25000"/>
              <a:t>v</a:t>
            </a:r>
            <a:r>
              <a:rPr lang="en-US" i="1"/>
              <a:t> </a:t>
            </a:r>
            <a:r>
              <a:rPr lang="en-US"/>
              <a:t>= 0</a:t>
            </a:r>
            <a:endParaRPr lang="en-US" baseline="300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886200" y="4419600"/>
          <a:ext cx="25447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524000" imgH="228600" progId="Equation.3">
                  <p:embed/>
                </p:oleObj>
              </mc:Choice>
              <mc:Fallback>
                <p:oleObj name="Equation" r:id="rId4" imgW="1524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25447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066800" y="4419600"/>
            <a:ext cx="264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mechanical equations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76400" y="4953000"/>
            <a:ext cx="1958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J</a:t>
            </a:r>
            <a:r>
              <a:rPr lang="en-US"/>
              <a:t> = 0.01 kg</a:t>
            </a:r>
            <a:r>
              <a:rPr lang="en-US">
                <a:cs typeface="Arial" charset="0"/>
              </a:rPr>
              <a:t>∙</a:t>
            </a:r>
            <a:r>
              <a:rPr lang="en-US"/>
              <a:t>m</a:t>
            </a:r>
            <a:r>
              <a:rPr lang="en-US" baseline="30000"/>
              <a:t>2</a:t>
            </a:r>
          </a:p>
          <a:p>
            <a:r>
              <a:rPr lang="en-US" i="1"/>
              <a:t>B</a:t>
            </a:r>
            <a:r>
              <a:rPr lang="en-US"/>
              <a:t> = 0 kg∙m</a:t>
            </a:r>
            <a:r>
              <a:rPr lang="en-US" baseline="30000"/>
              <a:t>2</a:t>
            </a:r>
            <a:r>
              <a:rPr lang="en-US"/>
              <a:t>/sec</a:t>
            </a:r>
          </a:p>
          <a:p>
            <a:r>
              <a:rPr lang="en-US" i="1"/>
              <a:t>T</a:t>
            </a:r>
            <a:r>
              <a:rPr lang="en-US" i="1" baseline="-25000"/>
              <a:t>L</a:t>
            </a:r>
            <a:r>
              <a:rPr lang="en-US"/>
              <a:t> = 0.33 N∙m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1050925" y="3794125"/>
            <a:ext cx="4821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motor parameters from previous example</a:t>
            </a:r>
          </a:p>
        </p:txBody>
      </p:sp>
      <p:pic>
        <p:nvPicPr>
          <p:cNvPr id="10" name="Picture 9" descr="BDC Drives Figures.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800" y="1793443"/>
            <a:ext cx="5446166" cy="171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DCCED9-669B-430F-9705-F93EDC6C576A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Start-up Study with 180</a:t>
            </a:r>
            <a:r>
              <a:rPr lang="en-US" sz="3200" baseline="30000" smtClean="0"/>
              <a:t>o</a:t>
            </a:r>
            <a:r>
              <a:rPr lang="en-US" sz="3200" smtClean="0"/>
              <a:t> VSI Drive</a:t>
            </a:r>
          </a:p>
        </p:txBody>
      </p:sp>
      <p:pic>
        <p:nvPicPr>
          <p:cNvPr id="17412" name="Picture 3" descr="Notes Figures"/>
          <p:cNvPicPr>
            <a:picLocks noChangeAspect="1" noChangeArrowheads="1"/>
          </p:cNvPicPr>
          <p:nvPr/>
        </p:nvPicPr>
        <p:blipFill>
          <a:blip r:embed="rId3" cstate="print"/>
          <a:srcRect l="-3206" t="-978" r="-1514" b="-1392"/>
          <a:stretch>
            <a:fillRect/>
          </a:stretch>
        </p:blipFill>
        <p:spPr bwMode="auto">
          <a:xfrm>
            <a:off x="2743200" y="990600"/>
            <a:ext cx="3733800" cy="548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53836-BFFC-45CD-8AD2-0EAC17948611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Dynamic Study</a:t>
            </a:r>
          </a:p>
        </p:txBody>
      </p:sp>
      <p:pic>
        <p:nvPicPr>
          <p:cNvPr id="18436" name="Picture 3" descr="Notes Figures"/>
          <p:cNvPicPr>
            <a:picLocks noChangeAspect="1" noChangeArrowheads="1"/>
          </p:cNvPicPr>
          <p:nvPr/>
        </p:nvPicPr>
        <p:blipFill>
          <a:blip r:embed="rId3" cstate="print"/>
          <a:srcRect l="-3076" t="-1024" r="-1538" b="-1433"/>
          <a:stretch>
            <a:fillRect/>
          </a:stretch>
        </p:blipFill>
        <p:spPr bwMode="auto">
          <a:xfrm>
            <a:off x="152400" y="1335088"/>
            <a:ext cx="2797175" cy="411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437" name="Picture 4" descr="Notes Figures"/>
          <p:cNvPicPr>
            <a:picLocks noChangeAspect="1" noChangeArrowheads="1"/>
          </p:cNvPicPr>
          <p:nvPr/>
        </p:nvPicPr>
        <p:blipFill>
          <a:blip r:embed="rId4" cstate="print"/>
          <a:srcRect l="-1231" t="-1228" r="-1231" b="-1228"/>
          <a:stretch>
            <a:fillRect/>
          </a:stretch>
        </p:blipFill>
        <p:spPr bwMode="auto">
          <a:xfrm>
            <a:off x="6248400" y="1335088"/>
            <a:ext cx="2741613" cy="4121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438" name="Picture 5" descr="Notes Figures"/>
          <p:cNvPicPr>
            <a:picLocks noChangeAspect="1" noChangeArrowheads="1"/>
          </p:cNvPicPr>
          <p:nvPr/>
        </p:nvPicPr>
        <p:blipFill>
          <a:blip r:embed="rId5" cstate="print"/>
          <a:srcRect l="-1231" t="-1228" r="-1231" b="-1228"/>
          <a:stretch>
            <a:fillRect/>
          </a:stretch>
        </p:blipFill>
        <p:spPr bwMode="auto">
          <a:xfrm>
            <a:off x="3200400" y="1335088"/>
            <a:ext cx="2741613" cy="4121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62000" y="91440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180</a:t>
            </a:r>
            <a:r>
              <a:rPr lang="en-US" baseline="30000"/>
              <a:t>o</a:t>
            </a:r>
            <a:r>
              <a:rPr lang="en-US"/>
              <a:t> VSI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3810000" y="914400"/>
            <a:ext cx="1343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ideal drive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781800" y="914400"/>
            <a:ext cx="156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sine-triangle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C89F6-C3C5-48A7-ACF8-79C571EF847D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Steady-State Waveforms</a:t>
            </a:r>
          </a:p>
        </p:txBody>
      </p:sp>
      <p:pic>
        <p:nvPicPr>
          <p:cNvPr id="19460" name="Picture 3" descr="Notes Figures"/>
          <p:cNvPicPr>
            <a:picLocks noChangeAspect="1" noChangeArrowheads="1"/>
          </p:cNvPicPr>
          <p:nvPr/>
        </p:nvPicPr>
        <p:blipFill>
          <a:blip r:embed="rId3" cstate="print"/>
          <a:srcRect l="-2155" t="-3853" r="-4616" b="-1376"/>
          <a:stretch>
            <a:fillRect/>
          </a:stretch>
        </p:blipFill>
        <p:spPr bwMode="auto">
          <a:xfrm>
            <a:off x="152400" y="1447800"/>
            <a:ext cx="2860675" cy="3154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9461" name="Picture 4" descr="Notes Figures"/>
          <p:cNvPicPr>
            <a:picLocks noChangeAspect="1" noChangeArrowheads="1"/>
          </p:cNvPicPr>
          <p:nvPr/>
        </p:nvPicPr>
        <p:blipFill>
          <a:blip r:embed="rId4" cstate="print"/>
          <a:srcRect l="-2467" t="-2202" r="-2776" b="-826"/>
          <a:stretch>
            <a:fillRect/>
          </a:stretch>
        </p:blipFill>
        <p:spPr bwMode="auto">
          <a:xfrm>
            <a:off x="6172200" y="1484313"/>
            <a:ext cx="2816225" cy="3087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762000" y="1050925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180</a:t>
            </a:r>
            <a:r>
              <a:rPr lang="en-US" baseline="30000"/>
              <a:t>o</a:t>
            </a:r>
            <a:r>
              <a:rPr lang="en-US"/>
              <a:t> VSI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10000" y="1050925"/>
            <a:ext cx="1343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ideal drive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781800" y="1050925"/>
            <a:ext cx="156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sine-triangle</a:t>
            </a:r>
          </a:p>
        </p:txBody>
      </p:sp>
      <p:pic>
        <p:nvPicPr>
          <p:cNvPr id="19465" name="Picture 8" descr="Notes Figures"/>
          <p:cNvPicPr>
            <a:picLocks noChangeAspect="1" noChangeArrowheads="1"/>
          </p:cNvPicPr>
          <p:nvPr/>
        </p:nvPicPr>
        <p:blipFill>
          <a:blip r:embed="rId5" cstate="print"/>
          <a:srcRect l="-1231" t="-2753" r="-1231" b="-551"/>
          <a:stretch>
            <a:fillRect/>
          </a:stretch>
        </p:blipFill>
        <p:spPr bwMode="auto">
          <a:xfrm>
            <a:off x="3200400" y="1481138"/>
            <a:ext cx="2741613" cy="3090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</TotalTime>
  <Words>621</Words>
  <Application>Microsoft Office PowerPoint</Application>
  <PresentationFormat>On-screen Show (4:3)</PresentationFormat>
  <Paragraphs>199</Paragraphs>
  <Slides>40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Default Design</vt:lpstr>
      <vt:lpstr>Equation</vt:lpstr>
      <vt:lpstr>PowerPoint Presentation</vt:lpstr>
      <vt:lpstr>Six-Step Drive Example (Chapter 15)</vt:lpstr>
      <vt:lpstr>Hall Effect Sensors</vt:lpstr>
      <vt:lpstr>Hall Effect Sensor Signals</vt:lpstr>
      <vt:lpstr>Six-Step Drive Waveforms</vt:lpstr>
      <vt:lpstr>Dynamic Studies</vt:lpstr>
      <vt:lpstr>Start-up Study with 180o VSI Drive</vt:lpstr>
      <vt:lpstr>Dynamic Study</vt:lpstr>
      <vt:lpstr>Steady-State Waveforms</vt:lpstr>
      <vt:lpstr>Ideal BDC Drive in PSCAD</vt:lpstr>
      <vt:lpstr>PMSM Mechanical Model</vt:lpstr>
      <vt:lpstr>Ideal BDC Drive waveforms</vt:lpstr>
      <vt:lpstr>180o VSI BDC Drive in PSCAD</vt:lpstr>
      <vt:lpstr>180o VSI Transistor Switching</vt:lpstr>
      <vt:lpstr>180o VSI BDC Drive waveforms</vt:lpstr>
      <vt:lpstr>Sine-Triangle BDC Drive in PSCAD</vt:lpstr>
      <vt:lpstr>Sine-Triangle Transistor Switching</vt:lpstr>
      <vt:lpstr>Sine-Triangle BDC Drive waveforms</vt:lpstr>
      <vt:lpstr>Brushless Dc Motors</vt:lpstr>
      <vt:lpstr>Practical BDC Motor Example</vt:lpstr>
      <vt:lpstr>Practical BDC Motor Parameters</vt:lpstr>
      <vt:lpstr>Practical BDC Motor Calculations</vt:lpstr>
      <vt:lpstr>Practical BDC Motor Example</vt:lpstr>
      <vt:lpstr>General Ac Drive System Structure</vt:lpstr>
      <vt:lpstr>Brushless Dc Drive with Current Regulation</vt:lpstr>
      <vt:lpstr>Vehicle Calculations</vt:lpstr>
      <vt:lpstr>Steady-State Vehicle Calculations</vt:lpstr>
      <vt:lpstr>PMSM Equations</vt:lpstr>
      <vt:lpstr>PMSM Calculations (fi = 0)</vt:lpstr>
      <vt:lpstr>PowerPoint Presentation</vt:lpstr>
      <vt:lpstr>PowerPoint Presentation</vt:lpstr>
      <vt:lpstr>PowerPoint Presentation</vt:lpstr>
      <vt:lpstr>Current-Regulated Drive with Speed Control</vt:lpstr>
      <vt:lpstr>Brushless Dc Drive with Voltage Source PWM</vt:lpstr>
      <vt:lpstr>Voltage Control with fv=0</vt:lpstr>
      <vt:lpstr>PMSM Calculations (fv = 0)</vt:lpstr>
      <vt:lpstr>PowerPoint Presentation</vt:lpstr>
      <vt:lpstr>PowerPoint Presentation</vt:lpstr>
      <vt:lpstr>PowerPoint Presentation</vt:lpstr>
      <vt:lpstr>Voltage-Source Drive with Speed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Nikitas Zagoras</cp:lastModifiedBy>
  <cp:revision>545</cp:revision>
  <cp:lastPrinted>1601-01-01T00:00:00Z</cp:lastPrinted>
  <dcterms:created xsi:type="dcterms:W3CDTF">1601-01-01T00:00:00Z</dcterms:created>
  <dcterms:modified xsi:type="dcterms:W3CDTF">2013-03-28T18:59:42Z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